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339" r:id="rId5"/>
    <p:sldId id="546" r:id="rId6"/>
    <p:sldId id="533" r:id="rId7"/>
    <p:sldId id="549" r:id="rId8"/>
    <p:sldId id="552" r:id="rId9"/>
    <p:sldId id="551" r:id="rId10"/>
    <p:sldId id="547" r:id="rId11"/>
    <p:sldId id="545" r:id="rId12"/>
  </p:sldIdLst>
  <p:sldSz cx="7200900" cy="10333038"/>
  <p:notesSz cx="6807200" cy="9939338"/>
  <p:defaultTextStyle>
    <a:defPPr>
      <a:defRPr lang="ja-JP"/>
    </a:defPPr>
    <a:lvl1pPr marL="0" algn="l" defTabSz="995549" rtl="0" eaLnBrk="1" latinLnBrk="0" hangingPunct="1">
      <a:defRPr kumimoji="1" sz="2000" kern="1200">
        <a:solidFill>
          <a:schemeClr val="tx1"/>
        </a:solidFill>
        <a:latin typeface="+mn-lt"/>
        <a:ea typeface="+mn-ea"/>
        <a:cs typeface="+mn-cs"/>
      </a:defRPr>
    </a:lvl1pPr>
    <a:lvl2pPr marL="497774" algn="l" defTabSz="995549" rtl="0" eaLnBrk="1" latinLnBrk="0" hangingPunct="1">
      <a:defRPr kumimoji="1" sz="2000" kern="1200">
        <a:solidFill>
          <a:schemeClr val="tx1"/>
        </a:solidFill>
        <a:latin typeface="+mn-lt"/>
        <a:ea typeface="+mn-ea"/>
        <a:cs typeface="+mn-cs"/>
      </a:defRPr>
    </a:lvl2pPr>
    <a:lvl3pPr marL="995549" algn="l" defTabSz="995549" rtl="0" eaLnBrk="1" latinLnBrk="0" hangingPunct="1">
      <a:defRPr kumimoji="1" sz="2000" kern="1200">
        <a:solidFill>
          <a:schemeClr val="tx1"/>
        </a:solidFill>
        <a:latin typeface="+mn-lt"/>
        <a:ea typeface="+mn-ea"/>
        <a:cs typeface="+mn-cs"/>
      </a:defRPr>
    </a:lvl3pPr>
    <a:lvl4pPr marL="1493323" algn="l" defTabSz="995549" rtl="0" eaLnBrk="1" latinLnBrk="0" hangingPunct="1">
      <a:defRPr kumimoji="1" sz="2000" kern="1200">
        <a:solidFill>
          <a:schemeClr val="tx1"/>
        </a:solidFill>
        <a:latin typeface="+mn-lt"/>
        <a:ea typeface="+mn-ea"/>
        <a:cs typeface="+mn-cs"/>
      </a:defRPr>
    </a:lvl4pPr>
    <a:lvl5pPr marL="1991097" algn="l" defTabSz="995549" rtl="0" eaLnBrk="1" latinLnBrk="0" hangingPunct="1">
      <a:defRPr kumimoji="1" sz="2000" kern="1200">
        <a:solidFill>
          <a:schemeClr val="tx1"/>
        </a:solidFill>
        <a:latin typeface="+mn-lt"/>
        <a:ea typeface="+mn-ea"/>
        <a:cs typeface="+mn-cs"/>
      </a:defRPr>
    </a:lvl5pPr>
    <a:lvl6pPr marL="2488872" algn="l" defTabSz="995549" rtl="0" eaLnBrk="1" latinLnBrk="0" hangingPunct="1">
      <a:defRPr kumimoji="1" sz="2000" kern="1200">
        <a:solidFill>
          <a:schemeClr val="tx1"/>
        </a:solidFill>
        <a:latin typeface="+mn-lt"/>
        <a:ea typeface="+mn-ea"/>
        <a:cs typeface="+mn-cs"/>
      </a:defRPr>
    </a:lvl6pPr>
    <a:lvl7pPr marL="2986646" algn="l" defTabSz="995549" rtl="0" eaLnBrk="1" latinLnBrk="0" hangingPunct="1">
      <a:defRPr kumimoji="1" sz="2000" kern="1200">
        <a:solidFill>
          <a:schemeClr val="tx1"/>
        </a:solidFill>
        <a:latin typeface="+mn-lt"/>
        <a:ea typeface="+mn-ea"/>
        <a:cs typeface="+mn-cs"/>
      </a:defRPr>
    </a:lvl7pPr>
    <a:lvl8pPr marL="3484420" algn="l" defTabSz="995549" rtl="0" eaLnBrk="1" latinLnBrk="0" hangingPunct="1">
      <a:defRPr kumimoji="1" sz="2000" kern="1200">
        <a:solidFill>
          <a:schemeClr val="tx1"/>
        </a:solidFill>
        <a:latin typeface="+mn-lt"/>
        <a:ea typeface="+mn-ea"/>
        <a:cs typeface="+mn-cs"/>
      </a:defRPr>
    </a:lvl8pPr>
    <a:lvl9pPr marL="3982194" algn="l" defTabSz="995549" rtl="0" eaLnBrk="1" latinLnBrk="0" hangingPunct="1">
      <a:defRPr kumimoji="1" sz="20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255">
          <p15:clr>
            <a:srgbClr val="A4A3A4"/>
          </p15:clr>
        </p15:guide>
        <p15:guide id="2" pos="2268">
          <p15:clr>
            <a:srgbClr val="A4A3A4"/>
          </p15:clr>
        </p15:guide>
      </p15:sldGuideLst>
    </p:ext>
    <p:ext uri="{2D200454-40CA-4A62-9FC3-DE9A4176ACB9}">
      <p15:notesGuideLst xmlns="" xmlns:p15="http://schemas.microsoft.com/office/powerpoint/2012/main">
        <p15:guide id="1" orient="horz" pos="3131">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66FF"/>
    <a:srgbClr val="0000CC"/>
    <a:srgbClr val="33CC33"/>
    <a:srgbClr val="00CC99"/>
    <a:srgbClr val="FFFF99"/>
    <a:srgbClr val="FFCC66"/>
    <a:srgbClr val="FFCCCC"/>
    <a:srgbClr val="FF9999"/>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2" autoAdjust="0"/>
    <p:restoredTop sz="97662" autoAdjust="0"/>
  </p:normalViewPr>
  <p:slideViewPr>
    <p:cSldViewPr>
      <p:cViewPr>
        <p:scale>
          <a:sx n="75" d="100"/>
          <a:sy n="75" d="100"/>
        </p:scale>
        <p:origin x="-1794" y="936"/>
      </p:cViewPr>
      <p:guideLst>
        <p:guide orient="horz" pos="3255"/>
        <p:guide pos="22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0" d="100"/>
        <a:sy n="170" d="100"/>
      </p:scale>
      <p:origin x="0" y="38844"/>
    </p:cViewPr>
  </p:sorterViewPr>
  <p:notesViewPr>
    <p:cSldViewPr>
      <p:cViewPr varScale="1">
        <p:scale>
          <a:sx n="55" d="100"/>
          <a:sy n="55" d="100"/>
        </p:scale>
        <p:origin x="-2610" y="-84"/>
      </p:cViewPr>
      <p:guideLst>
        <p:guide orient="horz" pos="3131"/>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0" y="6"/>
            <a:ext cx="2949787" cy="496967"/>
          </a:xfrm>
          <a:prstGeom prst="rect">
            <a:avLst/>
          </a:prstGeom>
        </p:spPr>
        <p:txBody>
          <a:bodyPr vert="horz" lIns="91430" tIns="45714" rIns="91430" bIns="45714"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8" y="6"/>
            <a:ext cx="2949787" cy="496967"/>
          </a:xfrm>
          <a:prstGeom prst="rect">
            <a:avLst/>
          </a:prstGeom>
        </p:spPr>
        <p:txBody>
          <a:bodyPr vert="horz" lIns="91430" tIns="45714" rIns="91430" bIns="45714" rtlCol="0"/>
          <a:lstStyle>
            <a:lvl1pPr algn="r">
              <a:defRPr sz="1200"/>
            </a:lvl1pPr>
          </a:lstStyle>
          <a:p>
            <a:fld id="{909CE49F-27B7-4C21-A62A-A2A8BE86689A}" type="datetimeFigureOut">
              <a:rPr kumimoji="1" lang="ja-JP" altLang="en-US" smtClean="0"/>
              <a:pPr/>
              <a:t>2017/8/24</a:t>
            </a:fld>
            <a:endParaRPr kumimoji="1" lang="ja-JP" altLang="en-US"/>
          </a:p>
        </p:txBody>
      </p:sp>
      <p:sp>
        <p:nvSpPr>
          <p:cNvPr id="4" name="スライド イメージ プレースホルダ 3"/>
          <p:cNvSpPr>
            <a:spLocks noGrp="1" noRot="1" noChangeAspect="1"/>
          </p:cNvSpPr>
          <p:nvPr>
            <p:ph type="sldImg" idx="2"/>
          </p:nvPr>
        </p:nvSpPr>
        <p:spPr>
          <a:xfrm>
            <a:off x="2106613" y="746125"/>
            <a:ext cx="2593975" cy="3725863"/>
          </a:xfrm>
          <a:prstGeom prst="rect">
            <a:avLst/>
          </a:prstGeom>
          <a:noFill/>
          <a:ln w="12700">
            <a:solidFill>
              <a:prstClr val="black"/>
            </a:solidFill>
          </a:ln>
        </p:spPr>
        <p:txBody>
          <a:bodyPr vert="horz" lIns="91430" tIns="45714" rIns="91430" bIns="45714" rtlCol="0" anchor="ctr"/>
          <a:lstStyle/>
          <a:p>
            <a:endParaRPr lang="ja-JP" altLang="en-US"/>
          </a:p>
        </p:txBody>
      </p:sp>
      <p:sp>
        <p:nvSpPr>
          <p:cNvPr id="5" name="ノート プレースホルダ 4"/>
          <p:cNvSpPr>
            <a:spLocks noGrp="1"/>
          </p:cNvSpPr>
          <p:nvPr>
            <p:ph type="body" sz="quarter" idx="3"/>
          </p:nvPr>
        </p:nvSpPr>
        <p:spPr>
          <a:xfrm>
            <a:off x="680721" y="4721187"/>
            <a:ext cx="5445760" cy="4472702"/>
          </a:xfrm>
          <a:prstGeom prst="rect">
            <a:avLst/>
          </a:prstGeom>
        </p:spPr>
        <p:txBody>
          <a:bodyPr vert="horz" lIns="91430" tIns="45714" rIns="91430"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0" y="9440665"/>
            <a:ext cx="2949787" cy="496967"/>
          </a:xfrm>
          <a:prstGeom prst="rect">
            <a:avLst/>
          </a:prstGeom>
        </p:spPr>
        <p:txBody>
          <a:bodyPr vert="horz" lIns="91430" tIns="45714" rIns="91430" bIns="4571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8" y="9440665"/>
            <a:ext cx="2949787" cy="496967"/>
          </a:xfrm>
          <a:prstGeom prst="rect">
            <a:avLst/>
          </a:prstGeom>
        </p:spPr>
        <p:txBody>
          <a:bodyPr vert="horz" lIns="91430" tIns="45714" rIns="91430" bIns="45714" rtlCol="0" anchor="b"/>
          <a:lstStyle>
            <a:lvl1pPr algn="r">
              <a:defRPr sz="1200"/>
            </a:lvl1pPr>
          </a:lstStyle>
          <a:p>
            <a:fld id="{4D2CE76F-D5CA-4B4B-A98C-2B46828FFF01}" type="slidenum">
              <a:rPr kumimoji="1" lang="ja-JP" altLang="en-US" smtClean="0"/>
              <a:pPr/>
              <a:t>‹#›</a:t>
            </a:fld>
            <a:endParaRPr kumimoji="1" lang="ja-JP" altLang="en-US"/>
          </a:p>
        </p:txBody>
      </p:sp>
    </p:spTree>
    <p:extLst>
      <p:ext uri="{BB962C8B-B14F-4D97-AF65-F5344CB8AC3E}">
        <p14:creationId xmlns:p14="http://schemas.microsoft.com/office/powerpoint/2010/main" val="3949431950"/>
      </p:ext>
    </p:extLst>
  </p:cSld>
  <p:clrMap bg1="lt1" tx1="dk1" bg2="lt2" tx2="dk2" accent1="accent1" accent2="accent2" accent3="accent3" accent4="accent4" accent5="accent5" accent6="accent6" hlink="hlink" folHlink="folHlink"/>
  <p:notesStyle>
    <a:lvl1pPr marL="0" algn="l" defTabSz="995549" rtl="0" eaLnBrk="1" latinLnBrk="0" hangingPunct="1">
      <a:defRPr kumimoji="1" sz="1300" kern="1200">
        <a:solidFill>
          <a:schemeClr val="tx1"/>
        </a:solidFill>
        <a:latin typeface="+mn-lt"/>
        <a:ea typeface="+mn-ea"/>
        <a:cs typeface="+mn-cs"/>
      </a:defRPr>
    </a:lvl1pPr>
    <a:lvl2pPr marL="497774" algn="l" defTabSz="995549" rtl="0" eaLnBrk="1" latinLnBrk="0" hangingPunct="1">
      <a:defRPr kumimoji="1" sz="1300" kern="1200">
        <a:solidFill>
          <a:schemeClr val="tx1"/>
        </a:solidFill>
        <a:latin typeface="+mn-lt"/>
        <a:ea typeface="+mn-ea"/>
        <a:cs typeface="+mn-cs"/>
      </a:defRPr>
    </a:lvl2pPr>
    <a:lvl3pPr marL="995549" algn="l" defTabSz="995549" rtl="0" eaLnBrk="1" latinLnBrk="0" hangingPunct="1">
      <a:defRPr kumimoji="1" sz="1300" kern="1200">
        <a:solidFill>
          <a:schemeClr val="tx1"/>
        </a:solidFill>
        <a:latin typeface="+mn-lt"/>
        <a:ea typeface="+mn-ea"/>
        <a:cs typeface="+mn-cs"/>
      </a:defRPr>
    </a:lvl3pPr>
    <a:lvl4pPr marL="1493323" algn="l" defTabSz="995549" rtl="0" eaLnBrk="1" latinLnBrk="0" hangingPunct="1">
      <a:defRPr kumimoji="1" sz="1300" kern="1200">
        <a:solidFill>
          <a:schemeClr val="tx1"/>
        </a:solidFill>
        <a:latin typeface="+mn-lt"/>
        <a:ea typeface="+mn-ea"/>
        <a:cs typeface="+mn-cs"/>
      </a:defRPr>
    </a:lvl4pPr>
    <a:lvl5pPr marL="1991097" algn="l" defTabSz="995549" rtl="0" eaLnBrk="1" latinLnBrk="0" hangingPunct="1">
      <a:defRPr kumimoji="1" sz="1300" kern="1200">
        <a:solidFill>
          <a:schemeClr val="tx1"/>
        </a:solidFill>
        <a:latin typeface="+mn-lt"/>
        <a:ea typeface="+mn-ea"/>
        <a:cs typeface="+mn-cs"/>
      </a:defRPr>
    </a:lvl5pPr>
    <a:lvl6pPr marL="2488872" algn="l" defTabSz="995549" rtl="0" eaLnBrk="1" latinLnBrk="0" hangingPunct="1">
      <a:defRPr kumimoji="1" sz="1300" kern="1200">
        <a:solidFill>
          <a:schemeClr val="tx1"/>
        </a:solidFill>
        <a:latin typeface="+mn-lt"/>
        <a:ea typeface="+mn-ea"/>
        <a:cs typeface="+mn-cs"/>
      </a:defRPr>
    </a:lvl6pPr>
    <a:lvl7pPr marL="2986646" algn="l" defTabSz="995549" rtl="0" eaLnBrk="1" latinLnBrk="0" hangingPunct="1">
      <a:defRPr kumimoji="1" sz="1300" kern="1200">
        <a:solidFill>
          <a:schemeClr val="tx1"/>
        </a:solidFill>
        <a:latin typeface="+mn-lt"/>
        <a:ea typeface="+mn-ea"/>
        <a:cs typeface="+mn-cs"/>
      </a:defRPr>
    </a:lvl7pPr>
    <a:lvl8pPr marL="3484420" algn="l" defTabSz="995549" rtl="0" eaLnBrk="1" latinLnBrk="0" hangingPunct="1">
      <a:defRPr kumimoji="1" sz="1300" kern="1200">
        <a:solidFill>
          <a:schemeClr val="tx1"/>
        </a:solidFill>
        <a:latin typeface="+mn-lt"/>
        <a:ea typeface="+mn-ea"/>
        <a:cs typeface="+mn-cs"/>
      </a:defRPr>
    </a:lvl8pPr>
    <a:lvl9pPr marL="3982194" algn="l" defTabSz="995549"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209943"/>
            <a:ext cx="6120765" cy="2214906"/>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35" y="5855391"/>
            <a:ext cx="5040630" cy="2640665"/>
          </a:xfrm>
        </p:spPr>
        <p:txBody>
          <a:bodyPr/>
          <a:lstStyle>
            <a:lvl1pPr marL="0" indent="0" algn="ctr">
              <a:buNone/>
              <a:defRPr>
                <a:solidFill>
                  <a:schemeClr val="tx1">
                    <a:tint val="75000"/>
                  </a:schemeClr>
                </a:solidFill>
              </a:defRPr>
            </a:lvl1pPr>
            <a:lvl2pPr marL="497774" indent="0" algn="ctr">
              <a:buNone/>
              <a:defRPr>
                <a:solidFill>
                  <a:schemeClr val="tx1">
                    <a:tint val="75000"/>
                  </a:schemeClr>
                </a:solidFill>
              </a:defRPr>
            </a:lvl2pPr>
            <a:lvl3pPr marL="995549" indent="0" algn="ctr">
              <a:buNone/>
              <a:defRPr>
                <a:solidFill>
                  <a:schemeClr val="tx1">
                    <a:tint val="75000"/>
                  </a:schemeClr>
                </a:solidFill>
              </a:defRPr>
            </a:lvl3pPr>
            <a:lvl4pPr marL="1493323" indent="0" algn="ctr">
              <a:buNone/>
              <a:defRPr>
                <a:solidFill>
                  <a:schemeClr val="tx1">
                    <a:tint val="75000"/>
                  </a:schemeClr>
                </a:solidFill>
              </a:defRPr>
            </a:lvl4pPr>
            <a:lvl5pPr marL="1991097" indent="0" algn="ctr">
              <a:buNone/>
              <a:defRPr>
                <a:solidFill>
                  <a:schemeClr val="tx1">
                    <a:tint val="75000"/>
                  </a:schemeClr>
                </a:solidFill>
              </a:defRPr>
            </a:lvl5pPr>
            <a:lvl6pPr marL="2488872" indent="0" algn="ctr">
              <a:buNone/>
              <a:defRPr>
                <a:solidFill>
                  <a:schemeClr val="tx1">
                    <a:tint val="75000"/>
                  </a:schemeClr>
                </a:solidFill>
              </a:defRPr>
            </a:lvl6pPr>
            <a:lvl7pPr marL="2986646" indent="0" algn="ctr">
              <a:buNone/>
              <a:defRPr>
                <a:solidFill>
                  <a:schemeClr val="tx1">
                    <a:tint val="75000"/>
                  </a:schemeClr>
                </a:solidFill>
              </a:defRPr>
            </a:lvl7pPr>
            <a:lvl8pPr marL="3484420" indent="0" algn="ctr">
              <a:buNone/>
              <a:defRPr>
                <a:solidFill>
                  <a:schemeClr val="tx1">
                    <a:tint val="75000"/>
                  </a:schemeClr>
                </a:solidFill>
              </a:defRPr>
            </a:lvl8pPr>
            <a:lvl9pPr marL="398219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7D2C988-219F-41A2-A9DE-53E855607D2F}" type="datetime1">
              <a:rPr kumimoji="1" lang="ja-JP" altLang="en-US" smtClean="0"/>
              <a:t>2017/8/24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5FA3848-BE07-4BF8-9D8A-1B9AF5E6F4F6}" type="datetime1">
              <a:rPr kumimoji="1" lang="ja-JP" altLang="en-US" smtClean="0"/>
              <a:t>2017/8/24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02"/>
            <a:ext cx="1620202" cy="8816568"/>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5" y="413802"/>
            <a:ext cx="4740592" cy="8816568"/>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C889AC8-0F45-484C-AC51-F78AB0481A95}" type="datetime1">
              <a:rPr kumimoji="1" lang="ja-JP" altLang="en-US" smtClean="0"/>
              <a:t>2017/8/24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DDE6168-3F12-438A-8D85-FBE1CC1A1773}" type="datetime1">
              <a:rPr kumimoji="1" lang="ja-JP" altLang="en-US" smtClean="0"/>
              <a:t>2017/8/24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639934"/>
            <a:ext cx="6120765" cy="2052256"/>
          </a:xfrm>
        </p:spPr>
        <p:txBody>
          <a:bodyPr anchor="t"/>
          <a:lstStyle>
            <a:lvl1pPr algn="l">
              <a:defRPr sz="44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3" y="4379584"/>
            <a:ext cx="6120765" cy="2260351"/>
          </a:xfrm>
        </p:spPr>
        <p:txBody>
          <a:bodyPr anchor="b"/>
          <a:lstStyle>
            <a:lvl1pPr marL="0" indent="0">
              <a:buNone/>
              <a:defRPr sz="2200">
                <a:solidFill>
                  <a:schemeClr val="tx1">
                    <a:tint val="75000"/>
                  </a:schemeClr>
                </a:solidFill>
              </a:defRPr>
            </a:lvl1pPr>
            <a:lvl2pPr marL="497774" indent="0">
              <a:buNone/>
              <a:defRPr sz="2000">
                <a:solidFill>
                  <a:schemeClr val="tx1">
                    <a:tint val="75000"/>
                  </a:schemeClr>
                </a:solidFill>
              </a:defRPr>
            </a:lvl2pPr>
            <a:lvl3pPr marL="995549" indent="0">
              <a:buNone/>
              <a:defRPr sz="1700">
                <a:solidFill>
                  <a:schemeClr val="tx1">
                    <a:tint val="75000"/>
                  </a:schemeClr>
                </a:solidFill>
              </a:defRPr>
            </a:lvl3pPr>
            <a:lvl4pPr marL="1493323" indent="0">
              <a:buNone/>
              <a:defRPr sz="1500">
                <a:solidFill>
                  <a:schemeClr val="tx1">
                    <a:tint val="75000"/>
                  </a:schemeClr>
                </a:solidFill>
              </a:defRPr>
            </a:lvl4pPr>
            <a:lvl5pPr marL="1991097" indent="0">
              <a:buNone/>
              <a:defRPr sz="1500">
                <a:solidFill>
                  <a:schemeClr val="tx1">
                    <a:tint val="75000"/>
                  </a:schemeClr>
                </a:solidFill>
              </a:defRPr>
            </a:lvl5pPr>
            <a:lvl6pPr marL="2488872" indent="0">
              <a:buNone/>
              <a:defRPr sz="1500">
                <a:solidFill>
                  <a:schemeClr val="tx1">
                    <a:tint val="75000"/>
                  </a:schemeClr>
                </a:solidFill>
              </a:defRPr>
            </a:lvl6pPr>
            <a:lvl7pPr marL="2986646" indent="0">
              <a:buNone/>
              <a:defRPr sz="1500">
                <a:solidFill>
                  <a:schemeClr val="tx1">
                    <a:tint val="75000"/>
                  </a:schemeClr>
                </a:solidFill>
              </a:defRPr>
            </a:lvl7pPr>
            <a:lvl8pPr marL="3484420" indent="0">
              <a:buNone/>
              <a:defRPr sz="1500">
                <a:solidFill>
                  <a:schemeClr val="tx1">
                    <a:tint val="75000"/>
                  </a:schemeClr>
                </a:solidFill>
              </a:defRPr>
            </a:lvl8pPr>
            <a:lvl9pPr marL="3982194"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C770ED2-E822-4315-8932-0AE5A5B6D2A7}" type="datetime1">
              <a:rPr kumimoji="1" lang="ja-JP" altLang="en-US" smtClean="0"/>
              <a:t>2017/8/24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44"/>
            <a:ext cx="3180398" cy="6819328"/>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7" y="2411044"/>
            <a:ext cx="3180398" cy="6819328"/>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5FCBEA4-6B5B-42AF-B28E-B6133FAEDCE0}" type="datetime1">
              <a:rPr kumimoji="1" lang="ja-JP" altLang="en-US" smtClean="0"/>
              <a:t>2017/8/24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7" y="2312977"/>
            <a:ext cx="3181648" cy="963938"/>
          </a:xfrm>
        </p:spPr>
        <p:txBody>
          <a:bodyPr anchor="b"/>
          <a:lstStyle>
            <a:lvl1pPr marL="0" indent="0">
              <a:buNone/>
              <a:defRPr sz="2600" b="1"/>
            </a:lvl1pPr>
            <a:lvl2pPr marL="497774" indent="0">
              <a:buNone/>
              <a:defRPr sz="2200" b="1"/>
            </a:lvl2pPr>
            <a:lvl3pPr marL="995549" indent="0">
              <a:buNone/>
              <a:defRPr sz="2000" b="1"/>
            </a:lvl3pPr>
            <a:lvl4pPr marL="1493323" indent="0">
              <a:buNone/>
              <a:defRPr sz="1700" b="1"/>
            </a:lvl4pPr>
            <a:lvl5pPr marL="1991097" indent="0">
              <a:buNone/>
              <a:defRPr sz="1700" b="1"/>
            </a:lvl5pPr>
            <a:lvl6pPr marL="2488872" indent="0">
              <a:buNone/>
              <a:defRPr sz="1700" b="1"/>
            </a:lvl6pPr>
            <a:lvl7pPr marL="2986646" indent="0">
              <a:buNone/>
              <a:defRPr sz="1700" b="1"/>
            </a:lvl7pPr>
            <a:lvl8pPr marL="3484420" indent="0">
              <a:buNone/>
              <a:defRPr sz="1700" b="1"/>
            </a:lvl8pPr>
            <a:lvl9pPr marL="3982194"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47"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61" y="2312977"/>
            <a:ext cx="3182898" cy="963938"/>
          </a:xfrm>
        </p:spPr>
        <p:txBody>
          <a:bodyPr anchor="b"/>
          <a:lstStyle>
            <a:lvl1pPr marL="0" indent="0">
              <a:buNone/>
              <a:defRPr sz="2600" b="1"/>
            </a:lvl1pPr>
            <a:lvl2pPr marL="497774" indent="0">
              <a:buNone/>
              <a:defRPr sz="2200" b="1"/>
            </a:lvl2pPr>
            <a:lvl3pPr marL="995549" indent="0">
              <a:buNone/>
              <a:defRPr sz="2000" b="1"/>
            </a:lvl3pPr>
            <a:lvl4pPr marL="1493323" indent="0">
              <a:buNone/>
              <a:defRPr sz="1700" b="1"/>
            </a:lvl4pPr>
            <a:lvl5pPr marL="1991097" indent="0">
              <a:buNone/>
              <a:defRPr sz="1700" b="1"/>
            </a:lvl5pPr>
            <a:lvl6pPr marL="2488872" indent="0">
              <a:buNone/>
              <a:defRPr sz="1700" b="1"/>
            </a:lvl6pPr>
            <a:lvl7pPr marL="2986646" indent="0">
              <a:buNone/>
              <a:defRPr sz="1700" b="1"/>
            </a:lvl7pPr>
            <a:lvl8pPr marL="3484420" indent="0">
              <a:buNone/>
              <a:defRPr sz="1700" b="1"/>
            </a:lvl8pPr>
            <a:lvl9pPr marL="3982194"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61"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647E7BE-D2D8-4151-A215-C792881E98D4}" type="datetime1">
              <a:rPr kumimoji="1" lang="ja-JP" altLang="en-US" smtClean="0"/>
              <a:t>2017/8/24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5468C0C-52A4-495F-9A0C-81696F221E77}" type="datetime1">
              <a:rPr kumimoji="1" lang="ja-JP" altLang="en-US" smtClean="0"/>
              <a:t>2017/8/24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C829091F-9668-42A6-9D16-2465D2363A73}" type="datetime1">
              <a:rPr kumimoji="1" lang="ja-JP" altLang="en-US" smtClean="0"/>
              <a:t>2017/8/24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9" y="411409"/>
            <a:ext cx="2369047" cy="1750877"/>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54" y="411411"/>
            <a:ext cx="4025504" cy="8818962"/>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49" y="2162285"/>
            <a:ext cx="2369047" cy="7068086"/>
          </a:xfrm>
        </p:spPr>
        <p:txBody>
          <a:bodyPr/>
          <a:lstStyle>
            <a:lvl1pPr marL="0" indent="0">
              <a:buNone/>
              <a:defRPr sz="1500"/>
            </a:lvl1pPr>
            <a:lvl2pPr marL="497774" indent="0">
              <a:buNone/>
              <a:defRPr sz="1300"/>
            </a:lvl2pPr>
            <a:lvl3pPr marL="995549" indent="0">
              <a:buNone/>
              <a:defRPr sz="1100"/>
            </a:lvl3pPr>
            <a:lvl4pPr marL="1493323" indent="0">
              <a:buNone/>
              <a:defRPr sz="1000"/>
            </a:lvl4pPr>
            <a:lvl5pPr marL="1991097" indent="0">
              <a:buNone/>
              <a:defRPr sz="1000"/>
            </a:lvl5pPr>
            <a:lvl6pPr marL="2488872" indent="0">
              <a:buNone/>
              <a:defRPr sz="1000"/>
            </a:lvl6pPr>
            <a:lvl7pPr marL="2986646" indent="0">
              <a:buNone/>
              <a:defRPr sz="1000"/>
            </a:lvl7pPr>
            <a:lvl8pPr marL="3484420" indent="0">
              <a:buNone/>
              <a:defRPr sz="1000"/>
            </a:lvl8pPr>
            <a:lvl9pPr marL="398219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1F104DF-666D-4BA1-A3A9-86416876EF10}" type="datetime1">
              <a:rPr kumimoji="1" lang="ja-JP" altLang="en-US" smtClean="0"/>
              <a:t>2017/8/24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8"/>
            <a:ext cx="4320540" cy="853912"/>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497774" indent="0">
              <a:buNone/>
              <a:defRPr sz="3000"/>
            </a:lvl2pPr>
            <a:lvl3pPr marL="995549" indent="0">
              <a:buNone/>
              <a:defRPr sz="2600"/>
            </a:lvl3pPr>
            <a:lvl4pPr marL="1493323" indent="0">
              <a:buNone/>
              <a:defRPr sz="2200"/>
            </a:lvl4pPr>
            <a:lvl5pPr marL="1991097" indent="0">
              <a:buNone/>
              <a:defRPr sz="2200"/>
            </a:lvl5pPr>
            <a:lvl6pPr marL="2488872" indent="0">
              <a:buNone/>
              <a:defRPr sz="2200"/>
            </a:lvl6pPr>
            <a:lvl7pPr marL="2986646" indent="0">
              <a:buNone/>
              <a:defRPr sz="2200"/>
            </a:lvl7pPr>
            <a:lvl8pPr marL="3484420" indent="0">
              <a:buNone/>
              <a:defRPr sz="2200"/>
            </a:lvl8pPr>
            <a:lvl9pPr marL="3982194"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497774" indent="0">
              <a:buNone/>
              <a:defRPr sz="1300"/>
            </a:lvl2pPr>
            <a:lvl3pPr marL="995549" indent="0">
              <a:buNone/>
              <a:defRPr sz="1100"/>
            </a:lvl3pPr>
            <a:lvl4pPr marL="1493323" indent="0">
              <a:buNone/>
              <a:defRPr sz="1000"/>
            </a:lvl4pPr>
            <a:lvl5pPr marL="1991097" indent="0">
              <a:buNone/>
              <a:defRPr sz="1000"/>
            </a:lvl5pPr>
            <a:lvl6pPr marL="2488872" indent="0">
              <a:buNone/>
              <a:defRPr sz="1000"/>
            </a:lvl6pPr>
            <a:lvl7pPr marL="2986646" indent="0">
              <a:buNone/>
              <a:defRPr sz="1000"/>
            </a:lvl7pPr>
            <a:lvl8pPr marL="3484420" indent="0">
              <a:buNone/>
              <a:defRPr sz="1000"/>
            </a:lvl8pPr>
            <a:lvl9pPr marL="398219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3366ADE-B332-4F6D-96AE-EAEDA40C1272}" type="datetime1">
              <a:rPr kumimoji="1" lang="ja-JP" altLang="en-US" smtClean="0"/>
              <a:t>2017/8/24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257D7FA-C634-4D74-AC8F-65C7EB806FB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6" y="413802"/>
            <a:ext cx="6480810" cy="1722173"/>
          </a:xfrm>
          <a:prstGeom prst="rect">
            <a:avLst/>
          </a:prstGeom>
        </p:spPr>
        <p:txBody>
          <a:bodyPr vert="horz" lIns="99555" tIns="49777" rIns="99555" bIns="49777"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411044"/>
            <a:ext cx="6480810" cy="6819328"/>
          </a:xfrm>
          <a:prstGeom prst="rect">
            <a:avLst/>
          </a:prstGeom>
        </p:spPr>
        <p:txBody>
          <a:bodyPr vert="horz" lIns="99555" tIns="49777" rIns="99555" bIns="49777"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99555" tIns="49777" rIns="99555" bIns="49777" rtlCol="0" anchor="ctr"/>
          <a:lstStyle>
            <a:lvl1pPr algn="l">
              <a:defRPr sz="1300">
                <a:solidFill>
                  <a:schemeClr val="tx1">
                    <a:tint val="75000"/>
                  </a:schemeClr>
                </a:solidFill>
              </a:defRPr>
            </a:lvl1pPr>
          </a:lstStyle>
          <a:p>
            <a:fld id="{08322C7C-8341-43D8-A2E4-688DB3FADCE4}" type="datetime1">
              <a:rPr kumimoji="1" lang="ja-JP" altLang="en-US" smtClean="0"/>
              <a:t>2017/8/24</a:t>
            </a:fld>
            <a:endParaRPr kumimoji="1" lang="ja-JP" altLang="en-US"/>
          </a:p>
        </p:txBody>
      </p:sp>
      <p:sp>
        <p:nvSpPr>
          <p:cNvPr id="5" name="フッター プレースホルダ 4"/>
          <p:cNvSpPr>
            <a:spLocks noGrp="1"/>
          </p:cNvSpPr>
          <p:nvPr>
            <p:ph type="ftr" sz="quarter" idx="3"/>
          </p:nvPr>
        </p:nvSpPr>
        <p:spPr>
          <a:xfrm>
            <a:off x="2460310" y="9577197"/>
            <a:ext cx="2280285" cy="550138"/>
          </a:xfrm>
          <a:prstGeom prst="rect">
            <a:avLst/>
          </a:prstGeom>
        </p:spPr>
        <p:txBody>
          <a:bodyPr vert="horz" lIns="99555" tIns="49777" rIns="99555" bIns="49777"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99555" tIns="49777" rIns="99555" bIns="49777" rtlCol="0" anchor="ctr"/>
          <a:lstStyle>
            <a:lvl1pPr algn="r">
              <a:defRPr sz="1300">
                <a:solidFill>
                  <a:schemeClr val="tx1">
                    <a:tint val="75000"/>
                  </a:schemeClr>
                </a:solidFill>
              </a:defRPr>
            </a:lvl1pPr>
          </a:lstStyle>
          <a:p>
            <a:fld id="{5257D7FA-C634-4D74-AC8F-65C7EB806FB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95549" rtl="0" eaLnBrk="1" latinLnBrk="0" hangingPunct="1">
        <a:spcBef>
          <a:spcPct val="0"/>
        </a:spcBef>
        <a:buNone/>
        <a:defRPr kumimoji="1" sz="4800" kern="1200">
          <a:solidFill>
            <a:schemeClr val="tx1"/>
          </a:solidFill>
          <a:latin typeface="+mj-lt"/>
          <a:ea typeface="+mj-ea"/>
          <a:cs typeface="+mj-cs"/>
        </a:defRPr>
      </a:lvl1pPr>
    </p:titleStyle>
    <p:bodyStyle>
      <a:lvl1pPr marL="373330" indent="-373330" algn="l" defTabSz="995549"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08883" indent="-311109" algn="l" defTabSz="995549"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44436" indent="-248888" algn="l" defTabSz="995549"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42210"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39985"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37759"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35534"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3308"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1082" indent="-248888" algn="l" defTabSz="995549"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5549" rtl="0" eaLnBrk="1" latinLnBrk="0" hangingPunct="1">
        <a:defRPr kumimoji="1" sz="2000" kern="1200">
          <a:solidFill>
            <a:schemeClr val="tx1"/>
          </a:solidFill>
          <a:latin typeface="+mn-lt"/>
          <a:ea typeface="+mn-ea"/>
          <a:cs typeface="+mn-cs"/>
        </a:defRPr>
      </a:lvl1pPr>
      <a:lvl2pPr marL="497774" algn="l" defTabSz="995549" rtl="0" eaLnBrk="1" latinLnBrk="0" hangingPunct="1">
        <a:defRPr kumimoji="1" sz="2000" kern="1200">
          <a:solidFill>
            <a:schemeClr val="tx1"/>
          </a:solidFill>
          <a:latin typeface="+mn-lt"/>
          <a:ea typeface="+mn-ea"/>
          <a:cs typeface="+mn-cs"/>
        </a:defRPr>
      </a:lvl2pPr>
      <a:lvl3pPr marL="995549" algn="l" defTabSz="995549" rtl="0" eaLnBrk="1" latinLnBrk="0" hangingPunct="1">
        <a:defRPr kumimoji="1" sz="2000" kern="1200">
          <a:solidFill>
            <a:schemeClr val="tx1"/>
          </a:solidFill>
          <a:latin typeface="+mn-lt"/>
          <a:ea typeface="+mn-ea"/>
          <a:cs typeface="+mn-cs"/>
        </a:defRPr>
      </a:lvl3pPr>
      <a:lvl4pPr marL="1493323" algn="l" defTabSz="995549" rtl="0" eaLnBrk="1" latinLnBrk="0" hangingPunct="1">
        <a:defRPr kumimoji="1" sz="2000" kern="1200">
          <a:solidFill>
            <a:schemeClr val="tx1"/>
          </a:solidFill>
          <a:latin typeface="+mn-lt"/>
          <a:ea typeface="+mn-ea"/>
          <a:cs typeface="+mn-cs"/>
        </a:defRPr>
      </a:lvl4pPr>
      <a:lvl5pPr marL="1991097" algn="l" defTabSz="995549" rtl="0" eaLnBrk="1" latinLnBrk="0" hangingPunct="1">
        <a:defRPr kumimoji="1" sz="2000" kern="1200">
          <a:solidFill>
            <a:schemeClr val="tx1"/>
          </a:solidFill>
          <a:latin typeface="+mn-lt"/>
          <a:ea typeface="+mn-ea"/>
          <a:cs typeface="+mn-cs"/>
        </a:defRPr>
      </a:lvl5pPr>
      <a:lvl6pPr marL="2488872" algn="l" defTabSz="995549" rtl="0" eaLnBrk="1" latinLnBrk="0" hangingPunct="1">
        <a:defRPr kumimoji="1" sz="2000" kern="1200">
          <a:solidFill>
            <a:schemeClr val="tx1"/>
          </a:solidFill>
          <a:latin typeface="+mn-lt"/>
          <a:ea typeface="+mn-ea"/>
          <a:cs typeface="+mn-cs"/>
        </a:defRPr>
      </a:lvl6pPr>
      <a:lvl7pPr marL="2986646" algn="l" defTabSz="995549" rtl="0" eaLnBrk="1" latinLnBrk="0" hangingPunct="1">
        <a:defRPr kumimoji="1" sz="2000" kern="1200">
          <a:solidFill>
            <a:schemeClr val="tx1"/>
          </a:solidFill>
          <a:latin typeface="+mn-lt"/>
          <a:ea typeface="+mn-ea"/>
          <a:cs typeface="+mn-cs"/>
        </a:defRPr>
      </a:lvl7pPr>
      <a:lvl8pPr marL="3484420" algn="l" defTabSz="995549" rtl="0" eaLnBrk="1" latinLnBrk="0" hangingPunct="1">
        <a:defRPr kumimoji="1" sz="2000" kern="1200">
          <a:solidFill>
            <a:schemeClr val="tx1"/>
          </a:solidFill>
          <a:latin typeface="+mn-lt"/>
          <a:ea typeface="+mn-ea"/>
          <a:cs typeface="+mn-cs"/>
        </a:defRPr>
      </a:lvl8pPr>
      <a:lvl9pPr marL="3982194" algn="l" defTabSz="995549"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hlw.go.jp/bunya/koyoukintou/parttime/dl/zentai.pdf" TargetMode="External"/><Relationship Id="rId2" Type="http://schemas.openxmlformats.org/officeDocument/2006/relationships/hyperlink" Target="http://part-tanjikan.mhlw.go.jp/estimation/pdf/guideline_01.pdf"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mhlw.go.jp/bunya/koyoukintou/parttime/dl/zentai.pdf"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hyperlink" Target="https://part-tanjikan.mhlw.go.jp/" TargetMode="External"/><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a:xfrm>
            <a:off x="61913" y="2630154"/>
            <a:ext cx="7092838" cy="3332646"/>
          </a:xfrm>
          <a:prstGeom prst="rect">
            <a:avLst/>
          </a:prstGeom>
          <a:noFill/>
          <a:ln>
            <a:solidFill>
              <a:schemeClr val="tx1"/>
            </a:solidFill>
          </a:ln>
        </p:spPr>
        <p:txBody>
          <a:bodyPr wrap="square" lIns="99555" tIns="49777" rIns="99555" bIns="49777" rtlCol="0">
            <a:noAutofit/>
          </a:bodyPr>
          <a:lstStyle/>
          <a:p>
            <a:pPr>
              <a:spcAft>
                <a:spcPts val="200"/>
              </a:spcAft>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＞は生産性の向上が認められる場合の額</a:t>
            </a:r>
            <a:r>
              <a:rPr lang="ja-JP" altLang="en-US" sz="1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itchFamily="50" charset="-128"/>
                <a:ea typeface="メイリオ" pitchFamily="50" charset="-128"/>
              </a:rPr>
              <a:t>（</a:t>
            </a:r>
            <a:r>
              <a:rPr lang="ja-JP" altLang="en-US" sz="1000" dirty="0">
                <a:latin typeface="メイリオ" pitchFamily="50" charset="-128"/>
                <a:ea typeface="メイリオ" pitchFamily="50" charset="-128"/>
              </a:rPr>
              <a:t>　）内は大企業の額</a:t>
            </a:r>
          </a:p>
          <a:p>
            <a:pPr lvl="0" defTabSz="914400">
              <a:defRPr/>
            </a:pPr>
            <a:r>
              <a:rPr lang="ja-JP" altLang="en-US" sz="1200" b="1" dirty="0" smtClean="0">
                <a:solidFill>
                  <a:prstClr val="black"/>
                </a:solidFill>
                <a:latin typeface="メイリオ" pitchFamily="50" charset="-128"/>
                <a:ea typeface="メイリオ" pitchFamily="50" charset="-128"/>
                <a:cs typeface="メイリオ" pitchFamily="50" charset="-128"/>
              </a:rPr>
              <a:t>① すべて</a:t>
            </a:r>
            <a:r>
              <a:rPr lang="ja-JP" altLang="en-US" sz="1200" b="1" dirty="0">
                <a:solidFill>
                  <a:prstClr val="black"/>
                </a:solidFill>
                <a:latin typeface="メイリオ" pitchFamily="50" charset="-128"/>
                <a:ea typeface="メイリオ" pitchFamily="50" charset="-128"/>
                <a:cs typeface="メイリオ" pitchFamily="50" charset="-128"/>
              </a:rPr>
              <a:t>の</a:t>
            </a:r>
            <a:r>
              <a:rPr lang="ja-JP" altLang="en-US" sz="1200" b="1" dirty="0">
                <a:solidFill>
                  <a:srgbClr val="00B050"/>
                </a:solidFill>
                <a:latin typeface="メイリオ" pitchFamily="50" charset="-128"/>
                <a:ea typeface="メイリオ" pitchFamily="50" charset="-128"/>
                <a:cs typeface="メイリオ" pitchFamily="50" charset="-128"/>
              </a:rPr>
              <a:t>有期契約労働者等</a:t>
            </a:r>
            <a:r>
              <a:rPr lang="ja-JP" altLang="en-US" sz="1200" b="1" dirty="0">
                <a:solidFill>
                  <a:prstClr val="black"/>
                </a:solidFill>
                <a:latin typeface="メイリオ" pitchFamily="50" charset="-128"/>
                <a:ea typeface="メイリオ" pitchFamily="50" charset="-128"/>
                <a:cs typeface="メイリオ" pitchFamily="50" charset="-128"/>
              </a:rPr>
              <a:t>の賃金規定等を</a:t>
            </a:r>
            <a:r>
              <a:rPr lang="en-US" altLang="ja-JP" sz="1200" b="1" dirty="0">
                <a:solidFill>
                  <a:prstClr val="black"/>
                </a:solidFill>
                <a:latin typeface="メイリオ" pitchFamily="50" charset="-128"/>
                <a:ea typeface="メイリオ" pitchFamily="50" charset="-128"/>
                <a:cs typeface="メイリオ" pitchFamily="50" charset="-128"/>
              </a:rPr>
              <a:t>2</a:t>
            </a:r>
            <a:r>
              <a:rPr lang="ja-JP" altLang="en-US" sz="1200" b="1" dirty="0">
                <a:solidFill>
                  <a:prstClr val="black"/>
                </a:solidFill>
                <a:latin typeface="メイリオ" pitchFamily="50" charset="-128"/>
                <a:ea typeface="メイリオ" pitchFamily="50" charset="-128"/>
                <a:cs typeface="メイリオ" pitchFamily="50" charset="-128"/>
              </a:rPr>
              <a:t>％以上増額改定した場合 </a:t>
            </a:r>
            <a:endParaRPr lang="en-US" altLang="ja-JP" sz="12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200" b="1" dirty="0">
                <a:solidFill>
                  <a:prstClr val="black"/>
                </a:solidFill>
                <a:latin typeface="メイリオ" pitchFamily="50" charset="-128"/>
                <a:ea typeface="メイリオ" pitchFamily="50" charset="-128"/>
                <a:cs typeface="メイリオ" pitchFamily="50" charset="-128"/>
              </a:rPr>
              <a:t>　対象労働者数</a:t>
            </a:r>
            <a:r>
              <a:rPr lang="ja-JP" altLang="en-US" sz="1200" b="1" dirty="0" smtClean="0">
                <a:solidFill>
                  <a:prstClr val="black"/>
                </a:solidFill>
                <a:latin typeface="メイリオ" pitchFamily="50" charset="-128"/>
                <a:ea typeface="メイリオ" pitchFamily="50" charset="-128"/>
                <a:cs typeface="メイリオ" pitchFamily="50" charset="-128"/>
              </a:rPr>
              <a:t>が</a:t>
            </a:r>
            <a:r>
              <a:rPr lang="ja-JP" altLang="en-US" sz="1400" b="1" dirty="0" smtClean="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１人</a:t>
            </a:r>
            <a:r>
              <a:rPr lang="ja-JP" altLang="en-US" sz="1100" b="1" dirty="0">
                <a:solidFill>
                  <a:prstClr val="black"/>
                </a:solidFill>
                <a:latin typeface="メイリオ" pitchFamily="50" charset="-128"/>
                <a:ea typeface="メイリオ" pitchFamily="50" charset="-128"/>
                <a:cs typeface="メイリオ" pitchFamily="50" charset="-128"/>
              </a:rPr>
              <a:t>～３人：</a:t>
            </a:r>
            <a:r>
              <a:rPr lang="en-US" altLang="ja-JP" sz="1100" b="1" dirty="0">
                <a:solidFill>
                  <a:srgbClr val="FF0000"/>
                </a:solidFill>
                <a:latin typeface="メイリオ" pitchFamily="50" charset="-128"/>
                <a:ea typeface="メイリオ" pitchFamily="50" charset="-128"/>
                <a:cs typeface="メイリオ" pitchFamily="50" charset="-128"/>
              </a:rPr>
              <a:t>95,000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12</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71,250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90,000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４人</a:t>
            </a:r>
            <a:r>
              <a:rPr lang="ja-JP" altLang="en-US" sz="1100" b="1" dirty="0">
                <a:solidFill>
                  <a:prstClr val="black"/>
                </a:solidFill>
                <a:latin typeface="メイリオ" pitchFamily="50" charset="-128"/>
                <a:ea typeface="メイリオ" pitchFamily="50" charset="-128"/>
                <a:cs typeface="メイリオ" pitchFamily="50" charset="-128"/>
              </a:rPr>
              <a:t>～６人：</a:t>
            </a:r>
            <a:r>
              <a:rPr lang="en-US" altLang="ja-JP" sz="1100" b="1" dirty="0">
                <a:solidFill>
                  <a:srgbClr val="FF0000"/>
                </a:solidFill>
                <a:latin typeface="メイリオ" pitchFamily="50" charset="-128"/>
                <a:ea typeface="メイリオ" pitchFamily="50" charset="-128"/>
                <a:cs typeface="メイリオ" pitchFamily="50" charset="-128"/>
              </a:rPr>
              <a:t>19</a:t>
            </a:r>
            <a:r>
              <a:rPr lang="ja-JP" altLang="en-US" sz="1100" b="1" dirty="0">
                <a:solidFill>
                  <a:srgbClr val="FF0000"/>
                </a:solidFill>
                <a:latin typeface="メイリオ" pitchFamily="50" charset="-128"/>
                <a:ea typeface="メイリオ" pitchFamily="50" charset="-128"/>
                <a:cs typeface="メイリオ" pitchFamily="50" charset="-128"/>
              </a:rPr>
              <a:t>万円＜</a:t>
            </a:r>
            <a:r>
              <a:rPr lang="en-US" altLang="ja-JP" sz="1100" b="1" dirty="0">
                <a:solidFill>
                  <a:srgbClr val="FF0000"/>
                </a:solidFill>
                <a:latin typeface="メイリオ" pitchFamily="50" charset="-128"/>
                <a:ea typeface="メイリオ" pitchFamily="50" charset="-128"/>
                <a:cs typeface="メイリオ" pitchFamily="50" charset="-128"/>
              </a:rPr>
              <a:t>24</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14</a:t>
            </a:r>
            <a:r>
              <a:rPr lang="ja-JP" altLang="en-US" sz="1100" b="1" dirty="0">
                <a:solidFill>
                  <a:srgbClr val="FF0000"/>
                </a:solidFill>
                <a:latin typeface="メイリオ" pitchFamily="50" charset="-128"/>
                <a:ea typeface="メイリオ" pitchFamily="50" charset="-128"/>
                <a:cs typeface="メイリオ" pitchFamily="50" charset="-128"/>
              </a:rPr>
              <a:t>万</a:t>
            </a:r>
            <a:r>
              <a:rPr lang="en-US" altLang="ja-JP" sz="1100" b="1" dirty="0">
                <a:solidFill>
                  <a:srgbClr val="FF0000"/>
                </a:solidFill>
                <a:latin typeface="メイリオ" pitchFamily="50" charset="-128"/>
                <a:ea typeface="メイリオ" pitchFamily="50" charset="-128"/>
                <a:cs typeface="メイリオ" pitchFamily="50" charset="-128"/>
              </a:rPr>
              <a:t>2,500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18</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７人</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prstClr val="black"/>
                </a:solidFill>
                <a:latin typeface="メイリオ" pitchFamily="50" charset="-128"/>
                <a:ea typeface="メイリオ" pitchFamily="50" charset="-128"/>
                <a:cs typeface="メイリオ" pitchFamily="50" charset="-128"/>
              </a:rPr>
              <a:t>10</a:t>
            </a:r>
            <a:r>
              <a:rPr lang="ja-JP" altLang="en-US" sz="1100" b="1" dirty="0">
                <a:solidFill>
                  <a:prstClr val="black"/>
                </a:solidFill>
                <a:latin typeface="メイリオ" pitchFamily="50" charset="-128"/>
                <a:ea typeface="メイリオ" pitchFamily="50" charset="-128"/>
                <a:cs typeface="メイリオ" pitchFamily="50" charset="-128"/>
              </a:rPr>
              <a:t>人：</a:t>
            </a:r>
            <a:r>
              <a:rPr lang="en-US" altLang="ja-JP" sz="1100" b="1" dirty="0">
                <a:solidFill>
                  <a:srgbClr val="FF0000"/>
                </a:solidFill>
                <a:latin typeface="メイリオ" pitchFamily="50" charset="-128"/>
                <a:ea typeface="メイリオ" pitchFamily="50" charset="-128"/>
                <a:cs typeface="メイリオ" pitchFamily="50" charset="-128"/>
              </a:rPr>
              <a:t>28</a:t>
            </a:r>
            <a:r>
              <a:rPr lang="ja-JP" altLang="en-US" sz="1100" b="1" dirty="0">
                <a:solidFill>
                  <a:srgbClr val="FF0000"/>
                </a:solidFill>
                <a:latin typeface="メイリオ" pitchFamily="50" charset="-128"/>
                <a:ea typeface="メイリオ" pitchFamily="50" charset="-128"/>
                <a:cs typeface="メイリオ" pitchFamily="50" charset="-128"/>
              </a:rPr>
              <a:t>万</a:t>
            </a:r>
            <a:r>
              <a:rPr lang="en-US" altLang="ja-JP" sz="1100" b="1" dirty="0">
                <a:solidFill>
                  <a:srgbClr val="FF0000"/>
                </a:solidFill>
                <a:latin typeface="メイリオ" pitchFamily="50" charset="-128"/>
                <a:ea typeface="メイリオ" pitchFamily="50" charset="-128"/>
                <a:cs typeface="メイリオ" pitchFamily="50" charset="-128"/>
              </a:rPr>
              <a:t>5,000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36</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19</a:t>
            </a:r>
            <a:r>
              <a:rPr lang="ja-JP" altLang="en-US" sz="1100" b="1" dirty="0">
                <a:solidFill>
                  <a:srgbClr val="FF0000"/>
                </a:solidFill>
                <a:latin typeface="メイリオ" pitchFamily="50" charset="-128"/>
                <a:ea typeface="メイリオ" pitchFamily="50" charset="-128"/>
                <a:cs typeface="メイリオ" pitchFamily="50" charset="-128"/>
              </a:rPr>
              <a:t>万円＜</a:t>
            </a:r>
            <a:r>
              <a:rPr lang="en-US" altLang="ja-JP" sz="1100" b="1" dirty="0">
                <a:solidFill>
                  <a:srgbClr val="FF0000"/>
                </a:solidFill>
                <a:latin typeface="メイリオ" pitchFamily="50" charset="-128"/>
                <a:ea typeface="メイリオ" pitchFamily="50" charset="-128"/>
                <a:cs typeface="メイリオ" pitchFamily="50" charset="-128"/>
              </a:rPr>
              <a:t>24</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　</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a:t>
            </a:r>
            <a:r>
              <a:rPr lang="en-US" altLang="ja-JP" sz="1100" b="1" dirty="0" smtClean="0">
                <a:solidFill>
                  <a:prstClr val="black"/>
                </a:solidFill>
                <a:latin typeface="メイリオ" pitchFamily="50" charset="-128"/>
                <a:ea typeface="メイリオ" pitchFamily="50" charset="-128"/>
                <a:cs typeface="メイリオ" pitchFamily="50" charset="-128"/>
              </a:rPr>
              <a:t>11</a:t>
            </a:r>
            <a:r>
              <a:rPr lang="ja-JP" altLang="en-US" sz="1100" b="1" dirty="0">
                <a:solidFill>
                  <a:prstClr val="black"/>
                </a:solidFill>
                <a:latin typeface="メイリオ" pitchFamily="50" charset="-128"/>
                <a:ea typeface="メイリオ" pitchFamily="50" charset="-128"/>
                <a:cs typeface="メイリオ" pitchFamily="50" charset="-128"/>
              </a:rPr>
              <a:t>人～</a:t>
            </a:r>
            <a:r>
              <a:rPr lang="en-US" altLang="ja-JP" sz="1100" b="1" dirty="0">
                <a:solidFill>
                  <a:prstClr val="black"/>
                </a:solidFill>
                <a:latin typeface="メイリオ" pitchFamily="50" charset="-128"/>
                <a:ea typeface="メイリオ" pitchFamily="50" charset="-128"/>
                <a:cs typeface="メイリオ" pitchFamily="50" charset="-128"/>
              </a:rPr>
              <a:t>100</a:t>
            </a:r>
            <a:r>
              <a:rPr lang="ja-JP" altLang="en-US" sz="1100" b="1" dirty="0">
                <a:solidFill>
                  <a:prstClr val="black"/>
                </a:solidFill>
                <a:latin typeface="メイリオ" pitchFamily="50" charset="-128"/>
                <a:ea typeface="メイリオ" pitchFamily="50" charset="-128"/>
                <a:cs typeface="メイリオ" pitchFamily="50" charset="-128"/>
              </a:rPr>
              <a:t>人：１人当たり</a:t>
            </a:r>
            <a:r>
              <a:rPr lang="en-US" altLang="ja-JP" sz="1100" b="1" dirty="0">
                <a:solidFill>
                  <a:srgbClr val="FF0000"/>
                </a:solidFill>
                <a:latin typeface="メイリオ" pitchFamily="50" charset="-128"/>
                <a:ea typeface="メイリオ" pitchFamily="50" charset="-128"/>
                <a:cs typeface="メイリオ" pitchFamily="50" charset="-128"/>
              </a:rPr>
              <a:t>28,500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36,000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19,000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24,000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endParaRPr lang="ja-JP" altLang="en-US" sz="14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200" b="1" dirty="0" smtClean="0">
                <a:solidFill>
                  <a:prstClr val="black"/>
                </a:solidFill>
                <a:latin typeface="メイリオ" pitchFamily="50" charset="-128"/>
                <a:ea typeface="メイリオ" pitchFamily="50" charset="-128"/>
                <a:cs typeface="メイリオ" pitchFamily="50" charset="-128"/>
              </a:rPr>
              <a:t>② 一部の</a:t>
            </a:r>
            <a:r>
              <a:rPr lang="ja-JP" altLang="en-US" sz="1200" b="1" dirty="0">
                <a:solidFill>
                  <a:srgbClr val="00B050"/>
                </a:solidFill>
                <a:latin typeface="メイリオ" pitchFamily="50" charset="-128"/>
                <a:ea typeface="メイリオ" pitchFamily="50" charset="-128"/>
                <a:cs typeface="メイリオ" pitchFamily="50" charset="-128"/>
              </a:rPr>
              <a:t>有期契約労働者</a:t>
            </a:r>
            <a:r>
              <a:rPr lang="ja-JP" altLang="en-US" sz="1200" b="1" dirty="0" smtClean="0">
                <a:solidFill>
                  <a:srgbClr val="00B050"/>
                </a:solidFill>
                <a:latin typeface="メイリオ" pitchFamily="50" charset="-128"/>
                <a:ea typeface="メイリオ" pitchFamily="50" charset="-128"/>
                <a:cs typeface="メイリオ" pitchFamily="50" charset="-128"/>
              </a:rPr>
              <a:t>等</a:t>
            </a:r>
            <a:r>
              <a:rPr lang="ja-JP" altLang="en-US" sz="1200" b="1" dirty="0" smtClean="0">
                <a:latin typeface="メイリオ" pitchFamily="50" charset="-128"/>
                <a:ea typeface="メイリオ" pitchFamily="50" charset="-128"/>
                <a:cs typeface="メイリオ" pitchFamily="50" charset="-128"/>
              </a:rPr>
              <a:t>の</a:t>
            </a:r>
            <a:r>
              <a:rPr lang="ja-JP" altLang="en-US" sz="1200" b="1" dirty="0" smtClean="0">
                <a:solidFill>
                  <a:prstClr val="black"/>
                </a:solidFill>
                <a:latin typeface="メイリオ" pitchFamily="50" charset="-128"/>
                <a:ea typeface="メイリオ" pitchFamily="50" charset="-128"/>
                <a:cs typeface="メイリオ" pitchFamily="50" charset="-128"/>
              </a:rPr>
              <a:t>賃金</a:t>
            </a:r>
            <a:r>
              <a:rPr lang="ja-JP" altLang="en-US" sz="1200" b="1" dirty="0">
                <a:solidFill>
                  <a:prstClr val="black"/>
                </a:solidFill>
                <a:latin typeface="メイリオ" pitchFamily="50" charset="-128"/>
                <a:ea typeface="メイリオ" pitchFamily="50" charset="-128"/>
                <a:cs typeface="メイリオ" pitchFamily="50" charset="-128"/>
              </a:rPr>
              <a:t>規定等を２％以上増額改定した場合</a:t>
            </a:r>
            <a:r>
              <a:rPr lang="ja-JP" altLang="en-US" sz="1400" b="1" dirty="0">
                <a:solidFill>
                  <a:prstClr val="black"/>
                </a:solidFill>
                <a:latin typeface="メイリオ" pitchFamily="50" charset="-128"/>
                <a:ea typeface="メイリオ" pitchFamily="50" charset="-128"/>
                <a:cs typeface="メイリオ" pitchFamily="50" charset="-128"/>
              </a:rPr>
              <a:t>　　　　　　　　　   </a:t>
            </a:r>
            <a:endParaRPr lang="en-US" altLang="ja-JP" sz="14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200" b="1" dirty="0">
                <a:solidFill>
                  <a:prstClr val="black"/>
                </a:solidFill>
                <a:latin typeface="メイリオ" pitchFamily="50" charset="-128"/>
                <a:ea typeface="メイリオ" pitchFamily="50" charset="-128"/>
                <a:cs typeface="メイリオ" pitchFamily="50" charset="-128"/>
              </a:rPr>
              <a:t>　対象労働者数が</a:t>
            </a:r>
            <a:r>
              <a:rPr lang="ja-JP" altLang="en-US" sz="1400" b="1" dirty="0">
                <a:solidFill>
                  <a:prstClr val="black"/>
                </a:solidFill>
                <a:latin typeface="メイリオ" pitchFamily="50" charset="-128"/>
                <a:ea typeface="メイリオ" pitchFamily="50" charset="-128"/>
                <a:cs typeface="メイリオ" pitchFamily="50" charset="-128"/>
              </a:rPr>
              <a:t>　</a:t>
            </a:r>
            <a:r>
              <a:rPr lang="ja-JP" altLang="en-US" sz="1100" b="1" dirty="0">
                <a:solidFill>
                  <a:prstClr val="black"/>
                </a:solidFill>
                <a:latin typeface="メイリオ" pitchFamily="50" charset="-128"/>
                <a:ea typeface="メイリオ" pitchFamily="50" charset="-128"/>
                <a:cs typeface="メイリオ" pitchFamily="50" charset="-128"/>
              </a:rPr>
              <a:t>１人～３人：</a:t>
            </a:r>
            <a:r>
              <a:rPr lang="en-US" altLang="ja-JP" sz="1100" b="1" dirty="0">
                <a:solidFill>
                  <a:srgbClr val="FF0000"/>
                </a:solidFill>
                <a:latin typeface="メイリオ" pitchFamily="50" charset="-128"/>
                <a:ea typeface="メイリオ" pitchFamily="50" charset="-128"/>
                <a:cs typeface="メイリオ" pitchFamily="50" charset="-128"/>
              </a:rPr>
              <a:t>47,500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60,000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33,250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42,000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４人</a:t>
            </a:r>
            <a:r>
              <a:rPr lang="ja-JP" altLang="en-US" sz="1100" b="1" dirty="0">
                <a:solidFill>
                  <a:prstClr val="black"/>
                </a:solidFill>
                <a:latin typeface="メイリオ" pitchFamily="50" charset="-128"/>
                <a:ea typeface="メイリオ" pitchFamily="50" charset="-128"/>
                <a:cs typeface="メイリオ" pitchFamily="50" charset="-128"/>
              </a:rPr>
              <a:t>～６人：</a:t>
            </a:r>
            <a:r>
              <a:rPr lang="en-US" altLang="ja-JP" sz="1100" b="1" dirty="0">
                <a:solidFill>
                  <a:srgbClr val="FF0000"/>
                </a:solidFill>
                <a:latin typeface="メイリオ" pitchFamily="50" charset="-128"/>
                <a:ea typeface="メイリオ" pitchFamily="50" charset="-128"/>
                <a:cs typeface="メイリオ" pitchFamily="50" charset="-128"/>
              </a:rPr>
              <a:t>95,000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12</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71,250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90,000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７人</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prstClr val="black"/>
                </a:solidFill>
                <a:latin typeface="メイリオ" pitchFamily="50" charset="-128"/>
                <a:ea typeface="メイリオ" pitchFamily="50" charset="-128"/>
                <a:cs typeface="メイリオ" pitchFamily="50" charset="-128"/>
              </a:rPr>
              <a:t>10</a:t>
            </a:r>
            <a:r>
              <a:rPr lang="ja-JP" altLang="en-US" sz="1100" b="1" dirty="0">
                <a:solidFill>
                  <a:prstClr val="black"/>
                </a:solidFill>
                <a:latin typeface="メイリオ" pitchFamily="50" charset="-128"/>
                <a:ea typeface="メイリオ" pitchFamily="50" charset="-128"/>
                <a:cs typeface="メイリオ" pitchFamily="50" charset="-128"/>
              </a:rPr>
              <a:t>人：</a:t>
            </a:r>
            <a:r>
              <a:rPr lang="en-US" altLang="ja-JP" sz="1100" b="1" dirty="0">
                <a:solidFill>
                  <a:srgbClr val="FF0000"/>
                </a:solidFill>
                <a:latin typeface="メイリオ" pitchFamily="50" charset="-128"/>
                <a:ea typeface="メイリオ" pitchFamily="50" charset="-128"/>
                <a:cs typeface="メイリオ" pitchFamily="50" charset="-128"/>
              </a:rPr>
              <a:t>14</a:t>
            </a:r>
            <a:r>
              <a:rPr lang="ja-JP" altLang="en-US" sz="1100" b="1" dirty="0">
                <a:solidFill>
                  <a:srgbClr val="FF0000"/>
                </a:solidFill>
                <a:latin typeface="メイリオ" pitchFamily="50" charset="-128"/>
                <a:ea typeface="メイリオ" pitchFamily="50" charset="-128"/>
                <a:cs typeface="メイリオ" pitchFamily="50" charset="-128"/>
              </a:rPr>
              <a:t>万</a:t>
            </a:r>
            <a:r>
              <a:rPr lang="en-US" altLang="ja-JP" sz="1100" b="1" dirty="0">
                <a:solidFill>
                  <a:srgbClr val="FF0000"/>
                </a:solidFill>
                <a:latin typeface="メイリオ" pitchFamily="50" charset="-128"/>
                <a:ea typeface="メイリオ" pitchFamily="50" charset="-128"/>
                <a:cs typeface="メイリオ" pitchFamily="50" charset="-128"/>
              </a:rPr>
              <a:t>2,500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18</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95,000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12</a:t>
            </a:r>
            <a:r>
              <a:rPr lang="ja-JP" altLang="en-US" sz="1100" b="1" dirty="0">
                <a:solidFill>
                  <a:srgbClr val="FF0000"/>
                </a:solidFill>
                <a:latin typeface="メイリオ" pitchFamily="50" charset="-128"/>
                <a:ea typeface="メイリオ" pitchFamily="50" charset="-128"/>
                <a:cs typeface="メイリオ" pitchFamily="50" charset="-128"/>
              </a:rPr>
              <a:t>万円＞</a:t>
            </a:r>
            <a:r>
              <a:rPr lang="ja-JP" altLang="en-US" sz="1100" b="1" dirty="0">
                <a:solidFill>
                  <a:prstClr val="black"/>
                </a:solidFill>
                <a:latin typeface="メイリオ" pitchFamily="50" charset="-128"/>
                <a:ea typeface="メイリオ" pitchFamily="50" charset="-128"/>
                <a:cs typeface="メイリオ" pitchFamily="50" charset="-128"/>
              </a:rPr>
              <a:t>）</a:t>
            </a:r>
            <a:endParaRPr lang="en-US" altLang="ja-JP" sz="1100" b="1" dirty="0">
              <a:solidFill>
                <a:prstClr val="black"/>
              </a:solidFill>
              <a:latin typeface="メイリオ" pitchFamily="50" charset="-128"/>
              <a:ea typeface="メイリオ" pitchFamily="50" charset="-128"/>
              <a:cs typeface="メイリオ" pitchFamily="50" charset="-128"/>
            </a:endParaRPr>
          </a:p>
          <a:p>
            <a:pPr lvl="0" defTabSz="914400">
              <a:defRPr/>
            </a:pPr>
            <a:r>
              <a:rPr lang="ja-JP" altLang="en-US" sz="1100" b="1" dirty="0">
                <a:solidFill>
                  <a:prstClr val="black"/>
                </a:solidFill>
                <a:latin typeface="メイリオ" pitchFamily="50" charset="-128"/>
                <a:ea typeface="メイリオ" pitchFamily="50" charset="-128"/>
                <a:cs typeface="メイリオ" pitchFamily="50" charset="-128"/>
              </a:rPr>
              <a:t>　　　　　　　　</a:t>
            </a:r>
            <a:r>
              <a:rPr lang="ja-JP" altLang="en-US" sz="1100" b="1" dirty="0" smtClean="0">
                <a:solidFill>
                  <a:prstClr val="black"/>
                </a:solidFill>
                <a:latin typeface="メイリオ" pitchFamily="50" charset="-128"/>
                <a:ea typeface="メイリオ" pitchFamily="50" charset="-128"/>
                <a:cs typeface="メイリオ" pitchFamily="50" charset="-128"/>
              </a:rPr>
              <a:t>　　</a:t>
            </a:r>
            <a:r>
              <a:rPr lang="en-US" altLang="ja-JP" sz="1100" b="1" dirty="0" smtClean="0">
                <a:solidFill>
                  <a:prstClr val="black"/>
                </a:solidFill>
                <a:latin typeface="メイリオ" pitchFamily="50" charset="-128"/>
                <a:ea typeface="メイリオ" pitchFamily="50" charset="-128"/>
                <a:cs typeface="メイリオ" pitchFamily="50" charset="-128"/>
              </a:rPr>
              <a:t>11</a:t>
            </a:r>
            <a:r>
              <a:rPr lang="ja-JP" altLang="en-US" sz="1100" b="1" dirty="0">
                <a:solidFill>
                  <a:prstClr val="black"/>
                </a:solidFill>
                <a:latin typeface="メイリオ" pitchFamily="50" charset="-128"/>
                <a:ea typeface="メイリオ" pitchFamily="50" charset="-128"/>
                <a:cs typeface="メイリオ" pitchFamily="50" charset="-128"/>
              </a:rPr>
              <a:t>人～</a:t>
            </a:r>
            <a:r>
              <a:rPr lang="en-US" altLang="ja-JP" sz="1100" b="1" dirty="0">
                <a:solidFill>
                  <a:prstClr val="black"/>
                </a:solidFill>
                <a:latin typeface="メイリオ" pitchFamily="50" charset="-128"/>
                <a:ea typeface="メイリオ" pitchFamily="50" charset="-128"/>
                <a:cs typeface="メイリオ" pitchFamily="50" charset="-128"/>
              </a:rPr>
              <a:t>100</a:t>
            </a:r>
            <a:r>
              <a:rPr lang="ja-JP" altLang="en-US" sz="1100" b="1" dirty="0">
                <a:solidFill>
                  <a:prstClr val="black"/>
                </a:solidFill>
                <a:latin typeface="メイリオ" pitchFamily="50" charset="-128"/>
                <a:ea typeface="メイリオ" pitchFamily="50" charset="-128"/>
                <a:cs typeface="メイリオ" pitchFamily="50" charset="-128"/>
              </a:rPr>
              <a:t>人：１人当たり</a:t>
            </a:r>
            <a:r>
              <a:rPr lang="en-US" altLang="ja-JP" sz="1100" b="1" dirty="0">
                <a:solidFill>
                  <a:srgbClr val="FF0000"/>
                </a:solidFill>
                <a:latin typeface="メイリオ" pitchFamily="50" charset="-128"/>
                <a:ea typeface="メイリオ" pitchFamily="50" charset="-128"/>
                <a:cs typeface="メイリオ" pitchFamily="50" charset="-128"/>
              </a:rPr>
              <a:t>14,250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18,000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r>
              <a:rPr lang="en-US" altLang="ja-JP" sz="1100" b="1" dirty="0">
                <a:solidFill>
                  <a:srgbClr val="FF0000"/>
                </a:solidFill>
                <a:latin typeface="メイリオ" pitchFamily="50" charset="-128"/>
                <a:ea typeface="メイリオ" pitchFamily="50" charset="-128"/>
                <a:cs typeface="メイリオ" pitchFamily="50" charset="-128"/>
              </a:rPr>
              <a:t>7,600</a:t>
            </a:r>
            <a:r>
              <a:rPr lang="ja-JP" altLang="en-US" sz="1100" b="1" dirty="0">
                <a:solidFill>
                  <a:srgbClr val="FF0000"/>
                </a:solidFill>
                <a:latin typeface="メイリオ" pitchFamily="50" charset="-128"/>
                <a:ea typeface="メイリオ" pitchFamily="50" charset="-128"/>
                <a:cs typeface="メイリオ" pitchFamily="50" charset="-128"/>
              </a:rPr>
              <a:t>円＜</a:t>
            </a:r>
            <a:r>
              <a:rPr lang="en-US" altLang="ja-JP" sz="1100" b="1" dirty="0">
                <a:solidFill>
                  <a:srgbClr val="FF0000"/>
                </a:solidFill>
                <a:latin typeface="メイリオ" pitchFamily="50" charset="-128"/>
                <a:ea typeface="メイリオ" pitchFamily="50" charset="-128"/>
                <a:cs typeface="メイリオ" pitchFamily="50" charset="-128"/>
              </a:rPr>
              <a:t>9,600</a:t>
            </a:r>
            <a:r>
              <a:rPr lang="ja-JP" altLang="en-US" sz="1100" b="1" dirty="0">
                <a:solidFill>
                  <a:srgbClr val="FF0000"/>
                </a:solidFill>
                <a:latin typeface="メイリオ" pitchFamily="50" charset="-128"/>
                <a:ea typeface="メイリオ" pitchFamily="50" charset="-128"/>
                <a:cs typeface="メイリオ" pitchFamily="50" charset="-128"/>
              </a:rPr>
              <a:t>円＞</a:t>
            </a:r>
            <a:r>
              <a:rPr lang="ja-JP" altLang="en-US" sz="1100" b="1" dirty="0">
                <a:solidFill>
                  <a:prstClr val="black"/>
                </a:solidFill>
                <a:latin typeface="メイリオ" pitchFamily="50" charset="-128"/>
                <a:ea typeface="メイリオ" pitchFamily="50" charset="-128"/>
                <a:cs typeface="メイリオ" pitchFamily="50" charset="-128"/>
              </a:rPr>
              <a:t>）</a:t>
            </a:r>
          </a:p>
          <a:p>
            <a:pPr lvl="0">
              <a:lnSpc>
                <a:spcPts val="200"/>
              </a:lnSpc>
              <a:spcAft>
                <a:spcPts val="200"/>
              </a:spcAft>
              <a:defRPr/>
            </a:pPr>
            <a:endParaRPr lang="en-US" altLang="ja-JP" sz="1100" b="1" dirty="0">
              <a:latin typeface="メイリオ" pitchFamily="50" charset="-128"/>
              <a:ea typeface="メイリオ" pitchFamily="50" charset="-128"/>
              <a:cs typeface="メイリオ" pitchFamily="50" charset="-128"/>
            </a:endParaRPr>
          </a:p>
          <a:p>
            <a:pPr lvl="0">
              <a:lnSpc>
                <a:spcPts val="1000"/>
              </a:lnSpc>
              <a:spcAft>
                <a:spcPts val="200"/>
              </a:spcAft>
              <a:defRPr/>
            </a:pPr>
            <a:r>
              <a:rPr lang="ja-JP" altLang="en-US" sz="1000" spc="-10" dirty="0">
                <a:latin typeface="メイリオ" pitchFamily="50" charset="-128"/>
                <a:ea typeface="メイリオ" pitchFamily="50" charset="-128"/>
                <a:cs typeface="メイリオ" pitchFamily="50" charset="-128"/>
              </a:rPr>
              <a:t>＜１年度１事業所当たり</a:t>
            </a:r>
            <a:r>
              <a:rPr lang="en-US" altLang="ja-JP" sz="1000" spc="-10" dirty="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000" spc="-10" dirty="0">
                <a:latin typeface="メイリオ" panose="020B0604030504040204" pitchFamily="50" charset="-128"/>
                <a:ea typeface="メイリオ" panose="020B0604030504040204" pitchFamily="50" charset="-128"/>
                <a:cs typeface="メイリオ" panose="020B0604030504040204" pitchFamily="50" charset="-128"/>
              </a:rPr>
              <a:t>人まで、申請回数は１年度１回のみ＞</a:t>
            </a:r>
            <a:endParaRPr lang="en-US" altLang="ja-JP" sz="1000" b="1" spc="-10" dirty="0">
              <a:latin typeface="メイリオ" pitchFamily="50" charset="-128"/>
              <a:ea typeface="メイリオ" pitchFamily="50" charset="-128"/>
              <a:cs typeface="メイリオ" pitchFamily="50" charset="-128"/>
            </a:endParaRPr>
          </a:p>
          <a:p>
            <a:pPr>
              <a:lnSpc>
                <a:spcPts val="200"/>
              </a:lnSpc>
              <a:spcAft>
                <a:spcPts val="200"/>
              </a:spcAft>
              <a:defRPr/>
            </a:pPr>
            <a:endParaRPr lang="en-US" altLang="ja-JP" sz="1200" b="1" dirty="0">
              <a:latin typeface="メイリオ" pitchFamily="50" charset="-128"/>
              <a:ea typeface="メイリオ" pitchFamily="50" charset="-128"/>
              <a:cs typeface="メイリオ" pitchFamily="50" charset="-128"/>
            </a:endParaRPr>
          </a:p>
          <a:p>
            <a:pPr>
              <a:spcAft>
                <a:spcPts val="200"/>
              </a:spcAft>
              <a:defRPr/>
            </a:pPr>
            <a:r>
              <a:rPr lang="ja-JP" altLang="en-US" sz="900" b="1" dirty="0">
                <a:latin typeface="メイリオ" pitchFamily="50" charset="-128"/>
                <a:ea typeface="メイリオ" pitchFamily="50" charset="-128"/>
                <a:cs typeface="メイリオ" pitchFamily="50" charset="-128"/>
              </a:rPr>
              <a:t>　</a:t>
            </a:r>
            <a:r>
              <a:rPr lang="en-US" altLang="ja-JP" sz="900" b="1" dirty="0">
                <a:latin typeface="メイリオ" pitchFamily="50" charset="-128"/>
                <a:ea typeface="メイリオ" pitchFamily="50" charset="-128"/>
                <a:cs typeface="メイリオ" pitchFamily="50" charset="-128"/>
              </a:rPr>
              <a:t>※</a:t>
            </a:r>
            <a:r>
              <a:rPr lang="ja-JP" altLang="en-US" sz="900" b="1" dirty="0">
                <a:latin typeface="メイリオ" pitchFamily="50" charset="-128"/>
                <a:ea typeface="メイリオ" pitchFamily="50" charset="-128"/>
                <a:cs typeface="メイリオ" pitchFamily="50" charset="-128"/>
              </a:rPr>
              <a:t> 中小企業において３％以上増額改定した場合に助成額を加算</a:t>
            </a:r>
            <a:endParaRPr lang="en-US" altLang="ja-JP" sz="900" dirty="0">
              <a:latin typeface="メイリオ" pitchFamily="50" charset="-128"/>
              <a:ea typeface="メイリオ" pitchFamily="50" charset="-128"/>
              <a:cs typeface="メイリオ" pitchFamily="50" charset="-128"/>
            </a:endParaRPr>
          </a:p>
          <a:p>
            <a:pPr>
              <a:spcAft>
                <a:spcPts val="200"/>
              </a:spcAft>
            </a:pPr>
            <a:r>
              <a:rPr lang="ja-JP" altLang="en-US" sz="900" b="1" dirty="0">
                <a:latin typeface="メイリオ" pitchFamily="50" charset="-128"/>
                <a:ea typeface="メイリオ" pitchFamily="50" charset="-128"/>
                <a:cs typeface="メイリオ" pitchFamily="50" charset="-128"/>
              </a:rPr>
              <a:t>　　</a:t>
            </a:r>
            <a:r>
              <a:rPr lang="ja-JP" altLang="en-US" sz="900" b="1" dirty="0" smtClean="0">
                <a:latin typeface="メイリオ" pitchFamily="50" charset="-128"/>
                <a:ea typeface="メイリオ" pitchFamily="50" charset="-128"/>
                <a:cs typeface="メイリオ" pitchFamily="50" charset="-128"/>
              </a:rPr>
              <a:t>①</a:t>
            </a:r>
            <a:r>
              <a:rPr lang="ja-JP" altLang="en-US" sz="900" b="1" dirty="0">
                <a:latin typeface="メイリオ" pitchFamily="50" charset="-128"/>
                <a:ea typeface="メイリオ" pitchFamily="50" charset="-128"/>
                <a:cs typeface="メイリオ" pitchFamily="50" charset="-128"/>
              </a:rPr>
              <a:t> </a:t>
            </a:r>
            <a:r>
              <a:rPr lang="ja-JP" altLang="en-US" sz="900" b="1" dirty="0" smtClean="0">
                <a:latin typeface="メイリオ" pitchFamily="50" charset="-128"/>
                <a:ea typeface="メイリオ" pitchFamily="50" charset="-128"/>
                <a:cs typeface="メイリオ" pitchFamily="50" charset="-128"/>
              </a:rPr>
              <a:t>１人</a:t>
            </a:r>
            <a:r>
              <a:rPr lang="ja-JP" altLang="en-US" sz="900" b="1" dirty="0">
                <a:latin typeface="メイリオ" pitchFamily="50" charset="-128"/>
                <a:ea typeface="メイリオ" pitchFamily="50" charset="-128"/>
                <a:cs typeface="メイリオ" pitchFamily="50" charset="-128"/>
              </a:rPr>
              <a:t>当たり</a:t>
            </a:r>
            <a:r>
              <a:rPr lang="en-US" altLang="ja-JP" sz="900" b="1" dirty="0">
                <a:solidFill>
                  <a:srgbClr val="FF0000"/>
                </a:solidFill>
                <a:latin typeface="メイリオ" pitchFamily="50" charset="-128"/>
                <a:ea typeface="メイリオ" pitchFamily="50" charset="-128"/>
                <a:cs typeface="メイリオ" pitchFamily="50" charset="-128"/>
              </a:rPr>
              <a:t>14,250</a:t>
            </a:r>
            <a:r>
              <a:rPr lang="ja-JP" altLang="en-US" sz="900" b="1" dirty="0">
                <a:solidFill>
                  <a:srgbClr val="FF0000"/>
                </a:solidFill>
                <a:latin typeface="メイリオ" pitchFamily="50" charset="-128"/>
                <a:ea typeface="メイリオ" pitchFamily="50" charset="-128"/>
                <a:cs typeface="メイリオ" pitchFamily="50" charset="-128"/>
              </a:rPr>
              <a:t>円</a:t>
            </a:r>
            <a:r>
              <a:rPr lang="ja-JP" altLang="en-US" sz="900" b="1" dirty="0">
                <a:latin typeface="メイリオ" pitchFamily="50" charset="-128"/>
                <a:ea typeface="メイリオ" pitchFamily="50" charset="-128"/>
                <a:cs typeface="メイリオ" pitchFamily="50" charset="-128"/>
              </a:rPr>
              <a:t>＜</a:t>
            </a:r>
            <a:r>
              <a:rPr lang="en-US" altLang="ja-JP" sz="900" b="1" dirty="0">
                <a:solidFill>
                  <a:srgbClr val="FF0000"/>
                </a:solidFill>
                <a:latin typeface="メイリオ" pitchFamily="50" charset="-128"/>
                <a:ea typeface="メイリオ" pitchFamily="50" charset="-128"/>
                <a:cs typeface="メイリオ" pitchFamily="50" charset="-128"/>
              </a:rPr>
              <a:t>18,000</a:t>
            </a:r>
            <a:r>
              <a:rPr lang="ja-JP" altLang="en-US" sz="900" b="1" dirty="0">
                <a:solidFill>
                  <a:srgbClr val="FF0000"/>
                </a:solidFill>
                <a:latin typeface="メイリオ" pitchFamily="50" charset="-128"/>
                <a:ea typeface="メイリオ" pitchFamily="50" charset="-128"/>
                <a:cs typeface="メイリオ" pitchFamily="50" charset="-128"/>
              </a:rPr>
              <a:t>円</a:t>
            </a:r>
            <a:r>
              <a:rPr lang="ja-JP" altLang="en-US" sz="900" b="1" dirty="0">
                <a:latin typeface="メイリオ" pitchFamily="50" charset="-128"/>
                <a:ea typeface="メイリオ" pitchFamily="50" charset="-128"/>
                <a:cs typeface="メイリオ" pitchFamily="50" charset="-128"/>
              </a:rPr>
              <a:t>＞　</a:t>
            </a:r>
            <a:r>
              <a:rPr lang="ja-JP" altLang="en-US" sz="900" b="1" dirty="0" smtClean="0">
                <a:latin typeface="メイリオ" pitchFamily="50" charset="-128"/>
                <a:ea typeface="メイリオ" pitchFamily="50" charset="-128"/>
                <a:cs typeface="メイリオ" pitchFamily="50" charset="-128"/>
              </a:rPr>
              <a:t>② 一部</a:t>
            </a:r>
            <a:r>
              <a:rPr lang="ja-JP" altLang="en-US" sz="900" b="1" dirty="0">
                <a:latin typeface="メイリオ" pitchFamily="50" charset="-128"/>
                <a:ea typeface="メイリオ" pitchFamily="50" charset="-128"/>
                <a:cs typeface="メイリオ" pitchFamily="50" charset="-128"/>
              </a:rPr>
              <a:t>の賃金規定等改定：１人当たり</a:t>
            </a:r>
            <a:r>
              <a:rPr lang="en-US" altLang="ja-JP" sz="900" b="1" dirty="0">
                <a:solidFill>
                  <a:srgbClr val="FF0000"/>
                </a:solidFill>
                <a:latin typeface="メイリオ" pitchFamily="50" charset="-128"/>
                <a:ea typeface="メイリオ" pitchFamily="50" charset="-128"/>
                <a:cs typeface="メイリオ" pitchFamily="50" charset="-128"/>
              </a:rPr>
              <a:t>7,600</a:t>
            </a:r>
            <a:r>
              <a:rPr lang="ja-JP" altLang="en-US" sz="900" b="1" dirty="0">
                <a:solidFill>
                  <a:srgbClr val="FF0000"/>
                </a:solidFill>
                <a:latin typeface="メイリオ" pitchFamily="50" charset="-128"/>
                <a:ea typeface="メイリオ" pitchFamily="50" charset="-128"/>
                <a:cs typeface="メイリオ" pitchFamily="50" charset="-128"/>
              </a:rPr>
              <a:t>円</a:t>
            </a:r>
            <a:r>
              <a:rPr lang="ja-JP" altLang="en-US" sz="900" b="1" dirty="0">
                <a:latin typeface="メイリオ" pitchFamily="50" charset="-128"/>
                <a:ea typeface="メイリオ" pitchFamily="50" charset="-128"/>
                <a:cs typeface="メイリオ" pitchFamily="50" charset="-128"/>
              </a:rPr>
              <a:t>＜</a:t>
            </a:r>
            <a:r>
              <a:rPr lang="en-US" altLang="ja-JP" sz="900" b="1" dirty="0">
                <a:solidFill>
                  <a:srgbClr val="FF0000"/>
                </a:solidFill>
                <a:latin typeface="メイリオ" pitchFamily="50" charset="-128"/>
                <a:ea typeface="メイリオ" pitchFamily="50" charset="-128"/>
                <a:cs typeface="メイリオ" pitchFamily="50" charset="-128"/>
              </a:rPr>
              <a:t>9,600</a:t>
            </a:r>
            <a:r>
              <a:rPr lang="ja-JP" altLang="en-US" sz="900" b="1" dirty="0">
                <a:solidFill>
                  <a:srgbClr val="FF0000"/>
                </a:solidFill>
                <a:latin typeface="メイリオ" pitchFamily="50" charset="-128"/>
                <a:ea typeface="メイリオ" pitchFamily="50" charset="-128"/>
                <a:cs typeface="メイリオ" pitchFamily="50" charset="-128"/>
              </a:rPr>
              <a:t>円</a:t>
            </a:r>
            <a:r>
              <a:rPr lang="ja-JP" altLang="en-US" sz="900" b="1" dirty="0">
                <a:latin typeface="メイリオ" pitchFamily="50" charset="-128"/>
                <a:ea typeface="メイリオ" pitchFamily="50" charset="-128"/>
                <a:cs typeface="メイリオ" pitchFamily="50" charset="-128"/>
              </a:rPr>
              <a:t>＞</a:t>
            </a:r>
            <a:endParaRPr lang="en-US" altLang="ja-JP" sz="900" b="1" dirty="0">
              <a:latin typeface="メイリオ" pitchFamily="50" charset="-128"/>
              <a:ea typeface="メイリオ" pitchFamily="50" charset="-128"/>
              <a:cs typeface="メイリオ" pitchFamily="50" charset="-128"/>
            </a:endParaRPr>
          </a:p>
          <a:p>
            <a:pPr>
              <a:lnSpc>
                <a:spcPts val="200"/>
              </a:lnSpc>
              <a:spcAft>
                <a:spcPts val="200"/>
              </a:spcAft>
            </a:pPr>
            <a:endParaRPr lang="en-US" altLang="ja-JP" sz="1100" b="1" dirty="0" smtClean="0">
              <a:latin typeface="メイリオ" pitchFamily="50" charset="-128"/>
              <a:ea typeface="メイリオ" pitchFamily="50" charset="-128"/>
              <a:cs typeface="メイリオ" pitchFamily="50" charset="-128"/>
            </a:endParaRPr>
          </a:p>
          <a:p>
            <a:pPr>
              <a:spcAft>
                <a:spcPts val="200"/>
              </a:spcAft>
            </a:pPr>
            <a:r>
              <a:rPr lang="ja-JP" altLang="en-US" sz="1200" b="1" dirty="0" smtClean="0">
                <a:latin typeface="メイリオ" pitchFamily="50" charset="-128"/>
                <a:ea typeface="メイリオ" pitchFamily="50" charset="-128"/>
                <a:cs typeface="メイリオ" pitchFamily="50" charset="-128"/>
              </a:rPr>
              <a:t>　さらに、</a:t>
            </a:r>
            <a:r>
              <a:rPr lang="ja-JP" altLang="en-US" sz="1200" b="1" u="sng" dirty="0" smtClean="0">
                <a:solidFill>
                  <a:srgbClr val="FF0000"/>
                </a:solidFill>
                <a:latin typeface="メイリオ" pitchFamily="50" charset="-128"/>
                <a:ea typeface="メイリオ" pitchFamily="50" charset="-128"/>
                <a:cs typeface="メイリオ" pitchFamily="50" charset="-128"/>
              </a:rPr>
              <a:t>賃金をいくら増額するかの決定にあたり、「職務評価」を活用する場合は、</a:t>
            </a:r>
            <a:endParaRPr lang="en-US" altLang="ja-JP" sz="1200" b="1" u="sng" dirty="0" smtClean="0">
              <a:solidFill>
                <a:srgbClr val="FF0000"/>
              </a:solidFill>
              <a:latin typeface="メイリオ" pitchFamily="50" charset="-128"/>
              <a:ea typeface="メイリオ" pitchFamily="50" charset="-128"/>
              <a:cs typeface="メイリオ" pitchFamily="50" charset="-128"/>
            </a:endParaRPr>
          </a:p>
          <a:p>
            <a:pPr>
              <a:spcAft>
                <a:spcPts val="200"/>
              </a:spcAft>
            </a:pPr>
            <a:r>
              <a:rPr lang="ja-JP" altLang="en-US" sz="1200" b="1" dirty="0" smtClean="0">
                <a:solidFill>
                  <a:srgbClr val="FF0000"/>
                </a:solidFill>
                <a:latin typeface="メイリオ" pitchFamily="50" charset="-128"/>
                <a:ea typeface="メイリオ" pitchFamily="50" charset="-128"/>
                <a:cs typeface="メイリオ" pitchFamily="50" charset="-128"/>
              </a:rPr>
              <a:t>　</a:t>
            </a:r>
            <a:r>
              <a:rPr lang="ja-JP" altLang="en-US" sz="1200" b="1" u="sng" dirty="0" smtClean="0">
                <a:solidFill>
                  <a:srgbClr val="FF0000"/>
                </a:solidFill>
                <a:latin typeface="メイリオ" pitchFamily="50" charset="-128"/>
                <a:ea typeface="メイリオ" pitchFamily="50" charset="-128"/>
                <a:cs typeface="メイリオ" pitchFamily="50" charset="-128"/>
              </a:rPr>
              <a:t>１事業所あたり</a:t>
            </a:r>
            <a:r>
              <a:rPr lang="en-US" altLang="ja-JP" sz="1200" b="1" u="sng" dirty="0" smtClean="0">
                <a:solidFill>
                  <a:srgbClr val="FF0000"/>
                </a:solidFill>
                <a:latin typeface="メイリオ" pitchFamily="50" charset="-128"/>
                <a:ea typeface="メイリオ" pitchFamily="50" charset="-128"/>
                <a:cs typeface="メイリオ" pitchFamily="50" charset="-128"/>
              </a:rPr>
              <a:t>19</a:t>
            </a:r>
            <a:r>
              <a:rPr lang="ja-JP" altLang="en-US" sz="1200" b="1" u="sng" dirty="0" smtClean="0">
                <a:solidFill>
                  <a:srgbClr val="FF0000"/>
                </a:solidFill>
                <a:latin typeface="メイリオ" pitchFamily="50" charset="-128"/>
                <a:ea typeface="メイリオ" pitchFamily="50" charset="-128"/>
                <a:cs typeface="メイリオ" pitchFamily="50" charset="-128"/>
              </a:rPr>
              <a:t>万円＜</a:t>
            </a:r>
            <a:r>
              <a:rPr lang="en-US" altLang="ja-JP" sz="1200" b="1" u="sng" dirty="0" smtClean="0">
                <a:solidFill>
                  <a:srgbClr val="FF0000"/>
                </a:solidFill>
                <a:latin typeface="メイリオ" pitchFamily="50" charset="-128"/>
                <a:ea typeface="メイリオ" pitchFamily="50" charset="-128"/>
                <a:cs typeface="メイリオ" pitchFamily="50" charset="-128"/>
              </a:rPr>
              <a:t>24</a:t>
            </a:r>
            <a:r>
              <a:rPr lang="ja-JP" altLang="en-US" sz="1200" b="1" u="sng" dirty="0" smtClean="0">
                <a:solidFill>
                  <a:srgbClr val="FF0000"/>
                </a:solidFill>
                <a:latin typeface="メイリオ" pitchFamily="50" charset="-128"/>
                <a:ea typeface="メイリオ" pitchFamily="50" charset="-128"/>
                <a:cs typeface="メイリオ" pitchFamily="50" charset="-128"/>
              </a:rPr>
              <a:t>万円＞</a:t>
            </a:r>
            <a:r>
              <a:rPr lang="ja-JP" altLang="en-US" sz="1200" b="1" u="sng" dirty="0" smtClean="0">
                <a:latin typeface="メイリオ" pitchFamily="50" charset="-128"/>
                <a:ea typeface="メイリオ" pitchFamily="50" charset="-128"/>
                <a:cs typeface="メイリオ" pitchFamily="50" charset="-128"/>
              </a:rPr>
              <a:t>（</a:t>
            </a:r>
            <a:r>
              <a:rPr lang="en-US" altLang="ja-JP" sz="1200" b="1" u="sng" dirty="0" smtClean="0">
                <a:solidFill>
                  <a:srgbClr val="FF0000"/>
                </a:solidFill>
                <a:latin typeface="メイリオ" pitchFamily="50" charset="-128"/>
                <a:ea typeface="メイリオ" pitchFamily="50" charset="-128"/>
                <a:cs typeface="メイリオ" pitchFamily="50" charset="-128"/>
              </a:rPr>
              <a:t>14</a:t>
            </a:r>
            <a:r>
              <a:rPr lang="ja-JP" altLang="en-US" sz="1200" b="1" u="sng" dirty="0" smtClean="0">
                <a:solidFill>
                  <a:srgbClr val="FF0000"/>
                </a:solidFill>
                <a:latin typeface="メイリオ" pitchFamily="50" charset="-128"/>
                <a:ea typeface="メイリオ" pitchFamily="50" charset="-128"/>
                <a:cs typeface="メイリオ" pitchFamily="50" charset="-128"/>
              </a:rPr>
              <a:t>万</a:t>
            </a:r>
            <a:r>
              <a:rPr lang="en-US" altLang="ja-JP" sz="1200" b="1" u="sng" dirty="0" smtClean="0">
                <a:solidFill>
                  <a:srgbClr val="FF0000"/>
                </a:solidFill>
                <a:latin typeface="メイリオ" pitchFamily="50" charset="-128"/>
                <a:ea typeface="メイリオ" pitchFamily="50" charset="-128"/>
                <a:cs typeface="メイリオ" pitchFamily="50" charset="-128"/>
              </a:rPr>
              <a:t>2,500</a:t>
            </a:r>
            <a:r>
              <a:rPr lang="ja-JP" altLang="en-US" sz="1200" b="1" u="sng" dirty="0" smtClean="0">
                <a:solidFill>
                  <a:srgbClr val="FF0000"/>
                </a:solidFill>
                <a:latin typeface="メイリオ" pitchFamily="50" charset="-128"/>
                <a:ea typeface="メイリオ" pitchFamily="50" charset="-128"/>
                <a:cs typeface="メイリオ" pitchFamily="50" charset="-128"/>
              </a:rPr>
              <a:t>円＜</a:t>
            </a:r>
            <a:r>
              <a:rPr lang="en-US" altLang="ja-JP" sz="1200" b="1" u="sng" dirty="0" smtClean="0">
                <a:solidFill>
                  <a:srgbClr val="FF0000"/>
                </a:solidFill>
                <a:latin typeface="メイリオ" pitchFamily="50" charset="-128"/>
                <a:ea typeface="メイリオ" pitchFamily="50" charset="-128"/>
                <a:cs typeface="メイリオ" pitchFamily="50" charset="-128"/>
              </a:rPr>
              <a:t>18</a:t>
            </a:r>
            <a:r>
              <a:rPr lang="ja-JP" altLang="en-US" sz="1200" b="1" u="sng" dirty="0" smtClean="0">
                <a:solidFill>
                  <a:srgbClr val="FF0000"/>
                </a:solidFill>
                <a:latin typeface="メイリオ" pitchFamily="50" charset="-128"/>
                <a:ea typeface="メイリオ" pitchFamily="50" charset="-128"/>
                <a:cs typeface="メイリオ" pitchFamily="50" charset="-128"/>
              </a:rPr>
              <a:t>万円</a:t>
            </a:r>
            <a:r>
              <a:rPr lang="ja-JP" altLang="en-US" sz="1200" b="1" u="sng" dirty="0">
                <a:solidFill>
                  <a:srgbClr val="FF0000"/>
                </a:solidFill>
                <a:latin typeface="メイリオ" pitchFamily="50" charset="-128"/>
                <a:ea typeface="メイリオ" pitchFamily="50" charset="-128"/>
                <a:cs typeface="メイリオ" pitchFamily="50" charset="-128"/>
              </a:rPr>
              <a:t>＞</a:t>
            </a:r>
            <a:r>
              <a:rPr lang="ja-JP" altLang="en-US" sz="1200" b="1" u="sng" dirty="0" smtClean="0">
                <a:latin typeface="メイリオ" pitchFamily="50" charset="-128"/>
                <a:ea typeface="メイリオ" pitchFamily="50" charset="-128"/>
                <a:cs typeface="メイリオ" pitchFamily="50" charset="-128"/>
              </a:rPr>
              <a:t>）</a:t>
            </a:r>
            <a:r>
              <a:rPr lang="ja-JP" altLang="en-US" sz="1200" b="1" u="sng" dirty="0" smtClean="0">
                <a:solidFill>
                  <a:srgbClr val="FF0000"/>
                </a:solidFill>
                <a:latin typeface="メイリオ" pitchFamily="50" charset="-128"/>
                <a:ea typeface="メイリオ" pitchFamily="50" charset="-128"/>
                <a:cs typeface="メイリオ" pitchFamily="50" charset="-128"/>
              </a:rPr>
              <a:t>を加算します。</a:t>
            </a:r>
            <a:endParaRPr lang="en-US" altLang="ja-JP" sz="1200" b="1" u="sng" dirty="0" smtClean="0">
              <a:solidFill>
                <a:srgbClr val="FF0000"/>
              </a:solidFill>
              <a:latin typeface="メイリオ" pitchFamily="50" charset="-128"/>
              <a:ea typeface="メイリオ" pitchFamily="50" charset="-128"/>
              <a:cs typeface="メイリオ" pitchFamily="50" charset="-128"/>
            </a:endParaRPr>
          </a:p>
          <a:p>
            <a:pPr>
              <a:spcAft>
                <a:spcPts val="200"/>
              </a:spcAft>
            </a:pPr>
            <a:r>
              <a:rPr lang="ja-JP" altLang="en-US" sz="1200" b="1" dirty="0" smtClean="0">
                <a:solidFill>
                  <a:srgbClr val="FF0000"/>
                </a:solidFill>
                <a:latin typeface="メイリオ" pitchFamily="50" charset="-128"/>
                <a:ea typeface="メイリオ" pitchFamily="50" charset="-128"/>
                <a:cs typeface="メイリオ" pitchFamily="50" charset="-128"/>
              </a:rPr>
              <a:t>　</a:t>
            </a:r>
            <a:r>
              <a:rPr lang="ja-JP" altLang="en-US" sz="1200" b="1" u="sng" dirty="0" smtClean="0">
                <a:solidFill>
                  <a:srgbClr val="FF0000"/>
                </a:solidFill>
                <a:latin typeface="メイリオ" pitchFamily="50" charset="-128"/>
                <a:ea typeface="メイリオ" pitchFamily="50" charset="-128"/>
                <a:cs typeface="メイリオ" pitchFamily="50" charset="-128"/>
              </a:rPr>
              <a:t>（１年度・１事業所１回まで）</a:t>
            </a:r>
            <a:r>
              <a:rPr lang="ja-JP" altLang="en-US" sz="1300" b="1" u="sng" dirty="0" smtClean="0">
                <a:solidFill>
                  <a:srgbClr val="FF0000"/>
                </a:solidFill>
                <a:latin typeface="メイリオ" pitchFamily="50" charset="-128"/>
                <a:ea typeface="メイリオ" pitchFamily="50" charset="-128"/>
                <a:cs typeface="メイリオ" pitchFamily="50" charset="-128"/>
              </a:rPr>
              <a:t>　</a:t>
            </a:r>
            <a:endParaRPr lang="ja-JP" altLang="en-US" sz="1300" u="sng" dirty="0">
              <a:solidFill>
                <a:srgbClr val="FF0000"/>
              </a:solidFill>
              <a:latin typeface="メイリオ" pitchFamily="50" charset="-128"/>
              <a:ea typeface="メイリオ" pitchFamily="50" charset="-128"/>
              <a:cs typeface="メイリオ" pitchFamily="50" charset="-128"/>
            </a:endParaRPr>
          </a:p>
        </p:txBody>
      </p:sp>
      <p:sp>
        <p:nvSpPr>
          <p:cNvPr id="16" name="テキスト ボックス 10"/>
          <p:cNvSpPr txBox="1">
            <a:spLocks noChangeArrowheads="1"/>
          </p:cNvSpPr>
          <p:nvPr/>
        </p:nvSpPr>
        <p:spPr bwMode="auto">
          <a:xfrm>
            <a:off x="61913" y="115888"/>
            <a:ext cx="6796087" cy="263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lnSpc>
                <a:spcPts val="1300"/>
              </a:lnSpc>
            </a:pPr>
            <a:r>
              <a:rPr lang="ja-JP" altLang="en-US" sz="1150" dirty="0">
                <a:latin typeface="メイリオ" pitchFamily="50" charset="-128"/>
                <a:ea typeface="メイリオ" pitchFamily="50" charset="-128"/>
                <a:cs typeface="メイリオ" pitchFamily="50" charset="-128"/>
              </a:rPr>
              <a:t>キャリアアップ助成金</a:t>
            </a:r>
            <a:r>
              <a:rPr lang="ja-JP" altLang="en-US" sz="1150" dirty="0" smtClean="0">
                <a:latin typeface="メイリオ" pitchFamily="50" charset="-128"/>
                <a:ea typeface="メイリオ" pitchFamily="50" charset="-128"/>
                <a:cs typeface="メイリオ" pitchFamily="50" charset="-128"/>
              </a:rPr>
              <a:t>（</a:t>
            </a:r>
            <a:r>
              <a:rPr lang="ja-JP" altLang="en-US" sz="1050" dirty="0" smtClean="0">
                <a:latin typeface="メイリオ" pitchFamily="50" charset="-128"/>
                <a:ea typeface="メイリオ" pitchFamily="50" charset="-128"/>
                <a:cs typeface="メイリオ" pitchFamily="50" charset="-128"/>
              </a:rPr>
              <a:t>賃金規定等改定コース</a:t>
            </a:r>
            <a:r>
              <a:rPr lang="ja-JP" altLang="en-US" sz="1200" dirty="0" smtClean="0">
                <a:latin typeface="メイリオ" pitchFamily="50" charset="-128"/>
                <a:ea typeface="メイリオ" pitchFamily="50" charset="-128"/>
                <a:cs typeface="メイリオ" pitchFamily="50" charset="-128"/>
              </a:rPr>
              <a:t>）</a:t>
            </a:r>
            <a:r>
              <a:rPr lang="ja-JP" altLang="en-US" sz="1150" dirty="0" smtClean="0">
                <a:latin typeface="メイリオ" pitchFamily="50" charset="-128"/>
                <a:ea typeface="メイリオ" pitchFamily="50" charset="-128"/>
                <a:cs typeface="メイリオ" pitchFamily="50" charset="-128"/>
              </a:rPr>
              <a:t>を</a:t>
            </a:r>
            <a:r>
              <a:rPr lang="ja-JP" altLang="en-US" sz="1150" dirty="0">
                <a:latin typeface="メイリオ" pitchFamily="50" charset="-128"/>
                <a:ea typeface="メイリオ" pitchFamily="50" charset="-128"/>
                <a:cs typeface="メイリオ" pitchFamily="50" charset="-128"/>
              </a:rPr>
              <a:t>受けようとしている事業主の皆さまへ</a:t>
            </a:r>
          </a:p>
        </p:txBody>
      </p:sp>
      <p:sp>
        <p:nvSpPr>
          <p:cNvPr id="17" name="テキスト ボックス 36"/>
          <p:cNvSpPr txBox="1">
            <a:spLocks noChangeArrowheads="1"/>
          </p:cNvSpPr>
          <p:nvPr/>
        </p:nvSpPr>
        <p:spPr bwMode="auto">
          <a:xfrm>
            <a:off x="236537" y="1098066"/>
            <a:ext cx="6964363" cy="1385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nSpc>
                <a:spcPts val="1300"/>
              </a:lnSpc>
            </a:pPr>
            <a:r>
              <a:rPr lang="ja-JP" altLang="en-US" sz="1200" dirty="0">
                <a:latin typeface="メイリオ" pitchFamily="50" charset="-128"/>
                <a:ea typeface="メイリオ" pitchFamily="50" charset="-128"/>
                <a:cs typeface="メイリオ" pitchFamily="50" charset="-128"/>
              </a:rPr>
              <a:t>　</a:t>
            </a:r>
            <a:r>
              <a:rPr lang="ja-JP" altLang="ja-JP" sz="1200" dirty="0">
                <a:latin typeface="メイリオ" pitchFamily="50" charset="-128"/>
                <a:ea typeface="メイリオ" pitchFamily="50" charset="-128"/>
                <a:cs typeface="メイリオ" pitchFamily="50" charset="-128"/>
              </a:rPr>
              <a:t>「キャリアアップ助成金</a:t>
            </a:r>
            <a:r>
              <a:rPr lang="ja-JP" altLang="ja-JP"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のうち、</a:t>
            </a:r>
            <a:r>
              <a:rPr lang="ja-JP" altLang="ja-JP" sz="1200" dirty="0" smtClean="0">
                <a:latin typeface="メイリオ" pitchFamily="50" charset="-128"/>
                <a:ea typeface="メイリオ" pitchFamily="50" charset="-128"/>
                <a:cs typeface="メイリオ" pitchFamily="50" charset="-128"/>
              </a:rPr>
              <a:t>「</a:t>
            </a:r>
            <a:r>
              <a:rPr lang="ja-JP" altLang="en-US" sz="1200" dirty="0">
                <a:latin typeface="メイリオ" pitchFamily="50" charset="-128"/>
                <a:ea typeface="メイリオ" pitchFamily="50" charset="-128"/>
                <a:cs typeface="メイリオ" pitchFamily="50" charset="-128"/>
              </a:rPr>
              <a:t>賃金規定等改定コース</a:t>
            </a:r>
            <a:r>
              <a:rPr lang="ja-JP" altLang="ja-JP" sz="1200" dirty="0" smtClean="0">
                <a:latin typeface="メイリオ" pitchFamily="50" charset="-128"/>
                <a:ea typeface="メイリオ" pitchFamily="50" charset="-128"/>
                <a:cs typeface="メイリオ" pitchFamily="50" charset="-128"/>
              </a:rPr>
              <a:t>」</a:t>
            </a:r>
            <a:r>
              <a:rPr lang="ja-JP" altLang="ja-JP" sz="1200" dirty="0">
                <a:latin typeface="メイリオ" pitchFamily="50" charset="-128"/>
                <a:ea typeface="メイリオ" pitchFamily="50" charset="-128"/>
                <a:cs typeface="メイリオ" pitchFamily="50" charset="-128"/>
              </a:rPr>
              <a:t>は、</a:t>
            </a:r>
            <a:r>
              <a:rPr lang="ja-JP" altLang="ja-JP" sz="1200" dirty="0" smtClean="0">
                <a:solidFill>
                  <a:srgbClr val="00B050"/>
                </a:solidFill>
                <a:latin typeface="メイリオ" pitchFamily="50" charset="-128"/>
                <a:ea typeface="メイリオ" pitchFamily="50" charset="-128"/>
                <a:cs typeface="メイリオ" pitchFamily="50" charset="-128"/>
              </a:rPr>
              <a:t>すべて</a:t>
            </a:r>
            <a:r>
              <a:rPr lang="ja-JP" altLang="en-US" sz="1200" dirty="0" smtClean="0">
                <a:solidFill>
                  <a:srgbClr val="00B050"/>
                </a:solidFill>
                <a:latin typeface="メイリオ" pitchFamily="50" charset="-128"/>
                <a:ea typeface="メイリオ" pitchFamily="50" charset="-128"/>
                <a:cs typeface="メイリオ" pitchFamily="50" charset="-128"/>
              </a:rPr>
              <a:t>または一部</a:t>
            </a:r>
            <a:r>
              <a:rPr lang="ja-JP" altLang="ja-JP" sz="1200" dirty="0" smtClean="0">
                <a:solidFill>
                  <a:srgbClr val="00B050"/>
                </a:solidFill>
                <a:latin typeface="メイリオ" pitchFamily="50" charset="-128"/>
                <a:ea typeface="メイリオ" pitchFamily="50" charset="-128"/>
                <a:cs typeface="メイリオ" pitchFamily="50" charset="-128"/>
              </a:rPr>
              <a:t>の</a:t>
            </a:r>
            <a:r>
              <a:rPr lang="ja-JP" altLang="ja-JP" sz="1200" dirty="0">
                <a:solidFill>
                  <a:srgbClr val="00B050"/>
                </a:solidFill>
                <a:latin typeface="メイリオ" pitchFamily="50" charset="-128"/>
                <a:ea typeface="メイリオ" pitchFamily="50" charset="-128"/>
                <a:cs typeface="メイリオ" pitchFamily="50" charset="-128"/>
              </a:rPr>
              <a:t>有期契約</a:t>
            </a:r>
            <a:r>
              <a:rPr lang="ja-JP" altLang="ja-JP" sz="1200" dirty="0" smtClean="0">
                <a:solidFill>
                  <a:srgbClr val="00B050"/>
                </a:solidFill>
                <a:latin typeface="メイリオ" pitchFamily="50" charset="-128"/>
                <a:ea typeface="メイリオ" pitchFamily="50" charset="-128"/>
                <a:cs typeface="メイリオ" pitchFamily="50" charset="-128"/>
              </a:rPr>
              <a:t>労働者</a:t>
            </a:r>
            <a:r>
              <a:rPr lang="ja-JP" altLang="en-US" sz="1200" dirty="0" smtClean="0">
                <a:solidFill>
                  <a:srgbClr val="00B050"/>
                </a:solidFill>
                <a:latin typeface="メイリオ" pitchFamily="50" charset="-128"/>
                <a:ea typeface="メイリオ" pitchFamily="50" charset="-128"/>
                <a:cs typeface="メイリオ" pitchFamily="50" charset="-128"/>
              </a:rPr>
              <a:t>等</a:t>
            </a:r>
            <a:r>
              <a:rPr lang="ja-JP" altLang="en-US" sz="1200" dirty="0" smtClean="0">
                <a:latin typeface="メイリオ" pitchFamily="50" charset="-128"/>
                <a:ea typeface="メイリオ" pitchFamily="50" charset="-128"/>
                <a:cs typeface="メイリオ" pitchFamily="50" charset="-128"/>
              </a:rPr>
              <a:t>（短時間労働者、派遣労働者を含む）</a:t>
            </a:r>
            <a:r>
              <a:rPr lang="ja-JP" altLang="ja-JP" sz="1200" dirty="0" smtClean="0">
                <a:latin typeface="メイリオ" pitchFamily="50" charset="-128"/>
                <a:ea typeface="メイリオ" pitchFamily="50" charset="-128"/>
                <a:cs typeface="メイリオ" pitchFamily="50" charset="-128"/>
              </a:rPr>
              <a:t>の</a:t>
            </a:r>
            <a:r>
              <a:rPr lang="ja-JP" altLang="ja-JP" sz="1200" u="sng" dirty="0">
                <a:latin typeface="メイリオ" pitchFamily="50" charset="-128"/>
                <a:ea typeface="メイリオ" pitchFamily="50" charset="-128"/>
                <a:cs typeface="メイリオ" pitchFamily="50" charset="-128"/>
              </a:rPr>
              <a:t>基本給の</a:t>
            </a:r>
            <a:r>
              <a:rPr lang="ja-JP" altLang="ja-JP" sz="1200" u="sng" dirty="0" smtClean="0">
                <a:latin typeface="メイリオ" pitchFamily="50" charset="-128"/>
                <a:ea typeface="メイリオ" pitchFamily="50" charset="-128"/>
                <a:cs typeface="メイリオ" pitchFamily="50" charset="-128"/>
              </a:rPr>
              <a:t>賃金</a:t>
            </a:r>
            <a:r>
              <a:rPr lang="ja-JP" altLang="en-US" sz="1200" u="sng" dirty="0">
                <a:latin typeface="メイリオ" pitchFamily="50" charset="-128"/>
                <a:ea typeface="メイリオ" pitchFamily="50" charset="-128"/>
                <a:cs typeface="メイリオ" pitchFamily="50" charset="-128"/>
              </a:rPr>
              <a:t>規定等</a:t>
            </a:r>
            <a:r>
              <a:rPr lang="ja-JP" altLang="en-US" sz="1200" u="sng" dirty="0" smtClean="0">
                <a:latin typeface="メイリオ" pitchFamily="50" charset="-128"/>
                <a:ea typeface="メイリオ" pitchFamily="50" charset="-128"/>
                <a:cs typeface="メイリオ" pitchFamily="50" charset="-128"/>
              </a:rPr>
              <a:t>を</a:t>
            </a:r>
            <a:r>
              <a:rPr lang="ja-JP" altLang="en-US" sz="1200" u="sng" dirty="0">
                <a:latin typeface="メイリオ" pitchFamily="50" charset="-128"/>
                <a:ea typeface="メイリオ" pitchFamily="50" charset="-128"/>
                <a:cs typeface="メイリオ" pitchFamily="50" charset="-128"/>
              </a:rPr>
              <a:t>２</a:t>
            </a:r>
            <a:r>
              <a:rPr lang="ja-JP" altLang="ja-JP" sz="1200" u="sng" dirty="0" smtClean="0">
                <a:latin typeface="メイリオ" pitchFamily="50" charset="-128"/>
                <a:ea typeface="メイリオ" pitchFamily="50" charset="-128"/>
                <a:cs typeface="メイリオ" pitchFamily="50" charset="-128"/>
              </a:rPr>
              <a:t>％</a:t>
            </a:r>
            <a:r>
              <a:rPr lang="ja-JP" altLang="ja-JP" sz="1200" u="sng" dirty="0">
                <a:latin typeface="メイリオ" pitchFamily="50" charset="-128"/>
                <a:ea typeface="メイリオ" pitchFamily="50" charset="-128"/>
                <a:cs typeface="メイリオ" pitchFamily="50" charset="-128"/>
              </a:rPr>
              <a:t>以上</a:t>
            </a:r>
            <a:r>
              <a:rPr lang="ja-JP" altLang="ja-JP" sz="1200" u="sng" dirty="0" smtClean="0">
                <a:latin typeface="メイリオ" pitchFamily="50" charset="-128"/>
                <a:ea typeface="メイリオ" pitchFamily="50" charset="-128"/>
                <a:cs typeface="メイリオ" pitchFamily="50" charset="-128"/>
              </a:rPr>
              <a:t>増額</a:t>
            </a:r>
            <a:r>
              <a:rPr lang="ja-JP" altLang="en-US" sz="1200" u="sng" dirty="0" smtClean="0">
                <a:latin typeface="メイリオ" pitchFamily="50" charset="-128"/>
                <a:ea typeface="メイリオ" pitchFamily="50" charset="-128"/>
                <a:cs typeface="メイリオ" pitchFamily="50" charset="-128"/>
              </a:rPr>
              <a:t>改定</a:t>
            </a:r>
            <a:r>
              <a:rPr lang="ja-JP" altLang="en-US" sz="1200" u="sng" dirty="0">
                <a:latin typeface="メイリオ" pitchFamily="50" charset="-128"/>
                <a:ea typeface="メイリオ" pitchFamily="50" charset="-128"/>
                <a:cs typeface="メイリオ" pitchFamily="50" charset="-128"/>
              </a:rPr>
              <a:t>し</a:t>
            </a:r>
            <a:r>
              <a:rPr lang="ja-JP" altLang="en-US" sz="1200" u="sng" dirty="0" smtClean="0">
                <a:latin typeface="メイリオ" pitchFamily="50" charset="-128"/>
                <a:ea typeface="メイリオ" pitchFamily="50" charset="-128"/>
                <a:cs typeface="メイリオ" pitchFamily="50" charset="-128"/>
              </a:rPr>
              <a:t>、昇給させた場合</a:t>
            </a:r>
            <a:r>
              <a:rPr lang="ja-JP" altLang="en-US" sz="1200" dirty="0" smtClean="0">
                <a:latin typeface="メイリオ" pitchFamily="50" charset="-128"/>
                <a:ea typeface="メイリオ" pitchFamily="50" charset="-128"/>
                <a:cs typeface="メイリオ" pitchFamily="50" charset="-128"/>
              </a:rPr>
              <a:t>に助成するものです。</a:t>
            </a:r>
            <a:endParaRPr lang="en-US" altLang="ja-JP" sz="1200" dirty="0">
              <a:latin typeface="メイリオ" pitchFamily="50" charset="-128"/>
              <a:ea typeface="メイリオ" pitchFamily="50" charset="-128"/>
              <a:cs typeface="メイリオ" pitchFamily="50" charset="-128"/>
            </a:endParaRPr>
          </a:p>
          <a:p>
            <a:pPr>
              <a:lnSpc>
                <a:spcPts val="1300"/>
              </a:lnSpc>
            </a:pPr>
            <a:r>
              <a:rPr lang="ja-JP" altLang="en-US" sz="1200" dirty="0">
                <a:latin typeface="メイリオ" pitchFamily="50" charset="-128"/>
                <a:ea typeface="メイリオ" pitchFamily="50" charset="-128"/>
                <a:cs typeface="メイリオ" pitchFamily="50" charset="-128"/>
              </a:rPr>
              <a:t>　さらに</a:t>
            </a:r>
            <a:r>
              <a:rPr lang="ja-JP" altLang="en-US" sz="1200" dirty="0" smtClean="0">
                <a:latin typeface="メイリオ" pitchFamily="50" charset="-128"/>
                <a:ea typeface="メイリオ" pitchFamily="50" charset="-128"/>
                <a:cs typeface="メイリオ" pitchFamily="50" charset="-128"/>
              </a:rPr>
              <a:t>、</a:t>
            </a:r>
            <a:r>
              <a:rPr lang="ja-JP" altLang="en-US" sz="1200" b="1" u="sng" dirty="0">
                <a:solidFill>
                  <a:srgbClr val="FF0000"/>
                </a:solidFill>
                <a:latin typeface="メイリオ" pitchFamily="50" charset="-128"/>
                <a:ea typeface="メイリオ" pitchFamily="50" charset="-128"/>
                <a:cs typeface="メイリオ" pitchFamily="50" charset="-128"/>
              </a:rPr>
              <a:t>賃金規定</a:t>
            </a:r>
            <a:r>
              <a:rPr lang="ja-JP" altLang="en-US" sz="1200" b="1" u="sng" dirty="0" smtClean="0">
                <a:solidFill>
                  <a:srgbClr val="FF0000"/>
                </a:solidFill>
                <a:latin typeface="メイリオ" pitchFamily="50" charset="-128"/>
                <a:ea typeface="メイリオ" pitchFamily="50" charset="-128"/>
                <a:cs typeface="メイリオ" pitchFamily="50" charset="-128"/>
              </a:rPr>
              <a:t>等</a:t>
            </a:r>
            <a:r>
              <a:rPr lang="ja-JP" altLang="en-US" sz="1200" b="1" u="sng" dirty="0">
                <a:solidFill>
                  <a:srgbClr val="FF0000"/>
                </a:solidFill>
                <a:latin typeface="メイリオ" pitchFamily="50" charset="-128"/>
                <a:ea typeface="メイリオ" pitchFamily="50" charset="-128"/>
                <a:cs typeface="メイリオ" pitchFamily="50" charset="-128"/>
              </a:rPr>
              <a:t>改定</a:t>
            </a:r>
            <a:r>
              <a:rPr lang="ja-JP" altLang="ja-JP" sz="1200" b="1" u="sng" dirty="0" smtClean="0">
                <a:solidFill>
                  <a:srgbClr val="FF0000"/>
                </a:solidFill>
                <a:latin typeface="メイリオ" pitchFamily="50" charset="-128"/>
                <a:ea typeface="メイリオ" pitchFamily="50" charset="-128"/>
                <a:cs typeface="メイリオ" pitchFamily="50" charset="-128"/>
              </a:rPr>
              <a:t>に</a:t>
            </a:r>
            <a:r>
              <a:rPr lang="ja-JP" altLang="ja-JP" sz="1200" b="1" u="sng" dirty="0">
                <a:solidFill>
                  <a:srgbClr val="FF0000"/>
                </a:solidFill>
                <a:latin typeface="メイリオ" pitchFamily="50" charset="-128"/>
                <a:ea typeface="メイリオ" pitchFamily="50" charset="-128"/>
                <a:cs typeface="メイリオ" pitchFamily="50" charset="-128"/>
              </a:rPr>
              <a:t>当たって</a:t>
            </a:r>
            <a:r>
              <a:rPr lang="ja-JP" altLang="en-US" sz="1200" b="1" u="sng" dirty="0">
                <a:solidFill>
                  <a:srgbClr val="FF0000"/>
                </a:solidFill>
                <a:latin typeface="メイリオ" pitchFamily="50" charset="-128"/>
                <a:ea typeface="メイリオ" pitchFamily="50" charset="-128"/>
                <a:cs typeface="メイリオ" pitchFamily="50" charset="-128"/>
              </a:rPr>
              <a:t>「</a:t>
            </a:r>
            <a:r>
              <a:rPr lang="ja-JP" altLang="ja-JP" sz="1200" b="1" u="sng" dirty="0">
                <a:solidFill>
                  <a:srgbClr val="FF0000"/>
                </a:solidFill>
                <a:latin typeface="メイリオ" pitchFamily="50" charset="-128"/>
                <a:ea typeface="メイリオ" pitchFamily="50" charset="-128"/>
                <a:cs typeface="メイリオ" pitchFamily="50" charset="-128"/>
              </a:rPr>
              <a:t>職務評価</a:t>
            </a:r>
            <a:r>
              <a:rPr lang="ja-JP" altLang="en-US" sz="1200" b="1" u="sng" dirty="0">
                <a:solidFill>
                  <a:srgbClr val="FF0000"/>
                </a:solidFill>
                <a:latin typeface="メイリオ" pitchFamily="50" charset="-128"/>
                <a:ea typeface="メイリオ" pitchFamily="50" charset="-128"/>
                <a:cs typeface="メイリオ" pitchFamily="50" charset="-128"/>
              </a:rPr>
              <a:t>」</a:t>
            </a:r>
            <a:r>
              <a:rPr lang="ja-JP" altLang="ja-JP" sz="1200" b="1" u="sng" dirty="0">
                <a:solidFill>
                  <a:srgbClr val="FF0000"/>
                </a:solidFill>
                <a:latin typeface="メイリオ" pitchFamily="50" charset="-128"/>
                <a:ea typeface="メイリオ" pitchFamily="50" charset="-128"/>
                <a:cs typeface="メイリオ" pitchFamily="50" charset="-128"/>
              </a:rPr>
              <a:t>を活用した場合は、職務評価加算を受けることができます。</a:t>
            </a:r>
            <a:endParaRPr lang="en-US" altLang="ja-JP" sz="1200" b="1" u="sng" dirty="0">
              <a:solidFill>
                <a:srgbClr val="FF0000"/>
              </a:solidFill>
              <a:latin typeface="メイリオ" pitchFamily="50" charset="-128"/>
              <a:ea typeface="メイリオ" pitchFamily="50" charset="-128"/>
              <a:cs typeface="メイリオ" pitchFamily="50" charset="-128"/>
            </a:endParaRPr>
          </a:p>
          <a:p>
            <a:pPr>
              <a:lnSpc>
                <a:spcPts val="1300"/>
              </a:lnSpc>
            </a:pPr>
            <a:r>
              <a:rPr lang="ja-JP" altLang="en-US" sz="1200" dirty="0">
                <a:latin typeface="メイリオ" pitchFamily="50" charset="-128"/>
                <a:ea typeface="メイリオ" pitchFamily="50" charset="-128"/>
                <a:cs typeface="メイリオ" pitchFamily="50" charset="-128"/>
              </a:rPr>
              <a:t>　パートタイム労働者などの仕事の大きさ</a:t>
            </a:r>
            <a:r>
              <a:rPr lang="en-US" altLang="ja-JP" sz="1200" dirty="0">
                <a:latin typeface="メイリオ" pitchFamily="50" charset="-128"/>
                <a:ea typeface="メイリオ" pitchFamily="50" charset="-128"/>
                <a:cs typeface="メイリオ" pitchFamily="50" charset="-128"/>
              </a:rPr>
              <a:t>(</a:t>
            </a:r>
            <a:r>
              <a:rPr lang="ja-JP" altLang="en-US" sz="1200" dirty="0">
                <a:latin typeface="メイリオ" pitchFamily="50" charset="-128"/>
                <a:ea typeface="メイリオ" pitchFamily="50" charset="-128"/>
                <a:cs typeface="メイリオ" pitchFamily="50" charset="-128"/>
              </a:rPr>
              <a:t>業務内容・責任の程度</a:t>
            </a:r>
            <a:r>
              <a:rPr lang="en-US" altLang="ja-JP" sz="1200" dirty="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と</a:t>
            </a:r>
            <a:r>
              <a:rPr lang="ja-JP" altLang="en-US" sz="1200" dirty="0">
                <a:latin typeface="メイリオ" pitchFamily="50" charset="-128"/>
                <a:ea typeface="メイリオ" pitchFamily="50" charset="-128"/>
                <a:cs typeface="メイリオ" pitchFamily="50" charset="-128"/>
              </a:rPr>
              <a:t>待遇</a:t>
            </a:r>
            <a:r>
              <a:rPr lang="ja-JP" altLang="en-US" sz="1200" dirty="0" smtClean="0">
                <a:latin typeface="メイリオ" pitchFamily="50" charset="-128"/>
                <a:ea typeface="メイリオ" pitchFamily="50" charset="-128"/>
                <a:cs typeface="メイリオ" pitchFamily="50" charset="-128"/>
              </a:rPr>
              <a:t>の</a:t>
            </a:r>
            <a:r>
              <a:rPr lang="ja-JP" altLang="en-US" sz="1200" dirty="0">
                <a:latin typeface="メイリオ" pitchFamily="50" charset="-128"/>
                <a:ea typeface="メイリオ" pitchFamily="50" charset="-128"/>
                <a:cs typeface="メイリオ" pitchFamily="50" charset="-128"/>
              </a:rPr>
              <a:t>バランスが取れるよう、ぜひ、「</a:t>
            </a:r>
            <a:r>
              <a:rPr lang="ja-JP" altLang="ja-JP" sz="1200" dirty="0">
                <a:latin typeface="メイリオ" pitchFamily="50" charset="-128"/>
                <a:ea typeface="メイリオ" pitchFamily="50" charset="-128"/>
                <a:cs typeface="メイリオ" pitchFamily="50" charset="-128"/>
              </a:rPr>
              <a:t>職務評価</a:t>
            </a:r>
            <a:r>
              <a:rPr lang="ja-JP" altLang="en-US" sz="1200" dirty="0">
                <a:latin typeface="メイリオ" pitchFamily="50" charset="-128"/>
                <a:ea typeface="メイリオ" pitchFamily="50" charset="-128"/>
                <a:cs typeface="メイリオ" pitchFamily="50" charset="-128"/>
              </a:rPr>
              <a:t>」の</a:t>
            </a:r>
            <a:r>
              <a:rPr lang="ja-JP" altLang="ja-JP" sz="1200" dirty="0">
                <a:latin typeface="メイリオ" pitchFamily="50" charset="-128"/>
                <a:ea typeface="メイリオ" pitchFamily="50" charset="-128"/>
                <a:cs typeface="メイリオ" pitchFamily="50" charset="-128"/>
              </a:rPr>
              <a:t>活用</a:t>
            </a:r>
            <a:r>
              <a:rPr lang="ja-JP" altLang="en-US" sz="1200" dirty="0">
                <a:latin typeface="メイリオ" pitchFamily="50" charset="-128"/>
                <a:ea typeface="メイリオ" pitchFamily="50" charset="-128"/>
                <a:cs typeface="メイリオ" pitchFamily="50" charset="-128"/>
              </a:rPr>
              <a:t>をご検討ください</a:t>
            </a:r>
            <a:r>
              <a:rPr lang="ja-JP" altLang="en-US" sz="1200" dirty="0" smtClean="0">
                <a:latin typeface="メイリオ" pitchFamily="50" charset="-128"/>
                <a:ea typeface="メイリオ" pitchFamily="50" charset="-128"/>
                <a:cs typeface="メイリオ" pitchFamily="50" charset="-128"/>
              </a:rPr>
              <a:t>。</a:t>
            </a:r>
            <a:endParaRPr lang="en-US" altLang="ja-JP" sz="1200" dirty="0" smtClean="0">
              <a:latin typeface="メイリオ" pitchFamily="50" charset="-128"/>
              <a:ea typeface="メイリオ" pitchFamily="50" charset="-128"/>
              <a:cs typeface="メイリオ" pitchFamily="50" charset="-128"/>
            </a:endParaRPr>
          </a:p>
          <a:p>
            <a:pPr>
              <a:lnSpc>
                <a:spcPts val="1300"/>
              </a:lnSpc>
            </a:pPr>
            <a:r>
              <a:rPr lang="ja-JP" altLang="en-US" sz="1200" dirty="0" smtClean="0">
                <a:latin typeface="メイリオ" pitchFamily="50" charset="-128"/>
                <a:ea typeface="メイリオ" pitchFamily="50" charset="-128"/>
                <a:cs typeface="メイリオ" pitchFamily="50" charset="-128"/>
              </a:rPr>
              <a:t>　</a:t>
            </a:r>
            <a:r>
              <a:rPr lang="en-US" altLang="ja-JP" sz="1100" dirty="0" smtClean="0">
                <a:latin typeface="メイリオ" pitchFamily="50" charset="-128"/>
                <a:ea typeface="メイリオ" pitchFamily="50" charset="-128"/>
                <a:cs typeface="メイリオ" pitchFamily="50" charset="-128"/>
              </a:rPr>
              <a:t>※</a:t>
            </a:r>
            <a:r>
              <a:rPr lang="ja-JP" altLang="en-US" sz="1100" dirty="0" smtClean="0">
                <a:latin typeface="メイリオ" pitchFamily="50" charset="-128"/>
                <a:ea typeface="メイリオ" pitchFamily="50" charset="-128"/>
                <a:cs typeface="メイリオ" pitchFamily="50" charset="-128"/>
              </a:rPr>
              <a:t>　賃金規定等とは、「賃金に関する規定または賃金テーブル」のことをいいます。</a:t>
            </a:r>
            <a:endParaRPr lang="en-US" altLang="ja-JP" sz="1100" dirty="0" smtClean="0">
              <a:latin typeface="メイリオ" pitchFamily="50" charset="-128"/>
              <a:ea typeface="メイリオ" pitchFamily="50" charset="-128"/>
              <a:cs typeface="メイリオ" pitchFamily="50" charset="-128"/>
            </a:endParaRPr>
          </a:p>
        </p:txBody>
      </p:sp>
      <p:sp>
        <p:nvSpPr>
          <p:cNvPr id="18" name="テキスト ボックス 1"/>
          <p:cNvSpPr>
            <a:spLocks noChangeArrowheads="1"/>
          </p:cNvSpPr>
          <p:nvPr/>
        </p:nvSpPr>
        <p:spPr bwMode="auto">
          <a:xfrm>
            <a:off x="229616" y="9180349"/>
            <a:ext cx="6820295" cy="787402"/>
          </a:xfrm>
          <a:prstGeom prst="roundRect">
            <a:avLst>
              <a:gd name="adj" fmla="val 5504"/>
            </a:avLst>
          </a:prstGeom>
          <a:solidFill>
            <a:schemeClr val="bg2">
              <a:lumMod val="40000"/>
              <a:lumOff val="60000"/>
            </a:schemeClr>
          </a:solidFill>
          <a:ln w="38100">
            <a:solidFill>
              <a:srgbClr val="C9B5E8"/>
            </a:solidFill>
          </a:ln>
        </p:spPr>
        <p:txBody>
          <a:bodyPr wrap="square" tIns="72000" bIns="0">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lnSpc>
                <a:spcPts val="1800"/>
              </a:lnSpc>
            </a:pPr>
            <a:r>
              <a:rPr lang="ja-JP" altLang="en-US" sz="1300" dirty="0" smtClean="0">
                <a:latin typeface="メイリオ" pitchFamily="50" charset="-128"/>
                <a:ea typeface="メイリオ" pitchFamily="50" charset="-128"/>
                <a:cs typeface="メイリオ" pitchFamily="50" charset="-128"/>
              </a:rPr>
              <a:t>・</a:t>
            </a:r>
            <a:r>
              <a:rPr lang="ja-JP" altLang="en-US" sz="1300" b="1" dirty="0" smtClean="0">
                <a:latin typeface="メイリオ" pitchFamily="50" charset="-128"/>
                <a:ea typeface="メイリオ" pitchFamily="50" charset="-128"/>
                <a:cs typeface="メイリオ" pitchFamily="50" charset="-128"/>
              </a:rPr>
              <a:t>キャリアアップ助成金</a:t>
            </a:r>
            <a:r>
              <a:rPr lang="ja-JP" altLang="en-US" sz="1300" dirty="0" smtClean="0">
                <a:latin typeface="メイリオ" pitchFamily="50" charset="-128"/>
                <a:ea typeface="メイリオ" pitchFamily="50" charset="-128"/>
                <a:cs typeface="メイリオ" pitchFamily="50" charset="-128"/>
              </a:rPr>
              <a:t>については、最寄りの</a:t>
            </a:r>
            <a:r>
              <a:rPr lang="ja-JP" altLang="en-US" sz="1300" b="1" dirty="0" smtClean="0">
                <a:latin typeface="メイリオ" pitchFamily="50" charset="-128"/>
                <a:ea typeface="メイリオ" pitchFamily="50" charset="-128"/>
                <a:cs typeface="メイリオ" pitchFamily="50" charset="-128"/>
              </a:rPr>
              <a:t>都道府県労働局</a:t>
            </a:r>
            <a:r>
              <a:rPr lang="ja-JP" altLang="en-US" sz="1300" dirty="0" smtClean="0">
                <a:latin typeface="メイリオ" pitchFamily="50" charset="-128"/>
                <a:ea typeface="メイリオ" pitchFamily="50" charset="-128"/>
                <a:cs typeface="メイリオ" pitchFamily="50" charset="-128"/>
              </a:rPr>
              <a:t>または</a:t>
            </a:r>
            <a:r>
              <a:rPr lang="ja-JP" altLang="en-US" sz="1300" b="1" dirty="0" smtClean="0">
                <a:latin typeface="メイリオ" pitchFamily="50" charset="-128"/>
                <a:ea typeface="メイリオ" pitchFamily="50" charset="-128"/>
                <a:cs typeface="メイリオ" pitchFamily="50" charset="-128"/>
              </a:rPr>
              <a:t>ハローワーク</a:t>
            </a:r>
            <a:endParaRPr lang="en-US" altLang="ja-JP" sz="1300" b="1" dirty="0" smtClean="0">
              <a:latin typeface="メイリオ" pitchFamily="50" charset="-128"/>
              <a:ea typeface="メイリオ" pitchFamily="50" charset="-128"/>
              <a:cs typeface="メイリオ" pitchFamily="50" charset="-128"/>
            </a:endParaRPr>
          </a:p>
          <a:p>
            <a:pPr eaLnBrk="1" hangingPunct="1">
              <a:lnSpc>
                <a:spcPts val="1800"/>
              </a:lnSpc>
            </a:pPr>
            <a:r>
              <a:rPr lang="ja-JP" altLang="en-US" sz="1300" dirty="0">
                <a:latin typeface="メイリオ" pitchFamily="50" charset="-128"/>
                <a:ea typeface="メイリオ" pitchFamily="50" charset="-128"/>
                <a:cs typeface="メイリオ" pitchFamily="50" charset="-128"/>
              </a:rPr>
              <a:t>・</a:t>
            </a:r>
            <a:r>
              <a:rPr lang="ja-JP" altLang="en-US" sz="1300" b="1" dirty="0" smtClean="0">
                <a:latin typeface="メイリオ" pitchFamily="50" charset="-128"/>
                <a:ea typeface="メイリオ" pitchFamily="50" charset="-128"/>
                <a:cs typeface="メイリオ" pitchFamily="50" charset="-128"/>
              </a:rPr>
              <a:t>職務評価</a:t>
            </a:r>
            <a:r>
              <a:rPr lang="ja-JP" altLang="en-US" sz="1300" dirty="0" smtClean="0">
                <a:latin typeface="メイリオ" pitchFamily="50" charset="-128"/>
                <a:ea typeface="メイリオ" pitchFamily="50" charset="-128"/>
                <a:cs typeface="メイリオ" pitchFamily="50" charset="-128"/>
              </a:rPr>
              <a:t>については、</a:t>
            </a:r>
            <a:r>
              <a:rPr lang="ja-JP" altLang="en-US" sz="1300" b="1" dirty="0" smtClean="0">
                <a:latin typeface="メイリオ" pitchFamily="50" charset="-128"/>
                <a:ea typeface="メイリオ" pitchFamily="50" charset="-128"/>
                <a:cs typeface="メイリオ" pitchFamily="50" charset="-128"/>
              </a:rPr>
              <a:t>厚生労働省</a:t>
            </a:r>
            <a:r>
              <a:rPr lang="ja-JP" altLang="en-US" sz="1300" b="1" dirty="0" smtClean="0">
                <a:latin typeface="メイリオ" pitchFamily="50" charset="-128"/>
                <a:ea typeface="メイリオ" pitchFamily="50" charset="-128"/>
                <a:cs typeface="メイリオ" pitchFamily="50" charset="-128"/>
              </a:rPr>
              <a:t>雇用環境・均等局有期・短時間労働課</a:t>
            </a:r>
            <a:endParaRPr lang="en-US" altLang="ja-JP" sz="1300" b="1" dirty="0">
              <a:latin typeface="メイリオ" pitchFamily="50" charset="-128"/>
              <a:ea typeface="メイリオ" pitchFamily="50" charset="-128"/>
              <a:cs typeface="メイリオ" pitchFamily="50" charset="-128"/>
            </a:endParaRPr>
          </a:p>
          <a:p>
            <a:pPr eaLnBrk="1" hangingPunct="1">
              <a:lnSpc>
                <a:spcPts val="1800"/>
              </a:lnSpc>
            </a:pPr>
            <a:r>
              <a:rPr lang="ja-JP" altLang="en-US" sz="1300" b="1" dirty="0" smtClean="0">
                <a:latin typeface="メイリオ" pitchFamily="50" charset="-128"/>
                <a:ea typeface="メイリオ" pitchFamily="50" charset="-128"/>
                <a:cs typeface="メイリオ" pitchFamily="50" charset="-128"/>
              </a:rPr>
              <a:t>　</a:t>
            </a:r>
            <a:r>
              <a:rPr lang="ja-JP" altLang="en-US" sz="1300" b="1" dirty="0" smtClean="0">
                <a:latin typeface="メイリオ" pitchFamily="50" charset="-128"/>
                <a:ea typeface="メイリオ" pitchFamily="50" charset="-128"/>
                <a:cs typeface="メイリオ" pitchFamily="50" charset="-128"/>
              </a:rPr>
              <a:t>（℡</a:t>
            </a:r>
            <a:r>
              <a:rPr lang="en-US" altLang="ja-JP" sz="1300" b="1" dirty="0" smtClean="0">
                <a:latin typeface="メイリオ" pitchFamily="50" charset="-128"/>
                <a:ea typeface="メイリオ" pitchFamily="50" charset="-128"/>
                <a:cs typeface="メイリオ" pitchFamily="50" charset="-128"/>
              </a:rPr>
              <a:t>03-5253-1111</a:t>
            </a:r>
            <a:r>
              <a:rPr lang="ja-JP" altLang="en-US" sz="1300" b="1" dirty="0" smtClean="0">
                <a:latin typeface="メイリオ" pitchFamily="50" charset="-128"/>
                <a:ea typeface="メイリオ" pitchFamily="50" charset="-128"/>
                <a:cs typeface="メイリオ" pitchFamily="50" charset="-128"/>
              </a:rPr>
              <a:t>　内線</a:t>
            </a:r>
            <a:r>
              <a:rPr lang="en-US" altLang="ja-JP" sz="1300" b="1" dirty="0" smtClean="0">
                <a:latin typeface="メイリオ" pitchFamily="50" charset="-128"/>
                <a:ea typeface="メイリオ" pitchFamily="50" charset="-128"/>
                <a:cs typeface="メイリオ" pitchFamily="50" charset="-128"/>
              </a:rPr>
              <a:t>7868)</a:t>
            </a:r>
            <a:r>
              <a:rPr lang="ja-JP" altLang="en-US" sz="1300" b="1" dirty="0" smtClean="0">
                <a:latin typeface="メイリオ" pitchFamily="50" charset="-128"/>
                <a:ea typeface="メイリオ" pitchFamily="50" charset="-128"/>
                <a:cs typeface="メイリオ" pitchFamily="50" charset="-128"/>
              </a:rPr>
              <a:t>　</a:t>
            </a:r>
            <a:r>
              <a:rPr lang="ja-JP" altLang="en-US" sz="1300" dirty="0" smtClean="0">
                <a:latin typeface="メイリオ" pitchFamily="50" charset="-128"/>
                <a:ea typeface="メイリオ" pitchFamily="50" charset="-128"/>
                <a:cs typeface="メイリオ" pitchFamily="50" charset="-128"/>
              </a:rPr>
              <a:t>へお問い合わせください。</a:t>
            </a:r>
            <a:endParaRPr lang="en-US" altLang="ja-JP" sz="1300" dirty="0" smtClean="0">
              <a:latin typeface="メイリオ" pitchFamily="50" charset="-128"/>
              <a:ea typeface="メイリオ" pitchFamily="50" charset="-128"/>
              <a:cs typeface="メイリオ" pitchFamily="50" charset="-128"/>
            </a:endParaRPr>
          </a:p>
        </p:txBody>
      </p:sp>
      <p:sp>
        <p:nvSpPr>
          <p:cNvPr id="19" name="テキスト ボックス 3"/>
          <p:cNvSpPr txBox="1">
            <a:spLocks noChangeArrowheads="1"/>
          </p:cNvSpPr>
          <p:nvPr/>
        </p:nvSpPr>
        <p:spPr bwMode="auto">
          <a:xfrm>
            <a:off x="188912" y="2373412"/>
            <a:ext cx="60758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bIns="0">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r>
              <a:rPr lang="ja-JP" altLang="en-US" sz="1300" b="1" dirty="0">
                <a:solidFill>
                  <a:srgbClr val="0000CC"/>
                </a:solidFill>
                <a:latin typeface="メイリオ" pitchFamily="50" charset="-128"/>
                <a:ea typeface="メイリオ" pitchFamily="50" charset="-128"/>
                <a:cs typeface="メイリオ" pitchFamily="50" charset="-128"/>
              </a:rPr>
              <a:t>キャリアアップ助成金</a:t>
            </a:r>
            <a:r>
              <a:rPr lang="ja-JP" altLang="en-US" sz="1300" b="1" dirty="0" smtClean="0">
                <a:solidFill>
                  <a:srgbClr val="0000CC"/>
                </a:solidFill>
                <a:latin typeface="メイリオ" pitchFamily="50" charset="-128"/>
                <a:ea typeface="メイリオ" pitchFamily="50" charset="-128"/>
                <a:cs typeface="メイリオ" pitchFamily="50" charset="-128"/>
              </a:rPr>
              <a:t>（</a:t>
            </a:r>
            <a:r>
              <a:rPr lang="ja-JP" altLang="en-US" sz="1300" b="1" dirty="0">
                <a:solidFill>
                  <a:srgbClr val="0000CC"/>
                </a:solidFill>
                <a:latin typeface="メイリオ" pitchFamily="50" charset="-128"/>
                <a:ea typeface="メイリオ" pitchFamily="50" charset="-128"/>
                <a:cs typeface="メイリオ" pitchFamily="50" charset="-128"/>
              </a:rPr>
              <a:t>賃金規定等改定コース</a:t>
            </a:r>
            <a:r>
              <a:rPr lang="ja-JP" altLang="en-US" sz="1300" b="1" dirty="0" smtClean="0">
                <a:solidFill>
                  <a:srgbClr val="0000CC"/>
                </a:solidFill>
                <a:latin typeface="メイリオ" pitchFamily="50" charset="-128"/>
                <a:ea typeface="メイリオ" pitchFamily="50" charset="-128"/>
                <a:cs typeface="メイリオ" pitchFamily="50" charset="-128"/>
              </a:rPr>
              <a:t>）の支給額</a:t>
            </a:r>
            <a:endParaRPr lang="ja-JP" altLang="en-US" sz="1300" b="1" dirty="0">
              <a:solidFill>
                <a:srgbClr val="0000CC"/>
              </a:solidFill>
            </a:endParaRPr>
          </a:p>
        </p:txBody>
      </p:sp>
      <p:sp>
        <p:nvSpPr>
          <p:cNvPr id="21" name="メモ 20"/>
          <p:cNvSpPr/>
          <p:nvPr/>
        </p:nvSpPr>
        <p:spPr>
          <a:xfrm>
            <a:off x="-13022" y="5962800"/>
            <a:ext cx="1463675" cy="287337"/>
          </a:xfrm>
          <a:prstGeom prst="foldedCorner">
            <a:avLst>
              <a:gd name="adj" fmla="val 28446"/>
            </a:avLst>
          </a:prstGeom>
          <a:noFill/>
          <a:ln w="28575">
            <a:noFill/>
          </a:ln>
        </p:spPr>
        <p:style>
          <a:lnRef idx="2">
            <a:schemeClr val="accent3"/>
          </a:lnRef>
          <a:fillRef idx="1">
            <a:schemeClr val="lt1"/>
          </a:fillRef>
          <a:effectRef idx="0">
            <a:schemeClr val="accent3"/>
          </a:effectRef>
          <a:fontRef idx="minor">
            <a:schemeClr val="dk1"/>
          </a:fontRef>
        </p:style>
        <p:txBody>
          <a:bodyPr/>
          <a:lstStyle/>
          <a:p>
            <a:pPr algn="ctr">
              <a:defRPr/>
            </a:pPr>
            <a:r>
              <a:rPr lang="ja-JP" altLang="en-US" sz="1300" b="1" dirty="0">
                <a:solidFill>
                  <a:schemeClr val="tx1"/>
                </a:solidFill>
                <a:latin typeface="メイリオ" pitchFamily="50" charset="-128"/>
                <a:ea typeface="メイリオ" pitchFamily="50" charset="-128"/>
                <a:cs typeface="メイリオ" pitchFamily="50" charset="-128"/>
              </a:rPr>
              <a:t>■職務評価とは</a:t>
            </a:r>
          </a:p>
        </p:txBody>
      </p:sp>
      <p:sp>
        <p:nvSpPr>
          <p:cNvPr id="22" name="正方形/長方形 21"/>
          <p:cNvSpPr/>
          <p:nvPr/>
        </p:nvSpPr>
        <p:spPr>
          <a:xfrm>
            <a:off x="140419" y="6185285"/>
            <a:ext cx="6867920" cy="1160462"/>
          </a:xfrm>
          <a:prstGeom prst="rect">
            <a:avLst/>
          </a:prstGeom>
          <a:noFill/>
          <a:ln>
            <a:noFill/>
          </a:ln>
        </p:spPr>
        <p:style>
          <a:lnRef idx="2">
            <a:schemeClr val="dk1"/>
          </a:lnRef>
          <a:fillRef idx="1">
            <a:schemeClr val="lt1"/>
          </a:fillRef>
          <a:effectRef idx="0">
            <a:schemeClr val="dk1"/>
          </a:effectRef>
          <a:fontRef idx="minor">
            <a:schemeClr val="dk1"/>
          </a:fontRef>
        </p:style>
        <p:txBody>
          <a:bodyPr/>
          <a:lstStyle/>
          <a:p>
            <a:pPr marL="180975" indent="-180975">
              <a:lnSpc>
                <a:spcPts val="1300"/>
              </a:lnSpc>
              <a:defRPr/>
            </a:pPr>
            <a:r>
              <a:rPr lang="ja-JP" altLang="en-US" sz="1400" b="1" dirty="0">
                <a:solidFill>
                  <a:srgbClr val="FF0000"/>
                </a:solidFill>
                <a:latin typeface="メイリオ" pitchFamily="50" charset="-128"/>
                <a:ea typeface="メイリオ" pitchFamily="50" charset="-128"/>
                <a:cs typeface="メイリオ" pitchFamily="50" charset="-128"/>
              </a:rPr>
              <a:t>　</a:t>
            </a:r>
            <a:r>
              <a:rPr lang="ja-JP" altLang="en-US" sz="1200" dirty="0">
                <a:solidFill>
                  <a:schemeClr val="tx1"/>
                </a:solidFill>
                <a:latin typeface="メイリオ" pitchFamily="50" charset="-128"/>
                <a:ea typeface="メイリオ" pitchFamily="50" charset="-128"/>
                <a:cs typeface="メイリオ" pitchFamily="50" charset="-128"/>
              </a:rPr>
              <a:t>職務の大きさ（業務内容・責任の程度）を比較し、その職務に従事する労働者の待遇が、職務</a:t>
            </a:r>
            <a:endParaRPr lang="en-US" altLang="ja-JP" sz="1200" dirty="0">
              <a:solidFill>
                <a:schemeClr val="tx1"/>
              </a:solidFill>
              <a:latin typeface="メイリオ" pitchFamily="50" charset="-128"/>
              <a:ea typeface="メイリオ" pitchFamily="50" charset="-128"/>
              <a:cs typeface="メイリオ" pitchFamily="50" charset="-128"/>
            </a:endParaRPr>
          </a:p>
          <a:p>
            <a:pPr marL="180975" indent="-180975">
              <a:lnSpc>
                <a:spcPts val="1300"/>
              </a:lnSpc>
              <a:defRPr/>
            </a:pPr>
            <a:r>
              <a:rPr lang="ja-JP" altLang="en-US" sz="1200" dirty="0">
                <a:solidFill>
                  <a:schemeClr val="tx1"/>
                </a:solidFill>
                <a:latin typeface="メイリオ" pitchFamily="50" charset="-128"/>
                <a:ea typeface="メイリオ" pitchFamily="50" charset="-128"/>
                <a:cs typeface="メイリオ" pitchFamily="50" charset="-128"/>
              </a:rPr>
              <a:t>の大きさに応じたものとなっているかどうか、現状を把握することをいいます。</a:t>
            </a:r>
            <a:endParaRPr lang="en-US" altLang="ja-JP" sz="1200" dirty="0">
              <a:solidFill>
                <a:schemeClr val="tx1"/>
              </a:solidFill>
              <a:latin typeface="メイリオ" pitchFamily="50" charset="-128"/>
              <a:ea typeface="メイリオ" pitchFamily="50" charset="-128"/>
              <a:cs typeface="メイリオ" pitchFamily="50" charset="-128"/>
            </a:endParaRPr>
          </a:p>
          <a:p>
            <a:pPr marL="180975" indent="-180975">
              <a:lnSpc>
                <a:spcPts val="1300"/>
              </a:lnSpc>
              <a:defRPr/>
            </a:pPr>
            <a:r>
              <a:rPr lang="ja-JP" altLang="en-US" sz="1200" dirty="0">
                <a:solidFill>
                  <a:schemeClr val="tx1"/>
                </a:solidFill>
                <a:latin typeface="メイリオ" pitchFamily="50" charset="-128"/>
                <a:ea typeface="メイリオ" pitchFamily="50" charset="-128"/>
                <a:cs typeface="メイリオ" pitchFamily="50" charset="-128"/>
              </a:rPr>
              <a:t>　職務評価加算を受ける際の職務評価の手法は、単純比較法、分類法、要素比較法、要素別点数</a:t>
            </a:r>
            <a:endParaRPr lang="en-US" altLang="ja-JP" sz="1200" dirty="0">
              <a:solidFill>
                <a:schemeClr val="tx1"/>
              </a:solidFill>
              <a:latin typeface="メイリオ" pitchFamily="50" charset="-128"/>
              <a:ea typeface="メイリオ" pitchFamily="50" charset="-128"/>
              <a:cs typeface="メイリオ" pitchFamily="50" charset="-128"/>
            </a:endParaRPr>
          </a:p>
          <a:p>
            <a:pPr marL="180975" indent="-180975">
              <a:lnSpc>
                <a:spcPts val="1300"/>
              </a:lnSpc>
              <a:defRPr/>
            </a:pPr>
            <a:r>
              <a:rPr lang="ja-JP" altLang="en-US" sz="1200" dirty="0">
                <a:solidFill>
                  <a:schemeClr val="tx1"/>
                </a:solidFill>
                <a:latin typeface="メイリオ" pitchFamily="50" charset="-128"/>
                <a:ea typeface="メイリオ" pitchFamily="50" charset="-128"/>
                <a:cs typeface="メイリオ" pitchFamily="50" charset="-128"/>
              </a:rPr>
              <a:t>法のいずれの手法を使っても構いません。ただし、単純比較法と分類法により職務評価を実施す</a:t>
            </a:r>
            <a:endParaRPr lang="en-US" altLang="ja-JP" sz="1200" dirty="0">
              <a:solidFill>
                <a:schemeClr val="tx1"/>
              </a:solidFill>
              <a:latin typeface="メイリオ" pitchFamily="50" charset="-128"/>
              <a:ea typeface="メイリオ" pitchFamily="50" charset="-128"/>
              <a:cs typeface="メイリオ" pitchFamily="50" charset="-128"/>
            </a:endParaRPr>
          </a:p>
          <a:p>
            <a:pPr marL="180975" indent="-180975">
              <a:lnSpc>
                <a:spcPts val="1300"/>
              </a:lnSpc>
              <a:defRPr/>
            </a:pPr>
            <a:r>
              <a:rPr lang="ja-JP" altLang="en-US" sz="1200" dirty="0">
                <a:solidFill>
                  <a:schemeClr val="tx1"/>
                </a:solidFill>
                <a:latin typeface="メイリオ" pitchFamily="50" charset="-128"/>
                <a:ea typeface="メイリオ" pitchFamily="50" charset="-128"/>
                <a:cs typeface="メイリオ" pitchFamily="50" charset="-128"/>
              </a:rPr>
              <a:t>る場合は、職務</a:t>
            </a:r>
            <a:r>
              <a:rPr lang="ja-JP" altLang="en-US" sz="1200" dirty="0" smtClean="0">
                <a:solidFill>
                  <a:schemeClr val="tx1"/>
                </a:solidFill>
                <a:latin typeface="メイリオ" pitchFamily="50" charset="-128"/>
                <a:ea typeface="メイリオ" pitchFamily="50" charset="-128"/>
                <a:cs typeface="メイリオ" pitchFamily="50" charset="-128"/>
              </a:rPr>
              <a:t>分析の実施による個別の職務評価書の作成が</a:t>
            </a:r>
            <a:r>
              <a:rPr lang="ja-JP" altLang="en-US" sz="1200" dirty="0">
                <a:solidFill>
                  <a:schemeClr val="tx1"/>
                </a:solidFill>
                <a:latin typeface="メイリオ" pitchFamily="50" charset="-128"/>
                <a:ea typeface="メイリオ" pitchFamily="50" charset="-128"/>
                <a:cs typeface="メイリオ" pitchFamily="50" charset="-128"/>
              </a:rPr>
              <a:t>必要</a:t>
            </a:r>
            <a:r>
              <a:rPr lang="ja-JP" altLang="en-US" sz="1200" dirty="0" smtClean="0">
                <a:solidFill>
                  <a:schemeClr val="tx1"/>
                </a:solidFill>
                <a:latin typeface="メイリオ" pitchFamily="50" charset="-128"/>
                <a:ea typeface="メイリオ" pitchFamily="50" charset="-128"/>
                <a:cs typeface="メイリオ" pitchFamily="50" charset="-128"/>
              </a:rPr>
              <a:t>です</a:t>
            </a:r>
            <a:r>
              <a:rPr lang="ja-JP" altLang="en-US" sz="1200" dirty="0">
                <a:solidFill>
                  <a:schemeClr val="tx1"/>
                </a:solidFill>
                <a:latin typeface="メイリオ" pitchFamily="50" charset="-128"/>
                <a:ea typeface="メイリオ" pitchFamily="50" charset="-128"/>
                <a:cs typeface="メイリオ" pitchFamily="50" charset="-128"/>
              </a:rPr>
              <a:t>。</a:t>
            </a:r>
            <a:endParaRPr lang="en-US" altLang="ja-JP" sz="1200" dirty="0">
              <a:solidFill>
                <a:schemeClr val="tx1"/>
              </a:solidFill>
              <a:latin typeface="メイリオ" pitchFamily="50" charset="-128"/>
              <a:ea typeface="メイリオ" pitchFamily="50" charset="-128"/>
              <a:cs typeface="メイリオ" pitchFamily="50" charset="-128"/>
            </a:endParaRPr>
          </a:p>
          <a:p>
            <a:pPr>
              <a:lnSpc>
                <a:spcPts val="1300"/>
              </a:lnSpc>
              <a:defRPr/>
            </a:pPr>
            <a:r>
              <a:rPr lang="ja-JP" altLang="en-US" sz="1200" dirty="0">
                <a:solidFill>
                  <a:schemeClr val="tx1"/>
                </a:solidFill>
                <a:latin typeface="メイリオ" pitchFamily="50" charset="-128"/>
                <a:ea typeface="メイリオ" pitchFamily="50" charset="-128"/>
                <a:cs typeface="メイリオ" pitchFamily="50" charset="-128"/>
              </a:rPr>
              <a:t>　なお、</a:t>
            </a:r>
            <a:r>
              <a:rPr lang="ja-JP" altLang="en-US" sz="1200" u="sng" dirty="0">
                <a:solidFill>
                  <a:srgbClr val="FF0000"/>
                </a:solidFill>
                <a:latin typeface="メイリオ" pitchFamily="50" charset="-128"/>
                <a:ea typeface="メイリオ" pitchFamily="50" charset="-128"/>
                <a:cs typeface="メイリオ" pitchFamily="50" charset="-128"/>
              </a:rPr>
              <a:t>職務評価は、個々の労働者の</a:t>
            </a:r>
            <a:r>
              <a:rPr lang="ja-JP" altLang="en-US" sz="1200" u="sng" dirty="0" smtClean="0">
                <a:solidFill>
                  <a:srgbClr val="FF0000"/>
                </a:solidFill>
                <a:latin typeface="メイリオ" pitchFamily="50" charset="-128"/>
                <a:ea typeface="メイリオ" pitchFamily="50" charset="-128"/>
                <a:cs typeface="メイリオ" pitchFamily="50" charset="-128"/>
              </a:rPr>
              <a:t>仕事への取り組み方や</a:t>
            </a:r>
            <a:r>
              <a:rPr lang="ja-JP" altLang="en-US" sz="1200" u="sng" dirty="0">
                <a:solidFill>
                  <a:srgbClr val="FF0000"/>
                </a:solidFill>
                <a:latin typeface="メイリオ" pitchFamily="50" charset="-128"/>
                <a:ea typeface="メイリオ" pitchFamily="50" charset="-128"/>
                <a:cs typeface="メイリオ" pitchFamily="50" charset="-128"/>
              </a:rPr>
              <a:t>能力を評価（人事評価・能力評価）するもの</a:t>
            </a:r>
            <a:r>
              <a:rPr lang="ja-JP" altLang="en-US" sz="1200" u="sng" dirty="0" smtClean="0">
                <a:solidFill>
                  <a:srgbClr val="FF0000"/>
                </a:solidFill>
                <a:latin typeface="メイリオ" pitchFamily="50" charset="-128"/>
                <a:ea typeface="メイリオ" pitchFamily="50" charset="-128"/>
                <a:cs typeface="メイリオ" pitchFamily="50" charset="-128"/>
              </a:rPr>
              <a:t>とは</a:t>
            </a:r>
            <a:r>
              <a:rPr lang="ja-JP" altLang="en-US" sz="1200" u="sng" dirty="0">
                <a:solidFill>
                  <a:srgbClr val="FF0000"/>
                </a:solidFill>
                <a:latin typeface="メイリオ" pitchFamily="50" charset="-128"/>
                <a:ea typeface="メイリオ" pitchFamily="50" charset="-128"/>
                <a:cs typeface="メイリオ" pitchFamily="50" charset="-128"/>
              </a:rPr>
              <a:t>異なります。</a:t>
            </a:r>
            <a:endParaRPr lang="en-US" altLang="ja-JP" sz="1200" u="sng" dirty="0">
              <a:solidFill>
                <a:srgbClr val="FF0000"/>
              </a:solidFill>
              <a:latin typeface="メイリオ" pitchFamily="50" charset="-128"/>
              <a:ea typeface="メイリオ" pitchFamily="50" charset="-128"/>
              <a:cs typeface="メイリオ" pitchFamily="50" charset="-128"/>
            </a:endParaRPr>
          </a:p>
        </p:txBody>
      </p:sp>
      <p:sp>
        <p:nvSpPr>
          <p:cNvPr id="24" name="正方形/長方形 1"/>
          <p:cNvSpPr>
            <a:spLocks noChangeArrowheads="1"/>
          </p:cNvSpPr>
          <p:nvPr/>
        </p:nvSpPr>
        <p:spPr bwMode="auto">
          <a:xfrm>
            <a:off x="116915" y="7345747"/>
            <a:ext cx="6387465" cy="327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r>
              <a:rPr lang="en-US" altLang="ja-JP" sz="1500" dirty="0">
                <a:latin typeface="HG丸ｺﾞｼｯｸM-PRO" pitchFamily="50" charset="-128"/>
              </a:rPr>
              <a:t>※</a:t>
            </a:r>
            <a:r>
              <a:rPr lang="ja-JP" altLang="en-US" sz="1500" dirty="0">
                <a:latin typeface="HG丸ｺﾞｼｯｸM-PRO" pitchFamily="50" charset="-128"/>
              </a:rPr>
              <a:t>　職務分析・職務評価の実施方法等に関する資料についてはこちら</a:t>
            </a:r>
            <a:endParaRPr lang="en-US" altLang="ja-JP" sz="1500" dirty="0">
              <a:latin typeface="HG丸ｺﾞｼｯｸM-PRO" pitchFamily="50" charset="-128"/>
            </a:endParaRPr>
          </a:p>
        </p:txBody>
      </p:sp>
      <p:sp>
        <p:nvSpPr>
          <p:cNvPr id="25" name="正方形/長方形 1"/>
          <p:cNvSpPr>
            <a:spLocks noChangeArrowheads="1"/>
          </p:cNvSpPr>
          <p:nvPr/>
        </p:nvSpPr>
        <p:spPr bwMode="auto">
          <a:xfrm>
            <a:off x="69148" y="7673450"/>
            <a:ext cx="7085603" cy="140462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lnSpc>
                <a:spcPts val="1600"/>
              </a:lnSpc>
            </a:pPr>
            <a:r>
              <a:rPr lang="ja-JP" altLang="en-US" sz="1200" dirty="0" smtClean="0">
                <a:latin typeface="HG丸ｺﾞｼｯｸM-PRO" pitchFamily="50" charset="-128"/>
              </a:rPr>
              <a:t>要素別点数法による実施方法については・・・</a:t>
            </a:r>
            <a:endParaRPr lang="en-US" altLang="ja-JP" sz="1200" dirty="0" smtClean="0">
              <a:latin typeface="HG丸ｺﾞｼｯｸM-PRO" pitchFamily="50" charset="-128"/>
            </a:endParaRPr>
          </a:p>
          <a:p>
            <a:pPr eaLnBrk="1" hangingPunct="1">
              <a:lnSpc>
                <a:spcPts val="1600"/>
              </a:lnSpc>
            </a:pPr>
            <a:r>
              <a:rPr lang="ja-JP" altLang="en-US" sz="1500" dirty="0" smtClean="0">
                <a:latin typeface="HG丸ｺﾞｼｯｸM-PRO" pitchFamily="50" charset="-128"/>
              </a:rPr>
              <a:t>・「要素別点数法による職務評価の実施ガイドライン」</a:t>
            </a:r>
            <a:endParaRPr lang="en-US" altLang="ja-JP" sz="1500" dirty="0" smtClean="0">
              <a:latin typeface="HG丸ｺﾞｼｯｸM-PRO" pitchFamily="50" charset="-128"/>
            </a:endParaRPr>
          </a:p>
          <a:p>
            <a:pPr indent="265113" eaLnBrk="1" hangingPunct="1">
              <a:lnSpc>
                <a:spcPts val="1600"/>
              </a:lnSpc>
              <a:spcAft>
                <a:spcPts val="600"/>
              </a:spcAft>
            </a:pPr>
            <a:r>
              <a:rPr lang="en-US" altLang="ja-JP" sz="1300" dirty="0" smtClean="0">
                <a:latin typeface="HG丸ｺﾞｼｯｸM-PRO" pitchFamily="50" charset="-128"/>
                <a:hlinkClick r:id="rId2"/>
              </a:rPr>
              <a:t>http</a:t>
            </a:r>
            <a:r>
              <a:rPr lang="en-US" altLang="ja-JP" sz="1300" dirty="0">
                <a:latin typeface="HG丸ｺﾞｼｯｸM-PRO" pitchFamily="50" charset="-128"/>
                <a:hlinkClick r:id="rId2"/>
              </a:rPr>
              <a:t>://</a:t>
            </a:r>
            <a:r>
              <a:rPr lang="en-US" altLang="ja-JP" sz="1300" dirty="0" smtClean="0">
                <a:latin typeface="HG丸ｺﾞｼｯｸM-PRO" pitchFamily="50" charset="-128"/>
                <a:hlinkClick r:id="rId2"/>
              </a:rPr>
              <a:t>part-tanjikan.mhlw.go.jp/estimation/pdf/guideline_01.pdf</a:t>
            </a:r>
            <a:endParaRPr lang="en-US" altLang="ja-JP" sz="1200" dirty="0">
              <a:latin typeface="HG丸ｺﾞｼｯｸM-PRO" pitchFamily="50" charset="-128"/>
            </a:endParaRPr>
          </a:p>
          <a:p>
            <a:pPr eaLnBrk="1" hangingPunct="1">
              <a:lnSpc>
                <a:spcPts val="1600"/>
              </a:lnSpc>
            </a:pPr>
            <a:r>
              <a:rPr lang="ja-JP" altLang="en-US" sz="1200" dirty="0" smtClean="0">
                <a:latin typeface="HG丸ｺﾞｼｯｸM-PRO" pitchFamily="50" charset="-128"/>
              </a:rPr>
              <a:t>職務分析の仕方や、単純比較法による実施方法については・・・</a:t>
            </a:r>
            <a:endParaRPr lang="en-US" altLang="ja-JP" sz="1200" dirty="0" smtClean="0">
              <a:latin typeface="HG丸ｺﾞｼｯｸM-PRO" pitchFamily="50" charset="-128"/>
            </a:endParaRPr>
          </a:p>
          <a:p>
            <a:pPr eaLnBrk="1" hangingPunct="1">
              <a:lnSpc>
                <a:spcPts val="1600"/>
              </a:lnSpc>
            </a:pPr>
            <a:r>
              <a:rPr lang="ja-JP" altLang="en-US" sz="1500" dirty="0" smtClean="0">
                <a:latin typeface="HG丸ｺﾞｼｯｸM-PRO" pitchFamily="50" charset="-128"/>
              </a:rPr>
              <a:t>・</a:t>
            </a:r>
            <a:r>
              <a:rPr lang="ja-JP" altLang="en-US" sz="1500" dirty="0">
                <a:latin typeface="HG丸ｺﾞｼｯｸM-PRO" pitchFamily="50" charset="-128"/>
              </a:rPr>
              <a:t>「職務分析・職務評価実施マニュアル」</a:t>
            </a:r>
          </a:p>
          <a:p>
            <a:pPr indent="265113" eaLnBrk="1" hangingPunct="1">
              <a:lnSpc>
                <a:spcPts val="1600"/>
              </a:lnSpc>
            </a:pPr>
            <a:r>
              <a:rPr lang="en-US" altLang="ja-JP" sz="1300" dirty="0">
                <a:latin typeface="HG丸ｺﾞｼｯｸM-PRO" pitchFamily="50" charset="-128"/>
                <a:hlinkClick r:id="rId3"/>
              </a:rPr>
              <a:t>http://</a:t>
            </a:r>
            <a:r>
              <a:rPr lang="en-US" altLang="ja-JP" sz="1300" dirty="0" smtClean="0">
                <a:latin typeface="HG丸ｺﾞｼｯｸM-PRO" pitchFamily="50" charset="-128"/>
                <a:hlinkClick r:id="rId3"/>
              </a:rPr>
              <a:t>www.mhlw.go.jp/bunya/koyoukintou/parttime/dl/zentai.pdf</a:t>
            </a:r>
            <a:endParaRPr lang="en-US" altLang="ja-JP" sz="1300" dirty="0" smtClean="0">
              <a:latin typeface="HG丸ｺﾞｼｯｸM-PRO" pitchFamily="50" charset="-128"/>
            </a:endParaRPr>
          </a:p>
        </p:txBody>
      </p:sp>
      <p:sp>
        <p:nvSpPr>
          <p:cNvPr id="26" name="正方形/長方形 25"/>
          <p:cNvSpPr/>
          <p:nvPr/>
        </p:nvSpPr>
        <p:spPr>
          <a:xfrm>
            <a:off x="5688682" y="10087374"/>
            <a:ext cx="1408508"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en-US" altLang="ja-JP" sz="1100" dirty="0" smtClean="0">
                <a:solidFill>
                  <a:schemeClr val="tx1"/>
                </a:solidFill>
                <a:latin typeface="メイリオ" pitchFamily="50" charset="-128"/>
                <a:ea typeface="メイリオ" pitchFamily="50" charset="-128"/>
              </a:rPr>
              <a:t>290401</a:t>
            </a:r>
            <a:r>
              <a:rPr lang="ja-JP" altLang="en-US" sz="1100" dirty="0">
                <a:solidFill>
                  <a:schemeClr val="tx1"/>
                </a:solidFill>
                <a:latin typeface="メイリオ" pitchFamily="50" charset="-128"/>
                <a:ea typeface="メイリオ" pitchFamily="50" charset="-128"/>
              </a:rPr>
              <a:t>作成</a:t>
            </a:r>
            <a:endParaRPr lang="en-US" altLang="ja-JP" sz="1100" dirty="0" smtClean="0">
              <a:solidFill>
                <a:schemeClr val="tx1"/>
              </a:solidFill>
              <a:latin typeface="メイリオ" pitchFamily="50" charset="-128"/>
              <a:ea typeface="メイリオ" pitchFamily="50" charset="-128"/>
            </a:endParaRPr>
          </a:p>
        </p:txBody>
      </p:sp>
      <p:sp>
        <p:nvSpPr>
          <p:cNvPr id="27" name="テキスト ボックス 1"/>
          <p:cNvSpPr>
            <a:spLocks noChangeArrowheads="1"/>
          </p:cNvSpPr>
          <p:nvPr/>
        </p:nvSpPr>
        <p:spPr bwMode="auto">
          <a:xfrm>
            <a:off x="200535" y="341983"/>
            <a:ext cx="6820295" cy="720000"/>
          </a:xfrm>
          <a:prstGeom prst="roundRect">
            <a:avLst>
              <a:gd name="adj" fmla="val 16667"/>
            </a:avLst>
          </a:prstGeom>
          <a:solidFill>
            <a:srgbClr val="9966FF"/>
          </a:solidFill>
          <a:ln>
            <a:noFill/>
          </a:ln>
        </p:spPr>
        <p:txBody>
          <a:bodyPr wrap="square" tIns="72000" bIns="0">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gn="ctr" eaLnBrk="1" hangingPunct="1">
              <a:lnSpc>
                <a:spcPts val="2400"/>
              </a:lnSpc>
            </a:pPr>
            <a:r>
              <a:rPr lang="ja-JP" altLang="en-US" sz="2400" b="1" dirty="0">
                <a:solidFill>
                  <a:schemeClr val="bg1"/>
                </a:solidFill>
                <a:latin typeface="メイリオ" pitchFamily="50" charset="-128"/>
                <a:ea typeface="メイリオ" pitchFamily="50" charset="-128"/>
                <a:cs typeface="メイリオ" pitchFamily="50" charset="-128"/>
              </a:rPr>
              <a:t>「職務評価」を使って処遇改善を行うと</a:t>
            </a:r>
            <a:endParaRPr lang="en-US" altLang="ja-JP" sz="2400" b="1" dirty="0">
              <a:solidFill>
                <a:schemeClr val="bg1"/>
              </a:solidFill>
              <a:latin typeface="メイリオ" pitchFamily="50" charset="-128"/>
              <a:ea typeface="メイリオ" pitchFamily="50" charset="-128"/>
              <a:cs typeface="メイリオ" pitchFamily="50" charset="-128"/>
            </a:endParaRPr>
          </a:p>
          <a:p>
            <a:pPr algn="ctr" eaLnBrk="1" hangingPunct="1">
              <a:lnSpc>
                <a:spcPts val="2400"/>
              </a:lnSpc>
            </a:pPr>
            <a:r>
              <a:rPr lang="ja-JP" altLang="en-US" sz="2400" b="1" dirty="0">
                <a:solidFill>
                  <a:schemeClr val="bg1"/>
                </a:solidFill>
                <a:latin typeface="メイリオ" pitchFamily="50" charset="-128"/>
                <a:ea typeface="メイリオ" pitchFamily="50" charset="-128"/>
                <a:cs typeface="メイリオ" pitchFamily="50" charset="-128"/>
              </a:rPr>
              <a:t>助成金がさらにアップします！</a:t>
            </a:r>
          </a:p>
        </p:txBody>
      </p:sp>
      <p:pic>
        <p:nvPicPr>
          <p:cNvPr id="28" name="Picture 5" descr="a"/>
          <p:cNvPicPr>
            <a:picLocks noChangeAspect="1" noChangeArrowheads="1"/>
          </p:cNvPicPr>
          <p:nvPr/>
        </p:nvPicPr>
        <p:blipFill>
          <a:blip r:embed="rId4" cstate="print"/>
          <a:srcRect/>
          <a:stretch>
            <a:fillRect/>
          </a:stretch>
        </p:blipFill>
        <p:spPr bwMode="auto">
          <a:xfrm>
            <a:off x="2556334" y="10019098"/>
            <a:ext cx="360040" cy="331997"/>
          </a:xfrm>
          <a:prstGeom prst="rect">
            <a:avLst/>
          </a:prstGeom>
          <a:noFill/>
          <a:ln w="9525">
            <a:noFill/>
            <a:miter lim="800000"/>
            <a:headEnd/>
            <a:tailEnd/>
          </a:ln>
        </p:spPr>
      </p:pic>
      <p:sp>
        <p:nvSpPr>
          <p:cNvPr id="29" name="Text Box 4"/>
          <p:cNvSpPr txBox="1">
            <a:spLocks noChangeArrowheads="1"/>
          </p:cNvSpPr>
          <p:nvPr/>
        </p:nvSpPr>
        <p:spPr bwMode="auto">
          <a:xfrm>
            <a:off x="3040978" y="10073402"/>
            <a:ext cx="1387564" cy="276999"/>
          </a:xfrm>
          <a:prstGeom prst="rect">
            <a:avLst/>
          </a:prstGeom>
          <a:noFill/>
          <a:ln w="9525" algn="ctr">
            <a:noFill/>
            <a:miter lim="800000"/>
            <a:headEnd/>
            <a:tailEnd/>
          </a:ln>
          <a:effectLst/>
        </p:spPr>
        <p:txBody>
          <a:bodyPr wrap="square" lIns="0" tIns="0" rIns="0" bIns="0" anchor="ctr">
            <a:spAutoFit/>
          </a:bodyPr>
          <a:lstStyle/>
          <a:p>
            <a:r>
              <a:rPr lang="ja-JP" altLang="en-US" sz="1800" dirty="0">
                <a:latin typeface="メイリオ" pitchFamily="50" charset="-128"/>
                <a:ea typeface="メイリオ" pitchFamily="50" charset="-128"/>
                <a:cs typeface="メイリオ" pitchFamily="50" charset="-128"/>
              </a:rPr>
              <a:t>厚生</a:t>
            </a:r>
            <a:r>
              <a:rPr lang="ja-JP" altLang="en-US" sz="1800" dirty="0" smtClean="0">
                <a:latin typeface="メイリオ" pitchFamily="50" charset="-128"/>
                <a:ea typeface="メイリオ" pitchFamily="50" charset="-128"/>
                <a:cs typeface="メイリオ" pitchFamily="50" charset="-128"/>
              </a:rPr>
              <a:t>労働省</a:t>
            </a:r>
            <a:endParaRPr lang="ja-JP" altLang="en-US" sz="1800" dirty="0">
              <a:latin typeface="メイリオ" pitchFamily="50" charset="-128"/>
              <a:ea typeface="メイリオ" pitchFamily="50" charset="-128"/>
              <a:cs typeface="メイリオ" pitchFamily="50" charset="-128"/>
            </a:endParaRPr>
          </a:p>
        </p:txBody>
      </p:sp>
      <p:sp>
        <p:nvSpPr>
          <p:cNvPr id="2" name="スライド番号プレースホルダー 1"/>
          <p:cNvSpPr>
            <a:spLocks noGrp="1"/>
          </p:cNvSpPr>
          <p:nvPr>
            <p:ph type="sldNum" sz="quarter" idx="12"/>
          </p:nvPr>
        </p:nvSpPr>
        <p:spPr>
          <a:xfrm>
            <a:off x="6752981" y="9939682"/>
            <a:ext cx="447919" cy="388308"/>
          </a:xfrm>
        </p:spPr>
        <p:txBody>
          <a:bodyPr/>
          <a:lstStyle/>
          <a:p>
            <a:fld id="{5257D7FA-C634-4D74-AC8F-65C7EB806FB4}"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2" descr="http://kids.wanpug.com/illust/illust4184.png"/>
          <p:cNvPicPr>
            <a:picLocks noChangeAspect="1" noChangeArrowheads="1"/>
          </p:cNvPicPr>
          <p:nvPr/>
        </p:nvPicPr>
        <p:blipFill>
          <a:blip r:embed="rId2" cstate="print"/>
          <a:srcRect/>
          <a:stretch>
            <a:fillRect/>
          </a:stretch>
        </p:blipFill>
        <p:spPr bwMode="auto">
          <a:xfrm>
            <a:off x="144066" y="513876"/>
            <a:ext cx="537114" cy="370782"/>
          </a:xfrm>
          <a:prstGeom prst="rect">
            <a:avLst/>
          </a:prstGeom>
          <a:noFill/>
        </p:spPr>
      </p:pic>
      <p:pic>
        <p:nvPicPr>
          <p:cNvPr id="47" name="Picture 4" descr="http://kids.wanpug.com/illust/illust2018.png"/>
          <p:cNvPicPr>
            <a:picLocks noChangeAspect="1" noChangeArrowheads="1"/>
          </p:cNvPicPr>
          <p:nvPr/>
        </p:nvPicPr>
        <p:blipFill>
          <a:blip r:embed="rId3" cstate="print"/>
          <a:srcRect/>
          <a:stretch>
            <a:fillRect/>
          </a:stretch>
        </p:blipFill>
        <p:spPr bwMode="auto">
          <a:xfrm>
            <a:off x="2700350" y="513875"/>
            <a:ext cx="467670" cy="406787"/>
          </a:xfrm>
          <a:prstGeom prst="rect">
            <a:avLst/>
          </a:prstGeom>
          <a:noFill/>
        </p:spPr>
      </p:pic>
      <p:sp>
        <p:nvSpPr>
          <p:cNvPr id="48" name="テキスト ボックス 47"/>
          <p:cNvSpPr txBox="1"/>
          <p:nvPr/>
        </p:nvSpPr>
        <p:spPr>
          <a:xfrm>
            <a:off x="534536" y="689654"/>
            <a:ext cx="2297372" cy="300449"/>
          </a:xfrm>
          <a:prstGeom prst="rect">
            <a:avLst/>
          </a:prstGeom>
          <a:noFill/>
          <a:ln>
            <a:noFill/>
          </a:ln>
        </p:spPr>
        <p:txBody>
          <a:bodyPr wrap="square" lIns="99555" tIns="49777" rIns="99555" bIns="49777" rtlCol="0">
            <a:noAutofit/>
          </a:bodyPr>
          <a:lstStyle/>
          <a:p>
            <a:pPr marL="197035" indent="-197035" algn="ct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有期契約労働者</a:t>
            </a:r>
            <a:r>
              <a:rPr lang="ja-JP" altLang="en-US" sz="800" b="1" dirty="0" smtClean="0">
                <a:latin typeface="メイリオ" panose="020B0604030504040204" pitchFamily="50" charset="-128"/>
                <a:ea typeface="メイリオ" panose="020B0604030504040204" pitchFamily="50" charset="-128"/>
                <a:cs typeface="メイリオ" panose="020B0604030504040204" pitchFamily="50" charset="-128"/>
              </a:rPr>
              <a:t>、パートタイム労働者など</a:t>
            </a:r>
            <a:endParaRPr lang="ja-JP" altLang="en-US" sz="800" b="1" u="sng"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9" name="表 48"/>
          <p:cNvGraphicFramePr>
            <a:graphicFrameLocks noGrp="1"/>
          </p:cNvGraphicFramePr>
          <p:nvPr>
            <p:extLst>
              <p:ext uri="{D42A27DB-BD31-4B8C-83A1-F6EECF244321}">
                <p14:modId xmlns:p14="http://schemas.microsoft.com/office/powerpoint/2010/main" val="561442839"/>
              </p:ext>
            </p:extLst>
          </p:nvPr>
        </p:nvGraphicFramePr>
        <p:xfrm>
          <a:off x="239530" y="1820147"/>
          <a:ext cx="2041426" cy="1386425"/>
        </p:xfrm>
        <a:graphic>
          <a:graphicData uri="http://schemas.openxmlformats.org/drawingml/2006/table">
            <a:tbl>
              <a:tblPr firstRow="1" bandRow="1">
                <a:tableStyleId>{5940675A-B579-460E-94D1-54222C63F5DA}</a:tableStyleId>
              </a:tblPr>
              <a:tblGrid>
                <a:gridCol w="1020713">
                  <a:extLst>
                    <a:ext uri="{9D8B030D-6E8A-4147-A177-3AD203B41FA5}">
                      <a16:colId xmlns="" xmlns:a16="http://schemas.microsoft.com/office/drawing/2014/main" val="20000"/>
                    </a:ext>
                  </a:extLst>
                </a:gridCol>
                <a:gridCol w="1020713">
                  <a:extLst>
                    <a:ext uri="{9D8B030D-6E8A-4147-A177-3AD203B41FA5}">
                      <a16:colId xmlns="" xmlns:a16="http://schemas.microsoft.com/office/drawing/2014/main" val="20001"/>
                    </a:ext>
                  </a:extLst>
                </a:gridCol>
              </a:tblGrid>
              <a:tr h="251784">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区分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rgbClr val="CCFFFF"/>
                    </a:solidFill>
                  </a:tcPr>
                </a:tc>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金額</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rgbClr val="CCFFFF"/>
                    </a:solidFill>
                  </a:tcPr>
                </a:tc>
                <a:extLst>
                  <a:ext uri="{0D108BD9-81ED-4DB2-BD59-A6C34878D82A}">
                    <a16:rowId xmlns="" xmlns:a16="http://schemas.microsoft.com/office/drawing/2014/main" val="10000"/>
                  </a:ext>
                </a:extLst>
              </a:tr>
              <a:tr h="251784">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880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extLst>
                  <a:ext uri="{0D108BD9-81ED-4DB2-BD59-A6C34878D82A}">
                    <a16:rowId xmlns="" xmlns:a16="http://schemas.microsoft.com/office/drawing/2014/main" val="10001"/>
                  </a:ext>
                </a:extLst>
              </a:tr>
              <a:tr h="251784">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900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extLst>
                  <a:ext uri="{0D108BD9-81ED-4DB2-BD59-A6C34878D82A}">
                    <a16:rowId xmlns="" xmlns:a16="http://schemas.microsoft.com/office/drawing/2014/main" val="10002"/>
                  </a:ext>
                </a:extLst>
              </a:tr>
              <a:tr h="251784">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extLst>
                  <a:ext uri="{0D108BD9-81ED-4DB2-BD59-A6C34878D82A}">
                    <a16:rowId xmlns="" xmlns:a16="http://schemas.microsoft.com/office/drawing/2014/main" val="10003"/>
                  </a:ext>
                </a:extLst>
              </a:tr>
              <a:tr h="251784">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1,200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noFill/>
                  </a:tcPr>
                </a:tc>
                <a:extLst>
                  <a:ext uri="{0D108BD9-81ED-4DB2-BD59-A6C34878D82A}">
                    <a16:rowId xmlns="" xmlns:a16="http://schemas.microsoft.com/office/drawing/2014/main" val="10004"/>
                  </a:ext>
                </a:extLst>
              </a:tr>
            </a:tbl>
          </a:graphicData>
        </a:graphic>
      </p:graphicFrame>
      <p:sp>
        <p:nvSpPr>
          <p:cNvPr id="50" name="テキスト ボックス 49"/>
          <p:cNvSpPr txBox="1"/>
          <p:nvPr/>
        </p:nvSpPr>
        <p:spPr>
          <a:xfrm>
            <a:off x="558339" y="1639806"/>
            <a:ext cx="1533003" cy="297908"/>
          </a:xfrm>
          <a:prstGeom prst="rect">
            <a:avLst/>
          </a:prstGeom>
          <a:noFill/>
        </p:spPr>
        <p:txBody>
          <a:bodyPr wrap="square" lIns="99555" tIns="49777" rIns="99555" bIns="49777" rtlCol="0">
            <a:noAutofit/>
          </a:bodyPr>
          <a:lstStyle/>
          <a:p>
            <a:pPr algn="ctr">
              <a:lnSpc>
                <a:spcPts val="1000"/>
              </a:lnSpc>
            </a:pPr>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増額</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改定</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前</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1" name="表 50"/>
          <p:cNvGraphicFramePr>
            <a:graphicFrameLocks noGrp="1"/>
          </p:cNvGraphicFramePr>
          <p:nvPr>
            <p:extLst>
              <p:ext uri="{D42A27DB-BD31-4B8C-83A1-F6EECF244321}">
                <p14:modId xmlns:p14="http://schemas.microsoft.com/office/powerpoint/2010/main" val="2440237591"/>
              </p:ext>
            </p:extLst>
          </p:nvPr>
        </p:nvGraphicFramePr>
        <p:xfrm>
          <a:off x="4890274" y="1820147"/>
          <a:ext cx="2041426" cy="1386425"/>
        </p:xfrm>
        <a:graphic>
          <a:graphicData uri="http://schemas.openxmlformats.org/drawingml/2006/table">
            <a:tbl>
              <a:tblPr firstRow="1" bandRow="1">
                <a:tableStyleId>{5940675A-B579-460E-94D1-54222C63F5DA}</a:tableStyleId>
              </a:tblPr>
              <a:tblGrid>
                <a:gridCol w="1020713">
                  <a:extLst>
                    <a:ext uri="{9D8B030D-6E8A-4147-A177-3AD203B41FA5}">
                      <a16:colId xmlns="" xmlns:a16="http://schemas.microsoft.com/office/drawing/2014/main" val="20000"/>
                    </a:ext>
                  </a:extLst>
                </a:gridCol>
                <a:gridCol w="1020713">
                  <a:extLst>
                    <a:ext uri="{9D8B030D-6E8A-4147-A177-3AD203B41FA5}">
                      <a16:colId xmlns="" xmlns:a16="http://schemas.microsoft.com/office/drawing/2014/main" val="20001"/>
                    </a:ext>
                  </a:extLst>
                </a:gridCol>
              </a:tblGrid>
              <a:tr h="273600">
                <a:tc>
                  <a:txBody>
                    <a:bodyPr/>
                    <a:lstStyle/>
                    <a:p>
                      <a:pPr marL="0" algn="ctr" defTabSz="995549" rtl="0" eaLnBrk="1" latinLnBrk="0" hangingPunct="1"/>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rgbClr val="CCFFFF"/>
                    </a:solidFill>
                  </a:tcPr>
                </a:tc>
                <a:tc>
                  <a:txBody>
                    <a:bodyPr/>
                    <a:lstStyle/>
                    <a:p>
                      <a:pPr marL="0" algn="ctr" defTabSz="995549" rtl="0" eaLnBrk="1" latinLnBrk="0" hangingPunct="1"/>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金額</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rgbClr val="CCFFFF"/>
                    </a:solidFill>
                  </a:tcPr>
                </a:tc>
                <a:extLst>
                  <a:ext uri="{0D108BD9-81ED-4DB2-BD59-A6C34878D82A}">
                    <a16:rowId xmlns="" xmlns:a16="http://schemas.microsoft.com/office/drawing/2014/main" val="10000"/>
                  </a:ext>
                </a:extLst>
              </a:tr>
              <a:tr h="273600">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900</a:t>
                      </a:r>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extLst>
                  <a:ext uri="{0D108BD9-81ED-4DB2-BD59-A6C34878D82A}">
                    <a16:rowId xmlns="" xmlns:a16="http://schemas.microsoft.com/office/drawing/2014/main" val="10001"/>
                  </a:ext>
                </a:extLst>
              </a:tr>
              <a:tr h="273600">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920</a:t>
                      </a:r>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extLst>
                  <a:ext uri="{0D108BD9-81ED-4DB2-BD59-A6C34878D82A}">
                    <a16:rowId xmlns="" xmlns:a16="http://schemas.microsoft.com/office/drawing/2014/main" val="10002"/>
                  </a:ext>
                </a:extLst>
              </a:tr>
              <a:tr h="273600">
                <a:tc>
                  <a:txBody>
                    <a:bodyPr/>
                    <a:lstStyle/>
                    <a:p>
                      <a:pPr marL="0" algn="ctr" defTabSz="995549" rtl="0" eaLnBrk="1" latinLnBrk="0" hangingPunct="1"/>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tc>
                  <a:txBody>
                    <a:bodyPr/>
                    <a:lstStyle/>
                    <a:p>
                      <a:pPr marL="0" algn="ctr" defTabSz="995549" rtl="0" eaLnBrk="1" latinLnBrk="0" hangingPunct="1"/>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extLst>
                  <a:ext uri="{0D108BD9-81ED-4DB2-BD59-A6C34878D82A}">
                    <a16:rowId xmlns="" xmlns:a16="http://schemas.microsoft.com/office/drawing/2014/main" val="10003"/>
                  </a:ext>
                </a:extLst>
              </a:tr>
              <a:tr h="273600">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tc>
                  <a:txBody>
                    <a:bodyPr/>
                    <a:lstStyle/>
                    <a:p>
                      <a:pPr marL="0" algn="ctr" defTabSz="995549" rtl="0" eaLnBrk="1" latinLnBrk="0" hangingPunct="1"/>
                      <a:r>
                        <a:rPr kumimoji="1" lang="en-US" altLang="ja-JP"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1,230</a:t>
                      </a:r>
                      <a:r>
                        <a:rPr kumimoji="1" lang="ja-JP" altLang="en-US" sz="10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69574" marB="47691" anchor="ctr">
                    <a:solidFill>
                      <a:schemeClr val="bg1"/>
                    </a:solidFill>
                  </a:tcPr>
                </a:tc>
                <a:extLst>
                  <a:ext uri="{0D108BD9-81ED-4DB2-BD59-A6C34878D82A}">
                    <a16:rowId xmlns="" xmlns:a16="http://schemas.microsoft.com/office/drawing/2014/main" val="10004"/>
                  </a:ext>
                </a:extLst>
              </a:tr>
            </a:tbl>
          </a:graphicData>
        </a:graphic>
      </p:graphicFrame>
      <p:sp>
        <p:nvSpPr>
          <p:cNvPr id="52" name="テキスト ボックス 51"/>
          <p:cNvSpPr txBox="1"/>
          <p:nvPr/>
        </p:nvSpPr>
        <p:spPr>
          <a:xfrm>
            <a:off x="2542488" y="1674131"/>
            <a:ext cx="2164132" cy="648701"/>
          </a:xfrm>
          <a:prstGeom prst="rect">
            <a:avLst/>
          </a:prstGeom>
          <a:noFill/>
          <a:ln>
            <a:solidFill>
              <a:schemeClr val="tx1"/>
            </a:solidFill>
          </a:ln>
        </p:spPr>
        <p:txBody>
          <a:bodyPr wrap="square" lIns="57600" tIns="57600" rIns="57600" bIns="57600" rtlCol="0" anchor="ctr">
            <a:noAutofit/>
          </a:bodyPr>
          <a:lstStyle/>
          <a:p>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すべて</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の区分に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ついて金額を</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266700"/>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以上増額し実際に適用</a:t>
            </a:r>
            <a:endPar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テキスト ボックス 52"/>
          <p:cNvSpPr txBox="1"/>
          <p:nvPr/>
        </p:nvSpPr>
        <p:spPr>
          <a:xfrm>
            <a:off x="5327425" y="1579074"/>
            <a:ext cx="1211832" cy="294918"/>
          </a:xfrm>
          <a:prstGeom prst="rect">
            <a:avLst/>
          </a:prstGeom>
          <a:noFill/>
        </p:spPr>
        <p:txBody>
          <a:bodyPr wrap="square" lIns="99555" tIns="49777" rIns="99555" bIns="49777" rtlCol="0">
            <a:noAutofit/>
          </a:bodyPr>
          <a:lstStyle/>
          <a:p>
            <a:pPr algn="ctr"/>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増額改定後</a:t>
            </a:r>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角丸四角形 53"/>
          <p:cNvSpPr/>
          <p:nvPr/>
        </p:nvSpPr>
        <p:spPr>
          <a:xfrm>
            <a:off x="5993624" y="1819316"/>
            <a:ext cx="864096" cy="1458832"/>
          </a:xfrm>
          <a:prstGeom prst="roundRect">
            <a:avLst>
              <a:gd name="adj" fmla="val 46544"/>
            </a:avLst>
          </a:prstGeom>
          <a:noFill/>
          <a:ln w="22225">
            <a:solidFill>
              <a:srgbClr val="FF9900"/>
            </a:solidFill>
          </a:ln>
        </p:spPr>
        <p:style>
          <a:lnRef idx="2">
            <a:schemeClr val="dk1"/>
          </a:lnRef>
          <a:fillRef idx="1">
            <a:schemeClr val="lt1"/>
          </a:fillRef>
          <a:effectRef idx="0">
            <a:schemeClr val="dk1"/>
          </a:effectRef>
          <a:fontRef idx="minor">
            <a:schemeClr val="dk1"/>
          </a:fontRef>
        </p:style>
        <p:txBody>
          <a:bodyPr lIns="99555" tIns="49777" rIns="99555" bIns="49777" rtlCol="0" anchor="ctr"/>
          <a:lstStyle/>
          <a:p>
            <a:pPr algn="ctr"/>
            <a:endParaRPr lang="ja-JP" altLang="en-US" sz="1600"/>
          </a:p>
        </p:txBody>
      </p:sp>
      <p:grpSp>
        <p:nvGrpSpPr>
          <p:cNvPr id="55" name="グループ化 54"/>
          <p:cNvGrpSpPr/>
          <p:nvPr/>
        </p:nvGrpSpPr>
        <p:grpSpPr>
          <a:xfrm>
            <a:off x="133049" y="990103"/>
            <a:ext cx="2903137" cy="432000"/>
            <a:chOff x="413216" y="1062063"/>
            <a:chExt cx="2802990" cy="432000"/>
          </a:xfrm>
        </p:grpSpPr>
        <p:sp>
          <p:nvSpPr>
            <p:cNvPr id="56" name="テキスト ボックス 55"/>
            <p:cNvSpPr txBox="1"/>
            <p:nvPr/>
          </p:nvSpPr>
          <p:spPr>
            <a:xfrm>
              <a:off x="458452" y="1062063"/>
              <a:ext cx="2757754" cy="432000"/>
            </a:xfrm>
            <a:prstGeom prst="rect">
              <a:avLst/>
            </a:prstGeom>
            <a:noFill/>
            <a:ln w="3175">
              <a:solidFill>
                <a:schemeClr val="tx1"/>
              </a:solidFill>
            </a:ln>
          </p:spPr>
          <p:txBody>
            <a:bodyPr wrap="square" lIns="99555" tIns="49777" rIns="99555" bIns="49777" rtlCol="0" anchor="ctr">
              <a:noAutofit/>
            </a:bodyPr>
            <a:lstStyle/>
            <a:p>
              <a:pPr marL="180975"/>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すべてまたは一部の</a:t>
              </a:r>
              <a:r>
                <a:rPr lang="ja-JP" altLang="en-US" sz="1000" dirty="0">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有期契約</a:t>
              </a:r>
              <a:r>
                <a:rPr lang="ja-JP" altLang="en-US" sz="1000" dirty="0" smtClean="0">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労働者等</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基本給を時給、日給または月給に換算</a:t>
              </a:r>
              <a:endPar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テキスト ボックス 56"/>
            <p:cNvSpPr txBox="1"/>
            <p:nvPr/>
          </p:nvSpPr>
          <p:spPr>
            <a:xfrm>
              <a:off x="413216" y="1104085"/>
              <a:ext cx="566583" cy="261642"/>
            </a:xfrm>
            <a:prstGeom prst="rect">
              <a:avLst/>
            </a:prstGeom>
            <a:noFill/>
          </p:spPr>
          <p:txBody>
            <a:bodyPr wrap="square" rtlCol="0">
              <a:noAutofit/>
            </a:bodyPr>
            <a:lstStyle/>
            <a:p>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58" name="グループ化 57"/>
          <p:cNvGrpSpPr/>
          <p:nvPr/>
        </p:nvGrpSpPr>
        <p:grpSpPr>
          <a:xfrm>
            <a:off x="4469640" y="990103"/>
            <a:ext cx="2623198" cy="432000"/>
            <a:chOff x="4234734" y="1062063"/>
            <a:chExt cx="2623198" cy="432000"/>
          </a:xfrm>
        </p:grpSpPr>
        <p:sp>
          <p:nvSpPr>
            <p:cNvPr id="59" name="テキスト ボックス 58"/>
            <p:cNvSpPr txBox="1"/>
            <p:nvPr/>
          </p:nvSpPr>
          <p:spPr>
            <a:xfrm>
              <a:off x="4234734" y="1062063"/>
              <a:ext cx="2623198" cy="432000"/>
            </a:xfrm>
            <a:prstGeom prst="rect">
              <a:avLst/>
            </a:prstGeom>
            <a:noFill/>
            <a:ln w="3175">
              <a:solidFill>
                <a:schemeClr val="tx1"/>
              </a:solidFill>
            </a:ln>
          </p:spPr>
          <p:txBody>
            <a:bodyPr wrap="square" lIns="57600" tIns="57600" rIns="57600" bIns="57600" rtlCol="0" anchor="ctr">
              <a:noAutofit/>
            </a:bodyPr>
            <a:lstStyle/>
            <a:p>
              <a:pPr marL="266700" indent="85725"/>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金額の多寡の順に、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一覧表（賃金テーブル）を作成</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4234734" y="1102288"/>
              <a:ext cx="473960" cy="175775"/>
            </a:xfrm>
            <a:prstGeom prst="rect">
              <a:avLst/>
            </a:prstGeom>
            <a:noFill/>
          </p:spPr>
          <p:txBody>
            <a:bodyPr wrap="square" rtlCol="0">
              <a:noAutofit/>
            </a:bodyPr>
            <a:lstStyle/>
            <a:p>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61" name="右矢印 60"/>
          <p:cNvSpPr/>
          <p:nvPr/>
        </p:nvSpPr>
        <p:spPr>
          <a:xfrm>
            <a:off x="3434532" y="1032125"/>
            <a:ext cx="723100" cy="333802"/>
          </a:xfrm>
          <a:prstGeom prst="rightArrow">
            <a:avLst/>
          </a:prstGeom>
          <a:solidFill>
            <a:srgbClr val="FFCC00"/>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rtlCol="0" anchor="ctr"/>
          <a:lstStyle/>
          <a:p>
            <a:pPr algn="ctr"/>
            <a:endParaRPr lang="ja-JP" altLang="en-US" sz="1600"/>
          </a:p>
        </p:txBody>
      </p:sp>
      <p:sp>
        <p:nvSpPr>
          <p:cNvPr id="62" name="右矢印 61"/>
          <p:cNvSpPr/>
          <p:nvPr/>
        </p:nvSpPr>
        <p:spPr>
          <a:xfrm>
            <a:off x="2592338" y="2328758"/>
            <a:ext cx="2016224" cy="543664"/>
          </a:xfrm>
          <a:prstGeom prst="rightArrow">
            <a:avLst/>
          </a:prstGeom>
          <a:solidFill>
            <a:srgbClr val="FFCC00"/>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rtlCol="0" anchor="ctr"/>
          <a:lstStyle/>
          <a:p>
            <a:pPr algn="ctr"/>
            <a:endParaRPr lang="ja-JP" altLang="en-US" sz="1600"/>
          </a:p>
        </p:txBody>
      </p:sp>
      <p:sp>
        <p:nvSpPr>
          <p:cNvPr id="63" name="正方形/長方形 62"/>
          <p:cNvSpPr/>
          <p:nvPr/>
        </p:nvSpPr>
        <p:spPr>
          <a:xfrm>
            <a:off x="36054" y="1422103"/>
            <a:ext cx="2506434" cy="271869"/>
          </a:xfrm>
          <a:prstGeom prst="rect">
            <a:avLst/>
          </a:prstGeom>
        </p:spPr>
        <p:txBody>
          <a:bodyPr wrap="square">
            <a:spAutoFit/>
          </a:bodyPr>
          <a:lstStyle/>
          <a:p>
            <a:pPr algn="ctr">
              <a:lnSpc>
                <a:spcPts val="1400"/>
              </a:lnSpc>
            </a:pPr>
            <a:r>
              <a:rPr lang="ja-JP" altLang="en-US" sz="1050" b="1" dirty="0" smtClean="0">
                <a:solidFill>
                  <a:schemeClr val="tx2"/>
                </a:solidFill>
                <a:latin typeface="メイリオ" pitchFamily="50" charset="-128"/>
                <a:ea typeface="メイリオ" pitchFamily="50" charset="-128"/>
              </a:rPr>
              <a:t>＜賃金テーブル（時給換算の場合）＞</a:t>
            </a:r>
            <a:endParaRPr lang="en-US" altLang="ja-JP" sz="1050" b="1" dirty="0">
              <a:solidFill>
                <a:schemeClr val="tx2"/>
              </a:solidFill>
              <a:latin typeface="メイリオ" pitchFamily="50" charset="-128"/>
              <a:ea typeface="メイリオ" pitchFamily="50" charset="-128"/>
            </a:endParaRPr>
          </a:p>
        </p:txBody>
      </p:sp>
      <p:sp>
        <p:nvSpPr>
          <p:cNvPr id="65" name="角丸四角形 64"/>
          <p:cNvSpPr/>
          <p:nvPr/>
        </p:nvSpPr>
        <p:spPr>
          <a:xfrm>
            <a:off x="253937" y="57111"/>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lgn="ctr">
              <a:defRPr/>
            </a:pPr>
            <a:r>
              <a:rPr lang="ja-JP" altLang="en-US" sz="2100" b="1" dirty="0" smtClean="0">
                <a:solidFill>
                  <a:srgbClr val="3366FF"/>
                </a:solidFill>
                <a:latin typeface="メイリオ" pitchFamily="50" charset="-128"/>
                <a:ea typeface="メイリオ" pitchFamily="50" charset="-128"/>
                <a:cs typeface="メイリオ" pitchFamily="50" charset="-128"/>
              </a:rPr>
              <a:t>賃金規定等改定の</a:t>
            </a:r>
            <a:r>
              <a:rPr lang="ja-JP" altLang="en-US" sz="2100" b="1" dirty="0">
                <a:solidFill>
                  <a:srgbClr val="3366FF"/>
                </a:solidFill>
                <a:latin typeface="メイリオ" pitchFamily="50" charset="-128"/>
                <a:ea typeface="メイリオ" pitchFamily="50" charset="-128"/>
                <a:cs typeface="メイリオ" pitchFamily="50" charset="-128"/>
              </a:rPr>
              <a:t>流れ</a:t>
            </a:r>
          </a:p>
        </p:txBody>
      </p:sp>
      <p:sp>
        <p:nvSpPr>
          <p:cNvPr id="3" name="下矢印吹き出し 2"/>
          <p:cNvSpPr/>
          <p:nvPr/>
        </p:nvSpPr>
        <p:spPr>
          <a:xfrm rot="10800000">
            <a:off x="2340310" y="2718247"/>
            <a:ext cx="2529535" cy="892940"/>
          </a:xfrm>
          <a:prstGeom prst="downArrowCallout">
            <a:avLst>
              <a:gd name="adj1" fmla="val 28514"/>
              <a:gd name="adj2" fmla="val 39314"/>
              <a:gd name="adj3" fmla="val 27918"/>
              <a:gd name="adj4" fmla="val 58396"/>
            </a:avLst>
          </a:prstGeom>
          <a:noFill/>
          <a:ln w="38100">
            <a:solidFill>
              <a:srgbClr val="C9B5E8"/>
            </a:solidFill>
          </a:ln>
        </p:spPr>
        <p:style>
          <a:lnRef idx="2">
            <a:schemeClr val="accent3"/>
          </a:lnRef>
          <a:fillRef idx="1">
            <a:schemeClr val="lt1"/>
          </a:fillRef>
          <a:effectRef idx="0">
            <a:schemeClr val="accent3"/>
          </a:effectRef>
          <a:fontRef idx="minor">
            <a:schemeClr val="dk1"/>
          </a:fontRef>
        </p:style>
        <p:txBody>
          <a:bodyPr lIns="99555" tIns="108000" rIns="99555" bIns="0" rtlCol="0" anchor="ctr"/>
          <a:lstStyle/>
          <a:p>
            <a:pPr algn="ctr">
              <a:lnSpc>
                <a:spcPts val="1200"/>
              </a:lnSpc>
            </a:pPr>
            <a:endParaRPr kumimoji="1" lang="ja-JP" altLang="en-US" sz="1600" b="1" dirty="0">
              <a:latin typeface="メイリオ" pitchFamily="50" charset="-128"/>
              <a:ea typeface="メイリオ" pitchFamily="50" charset="-128"/>
              <a:cs typeface="メイリオ" pitchFamily="50" charset="-128"/>
            </a:endParaRPr>
          </a:p>
        </p:txBody>
      </p:sp>
      <p:sp>
        <p:nvSpPr>
          <p:cNvPr id="4" name="正方形/長方形 3"/>
          <p:cNvSpPr/>
          <p:nvPr/>
        </p:nvSpPr>
        <p:spPr>
          <a:xfrm>
            <a:off x="2134890" y="3006279"/>
            <a:ext cx="2880320" cy="642388"/>
          </a:xfrm>
          <a:prstGeom prst="rect">
            <a:avLst/>
          </a:prstGeom>
          <a:noFill/>
          <a:ln w="15875">
            <a:noFill/>
          </a:ln>
        </p:spPr>
        <p:style>
          <a:lnRef idx="2">
            <a:schemeClr val="accent3"/>
          </a:lnRef>
          <a:fillRef idx="1">
            <a:schemeClr val="lt1"/>
          </a:fillRef>
          <a:effectRef idx="0">
            <a:schemeClr val="accent3"/>
          </a:effectRef>
          <a:fontRef idx="minor">
            <a:schemeClr val="dk1"/>
          </a:fontRef>
        </p:style>
        <p:txBody>
          <a:bodyPr lIns="99555" tIns="108000" rIns="99555" bIns="0" rtlCol="0" anchor="ctr"/>
          <a:lstStyle/>
          <a:p>
            <a:pPr algn="ctr">
              <a:lnSpc>
                <a:spcPts val="1200"/>
              </a:lnSpc>
            </a:pPr>
            <a:r>
              <a:rPr kumimoji="1" lang="ja-JP" altLang="en-US" sz="1400" b="1" dirty="0" smtClean="0">
                <a:solidFill>
                  <a:srgbClr val="FF0000"/>
                </a:solidFill>
                <a:latin typeface="メイリオ" pitchFamily="50" charset="-128"/>
                <a:ea typeface="メイリオ" pitchFamily="50" charset="-128"/>
                <a:cs typeface="メイリオ" pitchFamily="50" charset="-128"/>
              </a:rPr>
              <a:t>職務評価を活用</a:t>
            </a:r>
            <a:endParaRPr kumimoji="1" lang="en-US" altLang="ja-JP" sz="1400" b="1" dirty="0" smtClean="0">
              <a:solidFill>
                <a:srgbClr val="FF0000"/>
              </a:solidFill>
              <a:latin typeface="メイリオ" pitchFamily="50" charset="-128"/>
              <a:ea typeface="メイリオ" pitchFamily="50" charset="-128"/>
              <a:cs typeface="メイリオ" pitchFamily="50" charset="-128"/>
            </a:endParaRPr>
          </a:p>
          <a:p>
            <a:pPr marL="266700" indent="-92075">
              <a:lnSpc>
                <a:spcPts val="1200"/>
              </a:lnSpc>
            </a:pPr>
            <a:r>
              <a:rPr lang="en-US" altLang="ja-JP" sz="1100" u="sng" dirty="0" smtClean="0">
                <a:solidFill>
                  <a:srgbClr val="FF0000"/>
                </a:solidFill>
                <a:latin typeface="メイリオ" pitchFamily="50" charset="-128"/>
                <a:ea typeface="メイリオ" pitchFamily="50" charset="-128"/>
                <a:cs typeface="メイリオ" pitchFamily="50" charset="-128"/>
              </a:rPr>
              <a:t>※</a:t>
            </a:r>
            <a:r>
              <a:rPr lang="zh-TW" altLang="en-US" sz="1100" u="sng" dirty="0" smtClean="0">
                <a:solidFill>
                  <a:srgbClr val="FF0000"/>
                </a:solidFill>
                <a:latin typeface="メイリオ" pitchFamily="50" charset="-128"/>
                <a:ea typeface="メイリオ" pitchFamily="50" charset="-128"/>
                <a:cs typeface="メイリオ" pitchFamily="50" charset="-128"/>
              </a:rPr>
              <a:t>賃金規定等</a:t>
            </a:r>
            <a:r>
              <a:rPr lang="ja-JP" altLang="en-US" sz="1100" u="sng" dirty="0" smtClean="0">
                <a:solidFill>
                  <a:srgbClr val="FF0000"/>
                </a:solidFill>
                <a:latin typeface="メイリオ" pitchFamily="50" charset="-128"/>
                <a:ea typeface="メイリオ" pitchFamily="50" charset="-128"/>
                <a:cs typeface="メイリオ" pitchFamily="50" charset="-128"/>
              </a:rPr>
              <a:t>を増額改定する前に</a:t>
            </a:r>
            <a:r>
              <a:rPr lang="ja-JP" altLang="en-US" sz="1100" u="sng" dirty="0">
                <a:solidFill>
                  <a:srgbClr val="FF0000"/>
                </a:solidFill>
                <a:latin typeface="メイリオ" pitchFamily="50" charset="-128"/>
                <a:ea typeface="メイリオ" pitchFamily="50" charset="-128"/>
                <a:cs typeface="メイリオ" pitchFamily="50" charset="-128"/>
              </a:rPr>
              <a:t>職務評価を</a:t>
            </a:r>
            <a:r>
              <a:rPr lang="ja-JP" altLang="en-US" sz="1100" u="sng" dirty="0" smtClean="0">
                <a:solidFill>
                  <a:srgbClr val="FF0000"/>
                </a:solidFill>
                <a:latin typeface="メイリオ" pitchFamily="50" charset="-128"/>
                <a:ea typeface="メイリオ" pitchFamily="50" charset="-128"/>
                <a:cs typeface="メイリオ" pitchFamily="50" charset="-128"/>
              </a:rPr>
              <a:t>実施することが必要です。</a:t>
            </a:r>
            <a:endParaRPr kumimoji="1" lang="ja-JP" altLang="en-US" sz="1100" u="sng" dirty="0">
              <a:solidFill>
                <a:srgbClr val="FF0000"/>
              </a:solidFill>
              <a:latin typeface="メイリオ" pitchFamily="50" charset="-128"/>
              <a:ea typeface="メイリオ" pitchFamily="50" charset="-128"/>
              <a:cs typeface="メイリオ" pitchFamily="50" charset="-128"/>
            </a:endParaRPr>
          </a:p>
        </p:txBody>
      </p:sp>
      <p:sp>
        <p:nvSpPr>
          <p:cNvPr id="6" name="スライド番号プレースホルダー 5"/>
          <p:cNvSpPr>
            <a:spLocks noGrp="1"/>
          </p:cNvSpPr>
          <p:nvPr>
            <p:ph type="sldNum" sz="quarter" idx="12"/>
          </p:nvPr>
        </p:nvSpPr>
        <p:spPr>
          <a:xfrm>
            <a:off x="6840667" y="9990604"/>
            <a:ext cx="396089" cy="334272"/>
          </a:xfrm>
        </p:spPr>
        <p:txBody>
          <a:bodyPr/>
          <a:lstStyle/>
          <a:p>
            <a:fld id="{5257D7FA-C634-4D74-AC8F-65C7EB806FB4}" type="slidenum">
              <a:rPr kumimoji="1" lang="ja-JP" altLang="en-US" smtClean="0"/>
              <a:pPr/>
              <a:t>2</a:t>
            </a:fld>
            <a:endParaRPr kumimoji="1" lang="ja-JP" altLang="en-US"/>
          </a:p>
        </p:txBody>
      </p:sp>
      <p:sp>
        <p:nvSpPr>
          <p:cNvPr id="40" name="角丸四角形 39"/>
          <p:cNvSpPr/>
          <p:nvPr/>
        </p:nvSpPr>
        <p:spPr>
          <a:xfrm>
            <a:off x="72058" y="3654351"/>
            <a:ext cx="7128842" cy="612068"/>
          </a:xfrm>
          <a:prstGeom prst="roundRect">
            <a:avLst/>
          </a:prstGeom>
          <a:noFill/>
          <a:ln w="34925">
            <a:noFill/>
            <a:prstDash val="sysDot"/>
          </a:ln>
        </p:spPr>
        <p:style>
          <a:lnRef idx="2">
            <a:schemeClr val="accent3"/>
          </a:lnRef>
          <a:fillRef idx="1">
            <a:schemeClr val="lt1"/>
          </a:fillRef>
          <a:effectRef idx="0">
            <a:schemeClr val="accent3"/>
          </a:effectRef>
          <a:fontRef idx="minor">
            <a:schemeClr val="dk1"/>
          </a:fontRef>
        </p:style>
        <p:txBody>
          <a:bodyPr lIns="95637" tIns="0" rIns="95637" bIns="0"/>
          <a:lstStyle/>
          <a:p>
            <a:pPr>
              <a:defRPr/>
            </a:pPr>
            <a:r>
              <a:rPr lang="en-US" altLang="ja-JP" sz="900" dirty="0" smtClean="0">
                <a:solidFill>
                  <a:schemeClr val="tx1"/>
                </a:solidFill>
                <a:latin typeface="メイリオ" pitchFamily="50" charset="-128"/>
                <a:ea typeface="メイリオ" pitchFamily="50" charset="-128"/>
                <a:cs typeface="メイリオ" pitchFamily="50" charset="-128"/>
              </a:rPr>
              <a:t>※</a:t>
            </a:r>
            <a:r>
              <a:rPr lang="ja-JP" altLang="en-US" sz="900" dirty="0" smtClean="0">
                <a:solidFill>
                  <a:schemeClr val="tx1"/>
                </a:solidFill>
                <a:latin typeface="メイリオ" pitchFamily="50" charset="-128"/>
                <a:ea typeface="メイリオ" pitchFamily="50" charset="-128"/>
                <a:cs typeface="メイリオ" pitchFamily="50" charset="-128"/>
              </a:rPr>
              <a:t>賃金テーブルとは？</a:t>
            </a:r>
            <a:endParaRPr lang="en-US" altLang="ja-JP" sz="900" dirty="0" smtClean="0">
              <a:solidFill>
                <a:schemeClr val="tx1"/>
              </a:solidFill>
              <a:latin typeface="メイリオ" pitchFamily="50" charset="-128"/>
              <a:ea typeface="メイリオ" pitchFamily="50" charset="-128"/>
              <a:cs typeface="メイリオ" pitchFamily="50" charset="-128"/>
            </a:endParaRPr>
          </a:p>
          <a:p>
            <a:pPr>
              <a:defRPr/>
            </a:pPr>
            <a:r>
              <a:rPr lang="ja-JP" altLang="en-US" sz="900" dirty="0">
                <a:solidFill>
                  <a:schemeClr val="tx1"/>
                </a:solidFill>
                <a:latin typeface="メイリオ" pitchFamily="50" charset="-128"/>
                <a:ea typeface="メイリオ" pitchFamily="50" charset="-128"/>
                <a:cs typeface="メイリオ" pitchFamily="50" charset="-128"/>
              </a:rPr>
              <a:t>基本給に</a:t>
            </a:r>
            <a:r>
              <a:rPr lang="ja-JP" altLang="en-US" sz="900" dirty="0" smtClean="0">
                <a:solidFill>
                  <a:schemeClr val="tx1"/>
                </a:solidFill>
                <a:latin typeface="メイリオ" pitchFamily="50" charset="-128"/>
                <a:ea typeface="メイリオ" pitchFamily="50" charset="-128"/>
                <a:cs typeface="メイリオ" pitchFamily="50" charset="-128"/>
              </a:rPr>
              <a:t>ついて、その金額を算出する際の基礎となる単価（時給、日給または月給）を金額ごとに整理した賃金表など（すべての労働者に実際に支給されるものに限ります。例えば、基本給を時給単価ごとに区分した一覧表であって、当該表と労働条件通知書や雇用契約書等で賃金改定が確認できるもの）をいいます。</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41" name="テキスト ボックス 40"/>
          <p:cNvSpPr txBox="1"/>
          <p:nvPr/>
        </p:nvSpPr>
        <p:spPr>
          <a:xfrm>
            <a:off x="2520330" y="1782143"/>
            <a:ext cx="473960" cy="324036"/>
          </a:xfrm>
          <a:prstGeom prst="rect">
            <a:avLst/>
          </a:prstGeom>
          <a:noFill/>
        </p:spPr>
        <p:txBody>
          <a:bodyPr wrap="square" rtlCol="0">
            <a:noAutofit/>
          </a:bodyPr>
          <a:lstStyle/>
          <a:p>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③</a:t>
            </a:r>
            <a:endParaRPr kumimoji="1"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角丸四角形 41"/>
          <p:cNvSpPr/>
          <p:nvPr/>
        </p:nvSpPr>
        <p:spPr>
          <a:xfrm>
            <a:off x="252078" y="4296053"/>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lgn="ctr">
              <a:defRPr/>
            </a:pPr>
            <a:r>
              <a:rPr lang="ja-JP" altLang="en-US" sz="2100" b="1" dirty="0" smtClean="0">
                <a:solidFill>
                  <a:srgbClr val="3366FF"/>
                </a:solidFill>
                <a:latin typeface="メイリオ" pitchFamily="50" charset="-128"/>
                <a:ea typeface="メイリオ" pitchFamily="50" charset="-128"/>
                <a:cs typeface="メイリオ" pitchFamily="50" charset="-128"/>
              </a:rPr>
              <a:t>職務評価加算の対象となるための要件</a:t>
            </a:r>
            <a:endParaRPr lang="ja-JP" altLang="en-US" sz="2100" b="1" dirty="0">
              <a:solidFill>
                <a:srgbClr val="3366FF"/>
              </a:solidFill>
              <a:latin typeface="メイリオ" pitchFamily="50" charset="-128"/>
              <a:ea typeface="メイリオ" pitchFamily="50" charset="-128"/>
              <a:cs typeface="メイリオ" pitchFamily="50" charset="-128"/>
            </a:endParaRPr>
          </a:p>
        </p:txBody>
      </p:sp>
      <p:sp>
        <p:nvSpPr>
          <p:cNvPr id="43" name="正方形/長方形 2"/>
          <p:cNvSpPr>
            <a:spLocks noChangeArrowheads="1"/>
          </p:cNvSpPr>
          <p:nvPr/>
        </p:nvSpPr>
        <p:spPr bwMode="auto">
          <a:xfrm>
            <a:off x="252078" y="4836113"/>
            <a:ext cx="6724628" cy="866013"/>
          </a:xfrm>
          <a:prstGeom prst="rect">
            <a:avLst/>
          </a:prstGeom>
          <a:noFill/>
          <a:ln w="9525">
            <a:solidFill>
              <a:srgbClr val="00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nSpc>
                <a:spcPts val="1600"/>
              </a:lnSpc>
              <a:spcAft>
                <a:spcPts val="600"/>
              </a:spcAft>
            </a:pPr>
            <a:r>
              <a:rPr lang="ja-JP" altLang="en-US" sz="1400" b="1" dirty="0">
                <a:latin typeface="メイリオ" pitchFamily="50" charset="-128"/>
                <a:ea typeface="メイリオ" pitchFamily="50" charset="-128"/>
                <a:cs typeface="メイリオ" pitchFamily="50" charset="-128"/>
              </a:rPr>
              <a:t>①　賃金規定等改定</a:t>
            </a:r>
            <a:r>
              <a:rPr lang="ja-JP" altLang="en-US" sz="1400" b="1" dirty="0" smtClean="0">
                <a:latin typeface="メイリオ" pitchFamily="50" charset="-128"/>
                <a:ea typeface="メイリオ" pitchFamily="50" charset="-128"/>
                <a:cs typeface="メイリオ" pitchFamily="50" charset="-128"/>
              </a:rPr>
              <a:t>コースの支給要件をすべて満たしていること。</a:t>
            </a:r>
            <a:endParaRPr lang="en-US" altLang="ja-JP" sz="800" b="1" dirty="0">
              <a:latin typeface="メイリオ" pitchFamily="50" charset="-128"/>
              <a:ea typeface="メイリオ" pitchFamily="50" charset="-128"/>
              <a:cs typeface="メイリオ" pitchFamily="50" charset="-128"/>
            </a:endParaRPr>
          </a:p>
          <a:p>
            <a:pPr>
              <a:lnSpc>
                <a:spcPts val="1600"/>
              </a:lnSpc>
              <a:spcAft>
                <a:spcPts val="600"/>
              </a:spcAft>
            </a:pPr>
            <a:r>
              <a:rPr lang="ja-JP" altLang="en-US" sz="1400" b="1" dirty="0" smtClean="0">
                <a:latin typeface="メイリオ" pitchFamily="50" charset="-128"/>
                <a:ea typeface="メイリオ" pitchFamily="50" charset="-128"/>
                <a:cs typeface="メイリオ" pitchFamily="50" charset="-128"/>
              </a:rPr>
              <a:t>②　職務評価を実施していること。</a:t>
            </a:r>
            <a:endParaRPr lang="en-US" altLang="ja-JP" sz="800" b="1" dirty="0">
              <a:latin typeface="メイリオ" pitchFamily="50" charset="-128"/>
              <a:ea typeface="メイリオ" pitchFamily="50" charset="-128"/>
              <a:cs typeface="メイリオ" pitchFamily="50" charset="-128"/>
            </a:endParaRPr>
          </a:p>
          <a:p>
            <a:pPr>
              <a:lnSpc>
                <a:spcPts val="1600"/>
              </a:lnSpc>
            </a:pPr>
            <a:r>
              <a:rPr lang="ja-JP" altLang="en-US" sz="1400" b="1" dirty="0" smtClean="0">
                <a:latin typeface="メイリオ" pitchFamily="50" charset="-128"/>
                <a:ea typeface="メイリオ" pitchFamily="50" charset="-128"/>
                <a:cs typeface="メイリオ" pitchFamily="50" charset="-128"/>
              </a:rPr>
              <a:t>③　職務評価結果を踏まえて</a:t>
            </a:r>
            <a:r>
              <a:rPr lang="ja-JP" altLang="en-US" sz="1400" b="1" dirty="0">
                <a:latin typeface="メイリオ" pitchFamily="50" charset="-128"/>
                <a:ea typeface="メイリオ" pitchFamily="50" charset="-128"/>
                <a:cs typeface="メイリオ" pitchFamily="50" charset="-128"/>
              </a:rPr>
              <a:t>賃金規定等改定</a:t>
            </a:r>
            <a:r>
              <a:rPr lang="ja-JP" altLang="en-US" sz="1400" b="1" dirty="0" smtClean="0">
                <a:latin typeface="メイリオ" pitchFamily="50" charset="-128"/>
                <a:ea typeface="メイリオ" pitchFamily="50" charset="-128"/>
                <a:cs typeface="メイリオ" pitchFamily="50" charset="-128"/>
              </a:rPr>
              <a:t>を改訂していること</a:t>
            </a:r>
            <a:endParaRPr lang="ja-JP" altLang="ja-JP" sz="1200" dirty="0">
              <a:latin typeface="メイリオ" pitchFamily="50" charset="-128"/>
              <a:ea typeface="メイリオ" pitchFamily="50" charset="-128"/>
              <a:cs typeface="メイリオ" pitchFamily="50" charset="-128"/>
            </a:endParaRPr>
          </a:p>
        </p:txBody>
      </p:sp>
      <p:sp>
        <p:nvSpPr>
          <p:cNvPr id="44" name="角丸四角形 43"/>
          <p:cNvSpPr/>
          <p:nvPr/>
        </p:nvSpPr>
        <p:spPr>
          <a:xfrm>
            <a:off x="252078" y="5814591"/>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lgn="ctr">
              <a:defRPr/>
            </a:pPr>
            <a:r>
              <a:rPr lang="ja-JP" altLang="en-US" sz="2100" b="1" dirty="0" smtClean="0">
                <a:solidFill>
                  <a:srgbClr val="3366FF"/>
                </a:solidFill>
                <a:latin typeface="メイリオ" pitchFamily="50" charset="-128"/>
                <a:ea typeface="メイリオ" pitchFamily="50" charset="-128"/>
                <a:cs typeface="メイリオ" pitchFamily="50" charset="-128"/>
              </a:rPr>
              <a:t>職務評価加算申請に必要な書類</a:t>
            </a:r>
            <a:endParaRPr lang="ja-JP" altLang="en-US" sz="2100" b="1" dirty="0">
              <a:solidFill>
                <a:srgbClr val="3366FF"/>
              </a:solidFill>
              <a:latin typeface="メイリオ" pitchFamily="50" charset="-128"/>
              <a:ea typeface="メイリオ" pitchFamily="50" charset="-128"/>
              <a:cs typeface="メイリオ" pitchFamily="50" charset="-128"/>
            </a:endParaRPr>
          </a:p>
        </p:txBody>
      </p:sp>
      <p:sp>
        <p:nvSpPr>
          <p:cNvPr id="45" name="正方形/長方形 2"/>
          <p:cNvSpPr>
            <a:spLocks noChangeArrowheads="1"/>
          </p:cNvSpPr>
          <p:nvPr/>
        </p:nvSpPr>
        <p:spPr bwMode="auto">
          <a:xfrm>
            <a:off x="253936" y="6318647"/>
            <a:ext cx="6722769" cy="4072019"/>
          </a:xfrm>
          <a:prstGeom prst="rect">
            <a:avLst/>
          </a:prstGeom>
          <a:noFill/>
          <a:ln w="9525">
            <a:solidFill>
              <a:srgbClr val="00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nSpc>
                <a:spcPts val="1600"/>
              </a:lnSpc>
            </a:pPr>
            <a:r>
              <a:rPr lang="ja-JP" altLang="en-US" sz="1300" dirty="0" smtClean="0">
                <a:latin typeface="メイリオ" pitchFamily="50" charset="-128"/>
                <a:ea typeface="メイリオ" pitchFamily="50" charset="-128"/>
                <a:cs typeface="メイリオ" pitchFamily="50" charset="-128"/>
              </a:rPr>
              <a:t>　職務評価加算の支給を受けるためには、</a:t>
            </a:r>
            <a:r>
              <a:rPr lang="ja-JP" altLang="en-US" sz="1400" b="1" dirty="0">
                <a:latin typeface="メイリオ" pitchFamily="50" charset="-128"/>
                <a:ea typeface="メイリオ" pitchFamily="50" charset="-128"/>
                <a:cs typeface="メイリオ" pitchFamily="50" charset="-128"/>
              </a:rPr>
              <a:t>賃金規定等</a:t>
            </a:r>
            <a:r>
              <a:rPr lang="ja-JP" altLang="en-US" sz="1400" b="1" dirty="0" smtClean="0">
                <a:latin typeface="メイリオ" pitchFamily="50" charset="-128"/>
                <a:ea typeface="メイリオ" pitchFamily="50" charset="-128"/>
                <a:cs typeface="メイリオ" pitchFamily="50" charset="-128"/>
              </a:rPr>
              <a:t>改定コース</a:t>
            </a:r>
            <a:r>
              <a:rPr lang="ja-JP" altLang="en-US" sz="1300" dirty="0" smtClean="0">
                <a:latin typeface="メイリオ" pitchFamily="50" charset="-128"/>
                <a:ea typeface="メイリオ" pitchFamily="50" charset="-128"/>
                <a:cs typeface="メイリオ" pitchFamily="50" charset="-128"/>
              </a:rPr>
              <a:t>の添付書類の他に、以下の書類が必要です。</a:t>
            </a:r>
            <a:endParaRPr lang="en-US" altLang="ja-JP" sz="1300" strike="sngStrike" dirty="0" smtClean="0">
              <a:solidFill>
                <a:srgbClr val="33CC33"/>
              </a:solidFill>
              <a:latin typeface="メイリオ" pitchFamily="50" charset="-128"/>
              <a:ea typeface="メイリオ" pitchFamily="50" charset="-128"/>
              <a:cs typeface="メイリオ" pitchFamily="50" charset="-128"/>
            </a:endParaRPr>
          </a:p>
          <a:p>
            <a:pPr>
              <a:lnSpc>
                <a:spcPts val="1600"/>
              </a:lnSpc>
              <a:spcAft>
                <a:spcPts val="600"/>
              </a:spcAft>
            </a:pPr>
            <a:r>
              <a:rPr lang="ja-JP" altLang="en-US" sz="1400" b="1" dirty="0" smtClean="0">
                <a:latin typeface="メイリオ" pitchFamily="50" charset="-128"/>
                <a:ea typeface="メイリオ" pitchFamily="50" charset="-128"/>
                <a:cs typeface="メイリオ" pitchFamily="50" charset="-128"/>
              </a:rPr>
              <a:t>①</a:t>
            </a:r>
            <a:r>
              <a:rPr lang="ja-JP" altLang="en-US" sz="1400" b="1" dirty="0">
                <a:latin typeface="メイリオ" pitchFamily="50" charset="-128"/>
                <a:ea typeface="メイリオ" pitchFamily="50" charset="-128"/>
                <a:cs typeface="メイリオ" pitchFamily="50" charset="-128"/>
              </a:rPr>
              <a:t>　</a:t>
            </a:r>
            <a:r>
              <a:rPr lang="ja-JP" altLang="ja-JP" sz="1400" b="1" dirty="0">
                <a:latin typeface="メイリオ" pitchFamily="50" charset="-128"/>
                <a:ea typeface="メイリオ" pitchFamily="50" charset="-128"/>
                <a:cs typeface="メイリオ" pitchFamily="50" charset="-128"/>
              </a:rPr>
              <a:t>職務評価を実施したことが分かる</a:t>
            </a:r>
            <a:r>
              <a:rPr lang="ja-JP" altLang="ja-JP" sz="1400" b="1" dirty="0" smtClean="0">
                <a:latin typeface="メイリオ" pitchFamily="50" charset="-128"/>
                <a:ea typeface="メイリオ" pitchFamily="50" charset="-128"/>
                <a:cs typeface="メイリオ" pitchFamily="50" charset="-128"/>
              </a:rPr>
              <a:t>書類</a:t>
            </a:r>
            <a:r>
              <a:rPr lang="ja-JP" altLang="en-US" sz="800" dirty="0">
                <a:latin typeface="メイリオ" pitchFamily="50" charset="-128"/>
                <a:ea typeface="メイリオ" pitchFamily="50" charset="-128"/>
                <a:cs typeface="メイリオ" pitchFamily="50" charset="-128"/>
              </a:rPr>
              <a:t>　</a:t>
            </a:r>
            <a:endParaRPr lang="en-US" altLang="ja-JP" sz="800" dirty="0">
              <a:latin typeface="メイリオ" pitchFamily="50" charset="-128"/>
              <a:ea typeface="メイリオ" pitchFamily="50" charset="-128"/>
              <a:cs typeface="メイリオ" pitchFamily="50" charset="-128"/>
            </a:endParaRPr>
          </a:p>
          <a:p>
            <a:pPr>
              <a:lnSpc>
                <a:spcPts val="1600"/>
              </a:lnSpc>
            </a:pPr>
            <a:r>
              <a:rPr lang="ja-JP" altLang="en-US" sz="1400" b="1" dirty="0">
                <a:latin typeface="メイリオ" pitchFamily="50" charset="-128"/>
                <a:ea typeface="メイリオ" pitchFamily="50" charset="-128"/>
                <a:cs typeface="メイリオ" pitchFamily="50" charset="-128"/>
              </a:rPr>
              <a:t>②　</a:t>
            </a:r>
            <a:r>
              <a:rPr lang="ja-JP" altLang="ja-JP" sz="1400" b="1" dirty="0">
                <a:latin typeface="メイリオ" pitchFamily="50" charset="-128"/>
                <a:ea typeface="メイリオ" pitchFamily="50" charset="-128"/>
                <a:cs typeface="メイリオ" pitchFamily="50" charset="-128"/>
              </a:rPr>
              <a:t>職務評価結果を踏まえ賃金テーブルを改訂したことが分かる</a:t>
            </a:r>
            <a:r>
              <a:rPr lang="ja-JP" altLang="ja-JP" sz="1400" b="1" dirty="0" smtClean="0">
                <a:latin typeface="メイリオ" pitchFamily="50" charset="-128"/>
                <a:ea typeface="メイリオ" pitchFamily="50" charset="-128"/>
                <a:cs typeface="メイリオ" pitchFamily="50" charset="-128"/>
              </a:rPr>
              <a:t>書類</a:t>
            </a:r>
            <a:endParaRPr lang="en-US" altLang="ja-JP" sz="1400" b="1" dirty="0" smtClean="0">
              <a:latin typeface="メイリオ" pitchFamily="50" charset="-128"/>
              <a:ea typeface="メイリオ" pitchFamily="50" charset="-128"/>
              <a:cs typeface="メイリオ" pitchFamily="50" charset="-128"/>
            </a:endParaRPr>
          </a:p>
          <a:p>
            <a:pPr>
              <a:lnSpc>
                <a:spcPts val="1600"/>
              </a:lnSpc>
            </a:pPr>
            <a:endParaRPr lang="en-US" altLang="ja-JP" sz="14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endParaRPr lang="en-US" altLang="ja-JP" sz="8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endParaRPr lang="en-US" altLang="ja-JP" sz="8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endParaRPr lang="en-US" altLang="ja-JP" sz="8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endParaRPr lang="en-US" altLang="ja-JP" sz="8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endParaRPr lang="en-US" altLang="ja-JP" sz="800" b="1" dirty="0">
              <a:latin typeface="メイリオ" pitchFamily="50" charset="-128"/>
              <a:ea typeface="メイリオ" pitchFamily="50" charset="-128"/>
              <a:cs typeface="メイリオ" pitchFamily="50" charset="-128"/>
            </a:endParaRPr>
          </a:p>
          <a:p>
            <a:pPr>
              <a:lnSpc>
                <a:spcPts val="1600"/>
              </a:lnSpc>
            </a:pPr>
            <a:endParaRPr lang="en-US" altLang="ja-JP" sz="800" b="1" dirty="0" smtClean="0">
              <a:latin typeface="メイリオ" pitchFamily="50" charset="-128"/>
              <a:ea typeface="メイリオ" pitchFamily="50" charset="-128"/>
              <a:cs typeface="メイリオ" pitchFamily="50" charset="-128"/>
            </a:endParaRPr>
          </a:p>
          <a:p>
            <a:pPr>
              <a:lnSpc>
                <a:spcPts val="1600"/>
              </a:lnSpc>
            </a:pPr>
            <a:r>
              <a:rPr lang="ja-JP" altLang="en-US" sz="800" b="1" dirty="0" smtClean="0">
                <a:latin typeface="メイリオ" pitchFamily="50" charset="-128"/>
                <a:ea typeface="メイリオ" pitchFamily="50" charset="-128"/>
                <a:cs typeface="メイリオ" pitchFamily="50" charset="-128"/>
              </a:rPr>
              <a:t>　</a:t>
            </a:r>
            <a:r>
              <a:rPr lang="en-US" altLang="ja-JP" sz="1000" dirty="0" smtClean="0">
                <a:latin typeface="メイリオ" pitchFamily="50" charset="-128"/>
                <a:ea typeface="メイリオ" pitchFamily="50" charset="-128"/>
                <a:cs typeface="メイリオ" pitchFamily="50" charset="-128"/>
              </a:rPr>
              <a:t>※</a:t>
            </a:r>
            <a:r>
              <a:rPr lang="ja-JP" altLang="en-US" sz="1000" dirty="0" smtClean="0">
                <a:latin typeface="メイリオ" pitchFamily="50" charset="-128"/>
                <a:ea typeface="メイリオ" pitchFamily="50" charset="-128"/>
                <a:cs typeface="メイリオ" pitchFamily="50" charset="-128"/>
              </a:rPr>
              <a:t>単純比較法と分類法については、職務説明書（職務記述書）</a:t>
            </a:r>
            <a:r>
              <a:rPr lang="ja-JP" altLang="en-US" sz="1000" dirty="0">
                <a:latin typeface="メイリオ" pitchFamily="50" charset="-128"/>
                <a:ea typeface="メイリオ" pitchFamily="50" charset="-128"/>
                <a:cs typeface="メイリオ" pitchFamily="50" charset="-128"/>
              </a:rPr>
              <a:t>の</a:t>
            </a:r>
            <a:r>
              <a:rPr lang="ja-JP" altLang="en-US" sz="1000" dirty="0" smtClean="0">
                <a:latin typeface="メイリオ" pitchFamily="50" charset="-128"/>
                <a:ea typeface="メイリオ" pitchFamily="50" charset="-128"/>
                <a:cs typeface="メイリオ" pitchFamily="50" charset="-128"/>
              </a:rPr>
              <a:t>作成・提出が</a:t>
            </a:r>
            <a:r>
              <a:rPr lang="ja-JP" altLang="en-US" sz="1000" dirty="0">
                <a:latin typeface="メイリオ" pitchFamily="50" charset="-128"/>
                <a:ea typeface="メイリオ" pitchFamily="50" charset="-128"/>
                <a:cs typeface="メイリオ" pitchFamily="50" charset="-128"/>
              </a:rPr>
              <a:t>必須</a:t>
            </a:r>
            <a:r>
              <a:rPr lang="ja-JP" altLang="en-US" sz="1000" dirty="0" smtClean="0">
                <a:latin typeface="メイリオ" pitchFamily="50" charset="-128"/>
                <a:ea typeface="メイリオ" pitchFamily="50" charset="-128"/>
                <a:cs typeface="メイリオ" pitchFamily="50" charset="-128"/>
              </a:rPr>
              <a:t>です。</a:t>
            </a:r>
            <a:endParaRPr lang="en-US" altLang="ja-JP" sz="1000" dirty="0" smtClean="0">
              <a:latin typeface="メイリオ" pitchFamily="50" charset="-128"/>
              <a:ea typeface="メイリオ" pitchFamily="50" charset="-128"/>
              <a:cs typeface="メイリオ" pitchFamily="50" charset="-128"/>
            </a:endParaRPr>
          </a:p>
          <a:p>
            <a:pPr>
              <a:lnSpc>
                <a:spcPts val="1600"/>
              </a:lnSpc>
            </a:pPr>
            <a:r>
              <a:rPr lang="ja-JP" altLang="en-US" sz="1400" dirty="0" smtClean="0">
                <a:latin typeface="メイリオ" pitchFamily="50" charset="-128"/>
                <a:ea typeface="メイリオ" pitchFamily="50" charset="-128"/>
                <a:cs typeface="メイリオ" pitchFamily="50" charset="-128"/>
              </a:rPr>
              <a:t>書類の作成例については、要素別点数法は</a:t>
            </a:r>
            <a:r>
              <a:rPr lang="en-US" altLang="ja-JP" sz="1400" dirty="0" smtClean="0">
                <a:latin typeface="メイリオ" pitchFamily="50" charset="-128"/>
                <a:ea typeface="メイリオ" pitchFamily="50" charset="-128"/>
                <a:cs typeface="メイリオ" pitchFamily="50" charset="-128"/>
              </a:rPr>
              <a:t>P4~6</a:t>
            </a:r>
            <a:r>
              <a:rPr lang="ja-JP" altLang="en-US" sz="1400" dirty="0" err="1"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その他の手法は</a:t>
            </a:r>
            <a:r>
              <a:rPr lang="en-US" altLang="ja-JP" sz="1400" dirty="0" smtClean="0">
                <a:latin typeface="メイリオ" pitchFamily="50" charset="-128"/>
                <a:ea typeface="メイリオ" pitchFamily="50" charset="-128"/>
                <a:cs typeface="メイリオ" pitchFamily="50" charset="-128"/>
              </a:rPr>
              <a:t>P7</a:t>
            </a:r>
            <a:r>
              <a:rPr lang="ja-JP" altLang="en-US" sz="1400" dirty="0" smtClean="0">
                <a:latin typeface="メイリオ" pitchFamily="50" charset="-128"/>
                <a:ea typeface="メイリオ" pitchFamily="50" charset="-128"/>
                <a:cs typeface="メイリオ" pitchFamily="50" charset="-128"/>
              </a:rPr>
              <a:t>以降を参照してください。</a:t>
            </a:r>
            <a:endParaRPr lang="en-US" altLang="ja-JP" sz="1400" dirty="0">
              <a:latin typeface="メイリオ" pitchFamily="50" charset="-128"/>
              <a:ea typeface="メイリオ" pitchFamily="50" charset="-128"/>
              <a:cs typeface="メイリオ"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2974630974"/>
              </p:ext>
            </p:extLst>
          </p:nvPr>
        </p:nvGraphicFramePr>
        <p:xfrm>
          <a:off x="386962" y="7326759"/>
          <a:ext cx="6409997" cy="2358896"/>
        </p:xfrm>
        <a:graphic>
          <a:graphicData uri="http://schemas.openxmlformats.org/drawingml/2006/table">
            <a:tbl>
              <a:tblPr firstRow="1" bandRow="1">
                <a:tableStyleId>{5940675A-B579-460E-94D1-54222C63F5DA}</a:tableStyleId>
              </a:tblPr>
              <a:tblGrid>
                <a:gridCol w="1009397"/>
                <a:gridCol w="4068452"/>
                <a:gridCol w="1332148"/>
              </a:tblGrid>
              <a:tr h="423508">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実施した</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職務評価手法</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①の書類例</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②の書類例</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83847">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要素別点数法</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職務（役割）評価表、対象労働者の評価結果を記載した一覧表など</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4">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評価の結果と改訂後の</a:t>
                      </a:r>
                      <a:r>
                        <a:rPr lang="ja-JP" altLang="en-US" sz="1050" b="0" dirty="0" smtClean="0">
                          <a:solidFill>
                            <a:schemeClr val="tx1"/>
                          </a:solidFill>
                          <a:latin typeface="メイリオ" pitchFamily="50" charset="-128"/>
                          <a:ea typeface="メイリオ" pitchFamily="50" charset="-128"/>
                          <a:cs typeface="メイリオ" pitchFamily="50" charset="-128"/>
                        </a:rPr>
                        <a:t>賃金規定等</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の等級（ランク）との対応</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関係がわかる資料など</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483847">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単純比較法</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職務説明書（職務記述書）</a:t>
                      </a:r>
                      <a:r>
                        <a:rPr kumimoji="1" lang="ja-JP" altLang="en-US"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5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職務比較表、対象労働者の評価結果を記載した一覧表など</a:t>
                      </a:r>
                    </a:p>
                  </a:txBody>
                  <a:tcPr/>
                </a:tc>
                <a:tc v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483847">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分類法</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職務説明書（職務記述書）</a:t>
                      </a:r>
                      <a:r>
                        <a:rPr kumimoji="1" lang="ja-JP" altLang="en-US"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dirty="0" smtClean="0">
                        <a:solidFill>
                          <a:srgbClr val="33CC33"/>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職務レベル定義書、対象労働者の評価結果を記載した一覧表など</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483847">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要素比較法</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職務評価に用いた評価表、対象労働者の評価結果を記載した一覧表など</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bl>
          </a:graphicData>
        </a:graphic>
      </p:graphicFrame>
    </p:spTree>
    <p:extLst>
      <p:ext uri="{BB962C8B-B14F-4D97-AF65-F5344CB8AC3E}">
        <p14:creationId xmlns:p14="http://schemas.microsoft.com/office/powerpoint/2010/main" val="3647618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727351" y="10075314"/>
            <a:ext cx="458852" cy="244292"/>
          </a:xfrm>
        </p:spPr>
        <p:txBody>
          <a:bodyPr/>
          <a:lstStyle/>
          <a:p>
            <a:fld id="{5257D7FA-C634-4D74-AC8F-65C7EB806FB4}" type="slidenum">
              <a:rPr kumimoji="1" lang="ja-JP" altLang="en-US" smtClean="0"/>
              <a:pPr/>
              <a:t>3</a:t>
            </a:fld>
            <a:endParaRPr kumimoji="1" lang="ja-JP" altLang="en-US"/>
          </a:p>
        </p:txBody>
      </p:sp>
      <p:sp>
        <p:nvSpPr>
          <p:cNvPr id="15" name="角丸四角形 14"/>
          <p:cNvSpPr/>
          <p:nvPr/>
        </p:nvSpPr>
        <p:spPr>
          <a:xfrm>
            <a:off x="180070" y="129119"/>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lgn="ctr">
              <a:defRPr/>
            </a:pPr>
            <a:r>
              <a:rPr lang="ja-JP" altLang="en-US" sz="2100" b="1" dirty="0" smtClean="0">
                <a:solidFill>
                  <a:srgbClr val="3366FF"/>
                </a:solidFill>
                <a:latin typeface="メイリオ" pitchFamily="50" charset="-128"/>
                <a:ea typeface="メイリオ" pitchFamily="50" charset="-128"/>
                <a:cs typeface="メイリオ" pitchFamily="50" charset="-128"/>
              </a:rPr>
              <a:t>職務評価の手法</a:t>
            </a:r>
            <a:endParaRPr lang="ja-JP" altLang="en-US" sz="2100" b="1" dirty="0">
              <a:solidFill>
                <a:srgbClr val="3366FF"/>
              </a:solidFill>
              <a:latin typeface="メイリオ" pitchFamily="50" charset="-128"/>
              <a:ea typeface="メイリオ" pitchFamily="50" charset="-128"/>
              <a:cs typeface="メイリオ" pitchFamily="50" charset="-128"/>
            </a:endParaRPr>
          </a:p>
        </p:txBody>
      </p:sp>
      <p:sp>
        <p:nvSpPr>
          <p:cNvPr id="17" name="テキスト ボックス 7"/>
          <p:cNvSpPr txBox="1">
            <a:spLocks noChangeArrowheads="1"/>
          </p:cNvSpPr>
          <p:nvPr/>
        </p:nvSpPr>
        <p:spPr bwMode="auto">
          <a:xfrm>
            <a:off x="540110" y="3537078"/>
            <a:ext cx="27884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800" dirty="0">
                <a:ea typeface="HG丸ｺﾞｼｯｸM-PRO" pitchFamily="50" charset="-128"/>
              </a:rPr>
              <a:t>社内の職務を１対１で比較し、職務の大きさが同じか・異なるかを評価する方法です。比較の際に職務を構成要素に分解せず、全体として捉えます。</a:t>
            </a:r>
            <a:endParaRPr lang="en-US" altLang="ja-JP" sz="800" dirty="0">
              <a:ea typeface="HG丸ｺﾞｼｯｸM-PRO" pitchFamily="50" charset="-128"/>
            </a:endParaRPr>
          </a:p>
        </p:txBody>
      </p:sp>
      <p:sp>
        <p:nvSpPr>
          <p:cNvPr id="18" name="テキスト ボックス 26"/>
          <p:cNvSpPr txBox="1">
            <a:spLocks noChangeArrowheads="1"/>
          </p:cNvSpPr>
          <p:nvPr/>
        </p:nvSpPr>
        <p:spPr bwMode="auto">
          <a:xfrm>
            <a:off x="504106" y="5721822"/>
            <a:ext cx="2790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800" dirty="0">
                <a:latin typeface="HG丸ｺﾞｼｯｸM-PRO" pitchFamily="50" charset="-128"/>
                <a:ea typeface="HG丸ｺﾞｼｯｸM-PRO" pitchFamily="50" charset="-128"/>
              </a:rPr>
              <a:t>あらかじめ定めておいた職務の構成要素ごとにレベルの内容を定義します。そして、職務を要素に分解し、その要素ごとに、最も合致する定義はどのレベルかを判断することにより、職務の大きさを測る方法です。分類法のように、職務全体として、判断するよりも、客観的な職務評価が可能となります。</a:t>
            </a:r>
            <a:endParaRPr lang="en-US" altLang="ja-JP" sz="800" dirty="0">
              <a:latin typeface="HG丸ｺﾞｼｯｸM-PRO" pitchFamily="50" charset="-128"/>
              <a:ea typeface="HG丸ｺﾞｼｯｸM-PRO" pitchFamily="50" charset="-128"/>
            </a:endParaRPr>
          </a:p>
        </p:txBody>
      </p:sp>
      <p:sp>
        <p:nvSpPr>
          <p:cNvPr id="20" name="テキスト ボックス 27"/>
          <p:cNvSpPr txBox="1">
            <a:spLocks noChangeArrowheads="1"/>
          </p:cNvSpPr>
          <p:nvPr/>
        </p:nvSpPr>
        <p:spPr bwMode="auto">
          <a:xfrm>
            <a:off x="4194826" y="5728281"/>
            <a:ext cx="2790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800" dirty="0">
                <a:ea typeface="HG丸ｺﾞｼｯｸM-PRO" pitchFamily="50" charset="-128"/>
              </a:rPr>
              <a:t>要素比較法と同じように、要素ごとに、そのレベルに応じた点数をつけ、その合計点で職務の大きさを測る方法です。測った結果を、要素比較法のようにレベルの違いで表すのではなく、点数の違いで表すのが特徴です。要素として、何を盛り込むか、それぞれの要素を重み付けするのかなどを考え、自社の要素の基準を作ります。</a:t>
            </a:r>
            <a:endParaRPr lang="en-US" altLang="ja-JP" sz="800" dirty="0">
              <a:ea typeface="HG丸ｺﾞｼｯｸM-PRO" pitchFamily="50" charset="-128"/>
            </a:endParaRPr>
          </a:p>
        </p:txBody>
      </p:sp>
      <p:sp>
        <p:nvSpPr>
          <p:cNvPr id="21" name="角丸四角形 20"/>
          <p:cNvSpPr/>
          <p:nvPr/>
        </p:nvSpPr>
        <p:spPr>
          <a:xfrm>
            <a:off x="504106" y="3264028"/>
            <a:ext cx="2736000" cy="273050"/>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 </a:t>
            </a:r>
            <a:r>
              <a:rPr lang="ja-JP" altLang="en-US" sz="1200" dirty="0">
                <a:solidFill>
                  <a:schemeClr val="tx1"/>
                </a:solidFill>
                <a:latin typeface="HG丸ｺﾞｼｯｸM-PRO" pitchFamily="50" charset="-128"/>
                <a:ea typeface="HG丸ｺﾞｼｯｸM-PRO" pitchFamily="50" charset="-128"/>
              </a:rPr>
              <a:t>単純比較法</a:t>
            </a:r>
          </a:p>
        </p:txBody>
      </p:sp>
      <p:sp>
        <p:nvSpPr>
          <p:cNvPr id="22" name="角丸四角形 21"/>
          <p:cNvSpPr/>
          <p:nvPr/>
        </p:nvSpPr>
        <p:spPr>
          <a:xfrm>
            <a:off x="4140754" y="3262441"/>
            <a:ext cx="2736000" cy="273050"/>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bIns="72000" anchor="ctr"/>
          <a:lstStyle/>
          <a:p>
            <a:pPr algn="ctr">
              <a:defRPr/>
            </a:pPr>
            <a:r>
              <a:rPr lang="ja-JP" altLang="en-US" sz="1200" dirty="0">
                <a:solidFill>
                  <a:schemeClr val="tx1"/>
                </a:solidFill>
              </a:rPr>
              <a:t>　</a:t>
            </a:r>
            <a:r>
              <a:rPr lang="ja-JP" altLang="en-US" sz="1200" dirty="0">
                <a:solidFill>
                  <a:schemeClr val="tx1"/>
                </a:solidFill>
                <a:latin typeface="HG丸ｺﾞｼｯｸM-PRO" pitchFamily="50" charset="-128"/>
                <a:ea typeface="HG丸ｺﾞｼｯｸM-PRO" pitchFamily="50" charset="-128"/>
              </a:rPr>
              <a:t>分　類　法</a:t>
            </a:r>
          </a:p>
        </p:txBody>
      </p:sp>
      <p:sp>
        <p:nvSpPr>
          <p:cNvPr id="24" name="角丸四角形 23"/>
          <p:cNvSpPr/>
          <p:nvPr/>
        </p:nvSpPr>
        <p:spPr>
          <a:xfrm>
            <a:off x="540110" y="5439812"/>
            <a:ext cx="2736000" cy="271549"/>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　</a:t>
            </a:r>
            <a:r>
              <a:rPr lang="ja-JP" altLang="en-US" sz="1200" dirty="0">
                <a:solidFill>
                  <a:schemeClr val="tx1"/>
                </a:solidFill>
                <a:latin typeface="HG丸ｺﾞｼｯｸM-PRO" pitchFamily="50" charset="-128"/>
                <a:ea typeface="HG丸ｺﾞｼｯｸM-PRO" pitchFamily="50" charset="-128"/>
              </a:rPr>
              <a:t>要素比較法</a:t>
            </a:r>
          </a:p>
        </p:txBody>
      </p:sp>
      <p:sp>
        <p:nvSpPr>
          <p:cNvPr id="25" name="角丸四角形 24"/>
          <p:cNvSpPr/>
          <p:nvPr/>
        </p:nvSpPr>
        <p:spPr>
          <a:xfrm>
            <a:off x="4140510" y="5442337"/>
            <a:ext cx="2736000" cy="273050"/>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　</a:t>
            </a:r>
            <a:r>
              <a:rPr lang="ja-JP" altLang="en-US" sz="1200" dirty="0">
                <a:solidFill>
                  <a:schemeClr val="tx1"/>
                </a:solidFill>
                <a:latin typeface="HG丸ｺﾞｼｯｸM-PRO" pitchFamily="50" charset="-128"/>
                <a:ea typeface="HG丸ｺﾞｼｯｸM-PRO" pitchFamily="50" charset="-128"/>
              </a:rPr>
              <a:t>要素別点数法</a:t>
            </a:r>
          </a:p>
        </p:txBody>
      </p:sp>
      <p:pic>
        <p:nvPicPr>
          <p:cNvPr id="30"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110" y="4231413"/>
            <a:ext cx="2525299" cy="1019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4222" y="4203400"/>
            <a:ext cx="2556588" cy="123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400" y="6559092"/>
            <a:ext cx="2491826" cy="1919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86944" y="6552728"/>
            <a:ext cx="2165834" cy="1919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テキスト ボックス 25"/>
          <p:cNvSpPr txBox="1">
            <a:spLocks noChangeArrowheads="1"/>
          </p:cNvSpPr>
          <p:nvPr/>
        </p:nvSpPr>
        <p:spPr bwMode="auto">
          <a:xfrm>
            <a:off x="4142809" y="3547539"/>
            <a:ext cx="2790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800" dirty="0">
                <a:ea typeface="HG丸ｺﾞｼｯｸM-PRO" pitchFamily="50" charset="-128"/>
              </a:rPr>
              <a:t>社内で基準となる職務を選び、詳細な職務分析を行い、それを基に「職務レベル定義書」を作ります。「職務レベル定義書」に照らし、職務全体として、最も合致する定義はどのレベルかを判断することにより、職務の大きさを評価する方法です。</a:t>
            </a:r>
            <a:endParaRPr lang="en-US" altLang="ja-JP" sz="800" dirty="0">
              <a:ea typeface="HG丸ｺﾞｼｯｸM-PRO" pitchFamily="50" charset="-128"/>
            </a:endParaRPr>
          </a:p>
        </p:txBody>
      </p:sp>
      <p:sp>
        <p:nvSpPr>
          <p:cNvPr id="38" name="正方形/長方形 37"/>
          <p:cNvSpPr/>
          <p:nvPr/>
        </p:nvSpPr>
        <p:spPr>
          <a:xfrm>
            <a:off x="165242" y="810035"/>
            <a:ext cx="6919199" cy="1969279"/>
          </a:xfrm>
          <a:prstGeom prst="rect">
            <a:avLst/>
          </a:prstGeom>
          <a:noFill/>
          <a:ln>
            <a:noFill/>
          </a:ln>
        </p:spPr>
        <p:style>
          <a:lnRef idx="2">
            <a:schemeClr val="dk1"/>
          </a:lnRef>
          <a:fillRef idx="1">
            <a:schemeClr val="lt1"/>
          </a:fillRef>
          <a:effectRef idx="0">
            <a:schemeClr val="dk1"/>
          </a:effectRef>
          <a:fontRef idx="minor">
            <a:schemeClr val="dk1"/>
          </a:fontRef>
        </p:style>
        <p:txBody>
          <a:bodyPr lIns="95637" tIns="47819" rIns="95637" bIns="47819"/>
          <a:lstStyle/>
          <a:p>
            <a:pPr>
              <a:lnSpc>
                <a:spcPts val="1464"/>
              </a:lnSpc>
              <a:defRPr/>
            </a:pPr>
            <a:r>
              <a:rPr lang="ja-JP" altLang="en-US" sz="1300" b="1" dirty="0">
                <a:solidFill>
                  <a:srgbClr val="FF0000"/>
                </a:solidFill>
                <a:latin typeface="メイリオ" pitchFamily="50" charset="-128"/>
                <a:ea typeface="メイリオ" pitchFamily="50" charset="-128"/>
                <a:cs typeface="メイリオ" pitchFamily="50" charset="-128"/>
              </a:rPr>
              <a:t>　</a:t>
            </a:r>
            <a:r>
              <a:rPr lang="ja-JP" altLang="en-US" sz="1300" dirty="0">
                <a:solidFill>
                  <a:schemeClr val="tx1"/>
                </a:solidFill>
                <a:latin typeface="メイリオ" pitchFamily="50" charset="-128"/>
                <a:ea typeface="メイリオ" pitchFamily="50" charset="-128"/>
                <a:cs typeface="メイリオ" pitchFamily="50" charset="-128"/>
              </a:rPr>
              <a:t>職務評価</a:t>
            </a:r>
            <a:r>
              <a:rPr lang="ja-JP" altLang="en-US" sz="1300" dirty="0" smtClean="0">
                <a:solidFill>
                  <a:schemeClr val="tx1"/>
                </a:solidFill>
                <a:latin typeface="メイリオ" pitchFamily="50" charset="-128"/>
                <a:ea typeface="メイリオ" pitchFamily="50" charset="-128"/>
                <a:cs typeface="メイリオ" pitchFamily="50" charset="-128"/>
              </a:rPr>
              <a:t>加算の対象となる職務</a:t>
            </a:r>
            <a:r>
              <a:rPr lang="ja-JP" altLang="en-US" sz="1300" dirty="0">
                <a:solidFill>
                  <a:schemeClr val="tx1"/>
                </a:solidFill>
                <a:latin typeface="メイリオ" pitchFamily="50" charset="-128"/>
                <a:ea typeface="メイリオ" pitchFamily="50" charset="-128"/>
                <a:cs typeface="メイリオ" pitchFamily="50" charset="-128"/>
              </a:rPr>
              <a:t>評価の手法は</a:t>
            </a:r>
            <a:r>
              <a:rPr lang="ja-JP" altLang="en-US" sz="1300" dirty="0" smtClean="0">
                <a:solidFill>
                  <a:schemeClr val="tx1"/>
                </a:solidFill>
                <a:latin typeface="メイリオ" pitchFamily="50" charset="-128"/>
                <a:ea typeface="メイリオ" pitchFamily="50" charset="-128"/>
                <a:cs typeface="メイリオ" pitchFamily="50" charset="-128"/>
              </a:rPr>
              <a:t>、</a:t>
            </a:r>
            <a:r>
              <a:rPr lang="zh-TW" altLang="en-US" sz="1300" b="1" dirty="0">
                <a:solidFill>
                  <a:schemeClr val="tx1"/>
                </a:solidFill>
                <a:latin typeface="メイリオ" pitchFamily="50" charset="-128"/>
                <a:ea typeface="メイリオ" pitchFamily="50" charset="-128"/>
                <a:cs typeface="メイリオ" pitchFamily="50" charset="-128"/>
              </a:rPr>
              <a:t>「単純比較法」、「分類法」、「要素比較法」、「要素別点数法</a:t>
            </a:r>
            <a:r>
              <a:rPr lang="zh-TW" altLang="en-US" sz="1300" b="1" dirty="0" smtClean="0">
                <a:solidFill>
                  <a:schemeClr val="tx1"/>
                </a:solidFill>
                <a:latin typeface="メイリオ" pitchFamily="50" charset="-128"/>
                <a:ea typeface="メイリオ" pitchFamily="50" charset="-128"/>
                <a:cs typeface="メイリオ" pitchFamily="50" charset="-128"/>
              </a:rPr>
              <a:t>」</a:t>
            </a:r>
            <a:r>
              <a:rPr lang="ja-JP" altLang="en-US" sz="1300" dirty="0" smtClean="0">
                <a:solidFill>
                  <a:schemeClr val="tx1"/>
                </a:solidFill>
                <a:latin typeface="メイリオ" pitchFamily="50" charset="-128"/>
                <a:ea typeface="メイリオ" pitchFamily="50" charset="-128"/>
                <a:cs typeface="メイリオ" pitchFamily="50" charset="-128"/>
              </a:rPr>
              <a:t>の４つ</a:t>
            </a:r>
            <a:r>
              <a:rPr lang="ja-JP" altLang="en-US" sz="1300" dirty="0">
                <a:solidFill>
                  <a:schemeClr val="tx1"/>
                </a:solidFill>
                <a:latin typeface="メイリオ" pitchFamily="50" charset="-128"/>
                <a:ea typeface="メイリオ" pitchFamily="50" charset="-128"/>
                <a:cs typeface="メイリオ" pitchFamily="50" charset="-128"/>
              </a:rPr>
              <a:t>があります</a:t>
            </a:r>
            <a:r>
              <a:rPr lang="ja-JP" altLang="en-US" sz="1300" dirty="0" smtClean="0">
                <a:solidFill>
                  <a:schemeClr val="tx1"/>
                </a:solidFill>
                <a:latin typeface="メイリオ" pitchFamily="50" charset="-128"/>
                <a:ea typeface="メイリオ" pitchFamily="50" charset="-128"/>
                <a:cs typeface="メイリオ" pitchFamily="50" charset="-128"/>
              </a:rPr>
              <a:t>。</a:t>
            </a:r>
            <a:endParaRPr lang="en-US" altLang="ja-JP" sz="1300" dirty="0" smtClean="0">
              <a:solidFill>
                <a:schemeClr val="tx1"/>
              </a:solidFill>
              <a:latin typeface="メイリオ" pitchFamily="50" charset="-128"/>
              <a:ea typeface="メイリオ" pitchFamily="50" charset="-128"/>
              <a:cs typeface="メイリオ" pitchFamily="50" charset="-128"/>
            </a:endParaRPr>
          </a:p>
          <a:p>
            <a:pPr>
              <a:lnSpc>
                <a:spcPts val="1464"/>
              </a:lnSpc>
              <a:defRPr/>
            </a:pPr>
            <a:r>
              <a:rPr lang="ja-JP" altLang="en-US" sz="1300" dirty="0" smtClean="0">
                <a:solidFill>
                  <a:schemeClr val="tx1"/>
                </a:solidFill>
                <a:latin typeface="メイリオ" pitchFamily="50" charset="-128"/>
                <a:ea typeface="メイリオ" pitchFamily="50" charset="-128"/>
                <a:cs typeface="メイリオ" pitchFamily="50" charset="-128"/>
              </a:rPr>
              <a:t>　厚生労働省</a:t>
            </a:r>
            <a:r>
              <a:rPr lang="ja-JP" altLang="en-US" sz="1300" dirty="0">
                <a:solidFill>
                  <a:schemeClr val="tx1"/>
                </a:solidFill>
                <a:latin typeface="メイリオ" pitchFamily="50" charset="-128"/>
                <a:ea typeface="メイリオ" pitchFamily="50" charset="-128"/>
                <a:cs typeface="メイリオ" pitchFamily="50" charset="-128"/>
              </a:rPr>
              <a:t>では</a:t>
            </a:r>
            <a:r>
              <a:rPr lang="ja-JP" altLang="en-US" sz="1300" dirty="0" smtClean="0">
                <a:solidFill>
                  <a:schemeClr val="tx1"/>
                </a:solidFill>
                <a:latin typeface="メイリオ" pitchFamily="50" charset="-128"/>
                <a:ea typeface="メイリオ" pitchFamily="50" charset="-128"/>
                <a:cs typeface="メイリオ" pitchFamily="50" charset="-128"/>
              </a:rPr>
              <a:t>、</a:t>
            </a:r>
            <a:r>
              <a:rPr lang="ja-JP" altLang="en-US" sz="1300" b="1" dirty="0" smtClean="0">
                <a:solidFill>
                  <a:schemeClr val="tx1"/>
                </a:solidFill>
                <a:latin typeface="メイリオ" pitchFamily="50" charset="-128"/>
                <a:ea typeface="メイリオ" pitchFamily="50" charset="-128"/>
                <a:cs typeface="メイリオ" pitchFamily="50" charset="-128"/>
              </a:rPr>
              <a:t>「要素別点数法」</a:t>
            </a:r>
            <a:r>
              <a:rPr lang="ja-JP" altLang="en-US" sz="1300" dirty="0" smtClean="0">
                <a:solidFill>
                  <a:schemeClr val="tx1"/>
                </a:solidFill>
                <a:latin typeface="メイリオ" pitchFamily="50" charset="-128"/>
                <a:ea typeface="メイリオ" pitchFamily="50" charset="-128"/>
                <a:cs typeface="メイリオ" pitchFamily="50" charset="-128"/>
              </a:rPr>
              <a:t>が、やり方次第で簡易にも精緻にも実施可能であり、かつ、職務の大きさを定量的に把握でき、結果を様々なことに応用できることから、</a:t>
            </a:r>
            <a:r>
              <a:rPr lang="ja-JP" altLang="en-US" sz="1300" u="sng" dirty="0" smtClean="0">
                <a:solidFill>
                  <a:schemeClr val="tx1"/>
                </a:solidFill>
                <a:latin typeface="メイリオ" pitchFamily="50" charset="-128"/>
                <a:ea typeface="メイリオ" pitchFamily="50" charset="-128"/>
                <a:cs typeface="メイリオ" pitchFamily="50" charset="-128"/>
              </a:rPr>
              <a:t>「要素別点数法」による職務評価の実施を事業主に推奨</a:t>
            </a:r>
            <a:r>
              <a:rPr lang="ja-JP" altLang="en-US" sz="1300" dirty="0" smtClean="0">
                <a:solidFill>
                  <a:schemeClr val="tx1"/>
                </a:solidFill>
                <a:latin typeface="メイリオ" pitchFamily="50" charset="-128"/>
                <a:ea typeface="メイリオ" pitchFamily="50" charset="-128"/>
                <a:cs typeface="メイリオ" pitchFamily="50" charset="-128"/>
              </a:rPr>
              <a:t>しています。</a:t>
            </a:r>
            <a:endParaRPr lang="en-US" altLang="ja-JP" sz="1300" dirty="0" smtClean="0">
              <a:solidFill>
                <a:schemeClr val="tx1"/>
              </a:solidFill>
              <a:latin typeface="メイリオ" pitchFamily="50" charset="-128"/>
              <a:ea typeface="メイリオ" pitchFamily="50" charset="-128"/>
              <a:cs typeface="メイリオ" pitchFamily="50" charset="-128"/>
            </a:endParaRPr>
          </a:p>
          <a:p>
            <a:pPr>
              <a:lnSpc>
                <a:spcPts val="1464"/>
              </a:lnSpc>
              <a:defRPr/>
            </a:pPr>
            <a:r>
              <a:rPr lang="ja-JP" altLang="en-US" sz="1300" dirty="0" smtClean="0">
                <a:solidFill>
                  <a:schemeClr val="tx1"/>
                </a:solidFill>
                <a:latin typeface="メイリオ" pitchFamily="50" charset="-128"/>
                <a:ea typeface="メイリオ" pitchFamily="50" charset="-128"/>
                <a:cs typeface="メイリオ" pitchFamily="50" charset="-128"/>
              </a:rPr>
              <a:t>　要素別点数法による職務評価を実施する場合には、「要素別点数法による職務評価の実施ガイドライン」（以下「職務評価ガイドライン」といいます。）も参照しながら、実施してみてください。</a:t>
            </a:r>
            <a:endParaRPr lang="en-US" altLang="ja-JP" sz="1300" dirty="0" smtClean="0">
              <a:solidFill>
                <a:schemeClr val="tx1"/>
              </a:solidFill>
              <a:latin typeface="メイリオ" pitchFamily="50" charset="-128"/>
              <a:ea typeface="メイリオ" pitchFamily="50" charset="-128"/>
              <a:cs typeface="メイリオ" pitchFamily="50" charset="-128"/>
            </a:endParaRPr>
          </a:p>
          <a:p>
            <a:pPr>
              <a:lnSpc>
                <a:spcPts val="1464"/>
              </a:lnSpc>
              <a:defRPr/>
            </a:pPr>
            <a:r>
              <a:rPr lang="ja-JP" altLang="en-US" sz="1300" dirty="0">
                <a:solidFill>
                  <a:schemeClr val="tx1"/>
                </a:solidFill>
                <a:latin typeface="メイリオ" pitchFamily="50" charset="-128"/>
                <a:ea typeface="メイリオ" pitchFamily="50" charset="-128"/>
                <a:cs typeface="メイリオ" pitchFamily="50" charset="-128"/>
              </a:rPr>
              <a:t>　</a:t>
            </a:r>
            <a:r>
              <a:rPr lang="ja-JP" altLang="en-US" sz="1300" dirty="0" smtClean="0">
                <a:solidFill>
                  <a:schemeClr val="tx1"/>
                </a:solidFill>
                <a:latin typeface="メイリオ" pitchFamily="50" charset="-128"/>
                <a:ea typeface="メイリオ" pitchFamily="50" charset="-128"/>
                <a:cs typeface="メイリオ" pitchFamily="50" charset="-128"/>
              </a:rPr>
              <a:t>なお</a:t>
            </a:r>
            <a:r>
              <a:rPr lang="ja-JP" altLang="en-US" sz="1300" dirty="0">
                <a:solidFill>
                  <a:schemeClr val="tx1"/>
                </a:solidFill>
                <a:latin typeface="メイリオ" pitchFamily="50" charset="-128"/>
                <a:ea typeface="メイリオ" pitchFamily="50" charset="-128"/>
                <a:cs typeface="メイリオ" pitchFamily="50" charset="-128"/>
              </a:rPr>
              <a:t>、単純比較法と分類法により職務評価を実施する場合は、職務分析に基づく職務説明書の作成も必要です。</a:t>
            </a:r>
            <a:endParaRPr lang="en-US" altLang="ja-JP" sz="1300" dirty="0">
              <a:solidFill>
                <a:schemeClr val="tx1"/>
              </a:solidFill>
              <a:latin typeface="メイリオ" pitchFamily="50" charset="-128"/>
              <a:ea typeface="メイリオ" pitchFamily="50" charset="-128"/>
              <a:cs typeface="メイリオ" pitchFamily="50" charset="-128"/>
            </a:endParaRPr>
          </a:p>
          <a:p>
            <a:pPr>
              <a:lnSpc>
                <a:spcPts val="1464"/>
              </a:lnSpc>
              <a:defRPr/>
            </a:pPr>
            <a:endParaRPr lang="en-US" altLang="ja-JP" sz="1300" dirty="0">
              <a:solidFill>
                <a:schemeClr val="tx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20419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727351" y="10075314"/>
            <a:ext cx="458852" cy="244292"/>
          </a:xfrm>
        </p:spPr>
        <p:txBody>
          <a:bodyPr/>
          <a:lstStyle/>
          <a:p>
            <a:fld id="{5257D7FA-C634-4D74-AC8F-65C7EB806FB4}" type="slidenum">
              <a:rPr kumimoji="1" lang="ja-JP" altLang="en-US" smtClean="0"/>
              <a:pPr/>
              <a:t>4</a:t>
            </a:fld>
            <a:endParaRPr kumimoji="1" lang="ja-JP" altLang="en-US"/>
          </a:p>
        </p:txBody>
      </p:sp>
      <p:sp>
        <p:nvSpPr>
          <p:cNvPr id="15" name="角丸四角形 14"/>
          <p:cNvSpPr/>
          <p:nvPr/>
        </p:nvSpPr>
        <p:spPr>
          <a:xfrm>
            <a:off x="180070" y="57111"/>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lgn="ctr">
              <a:defRPr/>
            </a:pPr>
            <a:r>
              <a:rPr lang="ja-JP" altLang="en-US" sz="2100" b="1" dirty="0" smtClean="0">
                <a:solidFill>
                  <a:srgbClr val="3366FF"/>
                </a:solidFill>
                <a:latin typeface="メイリオ" pitchFamily="50" charset="-128"/>
                <a:ea typeface="メイリオ" pitchFamily="50" charset="-128"/>
                <a:cs typeface="メイリオ" pitchFamily="50" charset="-128"/>
              </a:rPr>
              <a:t>職務評価の流れ　</a:t>
            </a:r>
            <a:r>
              <a:rPr lang="en-US" altLang="ja-JP" sz="1600" b="1" dirty="0" smtClean="0">
                <a:solidFill>
                  <a:srgbClr val="3366FF"/>
                </a:solidFill>
                <a:latin typeface="メイリオ" pitchFamily="50" charset="-128"/>
                <a:ea typeface="メイリオ" pitchFamily="50" charset="-128"/>
                <a:cs typeface="メイリオ" pitchFamily="50" charset="-128"/>
              </a:rPr>
              <a:t>※</a:t>
            </a:r>
            <a:r>
              <a:rPr lang="ja-JP" altLang="en-US" sz="1600" b="1" dirty="0" smtClean="0">
                <a:solidFill>
                  <a:srgbClr val="3366FF"/>
                </a:solidFill>
                <a:latin typeface="メイリオ" pitchFamily="50" charset="-128"/>
                <a:ea typeface="メイリオ" pitchFamily="50" charset="-128"/>
                <a:cs typeface="メイリオ" pitchFamily="50" charset="-128"/>
              </a:rPr>
              <a:t>要素別点数法</a:t>
            </a:r>
            <a:endParaRPr lang="ja-JP" altLang="en-US" sz="1600" b="1" dirty="0">
              <a:solidFill>
                <a:srgbClr val="3366FF"/>
              </a:solidFill>
              <a:latin typeface="メイリオ" pitchFamily="50" charset="-128"/>
              <a:ea typeface="メイリオ" pitchFamily="50" charset="-128"/>
              <a:cs typeface="メイリオ" pitchFamily="50" charset="-128"/>
            </a:endParaRPr>
          </a:p>
        </p:txBody>
      </p:sp>
      <p:sp>
        <p:nvSpPr>
          <p:cNvPr id="26" name="角丸四角形 25"/>
          <p:cNvSpPr/>
          <p:nvPr/>
        </p:nvSpPr>
        <p:spPr>
          <a:xfrm>
            <a:off x="270324" y="882044"/>
            <a:ext cx="6552000" cy="1872207"/>
          </a:xfrm>
          <a:prstGeom prst="roundRect">
            <a:avLst>
              <a:gd name="adj" fmla="val 8373"/>
            </a:avLst>
          </a:prstGeom>
          <a:noFill/>
          <a:ln w="6350">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nchor="ctr"/>
          <a:lstStyle/>
          <a:p>
            <a:pPr>
              <a:defRPr/>
            </a:pPr>
            <a:r>
              <a:rPr lang="ja-JP" altLang="en-US" sz="1400" b="1" dirty="0" smtClean="0">
                <a:solidFill>
                  <a:srgbClr val="3366FF"/>
                </a:solidFill>
                <a:latin typeface="メイリオ" pitchFamily="50" charset="-128"/>
                <a:ea typeface="メイリオ" pitchFamily="50" charset="-128"/>
                <a:cs typeface="メイリオ" pitchFamily="50" charset="-128"/>
              </a:rPr>
              <a:t>①　自社の職務評価項目、ウェイト、スケールを検討、決定</a:t>
            </a:r>
            <a:endParaRPr lang="en-US" altLang="ja-JP" sz="1400" b="1" dirty="0" smtClean="0">
              <a:solidFill>
                <a:srgbClr val="3366FF"/>
              </a:solidFill>
              <a:latin typeface="メイリオ" pitchFamily="50" charset="-128"/>
              <a:ea typeface="メイリオ" pitchFamily="50" charset="-128"/>
              <a:cs typeface="メイリオ" pitchFamily="50" charset="-128"/>
            </a:endParaRPr>
          </a:p>
          <a:p>
            <a:pPr>
              <a:defRPr/>
            </a:pPr>
            <a:r>
              <a:rPr lang="ja-JP" altLang="en-US" sz="1400" b="1" dirty="0" smtClean="0">
                <a:solidFill>
                  <a:srgbClr val="3366FF"/>
                </a:solidFill>
                <a:latin typeface="メイリオ" pitchFamily="50" charset="-128"/>
                <a:ea typeface="メイリオ" pitchFamily="50" charset="-128"/>
                <a:cs typeface="メイリオ" pitchFamily="50" charset="-128"/>
              </a:rPr>
              <a:t>②　職務</a:t>
            </a:r>
            <a:r>
              <a:rPr lang="ja-JP" altLang="en-US" sz="1400" b="1" dirty="0">
                <a:solidFill>
                  <a:srgbClr val="3366FF"/>
                </a:solidFill>
                <a:latin typeface="メイリオ" pitchFamily="50" charset="-128"/>
                <a:ea typeface="メイリオ" pitchFamily="50" charset="-128"/>
                <a:cs typeface="メイリオ" pitchFamily="50" charset="-128"/>
              </a:rPr>
              <a:t>評価の</a:t>
            </a:r>
            <a:r>
              <a:rPr lang="ja-JP" altLang="en-US" sz="1400" b="1" dirty="0" smtClean="0">
                <a:solidFill>
                  <a:srgbClr val="3366FF"/>
                </a:solidFill>
                <a:latin typeface="メイリオ" pitchFamily="50" charset="-128"/>
                <a:ea typeface="メイリオ" pitchFamily="50" charset="-128"/>
                <a:cs typeface="メイリオ" pitchFamily="50" charset="-128"/>
              </a:rPr>
              <a:t>実施</a:t>
            </a:r>
            <a:endParaRPr lang="en-US" altLang="ja-JP" sz="1400" b="1" dirty="0" smtClean="0">
              <a:solidFill>
                <a:srgbClr val="3366FF"/>
              </a:solidFill>
              <a:latin typeface="メイリオ" pitchFamily="50" charset="-128"/>
              <a:ea typeface="メイリオ" pitchFamily="50" charset="-128"/>
              <a:cs typeface="メイリオ" pitchFamily="50" charset="-128"/>
            </a:endParaRPr>
          </a:p>
          <a:p>
            <a:pPr>
              <a:defRPr/>
            </a:pPr>
            <a:r>
              <a:rPr lang="ja-JP" altLang="en-US" sz="1400" b="1" dirty="0" smtClean="0">
                <a:solidFill>
                  <a:srgbClr val="3366FF"/>
                </a:solidFill>
                <a:latin typeface="メイリオ" pitchFamily="50" charset="-128"/>
                <a:ea typeface="メイリオ" pitchFamily="50" charset="-128"/>
                <a:cs typeface="メイリオ" pitchFamily="50" charset="-128"/>
              </a:rPr>
              <a:t>③　職務</a:t>
            </a:r>
            <a:r>
              <a:rPr lang="ja-JP" altLang="en-US" sz="1400" b="1" dirty="0">
                <a:solidFill>
                  <a:srgbClr val="3366FF"/>
                </a:solidFill>
                <a:latin typeface="メイリオ" pitchFamily="50" charset="-128"/>
                <a:ea typeface="メイリオ" pitchFamily="50" charset="-128"/>
                <a:cs typeface="メイリオ" pitchFamily="50" charset="-128"/>
              </a:rPr>
              <a:t>（役割）評価の結果を活用した賃金制度の</a:t>
            </a:r>
            <a:r>
              <a:rPr lang="ja-JP" altLang="en-US" sz="1400" b="1" dirty="0" smtClean="0">
                <a:solidFill>
                  <a:srgbClr val="3366FF"/>
                </a:solidFill>
                <a:latin typeface="メイリオ" pitchFamily="50" charset="-128"/>
                <a:ea typeface="メイリオ" pitchFamily="50" charset="-128"/>
                <a:cs typeface="メイリオ" pitchFamily="50" charset="-128"/>
              </a:rPr>
              <a:t>検討</a:t>
            </a:r>
            <a:endParaRPr lang="en-US" altLang="ja-JP" sz="1400" b="1" dirty="0" smtClean="0">
              <a:solidFill>
                <a:srgbClr val="3366FF"/>
              </a:solidFill>
              <a:latin typeface="メイリオ" pitchFamily="50" charset="-128"/>
              <a:ea typeface="メイリオ" pitchFamily="50" charset="-128"/>
              <a:cs typeface="メイリオ" pitchFamily="50" charset="-128"/>
            </a:endParaRPr>
          </a:p>
          <a:p>
            <a:pPr>
              <a:defRPr/>
            </a:pPr>
            <a:r>
              <a:rPr lang="ja-JP" altLang="en-US" sz="1400" b="1" dirty="0" smtClean="0">
                <a:solidFill>
                  <a:srgbClr val="3366FF"/>
                </a:solidFill>
                <a:latin typeface="メイリオ" pitchFamily="50" charset="-128"/>
                <a:ea typeface="メイリオ" pitchFamily="50" charset="-128"/>
                <a:cs typeface="メイリオ" pitchFamily="50" charset="-128"/>
              </a:rPr>
              <a:t>④　賃金</a:t>
            </a:r>
            <a:r>
              <a:rPr lang="ja-JP" altLang="en-US" sz="1400" b="1" dirty="0">
                <a:solidFill>
                  <a:srgbClr val="3366FF"/>
                </a:solidFill>
                <a:latin typeface="メイリオ" pitchFamily="50" charset="-128"/>
                <a:ea typeface="メイリオ" pitchFamily="50" charset="-128"/>
                <a:cs typeface="メイリオ" pitchFamily="50" charset="-128"/>
              </a:rPr>
              <a:t>の増額改定　</a:t>
            </a:r>
            <a:endParaRPr lang="en-US" altLang="ja-JP" sz="1400" b="1" dirty="0">
              <a:solidFill>
                <a:srgbClr val="3366FF"/>
              </a:solidFill>
              <a:latin typeface="メイリオ" pitchFamily="50" charset="-128"/>
              <a:ea typeface="メイリオ" pitchFamily="50" charset="-128"/>
              <a:cs typeface="メイリオ" pitchFamily="50" charset="-128"/>
            </a:endParaRPr>
          </a:p>
          <a:p>
            <a:pPr>
              <a:defRPr/>
            </a:pPr>
            <a:r>
              <a:rPr lang="ja-JP" altLang="en-US" sz="1400" dirty="0">
                <a:solidFill>
                  <a:srgbClr val="FF0000"/>
                </a:solidFill>
                <a:latin typeface="メイリオ" pitchFamily="50" charset="-128"/>
                <a:ea typeface="メイリオ" pitchFamily="50" charset="-128"/>
                <a:cs typeface="メイリオ" pitchFamily="50" charset="-128"/>
              </a:rPr>
              <a:t>　 </a:t>
            </a:r>
            <a:r>
              <a:rPr lang="en-US" altLang="ja-JP" sz="1400" dirty="0">
                <a:solidFill>
                  <a:srgbClr val="FF0000"/>
                </a:solidFill>
                <a:latin typeface="メイリオ" pitchFamily="50" charset="-128"/>
                <a:ea typeface="メイリオ" pitchFamily="50" charset="-128"/>
                <a:cs typeface="メイリオ" pitchFamily="50" charset="-128"/>
              </a:rPr>
              <a:t>※</a:t>
            </a:r>
            <a:r>
              <a:rPr lang="ja-JP" altLang="en-US" sz="1400" dirty="0">
                <a:solidFill>
                  <a:srgbClr val="FF0000"/>
                </a:solidFill>
                <a:latin typeface="メイリオ" pitchFamily="50" charset="-128"/>
                <a:ea typeface="メイリオ" pitchFamily="50" charset="-128"/>
                <a:cs typeface="メイリオ" pitchFamily="50" charset="-128"/>
              </a:rPr>
              <a:t>賃金規定の改定後に、遡って職務評価を行って加算の申請を行うこと</a:t>
            </a:r>
            <a:r>
              <a:rPr lang="ja-JP" altLang="en-US" sz="1400" dirty="0" smtClean="0">
                <a:solidFill>
                  <a:srgbClr val="FF0000"/>
                </a:solidFill>
                <a:latin typeface="メイリオ" pitchFamily="50" charset="-128"/>
                <a:ea typeface="メイリオ" pitchFamily="50" charset="-128"/>
                <a:cs typeface="メイリオ" pitchFamily="50" charset="-128"/>
              </a:rPr>
              <a:t>は</a:t>
            </a:r>
            <a:endParaRPr lang="en-US" altLang="ja-JP" sz="1400" dirty="0" smtClean="0">
              <a:solidFill>
                <a:srgbClr val="FF0000"/>
              </a:solidFill>
              <a:latin typeface="メイリオ" pitchFamily="50" charset="-128"/>
              <a:ea typeface="メイリオ" pitchFamily="50" charset="-128"/>
              <a:cs typeface="メイリオ" pitchFamily="50" charset="-128"/>
            </a:endParaRPr>
          </a:p>
          <a:p>
            <a:pPr>
              <a:defRPr/>
            </a:pPr>
            <a:r>
              <a:rPr lang="ja-JP" altLang="en-US" sz="1400" dirty="0">
                <a:solidFill>
                  <a:srgbClr val="FF0000"/>
                </a:solidFill>
                <a:latin typeface="メイリオ" pitchFamily="50" charset="-128"/>
                <a:ea typeface="メイリオ" pitchFamily="50" charset="-128"/>
                <a:cs typeface="メイリオ" pitchFamily="50" charset="-128"/>
              </a:rPr>
              <a:t>　</a:t>
            </a:r>
            <a:r>
              <a:rPr lang="ja-JP" altLang="en-US" sz="1400" dirty="0" smtClean="0">
                <a:solidFill>
                  <a:srgbClr val="FF0000"/>
                </a:solidFill>
                <a:latin typeface="メイリオ" pitchFamily="50" charset="-128"/>
                <a:ea typeface="メイリオ" pitchFamily="50" charset="-128"/>
                <a:cs typeface="メイリオ" pitchFamily="50" charset="-128"/>
              </a:rPr>
              <a:t>　できません！</a:t>
            </a:r>
            <a:endParaRPr lang="en-US" altLang="ja-JP" sz="1400" dirty="0" smtClean="0">
              <a:solidFill>
                <a:srgbClr val="FF0000"/>
              </a:solidFill>
              <a:latin typeface="メイリオ" pitchFamily="50" charset="-128"/>
              <a:ea typeface="メイリオ" pitchFamily="50" charset="-128"/>
              <a:cs typeface="メイリオ" pitchFamily="50" charset="-128"/>
            </a:endParaRPr>
          </a:p>
          <a:p>
            <a:pPr>
              <a:defRPr/>
            </a:pPr>
            <a:r>
              <a:rPr lang="ja-JP" altLang="en-US" sz="1400" b="1" dirty="0" smtClean="0">
                <a:solidFill>
                  <a:srgbClr val="0070C0"/>
                </a:solidFill>
                <a:latin typeface="メイリオ" pitchFamily="50" charset="-128"/>
                <a:ea typeface="メイリオ" pitchFamily="50" charset="-128"/>
                <a:cs typeface="メイリオ" pitchFamily="50" charset="-128"/>
              </a:rPr>
              <a:t>⑤　</a:t>
            </a:r>
            <a:r>
              <a:rPr lang="ja-JP" altLang="en-US" sz="1400" b="1" dirty="0" smtClean="0">
                <a:solidFill>
                  <a:srgbClr val="3366FF"/>
                </a:solidFill>
                <a:latin typeface="メイリオ" pitchFamily="50" charset="-128"/>
                <a:ea typeface="メイリオ" pitchFamily="50" charset="-128"/>
                <a:cs typeface="メイリオ" pitchFamily="50" charset="-128"/>
              </a:rPr>
              <a:t>キャリアアップ</a:t>
            </a:r>
            <a:r>
              <a:rPr lang="ja-JP" altLang="en-US" sz="1400" b="1" dirty="0">
                <a:solidFill>
                  <a:srgbClr val="3366FF"/>
                </a:solidFill>
                <a:latin typeface="メイリオ" pitchFamily="50" charset="-128"/>
                <a:ea typeface="メイリオ" pitchFamily="50" charset="-128"/>
                <a:cs typeface="メイリオ" pitchFamily="50" charset="-128"/>
              </a:rPr>
              <a:t>助成金</a:t>
            </a:r>
            <a:r>
              <a:rPr lang="ja-JP" altLang="en-US" sz="1400" b="1" dirty="0" smtClean="0">
                <a:solidFill>
                  <a:srgbClr val="3366FF"/>
                </a:solidFill>
                <a:latin typeface="メイリオ" pitchFamily="50" charset="-128"/>
                <a:ea typeface="メイリオ" pitchFamily="50" charset="-128"/>
                <a:cs typeface="メイリオ" pitchFamily="50" charset="-128"/>
              </a:rPr>
              <a:t>（</a:t>
            </a:r>
            <a:r>
              <a:rPr lang="ja-JP" altLang="en-US" sz="1400" b="1" dirty="0">
                <a:solidFill>
                  <a:srgbClr val="3366FF"/>
                </a:solidFill>
                <a:latin typeface="メイリオ" pitchFamily="50" charset="-128"/>
                <a:ea typeface="メイリオ" pitchFamily="50" charset="-128"/>
                <a:cs typeface="メイリオ" pitchFamily="50" charset="-128"/>
              </a:rPr>
              <a:t>賃金規定等</a:t>
            </a:r>
            <a:r>
              <a:rPr lang="ja-JP" altLang="en-US" sz="1400" b="1" dirty="0" smtClean="0">
                <a:solidFill>
                  <a:srgbClr val="3366FF"/>
                </a:solidFill>
                <a:latin typeface="メイリオ" pitchFamily="50" charset="-128"/>
                <a:ea typeface="メイリオ" pitchFamily="50" charset="-128"/>
                <a:cs typeface="メイリオ" pitchFamily="50" charset="-128"/>
              </a:rPr>
              <a:t>改定コース）</a:t>
            </a:r>
            <a:r>
              <a:rPr lang="ja-JP" altLang="en-US" sz="1400" b="1" dirty="0">
                <a:solidFill>
                  <a:srgbClr val="3366FF"/>
                </a:solidFill>
                <a:latin typeface="メイリオ" pitchFamily="50" charset="-128"/>
                <a:ea typeface="メイリオ" pitchFamily="50" charset="-128"/>
                <a:cs typeface="メイリオ" pitchFamily="50" charset="-128"/>
              </a:rPr>
              <a:t>の　　　</a:t>
            </a:r>
            <a:endParaRPr lang="en-US" altLang="ja-JP" sz="1400" b="1" dirty="0">
              <a:solidFill>
                <a:srgbClr val="3366FF"/>
              </a:solidFill>
              <a:latin typeface="メイリオ" pitchFamily="50" charset="-128"/>
              <a:ea typeface="メイリオ" pitchFamily="50" charset="-128"/>
              <a:cs typeface="メイリオ" pitchFamily="50" charset="-128"/>
            </a:endParaRPr>
          </a:p>
          <a:p>
            <a:pPr>
              <a:defRPr/>
            </a:pPr>
            <a:r>
              <a:rPr lang="ja-JP" altLang="en-US" sz="1400" b="1" dirty="0">
                <a:solidFill>
                  <a:srgbClr val="3366FF"/>
                </a:solidFill>
                <a:latin typeface="メイリオ" pitchFamily="50" charset="-128"/>
                <a:ea typeface="メイリオ" pitchFamily="50" charset="-128"/>
                <a:cs typeface="メイリオ" pitchFamily="50" charset="-128"/>
              </a:rPr>
              <a:t>　 申請の際に、職務評価加算を</a:t>
            </a:r>
            <a:r>
              <a:rPr lang="ja-JP" altLang="en-US" sz="1400" b="1" dirty="0" smtClean="0">
                <a:solidFill>
                  <a:srgbClr val="3366FF"/>
                </a:solidFill>
                <a:latin typeface="メイリオ" pitchFamily="50" charset="-128"/>
                <a:ea typeface="メイリオ" pitchFamily="50" charset="-128"/>
                <a:cs typeface="メイリオ" pitchFamily="50" charset="-128"/>
              </a:rPr>
              <a:t>申請</a:t>
            </a:r>
            <a:endParaRPr lang="ja-JP" altLang="en-US" sz="1500" b="1" dirty="0">
              <a:solidFill>
                <a:srgbClr val="3366FF"/>
              </a:solidFill>
              <a:latin typeface="メイリオ" pitchFamily="50" charset="-128"/>
              <a:ea typeface="メイリオ" pitchFamily="50" charset="-128"/>
              <a:cs typeface="メイリオ" pitchFamily="50" charset="-128"/>
            </a:endParaRPr>
          </a:p>
        </p:txBody>
      </p:sp>
      <p:sp>
        <p:nvSpPr>
          <p:cNvPr id="40" name="角丸四角形 39"/>
          <p:cNvSpPr/>
          <p:nvPr/>
        </p:nvSpPr>
        <p:spPr>
          <a:xfrm>
            <a:off x="155853" y="558007"/>
            <a:ext cx="6732508" cy="428888"/>
          </a:xfrm>
          <a:prstGeom prst="roundRect">
            <a:avLst/>
          </a:prstGeom>
          <a:noFill/>
          <a:ln w="34925">
            <a:noFill/>
            <a:prstDash val="sysDot"/>
          </a:ln>
        </p:spPr>
        <p:style>
          <a:lnRef idx="2">
            <a:schemeClr val="accent3"/>
          </a:lnRef>
          <a:fillRef idx="1">
            <a:schemeClr val="lt1"/>
          </a:fillRef>
          <a:effectRef idx="0">
            <a:schemeClr val="accent3"/>
          </a:effectRef>
          <a:fontRef idx="minor">
            <a:schemeClr val="dk1"/>
          </a:fontRef>
        </p:style>
        <p:txBody>
          <a:bodyPr lIns="95637" tIns="75305" rIns="95637" bIns="0"/>
          <a:lstStyle/>
          <a:p>
            <a:pPr>
              <a:defRPr/>
            </a:pPr>
            <a:r>
              <a:rPr lang="ja-JP" altLang="en-US" sz="1400" b="1" dirty="0" smtClean="0">
                <a:solidFill>
                  <a:schemeClr val="tx1"/>
                </a:solidFill>
                <a:latin typeface="メイリオ" pitchFamily="50" charset="-128"/>
                <a:ea typeface="メイリオ" pitchFamily="50" charset="-128"/>
                <a:cs typeface="メイリオ" pitchFamily="50" charset="-128"/>
              </a:rPr>
              <a:t>要素別点数法を用いた職務評価を活用した場合の、職務評価加算申請の流れ</a:t>
            </a:r>
            <a:endParaRPr lang="ja-JP" altLang="en-US" sz="1400" b="1" dirty="0">
              <a:solidFill>
                <a:schemeClr val="tx1"/>
              </a:solidFill>
              <a:latin typeface="メイリオ" pitchFamily="50" charset="-128"/>
              <a:ea typeface="メイリオ" pitchFamily="50" charset="-128"/>
              <a:cs typeface="メイリオ" pitchFamily="50" charset="-128"/>
            </a:endParaRPr>
          </a:p>
        </p:txBody>
      </p:sp>
      <p:sp>
        <p:nvSpPr>
          <p:cNvPr id="47" name="角丸四角形 46"/>
          <p:cNvSpPr/>
          <p:nvPr/>
        </p:nvSpPr>
        <p:spPr>
          <a:xfrm>
            <a:off x="66745" y="2975969"/>
            <a:ext cx="7127414" cy="428888"/>
          </a:xfrm>
          <a:prstGeom prst="roundRect">
            <a:avLst/>
          </a:prstGeom>
          <a:noFill/>
          <a:ln w="34925">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lstStyle/>
          <a:p>
            <a:pPr>
              <a:defRPr/>
            </a:pPr>
            <a:r>
              <a:rPr lang="ja-JP" altLang="en-US" sz="1600" b="1" dirty="0" smtClean="0">
                <a:solidFill>
                  <a:srgbClr val="3366FF"/>
                </a:solidFill>
                <a:latin typeface="メイリオ" pitchFamily="50" charset="-128"/>
                <a:ea typeface="メイリオ" pitchFamily="50" charset="-128"/>
                <a:cs typeface="メイリオ" pitchFamily="50" charset="-128"/>
              </a:rPr>
              <a:t>　 自社の職務評価項目、ウェイト、スケールを検討、決定</a:t>
            </a:r>
            <a:endParaRPr lang="ja-JP" altLang="en-US" sz="1600" b="1" dirty="0">
              <a:solidFill>
                <a:srgbClr val="3366FF"/>
              </a:solidFill>
              <a:latin typeface="メイリオ" pitchFamily="50" charset="-128"/>
              <a:ea typeface="メイリオ" pitchFamily="50" charset="-128"/>
              <a:cs typeface="メイリオ" pitchFamily="50" charset="-128"/>
            </a:endParaRPr>
          </a:p>
        </p:txBody>
      </p:sp>
      <p:sp>
        <p:nvSpPr>
          <p:cNvPr id="48" name="円/楕円 47"/>
          <p:cNvSpPr/>
          <p:nvPr/>
        </p:nvSpPr>
        <p:spPr bwMode="ltGray">
          <a:xfrm>
            <a:off x="24247" y="2862263"/>
            <a:ext cx="391616" cy="360000"/>
          </a:xfrm>
          <a:prstGeom prst="ellipse">
            <a:avLst/>
          </a:prstGeom>
          <a:solidFill>
            <a:schemeClr val="accent5">
              <a:lumMod val="40000"/>
              <a:lumOff val="60000"/>
            </a:schemeClr>
          </a:solidFill>
          <a:ln>
            <a:solidFill>
              <a:schemeClr val="accent5">
                <a:lumMod val="40000"/>
                <a:lumOff val="60000"/>
              </a:schemeClr>
            </a:solidFill>
          </a:ln>
          <a:effectLst/>
        </p:spPr>
        <p:style>
          <a:lnRef idx="0">
            <a:schemeClr val="accent4"/>
          </a:lnRef>
          <a:fillRef idx="3">
            <a:schemeClr val="accent4"/>
          </a:fillRef>
          <a:effectRef idx="3">
            <a:schemeClr val="accent4"/>
          </a:effectRef>
          <a:fontRef idx="minor">
            <a:schemeClr val="lt1"/>
          </a:fontRef>
        </p:style>
        <p:txBody>
          <a:bodyPr wrap="none" rtlCol="0" anchor="ctr"/>
          <a:lstStyle/>
          <a:p>
            <a:pPr algn="ctr"/>
            <a:r>
              <a:rPr kumimoji="1"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50" name="コンテンツ プレースホルダー 2"/>
          <p:cNvSpPr>
            <a:spLocks noGrp="1"/>
          </p:cNvSpPr>
          <p:nvPr/>
        </p:nvSpPr>
        <p:spPr>
          <a:xfrm>
            <a:off x="4094752" y="4263885"/>
            <a:ext cx="3069778" cy="2951413"/>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buSzPct val="70000"/>
              <a:buFont typeface="Wingdings" panose="05000000000000000000" pitchFamily="2" charset="2"/>
              <a:buChar char="Ø"/>
            </a:pPr>
            <a:r>
              <a:rPr lang="ja-JP" altLang="en-US" sz="13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評価項目</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300" b="1" u="sng" dirty="0" smtClean="0">
                <a:latin typeface="Meiryo UI" panose="020B0604030504040204" pitchFamily="50" charset="-128"/>
                <a:ea typeface="Meiryo UI" panose="020B0604030504040204" pitchFamily="50" charset="-128"/>
                <a:cs typeface="Meiryo UI" panose="020B0604030504040204" pitchFamily="50" charset="-128"/>
              </a:rPr>
              <a:t>職務内容の構成要素</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です。左の例では、</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300"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側面から職務の大きさを測定することになります。</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a:p>
            <a:pPr marL="71438" indent="284163">
              <a:lnSpc>
                <a:spcPts val="1500"/>
              </a:lnSpc>
              <a:buSzPct val="70000"/>
            </a:pP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２　評価</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項目</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カスタマイズ</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が可能</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71438" indent="284163">
              <a:lnSpc>
                <a:spcPts val="1500"/>
              </a:lnSpc>
              <a:buSzPct val="70000"/>
            </a:pP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buSzPct val="70000"/>
              <a:buFont typeface="Wingdings" panose="05000000000000000000" pitchFamily="2" charset="2"/>
              <a:buChar char="Ø"/>
            </a:pPr>
            <a:r>
              <a:rPr lang="ja-JP" altLang="en-US" sz="13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ｳｪｲﾄ</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は、会社の事業特性などに応じた</a:t>
            </a:r>
            <a:r>
              <a:rPr lang="ja-JP" altLang="en-US" sz="1300" b="1" u="sng" dirty="0" smtClean="0">
                <a:latin typeface="Meiryo UI" panose="020B0604030504040204" pitchFamily="50" charset="-128"/>
                <a:ea typeface="Meiryo UI" panose="020B0604030504040204" pitchFamily="50" charset="-128"/>
                <a:cs typeface="Meiryo UI" panose="020B0604030504040204" pitchFamily="50" charset="-128"/>
              </a:rPr>
              <a:t>評価項目の重要度</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を示します。</a:t>
            </a: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buSzPct val="70000"/>
              <a:buFont typeface="Wingdings" panose="05000000000000000000" pitchFamily="2" charset="2"/>
              <a:buChar char="Ø"/>
            </a:pP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buSzPct val="70000"/>
              <a:buFont typeface="Wingdings" panose="05000000000000000000" pitchFamily="2" charset="2"/>
              <a:buChar char="Ø"/>
            </a:pPr>
            <a:r>
              <a:rPr lang="ja-JP" altLang="en-US" sz="13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ｽｹｰﾙ</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、評価項目別</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1300" b="1" u="sng" dirty="0" smtClean="0">
                <a:latin typeface="Meiryo UI" panose="020B0604030504040204" pitchFamily="50" charset="-128"/>
                <a:ea typeface="Meiryo UI" panose="020B0604030504040204" pitchFamily="50" charset="-128"/>
                <a:cs typeface="Meiryo UI" panose="020B0604030504040204" pitchFamily="50" charset="-128"/>
              </a:rPr>
              <a:t>ﾎﾟｲﾝﾄを</a:t>
            </a:r>
            <a:r>
              <a:rPr lang="ja-JP" altLang="en-US" sz="1300" b="1" u="sng" dirty="0">
                <a:latin typeface="Meiryo UI" panose="020B0604030504040204" pitchFamily="50" charset="-128"/>
                <a:ea typeface="Meiryo UI" panose="020B0604030504040204" pitchFamily="50" charset="-128"/>
                <a:cs typeface="Meiryo UI" panose="020B0604030504040204" pitchFamily="50" charset="-128"/>
              </a:rPr>
              <a:t>付ける際の尺度</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、左の例では、</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段階の基準を設定しています</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pPr marL="71438">
              <a:lnSpc>
                <a:spcPts val="1500"/>
              </a:lnSpc>
              <a:buSzPct val="70000"/>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段階の数についてはｶｽﾀﾏｲｽﾞが可能</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212465" y="4014391"/>
            <a:ext cx="2211867" cy="249494"/>
          </a:xfrm>
          <a:prstGeom prst="rect">
            <a:avLst/>
          </a:prstGeom>
          <a:noFill/>
        </p:spPr>
        <p:txBody>
          <a:bodyPr wrap="square" rtlCol="0">
            <a:noAutofit/>
          </a:bodyPr>
          <a:lstStyle/>
          <a:p>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職務役割評価表の例（</a:t>
            </a:r>
            <a:r>
              <a:rPr kumimoji="1"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１）</a:t>
            </a:r>
            <a:r>
              <a:rPr kumimoji="1"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180070" y="3654350"/>
            <a:ext cx="4488525" cy="360000"/>
          </a:xfrm>
          <a:prstGeom prst="rect">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100" b="1" dirty="0" smtClean="0">
                <a:solidFill>
                  <a:srgbClr val="FF0000"/>
                </a:solidFill>
                <a:latin typeface="メイリオ" pitchFamily="50" charset="-128"/>
                <a:ea typeface="メイリオ" pitchFamily="50" charset="-128"/>
              </a:rPr>
              <a:t>以下の資料が、職務評価加算の申請書類「職務（役割）評価表」に該当します。</a:t>
            </a:r>
            <a:endParaRPr lang="en-US" altLang="ja-JP" sz="1100" b="1" dirty="0" smtClean="0">
              <a:solidFill>
                <a:srgbClr val="FF0000"/>
              </a:solidFill>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064" y="4267101"/>
            <a:ext cx="3867248" cy="5651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7"/>
          <p:cNvSpPr>
            <a:spLocks noChangeArrowheads="1"/>
          </p:cNvSpPr>
          <p:nvPr/>
        </p:nvSpPr>
        <p:spPr bwMode="auto">
          <a:xfrm>
            <a:off x="66745" y="9919047"/>
            <a:ext cx="3281677" cy="429135"/>
          </a:xfrm>
          <a:prstGeom prst="rect">
            <a:avLst/>
          </a:prstGeom>
          <a:noFill/>
          <a:ln>
            <a:noFill/>
          </a:ln>
          <a:effectLst/>
          <a:extLst>
            <a:ext uri="{909E8E84-426E-40DD-AFC4-6F175D3DCCD1}">
              <a14:hiddenFill xmlns:a14="http://schemas.microsoft.com/office/drawing/2010/main">
                <a:solidFill>
                  <a:srgbClr val="FF5050"/>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wrap="square" tIns="90000" bIns="90000" anchor="ctr"/>
          <a:lstStyle/>
          <a:p>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　厚生労働省「要素別点数法</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よる職務評価の実施ｶﾞｲﾄﾞﾗｲﾝ</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(15p)</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」参照。ウェイト欄を付け加えています。</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3949316429"/>
              </p:ext>
            </p:extLst>
          </p:nvPr>
        </p:nvGraphicFramePr>
        <p:xfrm>
          <a:off x="4428542" y="7669879"/>
          <a:ext cx="2484036" cy="2300928"/>
        </p:xfrm>
        <a:graphic>
          <a:graphicData uri="http://schemas.openxmlformats.org/drawingml/2006/table">
            <a:tbl>
              <a:tblPr firstRow="1" bandRow="1"/>
              <a:tblGrid>
                <a:gridCol w="861808"/>
                <a:gridCol w="1622228"/>
              </a:tblGrid>
              <a:tr h="191312">
                <a:tc>
                  <a:txBody>
                    <a:bodyPr/>
                    <a:lstStyle/>
                    <a:p>
                      <a:pPr algn="ctr">
                        <a:lnSpc>
                          <a:spcPts val="600"/>
                        </a:lnSpc>
                      </a:pPr>
                      <a:r>
                        <a:rPr kumimoji="1" lang="ja-JP" altLang="en-US" sz="7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基本的な</a:t>
                      </a:r>
                      <a:endParaRPr kumimoji="1" lang="en-US" altLang="ja-JP" sz="7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600"/>
                        </a:lnSpc>
                      </a:pPr>
                      <a:r>
                        <a:rPr kumimoji="1" lang="ja-JP" altLang="en-US" sz="7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職務評価項目</a:t>
                      </a:r>
                      <a:endParaRPr kumimoji="1" lang="ja-JP" altLang="en-US" sz="7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a:txBody>
                    <a:bodyPr/>
                    <a:lstStyle/>
                    <a:p>
                      <a:pPr algn="ctr">
                        <a:lnSpc>
                          <a:spcPts val="600"/>
                        </a:lnSpc>
                      </a:pP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二次的な職務評価項目</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r>
              <a:tr h="191312">
                <a:tc rowSpan="3">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知識・技能</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職務知識</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コミュニケーションの技能</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身体的技能</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rowSpan="3">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負担</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感情的負担</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心的負担</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身体的負担</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rowSpan="3">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責任</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人に対する責任</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物に対する責任</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1312">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財務責任</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29323">
                <a:tc rowSpan="2">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労働条件</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労働環境</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29323">
                <a:tc vMerge="1">
                  <a:txBody>
                    <a:bodyPr/>
                    <a:lstStyle/>
                    <a:p>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nSpc>
                          <a:spcPts val="6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心理的環境</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sp>
        <p:nvSpPr>
          <p:cNvPr id="18" name="コンテンツ プレースホルダー 2"/>
          <p:cNvSpPr>
            <a:spLocks noGrp="1"/>
          </p:cNvSpPr>
          <p:nvPr/>
        </p:nvSpPr>
        <p:spPr>
          <a:xfrm>
            <a:off x="3985406" y="6894711"/>
            <a:ext cx="3069778" cy="864096"/>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444500">
              <a:lnSpc>
                <a:spcPts val="1500"/>
              </a:lnSpc>
              <a:buSzPct val="70000"/>
            </a:pP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２　評価項目のカスタマイズの例と</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して、国際労働機関</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(ILO)</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の職務評価項目が参考になります</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444500">
              <a:lnSpc>
                <a:spcPts val="1500"/>
              </a:lnSpc>
              <a:spcAft>
                <a:spcPts val="600"/>
              </a:spcAft>
              <a:buSzPct val="70000"/>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厚生</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労働省「要素別点数法による職務評価の実施ｶﾞｲﾄﾞﾗｲﾝ</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(32~33p)</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参照</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71605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66745" y="125959"/>
            <a:ext cx="7127414" cy="428888"/>
          </a:xfrm>
          <a:prstGeom prst="roundRect">
            <a:avLst/>
          </a:prstGeom>
          <a:noFill/>
          <a:ln w="34925">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lstStyle/>
          <a:p>
            <a:pPr>
              <a:defRPr/>
            </a:pPr>
            <a:r>
              <a:rPr lang="ja-JP" altLang="en-US" sz="1600" b="1" dirty="0">
                <a:solidFill>
                  <a:srgbClr val="3366FF"/>
                </a:solidFill>
                <a:latin typeface="メイリオ" pitchFamily="50" charset="-128"/>
                <a:ea typeface="メイリオ" pitchFamily="50" charset="-128"/>
                <a:cs typeface="メイリオ" pitchFamily="50" charset="-128"/>
              </a:rPr>
              <a:t>　 </a:t>
            </a:r>
            <a:r>
              <a:rPr lang="ja-JP" altLang="en-US" sz="1600" b="1" dirty="0" smtClean="0">
                <a:solidFill>
                  <a:srgbClr val="3366FF"/>
                </a:solidFill>
                <a:latin typeface="メイリオ" pitchFamily="50" charset="-128"/>
                <a:ea typeface="メイリオ" pitchFamily="50" charset="-128"/>
                <a:cs typeface="メイリオ" pitchFamily="50" charset="-128"/>
              </a:rPr>
              <a:t>職務</a:t>
            </a:r>
            <a:r>
              <a:rPr lang="ja-JP" altLang="en-US" sz="1600" b="1" dirty="0">
                <a:solidFill>
                  <a:srgbClr val="3366FF"/>
                </a:solidFill>
                <a:latin typeface="メイリオ" pitchFamily="50" charset="-128"/>
                <a:ea typeface="メイリオ" pitchFamily="50" charset="-128"/>
                <a:cs typeface="メイリオ" pitchFamily="50" charset="-128"/>
              </a:rPr>
              <a:t>評価の</a:t>
            </a:r>
            <a:r>
              <a:rPr lang="ja-JP" altLang="en-US" sz="1600" b="1" dirty="0" smtClean="0">
                <a:solidFill>
                  <a:srgbClr val="3366FF"/>
                </a:solidFill>
                <a:latin typeface="メイリオ" pitchFamily="50" charset="-128"/>
                <a:ea typeface="メイリオ" pitchFamily="50" charset="-128"/>
                <a:cs typeface="メイリオ" pitchFamily="50" charset="-128"/>
              </a:rPr>
              <a:t>実施</a:t>
            </a:r>
            <a:endParaRPr lang="ja-JP" altLang="en-US" sz="1600" b="1" dirty="0">
              <a:solidFill>
                <a:srgbClr val="3366FF"/>
              </a:solidFill>
              <a:latin typeface="メイリオ" pitchFamily="50" charset="-128"/>
              <a:ea typeface="メイリオ" pitchFamily="50" charset="-128"/>
              <a:cs typeface="メイリオ" pitchFamily="50" charset="-128"/>
            </a:endParaRPr>
          </a:p>
        </p:txBody>
      </p:sp>
      <p:sp>
        <p:nvSpPr>
          <p:cNvPr id="11" name="円/楕円 10"/>
          <p:cNvSpPr/>
          <p:nvPr/>
        </p:nvSpPr>
        <p:spPr bwMode="ltGray">
          <a:xfrm>
            <a:off x="24247" y="12253"/>
            <a:ext cx="391616" cy="360000"/>
          </a:xfrm>
          <a:prstGeom prst="ellipse">
            <a:avLst/>
          </a:prstGeom>
          <a:solidFill>
            <a:schemeClr val="accent5">
              <a:lumMod val="40000"/>
              <a:lumOff val="60000"/>
            </a:schemeClr>
          </a:solidFill>
          <a:ln>
            <a:solidFill>
              <a:schemeClr val="accent5">
                <a:lumMod val="40000"/>
                <a:lumOff val="60000"/>
              </a:schemeClr>
            </a:solidFill>
          </a:ln>
          <a:effectLst/>
        </p:spPr>
        <p:style>
          <a:lnRef idx="0">
            <a:schemeClr val="accent4"/>
          </a:lnRef>
          <a:fillRef idx="3">
            <a:schemeClr val="accent4"/>
          </a:fillRef>
          <a:effectRef idx="3">
            <a:schemeClr val="accent4"/>
          </a:effectRef>
          <a:fontRef idx="minor">
            <a:schemeClr val="lt1"/>
          </a:fontRef>
        </p:style>
        <p:txBody>
          <a:bodyPr wrap="none" rtlCol="0" anchor="ctr"/>
          <a:lstStyle/>
          <a:p>
            <a:pPr algn="ct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kumimoji="1"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 name="グループ化 4"/>
          <p:cNvGrpSpPr/>
          <p:nvPr/>
        </p:nvGrpSpPr>
        <p:grpSpPr>
          <a:xfrm>
            <a:off x="537396" y="3078071"/>
            <a:ext cx="6123394" cy="2700516"/>
            <a:chOff x="1306873" y="1772816"/>
            <a:chExt cx="6624475" cy="4616935"/>
          </a:xfrm>
        </p:grpSpPr>
        <p:sp>
          <p:nvSpPr>
            <p:cNvPr id="6" name="Rectangle 41"/>
            <p:cNvSpPr>
              <a:spLocks noChangeArrowheads="1"/>
            </p:cNvSpPr>
            <p:nvPr/>
          </p:nvSpPr>
          <p:spPr bwMode="auto">
            <a:xfrm>
              <a:off x="6520021" y="5249706"/>
              <a:ext cx="684000" cy="436000"/>
            </a:xfrm>
            <a:prstGeom prst="rect">
              <a:avLst/>
            </a:prstGeom>
            <a:no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45"/>
            <p:cNvSpPr>
              <a:spLocks noChangeArrowheads="1"/>
            </p:cNvSpPr>
            <p:nvPr/>
          </p:nvSpPr>
          <p:spPr bwMode="auto">
            <a:xfrm>
              <a:off x="7204021" y="5249706"/>
              <a:ext cx="684000" cy="436000"/>
            </a:xfrm>
            <a:prstGeom prst="rect">
              <a:avLst/>
            </a:prstGeom>
            <a:no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 name="グループ化 7"/>
            <p:cNvGrpSpPr/>
            <p:nvPr/>
          </p:nvGrpSpPr>
          <p:grpSpPr>
            <a:xfrm>
              <a:off x="1306873" y="1772816"/>
              <a:ext cx="6624475" cy="4616935"/>
              <a:chOff x="1306873" y="1772816"/>
              <a:chExt cx="6624475" cy="4616935"/>
            </a:xfrm>
          </p:grpSpPr>
          <p:grpSp>
            <p:nvGrpSpPr>
              <p:cNvPr id="9" name="グループ化 8"/>
              <p:cNvGrpSpPr/>
              <p:nvPr/>
            </p:nvGrpSpPr>
            <p:grpSpPr>
              <a:xfrm>
                <a:off x="1306873" y="1772816"/>
                <a:ext cx="6624475" cy="4616935"/>
                <a:chOff x="1306873" y="1772816"/>
                <a:chExt cx="6624475" cy="4616935"/>
              </a:xfrm>
            </p:grpSpPr>
            <p:grpSp>
              <p:nvGrpSpPr>
                <p:cNvPr id="15" name="グループ化 14"/>
                <p:cNvGrpSpPr/>
                <p:nvPr/>
              </p:nvGrpSpPr>
              <p:grpSpPr>
                <a:xfrm>
                  <a:off x="1306873" y="1837706"/>
                  <a:ext cx="6581148" cy="4552045"/>
                  <a:chOff x="1306873" y="1837706"/>
                  <a:chExt cx="6581148" cy="4552045"/>
                </a:xfrm>
              </p:grpSpPr>
              <p:sp>
                <p:nvSpPr>
                  <p:cNvPr id="17" name="円/楕円 16"/>
                  <p:cNvSpPr/>
                  <p:nvPr/>
                </p:nvSpPr>
                <p:spPr bwMode="ltGray">
                  <a:xfrm>
                    <a:off x="7193348" y="5451639"/>
                    <a:ext cx="684000" cy="938112"/>
                  </a:xfrm>
                  <a:prstGeom prst="ellipse">
                    <a:avLst/>
                  </a:prstGeom>
                  <a:solidFill>
                    <a:srgbClr val="99CCFF">
                      <a:alpha val="45000"/>
                    </a:srgbClr>
                  </a:solidFill>
                  <a:ln w="38100">
                    <a:solidFill>
                      <a:srgbClr val="6699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900" dirty="0" smtClean="0">
                      <a:solidFill>
                        <a:schemeClr val="tx1"/>
                      </a:solidFill>
                      <a:latin typeface="+mn-ea"/>
                    </a:endParaRPr>
                  </a:p>
                </p:txBody>
              </p:sp>
              <p:sp>
                <p:nvSpPr>
                  <p:cNvPr id="18" name="Rectangle 43"/>
                  <p:cNvSpPr>
                    <a:spLocks noChangeArrowheads="1"/>
                  </p:cNvSpPr>
                  <p:nvPr/>
                </p:nvSpPr>
                <p:spPr bwMode="auto">
                  <a:xfrm>
                    <a:off x="7204021" y="1837706"/>
                    <a:ext cx="684000" cy="360000"/>
                  </a:xfrm>
                  <a:prstGeom prst="rect">
                    <a:avLst/>
                  </a:prstGeom>
                  <a:solidFill>
                    <a:schemeClr val="accent5">
                      <a:lumMod val="60000"/>
                      <a:lumOff val="40000"/>
                    </a:schemeClr>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ﾎﾟｲﾝﾄ</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Rectangle 44"/>
                  <p:cNvSpPr>
                    <a:spLocks noChangeArrowheads="1"/>
                  </p:cNvSpPr>
                  <p:nvPr/>
                </p:nvSpPr>
                <p:spPr bwMode="auto">
                  <a:xfrm>
                    <a:off x="7204021" y="219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Rectangle 45"/>
                  <p:cNvSpPr>
                    <a:spLocks noChangeArrowheads="1"/>
                  </p:cNvSpPr>
                  <p:nvPr/>
                </p:nvSpPr>
                <p:spPr bwMode="auto">
                  <a:xfrm>
                    <a:off x="7204021" y="263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Rectangle 44"/>
                  <p:cNvSpPr>
                    <a:spLocks noChangeArrowheads="1"/>
                  </p:cNvSpPr>
                  <p:nvPr/>
                </p:nvSpPr>
                <p:spPr bwMode="auto">
                  <a:xfrm>
                    <a:off x="7204021" y="3505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45"/>
                  <p:cNvSpPr>
                    <a:spLocks noChangeArrowheads="1"/>
                  </p:cNvSpPr>
                  <p:nvPr/>
                </p:nvSpPr>
                <p:spPr bwMode="auto">
                  <a:xfrm>
                    <a:off x="7204021" y="3941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４</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Rectangle 46"/>
                  <p:cNvSpPr>
                    <a:spLocks noChangeArrowheads="1"/>
                  </p:cNvSpPr>
                  <p:nvPr/>
                </p:nvSpPr>
                <p:spPr bwMode="auto">
                  <a:xfrm>
                    <a:off x="7204021" y="437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３</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4" name="グループ化 23"/>
                  <p:cNvGrpSpPr/>
                  <p:nvPr/>
                </p:nvGrpSpPr>
                <p:grpSpPr>
                  <a:xfrm>
                    <a:off x="1306873" y="1837706"/>
                    <a:ext cx="5897148" cy="3848000"/>
                    <a:chOff x="1306873" y="1837706"/>
                    <a:chExt cx="5897148" cy="3848000"/>
                  </a:xfrm>
                </p:grpSpPr>
                <p:sp>
                  <p:nvSpPr>
                    <p:cNvPr id="28" name="Rectangle 7"/>
                    <p:cNvSpPr>
                      <a:spLocks noChangeArrowheads="1"/>
                    </p:cNvSpPr>
                    <p:nvPr/>
                  </p:nvSpPr>
                  <p:spPr bwMode="auto">
                    <a:xfrm>
                      <a:off x="1306873" y="1837706"/>
                      <a:ext cx="1634721" cy="360000"/>
                    </a:xfrm>
                    <a:prstGeom prst="rect">
                      <a:avLst/>
                    </a:prstGeom>
                    <a:solidFill>
                      <a:srgbClr val="00CC99"/>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評価項目</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Rectangle 31"/>
                    <p:cNvSpPr>
                      <a:spLocks noChangeArrowheads="1"/>
                    </p:cNvSpPr>
                    <p:nvPr/>
                  </p:nvSpPr>
                  <p:spPr bwMode="auto">
                    <a:xfrm>
                      <a:off x="2941594" y="1837706"/>
                      <a:ext cx="2894427" cy="360000"/>
                    </a:xfrm>
                    <a:prstGeom prst="rect">
                      <a:avLst/>
                    </a:prstGeom>
                    <a:solidFill>
                      <a:schemeClr val="bg1">
                        <a:lumMod val="75000"/>
                      </a:schemeClr>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a:latin typeface="Meiryo UI" panose="020B0604030504040204" pitchFamily="50" charset="-128"/>
                          <a:ea typeface="Meiryo UI" panose="020B0604030504040204" pitchFamily="50" charset="-128"/>
                          <a:cs typeface="Meiryo UI" panose="020B0604030504040204" pitchFamily="50" charset="-128"/>
                        </a:rPr>
                        <a:t>定義</a:t>
                      </a:r>
                    </a:p>
                  </p:txBody>
                </p:sp>
                <p:sp>
                  <p:nvSpPr>
                    <p:cNvPr id="30" name="Rectangle 35"/>
                    <p:cNvSpPr>
                      <a:spLocks noChangeArrowheads="1"/>
                    </p:cNvSpPr>
                    <p:nvPr/>
                  </p:nvSpPr>
                  <p:spPr bwMode="auto">
                    <a:xfrm>
                      <a:off x="5836021" y="1837706"/>
                      <a:ext cx="684000" cy="360000"/>
                    </a:xfrm>
                    <a:prstGeom prst="rect">
                      <a:avLst/>
                    </a:prstGeom>
                    <a:solidFill>
                      <a:srgbClr val="FFCCCC"/>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ｳｪｲﾄ</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Rectangle 39"/>
                    <p:cNvSpPr>
                      <a:spLocks noChangeArrowheads="1"/>
                    </p:cNvSpPr>
                    <p:nvPr/>
                  </p:nvSpPr>
                  <p:spPr bwMode="auto">
                    <a:xfrm>
                      <a:off x="6520021" y="1837706"/>
                      <a:ext cx="684000" cy="360000"/>
                    </a:xfrm>
                    <a:prstGeom prst="rect">
                      <a:avLst/>
                    </a:prstGeom>
                    <a:solidFill>
                      <a:srgbClr val="FFCC66"/>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ｽｹｰﾙ</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Rectangle 8"/>
                    <p:cNvSpPr>
                      <a:spLocks noChangeArrowheads="1"/>
                    </p:cNvSpPr>
                    <p:nvPr/>
                  </p:nvSpPr>
                  <p:spPr bwMode="auto">
                    <a:xfrm>
                      <a:off x="1306873" y="2197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①人材代替性</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Rectangle 9"/>
                    <p:cNvSpPr>
                      <a:spLocks noChangeArrowheads="1"/>
                    </p:cNvSpPr>
                    <p:nvPr/>
                  </p:nvSpPr>
                  <p:spPr bwMode="auto">
                    <a:xfrm>
                      <a:off x="1306873" y="2633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②革新性</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Rectangle 10"/>
                    <p:cNvSpPr>
                      <a:spLocks noChangeArrowheads="1"/>
                    </p:cNvSpPr>
                    <p:nvPr/>
                  </p:nvSpPr>
                  <p:spPr bwMode="auto">
                    <a:xfrm>
                      <a:off x="1306873" y="3069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③専門性</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Rectangle 32"/>
                    <p:cNvSpPr>
                      <a:spLocks noChangeArrowheads="1"/>
                    </p:cNvSpPr>
                    <p:nvPr/>
                  </p:nvSpPr>
                  <p:spPr bwMode="auto">
                    <a:xfrm>
                      <a:off x="2941594" y="2197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採用や配置転換によって</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代わりの人材を探すのが難しい仕事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Rectangle 33"/>
                    <p:cNvSpPr>
                      <a:spLocks noChangeArrowheads="1"/>
                    </p:cNvSpPr>
                    <p:nvPr/>
                  </p:nvSpPr>
                  <p:spPr bwMode="auto">
                    <a:xfrm>
                      <a:off x="2941594" y="2633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現在の方法とは全く異なる新しい方法が</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求められる仕事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Rectangle 34"/>
                    <p:cNvSpPr>
                      <a:spLocks noChangeArrowheads="1"/>
                    </p:cNvSpPr>
                    <p:nvPr/>
                  </p:nvSpPr>
                  <p:spPr bwMode="auto">
                    <a:xfrm>
                      <a:off x="2941594" y="3069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仕事を進める上で特殊なｽｷﾙや</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技能が必要な仕事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36"/>
                    <p:cNvSpPr>
                      <a:spLocks noChangeArrowheads="1"/>
                    </p:cNvSpPr>
                    <p:nvPr/>
                  </p:nvSpPr>
                  <p:spPr bwMode="auto">
                    <a:xfrm>
                      <a:off x="5836021" y="219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37"/>
                    <p:cNvSpPr>
                      <a:spLocks noChangeArrowheads="1"/>
                    </p:cNvSpPr>
                    <p:nvPr/>
                  </p:nvSpPr>
                  <p:spPr bwMode="auto">
                    <a:xfrm>
                      <a:off x="5836021" y="263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Rectangle 38"/>
                    <p:cNvSpPr>
                      <a:spLocks noChangeArrowheads="1"/>
                    </p:cNvSpPr>
                    <p:nvPr/>
                  </p:nvSpPr>
                  <p:spPr bwMode="auto">
                    <a:xfrm>
                      <a:off x="5836021" y="3069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40"/>
                    <p:cNvSpPr>
                      <a:spLocks noChangeArrowheads="1"/>
                    </p:cNvSpPr>
                    <p:nvPr/>
                  </p:nvSpPr>
                  <p:spPr bwMode="auto">
                    <a:xfrm>
                      <a:off x="6520021" y="219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Rectangle 41"/>
                    <p:cNvSpPr>
                      <a:spLocks noChangeArrowheads="1"/>
                    </p:cNvSpPr>
                    <p:nvPr/>
                  </p:nvSpPr>
                  <p:spPr bwMode="auto">
                    <a:xfrm>
                      <a:off x="6520021" y="263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Rectangle 42"/>
                    <p:cNvSpPr>
                      <a:spLocks noChangeArrowheads="1"/>
                    </p:cNvSpPr>
                    <p:nvPr/>
                  </p:nvSpPr>
                  <p:spPr bwMode="auto">
                    <a:xfrm>
                      <a:off x="6520021" y="3069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Rectangle 8"/>
                    <p:cNvSpPr>
                      <a:spLocks noChangeArrowheads="1"/>
                    </p:cNvSpPr>
                    <p:nvPr/>
                  </p:nvSpPr>
                  <p:spPr bwMode="auto">
                    <a:xfrm>
                      <a:off x="1306873" y="3505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④裁量性</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Rectangle 9"/>
                    <p:cNvSpPr>
                      <a:spLocks noChangeArrowheads="1"/>
                    </p:cNvSpPr>
                    <p:nvPr/>
                  </p:nvSpPr>
                  <p:spPr bwMode="auto">
                    <a:xfrm>
                      <a:off x="1306873" y="3941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⑤対人関係の複雑さ</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部門外</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社外</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Rectangle 10"/>
                    <p:cNvSpPr>
                      <a:spLocks noChangeArrowheads="1"/>
                    </p:cNvSpPr>
                    <p:nvPr/>
                  </p:nvSpPr>
                  <p:spPr bwMode="auto">
                    <a:xfrm>
                      <a:off x="1306873" y="4377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⑥対人関係の複雑さ</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defRPr/>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部門内</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Rectangle 32"/>
                    <p:cNvSpPr>
                      <a:spLocks noChangeArrowheads="1"/>
                    </p:cNvSpPr>
                    <p:nvPr/>
                  </p:nvSpPr>
                  <p:spPr bwMode="auto">
                    <a:xfrm>
                      <a:off x="2941594" y="3505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従業員の裁量に任せる仕事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Rectangle 33"/>
                    <p:cNvSpPr>
                      <a:spLocks noChangeArrowheads="1"/>
                    </p:cNvSpPr>
                    <p:nvPr/>
                  </p:nvSpPr>
                  <p:spPr bwMode="auto">
                    <a:xfrm>
                      <a:off x="2941594" y="3941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仕事を行う上で、社外の取引先や顧客、</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部門外との調整が多い仕事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Rectangle 34"/>
                    <p:cNvSpPr>
                      <a:spLocks noChangeArrowheads="1"/>
                    </p:cNvSpPr>
                    <p:nvPr/>
                  </p:nvSpPr>
                  <p:spPr bwMode="auto">
                    <a:xfrm>
                      <a:off x="2941594" y="4377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仕事を進める上で部門内の人材との</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調整が多い仕事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Rectangle 36"/>
                    <p:cNvSpPr>
                      <a:spLocks noChangeArrowheads="1"/>
                    </p:cNvSpPr>
                    <p:nvPr/>
                  </p:nvSpPr>
                  <p:spPr bwMode="auto">
                    <a:xfrm>
                      <a:off x="5836021" y="3505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51" name="Rectangle 37"/>
                    <p:cNvSpPr>
                      <a:spLocks noChangeArrowheads="1"/>
                    </p:cNvSpPr>
                    <p:nvPr/>
                  </p:nvSpPr>
                  <p:spPr bwMode="auto">
                    <a:xfrm>
                      <a:off x="5836021" y="3941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Rectangle 38"/>
                    <p:cNvSpPr>
                      <a:spLocks noChangeArrowheads="1"/>
                    </p:cNvSpPr>
                    <p:nvPr/>
                  </p:nvSpPr>
                  <p:spPr bwMode="auto">
                    <a:xfrm>
                      <a:off x="5836021" y="437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Rectangle 40"/>
                    <p:cNvSpPr>
                      <a:spLocks noChangeArrowheads="1"/>
                    </p:cNvSpPr>
                    <p:nvPr/>
                  </p:nvSpPr>
                  <p:spPr bwMode="auto">
                    <a:xfrm>
                      <a:off x="6520021" y="3505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Rectangle 41"/>
                    <p:cNvSpPr>
                      <a:spLocks noChangeArrowheads="1"/>
                    </p:cNvSpPr>
                    <p:nvPr/>
                  </p:nvSpPr>
                  <p:spPr bwMode="auto">
                    <a:xfrm>
                      <a:off x="6520021" y="3941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Rectangle 42"/>
                    <p:cNvSpPr>
                      <a:spLocks noChangeArrowheads="1"/>
                    </p:cNvSpPr>
                    <p:nvPr/>
                  </p:nvSpPr>
                  <p:spPr bwMode="auto">
                    <a:xfrm>
                      <a:off x="6520021" y="4377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３</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Rectangle 8"/>
                    <p:cNvSpPr>
                      <a:spLocks noChangeArrowheads="1"/>
                    </p:cNvSpPr>
                    <p:nvPr/>
                  </p:nvSpPr>
                  <p:spPr bwMode="auto">
                    <a:xfrm>
                      <a:off x="1306873" y="4813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⑦問題解決の困難度</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Rectangle 9"/>
                    <p:cNvSpPr>
                      <a:spLocks noChangeArrowheads="1"/>
                    </p:cNvSpPr>
                    <p:nvPr/>
                  </p:nvSpPr>
                  <p:spPr bwMode="auto">
                    <a:xfrm>
                      <a:off x="1306873" y="5249706"/>
                      <a:ext cx="1634721" cy="436000"/>
                    </a:xfrm>
                    <a:prstGeom prst="rect">
                      <a:avLst/>
                    </a:prstGeom>
                    <a:solidFill>
                      <a:srgbClr val="CCECFF"/>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⑧経営への影響度</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Rectangle 32"/>
                    <p:cNvSpPr>
                      <a:spLocks noChangeArrowheads="1"/>
                    </p:cNvSpPr>
                    <p:nvPr/>
                  </p:nvSpPr>
                  <p:spPr bwMode="auto">
                    <a:xfrm>
                      <a:off x="2941594" y="4813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職務に関する課題を調査・抽出し、</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
                      </a:r>
                      <a:br>
                        <a:rPr lang="en-US" altLang="ja-JP" sz="800" dirty="0">
                          <a:latin typeface="Meiryo UI" panose="020B0604030504040204" pitchFamily="50" charset="-128"/>
                          <a:ea typeface="Meiryo UI" panose="020B0604030504040204" pitchFamily="50" charset="-128"/>
                          <a:cs typeface="Meiryo UI" panose="020B0604030504040204" pitchFamily="50" charset="-128"/>
                        </a:rPr>
                      </a:b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解決に繋げる仕事</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Rectangle 33"/>
                    <p:cNvSpPr>
                      <a:spLocks noChangeArrowheads="1"/>
                    </p:cNvSpPr>
                    <p:nvPr/>
                  </p:nvSpPr>
                  <p:spPr bwMode="auto">
                    <a:xfrm>
                      <a:off x="2941594" y="5249706"/>
                      <a:ext cx="2894427"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square" lIns="144000" tIns="18000" rIns="36000" bIns="18000" anchor="ctr"/>
                    <a:lstStyle/>
                    <a:p>
                      <a:pPr>
                        <a:defRPr/>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会社全体への業績に大きく影響する仕事</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Rectangle 36"/>
                    <p:cNvSpPr>
                      <a:spLocks noChangeArrowheads="1"/>
                    </p:cNvSpPr>
                    <p:nvPr/>
                  </p:nvSpPr>
                  <p:spPr bwMode="auto">
                    <a:xfrm>
                      <a:off x="5836021" y="481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Rectangle 37"/>
                    <p:cNvSpPr>
                      <a:spLocks noChangeArrowheads="1"/>
                    </p:cNvSpPr>
                    <p:nvPr/>
                  </p:nvSpPr>
                  <p:spPr bwMode="auto">
                    <a:xfrm>
                      <a:off x="5836021" y="5249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Rectangle 40"/>
                    <p:cNvSpPr>
                      <a:spLocks noChangeArrowheads="1"/>
                    </p:cNvSpPr>
                    <p:nvPr/>
                  </p:nvSpPr>
                  <p:spPr bwMode="auto">
                    <a:xfrm>
                      <a:off x="6520021" y="481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5" name="Rectangle 44"/>
                  <p:cNvSpPr>
                    <a:spLocks noChangeArrowheads="1"/>
                  </p:cNvSpPr>
                  <p:nvPr/>
                </p:nvSpPr>
                <p:spPr bwMode="auto">
                  <a:xfrm>
                    <a:off x="7204021" y="4813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２</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AutoShape 80"/>
                  <p:cNvSpPr>
                    <a:spLocks/>
                  </p:cNvSpPr>
                  <p:nvPr/>
                </p:nvSpPr>
                <p:spPr bwMode="auto">
                  <a:xfrm flipH="1">
                    <a:off x="4283968" y="3645024"/>
                    <a:ext cx="2700000" cy="539750"/>
                  </a:xfrm>
                  <a:prstGeom prst="borderCallout2">
                    <a:avLst>
                      <a:gd name="adj1" fmla="val 21176"/>
                      <a:gd name="adj2" fmla="val -2352"/>
                      <a:gd name="adj3" fmla="val 21176"/>
                      <a:gd name="adj4" fmla="val -6324"/>
                      <a:gd name="adj5" fmla="val -2151"/>
                      <a:gd name="adj6" fmla="val -13016"/>
                    </a:avLst>
                  </a:prstGeom>
                  <a:solidFill>
                    <a:schemeClr val="accent5">
                      <a:lumMod val="60000"/>
                      <a:lumOff val="40000"/>
                    </a:schemeClr>
                  </a:solidFill>
                  <a:ln w="19050">
                    <a:solidFill>
                      <a:srgbClr val="0070C0"/>
                    </a:solidFill>
                    <a:miter lim="800000"/>
                    <a:headEnd/>
                    <a:tailEnd type="triangle" w="med" len="med"/>
                  </a:ln>
                  <a:effectLst/>
                </p:spPr>
                <p:txBody>
                  <a:bodyPr lIns="90000" tIns="90000" rIns="90000" bIns="90000" anchor="ctr"/>
                  <a:lstStyle/>
                  <a:p>
                    <a:pPr algn="ctr">
                      <a:defRPr/>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ﾎﾟｲﾝﾄ</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ｳｪｲﾄ</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ｽｹｰﾙ</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AutoShape 80"/>
                  <p:cNvSpPr>
                    <a:spLocks/>
                  </p:cNvSpPr>
                  <p:nvPr/>
                </p:nvSpPr>
                <p:spPr bwMode="auto">
                  <a:xfrm flipH="1">
                    <a:off x="2637593" y="5774209"/>
                    <a:ext cx="4167212" cy="539750"/>
                  </a:xfrm>
                  <a:prstGeom prst="borderCallout2">
                    <a:avLst>
                      <a:gd name="adj1" fmla="val 21176"/>
                      <a:gd name="adj2" fmla="val -2352"/>
                      <a:gd name="adj3" fmla="val 21176"/>
                      <a:gd name="adj4" fmla="val -6324"/>
                      <a:gd name="adj5" fmla="val 20592"/>
                      <a:gd name="adj6" fmla="val -13921"/>
                    </a:avLst>
                  </a:prstGeom>
                  <a:solidFill>
                    <a:schemeClr val="accent5">
                      <a:lumMod val="60000"/>
                      <a:lumOff val="40000"/>
                    </a:schemeClr>
                  </a:solidFill>
                  <a:ln w="19050">
                    <a:solidFill>
                      <a:srgbClr val="0070C0"/>
                    </a:solidFill>
                    <a:miter lim="800000"/>
                    <a:headEnd/>
                    <a:tailEnd type="triangle" w="med" len="med"/>
                  </a:ln>
                  <a:effectLst/>
                </p:spPr>
                <p:txBody>
                  <a:bodyPr lIns="90000" tIns="90000" rIns="90000" bIns="90000" anchor="ctr"/>
                  <a:lstStyle/>
                  <a:p>
                    <a:pPr algn="ctr">
                      <a:defRPr/>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ﾎﾟｲﾝﾄ総計</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職務ﾎﾟｲﾝﾄ</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職務</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の大きさ</a:t>
                    </a:r>
                  </a:p>
                </p:txBody>
              </p:sp>
            </p:grpSp>
            <p:sp>
              <p:nvSpPr>
                <p:cNvPr id="16" name="正方形/長方形 15"/>
                <p:cNvSpPr/>
                <p:nvPr/>
              </p:nvSpPr>
              <p:spPr bwMode="ltGray">
                <a:xfrm>
                  <a:off x="7139348" y="1772816"/>
                  <a:ext cx="792000" cy="3960000"/>
                </a:xfrm>
                <a:prstGeom prst="rect">
                  <a:avLst/>
                </a:prstGeom>
                <a:noFill/>
                <a:ln w="38100">
                  <a:solidFill>
                    <a:srgbClr val="0070C0"/>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900" dirty="0">
                    <a:solidFill>
                      <a:schemeClr val="tx1"/>
                    </a:solidFill>
                    <a:latin typeface="+mn-ea"/>
                  </a:endParaRPr>
                </a:p>
              </p:txBody>
            </p:sp>
          </p:grpSp>
          <p:sp>
            <p:nvSpPr>
              <p:cNvPr id="13" name="Rectangle 46"/>
              <p:cNvSpPr>
                <a:spLocks noChangeArrowheads="1"/>
              </p:cNvSpPr>
              <p:nvPr/>
            </p:nvSpPr>
            <p:spPr bwMode="auto">
              <a:xfrm>
                <a:off x="7204021" y="3069706"/>
                <a:ext cx="684000" cy="436000"/>
              </a:xfrm>
              <a:prstGeom prst="rect">
                <a:avLst/>
              </a:prstGeom>
              <a:solidFill>
                <a:schemeClr val="bg1"/>
              </a:solid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４</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Rectangle 46"/>
              <p:cNvSpPr>
                <a:spLocks noChangeArrowheads="1"/>
              </p:cNvSpPr>
              <p:nvPr/>
            </p:nvSpPr>
            <p:spPr bwMode="auto">
              <a:xfrm>
                <a:off x="7204021" y="5685706"/>
                <a:ext cx="684000" cy="436000"/>
              </a:xfrm>
              <a:prstGeom prst="rect">
                <a:avLst/>
              </a:prstGeom>
              <a:noFill/>
              <a:ln w="12700">
                <a:solidFill>
                  <a:schemeClr val="tx1">
                    <a:lumMod val="75000"/>
                    <a:lumOff val="25000"/>
                  </a:schemeClr>
                </a:solidFill>
                <a:miter lim="800000"/>
                <a:headEnd type="none" w="sm" len="sm"/>
                <a:tailEnd type="none" w="sm" len="sm"/>
              </a:ln>
              <a:effectLst/>
            </p:spPr>
            <p:txBody>
              <a:bodyPr wrap="none" lIns="36000" tIns="18000" rIns="36000" bIns="18000" anchor="ctr"/>
              <a:lstStyle/>
              <a:p>
                <a:pPr algn="ctr">
                  <a:defRPr/>
                </a:pPr>
                <a:r>
                  <a:rPr lang="en-US" altLang="ja-JP" sz="900" b="1" dirty="0" smtClean="0">
                    <a:latin typeface="Meiryo UI" panose="020B0604030504040204" pitchFamily="50" charset="-128"/>
                    <a:ea typeface="Meiryo UI" panose="020B0604030504040204" pitchFamily="50" charset="-128"/>
                    <a:cs typeface="Meiryo UI" panose="020B0604030504040204" pitchFamily="50" charset="-128"/>
                  </a:rPr>
                  <a:t>18</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grpSp>
        <p:nvGrpSpPr>
          <p:cNvPr id="63" name="グループ化 62"/>
          <p:cNvGrpSpPr/>
          <p:nvPr/>
        </p:nvGrpSpPr>
        <p:grpSpPr>
          <a:xfrm>
            <a:off x="604635" y="2821572"/>
            <a:ext cx="2887662" cy="289207"/>
            <a:chOff x="1306873" y="1468262"/>
            <a:chExt cx="2910323" cy="324000"/>
          </a:xfrm>
        </p:grpSpPr>
        <p:sp>
          <p:nvSpPr>
            <p:cNvPr id="64" name="正方形/長方形 63"/>
            <p:cNvSpPr/>
            <p:nvPr/>
          </p:nvSpPr>
          <p:spPr bwMode="ltGray">
            <a:xfrm>
              <a:off x="1306873" y="1509587"/>
              <a:ext cx="2177421" cy="246221"/>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none" lIns="18000" tIns="0" rIns="0" bIns="0" rtlCol="0" anchor="ctr">
              <a:noAutofit/>
            </a:bodyPr>
            <a:lstStyle/>
            <a:p>
              <a:pPr>
                <a:spcBef>
                  <a:spcPts val="0"/>
                </a:spcBef>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氏名</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Ａさん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雇用形態： </a:t>
              </a:r>
              <a:r>
                <a:rPr lang="ja-JP" altLang="en-US" sz="1000"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ﾊﾟｰﾄﾀｲﾑ労働者</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正社員　職種</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　 販売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　職位</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 </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　なし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円/楕円 64"/>
            <p:cNvSpPr/>
            <p:nvPr/>
          </p:nvSpPr>
          <p:spPr bwMode="ltGray">
            <a:xfrm>
              <a:off x="3092456" y="1468262"/>
              <a:ext cx="1124740" cy="324000"/>
            </a:xfrm>
            <a:prstGeom prst="ellipse">
              <a:avLst/>
            </a:prstGeom>
            <a:noFill/>
            <a:ln w="2222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000" dirty="0" smtClean="0">
                <a:solidFill>
                  <a:schemeClr val="tx1"/>
                </a:solidFill>
                <a:latin typeface="+mn-ea"/>
              </a:endParaRPr>
            </a:p>
          </p:txBody>
        </p:sp>
      </p:grpSp>
      <p:sp>
        <p:nvSpPr>
          <p:cNvPr id="66" name="コンテンツ プレースホルダー 2"/>
          <p:cNvSpPr>
            <a:spLocks noGrp="1"/>
          </p:cNvSpPr>
          <p:nvPr/>
        </p:nvSpPr>
        <p:spPr>
          <a:xfrm>
            <a:off x="252079" y="630015"/>
            <a:ext cx="6603532" cy="2016224"/>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buSzPct val="70000"/>
              <a:buFont typeface="Wingdings" panose="05000000000000000000" pitchFamily="2" charset="2"/>
              <a:buChar char="Ø"/>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職務評価を実施するパートタイム労働者や正社員を決定します。</a:t>
            </a:r>
            <a:r>
              <a:rPr lang="ja-JP" altLang="en-US" sz="1100" u="sng" dirty="0" smtClean="0">
                <a:latin typeface="Meiryo UI" panose="020B0604030504040204" pitchFamily="50" charset="-128"/>
                <a:ea typeface="Meiryo UI" panose="020B0604030504040204" pitchFamily="50" charset="-128"/>
                <a:cs typeface="Meiryo UI" panose="020B0604030504040204" pitchFamily="50" charset="-128"/>
              </a:rPr>
              <a:t>職務評価加算の申請については、キャリアアップ助成金（</a:t>
            </a:r>
            <a:r>
              <a:rPr lang="ja-JP" altLang="en-US" sz="1100" u="sng" dirty="0">
                <a:latin typeface="メイリオ" pitchFamily="50" charset="-128"/>
                <a:ea typeface="メイリオ" pitchFamily="50" charset="-128"/>
                <a:cs typeface="メイリオ" pitchFamily="50" charset="-128"/>
              </a:rPr>
              <a:t>賃金規定等</a:t>
            </a:r>
            <a:r>
              <a:rPr lang="ja-JP" altLang="en-US" sz="1100" u="sng" dirty="0" smtClean="0">
                <a:latin typeface="メイリオ" pitchFamily="50" charset="-128"/>
                <a:ea typeface="メイリオ" pitchFamily="50" charset="-128"/>
                <a:cs typeface="メイリオ" pitchFamily="50" charset="-128"/>
              </a:rPr>
              <a:t>改定コース</a:t>
            </a:r>
            <a:r>
              <a:rPr lang="ja-JP" altLang="en-US" sz="1100" u="sng" dirty="0" smtClean="0">
                <a:latin typeface="Meiryo UI" panose="020B0604030504040204" pitchFamily="50" charset="-128"/>
                <a:ea typeface="Meiryo UI" panose="020B0604030504040204" pitchFamily="50" charset="-128"/>
                <a:cs typeface="Meiryo UI" panose="020B0604030504040204" pitchFamily="50" charset="-128"/>
              </a:rPr>
              <a:t>）の申請対象となる労働者全員を対象に職務評価を実施することが最低限必要です。</a:t>
            </a:r>
            <a:endParaRPr lang="en-US" altLang="ja-JP" sz="1100" u="sng" dirty="0">
              <a:latin typeface="Meiryo UI" panose="020B0604030504040204" pitchFamily="50" charset="-128"/>
              <a:ea typeface="Meiryo UI" panose="020B0604030504040204" pitchFamily="50" charset="-128"/>
              <a:cs typeface="Meiryo UI" panose="020B0604030504040204" pitchFamily="50" charset="-128"/>
            </a:endParaRPr>
          </a:p>
          <a:p>
            <a:pPr marL="361950">
              <a:lnSpc>
                <a:spcPts val="1500"/>
              </a:lnSpc>
              <a:spcAft>
                <a:spcPts val="400"/>
              </a:spcAft>
              <a:buSzPct val="70000"/>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正社員については、加算の申請の要件ではありませんが、均等・均衡待遇のチェックのためにも、同じ基準で職務評価を行ってみることをお勧めします。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する労働者の従事している仕事を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職務（役割）評価表で定めた評価項目毎に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スケールを採点し</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、ウェイトにスケールをかけて、評価項目毎のポイントを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算出します。ポイントを合計したものが、当該労働者の職務評価ポイントになります。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p:cNvSpPr/>
          <p:nvPr/>
        </p:nvSpPr>
        <p:spPr>
          <a:xfrm>
            <a:off x="301603" y="2538227"/>
            <a:ext cx="2463499"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職務（役割）評価</a:t>
            </a:r>
            <a:r>
              <a:rPr lang="ja-JP" altLang="en-US" sz="1100" b="1" dirty="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採点例）</a:t>
            </a:r>
            <a:r>
              <a:rPr lang="en-US" altLang="ja-JP" sz="1100" b="1" dirty="0" smtClean="0">
                <a:solidFill>
                  <a:schemeClr val="tx1"/>
                </a:solidFill>
                <a:latin typeface="メイリオ" pitchFamily="50" charset="-128"/>
                <a:ea typeface="メイリオ" pitchFamily="50" charset="-128"/>
              </a:rPr>
              <a:t>】</a:t>
            </a:r>
            <a:endParaRPr lang="en-US" altLang="ja-JP" sz="1100" dirty="0" smtClean="0">
              <a:solidFill>
                <a:srgbClr val="FF0000"/>
              </a:solidFill>
              <a:latin typeface="メイリオ" pitchFamily="50" charset="-128"/>
              <a:ea typeface="メイリオ"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818222202"/>
              </p:ext>
            </p:extLst>
          </p:nvPr>
        </p:nvGraphicFramePr>
        <p:xfrm>
          <a:off x="301601" y="7090255"/>
          <a:ext cx="6647222" cy="2820744"/>
        </p:xfrm>
        <a:graphic>
          <a:graphicData uri="http://schemas.openxmlformats.org/drawingml/2006/table">
            <a:tbl>
              <a:tblPr firstRow="1" bandRow="1">
                <a:tableStyleId>{5C22544A-7EE6-4342-B048-85BDC9FD1C3A}</a:tableStyleId>
              </a:tblPr>
              <a:tblGrid>
                <a:gridCol w="1232705"/>
                <a:gridCol w="601613"/>
                <a:gridCol w="601613"/>
                <a:gridCol w="601613"/>
                <a:gridCol w="601613"/>
                <a:gridCol w="601613"/>
                <a:gridCol w="601613"/>
                <a:gridCol w="601613"/>
                <a:gridCol w="601613"/>
                <a:gridCol w="601613"/>
              </a:tblGrid>
              <a:tr h="280251">
                <a:tc rowSpan="2">
                  <a:txBody>
                    <a:bodyPr/>
                    <a:lstStyle/>
                    <a:p>
                      <a:pPr marL="0" marR="0" indent="0" algn="ctr" defTabSz="995549" rtl="0" eaLnBrk="1" fontAlgn="auto" latinLnBrk="0" hangingPunct="1">
                        <a:lnSpc>
                          <a:spcPct val="100000"/>
                        </a:lnSpc>
                        <a:spcBef>
                          <a:spcPts val="0"/>
                        </a:spcBef>
                        <a:spcAft>
                          <a:spcPts val="0"/>
                        </a:spcAft>
                        <a:buClrTx/>
                        <a:buSzTx/>
                        <a:buFontTx/>
                        <a:buNone/>
                        <a:tabLst/>
                        <a:defRPr/>
                      </a:pPr>
                      <a:r>
                        <a:rPr lang="ja-JP" altLang="en-US"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評価項目</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99"/>
                    </a:solidFill>
                  </a:tcPr>
                </a:tc>
                <a:tc rowSpan="2">
                  <a:txBody>
                    <a:bodyPr/>
                    <a:lstStyle/>
                    <a:p>
                      <a:pPr algn="ctr"/>
                      <a:r>
                        <a:rPr kumimoji="1" lang="ja-JP" altLang="en-US" sz="1000" b="0" dirty="0" smtClean="0">
                          <a:solidFill>
                            <a:schemeClr val="tx1"/>
                          </a:solidFill>
                        </a:rPr>
                        <a:t>ウェイト</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gridSpan="2">
                  <a:txBody>
                    <a:bodyPr/>
                    <a:lstStyle/>
                    <a:p>
                      <a:pPr algn="ctr"/>
                      <a:r>
                        <a:rPr kumimoji="1" lang="ja-JP" altLang="en-US" sz="1000" b="0" smtClean="0">
                          <a:solidFill>
                            <a:schemeClr val="tx1"/>
                          </a:solidFill>
                        </a:rPr>
                        <a:t>Ａさん</a:t>
                      </a:r>
                      <a:endParaRPr kumimoji="1" lang="en-US" altLang="ja-JP" sz="1000" b="0" smtClean="0">
                        <a:solidFill>
                          <a:schemeClr val="tx1"/>
                        </a:solidFill>
                      </a:endParaRPr>
                    </a:p>
                    <a:p>
                      <a:pPr algn="ctr"/>
                      <a:r>
                        <a:rPr kumimoji="1" lang="ja-JP" altLang="en-US" sz="900" b="0" smtClean="0">
                          <a:solidFill>
                            <a:schemeClr val="tx1"/>
                          </a:solidFill>
                        </a:rPr>
                        <a:t>パートタイム労働者</a:t>
                      </a:r>
                      <a:endParaRPr kumimoji="1" lang="ja-JP" altLang="en-US" sz="900" b="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000" b="0" dirty="0" smtClean="0">
                          <a:solidFill>
                            <a:schemeClr val="tx1"/>
                          </a:solidFill>
                        </a:rPr>
                        <a:t>Ｂさん</a:t>
                      </a:r>
                      <a:endParaRPr kumimoji="1" lang="en-US" altLang="ja-JP" sz="1000" b="0" dirty="0" smtClean="0">
                        <a:solidFill>
                          <a:schemeClr val="tx1"/>
                        </a:solidFill>
                      </a:endParaRPr>
                    </a:p>
                    <a:p>
                      <a:pPr algn="ctr"/>
                      <a:r>
                        <a:rPr kumimoji="1" lang="ja-JP" altLang="en-US" sz="900" b="0" dirty="0" smtClean="0">
                          <a:solidFill>
                            <a:schemeClr val="tx1"/>
                          </a:solidFill>
                        </a:rPr>
                        <a:t>パートタイム労働者</a:t>
                      </a:r>
                      <a:endParaRPr kumimoji="1" lang="ja-JP" altLang="en-US" sz="900" b="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000" b="0" dirty="0" smtClean="0">
                          <a:solidFill>
                            <a:schemeClr val="tx1"/>
                          </a:solidFill>
                        </a:rPr>
                        <a:t>Ｃさん</a:t>
                      </a:r>
                      <a:endParaRPr kumimoji="1" lang="en-US" altLang="ja-JP" sz="1000" b="0" dirty="0" smtClean="0">
                        <a:solidFill>
                          <a:schemeClr val="tx1"/>
                        </a:solidFill>
                      </a:endParaRPr>
                    </a:p>
                    <a:p>
                      <a:pPr algn="ctr"/>
                      <a:r>
                        <a:rPr kumimoji="1" lang="ja-JP" altLang="en-US" sz="900" b="0" dirty="0" smtClean="0">
                          <a:solidFill>
                            <a:schemeClr val="tx1"/>
                          </a:solidFill>
                        </a:rPr>
                        <a:t>パートタイム労働者</a:t>
                      </a:r>
                      <a:endParaRPr kumimoji="1" lang="ja-JP" altLang="en-US" sz="900" b="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gridSpan="2">
                  <a:txBody>
                    <a:bodyPr/>
                    <a:lstStyle/>
                    <a:p>
                      <a:pPr algn="ctr"/>
                      <a:r>
                        <a:rPr kumimoji="1" lang="ja-JP" altLang="en-US" sz="1000" b="0" dirty="0" smtClean="0">
                          <a:solidFill>
                            <a:schemeClr val="tx1"/>
                          </a:solidFill>
                        </a:rPr>
                        <a:t>Ｄさん</a:t>
                      </a:r>
                      <a:endParaRPr kumimoji="1" lang="en-US" altLang="ja-JP" sz="1000" b="0" dirty="0" smtClean="0">
                        <a:solidFill>
                          <a:schemeClr val="tx1"/>
                        </a:solidFill>
                      </a:endParaRPr>
                    </a:p>
                    <a:p>
                      <a:pPr algn="ctr"/>
                      <a:r>
                        <a:rPr kumimoji="1" lang="ja-JP" altLang="en-US" sz="900" b="0" dirty="0" smtClean="0">
                          <a:solidFill>
                            <a:schemeClr val="tx1"/>
                          </a:solidFill>
                        </a:rPr>
                        <a:t>正社員</a:t>
                      </a:r>
                      <a:endParaRPr kumimoji="1" lang="ja-JP" altLang="en-US" sz="900" b="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vMerge="1">
                  <a:txBody>
                    <a:bodyPr/>
                    <a:lstStyle/>
                    <a:p>
                      <a:pPr marL="0" marR="0" indent="0" algn="l" defTabSz="995549"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dirty="0" smtClean="0">
                          <a:solidFill>
                            <a:schemeClr val="tx1"/>
                          </a:solidFill>
                        </a:rPr>
                        <a:t>スケール</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tc>
                  <a:txBody>
                    <a:bodyPr/>
                    <a:lstStyle/>
                    <a:p>
                      <a:pPr algn="ctr"/>
                      <a:r>
                        <a:rPr kumimoji="1" lang="ja-JP" altLang="en-US" sz="1000" b="0" dirty="0" smtClean="0">
                          <a:solidFill>
                            <a:schemeClr val="tx1"/>
                          </a:solidFill>
                        </a:rPr>
                        <a:t>ポイント</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000" b="0" dirty="0" smtClean="0">
                          <a:solidFill>
                            <a:schemeClr val="tx1"/>
                          </a:solidFill>
                        </a:rPr>
                        <a:t>スケール</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tc>
                  <a:txBody>
                    <a:bodyPr/>
                    <a:lstStyle/>
                    <a:p>
                      <a:pPr algn="ctr"/>
                      <a:r>
                        <a:rPr kumimoji="1" lang="ja-JP" altLang="en-US" sz="1000" b="0" dirty="0" smtClean="0">
                          <a:solidFill>
                            <a:schemeClr val="tx1"/>
                          </a:solidFill>
                        </a:rPr>
                        <a:t>ポイント</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000" b="0" dirty="0" smtClean="0">
                          <a:solidFill>
                            <a:schemeClr val="tx1"/>
                          </a:solidFill>
                        </a:rPr>
                        <a:t>スケール</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tc>
                  <a:txBody>
                    <a:bodyPr/>
                    <a:lstStyle/>
                    <a:p>
                      <a:pPr algn="ctr"/>
                      <a:r>
                        <a:rPr kumimoji="1" lang="ja-JP" altLang="en-US" sz="1000" b="0" dirty="0" smtClean="0">
                          <a:solidFill>
                            <a:schemeClr val="tx1"/>
                          </a:solidFill>
                        </a:rPr>
                        <a:t>ポイント</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000" b="0" dirty="0" smtClean="0">
                          <a:solidFill>
                            <a:schemeClr val="tx1"/>
                          </a:solidFill>
                        </a:rPr>
                        <a:t>スケール</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tc>
                  <a:txBody>
                    <a:bodyPr/>
                    <a:lstStyle/>
                    <a:p>
                      <a:pPr algn="ctr"/>
                      <a:r>
                        <a:rPr kumimoji="1" lang="ja-JP" altLang="en-US" sz="1000" b="0" dirty="0" smtClean="0">
                          <a:solidFill>
                            <a:schemeClr val="tx1"/>
                          </a:solidFill>
                        </a:rPr>
                        <a:t>ポイント</a:t>
                      </a:r>
                      <a:endParaRPr kumimoji="1" lang="ja-JP" altLang="en-US" sz="1000" b="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①人材代替性</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②革新性</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③専門性</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6</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6</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8</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④裁量性</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0676">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⑤対人関係の複雑さ</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部門外</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社外</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6</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8</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0676">
                <a:tc>
                  <a:txBody>
                    <a:bodyPr/>
                    <a:lstStyle/>
                    <a:p>
                      <a:pPr>
                        <a:lnSpc>
                          <a:spcPts val="1000"/>
                        </a:lnSpc>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⑥対人関係の複雑さ</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defRPr/>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部門内</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⑦問題解決の困難度</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4</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3</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6</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⑧経営への影響度</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1</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200" dirty="0" smtClean="0">
                          <a:solidFill>
                            <a:schemeClr val="tx1"/>
                          </a:solidFill>
                        </a:rPr>
                        <a:t>2</a:t>
                      </a: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98">
                <a:tc gridSpan="3">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　　　　　　　　　　　　　　　　職務（役割）ポイント</a:t>
                      </a: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ts val="1000"/>
                        </a:lnSpc>
                      </a:pPr>
                      <a:endParaRPr kumimoji="1" lang="ja-JP" altLang="en-US" sz="100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ts val="1000"/>
                        </a:lnSpc>
                      </a:pPr>
                      <a:endParaRPr kumimoji="1" lang="ja-JP" altLang="en-US" sz="1000" dirty="0">
                        <a:solidFill>
                          <a:schemeClr val="tx1"/>
                        </a:solidFill>
                      </a:endParaRPr>
                    </a:p>
                  </a:txBody>
                  <a:tcPr marL="36000" marR="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300" dirty="0" smtClean="0">
                          <a:solidFill>
                            <a:schemeClr val="tx1"/>
                          </a:solidFill>
                        </a:rPr>
                        <a:t>18</a:t>
                      </a:r>
                      <a:endParaRPr kumimoji="1" lang="ja-JP" altLang="en-US" sz="13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300" dirty="0" smtClean="0">
                          <a:solidFill>
                            <a:schemeClr val="tx1"/>
                          </a:solidFill>
                        </a:rPr>
                        <a:t>22</a:t>
                      </a:r>
                      <a:endParaRPr kumimoji="1" lang="ja-JP" altLang="en-US" sz="13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300" dirty="0" smtClean="0">
                          <a:solidFill>
                            <a:schemeClr val="tx1"/>
                          </a:solidFill>
                        </a:rPr>
                        <a:t>26</a:t>
                      </a:r>
                      <a:endParaRPr kumimoji="1" lang="ja-JP" altLang="en-US" sz="13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endParaRPr kumimoji="1" lang="ja-JP" altLang="en-US" sz="12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300" dirty="0" smtClean="0">
                          <a:solidFill>
                            <a:schemeClr val="tx1"/>
                          </a:solidFill>
                        </a:rPr>
                        <a:t>36</a:t>
                      </a:r>
                      <a:endParaRPr kumimoji="1" lang="ja-JP" altLang="en-US" sz="1300" dirty="0">
                        <a:solidFill>
                          <a:schemeClr val="tx1"/>
                        </a:solidFill>
                      </a:endParaRPr>
                    </a:p>
                  </a:txBody>
                  <a:tcPr marL="36000" marR="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0" name="正方形/長方形 169"/>
          <p:cNvSpPr/>
          <p:nvPr/>
        </p:nvSpPr>
        <p:spPr>
          <a:xfrm>
            <a:off x="2460868" y="2526534"/>
            <a:ext cx="4775986"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en-US" altLang="ja-JP" sz="900" dirty="0" smtClean="0">
                <a:solidFill>
                  <a:srgbClr val="FF0000"/>
                </a:solidFill>
                <a:latin typeface="メイリオ" pitchFamily="50" charset="-128"/>
                <a:ea typeface="メイリオ" pitchFamily="50" charset="-128"/>
              </a:rPr>
              <a:t>※</a:t>
            </a:r>
            <a:r>
              <a:rPr lang="ja-JP" altLang="en-US" sz="900" dirty="0" smtClean="0">
                <a:solidFill>
                  <a:srgbClr val="FF0000"/>
                </a:solidFill>
                <a:latin typeface="メイリオ" pitchFamily="50" charset="-128"/>
                <a:ea typeface="メイリオ" pitchFamily="50" charset="-128"/>
              </a:rPr>
              <a:t>この例では、計算方法を分かり易くするためにウェイトに重み付けをしています。</a:t>
            </a:r>
            <a:endParaRPr lang="en-US" altLang="ja-JP" sz="900" dirty="0" smtClean="0">
              <a:solidFill>
                <a:srgbClr val="FF0000"/>
              </a:solidFill>
              <a:latin typeface="メイリオ" pitchFamily="50" charset="-128"/>
              <a:ea typeface="メイリオ" pitchFamily="50" charset="-128"/>
            </a:endParaRPr>
          </a:p>
          <a:p>
            <a:pPr>
              <a:defRPr/>
            </a:pPr>
            <a:r>
              <a:rPr lang="ja-JP" altLang="en-US" sz="900" dirty="0" smtClean="0">
                <a:solidFill>
                  <a:srgbClr val="FF0000"/>
                </a:solidFill>
                <a:latin typeface="メイリオ" pitchFamily="50" charset="-128"/>
                <a:ea typeface="メイリオ" pitchFamily="50" charset="-128"/>
              </a:rPr>
              <a:t>実際には４Ｐの職務（役割）評価表で設定したウェイトと同じものを使用してください。</a:t>
            </a:r>
            <a:endParaRPr lang="en-US" altLang="ja-JP" sz="1000" dirty="0" smtClean="0">
              <a:solidFill>
                <a:srgbClr val="FF0000"/>
              </a:solidFill>
              <a:latin typeface="メイリオ" pitchFamily="50" charset="-128"/>
              <a:ea typeface="メイリオ" pitchFamily="50" charset="-128"/>
            </a:endParaRPr>
          </a:p>
        </p:txBody>
      </p:sp>
      <p:sp>
        <p:nvSpPr>
          <p:cNvPr id="171" name="正方形/長方形 170"/>
          <p:cNvSpPr/>
          <p:nvPr/>
        </p:nvSpPr>
        <p:spPr>
          <a:xfrm>
            <a:off x="3032797" y="6747934"/>
            <a:ext cx="4014577" cy="324000"/>
          </a:xfrm>
          <a:prstGeom prst="rect">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99555" tIns="108000" rIns="99555" bIns="7200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100" b="1" dirty="0" smtClean="0">
                <a:solidFill>
                  <a:srgbClr val="FF0000"/>
                </a:solidFill>
                <a:latin typeface="メイリオ" pitchFamily="50" charset="-128"/>
                <a:ea typeface="メイリオ" pitchFamily="50" charset="-128"/>
              </a:rPr>
              <a:t>以下の資料が、職務評価加算の申請書類「対象労働者の評価結果を記載した一覧表」に該当します。</a:t>
            </a:r>
            <a:endParaRPr lang="en-US" altLang="ja-JP" sz="1100" b="1" dirty="0" smtClean="0">
              <a:solidFill>
                <a:srgbClr val="FF0000"/>
              </a:solidFill>
              <a:latin typeface="メイリオ" pitchFamily="50" charset="-128"/>
              <a:ea typeface="メイリオ" pitchFamily="50" charset="-128"/>
            </a:endParaRPr>
          </a:p>
        </p:txBody>
      </p:sp>
      <p:sp>
        <p:nvSpPr>
          <p:cNvPr id="172" name="正方形/長方形 171"/>
          <p:cNvSpPr/>
          <p:nvPr/>
        </p:nvSpPr>
        <p:spPr>
          <a:xfrm>
            <a:off x="172814" y="6775006"/>
            <a:ext cx="2592288"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職務（役割）評価結果一覧</a:t>
            </a: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（例）</a:t>
            </a:r>
            <a:endParaRPr lang="en-US" altLang="ja-JP" sz="1100" dirty="0" smtClean="0">
              <a:solidFill>
                <a:srgbClr val="FF0000"/>
              </a:solidFill>
              <a:latin typeface="メイリオ" pitchFamily="50" charset="-128"/>
              <a:ea typeface="メイリオ" pitchFamily="50" charset="-128"/>
            </a:endParaRPr>
          </a:p>
        </p:txBody>
      </p:sp>
      <p:sp>
        <p:nvSpPr>
          <p:cNvPr id="173" name="正方形/長方形 172"/>
          <p:cNvSpPr/>
          <p:nvPr/>
        </p:nvSpPr>
        <p:spPr>
          <a:xfrm>
            <a:off x="515420" y="10042263"/>
            <a:ext cx="6340191"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en-US" altLang="ja-JP" sz="800" dirty="0" smtClean="0">
                <a:solidFill>
                  <a:schemeClr val="tx1"/>
                </a:solidFill>
                <a:latin typeface="メイリオ" pitchFamily="50" charset="-128"/>
                <a:ea typeface="メイリオ" pitchFamily="50" charset="-128"/>
              </a:rPr>
              <a:t>※</a:t>
            </a:r>
            <a:r>
              <a:rPr lang="ja-JP" altLang="en-US" sz="800" dirty="0" smtClean="0">
                <a:solidFill>
                  <a:schemeClr val="tx1"/>
                </a:solidFill>
                <a:latin typeface="メイリオ" pitchFamily="50" charset="-128"/>
                <a:ea typeface="メイリオ" pitchFamily="50" charset="-128"/>
              </a:rPr>
              <a:t>必ずしも正社員を含む必要はありませんが、正社員との均等・均衡チェックを行う場合は、正社員も対象に実施してみてください。</a:t>
            </a:r>
            <a:endParaRPr lang="en-US" altLang="ja-JP" sz="800" dirty="0" smtClean="0">
              <a:solidFill>
                <a:schemeClr val="tx1"/>
              </a:solidFill>
              <a:latin typeface="メイリオ" pitchFamily="50" charset="-128"/>
              <a:ea typeface="メイリオ" pitchFamily="50" charset="-128"/>
            </a:endParaRPr>
          </a:p>
          <a:p>
            <a:pPr>
              <a:defRPr/>
            </a:pPr>
            <a:r>
              <a:rPr lang="en-US" altLang="ja-JP" sz="800" dirty="0" smtClean="0">
                <a:solidFill>
                  <a:schemeClr val="tx1"/>
                </a:solidFill>
                <a:latin typeface="メイリオ" pitchFamily="50" charset="-128"/>
                <a:ea typeface="メイリオ" pitchFamily="50" charset="-128"/>
              </a:rPr>
              <a:t>※</a:t>
            </a:r>
            <a:r>
              <a:rPr lang="ja-JP" altLang="en-US" sz="800" dirty="0" smtClean="0">
                <a:solidFill>
                  <a:schemeClr val="tx1"/>
                </a:solidFill>
                <a:latin typeface="メイリオ" pitchFamily="50" charset="-128"/>
                <a:ea typeface="メイリオ" pitchFamily="50" charset="-128"/>
              </a:rPr>
              <a:t>職務評価加算の申請には、キャリアアップ助成金（</a:t>
            </a:r>
            <a:r>
              <a:rPr lang="ja-JP" altLang="en-US" sz="800" dirty="0">
                <a:solidFill>
                  <a:schemeClr val="tx1"/>
                </a:solidFill>
                <a:latin typeface="メイリオ" pitchFamily="50" charset="-128"/>
                <a:ea typeface="メイリオ" pitchFamily="50" charset="-128"/>
                <a:cs typeface="メイリオ" pitchFamily="50" charset="-128"/>
              </a:rPr>
              <a:t>賃金規定等</a:t>
            </a:r>
            <a:r>
              <a:rPr lang="ja-JP" altLang="en-US" sz="800" dirty="0" smtClean="0">
                <a:solidFill>
                  <a:schemeClr val="tx1"/>
                </a:solidFill>
                <a:latin typeface="メイリオ" pitchFamily="50" charset="-128"/>
                <a:ea typeface="メイリオ" pitchFamily="50" charset="-128"/>
                <a:cs typeface="メイリオ" pitchFamily="50" charset="-128"/>
              </a:rPr>
              <a:t>改定コース</a:t>
            </a:r>
            <a:r>
              <a:rPr lang="ja-JP" altLang="en-US" sz="800" dirty="0" smtClean="0">
                <a:solidFill>
                  <a:schemeClr val="tx1"/>
                </a:solidFill>
                <a:latin typeface="メイリオ" pitchFamily="50" charset="-128"/>
                <a:ea typeface="メイリオ" pitchFamily="50" charset="-128"/>
              </a:rPr>
              <a:t>）の申請対象となる労働者全員が、この一覧表に掲載されている必要があります。</a:t>
            </a:r>
            <a:endParaRPr lang="en-US" altLang="ja-JP" sz="800" dirty="0" smtClean="0">
              <a:solidFill>
                <a:schemeClr val="tx1"/>
              </a:solidFill>
              <a:latin typeface="メイリオ" pitchFamily="50" charset="-128"/>
              <a:ea typeface="メイリオ" pitchFamily="50" charset="-128"/>
            </a:endParaRPr>
          </a:p>
        </p:txBody>
      </p:sp>
      <p:sp>
        <p:nvSpPr>
          <p:cNvPr id="174" name="ストライプ矢印 173"/>
          <p:cNvSpPr/>
          <p:nvPr/>
        </p:nvSpPr>
        <p:spPr>
          <a:xfrm rot="5400000">
            <a:off x="3349342" y="3870717"/>
            <a:ext cx="612067" cy="4787847"/>
          </a:xfrm>
          <a:prstGeom prst="stripedRightArrow">
            <a:avLst/>
          </a:prstGeom>
          <a:solidFill>
            <a:schemeClr val="accent5">
              <a:lumMod val="20000"/>
              <a:lumOff val="80000"/>
            </a:schemeClr>
          </a:solidFill>
          <a:ln w="12700">
            <a:solidFill>
              <a:schemeClr val="tx1"/>
            </a:solidFill>
          </a:ln>
        </p:spPr>
        <p:style>
          <a:lnRef idx="2">
            <a:schemeClr val="accent3"/>
          </a:lnRef>
          <a:fillRef idx="1">
            <a:schemeClr val="lt1"/>
          </a:fillRef>
          <a:effectRef idx="0">
            <a:schemeClr val="accent3"/>
          </a:effectRef>
          <a:fontRef idx="minor">
            <a:schemeClr val="dk1"/>
          </a:fontRef>
        </p:style>
        <p:txBody>
          <a:bodyPr lIns="99555" tIns="108000" rIns="99555" bIns="0" rtlCol="0" anchor="ctr"/>
          <a:lstStyle/>
          <a:p>
            <a:pPr algn="ctr">
              <a:lnSpc>
                <a:spcPts val="1200"/>
              </a:lnSpc>
            </a:pPr>
            <a:endParaRPr kumimoji="1" lang="ja-JP" altLang="en-US" sz="1600" b="1" dirty="0">
              <a:latin typeface="メイリオ" pitchFamily="50" charset="-128"/>
              <a:ea typeface="メイリオ" pitchFamily="50" charset="-128"/>
              <a:cs typeface="メイリオ" pitchFamily="50" charset="-128"/>
            </a:endParaRPr>
          </a:p>
        </p:txBody>
      </p:sp>
      <p:sp>
        <p:nvSpPr>
          <p:cNvPr id="175" name="正方形/長方形 174"/>
          <p:cNvSpPr/>
          <p:nvPr/>
        </p:nvSpPr>
        <p:spPr>
          <a:xfrm>
            <a:off x="2484326" y="6114776"/>
            <a:ext cx="2528330"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000" dirty="0" smtClean="0">
                <a:solidFill>
                  <a:schemeClr val="tx1"/>
                </a:solidFill>
                <a:latin typeface="メイリオ" pitchFamily="50" charset="-128"/>
                <a:ea typeface="メイリオ" pitchFamily="50" charset="-128"/>
              </a:rPr>
              <a:t>職務評価の対象者全員の職務ポイントを同じように算出し、一覧にまとめます。</a:t>
            </a:r>
            <a:endParaRPr lang="en-US" altLang="ja-JP" sz="1000" dirty="0" smtClean="0">
              <a:solidFill>
                <a:schemeClr val="tx1"/>
              </a:solidFill>
              <a:latin typeface="メイリオ" pitchFamily="50" charset="-128"/>
              <a:ea typeface="メイリオ" pitchFamily="50" charset="-128"/>
            </a:endParaRPr>
          </a:p>
        </p:txBody>
      </p:sp>
      <p:sp>
        <p:nvSpPr>
          <p:cNvPr id="176" name="スライド番号プレースホルダー 175"/>
          <p:cNvSpPr>
            <a:spLocks noGrp="1"/>
          </p:cNvSpPr>
          <p:nvPr>
            <p:ph type="sldNum" sz="quarter" idx="12"/>
          </p:nvPr>
        </p:nvSpPr>
        <p:spPr>
          <a:xfrm>
            <a:off x="6855611" y="10042262"/>
            <a:ext cx="366832" cy="275069"/>
          </a:xfrm>
        </p:spPr>
        <p:txBody>
          <a:bodyPr/>
          <a:lstStyle/>
          <a:p>
            <a:fld id="{5257D7FA-C634-4D74-AC8F-65C7EB806FB4}" type="slidenum">
              <a:rPr kumimoji="1" lang="ja-JP" altLang="en-US" smtClean="0"/>
              <a:pPr/>
              <a:t>5</a:t>
            </a:fld>
            <a:endParaRPr kumimoji="1" lang="ja-JP" altLang="en-US" dirty="0"/>
          </a:p>
        </p:txBody>
      </p:sp>
    </p:spTree>
    <p:extLst>
      <p:ext uri="{BB962C8B-B14F-4D97-AF65-F5344CB8AC3E}">
        <p14:creationId xmlns:p14="http://schemas.microsoft.com/office/powerpoint/2010/main" val="143752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799138614"/>
              </p:ext>
            </p:extLst>
          </p:nvPr>
        </p:nvGraphicFramePr>
        <p:xfrm>
          <a:off x="301603" y="1970222"/>
          <a:ext cx="4306960" cy="1828145"/>
        </p:xfrm>
        <a:graphic>
          <a:graphicData uri="http://schemas.openxmlformats.org/drawingml/2006/table">
            <a:tbl>
              <a:tblPr firstRow="1" bandRow="1"/>
              <a:tblGrid>
                <a:gridCol w="1384380"/>
                <a:gridCol w="899800"/>
                <a:gridCol w="2022780"/>
              </a:tblGrid>
              <a:tr h="319385">
                <a:tc>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職務評価結果</a:t>
                      </a:r>
                      <a:endParaRPr kumimoji="1" lang="en-US" altLang="ja-JP"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（職務評価ポイント）</a:t>
                      </a:r>
                      <a:endParaRPr kumimoji="1" lang="ja-JP" altLang="en-US" sz="10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格付け</a:t>
                      </a:r>
                      <a:endParaRPr kumimoji="1" lang="ja-JP" altLang="en-US" sz="105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改定後の基本給</a:t>
                      </a:r>
                      <a:endParaRPr kumimoji="1" lang="ja-JP" altLang="en-US" sz="105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ポイント３２点以上</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６級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１，１００円</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ポイント２８～３１点</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１，０５０円</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ポイント２４～２７点</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１，０００円</a:t>
                      </a: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ポイント２０～２３点</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９５０円</a:t>
                      </a: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ポイント１６～１９点</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９００円</a:t>
                      </a: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198000">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点以下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5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８５０円</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marL="54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sp>
        <p:nvSpPr>
          <p:cNvPr id="3" name="角丸四角形 2"/>
          <p:cNvSpPr/>
          <p:nvPr/>
        </p:nvSpPr>
        <p:spPr>
          <a:xfrm>
            <a:off x="66745" y="125959"/>
            <a:ext cx="7127414" cy="428888"/>
          </a:xfrm>
          <a:prstGeom prst="roundRect">
            <a:avLst/>
          </a:prstGeom>
          <a:noFill/>
          <a:ln w="34925">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lstStyle/>
          <a:p>
            <a:pPr>
              <a:defRPr/>
            </a:pPr>
            <a:r>
              <a:rPr lang="ja-JP" altLang="en-US" sz="1600" b="1" dirty="0">
                <a:solidFill>
                  <a:srgbClr val="3366FF"/>
                </a:solidFill>
                <a:latin typeface="メイリオ" pitchFamily="50" charset="-128"/>
                <a:ea typeface="メイリオ" pitchFamily="50" charset="-128"/>
                <a:cs typeface="メイリオ" pitchFamily="50" charset="-128"/>
              </a:rPr>
              <a:t>　</a:t>
            </a:r>
            <a:r>
              <a:rPr lang="ja-JP" altLang="en-US" sz="1600" b="1" dirty="0" smtClean="0">
                <a:solidFill>
                  <a:srgbClr val="3366FF"/>
                </a:solidFill>
                <a:latin typeface="メイリオ" pitchFamily="50" charset="-128"/>
                <a:ea typeface="メイリオ" pitchFamily="50" charset="-128"/>
                <a:cs typeface="メイリオ" pitchFamily="50" charset="-128"/>
              </a:rPr>
              <a:t>　職務</a:t>
            </a:r>
            <a:r>
              <a:rPr lang="ja-JP" altLang="en-US" sz="1600" b="1" dirty="0">
                <a:solidFill>
                  <a:srgbClr val="3366FF"/>
                </a:solidFill>
                <a:latin typeface="メイリオ" pitchFamily="50" charset="-128"/>
                <a:ea typeface="メイリオ" pitchFamily="50" charset="-128"/>
                <a:cs typeface="メイリオ" pitchFamily="50" charset="-128"/>
              </a:rPr>
              <a:t>（役割）評価の結果を活用した賃金制度の検討</a:t>
            </a:r>
          </a:p>
        </p:txBody>
      </p:sp>
      <p:sp>
        <p:nvSpPr>
          <p:cNvPr id="5" name="円/楕円 4"/>
          <p:cNvSpPr/>
          <p:nvPr/>
        </p:nvSpPr>
        <p:spPr bwMode="ltGray">
          <a:xfrm>
            <a:off x="24247" y="12253"/>
            <a:ext cx="391616" cy="360000"/>
          </a:xfrm>
          <a:prstGeom prst="ellipse">
            <a:avLst/>
          </a:prstGeom>
          <a:solidFill>
            <a:schemeClr val="accent5">
              <a:lumMod val="40000"/>
              <a:lumOff val="60000"/>
            </a:schemeClr>
          </a:solidFill>
          <a:ln>
            <a:solidFill>
              <a:schemeClr val="accent5">
                <a:lumMod val="40000"/>
                <a:lumOff val="60000"/>
              </a:schemeClr>
            </a:solidFill>
          </a:ln>
          <a:effectLst/>
        </p:spPr>
        <p:style>
          <a:lnRef idx="0">
            <a:schemeClr val="accent4"/>
          </a:lnRef>
          <a:fillRef idx="3">
            <a:schemeClr val="accent4"/>
          </a:fillRef>
          <a:effectRef idx="3">
            <a:schemeClr val="accent4"/>
          </a:effectRef>
          <a:fontRef idx="minor">
            <a:schemeClr val="lt1"/>
          </a:fontRef>
        </p:style>
        <p:txBody>
          <a:bodyPr wrap="none" rtlCol="0" anchor="ctr"/>
          <a:lstStyle/>
          <a:p>
            <a:pPr algn="ct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endParaRPr kumimoji="1"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コンテンツ プレースホルダー 2"/>
          <p:cNvSpPr>
            <a:spLocks noGrp="1"/>
          </p:cNvSpPr>
          <p:nvPr/>
        </p:nvSpPr>
        <p:spPr>
          <a:xfrm>
            <a:off x="220055" y="630015"/>
            <a:ext cx="6603532" cy="900100"/>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spcAft>
                <a:spcPts val="400"/>
              </a:spcAft>
              <a:buSzPct val="70000"/>
              <a:buFont typeface="Wingdings" panose="05000000000000000000" pitchFamily="2" charset="2"/>
              <a:buChar char="Ø"/>
            </a:pP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職務評価加算の対象となるには、職務評価の結果を踏まえて、賃金を改定することが必要です。</a:t>
            </a:r>
            <a:endParaRPr lang="en-US" altLang="ja-JP"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職務評価ポイントが何点であれば、どの格付け（賃金額）とするのかを定め、賃金規定等に記載するか、または賃金決定の考え方がわかる別資料として作成してください。</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36054" y="1734446"/>
            <a:ext cx="4536504"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賃金テーブルの例①</a:t>
            </a: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職務評価ポイント＝基本給とするケース</a:t>
            </a:r>
            <a:endParaRPr lang="en-US" altLang="ja-JP" sz="1100" dirty="0" smtClean="0">
              <a:solidFill>
                <a:srgbClr val="FF0000"/>
              </a:solidFill>
              <a:latin typeface="メイリオ" pitchFamily="50" charset="-128"/>
              <a:ea typeface="メイリオ" pitchFamily="50" charset="-128"/>
            </a:endParaRPr>
          </a:p>
        </p:txBody>
      </p:sp>
      <p:sp>
        <p:nvSpPr>
          <p:cNvPr id="8" name="正方形/長方形 7"/>
          <p:cNvSpPr/>
          <p:nvPr/>
        </p:nvSpPr>
        <p:spPr>
          <a:xfrm>
            <a:off x="236215" y="1289259"/>
            <a:ext cx="6587372" cy="360000"/>
          </a:xfrm>
          <a:prstGeom prst="rect">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100" b="1" dirty="0" smtClean="0">
                <a:solidFill>
                  <a:srgbClr val="FF0000"/>
                </a:solidFill>
                <a:latin typeface="メイリオ" pitchFamily="50" charset="-128"/>
                <a:ea typeface="メイリオ" pitchFamily="50" charset="-128"/>
              </a:rPr>
              <a:t>以下の資料が、職務評価加算の申請書類「職務評価結果を踏まえ</a:t>
            </a:r>
            <a:r>
              <a:rPr lang="ja-JP" altLang="en-US" sz="1100" b="1" dirty="0" smtClean="0">
                <a:solidFill>
                  <a:srgbClr val="FF0000"/>
                </a:solidFill>
                <a:latin typeface="メイリオ" pitchFamily="50" charset="-128"/>
                <a:ea typeface="メイリオ" pitchFamily="50" charset="-128"/>
                <a:cs typeface="メイリオ" pitchFamily="50" charset="-128"/>
              </a:rPr>
              <a:t>賃金規定等</a:t>
            </a:r>
            <a:r>
              <a:rPr lang="ja-JP" altLang="en-US" sz="1100" b="1" dirty="0" smtClean="0">
                <a:solidFill>
                  <a:srgbClr val="FF0000"/>
                </a:solidFill>
                <a:latin typeface="メイリオ" pitchFamily="50" charset="-128"/>
                <a:ea typeface="メイリオ" pitchFamily="50" charset="-128"/>
              </a:rPr>
              <a:t>を改定したことが分かる書類」に該当します。</a:t>
            </a:r>
            <a:endParaRPr lang="en-US" altLang="ja-JP" sz="1100" b="1" dirty="0" smtClean="0">
              <a:solidFill>
                <a:srgbClr val="FF0000"/>
              </a:solidFill>
              <a:latin typeface="メイリオ" pitchFamily="50" charset="-128"/>
              <a:ea typeface="メイリオ" pitchFamily="50" charset="-128"/>
            </a:endParaRPr>
          </a:p>
        </p:txBody>
      </p:sp>
      <p:sp>
        <p:nvSpPr>
          <p:cNvPr id="2" name="スライド番号プレースホルダー 1"/>
          <p:cNvSpPr>
            <a:spLocks noGrp="1"/>
          </p:cNvSpPr>
          <p:nvPr>
            <p:ph type="sldNum" sz="quarter" idx="12"/>
          </p:nvPr>
        </p:nvSpPr>
        <p:spPr>
          <a:xfrm>
            <a:off x="6664162" y="10027058"/>
            <a:ext cx="524799" cy="305979"/>
          </a:xfrm>
        </p:spPr>
        <p:txBody>
          <a:bodyPr/>
          <a:lstStyle/>
          <a:p>
            <a:fld id="{5257D7FA-C634-4D74-AC8F-65C7EB806FB4}" type="slidenum">
              <a:rPr kumimoji="1" lang="ja-JP" altLang="en-US" smtClean="0"/>
              <a:pPr/>
              <a:t>6</a:t>
            </a:fld>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3260046706"/>
              </p:ext>
            </p:extLst>
          </p:nvPr>
        </p:nvGraphicFramePr>
        <p:xfrm>
          <a:off x="301603" y="4490502"/>
          <a:ext cx="6521984" cy="4511880"/>
        </p:xfrm>
        <a:graphic>
          <a:graphicData uri="http://schemas.openxmlformats.org/drawingml/2006/table">
            <a:tbl>
              <a:tblPr firstRow="1" bandRow="1"/>
              <a:tblGrid>
                <a:gridCol w="565639"/>
                <a:gridCol w="502808"/>
                <a:gridCol w="2679429"/>
                <a:gridCol w="1171151"/>
                <a:gridCol w="1602957"/>
              </a:tblGrid>
              <a:tr h="309663">
                <a:tc gridSpan="2">
                  <a:txBody>
                    <a:bodyPr/>
                    <a:lstStyle/>
                    <a:p>
                      <a:pPr algn="ctr"/>
                      <a:r>
                        <a:rPr kumimoji="1" lang="ja-JP" altLang="en-US" sz="10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格付け</a:t>
                      </a:r>
                      <a:endParaRPr kumimoji="1" lang="ja-JP" altLang="en-US" sz="10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hMerge="1">
                  <a:txBody>
                    <a:bodyPr/>
                    <a:lstStyle/>
                    <a:p>
                      <a:pPr algn="ctr"/>
                      <a:endParaRPr kumimoji="1" lang="ja-JP" altLang="en-US" sz="105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rowSpan="2">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職務評価結果（職務評価ポイント）と</a:t>
                      </a:r>
                      <a:endParaRPr kumimoji="1" lang="en-US" altLang="ja-JP"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勤続年数</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rowSpan="2">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改定後の基本給</a:t>
                      </a:r>
                    </a:p>
                  </a:txBody>
                  <a:tcPr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rowSpan="8">
                  <a:txBody>
                    <a:bodyPr/>
                    <a:lstStyle/>
                    <a:p>
                      <a:pPr algn="ctr"/>
                      <a:endPar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309663">
                <a:tc>
                  <a:txBody>
                    <a:bodyPr/>
                    <a:lstStyle/>
                    <a:p>
                      <a:pPr algn="ctr"/>
                      <a:r>
                        <a:rPr kumimoji="1" lang="ja-JP" altLang="en-US" sz="10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10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a:txBody>
                    <a:bodyPr/>
                    <a:lstStyle/>
                    <a:p>
                      <a:pPr algn="ctr"/>
                      <a:r>
                        <a:rPr kumimoji="1" lang="ja-JP" altLang="en-US" sz="105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号俸</a:t>
                      </a:r>
                      <a:endParaRPr kumimoji="1" lang="ja-JP" altLang="en-US" sz="105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CC99"/>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６級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6-3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点以上かつ勤続年数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indent="0"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１，１００円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marL="0" indent="0"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6-2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点以上かつ勤続年数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１，０８０円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6-1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点以上かつ勤続年数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１，０６０円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５級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１，０５０円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１，０３０円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１，０２０円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４級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１，０００円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rowSpan="3">
                  <a:txBody>
                    <a:bodyPr/>
                    <a:lstStyle/>
                    <a:p>
                      <a:pPr algn="l">
                        <a:lnSpc>
                          <a:spcPts val="10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点）は４級の勤続年数に応じた号俸に格付け</a:t>
                      </a:r>
                    </a:p>
                  </a:txBody>
                  <a:tcPr marL="144000" marR="72000"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９８０円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９６０円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３級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９５０円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rowSpan="3">
                  <a:txBody>
                    <a:bodyPr/>
                    <a:lstStyle/>
                    <a:p>
                      <a:pPr marL="0" marR="0" indent="0" algn="l" defTabSz="995549" rtl="0" eaLnBrk="1" fontAlgn="auto" latinLnBrk="0" hangingPunct="1">
                        <a:lnSpc>
                          <a:spcPts val="10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B</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点）は３級の勤続年数に応じた号俸に格付け</a:t>
                      </a:r>
                    </a:p>
                    <a:p>
                      <a:pPr algn="l">
                        <a:lnSpc>
                          <a:spcPts val="10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144000" marR="72000"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９３０円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９２０円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２級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９００円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rowSpan="3">
                  <a:txBody>
                    <a:bodyPr/>
                    <a:lstStyle/>
                    <a:p>
                      <a:pPr algn="l">
                        <a:lnSpc>
                          <a:spcPts val="10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A</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点）は　</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級の勤続年数に応じた号俸に格付け</a:t>
                      </a:r>
                    </a:p>
                  </a:txBody>
                  <a:tcPr marL="144000" marR="72000"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８８０円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4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８６０円</a:t>
                      </a: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algn="l">
                        <a:lnSpc>
                          <a:spcPts val="400"/>
                        </a:lnSpc>
                      </a:pPr>
                      <a:endPar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rowSpan="3">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１級</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1-3</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点以下かつ勤続年数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８５０円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rowSpan="3">
                  <a:txBody>
                    <a:bodyPr/>
                    <a:lstStyle/>
                    <a:p>
                      <a:pPr marL="0" marR="0" indent="0" algn="l" defTabSz="995549" rtl="0" eaLnBrk="1" fontAlgn="auto" latinLnBrk="0" hangingPunct="1">
                        <a:lnSpc>
                          <a:spcPts val="400"/>
                        </a:lnSpc>
                        <a:spcBef>
                          <a:spcPts val="0"/>
                        </a:spcBef>
                        <a:spcAft>
                          <a:spcPts val="0"/>
                        </a:spcAft>
                        <a:buClrTx/>
                        <a:buSzTx/>
                        <a:buFontTx/>
                        <a:buNone/>
                        <a:tabLst/>
                        <a:defRPr/>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1-2</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点以下かつ勤続年数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年以上</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８３０円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marL="0" marR="0" indent="0" algn="l" defTabSz="995549" rtl="0" eaLnBrk="1" fontAlgn="auto" latinLnBrk="0" hangingPunct="1">
                        <a:lnSpc>
                          <a:spcPts val="400"/>
                        </a:lnSpc>
                        <a:spcBef>
                          <a:spcPts val="0"/>
                        </a:spcBef>
                        <a:spcAft>
                          <a:spcPts val="0"/>
                        </a:spcAft>
                        <a:buClrTx/>
                        <a:buSzTx/>
                        <a:buFontTx/>
                        <a:buNone/>
                        <a:tabLst/>
                        <a:defRPr/>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16253">
                <a:tc vMerge="1">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400"/>
                        </a:lnSpc>
                      </a:pPr>
                      <a:r>
                        <a:rPr kumimoji="1" lang="en-US" altLang="ja-JP" sz="9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1-1</a:t>
                      </a:r>
                      <a:endParaRPr kumimoji="1" lang="ja-JP" altLang="en-US" sz="9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ポイント</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点以下かつ勤続年数</a:t>
                      </a:r>
                      <a:r>
                        <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年未満</a:t>
                      </a:r>
                    </a:p>
                  </a:txBody>
                  <a:tcPr marL="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400"/>
                        </a:lnSpc>
                        <a:spcBef>
                          <a:spcPts val="0"/>
                        </a:spcBef>
                        <a:spcAft>
                          <a:spcPts val="0"/>
                        </a:spcAft>
                        <a:buClrTx/>
                        <a:buSzTx/>
                        <a:buFontTx/>
                        <a:buNone/>
                        <a:tabLst/>
                        <a:defRPr/>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８２０円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252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vMerge="1">
                  <a:txBody>
                    <a:bodyPr/>
                    <a:lstStyle/>
                    <a:p>
                      <a:pPr marL="0" marR="0" indent="0" algn="l" defTabSz="995549" rtl="0" eaLnBrk="1" fontAlgn="auto" latinLnBrk="0" hangingPunct="1">
                        <a:lnSpc>
                          <a:spcPts val="400"/>
                        </a:lnSpc>
                        <a:spcBef>
                          <a:spcPts val="0"/>
                        </a:spcBef>
                        <a:spcAft>
                          <a:spcPts val="0"/>
                        </a:spcAft>
                        <a:buClrTx/>
                        <a:buSzTx/>
                        <a:buFontTx/>
                        <a:buNone/>
                        <a:tabLst/>
                        <a:defRPr/>
                      </a:pP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sp>
        <p:nvSpPr>
          <p:cNvPr id="10" name="正方形/長方形 9"/>
          <p:cNvSpPr/>
          <p:nvPr/>
        </p:nvSpPr>
        <p:spPr>
          <a:xfrm>
            <a:off x="36054" y="4254726"/>
            <a:ext cx="6444716"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賃金テーブルの例</a:t>
            </a:r>
            <a:r>
              <a:rPr lang="ja-JP" altLang="en-US" sz="1100" b="1" dirty="0">
                <a:solidFill>
                  <a:schemeClr val="tx1"/>
                </a:solidFill>
                <a:latin typeface="メイリオ" pitchFamily="50" charset="-128"/>
                <a:ea typeface="メイリオ" pitchFamily="50" charset="-128"/>
              </a:rPr>
              <a:t>②</a:t>
            </a: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職務評価ポイントと、勤続年数を組み合わせて基本給を決定するケース</a:t>
            </a:r>
            <a:endParaRPr lang="en-US" altLang="ja-JP" sz="1100" dirty="0" smtClean="0">
              <a:solidFill>
                <a:srgbClr val="FF0000"/>
              </a:solidFill>
              <a:latin typeface="メイリオ" pitchFamily="50" charset="-128"/>
              <a:ea typeface="メイリオ" pitchFamily="50" charset="-128"/>
            </a:endParaRPr>
          </a:p>
        </p:txBody>
      </p:sp>
      <p:sp>
        <p:nvSpPr>
          <p:cNvPr id="11" name="横巻き 10"/>
          <p:cNvSpPr/>
          <p:nvPr/>
        </p:nvSpPr>
        <p:spPr>
          <a:xfrm>
            <a:off x="4669104" y="2094486"/>
            <a:ext cx="2520280" cy="515749"/>
          </a:xfrm>
          <a:prstGeom prst="horizontalScroll">
            <a:avLst/>
          </a:prstGeom>
          <a:solidFill>
            <a:schemeClr val="accent6">
              <a:lumMod val="20000"/>
              <a:lumOff val="80000"/>
            </a:schemeClr>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000" dirty="0" smtClean="0">
                <a:solidFill>
                  <a:schemeClr val="accent5">
                    <a:lumMod val="50000"/>
                  </a:schemeClr>
                </a:solidFill>
                <a:latin typeface="メイリオ" pitchFamily="50" charset="-128"/>
                <a:ea typeface="メイリオ" pitchFamily="50" charset="-128"/>
              </a:rPr>
              <a:t>Ｐ５の</a:t>
            </a:r>
            <a:r>
              <a:rPr lang="zh-TW" altLang="en-US" sz="1000" dirty="0">
                <a:solidFill>
                  <a:schemeClr val="accent5">
                    <a:lumMod val="50000"/>
                  </a:schemeClr>
                </a:solidFill>
                <a:latin typeface="メイリオ" pitchFamily="50" charset="-128"/>
                <a:ea typeface="メイリオ" pitchFamily="50" charset="-128"/>
              </a:rPr>
              <a:t>職務（役割）評価結果</a:t>
            </a:r>
            <a:r>
              <a:rPr lang="zh-TW" altLang="en-US" sz="1000" dirty="0" smtClean="0">
                <a:solidFill>
                  <a:schemeClr val="accent5">
                    <a:lumMod val="50000"/>
                  </a:schemeClr>
                </a:solidFill>
                <a:latin typeface="メイリオ" pitchFamily="50" charset="-128"/>
                <a:ea typeface="メイリオ" pitchFamily="50" charset="-128"/>
              </a:rPr>
              <a:t>一覧</a:t>
            </a:r>
            <a:r>
              <a:rPr lang="ja-JP" altLang="en-US" sz="1000" dirty="0" smtClean="0">
                <a:solidFill>
                  <a:schemeClr val="accent5">
                    <a:lumMod val="50000"/>
                  </a:schemeClr>
                </a:solidFill>
                <a:latin typeface="メイリオ" pitchFamily="50" charset="-128"/>
                <a:ea typeface="メイリオ" pitchFamily="50" charset="-128"/>
              </a:rPr>
              <a:t>の例を当てはめると、このようになります。</a:t>
            </a:r>
            <a:endParaRPr lang="en-US" altLang="ja-JP" sz="1000" dirty="0" smtClean="0">
              <a:solidFill>
                <a:schemeClr val="accent5">
                  <a:lumMod val="50000"/>
                </a:schemeClr>
              </a:solidFill>
              <a:latin typeface="メイリオ" pitchFamily="50" charset="-128"/>
              <a:ea typeface="メイリオ"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990921861"/>
              </p:ext>
            </p:extLst>
          </p:nvPr>
        </p:nvGraphicFramePr>
        <p:xfrm>
          <a:off x="4536555" y="2286199"/>
          <a:ext cx="1908211" cy="1546860"/>
        </p:xfrm>
        <a:graphic>
          <a:graphicData uri="http://schemas.openxmlformats.org/drawingml/2006/table">
            <a:tbl>
              <a:tblPr firstRow="1" bandRow="1"/>
              <a:tblGrid>
                <a:gridCol w="252027"/>
                <a:gridCol w="1656184"/>
              </a:tblGrid>
              <a:tr h="198000">
                <a:tc>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algn="l"/>
                      <a:r>
                        <a:rPr kumimoji="1" lang="ja-JP" altLang="en-US" sz="12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点）</a:t>
                      </a:r>
                      <a:endParaRPr kumimoji="1" lang="ja-JP" altLang="en-US" sz="1050" b="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algn="l"/>
                      <a:r>
                        <a:rPr kumimoji="1" lang="ja-JP" altLang="en-US" sz="11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B</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点）</a:t>
                      </a:r>
                      <a:endParaRPr kumimoji="1" lang="ja-JP" altLang="en-US" sz="1050" b="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algn="l"/>
                      <a:r>
                        <a:rPr kumimoji="1" lang="ja-JP" altLang="en-US" sz="11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A</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さん（ポイント</a:t>
                      </a:r>
                      <a:r>
                        <a:rPr kumimoji="1" lang="en-US" altLang="ja-JP"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050" b="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点）</a:t>
                      </a:r>
                      <a:endParaRPr kumimoji="1" lang="ja-JP" altLang="en-US" sz="1050" b="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algn="l"/>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ts val="500"/>
                        </a:lnSpc>
                      </a:pPr>
                      <a:endParaRPr kumimoji="1" lang="ja-JP" altLang="en-US" sz="105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4" name="正方形/長方形 13"/>
          <p:cNvSpPr/>
          <p:nvPr/>
        </p:nvSpPr>
        <p:spPr>
          <a:xfrm>
            <a:off x="180069" y="8874931"/>
            <a:ext cx="6643517" cy="1476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171450" indent="-171450">
              <a:buFont typeface="Wingdings" panose="05000000000000000000" pitchFamily="2" charset="2"/>
              <a:buChar char="Ø"/>
              <a:defRPr/>
            </a:pPr>
            <a:r>
              <a:rPr lang="ja-JP" altLang="en-US" sz="1050" b="1" dirty="0" smtClean="0">
                <a:solidFill>
                  <a:schemeClr val="tx1"/>
                </a:solidFill>
                <a:latin typeface="メイリオ" pitchFamily="50" charset="-128"/>
                <a:ea typeface="メイリオ" pitchFamily="50" charset="-128"/>
              </a:rPr>
              <a:t>勤続年数を考慮したい場合は、</a:t>
            </a:r>
            <a:r>
              <a:rPr lang="en-US" altLang="ja-JP" sz="1050" b="1" dirty="0" smtClean="0">
                <a:solidFill>
                  <a:schemeClr val="tx1"/>
                </a:solidFill>
                <a:latin typeface="メイリオ" pitchFamily="50" charset="-128"/>
                <a:ea typeface="メイリオ" pitchFamily="50" charset="-128"/>
              </a:rPr>
              <a:t>【</a:t>
            </a:r>
            <a:r>
              <a:rPr lang="ja-JP" altLang="en-US" sz="1050" b="1" dirty="0" smtClean="0">
                <a:solidFill>
                  <a:schemeClr val="tx1"/>
                </a:solidFill>
                <a:latin typeface="メイリオ" pitchFamily="50" charset="-128"/>
                <a:ea typeface="メイリオ" pitchFamily="50" charset="-128"/>
              </a:rPr>
              <a:t>賃金テーブルの例①</a:t>
            </a:r>
            <a:r>
              <a:rPr lang="en-US" altLang="ja-JP" sz="1050" b="1" dirty="0" smtClean="0">
                <a:solidFill>
                  <a:schemeClr val="tx1"/>
                </a:solidFill>
                <a:latin typeface="メイリオ" pitchFamily="50" charset="-128"/>
                <a:ea typeface="メイリオ" pitchFamily="50" charset="-128"/>
              </a:rPr>
              <a:t>】</a:t>
            </a:r>
            <a:r>
              <a:rPr lang="ja-JP" altLang="en-US" sz="1050" b="1" dirty="0" smtClean="0">
                <a:solidFill>
                  <a:schemeClr val="tx1"/>
                </a:solidFill>
                <a:latin typeface="メイリオ" pitchFamily="50" charset="-128"/>
                <a:ea typeface="メイリオ" pitchFamily="50" charset="-128"/>
              </a:rPr>
              <a:t>に、別途「勤続給」を設定して加算するという方法もあります。</a:t>
            </a:r>
            <a:endParaRPr lang="en-US" altLang="ja-JP" sz="1050" b="1" dirty="0" smtClean="0">
              <a:solidFill>
                <a:schemeClr val="tx1"/>
              </a:solidFill>
              <a:latin typeface="メイリオ" pitchFamily="50" charset="-128"/>
              <a:ea typeface="メイリオ" pitchFamily="50" charset="-128"/>
            </a:endParaRPr>
          </a:p>
          <a:p>
            <a:pPr marL="171450" indent="-171450">
              <a:buFont typeface="Wingdings" panose="05000000000000000000" pitchFamily="2" charset="2"/>
              <a:buChar char="Ø"/>
              <a:defRPr/>
            </a:pPr>
            <a:r>
              <a:rPr lang="ja-JP" altLang="en-US" sz="1050" dirty="0" smtClean="0">
                <a:solidFill>
                  <a:schemeClr val="tx1"/>
                </a:solidFill>
                <a:latin typeface="メイリオ" pitchFamily="50" charset="-128"/>
                <a:ea typeface="メイリオ" pitchFamily="50" charset="-128"/>
              </a:rPr>
              <a:t>賃金テーブルの定め方はこの例に限られるものではありませんが、</a:t>
            </a:r>
            <a:r>
              <a:rPr lang="ja-JP" altLang="en-US" sz="1050" b="1" dirty="0" smtClean="0">
                <a:solidFill>
                  <a:srgbClr val="FF0000"/>
                </a:solidFill>
                <a:latin typeface="メイリオ" pitchFamily="50" charset="-128"/>
                <a:ea typeface="メイリオ" pitchFamily="50" charset="-128"/>
              </a:rPr>
              <a:t>職務評価加算の対象となるには、職務評価結果を踏まえて賃金決定をしていることが必要です。</a:t>
            </a:r>
            <a:endParaRPr lang="en-US" altLang="ja-JP" sz="1050" b="1" dirty="0" smtClean="0">
              <a:solidFill>
                <a:srgbClr val="FF0000"/>
              </a:solidFill>
              <a:latin typeface="メイリオ" pitchFamily="50" charset="-128"/>
              <a:ea typeface="メイリオ" pitchFamily="50" charset="-128"/>
            </a:endParaRPr>
          </a:p>
          <a:p>
            <a:pPr marL="171450" indent="-171450">
              <a:buFont typeface="Wingdings" panose="05000000000000000000" pitchFamily="2" charset="2"/>
              <a:buChar char="Ø"/>
              <a:defRPr/>
            </a:pPr>
            <a:r>
              <a:rPr lang="ja-JP" altLang="en-US" sz="1050" b="1" dirty="0" smtClean="0">
                <a:solidFill>
                  <a:srgbClr val="FF0000"/>
                </a:solidFill>
                <a:latin typeface="メイリオ" pitchFamily="50" charset="-128"/>
                <a:ea typeface="メイリオ" pitchFamily="50" charset="-128"/>
              </a:rPr>
              <a:t>職務</a:t>
            </a:r>
            <a:r>
              <a:rPr lang="ja-JP" altLang="en-US" sz="1050" b="1" dirty="0">
                <a:solidFill>
                  <a:srgbClr val="FF0000"/>
                </a:solidFill>
                <a:latin typeface="メイリオ" pitchFamily="50" charset="-128"/>
                <a:ea typeface="メイリオ" pitchFamily="50" charset="-128"/>
              </a:rPr>
              <a:t>評価</a:t>
            </a:r>
            <a:r>
              <a:rPr lang="ja-JP" altLang="en-US" sz="1050" b="1" dirty="0" smtClean="0">
                <a:solidFill>
                  <a:srgbClr val="FF0000"/>
                </a:solidFill>
                <a:latin typeface="メイリオ" pitchFamily="50" charset="-128"/>
                <a:ea typeface="メイリオ" pitchFamily="50" charset="-128"/>
              </a:rPr>
              <a:t>加算の要件として、職務評価ポイント部分を労働協約または就業規則に定める</a:t>
            </a:r>
            <a:r>
              <a:rPr lang="ja-JP" altLang="en-US" sz="1050" b="1" dirty="0" smtClean="0">
                <a:solidFill>
                  <a:srgbClr val="FF0000"/>
                </a:solidFill>
                <a:latin typeface="メイリオ" pitchFamily="50" charset="-128"/>
                <a:ea typeface="メイリオ" pitchFamily="50" charset="-128"/>
                <a:cs typeface="メイリオ" pitchFamily="50" charset="-128"/>
              </a:rPr>
              <a:t>賃金規定等</a:t>
            </a:r>
            <a:r>
              <a:rPr lang="ja-JP" altLang="en-US" sz="1050" b="1" dirty="0" smtClean="0">
                <a:solidFill>
                  <a:srgbClr val="FF0000"/>
                </a:solidFill>
                <a:latin typeface="メイリオ" pitchFamily="50" charset="-128"/>
                <a:ea typeface="メイリオ" pitchFamily="50" charset="-128"/>
              </a:rPr>
              <a:t>に記載することは必須とはしていませんが、上記のような職務評価ポイントとの関連性を定めており、それに従って賃金決定したことが分かる資料の提出が必要です（</a:t>
            </a:r>
            <a:r>
              <a:rPr lang="ja-JP" altLang="en-US" sz="1050" b="1" u="sng" dirty="0" smtClean="0">
                <a:solidFill>
                  <a:srgbClr val="FF0000"/>
                </a:solidFill>
                <a:latin typeface="メイリオ" pitchFamily="50" charset="-128"/>
                <a:ea typeface="メイリオ" pitchFamily="50" charset="-128"/>
              </a:rPr>
              <a:t>賃金改定前</a:t>
            </a:r>
            <a:r>
              <a:rPr lang="ja-JP" altLang="en-US" sz="1050" b="1" dirty="0" smtClean="0">
                <a:solidFill>
                  <a:srgbClr val="FF0000"/>
                </a:solidFill>
                <a:latin typeface="メイリオ" pitchFamily="50" charset="-128"/>
                <a:ea typeface="メイリオ" pitchFamily="50" charset="-128"/>
              </a:rPr>
              <a:t>に定めている必要有り）。</a:t>
            </a:r>
            <a:endParaRPr lang="en-US" altLang="ja-JP" sz="1050" b="1" dirty="0" smtClean="0">
              <a:solidFill>
                <a:srgbClr val="FF0000"/>
              </a:solidFill>
              <a:latin typeface="メイリオ" pitchFamily="50" charset="-128"/>
              <a:ea typeface="メイリオ" pitchFamily="50" charset="-128"/>
            </a:endParaRPr>
          </a:p>
        </p:txBody>
      </p:sp>
      <p:sp>
        <p:nvSpPr>
          <p:cNvPr id="15" name="右中かっこ 14"/>
          <p:cNvSpPr/>
          <p:nvPr/>
        </p:nvSpPr>
        <p:spPr>
          <a:xfrm>
            <a:off x="5256634" y="6426659"/>
            <a:ext cx="81009" cy="576064"/>
          </a:xfrm>
          <a:prstGeom prst="rightBrace">
            <a:avLst>
              <a:gd name="adj1" fmla="val 8333"/>
              <a:gd name="adj2" fmla="val 3015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6" name="右中かっこ 15"/>
          <p:cNvSpPr/>
          <p:nvPr/>
        </p:nvSpPr>
        <p:spPr>
          <a:xfrm>
            <a:off x="5256634" y="7074731"/>
            <a:ext cx="81009" cy="576064"/>
          </a:xfrm>
          <a:prstGeom prst="rightBrace">
            <a:avLst>
              <a:gd name="adj1" fmla="val 8333"/>
              <a:gd name="adj2" fmla="val 3015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7" name="右中かっこ 16"/>
          <p:cNvSpPr/>
          <p:nvPr/>
        </p:nvSpPr>
        <p:spPr>
          <a:xfrm>
            <a:off x="5247633" y="7758807"/>
            <a:ext cx="81009" cy="576064"/>
          </a:xfrm>
          <a:prstGeom prst="rightBrace">
            <a:avLst>
              <a:gd name="adj1" fmla="val 8333"/>
              <a:gd name="adj2" fmla="val 3015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8" name="横巻き 17"/>
          <p:cNvSpPr/>
          <p:nvPr/>
        </p:nvSpPr>
        <p:spPr>
          <a:xfrm>
            <a:off x="5297139" y="5442858"/>
            <a:ext cx="1831704" cy="911793"/>
          </a:xfrm>
          <a:prstGeom prst="horizontalScroll">
            <a:avLst/>
          </a:prstGeom>
          <a:solidFill>
            <a:schemeClr val="accent6">
              <a:lumMod val="20000"/>
              <a:lumOff val="80000"/>
            </a:schemeClr>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000" dirty="0" smtClean="0">
                <a:solidFill>
                  <a:schemeClr val="accent5">
                    <a:lumMod val="50000"/>
                  </a:schemeClr>
                </a:solidFill>
                <a:latin typeface="メイリオ" pitchFamily="50" charset="-128"/>
                <a:ea typeface="メイリオ" pitchFamily="50" charset="-128"/>
              </a:rPr>
              <a:t>Ｐ５の</a:t>
            </a:r>
            <a:r>
              <a:rPr lang="zh-TW" altLang="en-US" sz="1000" dirty="0">
                <a:solidFill>
                  <a:schemeClr val="accent5">
                    <a:lumMod val="50000"/>
                  </a:schemeClr>
                </a:solidFill>
                <a:latin typeface="メイリオ" pitchFamily="50" charset="-128"/>
                <a:ea typeface="メイリオ" pitchFamily="50" charset="-128"/>
              </a:rPr>
              <a:t>職務（役割）評価結果</a:t>
            </a:r>
            <a:r>
              <a:rPr lang="zh-TW" altLang="en-US" sz="1000" dirty="0" smtClean="0">
                <a:solidFill>
                  <a:schemeClr val="accent5">
                    <a:lumMod val="50000"/>
                  </a:schemeClr>
                </a:solidFill>
                <a:latin typeface="メイリオ" pitchFamily="50" charset="-128"/>
                <a:ea typeface="メイリオ" pitchFamily="50" charset="-128"/>
              </a:rPr>
              <a:t>一覧</a:t>
            </a:r>
            <a:r>
              <a:rPr lang="ja-JP" altLang="en-US" sz="1000" dirty="0" smtClean="0">
                <a:solidFill>
                  <a:schemeClr val="accent5">
                    <a:lumMod val="50000"/>
                  </a:schemeClr>
                </a:solidFill>
                <a:latin typeface="メイリオ" pitchFamily="50" charset="-128"/>
                <a:ea typeface="メイリオ" pitchFamily="50" charset="-128"/>
              </a:rPr>
              <a:t>の例を当てはめると、このようになります。</a:t>
            </a:r>
            <a:endParaRPr lang="en-US" altLang="ja-JP" sz="1000" dirty="0" smtClean="0">
              <a:solidFill>
                <a:schemeClr val="accent5">
                  <a:lumMod val="50000"/>
                </a:schemeClr>
              </a:solidFill>
              <a:latin typeface="メイリオ" pitchFamily="50" charset="-128"/>
              <a:ea typeface="メイリオ" pitchFamily="50" charset="-128"/>
            </a:endParaRPr>
          </a:p>
        </p:txBody>
      </p:sp>
    </p:spTree>
    <p:extLst>
      <p:ext uri="{BB962C8B-B14F-4D97-AF65-F5344CB8AC3E}">
        <p14:creationId xmlns:p14="http://schemas.microsoft.com/office/powerpoint/2010/main" val="361604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823587" y="10027058"/>
            <a:ext cx="370572" cy="305979"/>
          </a:xfrm>
        </p:spPr>
        <p:txBody>
          <a:bodyPr/>
          <a:lstStyle/>
          <a:p>
            <a:fld id="{5257D7FA-C634-4D74-AC8F-65C7EB806FB4}" type="slidenum">
              <a:rPr kumimoji="1" lang="ja-JP" altLang="en-US" smtClean="0"/>
              <a:pPr/>
              <a:t>7</a:t>
            </a:fld>
            <a:endParaRPr kumimoji="1" lang="ja-JP" altLang="en-US" dirty="0"/>
          </a:p>
        </p:txBody>
      </p:sp>
      <p:sp>
        <p:nvSpPr>
          <p:cNvPr id="7" name="角丸四角形 6"/>
          <p:cNvSpPr/>
          <p:nvPr/>
        </p:nvSpPr>
        <p:spPr>
          <a:xfrm>
            <a:off x="66745" y="125959"/>
            <a:ext cx="7127414" cy="428888"/>
          </a:xfrm>
          <a:prstGeom prst="roundRect">
            <a:avLst/>
          </a:prstGeom>
          <a:noFill/>
          <a:ln w="34925">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lstStyle/>
          <a:p>
            <a:pPr>
              <a:defRPr/>
            </a:pPr>
            <a:r>
              <a:rPr lang="ja-JP" altLang="en-US" sz="1600" b="1" dirty="0">
                <a:solidFill>
                  <a:srgbClr val="3366FF"/>
                </a:solidFill>
                <a:latin typeface="メイリオ" pitchFamily="50" charset="-128"/>
                <a:ea typeface="メイリオ" pitchFamily="50" charset="-128"/>
                <a:cs typeface="メイリオ" pitchFamily="50" charset="-128"/>
              </a:rPr>
              <a:t>　</a:t>
            </a:r>
            <a:r>
              <a:rPr lang="ja-JP" altLang="en-US" sz="1600" b="1" dirty="0" smtClean="0">
                <a:solidFill>
                  <a:srgbClr val="3366FF"/>
                </a:solidFill>
                <a:latin typeface="メイリオ" pitchFamily="50" charset="-128"/>
                <a:ea typeface="メイリオ" pitchFamily="50" charset="-128"/>
                <a:cs typeface="メイリオ" pitchFamily="50" charset="-128"/>
              </a:rPr>
              <a:t>　</a:t>
            </a:r>
            <a:r>
              <a:rPr lang="ja-JP" altLang="en-US" sz="1600" b="1" dirty="0">
                <a:solidFill>
                  <a:srgbClr val="3366FF"/>
                </a:solidFill>
                <a:latin typeface="メイリオ" pitchFamily="50" charset="-128"/>
                <a:ea typeface="メイリオ" pitchFamily="50" charset="-128"/>
                <a:cs typeface="メイリオ" pitchFamily="50" charset="-128"/>
              </a:rPr>
              <a:t>賃金の増額改定</a:t>
            </a:r>
          </a:p>
        </p:txBody>
      </p:sp>
      <p:sp>
        <p:nvSpPr>
          <p:cNvPr id="8" name="円/楕円 7"/>
          <p:cNvSpPr/>
          <p:nvPr/>
        </p:nvSpPr>
        <p:spPr bwMode="ltGray">
          <a:xfrm>
            <a:off x="24247" y="12253"/>
            <a:ext cx="391616" cy="360000"/>
          </a:xfrm>
          <a:prstGeom prst="ellipse">
            <a:avLst/>
          </a:prstGeom>
          <a:solidFill>
            <a:schemeClr val="accent5">
              <a:lumMod val="40000"/>
              <a:lumOff val="60000"/>
            </a:schemeClr>
          </a:solidFill>
          <a:ln>
            <a:solidFill>
              <a:schemeClr val="accent5">
                <a:lumMod val="40000"/>
                <a:lumOff val="60000"/>
              </a:schemeClr>
            </a:solidFill>
          </a:ln>
          <a:effectLst/>
        </p:spPr>
        <p:style>
          <a:lnRef idx="0">
            <a:schemeClr val="accent4"/>
          </a:lnRef>
          <a:fillRef idx="3">
            <a:schemeClr val="accent4"/>
          </a:fillRef>
          <a:effectRef idx="3">
            <a:schemeClr val="accent4"/>
          </a:effectRef>
          <a:fontRef idx="minor">
            <a:schemeClr val="lt1"/>
          </a:fontRef>
        </p:style>
        <p:txBody>
          <a:bodyPr wrap="none" rtlCol="0" anchor="ctr"/>
          <a:lstStyle/>
          <a:p>
            <a:pPr algn="ct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endParaRPr kumimoji="1"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コンテンツ プレースホルダー 2"/>
          <p:cNvSpPr>
            <a:spLocks noGrp="1"/>
          </p:cNvSpPr>
          <p:nvPr/>
        </p:nvSpPr>
        <p:spPr>
          <a:xfrm>
            <a:off x="220055" y="630015"/>
            <a:ext cx="6603532" cy="900100"/>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spcAft>
                <a:spcPts val="400"/>
              </a:spcAft>
              <a:buSzPct val="70000"/>
              <a:buFont typeface="Wingdings" panose="05000000000000000000" pitchFamily="2" charset="2"/>
              <a:buChar char="Ø"/>
            </a:pP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キャリアアップ助成金（</a:t>
            </a:r>
            <a:r>
              <a:rPr lang="ja-JP" altLang="en-US" sz="1100" u="sng" dirty="0">
                <a:solidFill>
                  <a:srgbClr val="FF0000"/>
                </a:solidFill>
                <a:latin typeface="メイリオ" pitchFamily="50" charset="-128"/>
                <a:ea typeface="メイリオ" pitchFamily="50" charset="-128"/>
                <a:cs typeface="メイリオ" pitchFamily="50" charset="-128"/>
              </a:rPr>
              <a:t>賃金規定等</a:t>
            </a:r>
            <a:r>
              <a:rPr lang="ja-JP" altLang="en-US" sz="1100" u="sng" dirty="0" smtClean="0">
                <a:solidFill>
                  <a:srgbClr val="FF0000"/>
                </a:solidFill>
                <a:latin typeface="メイリオ" pitchFamily="50" charset="-128"/>
                <a:ea typeface="メイリオ" pitchFamily="50" charset="-128"/>
                <a:cs typeface="メイリオ" pitchFamily="50" charset="-128"/>
              </a:rPr>
              <a:t>改定</a:t>
            </a:r>
            <a:r>
              <a:rPr lang="ja-JP" altLang="en-US" sz="11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コース</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）の要件に従って、賃金の増額改定を行います。</a:t>
            </a:r>
            <a:endParaRPr lang="en-US" altLang="ja-JP"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61950">
              <a:lnSpc>
                <a:spcPts val="900"/>
              </a:lnSpc>
              <a:spcAft>
                <a:spcPts val="400"/>
              </a:spcAft>
              <a:buSzPct val="70000"/>
            </a:pPr>
            <a:r>
              <a:rPr lang="ja-JP" altLang="en-US" sz="90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キャリアアップ助成金</a:t>
            </a:r>
            <a:r>
              <a:rPr lang="ja-JP" altLang="en-US" sz="90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の賃金規定等改定コース</a:t>
            </a:r>
            <a:r>
              <a:rPr lang="ja-JP" altLang="en-US" sz="90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の支給要件についてはこちらをご覧ください。</a:t>
            </a:r>
            <a:r>
              <a:rPr lang="en-US" altLang="ja-JP" sz="900" dirty="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rPr>
              <a:t>http://www.mhlw.go.jp/seisakunitsuite/bunya/koyou_roudou/part_haken/jigyounushi/career.html</a:t>
            </a:r>
            <a:endParaRPr lang="en-US" altLang="ja-JP" sz="900" dirty="0" smtClean="0">
              <a:solidFill>
                <a:schemeClr val="accent5">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職務</a:t>
            </a:r>
            <a:r>
              <a:rPr lang="ja-JP" altLang="en-US"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評価加算の対象となるには</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、キャリアアップ助成金の申請対象労働者全員の増額改定後の</a:t>
            </a:r>
            <a:r>
              <a:rPr lang="ja-JP" altLang="en-US"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賃金が</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P7</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の右の例で示したように、職務</a:t>
            </a:r>
            <a:r>
              <a:rPr lang="ja-JP" altLang="en-US"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評価結果ポイントに相当する格付けに合致している必要があります</a:t>
            </a:r>
            <a:r>
              <a:rPr lang="ja-JP" altLang="en-US"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442009" y="1386099"/>
            <a:ext cx="2232248" cy="605350"/>
          </a:xfrm>
          <a:prstGeom prst="rect">
            <a:avLst/>
          </a:prstGeom>
          <a:no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49777" rIns="0"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endParaRPr lang="en-US" altLang="ja-JP" sz="900" u="sng" dirty="0" smtClean="0">
              <a:solidFill>
                <a:srgbClr val="FF0000"/>
              </a:solidFill>
              <a:latin typeface="メイリオ" pitchFamily="50" charset="-128"/>
              <a:ea typeface="メイリオ" pitchFamily="50" charset="-128"/>
            </a:endParaRPr>
          </a:p>
        </p:txBody>
      </p:sp>
      <p:sp>
        <p:nvSpPr>
          <p:cNvPr id="11" name="角丸四角形 10"/>
          <p:cNvSpPr/>
          <p:nvPr/>
        </p:nvSpPr>
        <p:spPr>
          <a:xfrm>
            <a:off x="73436" y="1749299"/>
            <a:ext cx="7127414" cy="572904"/>
          </a:xfrm>
          <a:prstGeom prst="roundRect">
            <a:avLst/>
          </a:prstGeom>
          <a:noFill/>
          <a:ln w="34925">
            <a:solidFill>
              <a:srgbClr val="C9B5E8"/>
            </a:solidFill>
            <a:prstDash val="sysDot"/>
          </a:ln>
        </p:spPr>
        <p:style>
          <a:lnRef idx="2">
            <a:schemeClr val="accent3"/>
          </a:lnRef>
          <a:fillRef idx="1">
            <a:schemeClr val="lt1"/>
          </a:fillRef>
          <a:effectRef idx="0">
            <a:schemeClr val="accent3"/>
          </a:effectRef>
          <a:fontRef idx="minor">
            <a:schemeClr val="dk1"/>
          </a:fontRef>
        </p:style>
        <p:txBody>
          <a:bodyPr lIns="95637" tIns="36000" rIns="95637" bIns="0"/>
          <a:lstStyle/>
          <a:p>
            <a:pPr>
              <a:defRPr/>
            </a:pPr>
            <a:r>
              <a:rPr lang="ja-JP" altLang="en-US" sz="1600" b="1" dirty="0">
                <a:solidFill>
                  <a:srgbClr val="3366FF"/>
                </a:solidFill>
                <a:latin typeface="メイリオ" pitchFamily="50" charset="-128"/>
                <a:ea typeface="メイリオ" pitchFamily="50" charset="-128"/>
                <a:cs typeface="メイリオ" pitchFamily="50" charset="-128"/>
              </a:rPr>
              <a:t>　　</a:t>
            </a:r>
            <a:r>
              <a:rPr lang="ja-JP" altLang="en-US" sz="1600" b="1" dirty="0" smtClean="0">
                <a:solidFill>
                  <a:srgbClr val="3366FF"/>
                </a:solidFill>
                <a:latin typeface="メイリオ" pitchFamily="50" charset="-128"/>
                <a:ea typeface="メイリオ" pitchFamily="50" charset="-128"/>
                <a:cs typeface="メイリオ" pitchFamily="50" charset="-128"/>
              </a:rPr>
              <a:t>キャリアアップ</a:t>
            </a:r>
            <a:r>
              <a:rPr lang="ja-JP" altLang="en-US" sz="1600" b="1" dirty="0">
                <a:solidFill>
                  <a:srgbClr val="3366FF"/>
                </a:solidFill>
                <a:latin typeface="メイリオ" pitchFamily="50" charset="-128"/>
                <a:ea typeface="メイリオ" pitchFamily="50" charset="-128"/>
                <a:cs typeface="メイリオ" pitchFamily="50" charset="-128"/>
              </a:rPr>
              <a:t>助成金</a:t>
            </a:r>
            <a:r>
              <a:rPr lang="ja-JP" altLang="en-US" sz="1600" b="1" dirty="0" smtClean="0">
                <a:solidFill>
                  <a:srgbClr val="3366FF"/>
                </a:solidFill>
                <a:latin typeface="メイリオ" pitchFamily="50" charset="-128"/>
                <a:ea typeface="メイリオ" pitchFamily="50" charset="-128"/>
                <a:cs typeface="メイリオ" pitchFamily="50" charset="-128"/>
              </a:rPr>
              <a:t>（</a:t>
            </a:r>
            <a:r>
              <a:rPr lang="ja-JP" altLang="en-US" sz="1600" b="1" dirty="0">
                <a:solidFill>
                  <a:srgbClr val="3366FF"/>
                </a:solidFill>
                <a:latin typeface="メイリオ" pitchFamily="50" charset="-128"/>
                <a:ea typeface="メイリオ" pitchFamily="50" charset="-128"/>
                <a:cs typeface="メイリオ" pitchFamily="50" charset="-128"/>
              </a:rPr>
              <a:t>賃金規定等</a:t>
            </a:r>
            <a:r>
              <a:rPr lang="ja-JP" altLang="en-US" sz="1600" b="1" dirty="0" smtClean="0">
                <a:solidFill>
                  <a:srgbClr val="3366FF"/>
                </a:solidFill>
                <a:latin typeface="メイリオ" pitchFamily="50" charset="-128"/>
                <a:ea typeface="メイリオ" pitchFamily="50" charset="-128"/>
                <a:cs typeface="メイリオ" pitchFamily="50" charset="-128"/>
              </a:rPr>
              <a:t>改定コース）</a:t>
            </a:r>
            <a:r>
              <a:rPr lang="ja-JP" altLang="en-US" sz="1600" b="1" dirty="0">
                <a:solidFill>
                  <a:srgbClr val="3366FF"/>
                </a:solidFill>
                <a:latin typeface="メイリオ" pitchFamily="50" charset="-128"/>
                <a:ea typeface="メイリオ" pitchFamily="50" charset="-128"/>
                <a:cs typeface="メイリオ" pitchFamily="50" charset="-128"/>
              </a:rPr>
              <a:t>の　　　</a:t>
            </a:r>
          </a:p>
          <a:p>
            <a:pPr>
              <a:defRPr/>
            </a:pPr>
            <a:r>
              <a:rPr lang="ja-JP" altLang="en-US" sz="1600" b="1" dirty="0">
                <a:solidFill>
                  <a:srgbClr val="3366FF"/>
                </a:solidFill>
                <a:latin typeface="メイリオ" pitchFamily="50" charset="-128"/>
                <a:ea typeface="メイリオ" pitchFamily="50" charset="-128"/>
                <a:cs typeface="メイリオ" pitchFamily="50" charset="-128"/>
              </a:rPr>
              <a:t>　 </a:t>
            </a:r>
            <a:r>
              <a:rPr lang="ja-JP" altLang="en-US" sz="1600" b="1" dirty="0" smtClean="0">
                <a:solidFill>
                  <a:srgbClr val="3366FF"/>
                </a:solidFill>
                <a:latin typeface="メイリオ" pitchFamily="50" charset="-128"/>
                <a:ea typeface="メイリオ" pitchFamily="50" charset="-128"/>
                <a:cs typeface="メイリオ" pitchFamily="50" charset="-128"/>
              </a:rPr>
              <a:t>  申請</a:t>
            </a:r>
            <a:r>
              <a:rPr lang="ja-JP" altLang="en-US" sz="1600" b="1" dirty="0">
                <a:solidFill>
                  <a:srgbClr val="3366FF"/>
                </a:solidFill>
                <a:latin typeface="メイリオ" pitchFamily="50" charset="-128"/>
                <a:ea typeface="メイリオ" pitchFamily="50" charset="-128"/>
                <a:cs typeface="メイリオ" pitchFamily="50" charset="-128"/>
              </a:rPr>
              <a:t>の際に、職務評価加算を申請</a:t>
            </a:r>
          </a:p>
        </p:txBody>
      </p:sp>
      <p:sp>
        <p:nvSpPr>
          <p:cNvPr id="12" name="円/楕円 11"/>
          <p:cNvSpPr/>
          <p:nvPr/>
        </p:nvSpPr>
        <p:spPr bwMode="ltGray">
          <a:xfrm>
            <a:off x="40482" y="1710135"/>
            <a:ext cx="391616" cy="360000"/>
          </a:xfrm>
          <a:prstGeom prst="ellipse">
            <a:avLst/>
          </a:prstGeom>
          <a:solidFill>
            <a:schemeClr val="accent5">
              <a:lumMod val="40000"/>
              <a:lumOff val="60000"/>
            </a:schemeClr>
          </a:solidFill>
          <a:ln>
            <a:solidFill>
              <a:schemeClr val="accent5">
                <a:lumMod val="40000"/>
                <a:lumOff val="60000"/>
              </a:schemeClr>
            </a:solidFill>
          </a:ln>
          <a:effectLst/>
        </p:spPr>
        <p:style>
          <a:lnRef idx="0">
            <a:schemeClr val="accent4"/>
          </a:lnRef>
          <a:fillRef idx="3">
            <a:schemeClr val="accent4"/>
          </a:fillRef>
          <a:effectRef idx="3">
            <a:schemeClr val="accent4"/>
          </a:effectRef>
          <a:fontRef idx="minor">
            <a:schemeClr val="lt1"/>
          </a:fontRef>
        </p:style>
        <p:txBody>
          <a:bodyPr wrap="none" rtlCol="0" anchor="ctr"/>
          <a:lstStyle/>
          <a:p>
            <a:pPr algn="ct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endParaRPr kumimoji="1"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コンテンツ プレースホルダー 2"/>
          <p:cNvSpPr>
            <a:spLocks noGrp="1"/>
          </p:cNvSpPr>
          <p:nvPr/>
        </p:nvSpPr>
        <p:spPr>
          <a:xfrm>
            <a:off x="237278" y="2574230"/>
            <a:ext cx="6603532" cy="1161059"/>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spcAft>
                <a:spcPts val="600"/>
              </a:spcAft>
              <a:buSzPct val="70000"/>
              <a:buFont typeface="Wingdings" panose="05000000000000000000" pitchFamily="2" charset="2"/>
              <a:buChar char="Ø"/>
            </a:pPr>
            <a:r>
              <a:rPr lang="ja-JP" altLang="en-US" sz="1400" b="1" u="sng" dirty="0">
                <a:solidFill>
                  <a:srgbClr val="FF0000"/>
                </a:solidFill>
                <a:latin typeface="メイリオ" pitchFamily="50" charset="-128"/>
                <a:ea typeface="メイリオ" pitchFamily="50" charset="-128"/>
                <a:cs typeface="メイリオ" pitchFamily="50" charset="-128"/>
              </a:rPr>
              <a:t>賃金規定等改定</a:t>
            </a:r>
            <a:r>
              <a:rPr lang="ja-JP" altLang="en-US" sz="1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コース</a:t>
            </a:r>
            <a:r>
              <a:rPr lang="ja-JP" altLang="en-US" sz="1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の支給要件をすべて満たしていること。</a:t>
            </a:r>
          </a:p>
          <a:p>
            <a:pPr marL="357750" indent="-285750">
              <a:lnSpc>
                <a:spcPts val="1500"/>
              </a:lnSpc>
              <a:buSzPct val="70000"/>
              <a:buFont typeface="Wingdings" panose="05000000000000000000" pitchFamily="2" charset="2"/>
              <a:buChar char="Ø"/>
            </a:pPr>
            <a:r>
              <a:rPr lang="ja-JP" altLang="en-US" sz="1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職務評価を実施</a:t>
            </a:r>
            <a:r>
              <a:rPr lang="ja-JP" altLang="en-US" sz="1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し、それを踏まえて賃金を改定して</a:t>
            </a:r>
            <a:r>
              <a:rPr lang="ja-JP" altLang="en-US" sz="1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おり</a:t>
            </a:r>
            <a:r>
              <a:rPr lang="ja-JP" altLang="en-US" sz="14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、その経過が分かる資料が提出されていること。</a:t>
            </a:r>
            <a:endParaRPr lang="en-US" altLang="ja-JP" sz="11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71438" indent="290513">
              <a:lnSpc>
                <a:spcPts val="1500"/>
              </a:lnSpc>
              <a:spcAft>
                <a:spcPts val="400"/>
              </a:spcAft>
              <a:buSzPct val="70000"/>
            </a:pP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単純</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比較法、分類法により職務評価を実施する場合は、職務</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分析に基づく職務説明書の作成も必要</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endParaRPr lang="en-US" altLang="ja-JP" sz="110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endParaRPr lang="en-US" altLang="ja-JP" sz="11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24247" y="2326780"/>
            <a:ext cx="3036143" cy="299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55" tIns="49777" rIns="99555" bIns="49777"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b="1" dirty="0" smtClean="0">
                <a:solidFill>
                  <a:schemeClr val="tx1"/>
                </a:solidFill>
                <a:latin typeface="メイリオ" pitchFamily="50" charset="-128"/>
                <a:ea typeface="メイリオ" pitchFamily="50" charset="-128"/>
              </a:rPr>
              <a:t>職務評価</a:t>
            </a:r>
            <a:r>
              <a:rPr lang="ja-JP" altLang="en-US" sz="1100" b="1" dirty="0">
                <a:solidFill>
                  <a:schemeClr val="tx1"/>
                </a:solidFill>
                <a:latin typeface="メイリオ" pitchFamily="50" charset="-128"/>
                <a:ea typeface="メイリオ" pitchFamily="50" charset="-128"/>
              </a:rPr>
              <a:t>加算</a:t>
            </a:r>
            <a:r>
              <a:rPr lang="ja-JP" altLang="en-US" sz="1100" b="1" dirty="0" smtClean="0">
                <a:solidFill>
                  <a:schemeClr val="tx1"/>
                </a:solidFill>
                <a:latin typeface="メイリオ" pitchFamily="50" charset="-128"/>
                <a:ea typeface="メイリオ" pitchFamily="50" charset="-128"/>
              </a:rPr>
              <a:t>の対象となるには・・・</a:t>
            </a:r>
            <a:endParaRPr lang="en-US" altLang="ja-JP" sz="1100" dirty="0" smtClean="0">
              <a:solidFill>
                <a:srgbClr val="FF0000"/>
              </a:solidFill>
              <a:latin typeface="メイリオ" pitchFamily="50" charset="-128"/>
              <a:ea typeface="メイリオ" pitchFamily="50" charset="-128"/>
            </a:endParaRPr>
          </a:p>
        </p:txBody>
      </p:sp>
      <p:sp>
        <p:nvSpPr>
          <p:cNvPr id="34" name="角丸四角形 33"/>
          <p:cNvSpPr/>
          <p:nvPr/>
        </p:nvSpPr>
        <p:spPr>
          <a:xfrm>
            <a:off x="252078" y="3510335"/>
            <a:ext cx="6732508" cy="428888"/>
          </a:xfrm>
          <a:prstGeom prst="roundRect">
            <a:avLst/>
          </a:prstGeom>
          <a:solidFill>
            <a:srgbClr val="CCCCFF"/>
          </a:solidFill>
          <a:ln w="34925">
            <a:solidFill>
              <a:srgbClr val="9966FF"/>
            </a:solidFill>
          </a:ln>
        </p:spPr>
        <p:style>
          <a:lnRef idx="2">
            <a:schemeClr val="accent3"/>
          </a:lnRef>
          <a:fillRef idx="1">
            <a:schemeClr val="lt1"/>
          </a:fillRef>
          <a:effectRef idx="0">
            <a:schemeClr val="accent3"/>
          </a:effectRef>
          <a:fontRef idx="minor">
            <a:schemeClr val="dk1"/>
          </a:fontRef>
        </p:style>
        <p:txBody>
          <a:bodyPr lIns="95637" tIns="75305" rIns="95637" bIns="0"/>
          <a:lstStyle/>
          <a:p>
            <a:pPr>
              <a:defRPr/>
            </a:pPr>
            <a:r>
              <a:rPr lang="ja-JP" altLang="en-US" sz="2100" b="1" dirty="0" smtClean="0">
                <a:solidFill>
                  <a:srgbClr val="3366FF"/>
                </a:solidFill>
                <a:latin typeface="メイリオ" pitchFamily="50" charset="-128"/>
                <a:ea typeface="メイリオ" pitchFamily="50" charset="-128"/>
                <a:cs typeface="メイリオ" pitchFamily="50" charset="-128"/>
              </a:rPr>
              <a:t>（参考）提出する書類の例</a:t>
            </a:r>
            <a:r>
              <a:rPr lang="ja-JP" altLang="en-US" sz="1400" b="1" dirty="0" smtClean="0">
                <a:solidFill>
                  <a:srgbClr val="3366FF"/>
                </a:solidFill>
                <a:latin typeface="メイリオ" pitchFamily="50" charset="-128"/>
                <a:ea typeface="メイリオ" pitchFamily="50" charset="-128"/>
                <a:cs typeface="メイリオ" pitchFamily="50" charset="-128"/>
              </a:rPr>
              <a:t>（要素別点数法以外の手法で行う場合）</a:t>
            </a:r>
            <a:endParaRPr lang="ja-JP" altLang="en-US" sz="1400" b="1" dirty="0">
              <a:solidFill>
                <a:srgbClr val="3366FF"/>
              </a:solidFill>
              <a:latin typeface="メイリオ" pitchFamily="50" charset="-128"/>
              <a:ea typeface="メイリオ" pitchFamily="50" charset="-128"/>
              <a:cs typeface="メイリオ" pitchFamily="50" charset="-128"/>
            </a:endParaRPr>
          </a:p>
        </p:txBody>
      </p:sp>
      <p:sp>
        <p:nvSpPr>
          <p:cNvPr id="35" name="テキスト ボックス 22"/>
          <p:cNvSpPr txBox="1">
            <a:spLocks noChangeArrowheads="1"/>
          </p:cNvSpPr>
          <p:nvPr/>
        </p:nvSpPr>
        <p:spPr bwMode="auto">
          <a:xfrm>
            <a:off x="85954" y="4327336"/>
            <a:ext cx="3387090" cy="314115"/>
          </a:xfrm>
          <a:prstGeom prst="rect">
            <a:avLst/>
          </a:prstGeom>
          <a:solidFill>
            <a:schemeClr val="accent4">
              <a:lumMod val="40000"/>
              <a:lumOff val="60000"/>
            </a:schemeClr>
          </a:solidFill>
          <a:ln>
            <a:noFill/>
          </a:ln>
        </p:spPr>
        <p:txBody>
          <a:bodyPr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　単純比較法で実施した場合の提出書類例</a:t>
            </a:r>
          </a:p>
        </p:txBody>
      </p:sp>
      <p:graphicFrame>
        <p:nvGraphicFramePr>
          <p:cNvPr id="36" name="表 35"/>
          <p:cNvGraphicFramePr>
            <a:graphicFrameLocks noGrp="1"/>
          </p:cNvGraphicFramePr>
          <p:nvPr>
            <p:extLst>
              <p:ext uri="{D42A27DB-BD31-4B8C-83A1-F6EECF244321}">
                <p14:modId xmlns:p14="http://schemas.microsoft.com/office/powerpoint/2010/main" val="2120192745"/>
              </p:ext>
            </p:extLst>
          </p:nvPr>
        </p:nvGraphicFramePr>
        <p:xfrm>
          <a:off x="117428" y="4963956"/>
          <a:ext cx="3230994" cy="2670028"/>
        </p:xfrm>
        <a:graphic>
          <a:graphicData uri="http://schemas.openxmlformats.org/drawingml/2006/table">
            <a:tbl>
              <a:tblPr firstRow="1" bandRow="1">
                <a:tableStyleId>{5940675A-B579-460E-94D1-54222C63F5DA}</a:tableStyleId>
              </a:tblPr>
              <a:tblGrid>
                <a:gridCol w="1026107"/>
                <a:gridCol w="2204887"/>
              </a:tblGrid>
              <a:tr h="344414">
                <a:tc>
                  <a:txBody>
                    <a:bodyPr/>
                    <a:lstStyle/>
                    <a:p>
                      <a:pPr algn="ctr"/>
                      <a:r>
                        <a:rPr kumimoji="1" lang="ja-JP" altLang="en-US" sz="1000" dirty="0" smtClean="0">
                          <a:solidFill>
                            <a:schemeClr val="tx1"/>
                          </a:solidFill>
                        </a:rPr>
                        <a:t>全体評価</a:t>
                      </a:r>
                      <a:endParaRPr kumimoji="1" lang="ja-JP" altLang="en-US" sz="1000" dirty="0">
                        <a:solidFill>
                          <a:schemeClr val="tx1"/>
                        </a:solidFill>
                      </a:endParaRPr>
                    </a:p>
                  </a:txBody>
                  <a:tcPr anchor="ctr">
                    <a:solidFill>
                      <a:schemeClr val="bg1"/>
                    </a:solidFill>
                  </a:tcPr>
                </a:tc>
                <a:tc>
                  <a:txBody>
                    <a:bodyPr/>
                    <a:lstStyle/>
                    <a:p>
                      <a:pPr algn="ctr"/>
                      <a:r>
                        <a:rPr kumimoji="1" lang="ja-JP" altLang="en-US" sz="1000" dirty="0" smtClean="0">
                          <a:solidFill>
                            <a:schemeClr val="tx1"/>
                          </a:solidFill>
                        </a:rPr>
                        <a:t>定義</a:t>
                      </a:r>
                      <a:endParaRPr kumimoji="1" lang="ja-JP" altLang="en-US" sz="1000" dirty="0">
                        <a:solidFill>
                          <a:schemeClr val="tx1"/>
                        </a:solidFill>
                      </a:endParaRPr>
                    </a:p>
                  </a:txBody>
                  <a:tcPr anchor="ctr">
                    <a:solidFill>
                      <a:schemeClr val="bg1"/>
                    </a:solidFill>
                  </a:tcPr>
                </a:tc>
              </a:tr>
              <a:tr h="344414">
                <a:tc>
                  <a:txBody>
                    <a:bodyPr/>
                    <a:lstStyle/>
                    <a:p>
                      <a:r>
                        <a:rPr kumimoji="1" lang="ja-JP" altLang="en-US" sz="1000" dirty="0" smtClean="0">
                          <a:solidFill>
                            <a:schemeClr val="tx1"/>
                          </a:solidFill>
                        </a:rPr>
                        <a:t>最難</a:t>
                      </a:r>
                      <a:endParaRPr kumimoji="1" lang="ja-JP" altLang="en-US" sz="1000" dirty="0">
                        <a:solidFill>
                          <a:schemeClr val="tx1"/>
                        </a:solidFill>
                      </a:endParaRPr>
                    </a:p>
                  </a:txBody>
                  <a:tcPr>
                    <a:solidFill>
                      <a:schemeClr val="bg1"/>
                    </a:solidFill>
                  </a:tcPr>
                </a:tc>
                <a:tc>
                  <a:txBody>
                    <a:bodyPr/>
                    <a:lstStyle/>
                    <a:p>
                      <a:r>
                        <a:rPr kumimoji="1" lang="ja-JP" altLang="en-US" sz="800" dirty="0" smtClean="0">
                          <a:solidFill>
                            <a:schemeClr val="tx1"/>
                          </a:solidFill>
                        </a:rPr>
                        <a:t>高度な専門知識に基づき、業務を改善しながら自律的に行い、部署全体の指導を行うとともに、問題について自分で考えて対処する職務</a:t>
                      </a:r>
                      <a:endParaRPr kumimoji="1" lang="ja-JP" altLang="en-US" sz="800" dirty="0">
                        <a:solidFill>
                          <a:schemeClr val="tx1"/>
                        </a:solidFill>
                      </a:endParaRPr>
                    </a:p>
                  </a:txBody>
                  <a:tcPr>
                    <a:solidFill>
                      <a:schemeClr val="bg1"/>
                    </a:solidFill>
                  </a:tcPr>
                </a:tc>
              </a:tr>
              <a:tr h="344414">
                <a:tc>
                  <a:txBody>
                    <a:bodyPr/>
                    <a:lstStyle/>
                    <a:p>
                      <a:r>
                        <a:rPr kumimoji="1" lang="ja-JP" altLang="en-US" sz="1000" dirty="0" smtClean="0">
                          <a:solidFill>
                            <a:schemeClr val="tx1"/>
                          </a:solidFill>
                        </a:rPr>
                        <a:t>中難</a:t>
                      </a:r>
                      <a:endParaRPr kumimoji="1" lang="ja-JP" altLang="en-US" sz="1000" dirty="0">
                        <a:solidFill>
                          <a:schemeClr val="tx1"/>
                        </a:solidFill>
                      </a:endParaRPr>
                    </a:p>
                  </a:txBody>
                  <a:tcPr>
                    <a:solidFill>
                      <a:schemeClr val="bg1"/>
                    </a:solidFill>
                  </a:tcPr>
                </a:tc>
                <a:tc>
                  <a:txBody>
                    <a:bodyPr/>
                    <a:lstStyle/>
                    <a:p>
                      <a:r>
                        <a:rPr kumimoji="1" lang="ja-JP" altLang="en-US" sz="800" dirty="0" smtClean="0">
                          <a:solidFill>
                            <a:schemeClr val="tx1"/>
                          </a:solidFill>
                        </a:rPr>
                        <a:t>中程度の専門知識に基づき、業務を自律的に行い、自分のラインの部下の指導を行うとともに、問題について自分で考えて対処する職務</a:t>
                      </a:r>
                      <a:endParaRPr kumimoji="1" lang="ja-JP" altLang="en-US" sz="800" dirty="0">
                        <a:solidFill>
                          <a:schemeClr val="tx1"/>
                        </a:solidFill>
                      </a:endParaRPr>
                    </a:p>
                  </a:txBody>
                  <a:tcPr>
                    <a:solidFill>
                      <a:schemeClr val="bg1"/>
                    </a:solidFill>
                  </a:tcPr>
                </a:tc>
              </a:tr>
              <a:tr h="344414">
                <a:tc>
                  <a:txBody>
                    <a:bodyPr/>
                    <a:lstStyle/>
                    <a:p>
                      <a:r>
                        <a:rPr kumimoji="1" lang="ja-JP" altLang="en-US" sz="1000" dirty="0" smtClean="0">
                          <a:solidFill>
                            <a:schemeClr val="tx1"/>
                          </a:solidFill>
                        </a:rPr>
                        <a:t>普</a:t>
                      </a:r>
                      <a:endParaRPr kumimoji="1" lang="en-US" altLang="ja-JP" sz="1000" dirty="0" smtClean="0">
                        <a:solidFill>
                          <a:schemeClr val="tx1"/>
                        </a:solidFill>
                      </a:endParaRPr>
                    </a:p>
                    <a:p>
                      <a:r>
                        <a:rPr kumimoji="1" lang="ja-JP" altLang="en-US" sz="800" dirty="0" smtClean="0">
                          <a:solidFill>
                            <a:schemeClr val="tx1"/>
                          </a:solidFill>
                        </a:rPr>
                        <a:t>（通常のパート労働者に期待する職務）</a:t>
                      </a:r>
                      <a:endParaRPr kumimoji="1" lang="ja-JP" altLang="en-US" sz="800" dirty="0">
                        <a:solidFill>
                          <a:schemeClr val="tx1"/>
                        </a:solidFill>
                      </a:endParaRPr>
                    </a:p>
                  </a:txBody>
                  <a:tcPr>
                    <a:solidFill>
                      <a:schemeClr val="bg1"/>
                    </a:solidFill>
                  </a:tcPr>
                </a:tc>
                <a:tc>
                  <a:txBody>
                    <a:bodyPr/>
                    <a:lstStyle/>
                    <a:p>
                      <a:r>
                        <a:rPr kumimoji="1" lang="ja-JP" altLang="en-US" sz="800" dirty="0" smtClean="0">
                          <a:solidFill>
                            <a:schemeClr val="tx1"/>
                          </a:solidFill>
                        </a:rPr>
                        <a:t>中程度の専門知識に基づき、定型的な業務を自律的に行い、マニュアルに沿って新人の指導や問題に対処する職務</a:t>
                      </a:r>
                      <a:endParaRPr kumimoji="1" lang="ja-JP" altLang="en-US" sz="800" dirty="0">
                        <a:solidFill>
                          <a:schemeClr val="tx1"/>
                        </a:solidFill>
                      </a:endParaRPr>
                    </a:p>
                  </a:txBody>
                  <a:tcPr>
                    <a:solidFill>
                      <a:schemeClr val="bg1"/>
                    </a:solidFill>
                  </a:tcPr>
                </a:tc>
              </a:tr>
              <a:tr h="292781">
                <a:tc>
                  <a:txBody>
                    <a:bodyPr/>
                    <a:lstStyle/>
                    <a:p>
                      <a:r>
                        <a:rPr kumimoji="1" lang="ja-JP" altLang="en-US" sz="1000" dirty="0" smtClean="0">
                          <a:solidFill>
                            <a:schemeClr val="tx1"/>
                          </a:solidFill>
                        </a:rPr>
                        <a:t>易</a:t>
                      </a:r>
                      <a:endParaRPr kumimoji="1" lang="ja-JP" altLang="en-US" sz="1000" dirty="0">
                        <a:solidFill>
                          <a:schemeClr val="tx1"/>
                        </a:solidFill>
                      </a:endParaRPr>
                    </a:p>
                  </a:txBody>
                  <a:tcPr>
                    <a:solidFill>
                      <a:schemeClr val="bg1"/>
                    </a:solidFill>
                  </a:tcPr>
                </a:tc>
                <a:tc>
                  <a:txBody>
                    <a:bodyPr/>
                    <a:lstStyle/>
                    <a:p>
                      <a:r>
                        <a:rPr kumimoji="1" lang="ja-JP" altLang="en-US" sz="800" dirty="0" smtClean="0">
                          <a:solidFill>
                            <a:schemeClr val="tx1"/>
                          </a:solidFill>
                        </a:rPr>
                        <a:t>マニュアル及び上司の指示に従い、定型的な業務に従事するとともに、マニュアルに記載のない事項についても上司に相談しながら対応する職務</a:t>
                      </a:r>
                      <a:endParaRPr kumimoji="1" lang="ja-JP" altLang="en-US" sz="800" dirty="0">
                        <a:solidFill>
                          <a:schemeClr val="tx1"/>
                        </a:solidFill>
                      </a:endParaRPr>
                    </a:p>
                  </a:txBody>
                  <a:tcPr>
                    <a:solidFill>
                      <a:schemeClr val="bg1"/>
                    </a:solidFill>
                  </a:tcPr>
                </a:tc>
              </a:tr>
              <a:tr h="344414">
                <a:tc>
                  <a:txBody>
                    <a:bodyPr/>
                    <a:lstStyle/>
                    <a:p>
                      <a:r>
                        <a:rPr kumimoji="1" lang="ja-JP" altLang="en-US" sz="1000" dirty="0" smtClean="0">
                          <a:solidFill>
                            <a:schemeClr val="tx1"/>
                          </a:solidFill>
                        </a:rPr>
                        <a:t>最易</a:t>
                      </a:r>
                      <a:endParaRPr kumimoji="1" lang="ja-JP" altLang="en-US" sz="1000" dirty="0">
                        <a:solidFill>
                          <a:schemeClr val="tx1"/>
                        </a:solidFill>
                      </a:endParaRPr>
                    </a:p>
                  </a:txBody>
                  <a:tcPr>
                    <a:solidFill>
                      <a:schemeClr val="bg1"/>
                    </a:solidFill>
                  </a:tcPr>
                </a:tc>
                <a:tc>
                  <a:txBody>
                    <a:bodyPr/>
                    <a:lstStyle/>
                    <a:p>
                      <a:r>
                        <a:rPr kumimoji="1" lang="ja-JP" altLang="en-US" sz="800" dirty="0" smtClean="0">
                          <a:solidFill>
                            <a:schemeClr val="tx1"/>
                          </a:solidFill>
                        </a:rPr>
                        <a:t>マニュアル及び上司の指示に従い、定型的な業務に従事する</a:t>
                      </a:r>
                      <a:endParaRPr kumimoji="1" lang="ja-JP" altLang="en-US" sz="800" dirty="0">
                        <a:solidFill>
                          <a:schemeClr val="tx1"/>
                        </a:solidFill>
                      </a:endParaRPr>
                    </a:p>
                  </a:txBody>
                  <a:tcPr>
                    <a:solidFill>
                      <a:schemeClr val="bg1"/>
                    </a:solidFill>
                  </a:tcPr>
                </a:tc>
              </a:tr>
            </a:tbl>
          </a:graphicData>
        </a:graphic>
      </p:graphicFrame>
      <p:sp>
        <p:nvSpPr>
          <p:cNvPr id="37" name="テキスト ボックス 22"/>
          <p:cNvSpPr txBox="1">
            <a:spLocks noChangeArrowheads="1"/>
          </p:cNvSpPr>
          <p:nvPr/>
        </p:nvSpPr>
        <p:spPr bwMode="auto">
          <a:xfrm>
            <a:off x="82878" y="4663871"/>
            <a:ext cx="2725483"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a:t>
            </a:r>
            <a:r>
              <a:rPr lang="ja-JP" altLang="en-US" sz="1200" b="1" dirty="0">
                <a:latin typeface="HG丸ｺﾞｼｯｸM-PRO" panose="020F0600000000000000" pitchFamily="50" charset="-128"/>
              </a:rPr>
              <a:t> </a:t>
            </a:r>
            <a:r>
              <a:rPr lang="ja-JP" altLang="en-US" sz="1200" b="1" dirty="0" smtClean="0">
                <a:latin typeface="HG丸ｺﾞｼｯｸM-PRO" panose="020F0600000000000000" pitchFamily="50" charset="-128"/>
              </a:rPr>
              <a:t>全体</a:t>
            </a:r>
            <a:r>
              <a:rPr lang="ja-JP" altLang="en-US" sz="1200" b="1" dirty="0">
                <a:latin typeface="HG丸ｺﾞｼｯｸM-PRO" panose="020F0600000000000000" pitchFamily="50" charset="-128"/>
              </a:rPr>
              <a:t>評価の</a:t>
            </a:r>
            <a:r>
              <a:rPr lang="ja-JP" altLang="en-US" sz="1200" b="1" dirty="0" smtClean="0">
                <a:latin typeface="HG丸ｺﾞｼｯｸM-PRO" panose="020F0600000000000000" pitchFamily="50" charset="-128"/>
              </a:rPr>
              <a:t>定義</a:t>
            </a:r>
            <a:r>
              <a:rPr lang="ja-JP" altLang="en-US" sz="1200" dirty="0" smtClean="0">
                <a:latin typeface="HG丸ｺﾞｼｯｸM-PRO" panose="020F0600000000000000" pitchFamily="50" charset="-128"/>
              </a:rPr>
              <a:t>　</a:t>
            </a:r>
            <a:r>
              <a:rPr lang="ja-JP" altLang="en-US" sz="800" dirty="0" smtClean="0">
                <a:latin typeface="HG丸ｺﾞｼｯｸM-PRO" panose="020F0600000000000000" pitchFamily="50" charset="-128"/>
              </a:rPr>
              <a:t>（記載内容は例）</a:t>
            </a:r>
            <a:endParaRPr lang="ja-JP" altLang="en-US" sz="800" dirty="0">
              <a:latin typeface="HG丸ｺﾞｼｯｸM-PRO" panose="020F0600000000000000" pitchFamily="50" charset="-128"/>
            </a:endParaRPr>
          </a:p>
        </p:txBody>
      </p:sp>
      <p:sp>
        <p:nvSpPr>
          <p:cNvPr id="38" name="テキスト ボックス 22"/>
          <p:cNvSpPr txBox="1">
            <a:spLocks noChangeArrowheads="1"/>
          </p:cNvSpPr>
          <p:nvPr/>
        </p:nvSpPr>
        <p:spPr bwMode="auto">
          <a:xfrm>
            <a:off x="3609952" y="4651372"/>
            <a:ext cx="3734914" cy="442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a:t>
            </a:r>
            <a:r>
              <a:rPr lang="ja-JP" altLang="en-US" sz="1200" b="1" dirty="0">
                <a:latin typeface="HG丸ｺﾞｼｯｸM-PRO" panose="020F0600000000000000" pitchFamily="50" charset="-128"/>
              </a:rPr>
              <a:t> </a:t>
            </a:r>
            <a:r>
              <a:rPr lang="ja-JP" altLang="en-US" sz="1200" b="1" dirty="0" smtClean="0">
                <a:latin typeface="HG丸ｺﾞｼｯｸM-PRO" panose="020F0600000000000000" pitchFamily="50" charset="-128"/>
              </a:rPr>
              <a:t>職務説明書</a:t>
            </a:r>
            <a:r>
              <a:rPr lang="ja-JP" altLang="en-US" sz="1050" dirty="0" smtClean="0">
                <a:latin typeface="HG丸ｺﾞｼｯｸM-PRO" panose="020F0600000000000000" pitchFamily="50" charset="-128"/>
              </a:rPr>
              <a:t>（職務評価の対象者全員分）</a:t>
            </a:r>
            <a:r>
              <a:rPr lang="ja-JP" altLang="en-US" sz="700" dirty="0">
                <a:latin typeface="HG丸ｺﾞｼｯｸM-PRO" panose="020F0600000000000000" pitchFamily="50" charset="-128"/>
              </a:rPr>
              <a:t>（記載内容は例）</a:t>
            </a:r>
            <a:endParaRPr lang="ja-JP" altLang="en-US" sz="1050" dirty="0">
              <a:latin typeface="HG丸ｺﾞｼｯｸM-PRO" panose="020F0600000000000000" pitchFamily="50" charset="-128"/>
            </a:endParaRPr>
          </a:p>
          <a:p>
            <a:pPr eaLnBrk="1" hangingPunct="1">
              <a:defRPr/>
            </a:pPr>
            <a:endParaRPr lang="ja-JP" altLang="en-US" sz="1050" dirty="0">
              <a:latin typeface="HG丸ｺﾞｼｯｸM-PRO" panose="020F0600000000000000" pitchFamily="50" charset="-128"/>
            </a:endParaRPr>
          </a:p>
        </p:txBody>
      </p:sp>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62" y="4929721"/>
            <a:ext cx="3248315" cy="29260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0" name="正方形/長方形 1"/>
          <p:cNvSpPr>
            <a:spLocks noChangeArrowheads="1"/>
          </p:cNvSpPr>
          <p:nvPr/>
        </p:nvSpPr>
        <p:spPr bwMode="auto">
          <a:xfrm>
            <a:off x="3725949" y="7805164"/>
            <a:ext cx="3402075" cy="3136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lnSpc>
                <a:spcPts val="900"/>
              </a:lnSpc>
            </a:pPr>
            <a:r>
              <a:rPr lang="ja-JP" altLang="en-US" sz="700" dirty="0" smtClean="0">
                <a:latin typeface="HG丸ｺﾞｼｯｸM-PRO" pitchFamily="50" charset="-128"/>
              </a:rPr>
              <a:t>（注）「</a:t>
            </a:r>
            <a:r>
              <a:rPr lang="ja-JP" altLang="en-US" sz="700" dirty="0">
                <a:latin typeface="HG丸ｺﾞｼｯｸM-PRO" pitchFamily="50" charset="-128"/>
              </a:rPr>
              <a:t>職務分析・職務評価実施マニュアル</a:t>
            </a:r>
            <a:r>
              <a:rPr lang="ja-JP" altLang="en-US" sz="700" dirty="0" smtClean="0">
                <a:latin typeface="HG丸ｺﾞｼｯｸM-PRO" pitchFamily="50" charset="-128"/>
              </a:rPr>
              <a:t>」</a:t>
            </a:r>
            <a:r>
              <a:rPr lang="en-US" altLang="ja-JP" sz="700" dirty="0" smtClean="0">
                <a:latin typeface="HG丸ｺﾞｼｯｸM-PRO" pitchFamily="50" charset="-128"/>
              </a:rPr>
              <a:t>P28</a:t>
            </a:r>
            <a:r>
              <a:rPr lang="ja-JP" altLang="en-US" sz="700" dirty="0" smtClean="0">
                <a:latin typeface="HG丸ｺﾞｼｯｸM-PRO" pitchFamily="50" charset="-128"/>
              </a:rPr>
              <a:t>参照</a:t>
            </a:r>
            <a:endParaRPr lang="en-US" altLang="ja-JP" sz="700" dirty="0">
              <a:latin typeface="HG丸ｺﾞｼｯｸM-PRO" pitchFamily="50" charset="-128"/>
            </a:endParaRPr>
          </a:p>
          <a:p>
            <a:pPr eaLnBrk="1" hangingPunct="1">
              <a:lnSpc>
                <a:spcPts val="900"/>
              </a:lnSpc>
            </a:pPr>
            <a:r>
              <a:rPr lang="en-US" altLang="ja-JP" sz="700" dirty="0" smtClean="0">
                <a:latin typeface="HG丸ｺﾞｼｯｸM-PRO" pitchFamily="50" charset="-128"/>
                <a:hlinkClick r:id="rId3"/>
              </a:rPr>
              <a:t>http</a:t>
            </a:r>
            <a:r>
              <a:rPr lang="en-US" altLang="ja-JP" sz="700" dirty="0">
                <a:latin typeface="HG丸ｺﾞｼｯｸM-PRO" pitchFamily="50" charset="-128"/>
                <a:hlinkClick r:id="rId3"/>
              </a:rPr>
              <a:t>://</a:t>
            </a:r>
            <a:r>
              <a:rPr lang="en-US" altLang="ja-JP" sz="700" dirty="0" smtClean="0">
                <a:latin typeface="HG丸ｺﾞｼｯｸM-PRO" pitchFamily="50" charset="-128"/>
                <a:hlinkClick r:id="rId3"/>
              </a:rPr>
              <a:t>www.mhlw.go.jp/bunya/koyoukintou/parttime/dl/zentai.pdf</a:t>
            </a:r>
            <a:endParaRPr lang="en-US" altLang="ja-JP" sz="700" dirty="0" smtClean="0">
              <a:latin typeface="HG丸ｺﾞｼｯｸM-PRO" pitchFamily="50" charset="-128"/>
            </a:endParaRPr>
          </a:p>
        </p:txBody>
      </p:sp>
      <p:sp>
        <p:nvSpPr>
          <p:cNvPr id="41" name="テキスト ボックス 22"/>
          <p:cNvSpPr txBox="1">
            <a:spLocks noChangeArrowheads="1"/>
          </p:cNvSpPr>
          <p:nvPr/>
        </p:nvSpPr>
        <p:spPr bwMode="auto">
          <a:xfrm>
            <a:off x="60835" y="7938827"/>
            <a:ext cx="5128079"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 個々</a:t>
            </a:r>
            <a:r>
              <a:rPr lang="ja-JP" altLang="en-US" sz="1200" b="1" dirty="0">
                <a:latin typeface="HG丸ｺﾞｼｯｸM-PRO" panose="020F0600000000000000" pitchFamily="50" charset="-128"/>
              </a:rPr>
              <a:t>の労働者の全体評価が分かる</a:t>
            </a:r>
            <a:r>
              <a:rPr lang="ja-JP" altLang="en-US" sz="1200" b="1" dirty="0" smtClean="0">
                <a:latin typeface="HG丸ｺﾞｼｯｸM-PRO" panose="020F0600000000000000" pitchFamily="50" charset="-128"/>
              </a:rPr>
              <a:t>書類</a:t>
            </a:r>
            <a:r>
              <a:rPr lang="ja-JP" altLang="en-US" sz="800" dirty="0" smtClean="0">
                <a:latin typeface="HG丸ｺﾞｼｯｸM-PRO" panose="020F0600000000000000" pitchFamily="50" charset="-128"/>
              </a:rPr>
              <a:t>（</a:t>
            </a:r>
            <a:r>
              <a:rPr lang="ja-JP" altLang="en-US" sz="800" dirty="0">
                <a:latin typeface="HG丸ｺﾞｼｯｸM-PRO" panose="020F0600000000000000" pitchFamily="50" charset="-128"/>
              </a:rPr>
              <a:t>記載内容は</a:t>
            </a:r>
            <a:r>
              <a:rPr lang="ja-JP" altLang="en-US" sz="800" dirty="0" smtClean="0">
                <a:latin typeface="HG丸ｺﾞｼｯｸM-PRO" panose="020F0600000000000000" pitchFamily="50" charset="-128"/>
              </a:rPr>
              <a:t>例）</a:t>
            </a:r>
            <a:endParaRPr lang="ja-JP" altLang="en-US" sz="800" dirty="0">
              <a:latin typeface="HG丸ｺﾞｼｯｸM-PRO" panose="020F0600000000000000" pitchFamily="50" charset="-128"/>
            </a:endParaRPr>
          </a:p>
        </p:txBody>
      </p:sp>
      <p:graphicFrame>
        <p:nvGraphicFramePr>
          <p:cNvPr id="42" name="表 41"/>
          <p:cNvGraphicFramePr>
            <a:graphicFrameLocks noGrp="1"/>
          </p:cNvGraphicFramePr>
          <p:nvPr>
            <p:extLst>
              <p:ext uri="{D42A27DB-BD31-4B8C-83A1-F6EECF244321}">
                <p14:modId xmlns:p14="http://schemas.microsoft.com/office/powerpoint/2010/main" val="369572036"/>
              </p:ext>
            </p:extLst>
          </p:nvPr>
        </p:nvGraphicFramePr>
        <p:xfrm>
          <a:off x="128979" y="8240682"/>
          <a:ext cx="5259870" cy="1797573"/>
        </p:xfrm>
        <a:graphic>
          <a:graphicData uri="http://schemas.openxmlformats.org/drawingml/2006/table">
            <a:tbl>
              <a:tblPr firstRow="1" bandRow="1">
                <a:tableStyleId>{5940675A-B579-460E-94D1-54222C63F5DA}</a:tableStyleId>
              </a:tblPr>
              <a:tblGrid>
                <a:gridCol w="431290"/>
                <a:gridCol w="445065"/>
                <a:gridCol w="489571"/>
                <a:gridCol w="1157168"/>
                <a:gridCol w="2147789"/>
                <a:gridCol w="588987"/>
              </a:tblGrid>
              <a:tr h="168049">
                <a:tc>
                  <a:txBody>
                    <a:bodyPr/>
                    <a:lstStyle/>
                    <a:p>
                      <a:pPr algn="ctr"/>
                      <a:r>
                        <a:rPr kumimoji="1" lang="ja-JP" altLang="en-US" sz="800" dirty="0" smtClean="0">
                          <a:solidFill>
                            <a:schemeClr val="tx1"/>
                          </a:solidFill>
                        </a:rPr>
                        <a:t>氏名</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定義</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職種</a:t>
                      </a:r>
                      <a:endParaRPr kumimoji="1" lang="en-US" altLang="ja-JP" sz="800" dirty="0" smtClean="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業務内容</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責任の程度</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全体評価</a:t>
                      </a:r>
                      <a:endParaRPr kumimoji="1" lang="ja-JP" altLang="en-US" sz="800" dirty="0">
                        <a:solidFill>
                          <a:schemeClr val="tx1"/>
                        </a:solidFill>
                      </a:endParaRPr>
                    </a:p>
                  </a:txBody>
                  <a:tcPr marL="0" marR="0" marT="0" marB="0" anchor="ctr">
                    <a:solidFill>
                      <a:schemeClr val="bg1"/>
                    </a:solidFill>
                  </a:tcPr>
                </a:tc>
              </a:tr>
              <a:tr h="407381">
                <a:tc>
                  <a:txBody>
                    <a:bodyPr/>
                    <a:lstStyle/>
                    <a:p>
                      <a:pPr algn="ctr"/>
                      <a:r>
                        <a:rPr kumimoji="1" lang="en-US" altLang="ja-JP" sz="800" dirty="0" smtClean="0">
                          <a:solidFill>
                            <a:schemeClr val="tx1"/>
                          </a:solidFill>
                        </a:rPr>
                        <a:t>A</a:t>
                      </a:r>
                      <a:r>
                        <a:rPr kumimoji="1" lang="ja-JP" altLang="en-US" sz="800" dirty="0" smtClean="0">
                          <a:solidFill>
                            <a:schemeClr val="tx1"/>
                          </a:solidFill>
                        </a:rPr>
                        <a:t>さん</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正社員</a:t>
                      </a:r>
                      <a:endParaRPr kumimoji="1" lang="en-US" altLang="ja-JP" sz="800" dirty="0" smtClean="0">
                        <a:solidFill>
                          <a:schemeClr val="tx1"/>
                        </a:solidFill>
                      </a:endParaRPr>
                    </a:p>
                    <a:p>
                      <a:pPr algn="ctr"/>
                      <a:r>
                        <a:rPr kumimoji="1" lang="ja-JP" altLang="en-US" sz="800" dirty="0" smtClean="0">
                          <a:solidFill>
                            <a:schemeClr val="tx1"/>
                          </a:solidFill>
                        </a:rPr>
                        <a:t>（注１）</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事務・</a:t>
                      </a:r>
                      <a:endParaRPr kumimoji="1" lang="en-US" altLang="ja-JP" sz="800" dirty="0" smtClean="0">
                        <a:solidFill>
                          <a:schemeClr val="tx1"/>
                        </a:solidFill>
                      </a:endParaRPr>
                    </a:p>
                    <a:p>
                      <a:pPr algn="ctr"/>
                      <a:r>
                        <a:rPr kumimoji="1" lang="ja-JP" altLang="en-US" sz="800" dirty="0" smtClean="0">
                          <a:solidFill>
                            <a:schemeClr val="tx1"/>
                          </a:solidFill>
                        </a:rPr>
                        <a:t>管理</a:t>
                      </a:r>
                      <a:endParaRPr kumimoji="1" lang="ja-JP" altLang="en-US" sz="800" dirty="0">
                        <a:solidFill>
                          <a:schemeClr val="tx1"/>
                        </a:solidFill>
                      </a:endParaRPr>
                    </a:p>
                  </a:txBody>
                  <a:tcPr marL="0" marR="0" marT="0" marB="0" anchor="ctr">
                    <a:solidFill>
                      <a:schemeClr val="bg1"/>
                    </a:solidFill>
                  </a:tcPr>
                </a:tc>
                <a:tc>
                  <a:txBody>
                    <a:bodyPr/>
                    <a:lstStyle/>
                    <a:p>
                      <a:r>
                        <a:rPr kumimoji="1" lang="ja-JP" altLang="en-US" sz="800" dirty="0" smtClean="0">
                          <a:solidFill>
                            <a:schemeClr val="tx1"/>
                          </a:solidFill>
                        </a:rPr>
                        <a:t>法人・労務管理の仕事</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・緊急時の対応が求められる</a:t>
                      </a:r>
                      <a:endParaRPr kumimoji="1" lang="en-US" altLang="ja-JP" sz="800" dirty="0" smtClean="0">
                        <a:solidFill>
                          <a:schemeClr val="tx1"/>
                        </a:solidFill>
                      </a:endParaRPr>
                    </a:p>
                    <a:p>
                      <a:r>
                        <a:rPr kumimoji="1" lang="ja-JP" altLang="en-US" sz="800" dirty="0" smtClean="0">
                          <a:solidFill>
                            <a:schemeClr val="tx1"/>
                          </a:solidFill>
                        </a:rPr>
                        <a:t>・成果が問われる</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　最難</a:t>
                      </a:r>
                      <a:endParaRPr kumimoji="1" lang="ja-JP" altLang="en-US" sz="800" dirty="0">
                        <a:solidFill>
                          <a:schemeClr val="tx1"/>
                        </a:solidFill>
                      </a:endParaRPr>
                    </a:p>
                  </a:txBody>
                  <a:tcPr marL="36000" marR="36000" marT="36000" marB="0">
                    <a:solidFill>
                      <a:schemeClr val="bg1"/>
                    </a:solidFill>
                  </a:tcPr>
                </a:tc>
              </a:tr>
              <a:tr h="407381">
                <a:tc>
                  <a:txBody>
                    <a:bodyPr/>
                    <a:lstStyle/>
                    <a:p>
                      <a:pPr algn="ctr"/>
                      <a:r>
                        <a:rPr kumimoji="1" lang="en-US" altLang="ja-JP" sz="800" dirty="0" smtClean="0">
                          <a:solidFill>
                            <a:schemeClr val="tx1"/>
                          </a:solidFill>
                        </a:rPr>
                        <a:t>B</a:t>
                      </a:r>
                      <a:r>
                        <a:rPr kumimoji="1" lang="ja-JP" altLang="en-US" sz="800" dirty="0" smtClean="0">
                          <a:solidFill>
                            <a:schemeClr val="tx1"/>
                          </a:solidFill>
                        </a:rPr>
                        <a:t>さん</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パート</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介護</a:t>
                      </a:r>
                      <a:endParaRPr kumimoji="1" lang="ja-JP" altLang="en-US" sz="800" dirty="0">
                        <a:solidFill>
                          <a:schemeClr val="tx1"/>
                        </a:solidFill>
                      </a:endParaRPr>
                    </a:p>
                  </a:txBody>
                  <a:tcPr marL="0" marR="0" marT="0" marB="0" anchor="ctr">
                    <a:solidFill>
                      <a:schemeClr val="bg1"/>
                    </a:solidFill>
                  </a:tcPr>
                </a:tc>
                <a:tc>
                  <a:txBody>
                    <a:bodyPr/>
                    <a:lstStyle/>
                    <a:p>
                      <a:r>
                        <a:rPr kumimoji="1" lang="ja-JP" altLang="en-US" sz="800" dirty="0" smtClean="0">
                          <a:solidFill>
                            <a:schemeClr val="tx1"/>
                          </a:solidFill>
                        </a:rPr>
                        <a:t>ケアマネージャー業務</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・緊急時の対応が求められる</a:t>
                      </a:r>
                      <a:endParaRPr kumimoji="1" lang="en-US" altLang="ja-JP" sz="800" dirty="0" smtClean="0">
                        <a:solidFill>
                          <a:schemeClr val="tx1"/>
                        </a:solidFill>
                      </a:endParaRPr>
                    </a:p>
                    <a:p>
                      <a:r>
                        <a:rPr kumimoji="1" lang="ja-JP" altLang="en-US" sz="800" dirty="0" smtClean="0">
                          <a:solidFill>
                            <a:schemeClr val="tx1"/>
                          </a:solidFill>
                        </a:rPr>
                        <a:t>・成果が問われる</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　普</a:t>
                      </a:r>
                      <a:endParaRPr kumimoji="1" lang="ja-JP" altLang="en-US" sz="800" dirty="0">
                        <a:solidFill>
                          <a:schemeClr val="tx1"/>
                        </a:solidFill>
                      </a:endParaRPr>
                    </a:p>
                  </a:txBody>
                  <a:tcPr marL="36000" marR="36000" marT="36000" marB="0">
                    <a:solidFill>
                      <a:schemeClr val="bg1"/>
                    </a:solidFill>
                  </a:tcPr>
                </a:tc>
              </a:tr>
              <a:tr h="407381">
                <a:tc>
                  <a:txBody>
                    <a:bodyPr/>
                    <a:lstStyle/>
                    <a:p>
                      <a:pPr algn="ctr"/>
                      <a:r>
                        <a:rPr kumimoji="1" lang="en-US" altLang="ja-JP" sz="800" dirty="0" smtClean="0">
                          <a:solidFill>
                            <a:schemeClr val="tx1"/>
                          </a:solidFill>
                        </a:rPr>
                        <a:t>C</a:t>
                      </a:r>
                      <a:r>
                        <a:rPr kumimoji="1" lang="ja-JP" altLang="en-US" sz="800" dirty="0" smtClean="0">
                          <a:solidFill>
                            <a:schemeClr val="tx1"/>
                          </a:solidFill>
                        </a:rPr>
                        <a:t>さん</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パート</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介護</a:t>
                      </a:r>
                      <a:endParaRPr kumimoji="1" lang="ja-JP" altLang="en-US" sz="800" dirty="0">
                        <a:solidFill>
                          <a:schemeClr val="tx1"/>
                        </a:solidFill>
                      </a:endParaRPr>
                    </a:p>
                  </a:txBody>
                  <a:tcPr marL="0" marR="0" marT="0" marB="0" anchor="ctr">
                    <a:solidFill>
                      <a:schemeClr val="bg1"/>
                    </a:solidFill>
                  </a:tcPr>
                </a:tc>
                <a:tc>
                  <a:txBody>
                    <a:bodyPr/>
                    <a:lstStyle/>
                    <a:p>
                      <a:r>
                        <a:rPr kumimoji="1" lang="ja-JP" altLang="en-US" sz="800" dirty="0" smtClean="0">
                          <a:solidFill>
                            <a:schemeClr val="tx1"/>
                          </a:solidFill>
                        </a:rPr>
                        <a:t>介護福祉士</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・マニュアルに記載のない事項についても、施設長に相談しながら対応が求められる</a:t>
                      </a:r>
                      <a:endParaRPr kumimoji="1" lang="en-US" altLang="ja-JP" sz="800" dirty="0" smtClean="0">
                        <a:solidFill>
                          <a:schemeClr val="tx1"/>
                        </a:solidFill>
                      </a:endParaRPr>
                    </a:p>
                    <a:p>
                      <a:r>
                        <a:rPr kumimoji="1" lang="ja-JP" altLang="en-US" sz="800" dirty="0" smtClean="0">
                          <a:solidFill>
                            <a:schemeClr val="tx1"/>
                          </a:solidFill>
                        </a:rPr>
                        <a:t>・担当以上の成果は問われない</a:t>
                      </a:r>
                      <a:endParaRPr kumimoji="1" lang="en-US" altLang="ja-JP" sz="800" dirty="0" smtClean="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　易</a:t>
                      </a:r>
                      <a:endParaRPr kumimoji="1" lang="ja-JP" altLang="en-US" sz="800" dirty="0">
                        <a:solidFill>
                          <a:schemeClr val="tx1"/>
                        </a:solidFill>
                      </a:endParaRPr>
                    </a:p>
                  </a:txBody>
                  <a:tcPr marL="36000" marR="36000" marT="36000" marB="0">
                    <a:solidFill>
                      <a:schemeClr val="bg1"/>
                    </a:solidFill>
                  </a:tcPr>
                </a:tc>
              </a:tr>
              <a:tr h="407381">
                <a:tc>
                  <a:txBody>
                    <a:bodyPr/>
                    <a:lstStyle/>
                    <a:p>
                      <a:pPr algn="ctr"/>
                      <a:r>
                        <a:rPr kumimoji="1" lang="en-US" altLang="ja-JP" sz="800" dirty="0" smtClean="0">
                          <a:solidFill>
                            <a:schemeClr val="tx1"/>
                          </a:solidFill>
                        </a:rPr>
                        <a:t>D</a:t>
                      </a:r>
                      <a:r>
                        <a:rPr kumimoji="1" lang="ja-JP" altLang="en-US" sz="800" dirty="0" smtClean="0">
                          <a:solidFill>
                            <a:schemeClr val="tx1"/>
                          </a:solidFill>
                        </a:rPr>
                        <a:t>さん</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パート</a:t>
                      </a:r>
                      <a:endParaRPr kumimoji="1" lang="ja-JP" altLang="en-US" sz="800" dirty="0">
                        <a:solidFill>
                          <a:schemeClr val="tx1"/>
                        </a:solidFill>
                      </a:endParaRPr>
                    </a:p>
                  </a:txBody>
                  <a:tcPr marL="0" marR="0" marT="0" marB="0" anchor="ctr">
                    <a:solidFill>
                      <a:schemeClr val="bg1"/>
                    </a:solidFill>
                  </a:tcPr>
                </a:tc>
                <a:tc>
                  <a:txBody>
                    <a:bodyPr/>
                    <a:lstStyle/>
                    <a:p>
                      <a:pPr algn="ctr"/>
                      <a:r>
                        <a:rPr kumimoji="1" lang="ja-JP" altLang="en-US" sz="800" dirty="0" smtClean="0">
                          <a:solidFill>
                            <a:schemeClr val="tx1"/>
                          </a:solidFill>
                        </a:rPr>
                        <a:t>事務</a:t>
                      </a:r>
                      <a:endParaRPr kumimoji="1" lang="ja-JP" altLang="en-US" sz="800" dirty="0">
                        <a:solidFill>
                          <a:schemeClr val="tx1"/>
                        </a:solidFill>
                      </a:endParaRPr>
                    </a:p>
                  </a:txBody>
                  <a:tcPr marL="0" marR="0" marT="0" marB="0" anchor="ctr">
                    <a:solidFill>
                      <a:schemeClr val="bg1"/>
                    </a:solidFill>
                  </a:tcPr>
                </a:tc>
                <a:tc>
                  <a:txBody>
                    <a:bodyPr/>
                    <a:lstStyle/>
                    <a:p>
                      <a:r>
                        <a:rPr kumimoji="1" lang="ja-JP" altLang="en-US" sz="800" dirty="0" smtClean="0">
                          <a:solidFill>
                            <a:schemeClr val="tx1"/>
                          </a:solidFill>
                        </a:rPr>
                        <a:t>人事・経理事務補助</a:t>
                      </a:r>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・マニュアル・指示に基づいて実施</a:t>
                      </a:r>
                      <a:endParaRPr kumimoji="1" lang="en-US" altLang="ja-JP" sz="800" dirty="0" smtClean="0">
                        <a:solidFill>
                          <a:schemeClr val="tx1"/>
                        </a:solidFill>
                      </a:endParaRPr>
                    </a:p>
                    <a:p>
                      <a:r>
                        <a:rPr kumimoji="1" lang="ja-JP" altLang="en-US" sz="800" dirty="0" smtClean="0">
                          <a:solidFill>
                            <a:schemeClr val="tx1"/>
                          </a:solidFill>
                        </a:rPr>
                        <a:t>・成果は問われない</a:t>
                      </a:r>
                      <a:endParaRPr kumimoji="1" lang="en-US" altLang="ja-JP" sz="800" dirty="0" smtClean="0">
                        <a:solidFill>
                          <a:schemeClr val="tx1"/>
                        </a:solidFill>
                      </a:endParaRPr>
                    </a:p>
                    <a:p>
                      <a:endParaRPr kumimoji="1" lang="ja-JP" altLang="en-US" sz="800" dirty="0">
                        <a:solidFill>
                          <a:schemeClr val="tx1"/>
                        </a:solidFill>
                      </a:endParaRPr>
                    </a:p>
                  </a:txBody>
                  <a:tcPr marL="36000" marR="36000" marT="36000" marB="0">
                    <a:solidFill>
                      <a:schemeClr val="bg1"/>
                    </a:solidFill>
                  </a:tcPr>
                </a:tc>
                <a:tc>
                  <a:txBody>
                    <a:bodyPr/>
                    <a:lstStyle/>
                    <a:p>
                      <a:r>
                        <a:rPr kumimoji="1" lang="ja-JP" altLang="en-US" sz="800" dirty="0" smtClean="0">
                          <a:solidFill>
                            <a:schemeClr val="tx1"/>
                          </a:solidFill>
                        </a:rPr>
                        <a:t>　最易</a:t>
                      </a:r>
                      <a:endParaRPr kumimoji="1" lang="ja-JP" altLang="en-US" sz="800" dirty="0">
                        <a:solidFill>
                          <a:schemeClr val="tx1"/>
                        </a:solidFill>
                      </a:endParaRPr>
                    </a:p>
                  </a:txBody>
                  <a:tcPr marL="36000" marR="36000" marT="36000" marB="0">
                    <a:solidFill>
                      <a:schemeClr val="bg1"/>
                    </a:solidFill>
                  </a:tcPr>
                </a:tc>
              </a:tr>
            </a:tbl>
          </a:graphicData>
        </a:graphic>
      </p:graphicFrame>
      <p:sp>
        <p:nvSpPr>
          <p:cNvPr id="43" name="テキスト ボックス 22"/>
          <p:cNvSpPr txBox="1">
            <a:spLocks noChangeArrowheads="1"/>
          </p:cNvSpPr>
          <p:nvPr/>
        </p:nvSpPr>
        <p:spPr bwMode="auto">
          <a:xfrm>
            <a:off x="96037" y="10040881"/>
            <a:ext cx="5128079" cy="342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800" dirty="0" smtClean="0">
                <a:latin typeface="+mn-ea"/>
                <a:ea typeface="+mn-ea"/>
              </a:rPr>
              <a:t>（注１）必ずしも正社員が入っていなくてもよい。</a:t>
            </a:r>
            <a:endParaRPr lang="en-US" altLang="ja-JP" sz="800" dirty="0" smtClean="0">
              <a:latin typeface="+mn-ea"/>
              <a:ea typeface="+mn-ea"/>
            </a:endParaRPr>
          </a:p>
          <a:p>
            <a:pPr eaLnBrk="1" hangingPunct="1">
              <a:defRPr/>
            </a:pPr>
            <a:r>
              <a:rPr lang="ja-JP" altLang="en-US" sz="800" dirty="0" smtClean="0">
                <a:latin typeface="+mn-ea"/>
                <a:ea typeface="+mn-ea"/>
              </a:rPr>
              <a:t>（注２）上記の表は、職務比較表と評価結果の一覧を合わせて作成した場合の例である</a:t>
            </a:r>
            <a:endParaRPr lang="ja-JP" altLang="en-US" sz="800" dirty="0">
              <a:latin typeface="+mj-ea"/>
              <a:ea typeface="+mj-ea"/>
            </a:endParaRPr>
          </a:p>
        </p:txBody>
      </p:sp>
      <p:sp>
        <p:nvSpPr>
          <p:cNvPr id="44" name="角丸四角形 43"/>
          <p:cNvSpPr/>
          <p:nvPr/>
        </p:nvSpPr>
        <p:spPr>
          <a:xfrm>
            <a:off x="0" y="3971397"/>
            <a:ext cx="6880860" cy="375898"/>
          </a:xfrm>
          <a:prstGeom prst="roundRect">
            <a:avLst/>
          </a:prstGeom>
          <a:noFill/>
          <a:ln w="19050">
            <a:noFill/>
          </a:ln>
        </p:spPr>
        <p:style>
          <a:lnRef idx="2">
            <a:schemeClr val="dk1"/>
          </a:lnRef>
          <a:fillRef idx="1">
            <a:schemeClr val="lt1"/>
          </a:fillRef>
          <a:effectRef idx="0">
            <a:schemeClr val="dk1"/>
          </a:effectRef>
          <a:fontRef idx="minor">
            <a:schemeClr val="dk1"/>
          </a:fontRef>
        </p:style>
        <p:txBody>
          <a:bodyPr lIns="95637" tIns="47819" rIns="95637" bIns="47819" anchor="ctr"/>
          <a:lstStyle/>
          <a:p>
            <a:pPr>
              <a:defRPr/>
            </a:pPr>
            <a:r>
              <a:rPr lang="en-US" altLang="ja-JP" sz="1400" b="1" dirty="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参考</a:t>
            </a:r>
            <a:r>
              <a:rPr lang="en-US" altLang="ja-JP" sz="1400" b="1" dirty="0" smtClean="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①</a:t>
            </a:r>
            <a:r>
              <a:rPr lang="ja-JP" altLang="en-US" sz="1400" b="1" dirty="0" smtClean="0">
                <a:latin typeface="メイリオ" pitchFamily="50" charset="-128"/>
                <a:ea typeface="メイリオ" pitchFamily="50" charset="-128"/>
                <a:cs typeface="メイリオ" pitchFamily="50" charset="-128"/>
              </a:rPr>
              <a:t> </a:t>
            </a:r>
            <a:r>
              <a:rPr lang="ja-JP" altLang="ja-JP" sz="1400" b="1" dirty="0" smtClean="0">
                <a:latin typeface="メイリオ" pitchFamily="50" charset="-128"/>
                <a:ea typeface="メイリオ" pitchFamily="50" charset="-128"/>
                <a:cs typeface="メイリオ" pitchFamily="50" charset="-128"/>
              </a:rPr>
              <a:t>職務評価</a:t>
            </a:r>
            <a:r>
              <a:rPr lang="ja-JP" altLang="en-US" sz="1400" b="1" dirty="0" smtClean="0">
                <a:latin typeface="メイリオ" pitchFamily="50" charset="-128"/>
                <a:ea typeface="メイリオ" pitchFamily="50" charset="-128"/>
                <a:cs typeface="メイリオ" pitchFamily="50" charset="-128"/>
              </a:rPr>
              <a:t>を実施したことがわかる書類の例</a:t>
            </a:r>
            <a:endParaRPr lang="en-US" altLang="ja-JP" sz="1400" b="1" dirty="0" smtClean="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61921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5257D7FA-C634-4D74-AC8F-65C7EB806FB4}" type="slidenum">
              <a:rPr kumimoji="1" lang="ja-JP" altLang="en-US" smtClean="0"/>
              <a:pPr/>
              <a:t>8</a:t>
            </a:fld>
            <a:endParaRPr kumimoji="1" lang="ja-JP" altLang="en-US"/>
          </a:p>
        </p:txBody>
      </p:sp>
      <p:sp>
        <p:nvSpPr>
          <p:cNvPr id="28" name="テキスト ボックス 22"/>
          <p:cNvSpPr txBox="1">
            <a:spLocks noChangeArrowheads="1"/>
          </p:cNvSpPr>
          <p:nvPr/>
        </p:nvSpPr>
        <p:spPr bwMode="auto">
          <a:xfrm>
            <a:off x="-46575" y="474503"/>
            <a:ext cx="2998953"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r>
              <a:rPr lang="ja-JP" altLang="en-US" sz="1200" b="1" dirty="0">
                <a:solidFill>
                  <a:srgbClr val="000000"/>
                </a:solidFill>
                <a:latin typeface="HG丸ｺﾞｼｯｸM-PRO" panose="020F0600000000000000" pitchFamily="50" charset="-128"/>
              </a:rPr>
              <a:t>　</a:t>
            </a:r>
            <a:r>
              <a:rPr lang="ja-JP" altLang="en-US" sz="1200" b="1" dirty="0" smtClean="0">
                <a:solidFill>
                  <a:srgbClr val="000000"/>
                </a:solidFill>
                <a:latin typeface="HG丸ｺﾞｼｯｸM-PRO" panose="020F0600000000000000" pitchFamily="50" charset="-128"/>
              </a:rPr>
              <a:t>○ 職務</a:t>
            </a:r>
            <a:r>
              <a:rPr lang="ja-JP" altLang="en-US" sz="1200" b="1" dirty="0">
                <a:solidFill>
                  <a:srgbClr val="000000"/>
                </a:solidFill>
                <a:latin typeface="HG丸ｺﾞｼｯｸM-PRO" panose="020F0600000000000000" pitchFamily="50" charset="-128"/>
              </a:rPr>
              <a:t>レベル</a:t>
            </a:r>
            <a:r>
              <a:rPr lang="ja-JP" altLang="en-US" sz="1200" b="1" dirty="0" smtClean="0">
                <a:solidFill>
                  <a:srgbClr val="000000"/>
                </a:solidFill>
                <a:latin typeface="HG丸ｺﾞｼｯｸM-PRO" panose="020F0600000000000000" pitchFamily="50" charset="-128"/>
              </a:rPr>
              <a:t>定義書</a:t>
            </a:r>
            <a:r>
              <a:rPr lang="ja-JP" altLang="en-US" sz="800" b="1" dirty="0" smtClean="0">
                <a:solidFill>
                  <a:srgbClr val="000000"/>
                </a:solidFill>
                <a:latin typeface="HG丸ｺﾞｼｯｸM-PRO" panose="020F0600000000000000" pitchFamily="50" charset="-128"/>
              </a:rPr>
              <a:t>（記載内容は例）</a:t>
            </a:r>
            <a:endParaRPr lang="ja-JP" altLang="en-US" sz="800" b="1" dirty="0">
              <a:solidFill>
                <a:srgbClr val="000000"/>
              </a:solidFill>
              <a:latin typeface="HG丸ｺﾞｼｯｸM-PRO" panose="020F0600000000000000" pitchFamily="50" charset="-128"/>
            </a:endParaRPr>
          </a:p>
        </p:txBody>
      </p:sp>
      <p:pic>
        <p:nvPicPr>
          <p:cNvPr id="3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625" y="729030"/>
            <a:ext cx="2843689" cy="1160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190" y="1879758"/>
            <a:ext cx="1809784" cy="154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461" y="2665529"/>
            <a:ext cx="3272075" cy="144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テキスト ボックス 22"/>
          <p:cNvSpPr txBox="1">
            <a:spLocks noChangeArrowheads="1"/>
          </p:cNvSpPr>
          <p:nvPr/>
        </p:nvSpPr>
        <p:spPr bwMode="auto">
          <a:xfrm>
            <a:off x="3492438" y="467483"/>
            <a:ext cx="3816424"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r>
              <a:rPr lang="ja-JP" altLang="en-US" sz="1200" b="1" dirty="0">
                <a:latin typeface="HG丸ｺﾞｼｯｸM-PRO" panose="020F0600000000000000" pitchFamily="50" charset="-128"/>
              </a:rPr>
              <a:t>　○　評価項目ごとの職務のレベル</a:t>
            </a:r>
            <a:r>
              <a:rPr lang="ja-JP" altLang="en-US" sz="1200" b="1" dirty="0" smtClean="0">
                <a:latin typeface="HG丸ｺﾞｼｯｸM-PRO" panose="020F0600000000000000" pitchFamily="50" charset="-128"/>
              </a:rPr>
              <a:t>を定義</a:t>
            </a:r>
            <a:r>
              <a:rPr lang="ja-JP" altLang="en-US" sz="1200" b="1" dirty="0">
                <a:latin typeface="HG丸ｺﾞｼｯｸM-PRO" panose="020F0600000000000000" pitchFamily="50" charset="-128"/>
              </a:rPr>
              <a:t>した書類</a:t>
            </a:r>
          </a:p>
        </p:txBody>
      </p:sp>
      <p:pic>
        <p:nvPicPr>
          <p:cNvPr id="4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2090" y="728106"/>
            <a:ext cx="3248740" cy="164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41185" y="2668925"/>
            <a:ext cx="3279645" cy="137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テキスト ボックス 22"/>
          <p:cNvSpPr txBox="1">
            <a:spLocks noChangeArrowheads="1"/>
          </p:cNvSpPr>
          <p:nvPr/>
        </p:nvSpPr>
        <p:spPr bwMode="auto">
          <a:xfrm>
            <a:off x="60835" y="168257"/>
            <a:ext cx="3387090" cy="314115"/>
          </a:xfrm>
          <a:prstGeom prst="rect">
            <a:avLst/>
          </a:prstGeom>
          <a:solidFill>
            <a:schemeClr val="accent4">
              <a:lumMod val="40000"/>
              <a:lumOff val="60000"/>
            </a:schemeClr>
          </a:solidFill>
          <a:ln>
            <a:noFill/>
          </a:ln>
        </p:spPr>
        <p:txBody>
          <a:bodyPr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　分類法で実施した場合の提出書類例</a:t>
            </a:r>
          </a:p>
        </p:txBody>
      </p:sp>
      <p:sp>
        <p:nvSpPr>
          <p:cNvPr id="45" name="テキスト ボックス 22"/>
          <p:cNvSpPr txBox="1">
            <a:spLocks noChangeArrowheads="1"/>
          </p:cNvSpPr>
          <p:nvPr/>
        </p:nvSpPr>
        <p:spPr bwMode="auto">
          <a:xfrm>
            <a:off x="3705748" y="161963"/>
            <a:ext cx="3387090" cy="314115"/>
          </a:xfrm>
          <a:prstGeom prst="rect">
            <a:avLst/>
          </a:prstGeom>
          <a:solidFill>
            <a:schemeClr val="accent4">
              <a:lumMod val="40000"/>
              <a:lumOff val="60000"/>
            </a:schemeClr>
          </a:solidFill>
          <a:ln>
            <a:noFill/>
          </a:ln>
        </p:spPr>
        <p:txBody>
          <a:bodyPr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　要素比較法で実施した場合の提出書類例</a:t>
            </a:r>
          </a:p>
        </p:txBody>
      </p:sp>
      <p:sp>
        <p:nvSpPr>
          <p:cNvPr id="47" name="テキスト ボックス 22"/>
          <p:cNvSpPr txBox="1">
            <a:spLocks noChangeArrowheads="1"/>
          </p:cNvSpPr>
          <p:nvPr/>
        </p:nvSpPr>
        <p:spPr bwMode="auto">
          <a:xfrm>
            <a:off x="108062" y="2384290"/>
            <a:ext cx="3781025"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 個々</a:t>
            </a:r>
            <a:r>
              <a:rPr lang="ja-JP" altLang="en-US" sz="1200" b="1" dirty="0">
                <a:latin typeface="HG丸ｺﾞｼｯｸM-PRO" panose="020F0600000000000000" pitchFamily="50" charset="-128"/>
              </a:rPr>
              <a:t>の労働者の全体評価が分かる</a:t>
            </a:r>
            <a:r>
              <a:rPr lang="ja-JP" altLang="en-US" sz="1200" b="1" dirty="0" smtClean="0">
                <a:latin typeface="HG丸ｺﾞｼｯｸM-PRO" panose="020F0600000000000000" pitchFamily="50" charset="-128"/>
              </a:rPr>
              <a:t>書類</a:t>
            </a:r>
            <a:endParaRPr lang="ja-JP" altLang="en-US" sz="1200" dirty="0">
              <a:latin typeface="HG丸ｺﾞｼｯｸM-PRO" panose="020F0600000000000000" pitchFamily="50" charset="-128"/>
            </a:endParaRPr>
          </a:p>
        </p:txBody>
      </p:sp>
      <p:sp>
        <p:nvSpPr>
          <p:cNvPr id="48" name="テキスト ボックス 22"/>
          <p:cNvSpPr txBox="1">
            <a:spLocks noChangeArrowheads="1"/>
          </p:cNvSpPr>
          <p:nvPr/>
        </p:nvSpPr>
        <p:spPr bwMode="auto">
          <a:xfrm>
            <a:off x="108062" y="2060254"/>
            <a:ext cx="3500584"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a:t>
            </a:r>
            <a:r>
              <a:rPr lang="ja-JP" altLang="en-US" sz="1200" b="1" dirty="0">
                <a:latin typeface="HG丸ｺﾞｼｯｸM-PRO" panose="020F0600000000000000" pitchFamily="50" charset="-128"/>
              </a:rPr>
              <a:t> </a:t>
            </a:r>
            <a:r>
              <a:rPr lang="ja-JP" altLang="en-US" sz="1200" b="1" dirty="0" smtClean="0">
                <a:latin typeface="HG丸ｺﾞｼｯｸM-PRO" panose="020F0600000000000000" pitchFamily="50" charset="-128"/>
              </a:rPr>
              <a:t>職務説明書</a:t>
            </a:r>
            <a:r>
              <a:rPr lang="ja-JP" altLang="en-US" sz="1200" dirty="0" smtClean="0">
                <a:latin typeface="HG丸ｺﾞｼｯｸM-PRO" panose="020F0600000000000000" pitchFamily="50" charset="-128"/>
              </a:rPr>
              <a:t>　</a:t>
            </a:r>
            <a:r>
              <a:rPr lang="ja-JP" altLang="en-US" sz="1050" dirty="0" smtClean="0">
                <a:latin typeface="HG丸ｺﾞｼｯｸM-PRO" panose="020F0600000000000000" pitchFamily="50" charset="-128"/>
              </a:rPr>
              <a:t>（単純比較法の例を参照）</a:t>
            </a:r>
            <a:endParaRPr lang="ja-JP" altLang="en-US" sz="1050" dirty="0">
              <a:latin typeface="HG丸ｺﾞｼｯｸM-PRO" panose="020F0600000000000000" pitchFamily="50" charset="-128"/>
            </a:endParaRPr>
          </a:p>
        </p:txBody>
      </p:sp>
      <p:sp>
        <p:nvSpPr>
          <p:cNvPr id="49" name="テキスト ボックス 22"/>
          <p:cNvSpPr txBox="1">
            <a:spLocks noChangeArrowheads="1"/>
          </p:cNvSpPr>
          <p:nvPr/>
        </p:nvSpPr>
        <p:spPr bwMode="auto">
          <a:xfrm>
            <a:off x="3681960" y="2384290"/>
            <a:ext cx="3266862" cy="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200" b="1" dirty="0" smtClean="0">
                <a:latin typeface="HG丸ｺﾞｼｯｸM-PRO" panose="020F0600000000000000" pitchFamily="50" charset="-128"/>
              </a:rPr>
              <a:t>○ 個々</a:t>
            </a:r>
            <a:r>
              <a:rPr lang="ja-JP" altLang="en-US" sz="1200" b="1" dirty="0">
                <a:latin typeface="HG丸ｺﾞｼｯｸM-PRO" panose="020F0600000000000000" pitchFamily="50" charset="-128"/>
              </a:rPr>
              <a:t>の労働者の全体評価が分かる</a:t>
            </a:r>
            <a:r>
              <a:rPr lang="ja-JP" altLang="en-US" sz="1200" b="1" dirty="0" smtClean="0">
                <a:latin typeface="HG丸ｺﾞｼｯｸM-PRO" panose="020F0600000000000000" pitchFamily="50" charset="-128"/>
              </a:rPr>
              <a:t>書類</a:t>
            </a:r>
            <a:endParaRPr lang="ja-JP" altLang="en-US" sz="1200" dirty="0">
              <a:latin typeface="HG丸ｺﾞｼｯｸM-PRO" panose="020F0600000000000000" pitchFamily="50" charset="-128"/>
            </a:endParaRPr>
          </a:p>
        </p:txBody>
      </p:sp>
      <p:sp>
        <p:nvSpPr>
          <p:cNvPr id="50" name="テキスト ボックス 22"/>
          <p:cNvSpPr txBox="1">
            <a:spLocks noChangeArrowheads="1"/>
          </p:cNvSpPr>
          <p:nvPr/>
        </p:nvSpPr>
        <p:spPr bwMode="auto">
          <a:xfrm>
            <a:off x="3698535" y="4016200"/>
            <a:ext cx="2926251" cy="204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700" dirty="0" smtClean="0">
                <a:latin typeface="+mn-ea"/>
                <a:ea typeface="+mn-ea"/>
              </a:rPr>
              <a:t>（注１）必ずしも正社員が入っていなくてもよい。</a:t>
            </a:r>
            <a:endParaRPr lang="ja-JP" altLang="en-US" sz="700" dirty="0">
              <a:latin typeface="+mj-ea"/>
              <a:ea typeface="+mj-ea"/>
            </a:endParaRPr>
          </a:p>
        </p:txBody>
      </p:sp>
      <p:sp>
        <p:nvSpPr>
          <p:cNvPr id="51" name="テキスト ボックス 22"/>
          <p:cNvSpPr txBox="1">
            <a:spLocks noChangeArrowheads="1"/>
          </p:cNvSpPr>
          <p:nvPr/>
        </p:nvSpPr>
        <p:spPr bwMode="auto">
          <a:xfrm>
            <a:off x="36054" y="4052204"/>
            <a:ext cx="2926251" cy="204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700" dirty="0" smtClean="0">
                <a:latin typeface="+mn-ea"/>
                <a:ea typeface="+mn-ea"/>
              </a:rPr>
              <a:t>（注１）必ずしも正社員が入っていなくてもよい。</a:t>
            </a:r>
            <a:endParaRPr lang="ja-JP" altLang="en-US" sz="700" dirty="0">
              <a:latin typeface="+mj-ea"/>
              <a:ea typeface="+mj-ea"/>
            </a:endParaRPr>
          </a:p>
        </p:txBody>
      </p:sp>
      <p:sp>
        <p:nvSpPr>
          <p:cNvPr id="27" name="テキスト ボックス 22"/>
          <p:cNvSpPr txBox="1">
            <a:spLocks noChangeArrowheads="1"/>
          </p:cNvSpPr>
          <p:nvPr/>
        </p:nvSpPr>
        <p:spPr bwMode="auto">
          <a:xfrm>
            <a:off x="108062" y="4734471"/>
            <a:ext cx="3445370" cy="314115"/>
          </a:xfrm>
          <a:prstGeom prst="rect">
            <a:avLst/>
          </a:prstGeom>
          <a:solidFill>
            <a:schemeClr val="accent4">
              <a:lumMod val="40000"/>
              <a:lumOff val="60000"/>
            </a:schemeClr>
          </a:solidFill>
          <a:ln>
            <a:noFill/>
          </a:ln>
        </p:spPr>
        <p:txBody>
          <a:bodyPr wrap="square"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単純比較法で実施した場合の提出書類例</a:t>
            </a:r>
          </a:p>
        </p:txBody>
      </p:sp>
      <p:sp>
        <p:nvSpPr>
          <p:cNvPr id="37" name="テキスト ボックス 22"/>
          <p:cNvSpPr txBox="1">
            <a:spLocks noChangeArrowheads="1"/>
          </p:cNvSpPr>
          <p:nvPr/>
        </p:nvSpPr>
        <p:spPr bwMode="auto">
          <a:xfrm>
            <a:off x="3653533" y="4734471"/>
            <a:ext cx="3445370" cy="314115"/>
          </a:xfrm>
          <a:prstGeom prst="rect">
            <a:avLst/>
          </a:prstGeom>
          <a:solidFill>
            <a:schemeClr val="accent4">
              <a:lumMod val="40000"/>
              <a:lumOff val="60000"/>
            </a:schemeClr>
          </a:solidFill>
          <a:ln>
            <a:noFill/>
          </a:ln>
        </p:spPr>
        <p:txBody>
          <a:bodyPr wrap="square"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　分類法で実施した場合の提出書類例</a:t>
            </a:r>
          </a:p>
        </p:txBody>
      </p:sp>
      <p:sp>
        <p:nvSpPr>
          <p:cNvPr id="42" name="テキスト ボックス 22"/>
          <p:cNvSpPr txBox="1">
            <a:spLocks noChangeArrowheads="1"/>
          </p:cNvSpPr>
          <p:nvPr/>
        </p:nvSpPr>
        <p:spPr bwMode="auto">
          <a:xfrm>
            <a:off x="114071" y="6786699"/>
            <a:ext cx="3445370" cy="314115"/>
          </a:xfrm>
          <a:prstGeom prst="rect">
            <a:avLst/>
          </a:prstGeom>
          <a:solidFill>
            <a:schemeClr val="accent4">
              <a:lumMod val="40000"/>
              <a:lumOff val="60000"/>
            </a:schemeClr>
          </a:solidFill>
          <a:ln>
            <a:noFill/>
          </a:ln>
        </p:spPr>
        <p:txBody>
          <a:bodyPr wrap="square" lIns="95637" tIns="75305" rIns="95637" bIns="37652">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1300" b="1" dirty="0">
                <a:latin typeface="メイリオ" pitchFamily="50" charset="-128"/>
                <a:ea typeface="メイリオ" pitchFamily="50" charset="-128"/>
                <a:cs typeface="メイリオ" pitchFamily="50" charset="-128"/>
              </a:rPr>
              <a:t>要素比較法で実施した場合の提出書類例</a:t>
            </a:r>
          </a:p>
        </p:txBody>
      </p:sp>
      <p:graphicFrame>
        <p:nvGraphicFramePr>
          <p:cNvPr id="46" name="表 45"/>
          <p:cNvGraphicFramePr>
            <a:graphicFrameLocks noGrp="1"/>
          </p:cNvGraphicFramePr>
          <p:nvPr>
            <p:extLst>
              <p:ext uri="{D42A27DB-BD31-4B8C-83A1-F6EECF244321}">
                <p14:modId xmlns:p14="http://schemas.microsoft.com/office/powerpoint/2010/main" val="2422693669"/>
              </p:ext>
            </p:extLst>
          </p:nvPr>
        </p:nvGraphicFramePr>
        <p:xfrm>
          <a:off x="89657" y="5130515"/>
          <a:ext cx="3456718" cy="1584176"/>
        </p:xfrm>
        <a:graphic>
          <a:graphicData uri="http://schemas.openxmlformats.org/drawingml/2006/table">
            <a:tbl>
              <a:tblPr firstRow="1" bandRow="1"/>
              <a:tblGrid>
                <a:gridCol w="1161822"/>
                <a:gridCol w="809755"/>
                <a:gridCol w="1485141"/>
              </a:tblGrid>
              <a:tr h="324036">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評価結果</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格付け</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改定後の賃金額（注）</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最難</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１，０５０円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中難</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１，０００円</a:t>
                      </a: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普</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９５０円</a:t>
                      </a: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易</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９００円</a:t>
                      </a: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最易</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500"/>
                        </a:lnSpc>
                        <a:spcBef>
                          <a:spcPts val="0"/>
                        </a:spcBef>
                        <a:spcAft>
                          <a:spcPts val="0"/>
                        </a:spcAft>
                        <a:buClrTx/>
                        <a:buSzTx/>
                        <a:buFontTx/>
                        <a:buNone/>
                        <a:tabLst/>
                        <a:defRPr/>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８５０円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graphicFrame>
        <p:nvGraphicFramePr>
          <p:cNvPr id="52" name="表 51"/>
          <p:cNvGraphicFramePr>
            <a:graphicFrameLocks noGrp="1"/>
          </p:cNvGraphicFramePr>
          <p:nvPr>
            <p:extLst>
              <p:ext uri="{D42A27DB-BD31-4B8C-83A1-F6EECF244321}">
                <p14:modId xmlns:p14="http://schemas.microsoft.com/office/powerpoint/2010/main" val="3887924179"/>
              </p:ext>
            </p:extLst>
          </p:nvPr>
        </p:nvGraphicFramePr>
        <p:xfrm>
          <a:off x="3708128" y="5166519"/>
          <a:ext cx="3456718" cy="1453347"/>
        </p:xfrm>
        <a:graphic>
          <a:graphicData uri="http://schemas.openxmlformats.org/drawingml/2006/table">
            <a:tbl>
              <a:tblPr firstRow="1" bandRow="1"/>
              <a:tblGrid>
                <a:gridCol w="1161822"/>
                <a:gridCol w="809755"/>
                <a:gridCol w="1485141"/>
              </a:tblGrid>
              <a:tr h="0">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評価結果</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格付け</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改定後の賃金額（注）</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13329">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難</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１，０５０円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413329">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普</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９５０円</a:t>
                      </a: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413329">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易</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500"/>
                        </a:lnSpc>
                        <a:spcBef>
                          <a:spcPts val="0"/>
                        </a:spcBef>
                        <a:spcAft>
                          <a:spcPts val="0"/>
                        </a:spcAft>
                        <a:buClrTx/>
                        <a:buSzTx/>
                        <a:buFontTx/>
                        <a:buNone/>
                        <a:tabLst/>
                        <a:defRPr/>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８５０円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graphicFrame>
        <p:nvGraphicFramePr>
          <p:cNvPr id="54" name="表 53"/>
          <p:cNvGraphicFramePr>
            <a:graphicFrameLocks noGrp="1"/>
          </p:cNvGraphicFramePr>
          <p:nvPr>
            <p:extLst>
              <p:ext uri="{D42A27DB-BD31-4B8C-83A1-F6EECF244321}">
                <p14:modId xmlns:p14="http://schemas.microsoft.com/office/powerpoint/2010/main" val="640509625"/>
              </p:ext>
            </p:extLst>
          </p:nvPr>
        </p:nvGraphicFramePr>
        <p:xfrm>
          <a:off x="72058" y="7222013"/>
          <a:ext cx="3456718" cy="968842"/>
        </p:xfrm>
        <a:graphic>
          <a:graphicData uri="http://schemas.openxmlformats.org/drawingml/2006/table">
            <a:tbl>
              <a:tblPr firstRow="1" bandRow="1"/>
              <a:tblGrid>
                <a:gridCol w="1161822"/>
                <a:gridCol w="809755"/>
                <a:gridCol w="1485141"/>
              </a:tblGrid>
              <a:tr h="0">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評価結果</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格付け</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kumimoji="1" lang="ja-JP" altLang="en-US" sz="800" b="0"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改定後の賃金額（注）</a:t>
                      </a:r>
                      <a:endParaRPr kumimoji="1" lang="ja-JP" altLang="en-US" sz="800" b="0"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251426">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難</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１，０５０円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普</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a:lnSpc>
                          <a:spcPts val="500"/>
                        </a:lnSpc>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９５０円</a:t>
                      </a: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52028">
                <a:tc>
                  <a:txBody>
                    <a:bodyPr/>
                    <a:lstStyle/>
                    <a:p>
                      <a:pPr algn="ct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易</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a:lnSpc>
                          <a:spcPts val="500"/>
                        </a:lnSpc>
                      </a:pPr>
                      <a:r>
                        <a:rPr kumimoji="1" lang="en-US" altLang="ja-JP"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b="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級</a:t>
                      </a:r>
                      <a:endParaRPr kumimoji="1" lang="ja-JP" altLang="en-US" sz="800" b="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indent="0" algn="l" defTabSz="995549" rtl="0" eaLnBrk="1" fontAlgn="auto" latinLnBrk="0" hangingPunct="1">
                        <a:lnSpc>
                          <a:spcPts val="500"/>
                        </a:lnSpc>
                        <a:spcBef>
                          <a:spcPts val="0"/>
                        </a:spcBef>
                        <a:spcAft>
                          <a:spcPts val="0"/>
                        </a:spcAft>
                        <a:buClrTx/>
                        <a:buSzTx/>
                        <a:buFontTx/>
                        <a:buNone/>
                        <a:tabLst/>
                        <a:defRPr/>
                      </a:pPr>
                      <a:r>
                        <a:rPr kumimoji="1" lang="ja-JP" altLang="en-US" sz="800" dirty="0" smtClean="0">
                          <a:latin typeface="Meiryo UI" panose="020B0604030504040204" pitchFamily="50" charset="-128"/>
                          <a:ea typeface="Meiryo UI" panose="020B0604030504040204" pitchFamily="50" charset="-128"/>
                          <a:cs typeface="Meiryo UI" panose="020B0604030504040204" pitchFamily="50" charset="-128"/>
                        </a:rPr>
                        <a:t>　　　８５０円</a:t>
                      </a:r>
                      <a:endParaRPr kumimoji="1"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bl>
          </a:graphicData>
        </a:graphic>
      </p:graphicFrame>
      <p:sp>
        <p:nvSpPr>
          <p:cNvPr id="55" name="コンテンツ プレースホルダー 2"/>
          <p:cNvSpPr>
            <a:spLocks noGrp="1"/>
          </p:cNvSpPr>
          <p:nvPr/>
        </p:nvSpPr>
        <p:spPr>
          <a:xfrm>
            <a:off x="114070" y="8262863"/>
            <a:ext cx="6906759" cy="900100"/>
          </a:xfrm>
          <a:prstGeom prst="rect">
            <a:avLst/>
          </a:prstGeom>
        </p:spPr>
        <p:txBody>
          <a:bodyPr vert="horz" lIns="0" tIns="0" rIns="0" bIns="0" rtlCol="0">
            <a:noAutofit/>
          </a:bodyPr>
          <a:lstStyle>
            <a:lvl1pPr marL="0" marR="0" indent="0" algn="l" defTabSz="914395" rtl="0" eaLnBrk="1" fontAlgn="auto" latinLnBrk="0" hangingPunct="1">
              <a:lnSpc>
                <a:spcPct val="100000"/>
              </a:lnSpc>
              <a:spcBef>
                <a:spcPts val="0"/>
              </a:spcBef>
              <a:spcAft>
                <a:spcPts val="0"/>
              </a:spcAft>
              <a:buClr>
                <a:schemeClr val="tx1"/>
              </a:buClr>
              <a:buSzTx/>
              <a:buFontTx/>
              <a:buNone/>
              <a:tabLst/>
              <a:defRPr kumimoji="1" sz="1600" kern="1200" baseline="0">
                <a:solidFill>
                  <a:schemeClr val="tx1"/>
                </a:solidFill>
                <a:latin typeface="+mn-ea"/>
                <a:ea typeface="+mn-ea"/>
                <a:cs typeface="+mn-cs"/>
              </a:defRPr>
            </a:lvl1pPr>
            <a:lvl2pPr marL="274319"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2pPr>
            <a:lvl3pPr marL="548637"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3pPr>
            <a:lvl4pPr marL="822956"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a:solidFill>
                  <a:schemeClr val="tx1"/>
                </a:solidFill>
                <a:latin typeface="+mn-ea"/>
                <a:ea typeface="+mn-ea"/>
                <a:cs typeface="+mn-cs"/>
              </a:defRPr>
            </a:lvl4pPr>
            <a:lvl5pPr marL="1097273" indent="-274319" algn="l" defTabSz="914395" rtl="0" eaLnBrk="1" latinLnBrk="0" hangingPunct="1">
              <a:lnSpc>
                <a:spcPct val="100000"/>
              </a:lnSpc>
              <a:spcBef>
                <a:spcPts val="0"/>
              </a:spcBef>
              <a:spcAft>
                <a:spcPts val="900"/>
              </a:spcAft>
              <a:buClr>
                <a:schemeClr val="tx1"/>
              </a:buClr>
              <a:buFont typeface="Georgia" pitchFamily="18" charset="0"/>
              <a:buChar char="›"/>
              <a:defRPr kumimoji="1" sz="2000" kern="1200" baseline="0">
                <a:solidFill>
                  <a:schemeClr val="tx1"/>
                </a:solidFill>
                <a:latin typeface="+mn-ea"/>
                <a:ea typeface="+mn-ea"/>
                <a:cs typeface="+mn-cs"/>
              </a:defRPr>
            </a:lvl5pPr>
            <a:lvl6pPr marL="274319" marR="0" indent="-274319" algn="l" defTabSz="914395" rtl="0" eaLnBrk="1" fontAlgn="auto" latinLnBrk="0" hangingPunct="1">
              <a:lnSpc>
                <a:spcPct val="100000"/>
              </a:lnSpc>
              <a:spcBef>
                <a:spcPts val="0"/>
              </a:spcBef>
              <a:spcAft>
                <a:spcPts val="900"/>
              </a:spcAft>
              <a:buClr>
                <a:schemeClr val="tx1"/>
              </a:buClr>
              <a:buSzPct val="100000"/>
              <a:buFont typeface="+mj-lt"/>
              <a:buAutoNum type="arabicPeriod"/>
              <a:tabLst/>
              <a:defRPr kumimoji="1" sz="2000" kern="1200" baseline="0">
                <a:solidFill>
                  <a:schemeClr val="tx1"/>
                </a:solidFill>
                <a:latin typeface="Georgia" pitchFamily="18" charset="0"/>
                <a:ea typeface="+mn-ea"/>
                <a:cs typeface="+mn-cs"/>
              </a:defRPr>
            </a:lvl6pPr>
            <a:lvl7pPr marL="548637" indent="-274319" algn="l" defTabSz="914395" rtl="0" eaLnBrk="1" latinLnBrk="0" hangingPunct="1">
              <a:lnSpc>
                <a:spcPct val="100000"/>
              </a:lnSpc>
              <a:spcBef>
                <a:spcPts val="0"/>
              </a:spcBef>
              <a:spcAft>
                <a:spcPts val="900"/>
              </a:spcAft>
              <a:buSzPct val="100000"/>
              <a:buFont typeface="+mj-lt"/>
              <a:buAutoNum type="alphaLcPeriod"/>
              <a:defRPr kumimoji="1" sz="2000" kern="1200" baseline="0">
                <a:solidFill>
                  <a:schemeClr val="tx1"/>
                </a:solidFill>
                <a:latin typeface="Georgia" pitchFamily="18" charset="0"/>
                <a:ea typeface="+mn-ea"/>
                <a:cs typeface="+mn-cs"/>
              </a:defRPr>
            </a:lvl7pPr>
            <a:lvl8pPr marL="822956" indent="-274319" algn="l" defTabSz="914395" rtl="0" eaLnBrk="1" latinLnBrk="0" hangingPunct="1">
              <a:lnSpc>
                <a:spcPct val="100000"/>
              </a:lnSpc>
              <a:spcBef>
                <a:spcPts val="0"/>
              </a:spcBef>
              <a:spcAft>
                <a:spcPts val="900"/>
              </a:spcAft>
              <a:buSzPct val="100000"/>
              <a:buFont typeface="+mj-lt"/>
              <a:buAutoNum type="romanLcPeriod"/>
              <a:defRPr kumimoji="1" sz="2000" kern="1200" baseline="0">
                <a:solidFill>
                  <a:schemeClr val="tx1"/>
                </a:solidFill>
                <a:latin typeface="Georgia" pitchFamily="18" charset="0"/>
                <a:ea typeface="+mn-ea"/>
                <a:cs typeface="+mn-cs"/>
              </a:defRPr>
            </a:lvl8pPr>
            <a:lvl9pPr marL="0" indent="-274319" algn="l" defTabSz="914395" rtl="0" eaLnBrk="1" latinLnBrk="0" hangingPunct="1">
              <a:lnSpc>
                <a:spcPct val="100000"/>
              </a:lnSpc>
              <a:spcBef>
                <a:spcPts val="0"/>
              </a:spcBef>
              <a:spcAft>
                <a:spcPts val="900"/>
              </a:spcAft>
              <a:buFont typeface="Arial" pitchFamily="34" charset="0"/>
              <a:buNone/>
              <a:defRPr kumimoji="1" sz="2000" b="1" kern="1200" baseline="0">
                <a:solidFill>
                  <a:schemeClr val="tx2"/>
                </a:solidFill>
                <a:latin typeface="Georgia" pitchFamily="18" charset="0"/>
                <a:ea typeface="+mn-ea"/>
                <a:cs typeface="+mn-cs"/>
              </a:defRPr>
            </a:lvl9pPr>
          </a:lstStyle>
          <a:p>
            <a:pPr marL="357750" indent="-285750">
              <a:lnSpc>
                <a:spcPts val="1500"/>
              </a:lnSpc>
              <a:spcAft>
                <a:spcPts val="400"/>
              </a:spcAft>
              <a:buSzPct val="70000"/>
              <a:buFont typeface="Wingdings" panose="05000000000000000000" pitchFamily="2" charset="2"/>
              <a:buChar char="Ø"/>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格付けの数は例です。自社で必要と考えられる段階を設定してください。（ただし、少なすぎる場合は、適切に職務評価を行っていないと判断される場合があります。）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dirty="0">
                <a:latin typeface="メイリオ" pitchFamily="50" charset="-128"/>
                <a:ea typeface="メイリオ" pitchFamily="50" charset="-128"/>
              </a:rPr>
              <a:t>いずれの</a:t>
            </a:r>
            <a:r>
              <a:rPr lang="ja-JP" altLang="en-US" sz="1100" dirty="0" smtClean="0">
                <a:latin typeface="メイリオ" pitchFamily="50" charset="-128"/>
                <a:ea typeface="メイリオ" pitchFamily="50" charset="-128"/>
              </a:rPr>
              <a:t>手法でも、職務評価結果を踏まえるとともに、勤続年数</a:t>
            </a:r>
            <a:r>
              <a:rPr lang="ja-JP" altLang="en-US" sz="1100" dirty="0">
                <a:latin typeface="メイリオ" pitchFamily="50" charset="-128"/>
                <a:ea typeface="メイリオ" pitchFamily="50" charset="-128"/>
              </a:rPr>
              <a:t>も</a:t>
            </a:r>
            <a:r>
              <a:rPr lang="ja-JP" altLang="en-US" sz="1100" dirty="0" smtClean="0">
                <a:latin typeface="メイリオ" pitchFamily="50" charset="-128"/>
                <a:ea typeface="メイリオ" pitchFamily="50" charset="-128"/>
              </a:rPr>
              <a:t>考慮するなどの方法は可能です。要素別点数法の</a:t>
            </a:r>
            <a:r>
              <a:rPr lang="en-US" altLang="ja-JP" sz="1100" dirty="0" smtClean="0">
                <a:latin typeface="メイリオ" pitchFamily="50" charset="-128"/>
                <a:ea typeface="メイリオ" pitchFamily="50" charset="-128"/>
              </a:rPr>
              <a:t>P</a:t>
            </a:r>
            <a:r>
              <a:rPr lang="ja-JP" altLang="en-US" sz="1100" dirty="0" smtClean="0">
                <a:latin typeface="メイリオ" pitchFamily="50" charset="-128"/>
                <a:ea typeface="メイリオ" pitchFamily="50" charset="-128"/>
              </a:rPr>
              <a:t>７の例を参考にしてください。</a:t>
            </a:r>
            <a:endParaRPr lang="en-US" altLang="ja-JP" sz="1100" dirty="0">
              <a:latin typeface="メイリオ" pitchFamily="50" charset="-128"/>
              <a:ea typeface="メイリオ"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職務評価加算の要件として、職務</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評価結果</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部分</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を労働協約または就業規則に</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定める</a:t>
            </a:r>
            <a:r>
              <a:rPr lang="ja-JP" altLang="en-US" sz="1100" b="1" dirty="0" smtClean="0">
                <a:solidFill>
                  <a:srgbClr val="FF0000"/>
                </a:solidFill>
                <a:latin typeface="メイリオ" pitchFamily="50" charset="-128"/>
                <a:ea typeface="メイリオ" pitchFamily="50" charset="-128"/>
                <a:cs typeface="メイリオ" pitchFamily="50" charset="-128"/>
              </a:rPr>
              <a:t>賃金規定等</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記載することは必須とはしていませんが、上記のような職務</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結果</a:t>
            </a:r>
            <a:r>
              <a:rPr lang="ja-JP" altLang="en-US" sz="11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の関連性を定めており、それに従って賃金決定したことが分かる資料の提出が必要です。</a:t>
            </a:r>
            <a:r>
              <a:rPr lang="ja-JP" altLang="en-US" sz="11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（賃金改定前に定めている必要有り</a:t>
            </a:r>
            <a:r>
              <a:rPr lang="ja-JP" altLang="en-US" sz="11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57750" indent="-285750">
              <a:lnSpc>
                <a:spcPts val="1500"/>
              </a:lnSpc>
              <a:spcAft>
                <a:spcPts val="400"/>
              </a:spcAft>
              <a:buSzPct val="70000"/>
              <a:buFont typeface="Wingdings" panose="05000000000000000000" pitchFamily="2" charset="2"/>
              <a:buChar char="Ø"/>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パート労働ポータルサイト（</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hlinkClick r:id="rId7"/>
              </a:rPr>
              <a:t>https</a:t>
            </a:r>
            <a:r>
              <a:rPr lang="en-US" altLang="ja-JP" sz="1100" dirty="0">
                <a:latin typeface="Meiryo UI" panose="020B0604030504040204" pitchFamily="50" charset="-128"/>
                <a:ea typeface="Meiryo UI" panose="020B0604030504040204" pitchFamily="50" charset="-128"/>
                <a:cs typeface="Meiryo UI" panose="020B0604030504040204" pitchFamily="50" charset="-128"/>
                <a:hlinkClick r:id="rId7"/>
              </a:rPr>
              <a:t>://part-tanjikan.mhlw.go.jp</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hlinkClick r:id="rId7"/>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）では、「要素別点数法による職務評価の実施ガイドライン」に沿って職務評価を簡便に行うことができる</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IT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ツールを提供していますが、ツールの結果を印刷するだけでは職務評価加算の申請書類にはなりませんので、ご注意ください。</a:t>
            </a:r>
            <a:endParaRPr lang="ja-JP" altLang="en-US" sz="11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72000">
              <a:lnSpc>
                <a:spcPts val="1500"/>
              </a:lnSpc>
              <a:buSzPct val="70000"/>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22"/>
          <p:cNvSpPr txBox="1">
            <a:spLocks noChangeArrowheads="1"/>
          </p:cNvSpPr>
          <p:nvPr/>
        </p:nvSpPr>
        <p:spPr bwMode="auto">
          <a:xfrm>
            <a:off x="3741185" y="6833914"/>
            <a:ext cx="2052228" cy="219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eaLnBrk="1" hangingPunct="1">
              <a:defRPr/>
            </a:pPr>
            <a:r>
              <a:rPr lang="ja-JP" altLang="en-US" sz="800" dirty="0" smtClean="0">
                <a:latin typeface="+mn-ea"/>
                <a:ea typeface="+mn-ea"/>
              </a:rPr>
              <a:t>（注）賃上げ率又は賃上げ額でもよい。</a:t>
            </a:r>
            <a:endParaRPr lang="ja-JP" altLang="en-US" sz="800" dirty="0">
              <a:latin typeface="+mj-ea"/>
              <a:ea typeface="+mj-ea"/>
            </a:endParaRPr>
          </a:p>
        </p:txBody>
      </p:sp>
      <p:sp>
        <p:nvSpPr>
          <p:cNvPr id="57" name="角丸四角形 56"/>
          <p:cNvSpPr/>
          <p:nvPr/>
        </p:nvSpPr>
        <p:spPr>
          <a:xfrm>
            <a:off x="15481" y="4363359"/>
            <a:ext cx="6880860" cy="375898"/>
          </a:xfrm>
          <a:prstGeom prst="roundRect">
            <a:avLst/>
          </a:prstGeom>
          <a:noFill/>
          <a:ln w="19050">
            <a:noFill/>
          </a:ln>
        </p:spPr>
        <p:style>
          <a:lnRef idx="2">
            <a:schemeClr val="dk1"/>
          </a:lnRef>
          <a:fillRef idx="1">
            <a:schemeClr val="lt1"/>
          </a:fillRef>
          <a:effectRef idx="0">
            <a:schemeClr val="dk1"/>
          </a:effectRef>
          <a:fontRef idx="minor">
            <a:schemeClr val="dk1"/>
          </a:fontRef>
        </p:style>
        <p:txBody>
          <a:bodyPr lIns="95637" tIns="47819" rIns="95637" bIns="47819" anchor="ctr"/>
          <a:lstStyle/>
          <a:p>
            <a:pPr>
              <a:defRPr/>
            </a:pPr>
            <a:r>
              <a:rPr lang="en-US" altLang="ja-JP" sz="1400" b="1" dirty="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参考</a:t>
            </a:r>
            <a:r>
              <a:rPr lang="en-US" altLang="ja-JP" sz="1400" b="1" dirty="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② </a:t>
            </a:r>
            <a:r>
              <a:rPr lang="ja-JP" altLang="ja-JP" sz="1400" b="1" dirty="0">
                <a:latin typeface="メイリオ" pitchFamily="50" charset="-128"/>
                <a:ea typeface="メイリオ" pitchFamily="50" charset="-128"/>
                <a:cs typeface="メイリオ" pitchFamily="50" charset="-128"/>
              </a:rPr>
              <a:t>職務評価結果を</a:t>
            </a:r>
            <a:r>
              <a:rPr lang="ja-JP" altLang="ja-JP" sz="1400" b="1" dirty="0" smtClean="0">
                <a:latin typeface="メイリオ" pitchFamily="50" charset="-128"/>
                <a:ea typeface="メイリオ" pitchFamily="50" charset="-128"/>
                <a:cs typeface="メイリオ" pitchFamily="50" charset="-128"/>
              </a:rPr>
              <a:t>踏まえ</a:t>
            </a:r>
            <a:r>
              <a:rPr lang="ja-JP" altLang="en-US" sz="1400" b="1" dirty="0" smtClean="0">
                <a:solidFill>
                  <a:schemeClr val="tx1"/>
                </a:solidFill>
                <a:latin typeface="メイリオ" pitchFamily="50" charset="-128"/>
                <a:ea typeface="メイリオ" pitchFamily="50" charset="-128"/>
                <a:cs typeface="メイリオ" pitchFamily="50" charset="-128"/>
              </a:rPr>
              <a:t>賃金規定等</a:t>
            </a:r>
            <a:r>
              <a:rPr lang="ja-JP" altLang="ja-JP" sz="1400" b="1" dirty="0" smtClean="0">
                <a:solidFill>
                  <a:schemeClr val="tx1"/>
                </a:solidFill>
                <a:latin typeface="メイリオ" pitchFamily="50" charset="-128"/>
                <a:ea typeface="メイリオ" pitchFamily="50" charset="-128"/>
                <a:cs typeface="メイリオ" pitchFamily="50" charset="-128"/>
              </a:rPr>
              <a:t>を</a:t>
            </a:r>
            <a:r>
              <a:rPr lang="ja-JP" altLang="ja-JP" sz="1400" b="1" dirty="0">
                <a:solidFill>
                  <a:schemeClr val="tx1"/>
                </a:solidFill>
                <a:latin typeface="メイリオ" pitchFamily="50" charset="-128"/>
                <a:ea typeface="メイリオ" pitchFamily="50" charset="-128"/>
                <a:cs typeface="メイリオ" pitchFamily="50" charset="-128"/>
              </a:rPr>
              <a:t>改訂</a:t>
            </a:r>
            <a:r>
              <a:rPr lang="ja-JP" altLang="ja-JP" sz="1400" b="1" dirty="0">
                <a:latin typeface="メイリオ" pitchFamily="50" charset="-128"/>
                <a:ea typeface="メイリオ" pitchFamily="50" charset="-128"/>
                <a:cs typeface="メイリオ" pitchFamily="50" charset="-128"/>
              </a:rPr>
              <a:t>したこと</a:t>
            </a:r>
            <a:r>
              <a:rPr lang="ja-JP" altLang="ja-JP" sz="1400" b="1" dirty="0" smtClean="0">
                <a:latin typeface="メイリオ" pitchFamily="50" charset="-128"/>
                <a:ea typeface="メイリオ" pitchFamily="50" charset="-128"/>
                <a:cs typeface="メイリオ" pitchFamily="50" charset="-128"/>
              </a:rPr>
              <a:t>が分かる</a:t>
            </a:r>
            <a:r>
              <a:rPr lang="ja-JP" altLang="ja-JP" sz="1400" b="1" dirty="0">
                <a:latin typeface="メイリオ" pitchFamily="50" charset="-128"/>
                <a:ea typeface="メイリオ" pitchFamily="50" charset="-128"/>
                <a:cs typeface="メイリオ" pitchFamily="50" charset="-128"/>
              </a:rPr>
              <a:t>書類</a:t>
            </a:r>
            <a:r>
              <a:rPr lang="ja-JP" altLang="en-US" sz="1400" b="1" dirty="0">
                <a:latin typeface="メイリオ" pitchFamily="50" charset="-128"/>
                <a:ea typeface="メイリオ" pitchFamily="50" charset="-128"/>
                <a:cs typeface="メイリオ" pitchFamily="50" charset="-128"/>
              </a:rPr>
              <a:t>の例</a:t>
            </a:r>
          </a:p>
        </p:txBody>
      </p:sp>
    </p:spTree>
    <p:extLst>
      <p:ext uri="{BB962C8B-B14F-4D97-AF65-F5344CB8AC3E}">
        <p14:creationId xmlns:p14="http://schemas.microsoft.com/office/powerpoint/2010/main" val="26296488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安定局バージョン">
      <a:dk1>
        <a:sysClr val="windowText" lastClr="000000"/>
      </a:dk1>
      <a:lt1>
        <a:sysClr val="window" lastClr="FFFFFF"/>
      </a:lt1>
      <a:dk2>
        <a:srgbClr val="003399"/>
      </a:dk2>
      <a:lt2>
        <a:srgbClr val="FF9933"/>
      </a:lt2>
      <a:accent1>
        <a:srgbClr val="4F81BD"/>
      </a:accent1>
      <a:accent2>
        <a:srgbClr val="C0504D"/>
      </a:accent2>
      <a:accent3>
        <a:srgbClr val="009944"/>
      </a:accent3>
      <a:accent4>
        <a:srgbClr val="8064A2"/>
      </a:accent4>
      <a:accent5>
        <a:srgbClr val="4BACC6"/>
      </a:accent5>
      <a:accent6>
        <a:srgbClr val="FABF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9B5E8"/>
        </a:solidFill>
        <a:ln w="15875">
          <a:solidFill>
            <a:schemeClr val="tx1"/>
          </a:solidFill>
        </a:ln>
      </a:spPr>
      <a:bodyPr lIns="99555" tIns="108000" rIns="99555" bIns="0" rtlCol="0" anchor="ctr"/>
      <a:lstStyle>
        <a:defPPr algn="ctr">
          <a:lnSpc>
            <a:spcPts val="1200"/>
          </a:lnSpc>
          <a:defRPr sz="1600" b="1" dirty="0">
            <a:latin typeface="メイリオ" pitchFamily="50" charset="-128"/>
            <a:ea typeface="メイリオ" pitchFamily="50" charset="-128"/>
            <a:cs typeface="メイリオ" pitchFamily="50" charset="-128"/>
          </a:defRPr>
        </a:defPPr>
      </a:lstStyle>
      <a:style>
        <a:lnRef idx="2">
          <a:schemeClr val="accent3"/>
        </a:lnRef>
        <a:fillRef idx="1">
          <a:schemeClr val="lt1"/>
        </a:fillRef>
        <a:effectRef idx="0">
          <a:schemeClr val="accent3"/>
        </a:effectRef>
        <a:fontRef idx="minor">
          <a:schemeClr val="dk1"/>
        </a:fontRef>
      </a:style>
    </a:spDef>
    <a:txDef>
      <a:spPr>
        <a:noFill/>
      </a:spPr>
      <a:bodyPr wrap="square" rtlCol="0">
        <a:noAutofit/>
      </a:bodyPr>
      <a:lstStyle>
        <a:defPPr>
          <a:defRPr kumimoji="1" dirty="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6212C04DD7123F44A870EF21BAA5EAF3" ma:contentTypeVersion="2" ma:contentTypeDescription="" ma:contentTypeScope="" ma:versionID="9f2da1a4fa0018b8120490783be62531">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837EE5-5BB3-426C-8F7E-E6B8544A82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3FAFE2B-9F13-4B76-B039-F0AB7EF27B94}">
  <ds:schemaRefs>
    <ds:schemaRef ds:uri="http://schemas.microsoft.com/office/2006/documentManagement/types"/>
    <ds:schemaRef ds:uri="http://purl.org/dc/elements/1.1/"/>
    <ds:schemaRef ds:uri="http://www.w3.org/XML/1998/namespace"/>
    <ds:schemaRef ds:uri="http://schemas.microsoft.com/office/2006/metadata/properties"/>
    <ds:schemaRef ds:uri="http://schemas.openxmlformats.org/package/2006/metadata/core-properties"/>
    <ds:schemaRef ds:uri="http://purl.org/dc/terms/"/>
    <ds:schemaRef ds:uri="8B97BE19-CDDD-400E-817A-CFDD13F7EC12"/>
    <ds:schemaRef ds:uri="http://purl.org/dc/dcmitype/"/>
  </ds:schemaRefs>
</ds:datastoreItem>
</file>

<file path=customXml/itemProps3.xml><?xml version="1.0" encoding="utf-8"?>
<ds:datastoreItem xmlns:ds="http://schemas.openxmlformats.org/officeDocument/2006/customXml" ds:itemID="{0676E753-A7A2-49E7-9B3F-531238E824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56544</TotalTime>
  <Words>3208</Words>
  <Application>Microsoft Office PowerPoint</Application>
  <PresentationFormat>ユーザー設定</PresentationFormat>
  <Paragraphs>592</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5281</cp:revision>
  <cp:lastPrinted>2017-03-29T06:07:41Z</cp:lastPrinted>
  <dcterms:created xsi:type="dcterms:W3CDTF">2010-09-08T01:46:13Z</dcterms:created>
  <dcterms:modified xsi:type="dcterms:W3CDTF">2017-08-24T05:26:32Z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0x0101002DA299AC048A4B8EA9C1D19079C1A322006212C04DD7123F44A870EF21BAA5EAF3</vt:lpwstr>
  </property>
</Properties>
</file>