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1" r:id="rId2"/>
    <p:sldId id="289" r:id="rId3"/>
    <p:sldId id="301" r:id="rId4"/>
    <p:sldId id="295" r:id="rId5"/>
    <p:sldId id="294" r:id="rId6"/>
    <p:sldId id="331" r:id="rId7"/>
    <p:sldId id="296" r:id="rId8"/>
    <p:sldId id="332" r:id="rId9"/>
    <p:sldId id="286" r:id="rId10"/>
    <p:sldId id="272" r:id="rId11"/>
    <p:sldId id="259" r:id="rId12"/>
    <p:sldId id="302" r:id="rId13"/>
    <p:sldId id="274" r:id="rId14"/>
    <p:sldId id="303" r:id="rId15"/>
    <p:sldId id="275" r:id="rId16"/>
    <p:sldId id="304" r:id="rId17"/>
    <p:sldId id="287" r:id="rId18"/>
    <p:sldId id="293" r:id="rId19"/>
    <p:sldId id="333" r:id="rId20"/>
    <p:sldId id="334" r:id="rId21"/>
    <p:sldId id="335" r:id="rId22"/>
    <p:sldId id="297" r:id="rId23"/>
    <p:sldId id="298" r:id="rId24"/>
    <p:sldId id="299" r:id="rId25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9933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5" autoAdjust="0"/>
    <p:restoredTop sz="94660"/>
  </p:normalViewPr>
  <p:slideViewPr>
    <p:cSldViewPr>
      <p:cViewPr>
        <p:scale>
          <a:sx n="81" d="100"/>
          <a:sy n="81" d="100"/>
        </p:scale>
        <p:origin x="-389" y="117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18831" cy="493316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6" y="2"/>
            <a:ext cx="2918831" cy="493316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D95B7262-B3D8-4D0B-8E0A-45066E572441}" type="datetimeFigureOut">
              <a:rPr kumimoji="1" lang="ja-JP" altLang="en-US" smtClean="0"/>
              <a:pPr/>
              <a:t>2017/4/8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9371287"/>
            <a:ext cx="2918831" cy="493316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6" y="9371287"/>
            <a:ext cx="2918831" cy="493316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B50DE259-8F01-4AB9-83D5-E3C021AA63C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7464596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18831" cy="493316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6" y="2"/>
            <a:ext cx="2918831" cy="493316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025171F1-5164-480A-97A8-F69C2ED04A11}" type="datetimeFigureOut">
              <a:rPr kumimoji="1" lang="ja-JP" altLang="en-US" smtClean="0"/>
              <a:pPr/>
              <a:t>2017/4/8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8" y="4686500"/>
            <a:ext cx="5388610" cy="4439841"/>
          </a:xfrm>
          <a:prstGeom prst="rect">
            <a:avLst/>
          </a:prstGeom>
        </p:spPr>
        <p:txBody>
          <a:bodyPr vert="horz" lIns="91423" tIns="45712" rIns="91423" bIns="4571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371287"/>
            <a:ext cx="2918831" cy="493316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6" y="9371287"/>
            <a:ext cx="2918831" cy="493316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F15D19CC-259D-4E7D-8FA0-3520727AB6E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2052838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95EC-EF42-4D29-9573-B80902E5B757}" type="datetime1">
              <a:rPr kumimoji="1" lang="ja-JP" altLang="en-US" smtClean="0"/>
              <a:pPr/>
              <a:t>2017/4/8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4217-AB25-474B-8523-140E3806D2F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6C50-D015-440B-899E-6FEBE7ECE59A}" type="datetime1">
              <a:rPr kumimoji="1" lang="ja-JP" altLang="en-US" smtClean="0"/>
              <a:pPr/>
              <a:t>2017/4/8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4217-AB25-474B-8523-140E3806D2F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1585-42A6-4508-BF5F-700411563DF8}" type="datetime1">
              <a:rPr kumimoji="1" lang="ja-JP" altLang="en-US" smtClean="0"/>
              <a:pPr/>
              <a:t>2017/4/8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4217-AB25-474B-8523-140E3806D2F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8C9F-525C-4E84-9251-CC37B1B759FB}" type="datetime1">
              <a:rPr kumimoji="1" lang="ja-JP" altLang="en-US" smtClean="0"/>
              <a:pPr/>
              <a:t>2017/4/8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4217-AB25-474B-8523-140E3806D2F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D4B6-B765-4875-9DD4-09B3BBEFE8AE}" type="datetime1">
              <a:rPr kumimoji="1" lang="ja-JP" altLang="en-US" smtClean="0"/>
              <a:pPr/>
              <a:t>2017/4/8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4217-AB25-474B-8523-140E3806D2F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ABF5-BF31-472E-AD81-B4D5C9A472B9}" type="datetime1">
              <a:rPr kumimoji="1" lang="ja-JP" altLang="en-US" smtClean="0"/>
              <a:pPr/>
              <a:t>2017/4/8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4217-AB25-474B-8523-140E3806D2F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273A-A52C-49B8-82B5-7C78A46F5BAC}" type="datetime1">
              <a:rPr kumimoji="1" lang="ja-JP" altLang="en-US" smtClean="0"/>
              <a:pPr/>
              <a:t>2017/4/8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4217-AB25-474B-8523-140E3806D2F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3AD1-BAA7-4C78-8093-5CD6634495B9}" type="datetime1">
              <a:rPr kumimoji="1" lang="ja-JP" altLang="en-US" smtClean="0"/>
              <a:pPr/>
              <a:t>2017/4/8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4217-AB25-474B-8523-140E3806D2F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BD99-79D3-49AA-8543-AB85D38AD74B}" type="datetime1">
              <a:rPr kumimoji="1" lang="ja-JP" altLang="en-US" smtClean="0"/>
              <a:pPr/>
              <a:t>2017/4/8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4217-AB25-474B-8523-140E3806D2F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C5051-2B6B-4D2C-8708-10B83C5D4D5A}" type="datetime1">
              <a:rPr kumimoji="1" lang="ja-JP" altLang="en-US" smtClean="0"/>
              <a:pPr/>
              <a:t>2017/4/8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4217-AB25-474B-8523-140E3806D2F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7FCC9-AD56-413A-9889-3DCBE0691D0B}" type="datetime1">
              <a:rPr kumimoji="1" lang="ja-JP" altLang="en-US" smtClean="0"/>
              <a:pPr/>
              <a:t>2017/4/8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4217-AB25-474B-8523-140E3806D2F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78FBF-CF6E-4FF8-B6E6-91D39C8BBAF5}" type="datetime1">
              <a:rPr kumimoji="1" lang="ja-JP" altLang="en-US" smtClean="0"/>
              <a:pPr/>
              <a:t>2017/4/8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A4217-AB25-474B-8523-140E3806D2F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99592" y="2708921"/>
            <a:ext cx="7446467" cy="7920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>
            <a:solidFill>
              <a:schemeClr val="bg1">
                <a:lumMod val="50000"/>
              </a:schemeClr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ctr"/>
            <a:r>
              <a:rPr lang="ja-JP" altLang="en-US" sz="3600" b="1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安全・健康で働くために</a:t>
            </a:r>
            <a:endParaRPr lang="en-US" altLang="ja-JP" sz="3600" b="1" dirty="0" smtClean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9592" y="1988840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商業</a:t>
            </a:r>
            <a:r>
              <a:rPr kumimoji="1" lang="ja-JP" altLang="en-US" sz="2800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で働くみなさんへ</a:t>
            </a:r>
            <a:endParaRPr kumimoji="1" lang="ja-JP" altLang="en-US" sz="28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39552" y="188640"/>
            <a:ext cx="6480720" cy="5040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200" b="1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  <a:cs typeface="Arial" pitchFamily="34" charset="0"/>
              </a:rPr>
              <a:t>ポイント５　４Ｓ、５Ｓの励行で安全を高める！</a:t>
            </a:r>
            <a:endParaRPr kumimoji="1" lang="ja-JP" altLang="en-US" sz="2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2267744" y="5013176"/>
            <a:ext cx="1944215" cy="6458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kumimoji="1" lang="ja-JP" altLang="en-US" sz="2000" dirty="0" smtClean="0"/>
              <a:t>４Ｓ不良だと</a:t>
            </a:r>
            <a:endParaRPr kumimoji="1" lang="ja-JP" altLang="en-US" sz="2000" dirty="0"/>
          </a:p>
        </p:txBody>
      </p:sp>
      <p:sp>
        <p:nvSpPr>
          <p:cNvPr id="4" name="正方形/長方形 3"/>
          <p:cNvSpPr/>
          <p:nvPr/>
        </p:nvSpPr>
        <p:spPr>
          <a:xfrm>
            <a:off x="3563888" y="5805264"/>
            <a:ext cx="2376264" cy="64807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清掃しないと、機械</a:t>
            </a:r>
            <a:endParaRPr kumimoji="1" lang="en-US" altLang="ja-JP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故障、転倒危険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563888" y="4293096"/>
            <a:ext cx="2376264" cy="64807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収納が悪いとムダな</a:t>
            </a:r>
            <a:endParaRPr kumimoji="1" lang="en-US" altLang="ja-JP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時間が発生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39552" y="4293096"/>
            <a:ext cx="2376264" cy="64807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いらないものがある</a:t>
            </a:r>
            <a:endParaRPr kumimoji="1" lang="en-US" altLang="ja-JP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とムダな動きに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39552" y="5805264"/>
            <a:ext cx="2376264" cy="64807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きれいでないと</a:t>
            </a:r>
            <a:endParaRPr kumimoji="1" lang="en-US" altLang="ja-JP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製品不良、信用喪失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左矢印 4"/>
          <p:cNvSpPr>
            <a:spLocks noChangeAspect="1"/>
          </p:cNvSpPr>
          <p:nvPr/>
        </p:nvSpPr>
        <p:spPr>
          <a:xfrm rot="2100000">
            <a:off x="2007411" y="4964731"/>
            <a:ext cx="169733" cy="277746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左矢印 13"/>
          <p:cNvSpPr>
            <a:spLocks noChangeAspect="1"/>
          </p:cNvSpPr>
          <p:nvPr/>
        </p:nvSpPr>
        <p:spPr>
          <a:xfrm rot="19500000" flipV="1">
            <a:off x="2033704" y="5540279"/>
            <a:ext cx="169733" cy="277746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左矢印 14"/>
          <p:cNvSpPr>
            <a:spLocks noChangeAspect="1"/>
          </p:cNvSpPr>
          <p:nvPr/>
        </p:nvSpPr>
        <p:spPr>
          <a:xfrm rot="19500000" flipH="1">
            <a:off x="4193944" y="4964731"/>
            <a:ext cx="169733" cy="277746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左矢印 15"/>
          <p:cNvSpPr>
            <a:spLocks noChangeAspect="1"/>
          </p:cNvSpPr>
          <p:nvPr/>
        </p:nvSpPr>
        <p:spPr>
          <a:xfrm rot="2100000" flipH="1" flipV="1">
            <a:off x="4167651" y="5540795"/>
            <a:ext cx="169733" cy="277746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>
            <a:off x="4716016" y="5085184"/>
            <a:ext cx="169733" cy="5738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076056" y="5056078"/>
            <a:ext cx="1409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C00000"/>
                </a:solidFill>
              </a:rPr>
              <a:t>労働災害</a:t>
            </a:r>
            <a:endParaRPr kumimoji="1" lang="en-US" altLang="ja-JP" dirty="0" smtClean="0">
              <a:solidFill>
                <a:srgbClr val="C00000"/>
              </a:solidFill>
            </a:endParaRPr>
          </a:p>
          <a:p>
            <a:r>
              <a:rPr lang="ja-JP" altLang="en-US" dirty="0" smtClean="0">
                <a:solidFill>
                  <a:srgbClr val="C00000"/>
                </a:solidFill>
              </a:rPr>
              <a:t>効率低下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18" name="スライド番号プレースホルダ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AA4217-AB25-474B-8523-140E3806D2F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548680" y="836712"/>
            <a:ext cx="8127776" cy="33123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tIns="108000" rIns="72000" bIns="72000" anchor="ctr"/>
          <a:lstStyle/>
          <a:p>
            <a:pPr marL="182563" indent="-182563" fontAlgn="auto">
              <a:spcAft>
                <a:spcPts val="0"/>
              </a:spcAft>
              <a:defRPr/>
            </a:pPr>
            <a:r>
              <a:rPr lang="ja-JP" altLang="en-US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◆　</a:t>
            </a:r>
            <a:r>
              <a:rPr lang="ja-JP" altLang="en-US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整理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いるものといらないものを分け、いらないものは処分する。</a:t>
            </a:r>
            <a:endParaRPr lang="en-US" altLang="ja-JP" dirty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indent="-182563" fontAlgn="auto">
              <a:spcAft>
                <a:spcPts val="0"/>
              </a:spcAft>
              <a:defRPr/>
            </a:pP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　　　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→　作業効率があがり、転倒災害の危険も減ります。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indent="-92075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◆　</a:t>
            </a:r>
            <a:r>
              <a:rPr lang="ja-JP" altLang="en-US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整頓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いるものを使いやすく、わかりやすく収納する。</a:t>
            </a:r>
            <a:endParaRPr lang="en-US" altLang="ja-JP" dirty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indent="-92075" fontAlgn="auto">
              <a:spcAft>
                <a:spcPts val="0"/>
              </a:spcAft>
              <a:defRPr/>
            </a:pP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　　　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→　ムダな時間が減り、品質も向上します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endParaRPr lang="en-US" altLang="ja-JP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indent="-92075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◆　</a:t>
            </a:r>
            <a:r>
              <a:rPr lang="ja-JP" altLang="en-US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清潔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汚れを取り除いて身の回りをきれいにする。</a:t>
            </a:r>
            <a:endParaRPr lang="en-US" altLang="ja-JP" dirty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indent="-92075" fontAlgn="auto">
              <a:spcAft>
                <a:spcPts val="0"/>
              </a:spcAft>
              <a:defRPr/>
            </a:pP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　　　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→　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商品の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品質向上、食中毒予防、異物混入防止が図られる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endParaRPr lang="en-US" altLang="ja-JP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indent="-92075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◆　</a:t>
            </a:r>
            <a:r>
              <a:rPr lang="ja-JP" altLang="en-US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清掃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機械設備</a:t>
            </a:r>
            <a:r>
              <a:rPr lang="ja-JP" altLang="en-US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、作業場所の汚れ</a:t>
            </a:r>
            <a:r>
              <a:rPr lang="ja-JP" altLang="en-US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やゴミを除去する。</a:t>
            </a:r>
            <a:endParaRPr lang="en-US" altLang="ja-JP" dirty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indent="-92075" fontAlgn="auto">
              <a:spcAft>
                <a:spcPts val="0"/>
              </a:spcAft>
              <a:defRPr/>
            </a:pP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　　　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→　機械設備の機能維持、転倒災害の危険も減ります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endParaRPr lang="en-US" altLang="ja-JP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indent="-92075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◆　</a:t>
            </a:r>
            <a:r>
              <a:rPr lang="ja-JP" altLang="en-US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習慣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決められたことをきちんと守る。</a:t>
            </a:r>
            <a:endParaRPr lang="en-US" altLang="ja-JP" dirty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706563" indent="-1706563" fontAlgn="auto">
              <a:spcAft>
                <a:spcPts val="0"/>
              </a:spcAft>
              <a:defRPr/>
            </a:pP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　　　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→　繰り返しで、意識しないでも自然に安全、衛生な行動ができるようになる。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20" name="Picture 2" descr="C:\Users\User07.PC007\OneDrive\01厚労省委託C\未熟練\ﾏﾆｭｱﾙ\4S000009583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4594" y="4293095"/>
            <a:ext cx="2189854" cy="208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39552" y="188640"/>
            <a:ext cx="7704856" cy="5040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200" b="1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  <a:cs typeface="Arial" pitchFamily="34" charset="0"/>
              </a:rPr>
              <a:t>ポイント６　安全な作業をみんなで実施し職場を安全に！</a:t>
            </a:r>
            <a:endParaRPr kumimoji="1" lang="ja-JP" altLang="en-US" sz="2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9" name="スライド番号プレースホルダ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AA4217-AB25-474B-8523-140E3806D2F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" name="グループ化 3"/>
          <p:cNvGrpSpPr>
            <a:grpSpLocks noChangeAspect="1"/>
          </p:cNvGrpSpPr>
          <p:nvPr/>
        </p:nvGrpSpPr>
        <p:grpSpPr bwMode="auto">
          <a:xfrm>
            <a:off x="539552" y="1844824"/>
            <a:ext cx="8208912" cy="4320480"/>
            <a:chOff x="467544" y="702906"/>
            <a:chExt cx="8136904" cy="4482352"/>
          </a:xfrm>
        </p:grpSpPr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89512" y="1140176"/>
              <a:ext cx="609879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72000" anchor="ctr"/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</a:pPr>
              <a:r>
                <a:rPr lang="ja-JP" altLang="en-US" sz="110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製造業の労働災害を踏まえ、次の安全のポイントを実施しましょう。</a:t>
              </a:r>
              <a:endParaRPr lang="en-US" altLang="ja-JP" sz="110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467544" y="702906"/>
              <a:ext cx="8136904" cy="44823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Aft>
                  <a:spcPts val="0"/>
                </a:spcAft>
                <a:defRPr/>
              </a:pPr>
              <a:endParaRPr lang="en-US" altLang="ja-JP" sz="10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fontAlgn="auto">
                <a:spcAft>
                  <a:spcPts val="0"/>
                </a:spcAft>
                <a:defRPr/>
              </a:pPr>
              <a:r>
                <a:rPr lang="en-US" altLang="ja-JP" b="1" dirty="0" smtClean="0">
                  <a:solidFill>
                    <a:srgbClr val="C0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(1)</a:t>
              </a:r>
              <a:r>
                <a:rPr lang="ja-JP" altLang="en-US" b="1" dirty="0" smtClean="0">
                  <a:solidFill>
                    <a:srgbClr val="C0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「</a:t>
              </a:r>
              <a:r>
                <a:rPr lang="ja-JP" altLang="en-US" b="1" dirty="0">
                  <a:solidFill>
                    <a:srgbClr val="C0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転倒」災害防止のポイント</a:t>
              </a:r>
            </a:p>
            <a:p>
              <a:pPr fontAlgn="auto">
                <a:lnSpc>
                  <a:spcPct val="125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ja-JP" altLang="en-US" dirty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■ 床は常に「整理」「整頓」「清掃」「清潔」で安全に！</a:t>
              </a:r>
              <a:endParaRPr lang="en-US" altLang="ja-JP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fontAlgn="auto">
                <a:lnSpc>
                  <a:spcPct val="125000"/>
                </a:lnSpc>
                <a:spcAft>
                  <a:spcPts val="0"/>
                </a:spcAft>
                <a:defRPr/>
              </a:pPr>
              <a:r>
                <a:rPr lang="ja-JP" altLang="en-US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 ・床の濡れをきちんと拭き取る（清掃中の箇所は床濡れに注意）</a:t>
              </a:r>
              <a:endParaRPr lang="en-US" altLang="ja-JP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fontAlgn="auto">
                <a:lnSpc>
                  <a:spcPct val="125000"/>
                </a:lnSpc>
                <a:spcAft>
                  <a:spcPts val="0"/>
                </a:spcAft>
                <a:defRPr/>
              </a:pPr>
              <a:r>
                <a:rPr lang="ja-JP" altLang="en-US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 ・余計なものがあると「つまずき」転倒の原因に</a:t>
              </a:r>
              <a:endParaRPr lang="en-US" altLang="ja-JP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fontAlgn="auto">
                <a:lnSpc>
                  <a:spcPct val="125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ja-JP" altLang="en-US" dirty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■ 大きい物、重い物は「台車」を使用しましょう！</a:t>
              </a:r>
              <a:endParaRPr lang="en-US" altLang="ja-JP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marL="182563" fontAlgn="auto">
                <a:lnSpc>
                  <a:spcPct val="125000"/>
                </a:lnSpc>
                <a:spcAft>
                  <a:spcPts val="0"/>
                </a:spcAft>
                <a:defRPr/>
              </a:pPr>
              <a:r>
                <a:rPr lang="ja-JP" altLang="en-US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台車を使えないときは、二人で持つか、何回かに分けて運ぶようにしましょう</a:t>
              </a:r>
              <a:endParaRPr lang="en-US" altLang="ja-JP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fontAlgn="auto">
                <a:lnSpc>
                  <a:spcPct val="125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ja-JP" altLang="en-US" dirty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■ 移動時は物を持たないようにしましょう！</a:t>
              </a:r>
              <a:endParaRPr lang="en-US" altLang="ja-JP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fontAlgn="auto">
                <a:lnSpc>
                  <a:spcPct val="125000"/>
                </a:lnSpc>
                <a:spcAft>
                  <a:spcPts val="0"/>
                </a:spcAft>
                <a:defRPr/>
              </a:pPr>
              <a:r>
                <a:rPr lang="ja-JP" altLang="en-US" dirty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　 </a:t>
              </a:r>
              <a:r>
                <a:rPr lang="ja-JP" altLang="en-US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物を持っての移動は「転倒」の危険が大きくなります。</a:t>
              </a:r>
              <a:endParaRPr lang="en-US" altLang="ja-JP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fontAlgn="auto">
                <a:lnSpc>
                  <a:spcPct val="125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ja-JP" altLang="en-US" dirty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■ 通路の照度は十分確保しましょう！</a:t>
              </a:r>
            </a:p>
          </p:txBody>
        </p:sp>
      </p:grpSp>
      <p:pic>
        <p:nvPicPr>
          <p:cNvPr id="16" name="Picture 2" descr="C:\Users\User07.PC007\OneDrive\01厚労省委託C\未熟練\参考資料\pics\160217転倒S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220114"/>
            <a:ext cx="1800200" cy="185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539552" y="836712"/>
            <a:ext cx="820891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72000" anchor="ctr"/>
          <a:lstStyle/>
          <a:p>
            <a:pPr algn="just">
              <a:lnSpc>
                <a:spcPct val="125000"/>
              </a:lnSpc>
            </a:pP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「転倒」、「腰痛症」、「墜落、転落」、「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切れ、こすれ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」、「はさまれ、巻き込まれ」、「熱中症」の災害防止対策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を徹底しましょう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。ここでの事例は、ヒヤリ・ハット事例ですが、災害事例として紹介しています。</a:t>
            </a:r>
            <a:endParaRPr lang="en-US" altLang="ja-JP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://anzeninfo.mhlw.go.jp/hiyari/image/hiy1-8-12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869160"/>
            <a:ext cx="1655822" cy="1655822"/>
          </a:xfrm>
          <a:prstGeom prst="rect">
            <a:avLst/>
          </a:prstGeom>
          <a:noFill/>
        </p:spPr>
      </p:pic>
      <p:pic>
        <p:nvPicPr>
          <p:cNvPr id="18" name="Picture 3" descr="C:\Users\mhu\SkyDrive\01厚労省委託H28\未熟練_商業\マニュアル\pics\転倒hiy1-135-12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504974"/>
            <a:ext cx="1656378" cy="1652218"/>
          </a:xfrm>
          <a:prstGeom prst="rect">
            <a:avLst/>
          </a:prstGeom>
          <a:noFill/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4217-AB25-474B-8523-140E3806D2F1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549275" y="3975201"/>
            <a:ext cx="5822925" cy="936104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/>
          <a:lstStyle/>
          <a:p>
            <a:pPr marL="266700" indent="-266700" algn="just"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</a:t>
            </a:r>
            <a:r>
              <a:rPr lang="ja-JP" altLang="en-US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事例①</a:t>
            </a:r>
            <a:r>
              <a:rPr lang="en-US" altLang="ja-JP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</a:t>
            </a:r>
            <a:r>
              <a:rPr lang="en-US" altLang="ja-JP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</a:t>
            </a:r>
            <a:r>
              <a:rPr lang="ja-JP" altLang="en-US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午前</a:t>
            </a:r>
            <a:r>
              <a:rPr lang="en-US" altLang="ja-JP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時頃、番重の運搬作業時、凍結していた路面に足をとられて転倒した。</a:t>
            </a:r>
          </a:p>
          <a:p>
            <a:pPr marL="266700" indent="-266700" algn="just"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548680" y="620688"/>
            <a:ext cx="5823520" cy="1410097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/>
          <a:lstStyle/>
          <a:p>
            <a:pPr marL="266700" indent="-266700" algn="just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</a:t>
            </a:r>
            <a:r>
              <a:rPr lang="ja-JP" altLang="en-US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事例①</a:t>
            </a:r>
            <a:r>
              <a:rPr lang="en-US" altLang="ja-JP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</a:t>
            </a:r>
            <a:r>
              <a:rPr lang="en-US" altLang="ja-JP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倉庫で、陳列棚の上段にある商品箱を降ろそうとしたところ、足元に放置されていた箱につまずき、箱を抱えたまま転倒した。</a:t>
            </a:r>
            <a:endParaRPr lang="en-US" altLang="ja-JP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indent="-182563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US" altLang="ja-JP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indent="-182563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US" altLang="ja-JP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US" altLang="ja-JP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3" name="正方形/長方形 7"/>
          <p:cNvSpPr>
            <a:spLocks noChangeArrowheads="1"/>
          </p:cNvSpPr>
          <p:nvPr/>
        </p:nvSpPr>
        <p:spPr bwMode="auto">
          <a:xfrm>
            <a:off x="531813" y="2276673"/>
            <a:ext cx="5845589" cy="145264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marL="266700" indent="-266700" algn="just">
              <a:lnSpc>
                <a:spcPct val="125000"/>
              </a:lnSpc>
            </a:pPr>
            <a:r>
              <a:rPr lang="ja-JP" altLang="en-US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</a:t>
            </a:r>
            <a:r>
              <a:rPr lang="ja-JP" altLang="en-US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事例①</a:t>
            </a:r>
            <a:r>
              <a:rPr lang="en-US" altLang="ja-JP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</a:t>
            </a:r>
            <a:r>
              <a:rPr lang="en-US" altLang="ja-JP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  <a:r>
              <a:rPr lang="ja-JP" altLang="en-US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積み込み作業のため、パンが入った番重を両手で持ち、パン工房から駐車場に向かっていた際、足元に置かれていた空の番重に気づかず、つまずき転倒した。</a:t>
            </a:r>
          </a:p>
          <a:p>
            <a:pPr marL="266700" indent="-266700" algn="just">
              <a:lnSpc>
                <a:spcPct val="125000"/>
              </a:lnSpc>
            </a:pPr>
            <a:endParaRPr lang="ja-JP" altLang="en-US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" name="正方形/長方形 8"/>
          <p:cNvSpPr>
            <a:spLocks noChangeArrowheads="1"/>
          </p:cNvSpPr>
          <p:nvPr/>
        </p:nvSpPr>
        <p:spPr bwMode="auto">
          <a:xfrm>
            <a:off x="549461" y="5157192"/>
            <a:ext cx="5822739" cy="1152128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marL="266700" indent="-266700" algn="just">
              <a:lnSpc>
                <a:spcPct val="125000"/>
              </a:lnSpc>
            </a:pPr>
            <a:r>
              <a:rPr lang="ja-JP" altLang="en-US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</a:t>
            </a:r>
            <a:r>
              <a:rPr lang="ja-JP" altLang="en-US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事例①</a:t>
            </a:r>
            <a:r>
              <a:rPr lang="en-US" altLang="ja-JP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</a:t>
            </a:r>
            <a:r>
              <a:rPr lang="en-US" altLang="ja-JP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</a:t>
            </a:r>
            <a:r>
              <a:rPr lang="ja-JP" altLang="en-US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商品を配達した後、手押し台車を押して歩行中、台車の車輪が側溝に落ちて急に止まったので、その上に乗り上げて転倒した。</a:t>
            </a:r>
            <a:endParaRPr lang="ja-JP" altLang="en-US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5" name="Picture 2" descr="C:\Users\mhu\SkyDrive\01厚労省委託H28\未熟練_商業\マニュアル\pics\転倒災害hiy1-357-24-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43406"/>
            <a:ext cx="1545434" cy="1545434"/>
          </a:xfrm>
          <a:prstGeom prst="rect">
            <a:avLst/>
          </a:prstGeom>
          <a:noFill/>
        </p:spPr>
      </p:pic>
      <p:sp>
        <p:nvSpPr>
          <p:cNvPr id="16" name="テキスト ボックス 15"/>
          <p:cNvSpPr txBox="1"/>
          <p:nvPr/>
        </p:nvSpPr>
        <p:spPr>
          <a:xfrm>
            <a:off x="476672" y="26064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C00000"/>
                </a:solidFill>
              </a:rPr>
              <a:t>【</a:t>
            </a:r>
            <a:r>
              <a:rPr lang="ja-JP" altLang="en-US" dirty="0" smtClean="0">
                <a:solidFill>
                  <a:srgbClr val="C00000"/>
                </a:solidFill>
              </a:rPr>
              <a:t>転倒の事例</a:t>
            </a:r>
            <a:r>
              <a:rPr lang="en-US" altLang="ja-JP" dirty="0" smtClean="0">
                <a:solidFill>
                  <a:srgbClr val="C00000"/>
                </a:solidFill>
              </a:rPr>
              <a:t>】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pic>
        <p:nvPicPr>
          <p:cNvPr id="17" name="Picture 2" descr="C:\Users\mhu\SkyDrive\01厚労省委託H28\未熟練_商業\マニュアル\pics\転倒hiy1-358-24-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7046" y="2171598"/>
            <a:ext cx="1545434" cy="1545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AA4217-AB25-474B-8523-140E3806D2F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395536" y="404664"/>
            <a:ext cx="8352928" cy="5904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 smtClean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(2)</a:t>
            </a:r>
            <a:r>
              <a:rPr lang="ja-JP" altLang="en-US" sz="2000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「</a:t>
            </a:r>
            <a:r>
              <a:rPr lang="ja-JP" altLang="en-US" sz="20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腰痛症」災害防止のポイント</a:t>
            </a:r>
          </a:p>
          <a:p>
            <a:pPr marL="1588" fontAlgn="auto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作業姿勢、動作</a:t>
            </a:r>
            <a:r>
              <a:rPr lang="ja-JP" altLang="en-US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（重量物の取り扱い）</a:t>
            </a:r>
          </a:p>
          <a:p>
            <a:pPr marL="182563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u="sng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u="sng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u="sng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u="sng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u="sng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u="sng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u="sng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u="sng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u="sng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588" fontAlgn="auto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ja-JP" altLang="en-US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</a:t>
            </a:r>
            <a:r>
              <a:rPr lang="ja-JP" altLang="en-US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腰痛予防体操</a:t>
            </a:r>
          </a:p>
          <a:p>
            <a:pPr marL="18415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ストレッチを中心とした腰痛予防体操</a:t>
            </a:r>
            <a:endParaRPr lang="en-US" altLang="ja-JP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588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 をしましょう</a:t>
            </a:r>
            <a:r>
              <a:rPr lang="ja-JP" altLang="en-US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endParaRPr lang="ja-JP" altLang="en-US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chemeClr val="accent1">
                  <a:lumMod val="50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4" name="Picture 8" descr="C:\Users\mhu\SkyDrive\01厚労省委託C\未熟練\参考資料\腰痛ストレッチC.gif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7234979" y="4795632"/>
            <a:ext cx="1438404" cy="136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テキスト ボックス 8"/>
          <p:cNvSpPr txBox="1">
            <a:spLocks noChangeArrowheads="1"/>
          </p:cNvSpPr>
          <p:nvPr/>
        </p:nvSpPr>
        <p:spPr bwMode="auto">
          <a:xfrm>
            <a:off x="323528" y="1444565"/>
            <a:ext cx="576064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indent="-179388" algn="just">
              <a:lnSpc>
                <a:spcPct val="125000"/>
              </a:lnSpc>
              <a:spcBef>
                <a:spcPts val="600"/>
              </a:spcBef>
            </a:pP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・できるだけ重量物に身体を近づけ、重⼼を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低く</a:t>
            </a:r>
            <a:endParaRPr lang="en-US" altLang="ja-JP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61950" indent="-179388" algn="just">
              <a:lnSpc>
                <a:spcPct val="125000"/>
              </a:lnSpc>
              <a:spcBef>
                <a:spcPts val="600"/>
              </a:spcBef>
            </a:pPr>
            <a:r>
              <a:rPr lang="ja-JP" altLang="en-US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</a:t>
            </a:r>
            <a:r>
              <a:rPr lang="en-US" altLang="ja-JP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[</a:t>
            </a:r>
            <a:r>
              <a:rPr lang="ja-JP" altLang="en-US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重量物</a:t>
            </a:r>
            <a:r>
              <a:rPr lang="ja-JP" altLang="en-US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を持ち上げる</a:t>
            </a:r>
            <a:r>
              <a:rPr lang="ja-JP" altLang="en-US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場合</a:t>
            </a:r>
            <a:r>
              <a:rPr lang="en-US" altLang="ja-JP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]</a:t>
            </a:r>
          </a:p>
          <a:p>
            <a:pPr marL="361950" indent="80963" algn="just">
              <a:lnSpc>
                <a:spcPct val="125000"/>
              </a:lnSpc>
              <a:spcBef>
                <a:spcPts val="0"/>
              </a:spcBef>
            </a:pPr>
            <a:r>
              <a:rPr lang="ja-JP" altLang="en-US" spc="-2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① ⽚⾜</a:t>
            </a:r>
            <a:r>
              <a:rPr lang="ja-JP" altLang="en-US" spc="-2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を少し前に出し膝を</a:t>
            </a:r>
            <a:r>
              <a:rPr lang="ja-JP" altLang="en-US" spc="-2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曲げる。</a:t>
            </a:r>
            <a:endParaRPr lang="en-US" altLang="ja-JP" spc="-2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61950" indent="80963" algn="just">
              <a:lnSpc>
                <a:spcPct val="125000"/>
              </a:lnSpc>
              <a:spcBef>
                <a:spcPts val="0"/>
              </a:spcBef>
            </a:pPr>
            <a:r>
              <a:rPr lang="ja-JP" altLang="en-US" spc="-2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② 腰</a:t>
            </a:r>
            <a:r>
              <a:rPr lang="ja-JP" altLang="en-US" spc="-2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を⼗分に下ろして重量物を</a:t>
            </a:r>
            <a:r>
              <a:rPr lang="ja-JP" altLang="en-US" spc="-2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抱える。</a:t>
            </a:r>
            <a:endParaRPr lang="en-US" altLang="ja-JP" spc="-2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61950" indent="80963" algn="just">
              <a:lnSpc>
                <a:spcPct val="125000"/>
              </a:lnSpc>
              <a:spcBef>
                <a:spcPts val="0"/>
              </a:spcBef>
            </a:pPr>
            <a:r>
              <a:rPr lang="ja-JP" altLang="en-US" spc="-2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③ 膝</a:t>
            </a:r>
            <a:r>
              <a:rPr lang="ja-JP" altLang="en-US" spc="-2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を伸ばすことによって⽴</a:t>
            </a:r>
            <a:r>
              <a:rPr lang="ja-JP" altLang="en-US" spc="-20" dirty="0" err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ち</a:t>
            </a:r>
            <a:r>
              <a:rPr lang="ja-JP" altLang="en-US" spc="-2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上がる</a:t>
            </a:r>
            <a:r>
              <a:rPr lang="ja-JP" altLang="en-US" spc="-2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endParaRPr lang="en-US" altLang="ja-JP" spc="-2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61950" indent="-179388" algn="just">
              <a:lnSpc>
                <a:spcPct val="125000"/>
              </a:lnSpc>
              <a:spcBef>
                <a:spcPts val="0"/>
              </a:spcBef>
            </a:pP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呼吸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を整え、腹圧を加えて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⾏</a:t>
            </a:r>
            <a:r>
              <a:rPr lang="ja-JP" altLang="en-US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う。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61950" indent="-179388" algn="just">
              <a:lnSpc>
                <a:spcPct val="125000"/>
              </a:lnSpc>
              <a:spcBef>
                <a:spcPts val="600"/>
              </a:spcBef>
            </a:pPr>
            <a:r>
              <a:rPr lang="ja-JP" altLang="en-US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</a:t>
            </a:r>
            <a:r>
              <a:rPr lang="en-US" altLang="ja-JP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[</a:t>
            </a:r>
            <a:r>
              <a:rPr lang="ja-JP" altLang="en-US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重量物</a:t>
            </a:r>
            <a:r>
              <a:rPr lang="ja-JP" altLang="en-US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を持っての移動</a:t>
            </a:r>
            <a:r>
              <a:rPr lang="en-US" altLang="ja-JP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]</a:t>
            </a:r>
          </a:p>
          <a:p>
            <a:pPr marL="361950" indent="80963" algn="just">
              <a:lnSpc>
                <a:spcPct val="125000"/>
              </a:lnSpc>
              <a:spcBef>
                <a:spcPts val="0"/>
              </a:spcBef>
            </a:pP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移動距離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を短くし、人⼒での階段昇降は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避ける。</a:t>
            </a:r>
            <a:endParaRPr lang="en-US" altLang="ja-JP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6" name="Picture 11" descr="C:\Users\mhu\SkyDrive\01厚労省委託C\未熟練\参考資料\ストレッチScolor_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2865" y="5134925"/>
            <a:ext cx="999471" cy="102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C:\Users\mhu\SkyDrive\01厚労省委託C\未熟練\参考資料\ストレッチScolor_0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869160"/>
            <a:ext cx="959313" cy="12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User07.PC007\OneDrive\01厚労省委託C\未熟練\参考資料\腰痛症S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7412" y="404664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グループ化 11"/>
          <p:cNvGrpSpPr>
            <a:grpSpLocks noChangeAspect="1"/>
          </p:cNvGrpSpPr>
          <p:nvPr/>
        </p:nvGrpSpPr>
        <p:grpSpPr bwMode="auto">
          <a:xfrm>
            <a:off x="5940152" y="1772816"/>
            <a:ext cx="2671469" cy="2862890"/>
            <a:chOff x="6084168" y="1366770"/>
            <a:chExt cx="2639380" cy="2828801"/>
          </a:xfrm>
        </p:grpSpPr>
        <p:pic>
          <p:nvPicPr>
            <p:cNvPr id="20" name="Picture 3" descr="C:\Users\User07.PC007\OneDrive\01厚労省委託C\未熟練\参考資料\重量物姿勢(OK)Acolor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84168" y="1775096"/>
              <a:ext cx="724008" cy="936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4" descr="C:\Users\User07.PC007\OneDrive\01厚労省委託C\未熟練\参考資料\重量物姿勢(OK)Bcolor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948264" y="1775096"/>
              <a:ext cx="782735" cy="926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5" descr="C:\Users\User07.PC007\OneDrive\01厚労省委託C\未熟練\参考資料\重量物姿勢(NG)color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468022" y="3054045"/>
              <a:ext cx="937783" cy="937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右矢印 22"/>
            <p:cNvSpPr/>
            <p:nvPr/>
          </p:nvSpPr>
          <p:spPr>
            <a:xfrm>
              <a:off x="6805236" y="2477966"/>
              <a:ext cx="154191" cy="21543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/>
            </a:p>
          </p:txBody>
        </p:sp>
        <p:sp>
          <p:nvSpPr>
            <p:cNvPr id="24" name="テキスト ボックス 17"/>
            <p:cNvSpPr txBox="1">
              <a:spLocks noChangeArrowheads="1"/>
            </p:cNvSpPr>
            <p:nvPr/>
          </p:nvSpPr>
          <p:spPr bwMode="auto">
            <a:xfrm>
              <a:off x="6523201" y="2701201"/>
              <a:ext cx="1773488" cy="334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ja-JP" altLang="en-US" sz="16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好ましい姿勢</a:t>
              </a:r>
            </a:p>
          </p:txBody>
        </p:sp>
        <p:sp>
          <p:nvSpPr>
            <p:cNvPr id="25" name="テキスト ボックス 18"/>
            <p:cNvSpPr txBox="1">
              <a:spLocks noChangeArrowheads="1"/>
            </p:cNvSpPr>
            <p:nvPr/>
          </p:nvSpPr>
          <p:spPr bwMode="auto">
            <a:xfrm>
              <a:off x="6866883" y="3861048"/>
              <a:ext cx="1856665" cy="334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 sz="16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好ましくない姿勢</a:t>
              </a:r>
            </a:p>
          </p:txBody>
        </p:sp>
        <p:pic>
          <p:nvPicPr>
            <p:cNvPr id="26" name="Picture 2" descr="C:\Users\User07.PC007\OneDrive\01厚労省委託C\未熟練\参考資料\pics\重量物取扱いS02A.gi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7929210" y="1366770"/>
              <a:ext cx="656250" cy="1494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右矢印 26"/>
            <p:cNvSpPr/>
            <p:nvPr/>
          </p:nvSpPr>
          <p:spPr>
            <a:xfrm>
              <a:off x="7739449" y="2493841"/>
              <a:ext cx="156457" cy="215435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User07.PC007\OneDrive\01厚労省委託H28\未熟練_商業\マニュアル\HHpics\腰痛hiy1-323-23-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8092" y="848544"/>
            <a:ext cx="1236356" cy="164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anzeninfo.mhlw.go.jp/hiyari/image/hiy1-124-12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1981" y="2708920"/>
            <a:ext cx="1648491" cy="1644351"/>
          </a:xfrm>
          <a:prstGeom prst="rect">
            <a:avLst/>
          </a:prstGeom>
          <a:noFill/>
        </p:spPr>
      </p:pic>
      <p:sp>
        <p:nvSpPr>
          <p:cNvPr id="12" name="正方形/長方形 11"/>
          <p:cNvSpPr/>
          <p:nvPr/>
        </p:nvSpPr>
        <p:spPr bwMode="auto">
          <a:xfrm>
            <a:off x="548680" y="992560"/>
            <a:ext cx="6255568" cy="1428328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/>
          <a:lstStyle/>
          <a:p>
            <a:pPr marL="266700" indent="-2667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</a:t>
            </a:r>
            <a:r>
              <a:rPr lang="ja-JP" altLang="en-US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事例②</a:t>
            </a:r>
            <a:r>
              <a:rPr lang="en-US" altLang="ja-JP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</a:t>
            </a:r>
            <a:r>
              <a:rPr lang="en-US" altLang="ja-JP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配送先の玄関に向かう急な階段で、灯油（</a:t>
            </a:r>
            <a:r>
              <a:rPr lang="en-US" altLang="ja-JP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18</a:t>
            </a:r>
            <a:r>
              <a:rPr lang="ja-JP" altLang="en-US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リットル入り）の入ったポリタンクを左右の手に</a:t>
            </a:r>
            <a:r>
              <a:rPr lang="en-US" altLang="ja-JP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缶ずつ、一気に持ち上げようとした際、腰を捻った。</a:t>
            </a:r>
            <a:endParaRPr lang="en-US" altLang="ja-JP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548680" y="2792760"/>
            <a:ext cx="6255568" cy="1428328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/>
          <a:lstStyle/>
          <a:p>
            <a:pPr marL="266700" indent="-2667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</a:t>
            </a:r>
            <a:r>
              <a:rPr lang="ja-JP" altLang="en-US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事例②</a:t>
            </a:r>
            <a:r>
              <a:rPr lang="en-US" altLang="ja-JP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</a:t>
            </a:r>
            <a:r>
              <a:rPr lang="en-US" altLang="ja-JP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  <a:r>
              <a:rPr lang="ja-JP" altLang="en-US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スーパーの店舗前で青果商品を販売中、りんごの入った箱を持ち上げようとした時、腰をひねった。</a:t>
            </a:r>
            <a:endParaRPr lang="en-US" altLang="ja-JP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indent="-182563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6672" y="476672"/>
            <a:ext cx="3663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【</a:t>
            </a:r>
            <a:r>
              <a:rPr lang="ja-JP" altLang="en-US" sz="2000" dirty="0" smtClean="0">
                <a:solidFill>
                  <a:srgbClr val="C00000"/>
                </a:solidFill>
              </a:rPr>
              <a:t>腰痛症の事例</a:t>
            </a:r>
            <a:r>
              <a:rPr lang="en-US" altLang="ja-JP" sz="2000" dirty="0" smtClean="0">
                <a:solidFill>
                  <a:srgbClr val="C00000"/>
                </a:solidFill>
              </a:rPr>
              <a:t>】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548680" y="4520952"/>
            <a:ext cx="6255568" cy="1428328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/>
          <a:lstStyle/>
          <a:p>
            <a:pPr marL="266700" indent="-2667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</a:t>
            </a:r>
            <a:r>
              <a:rPr lang="ja-JP" altLang="en-US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事例②</a:t>
            </a:r>
            <a:r>
              <a:rPr lang="en-US" altLang="ja-JP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</a:t>
            </a:r>
            <a:r>
              <a:rPr lang="ja-JP" altLang="en-US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３</a:t>
            </a:r>
            <a:r>
              <a:rPr lang="ja-JP" altLang="en-US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午厨房内の炊飯器にセットするため、炊飯釜（研いだお米が約</a:t>
            </a:r>
            <a:r>
              <a:rPr lang="en-US" altLang="ja-JP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8㎏</a:t>
            </a:r>
            <a:r>
              <a:rPr lang="ja-JP" altLang="en-US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入っていた）を両手で持ち上げた際、腰に強い痛みを感じた。</a:t>
            </a:r>
            <a:endParaRPr lang="en-US" altLang="ja-JP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indent="-182563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6" name="Picture 3" descr="C:\Users\mhu\SkyDrive\01厚労省委託H28\未熟練_商業\マニュアル\HHpics\腰痛事例hiy1-331-23-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6120" y="4448944"/>
            <a:ext cx="1644352" cy="1644352"/>
          </a:xfrm>
          <a:prstGeom prst="rect">
            <a:avLst/>
          </a:prstGeom>
          <a:noFill/>
        </p:spPr>
      </p:pic>
      <p:sp>
        <p:nvSpPr>
          <p:cNvPr id="17" name="スライド番号プレースホルダ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AA4217-AB25-474B-8523-140E3806D2F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 bwMode="auto">
          <a:xfrm>
            <a:off x="519112" y="404664"/>
            <a:ext cx="8085335" cy="5976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(3)</a:t>
            </a:r>
            <a:r>
              <a:rPr lang="ja-JP" altLang="en-US" sz="2000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「墜落・転落」</a:t>
            </a:r>
            <a:r>
              <a:rPr lang="ja-JP" altLang="en-US" sz="20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災害防止の</a:t>
            </a:r>
            <a:r>
              <a:rPr lang="ja-JP" altLang="en-US" sz="2000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ポイント</a:t>
            </a:r>
            <a:endParaRPr lang="ja-JP" altLang="en-US" sz="2000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ja-JP" altLang="en-US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脚立は正しく使いましょう！</a:t>
            </a:r>
            <a:endParaRPr lang="en-US" altLang="ja-JP" dirty="0" smtClean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61950" indent="-36195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・ 脚立などを使い、棚の商品を取り出そうとし、不安定</a:t>
            </a:r>
            <a:endParaRPr lang="en-US" altLang="ja-JP" sz="16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61950" indent="-36195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 な脚立と一緒に転落。</a:t>
            </a:r>
            <a:endParaRPr lang="en-US" altLang="ja-JP" sz="16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61950" indent="-36195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・ 脚立は開き止めをし、商品を両手で持つ場合は</a:t>
            </a:r>
            <a:r>
              <a:rPr lang="en-US" altLang="ja-JP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人作業。　</a:t>
            </a:r>
            <a:endParaRPr lang="en-US" altLang="ja-JP" sz="16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ja-JP" altLang="en-US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階段の昇降時は、必ず手すりを持ちながらゆっくりと！</a:t>
            </a:r>
            <a:endParaRPr lang="en-US" altLang="ja-JP" dirty="0" smtClean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 物を持っての移動、スマホ見ながら</a:t>
            </a:r>
            <a:r>
              <a:rPr lang="ja-JP" altLang="en-US" sz="1600" dirty="0" err="1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は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転落の危険大。</a:t>
            </a:r>
            <a:endParaRPr lang="en-US" altLang="ja-JP" sz="16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 安全な昇降を習慣づけましょう。</a:t>
            </a:r>
            <a:endParaRPr lang="en-US" altLang="ja-JP" sz="16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ja-JP" altLang="en-US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プラットホームでの作業や通行は端から離れて！</a:t>
            </a:r>
            <a:endParaRPr lang="en-US" altLang="ja-JP" dirty="0" smtClean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 カゴ車の移動時なども、端からの墜落も発生。</a:t>
            </a:r>
            <a:endParaRPr lang="en-US" altLang="ja-JP" sz="16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・できるだけ、端に近づかないように。</a:t>
            </a:r>
            <a:endParaRPr lang="en-US" altLang="ja-JP" sz="16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 カゴ車が、プラットホームやトラックからの荷卸し中に落下</a:t>
            </a:r>
            <a:endParaRPr lang="en-US" altLang="ja-JP" sz="16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⇒　支えようとして下敷きに！　⇒　</a:t>
            </a:r>
            <a:r>
              <a:rPr lang="ja-JP" altLang="en-US" sz="1600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支えず逃げましょう。</a:t>
            </a:r>
            <a:endParaRPr lang="en-US" altLang="ja-JP" sz="1600" dirty="0" smtClean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1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12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solidFill>
                <a:schemeClr val="accent1">
                  <a:lumMod val="50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9" name="Picture 5" descr="C:\Users\User07.PC007\OneDrive\01厚労省委託H28\未熟練_商業\マニュアル\HHpics\脚立墜落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2799" y="692696"/>
            <a:ext cx="137562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07.PC007\OneDrive\01厚労省委託H28\未熟練_商業\マニュアル\HHpics\歩きスマホ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24944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グループ化 10"/>
          <p:cNvGrpSpPr>
            <a:grpSpLocks noChangeAspect="1"/>
          </p:cNvGrpSpPr>
          <p:nvPr/>
        </p:nvGrpSpPr>
        <p:grpSpPr>
          <a:xfrm>
            <a:off x="6804248" y="3951192"/>
            <a:ext cx="1728192" cy="2358128"/>
            <a:chOff x="3717032" y="2072680"/>
            <a:chExt cx="1317575" cy="1797839"/>
          </a:xfrm>
        </p:grpSpPr>
        <p:pic>
          <p:nvPicPr>
            <p:cNvPr id="12" name="Picture 3" descr="C:\Users\User07.PC007\OneDrive\01厚労省委託H28\未熟練_商業\マニュアル\提供資料\ステッカー（墜落）S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7032" y="2072680"/>
              <a:ext cx="1317575" cy="1797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3789040" y="3195192"/>
              <a:ext cx="1152550" cy="488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dirty="0" smtClean="0"/>
                <a:t>スマホ見ずに</a:t>
              </a:r>
              <a:endParaRPr kumimoji="1" lang="en-US" altLang="ja-JP" sz="1000" dirty="0" smtClean="0"/>
            </a:p>
            <a:p>
              <a:pPr algn="ctr"/>
              <a:r>
                <a:rPr lang="ja-JP" altLang="en-US" sz="1000" dirty="0" smtClean="0"/>
                <a:t>足元見て！</a:t>
              </a:r>
              <a:endParaRPr kumimoji="1" lang="ja-JP" altLang="en-US" sz="1000" dirty="0"/>
            </a:p>
          </p:txBody>
        </p:sp>
      </p:grpSp>
      <p:sp>
        <p:nvSpPr>
          <p:cNvPr id="14" name="スライド番号プレースホルダ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AA4217-AB25-474B-8523-140E3806D2F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4217-AB25-474B-8523-140E3806D2F1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467544" y="1064766"/>
            <a:ext cx="5760640" cy="1212106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/>
          <a:lstStyle/>
          <a:p>
            <a:pPr marL="266700" indent="-2667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</a:t>
            </a:r>
            <a:r>
              <a:rPr lang="ja-JP" altLang="en-US" sz="1600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事例③</a:t>
            </a:r>
            <a:r>
              <a:rPr lang="en-US" altLang="ja-JP" sz="1600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</a:t>
            </a:r>
            <a:r>
              <a:rPr lang="en-US" altLang="ja-JP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600" spc="-3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出勤</a:t>
            </a:r>
            <a:r>
              <a:rPr lang="ja-JP" altLang="en-US" sz="1600" spc="-3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時、店内の社員通用階段にて地下</a:t>
            </a:r>
            <a:r>
              <a:rPr lang="en-US" altLang="ja-JP" sz="1600" spc="-3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600" spc="-3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階の更衣室へ下りていたところ、スマートフォンを操作していたため階段を踏み外し、転落</a:t>
            </a:r>
            <a:r>
              <a:rPr lang="ja-JP" altLang="en-US" sz="1600" spc="-3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した。</a:t>
            </a:r>
            <a:endParaRPr lang="en-US" altLang="ja-JP" sz="16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" name="正方形/長方形 7"/>
          <p:cNvSpPr>
            <a:spLocks noChangeArrowheads="1"/>
          </p:cNvSpPr>
          <p:nvPr/>
        </p:nvSpPr>
        <p:spPr bwMode="auto">
          <a:xfrm>
            <a:off x="467543" y="4509120"/>
            <a:ext cx="5760641" cy="152410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marL="266700" indent="-266700" algn="just">
              <a:lnSpc>
                <a:spcPct val="150000"/>
              </a:lnSpc>
            </a:pP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</a:t>
            </a:r>
            <a:r>
              <a:rPr lang="ja-JP" altLang="en-US" sz="1600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事例③</a:t>
            </a:r>
            <a:r>
              <a:rPr lang="en-US" altLang="ja-JP" sz="1600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</a:t>
            </a:r>
            <a:r>
              <a:rPr lang="en-US" altLang="ja-JP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</a:t>
            </a: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ダンボール入り床材</a:t>
            </a: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(1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個</a:t>
            </a: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15㎏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）</a:t>
            </a: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25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個をトラックに積み込んだあとシート掛け作業に入った。 左側にシートを止め全面にシートを張り右側に荷とあおりの間を移動中足元がふらつき転倒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した。</a:t>
            </a:r>
            <a:endParaRPr lang="ja-JP" altLang="en-US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2" name="Picture 2" descr="C:\Users\User07.PC007\OneDrive\01厚労省委託H28\未熟練_商業\マニュアル\HHpics\墜落hiy1-367-24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0833" y="764704"/>
            <a:ext cx="1528254" cy="152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1925" y="2492896"/>
            <a:ext cx="180631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正方形/長方形 13"/>
          <p:cNvSpPr/>
          <p:nvPr/>
        </p:nvSpPr>
        <p:spPr bwMode="auto">
          <a:xfrm>
            <a:off x="467346" y="2788962"/>
            <a:ext cx="5760640" cy="1216102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/>
          <a:lstStyle/>
          <a:p>
            <a:pPr marL="266700" indent="-2667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</a:t>
            </a:r>
            <a:r>
              <a:rPr lang="ja-JP" altLang="en-US" sz="1600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事例③</a:t>
            </a:r>
            <a:r>
              <a:rPr lang="en-US" altLang="ja-JP" sz="1600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</a:t>
            </a:r>
            <a:r>
              <a:rPr lang="en-US" altLang="ja-JP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午後</a:t>
            </a:r>
            <a:r>
              <a:rPr lang="en-US" altLang="ja-JP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時頃、店内階段をマネキンを抱えて降りていたとき、雨天で階段が濡れていたため、滑って階段をふみはずし、階下へ転落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した。</a:t>
            </a:r>
            <a:endParaRPr lang="ja-JP" altLang="en-US" sz="16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5" name="Picture 4" descr="C:\Users\User07.PC007\OneDrive\01厚労省委託H28\未熟練_商業\マニュアル\HHpics\墜落hiy1-298-21-4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37112"/>
            <a:ext cx="234692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476672" y="560512"/>
            <a:ext cx="344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【</a:t>
            </a:r>
            <a:r>
              <a:rPr lang="ja-JP" altLang="en-US" sz="2000" dirty="0" smtClean="0">
                <a:solidFill>
                  <a:srgbClr val="C00000"/>
                </a:solidFill>
              </a:rPr>
              <a:t>墜落・転落の事例</a:t>
            </a:r>
            <a:r>
              <a:rPr lang="en-US" altLang="ja-JP" sz="2000" dirty="0" smtClean="0">
                <a:solidFill>
                  <a:srgbClr val="C00000"/>
                </a:solidFill>
              </a:rPr>
              <a:t>】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 bwMode="auto">
          <a:xfrm>
            <a:off x="519112" y="855662"/>
            <a:ext cx="8157343" cy="41575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(4)</a:t>
            </a:r>
            <a:r>
              <a:rPr lang="ja-JP" altLang="en-US" sz="2000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「</a:t>
            </a:r>
            <a:r>
              <a:rPr lang="ja-JP" altLang="en-US" sz="20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切れ・こすれ」災害防止のポイント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加工機械の刃部の</a:t>
            </a:r>
            <a:r>
              <a:rPr lang="ja-JP" altLang="en-US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清掃は必ず止めてから！</a:t>
            </a:r>
            <a:endParaRPr lang="en-US" altLang="ja-JP" dirty="0" smtClean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刃部の清掃を機械を動かしたまま行い、巻き込まれて重傷となる災害が発生。</a:t>
            </a:r>
            <a:endParaRPr lang="en-US" altLang="ja-JP" sz="16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</a:t>
            </a:r>
            <a:r>
              <a:rPr lang="ja-JP" altLang="en-US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機械を止めた作業では不意の起動防止を！</a:t>
            </a:r>
            <a:endParaRPr lang="en-US" altLang="ja-JP" dirty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 他の作業者が気づかずにスイッチを入れることがある。</a:t>
            </a:r>
            <a:endParaRPr lang="en-US" altLang="ja-JP" sz="16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 作業中の表示を！</a:t>
            </a:r>
            <a:endParaRPr lang="en-US" altLang="ja-JP" sz="16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包丁を使う場合は置き方、置き場所を安全に！</a:t>
            </a:r>
            <a:endParaRPr lang="en-US" altLang="ja-JP" dirty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 ４Ｓ</a:t>
            </a: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（整理、整頓、清掃、清潔）を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徹底</a:t>
            </a:r>
            <a:endParaRPr lang="en-US" altLang="ja-JP" sz="16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 使い終わった</a:t>
            </a: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包丁はきちんと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片づける。</a:t>
            </a:r>
            <a:endParaRPr lang="en-US" altLang="ja-JP" sz="1600" dirty="0">
              <a:solidFill>
                <a:srgbClr val="006666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16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>
              <a:solidFill>
                <a:schemeClr val="accent1">
                  <a:lumMod val="50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8" name="Picture 3" descr="C:\Users\mhu\SkyDrive\00_2015年度(H27)\01厚労省委託C\飲食店\資料\IMG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077072"/>
            <a:ext cx="2382282" cy="237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4AA4217-AB25-474B-8523-140E3806D2F1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368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http://anzeninfo.mhlw.go.jp/hiyari/image/hiy1-9-12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011544"/>
            <a:ext cx="1513800" cy="1513800"/>
          </a:xfrm>
          <a:prstGeom prst="rect">
            <a:avLst/>
          </a:prstGeom>
          <a:noFill/>
        </p:spPr>
      </p:pic>
      <p:sp>
        <p:nvSpPr>
          <p:cNvPr id="20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4AA4217-AB25-474B-8523-140E3806D2F1}" type="slidenum">
              <a:rPr kumimoji="1" lang="ja-JP" altLang="en-US" smtClean="0"/>
              <a:pPr/>
              <a:t>18</a:t>
            </a:fld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 bwMode="auto">
          <a:xfrm>
            <a:off x="549274" y="836712"/>
            <a:ext cx="6182965" cy="1296144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/>
          <a:lstStyle/>
          <a:p>
            <a:pPr marL="266700" indent="-266700" algn="just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</a:t>
            </a:r>
            <a:r>
              <a:rPr lang="ja-JP" altLang="en-US" sz="1600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事例④</a:t>
            </a:r>
            <a:r>
              <a:rPr lang="en-US" altLang="ja-JP" sz="1600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-1</a:t>
            </a:r>
            <a:r>
              <a:rPr lang="ja-JP" altLang="en-US" sz="1600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食パン工房の作業台で食パンをスライスしている際、手で食パンを押しながらスライスしていたため、指がスライサーの刃に接触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した</a:t>
            </a: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 </a:t>
            </a:r>
          </a:p>
        </p:txBody>
      </p:sp>
      <p:sp>
        <p:nvSpPr>
          <p:cNvPr id="22" name="正方形/長方形 6"/>
          <p:cNvSpPr>
            <a:spLocks noChangeArrowheads="1"/>
          </p:cNvSpPr>
          <p:nvPr/>
        </p:nvSpPr>
        <p:spPr bwMode="auto">
          <a:xfrm>
            <a:off x="549276" y="2425002"/>
            <a:ext cx="6182964" cy="1247308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marL="266700" indent="-266700" algn="just">
              <a:lnSpc>
                <a:spcPct val="150000"/>
              </a:lnSpc>
            </a:pP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</a:t>
            </a:r>
            <a:r>
              <a:rPr lang="ja-JP" altLang="en-US" sz="1600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事例④</a:t>
            </a:r>
            <a:r>
              <a:rPr lang="en-US" altLang="ja-JP" sz="1600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-2</a:t>
            </a:r>
            <a:r>
              <a:rPr lang="ja-JP" altLang="en-US" sz="1600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午前</a:t>
            </a: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時頃、寿司ネタの製造中、まな板が作業台に貼り付いて動かないので、力を入れて引っ張ったところ、まな板上に置いてあった包丁が跳ねて手が切られそうになった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endParaRPr lang="ja-JP" altLang="en-US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3" name="正方形/長方形 7"/>
          <p:cNvSpPr>
            <a:spLocks noChangeArrowheads="1"/>
          </p:cNvSpPr>
          <p:nvPr/>
        </p:nvSpPr>
        <p:spPr bwMode="auto">
          <a:xfrm>
            <a:off x="549276" y="3964456"/>
            <a:ext cx="6182964" cy="126063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marL="266700" indent="-266700" algn="just">
              <a:lnSpc>
                <a:spcPct val="150000"/>
              </a:lnSpc>
            </a:pP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</a:t>
            </a:r>
            <a:r>
              <a:rPr lang="ja-JP" altLang="en-US" sz="1600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事例④</a:t>
            </a:r>
            <a:r>
              <a:rPr lang="en-US" altLang="ja-JP" sz="1600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-3</a:t>
            </a: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挽肉機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で肉の加工作業終了後、機械を洗浄するため、電源を切って挽肉出口のカッター部分に手を近づけたところ、惰性回転中のカッターに指が接触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した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 </a:t>
            </a:r>
          </a:p>
        </p:txBody>
      </p:sp>
      <p:sp>
        <p:nvSpPr>
          <p:cNvPr id="24" name="正方形/長方形 8"/>
          <p:cNvSpPr>
            <a:spLocks noChangeArrowheads="1"/>
          </p:cNvSpPr>
          <p:nvPr/>
        </p:nvSpPr>
        <p:spPr bwMode="auto">
          <a:xfrm>
            <a:off x="549274" y="5517232"/>
            <a:ext cx="6182966" cy="864096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</a:t>
            </a:r>
            <a:r>
              <a:rPr lang="ja-JP" altLang="en-US" sz="1600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事例④</a:t>
            </a:r>
            <a:r>
              <a:rPr lang="en-US" altLang="ja-JP" sz="1600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-4</a:t>
            </a: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商品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陳列に使用する段ボール下敷きをカッターナイフで切断作成中、勢い余って右大腿部を切りそうになった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endParaRPr lang="ja-JP" altLang="en-US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25" name="Picture 2" descr="C:\Users\User07.PC007\OneDrive\01厚労省委託H28\未熟練_商業\マニュアル\HHpics\切れhiy1-324-23-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92696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anzeninfo.mhlw.go.jp/hiyari/image/hiy1-11-12-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2126122"/>
            <a:ext cx="1662918" cy="1662918"/>
          </a:xfrm>
          <a:prstGeom prst="rect">
            <a:avLst/>
          </a:prstGeom>
          <a:noFill/>
        </p:spPr>
      </p:pic>
      <p:pic>
        <p:nvPicPr>
          <p:cNvPr id="27" name="Picture 4" descr="http://anzeninfo.mhlw.go.jp/hiyari/image/hiy1-26-12-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573016"/>
            <a:ext cx="1584176" cy="1584176"/>
          </a:xfrm>
          <a:prstGeom prst="rect">
            <a:avLst/>
          </a:prstGeom>
          <a:noFill/>
        </p:spPr>
      </p:pic>
      <p:sp>
        <p:nvSpPr>
          <p:cNvPr id="29" name="テキスト ボックス 28"/>
          <p:cNvSpPr txBox="1"/>
          <p:nvPr/>
        </p:nvSpPr>
        <p:spPr>
          <a:xfrm>
            <a:off x="476672" y="404664"/>
            <a:ext cx="29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C00000"/>
                </a:solidFill>
              </a:rPr>
              <a:t>【</a:t>
            </a:r>
            <a:r>
              <a:rPr lang="ja-JP" altLang="en-US" dirty="0" smtClean="0">
                <a:solidFill>
                  <a:srgbClr val="C00000"/>
                </a:solidFill>
              </a:rPr>
              <a:t>切れ・こすれの事例</a:t>
            </a:r>
            <a:r>
              <a:rPr lang="en-US" altLang="ja-JP" dirty="0" smtClean="0">
                <a:solidFill>
                  <a:srgbClr val="C00000"/>
                </a:solidFill>
              </a:rPr>
              <a:t>】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462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4AA4217-AB25-474B-8523-140E3806D2F1}" type="slidenum">
              <a:rPr kumimoji="1" lang="ja-JP" altLang="en-US" smtClean="0"/>
              <a:pPr/>
              <a:t>19</a:t>
            </a:fld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476250" y="764704"/>
            <a:ext cx="8272214" cy="54726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(5)</a:t>
            </a:r>
            <a:r>
              <a:rPr lang="ja-JP" altLang="en-US" sz="2000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「</a:t>
            </a:r>
            <a:r>
              <a:rPr lang="ja-JP" altLang="en-US" sz="20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はさまれ・巻き込まれ」災害防止のポイント</a:t>
            </a:r>
          </a:p>
          <a:p>
            <a:pPr fontAlgn="auto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機械の清掃、修理は止めてから！</a:t>
            </a:r>
            <a:endParaRPr lang="en-US" altLang="ja-JP" dirty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 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機械を動かしたまま、清掃等を行い、ロール部分や回転する刃に巻き込まれる重篤な災害が発生。</a:t>
            </a:r>
            <a:endParaRPr lang="en-US" altLang="ja-JP" sz="16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機械を止めた作業は不意の起動防止を！</a:t>
            </a:r>
            <a:endParaRPr lang="en-US" altLang="ja-JP" dirty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indent="9048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清掃中、修理中</a:t>
            </a: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などの表示、起動スイッチの作業者保管で、不意の起動を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防ぐ</a:t>
            </a:r>
            <a:r>
              <a:rPr lang="ja-JP" altLang="en-US" sz="1600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endParaRPr lang="en-US" altLang="ja-JP" sz="1600" dirty="0">
              <a:solidFill>
                <a:schemeClr val="accent1">
                  <a:lumMod val="50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囲い、安全装置等はその機能を殺さない！</a:t>
            </a:r>
            <a:endParaRPr lang="en-US" altLang="ja-JP" dirty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  点検、整備で機能の有効保持をしましょう。</a:t>
            </a: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 </a:t>
            </a:r>
            <a:endParaRPr lang="en-US" altLang="ja-JP" sz="1600" dirty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 dirty="0">
              <a:solidFill>
                <a:schemeClr val="accent1">
                  <a:lumMod val="50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3" name="Picture 2" descr="C:\Users\User07.PC007\OneDrive\01厚労省委託H28\未熟練_商業\マニュアル\HHpics\はさまれhiy1-276-19-14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72880"/>
            <a:ext cx="2580671" cy="214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462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User07.PC007\OneDrive\01厚労省委託H28\未熟練_商業\参考資料\災害事例商業01Ssai24-79-56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3483" y="836712"/>
            <a:ext cx="226150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827584" y="188640"/>
            <a:ext cx="7344816" cy="5040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  <a:cs typeface="Arial" pitchFamily="34" charset="0"/>
              </a:rPr>
              <a:t>　ポイント１　職場にはさまざまな危険がある！</a:t>
            </a:r>
            <a:endParaRPr kumimoji="1" lang="ja-JP" alt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79512" y="764704"/>
            <a:ext cx="8712968" cy="5904656"/>
          </a:xfrm>
          <a:prstGeom prst="rect">
            <a:avLst/>
          </a:prstGeom>
          <a:noFill/>
          <a:ln w="19050">
            <a:solidFill>
              <a:srgbClr val="0000CC"/>
            </a:solidFill>
          </a:ln>
        </p:spPr>
        <p:txBody>
          <a:bodyPr wrap="square" rtlCol="0">
            <a:noAutofit/>
          </a:bodyPr>
          <a:lstStyle/>
          <a:p>
            <a:pPr marL="92075">
              <a:lnSpc>
                <a:spcPct val="125000"/>
              </a:lnSpc>
            </a:pPr>
            <a:r>
              <a:rPr lang="en-US" altLang="ja-JP" b="1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b="1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労働災害事例</a:t>
            </a:r>
            <a:r>
              <a:rPr lang="en-US" altLang="ja-JP" b="1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1】</a:t>
            </a:r>
            <a:r>
              <a:rPr lang="ja-JP" altLang="en-US" b="1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機械のロールに巻き込まれた！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2075">
              <a:lnSpc>
                <a:spcPct val="125000"/>
              </a:lnSpc>
            </a:pPr>
            <a:endParaRPr lang="en-US" altLang="ja-JP" sz="2000" b="1" dirty="0" smtClean="0">
              <a:solidFill>
                <a:srgbClr val="0000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79511" y="1124744"/>
            <a:ext cx="69127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269875" algn="just">
              <a:spcBef>
                <a:spcPts val="600"/>
              </a:spcBef>
            </a:pPr>
            <a:r>
              <a:rPr lang="ja-JP" altLang="en-US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　労働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災害の</a:t>
            </a:r>
            <a:r>
              <a:rPr lang="ja-JP" altLang="en-US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発生</a:t>
            </a:r>
            <a:endParaRPr lang="en-US" altLang="ja-JP" b="1" dirty="0" smtClean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61950" indent="-269875" algn="just">
              <a:spcBef>
                <a:spcPts val="3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　ミートチョッパー清掃のため、ロール本体を分解。</a:t>
            </a:r>
          </a:p>
          <a:p>
            <a:pPr marL="361950" indent="-269875" algn="just">
              <a:spcBef>
                <a:spcPts val="3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　肉投入口から手を入れて押し出そうとした。</a:t>
            </a:r>
          </a:p>
          <a:p>
            <a:pPr marL="361950" indent="-269875" algn="just">
              <a:spcBef>
                <a:spcPts val="3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　フットスイッチを踏み、ロールが回転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し手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を巻き込まれた。</a:t>
            </a:r>
          </a:p>
          <a:p>
            <a:pPr marL="361950" indent="-269875" algn="just">
              <a:spcBef>
                <a:spcPts val="3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④　電源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スイッチ破損のため、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電源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は常時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「入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」であった。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179512" y="2780928"/>
            <a:ext cx="8496944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algn="just">
              <a:spcBef>
                <a:spcPts val="600"/>
              </a:spcBef>
            </a:pPr>
            <a:r>
              <a:rPr lang="ja-JP" altLang="en-US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　不安全な作業</a:t>
            </a:r>
            <a:endParaRPr lang="en-US" altLang="ja-JP" b="1" dirty="0" smtClean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2075" algn="just">
              <a:spcBef>
                <a:spcPts val="3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　精肉機械の運転を「切」にせず、機械の清掃を行っていた。 </a:t>
            </a:r>
          </a:p>
          <a:p>
            <a:pPr marL="92075" algn="just">
              <a:spcBef>
                <a:spcPts val="3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　破損した電源スイッチを修理することなく放置。 </a:t>
            </a:r>
          </a:p>
          <a:p>
            <a:pPr marL="92075" algn="just">
              <a:spcBef>
                <a:spcPts val="3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　電源プラグを抜いておかなかった。その旨を労働者に指示していなかった。 </a:t>
            </a:r>
          </a:p>
          <a:p>
            <a:pPr marL="92075" algn="just">
              <a:spcBef>
                <a:spcPts val="3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④　作業手順を明確にしていなかった。 </a:t>
            </a:r>
          </a:p>
          <a:p>
            <a:pPr marL="92075" algn="just">
              <a:spcBef>
                <a:spcPts val="3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⑤　安全教育が不十分であった。 </a:t>
            </a:r>
          </a:p>
          <a:p>
            <a:pPr marL="92075" algn="just">
              <a:spcBef>
                <a:spcPts val="3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⑥　リスクアセスメントを行っていなかった。 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79512" y="4968894"/>
            <a:ext cx="8640960" cy="1700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algn="just">
              <a:lnSpc>
                <a:spcPct val="125000"/>
              </a:lnSpc>
            </a:pPr>
            <a:r>
              <a:rPr lang="ja-JP" altLang="en-US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　安全な作業のために</a:t>
            </a:r>
            <a:endParaRPr lang="en-US" altLang="ja-JP" b="1" dirty="0" smtClean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2075" algn="just">
              <a:spcBef>
                <a:spcPts val="300"/>
              </a:spcBef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　職場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には、食品機械をはじめ、様々な危険があることを理解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する。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2075" algn="just">
              <a:spcBef>
                <a:spcPts val="3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　機械の掃除、調整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トラブルを含む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作業では、必ず機械を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止める。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2075" algn="just">
              <a:spcBef>
                <a:spcPts val="3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　電源スイッチを切るか、電源プラグを抜いて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おく。 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2075" algn="just">
              <a:spcBef>
                <a:spcPts val="300"/>
              </a:spcBef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　必ず作業手順を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守る（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安全装置、非常停止スイッチ、作業方法など）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スライド番号プレースホルダ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AA4217-AB25-474B-8523-140E3806D2F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91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4AA4217-AB25-474B-8523-140E3806D2F1}" type="slidenum">
              <a:rPr kumimoji="1" lang="ja-JP" altLang="en-US" smtClean="0"/>
              <a:pPr/>
              <a:t>20</a:t>
            </a:fld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76672" y="404664"/>
            <a:ext cx="431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C00000"/>
                </a:solidFill>
              </a:rPr>
              <a:t>【</a:t>
            </a:r>
            <a:r>
              <a:rPr lang="ja-JP" altLang="en-US" dirty="0" smtClean="0">
                <a:solidFill>
                  <a:srgbClr val="C00000"/>
                </a:solidFill>
              </a:rPr>
              <a:t>挟まれ・巻き込まれの事例</a:t>
            </a:r>
            <a:r>
              <a:rPr lang="en-US" altLang="ja-JP" dirty="0" smtClean="0">
                <a:solidFill>
                  <a:srgbClr val="C00000"/>
                </a:solidFill>
              </a:rPr>
              <a:t>】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549275" y="908720"/>
            <a:ext cx="5534894" cy="1656184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/>
          <a:lstStyle/>
          <a:p>
            <a:pPr marL="266700" indent="-266700" algn="just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</a:t>
            </a:r>
            <a:r>
              <a:rPr lang="ja-JP" altLang="en-US" sz="1600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事例④</a:t>
            </a:r>
            <a:r>
              <a:rPr lang="en-US" altLang="ja-JP" sz="1600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-1</a:t>
            </a: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食肉加工で、</a:t>
            </a: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肉種変更のためミキサーに付着した肉片を落とす作業を行おうとしてスイッチを切った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が、ミキサー</a:t>
            </a: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がまだ動いているうちに手を出して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巻き込まれた。 </a:t>
            </a:r>
            <a:endParaRPr lang="ja-JP" altLang="en-US" sz="16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3" name="正方形/長方形 6"/>
          <p:cNvSpPr>
            <a:spLocks noChangeArrowheads="1"/>
          </p:cNvSpPr>
          <p:nvPr/>
        </p:nvSpPr>
        <p:spPr bwMode="auto">
          <a:xfrm>
            <a:off x="549277" y="2924944"/>
            <a:ext cx="5534891" cy="1656184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marL="266700" indent="-266700" algn="just">
              <a:lnSpc>
                <a:spcPct val="150000"/>
              </a:lnSpc>
            </a:pP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</a:t>
            </a:r>
            <a:r>
              <a:rPr lang="ja-JP" altLang="en-US" sz="1600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事例④</a:t>
            </a:r>
            <a:r>
              <a:rPr lang="en-US" altLang="ja-JP" sz="1600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-2</a:t>
            </a:r>
            <a:r>
              <a:rPr lang="ja-JP" altLang="en-US" sz="1600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倉庫内で、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フォークリフトの左側に立ち、検品のためフォークリフトの運転手と会話した後、フォークリフトが右に旋回して発進した際、フォークリフトの左後部と倉庫の壁の間に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挟まれた。</a:t>
            </a:r>
            <a:endParaRPr lang="ja-JP" altLang="en-US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" name="正方形/長方形 7"/>
          <p:cNvSpPr>
            <a:spLocks noChangeArrowheads="1"/>
          </p:cNvSpPr>
          <p:nvPr/>
        </p:nvSpPr>
        <p:spPr bwMode="auto">
          <a:xfrm>
            <a:off x="549277" y="5013176"/>
            <a:ext cx="5534891" cy="1296144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marL="266700" indent="-266700" algn="just">
              <a:lnSpc>
                <a:spcPct val="150000"/>
              </a:lnSpc>
            </a:pP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</a:t>
            </a:r>
            <a:r>
              <a:rPr lang="ja-JP" altLang="en-US" sz="1600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事例④</a:t>
            </a:r>
            <a:r>
              <a:rPr lang="en-US" altLang="ja-JP" sz="1600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-3</a:t>
            </a: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挽配送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センターで発送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する商品の仕分け作業中、商品を積載したパレット台車の方向を転換しようとしたところ、旋回した車輪に足を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挟まれた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</a:p>
          <a:p>
            <a:pPr marL="266700" indent="-266700" algn="just">
              <a:lnSpc>
                <a:spcPct val="150000"/>
              </a:lnSpc>
            </a:pP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endParaRPr lang="ja-JP" altLang="en-US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5" name="Picture 2" descr="C:\Users\User07.PC007\OneDrive\01厚労省委託H28\未熟練_商業\マニュアル\HHpics\hiy1-337-23-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5531" y="4854034"/>
            <a:ext cx="1671310" cy="167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anzeninfo.mhlw.go.jp/hiyari/image/hiy1-276-19-1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5317" y="620688"/>
            <a:ext cx="2215115" cy="2215115"/>
          </a:xfrm>
          <a:prstGeom prst="rect">
            <a:avLst/>
          </a:prstGeom>
          <a:noFill/>
        </p:spPr>
      </p:pic>
      <p:pic>
        <p:nvPicPr>
          <p:cNvPr id="17" name="Picture 2" descr="http://anzeninfo.mhlw.go.jp/hiyari/image/hiy1-372-24-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1516" y="2852936"/>
            <a:ext cx="2032932" cy="203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64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4AA4217-AB25-474B-8523-140E3806D2F1}" type="slidenum">
              <a:rPr kumimoji="1" lang="ja-JP" altLang="en-US" smtClean="0"/>
              <a:pPr/>
              <a:t>21</a:t>
            </a:fld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6672" y="404664"/>
            <a:ext cx="431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C00000"/>
                </a:solidFill>
              </a:rPr>
              <a:t>（参考）　「熱中症」災害防止のポイント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03796" y="836712"/>
            <a:ext cx="8000652" cy="54847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</a:t>
            </a:r>
            <a:r>
              <a:rPr lang="ja-JP" altLang="en-US" sz="1600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参考）「</a:t>
            </a:r>
            <a:r>
              <a:rPr lang="ja-JP" altLang="en-US" sz="16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熱中症」災害防止のポイント</a:t>
            </a:r>
          </a:p>
          <a:p>
            <a:pPr marL="180975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高温多湿な職場では「熱中症」の危険があります。</a:t>
            </a:r>
            <a:endParaRPr lang="en-US" altLang="ja-JP" sz="16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熱中症を予防しよう！</a:t>
            </a:r>
            <a:endParaRPr lang="en-US" altLang="ja-JP" sz="16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0975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○ 睡眠不足など体調の変化に気をつける。周囲にも気を配る</a:t>
            </a:r>
            <a:endParaRPr lang="en-US" altLang="ja-JP" sz="16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0975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○ 通気性のよい、吸湿性・速乾性のある衣服を着用する</a:t>
            </a:r>
            <a:endParaRPr lang="en-US" altLang="ja-JP" sz="16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0975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○ こまめに休憩と水分補給を</a:t>
            </a:r>
            <a:endParaRPr lang="en-US" altLang="ja-JP" sz="16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次の症状があると「熱中症」のおそれ！　</a:t>
            </a:r>
            <a:endParaRPr lang="en-US" altLang="ja-JP" sz="1600" dirty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○ めまい、立ちくらみ、手足のしびれ、筋肉のこむら返り、気分が悪い</a:t>
            </a:r>
          </a:p>
          <a:p>
            <a:pPr marL="182563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○ 頭痛、吐き気、嘔吐、倦怠感、虚脱感、いつもと様子が違う</a:t>
            </a:r>
          </a:p>
          <a:p>
            <a:pPr marL="182563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○ 返事がおかしい、意識消失、けいれん、からだが熱い</a:t>
            </a:r>
            <a:r>
              <a:rPr lang="ja-JP" altLang="en-US" sz="16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（重症）</a:t>
            </a:r>
            <a:endParaRPr lang="ja-JP" altLang="en-US" sz="16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　責任者への連絡と次の措置を！</a:t>
            </a:r>
            <a:endParaRPr lang="en-US" altLang="ja-JP" sz="16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61950" indent="-179388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○ 涼しい場所へ避難させる</a:t>
            </a:r>
            <a:endParaRPr lang="en-US" altLang="ja-JP" sz="16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○ 衣服をゆるめ、からだを冷やす（特に、首周り、脇の下、足の付け根）</a:t>
            </a:r>
            <a:endParaRPr lang="en-US" altLang="ja-JP" sz="16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○ 水分・塩分、経口補水液</a:t>
            </a:r>
            <a:r>
              <a:rPr lang="en-US" altLang="ja-JP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</a:t>
            </a: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水に食塩とブドウ糖を溶かしたもの</a:t>
            </a:r>
            <a:r>
              <a:rPr lang="en-US" altLang="ja-JP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)</a:t>
            </a: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を補給する</a:t>
            </a:r>
            <a:endParaRPr lang="en-US" altLang="ja-JP" sz="16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自力で水が飲めない、意識がない場合は、すぐに救急車を！</a:t>
            </a:r>
            <a:endParaRPr lang="en-US" altLang="ja-JP" sz="1600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</a:t>
            </a:r>
            <a:endParaRPr lang="en-US" altLang="ja-JP" sz="16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>
              <a:solidFill>
                <a:schemeClr val="accent1">
                  <a:lumMod val="50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8" name="Picture 2" descr="C:\Users\User07.PC007\OneDrive\01厚労省委託C\未熟練\参考資料\pics\熱中症(汗)S3colo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6188" y="980728"/>
            <a:ext cx="1232562" cy="145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2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グループ化 36"/>
          <p:cNvGrpSpPr/>
          <p:nvPr/>
        </p:nvGrpSpPr>
        <p:grpSpPr>
          <a:xfrm>
            <a:off x="332656" y="260648"/>
            <a:ext cx="8487816" cy="6249128"/>
            <a:chOff x="332656" y="260648"/>
            <a:chExt cx="8487816" cy="6249128"/>
          </a:xfrm>
        </p:grpSpPr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332656" y="1340768"/>
              <a:ext cx="8487816" cy="23644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vert="horz" wrap="square" lIns="91440" tIns="108000" rIns="7200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92075" algn="just">
                <a:lnSpc>
                  <a:spcPct val="150000"/>
                </a:lnSpc>
                <a:spcBef>
                  <a:spcPts val="300"/>
                </a:spcBef>
              </a:pPr>
              <a:r>
                <a:rPr lang="ja-JP" altLang="en-US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① 異常事態を発見したら、まず何が起こっているかを確認します。</a:t>
              </a:r>
            </a:p>
            <a:p>
              <a:pPr marL="92075" algn="just">
                <a:lnSpc>
                  <a:spcPct val="150000"/>
                </a:lnSpc>
                <a:spcBef>
                  <a:spcPts val="300"/>
                </a:spcBef>
              </a:pPr>
              <a:r>
                <a:rPr lang="ja-JP" altLang="en-US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② 周りにいる責任者や同僚に大きな声で知らせます。</a:t>
              </a:r>
              <a:endPara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marL="92075" algn="just">
                <a:lnSpc>
                  <a:spcPct val="150000"/>
                </a:lnSpc>
                <a:spcBef>
                  <a:spcPts val="300"/>
                </a:spcBef>
              </a:pPr>
              <a:r>
                <a:rPr lang="ja-JP" altLang="en-US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③ 必要により非常停止ボタンで機械を止めます。</a:t>
              </a:r>
            </a:p>
            <a:p>
              <a:pPr marL="92075" algn="just">
                <a:lnSpc>
                  <a:spcPct val="150000"/>
                </a:lnSpc>
                <a:spcBef>
                  <a:spcPts val="300"/>
                </a:spcBef>
              </a:pPr>
              <a:r>
                <a:rPr lang="ja-JP" altLang="en-US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④ 責任者の指示のもと、同僚と協力して適切な処置を取ります。</a:t>
              </a:r>
              <a:endPara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marL="92075" algn="just">
                <a:lnSpc>
                  <a:spcPct val="150000"/>
                </a:lnSpc>
                <a:spcBef>
                  <a:spcPts val="300"/>
                </a:spcBef>
              </a:pPr>
              <a:r>
                <a:rPr lang="ja-JP" altLang="en-US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⑤ 一人で勝手な行動はしません。</a:t>
              </a:r>
            </a:p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endPara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marL="92075" algn="just">
                <a:lnSpc>
                  <a:spcPct val="150000"/>
                </a:lnSpc>
                <a:spcBef>
                  <a:spcPts val="300"/>
                </a:spcBef>
              </a:pPr>
              <a:endPara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algn="just">
                <a:lnSpc>
                  <a:spcPct val="150000"/>
                </a:lnSpc>
              </a:pPr>
              <a:endParaRPr lang="en-US" altLang="ja-JP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683568" y="260648"/>
              <a:ext cx="7704856" cy="504056"/>
            </a:xfrm>
            <a:prstGeom prst="round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lvl="0" algn="just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200" b="1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  <a:cs typeface="Arial" pitchFamily="34" charset="0"/>
                </a:rPr>
                <a:t>ポイント７　もし異常事態や労働災害が発生したら！</a:t>
              </a:r>
              <a:endParaRPr kumimoji="1" lang="ja-JP" altLang="en-US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347586" y="908720"/>
              <a:ext cx="4392914" cy="369332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C0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(1)</a:t>
              </a:r>
              <a:r>
                <a:rPr lang="ja-JP" altLang="en-US" b="1" dirty="0" smtClean="0">
                  <a:solidFill>
                    <a:srgbClr val="C0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もし「異常事態」が発生したら</a:t>
              </a:r>
              <a:endParaRPr kumimoji="1" lang="ja-JP" altLang="en-US" dirty="0"/>
            </a:p>
          </p:txBody>
        </p:sp>
        <p:grpSp>
          <p:nvGrpSpPr>
            <p:cNvPr id="36" name="グループ化 35"/>
            <p:cNvGrpSpPr/>
            <p:nvPr/>
          </p:nvGrpSpPr>
          <p:grpSpPr>
            <a:xfrm>
              <a:off x="2987824" y="3899589"/>
              <a:ext cx="5760640" cy="2610187"/>
              <a:chOff x="2771800" y="3580050"/>
              <a:chExt cx="5760640" cy="2610187"/>
            </a:xfrm>
          </p:grpSpPr>
          <p:sp>
            <p:nvSpPr>
              <p:cNvPr id="26" name="AutoShape 1"/>
              <p:cNvSpPr>
                <a:spLocks noChangeArrowheads="1"/>
              </p:cNvSpPr>
              <p:nvPr/>
            </p:nvSpPr>
            <p:spPr bwMode="auto">
              <a:xfrm>
                <a:off x="5481100" y="3580050"/>
                <a:ext cx="1792453" cy="453389"/>
              </a:xfrm>
              <a:prstGeom prst="wedgeEllipseCallout">
                <a:avLst>
                  <a:gd name="adj1" fmla="val -9663"/>
                  <a:gd name="adj2" fmla="val 72625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none" lIns="0" tIns="540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変な </a:t>
                </a:r>
                <a:r>
                  <a:rPr kumimoji="1" lang="ja-JP" alt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におい</a:t>
                </a:r>
                <a:r>
                  <a:rPr kumimoji="1" lang="ja-JP" alt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が</a:t>
                </a:r>
                <a:endParaRPr kumimoji="1" lang="en-US" altLang="ja-JP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します</a:t>
                </a:r>
                <a:endParaRPr kumimoji="1" lang="ja-JP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27" name="AutoShape 2"/>
              <p:cNvSpPr>
                <a:spLocks noChangeArrowheads="1"/>
              </p:cNvSpPr>
              <p:nvPr/>
            </p:nvSpPr>
            <p:spPr bwMode="auto">
              <a:xfrm>
                <a:off x="6628729" y="4030470"/>
                <a:ext cx="1399655" cy="461408"/>
              </a:xfrm>
              <a:prstGeom prst="wedgeEllipseCallout">
                <a:avLst>
                  <a:gd name="adj1" fmla="val -35406"/>
                  <a:gd name="adj2" fmla="val 5072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0" tIns="540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変な </a:t>
                </a:r>
                <a:r>
                  <a:rPr kumimoji="1" lang="ja-JP" alt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音</a:t>
                </a:r>
                <a:r>
                  <a:rPr kumimoji="1" lang="ja-JP" alt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が</a:t>
                </a:r>
                <a:endParaRPr kumimoji="1" lang="en-US" altLang="ja-JP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します</a:t>
                </a:r>
                <a:endParaRPr kumimoji="1" lang="ja-JP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28" name="AutoShape 3"/>
              <p:cNvSpPr>
                <a:spLocks noChangeArrowheads="1"/>
              </p:cNvSpPr>
              <p:nvPr/>
            </p:nvSpPr>
            <p:spPr bwMode="auto">
              <a:xfrm>
                <a:off x="6705237" y="4714907"/>
                <a:ext cx="1827203" cy="600330"/>
              </a:xfrm>
              <a:prstGeom prst="wedgeEllipseCallout">
                <a:avLst>
                  <a:gd name="adj1" fmla="val -45364"/>
                  <a:gd name="adj2" fmla="val -48479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none" lIns="0" tIns="540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青いランプが </a:t>
                </a:r>
                <a:endParaRPr kumimoji="1" lang="en-US" altLang="ja-JP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消えて</a:t>
                </a:r>
                <a:r>
                  <a:rPr kumimoji="1" lang="ja-JP" alt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います</a:t>
                </a:r>
                <a:endParaRPr kumimoji="1" lang="ja-JP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29" name="AutoShape 4"/>
              <p:cNvSpPr>
                <a:spLocks noChangeArrowheads="1"/>
              </p:cNvSpPr>
              <p:nvPr/>
            </p:nvSpPr>
            <p:spPr bwMode="auto">
              <a:xfrm>
                <a:off x="6781745" y="5552338"/>
                <a:ext cx="1674186" cy="364621"/>
              </a:xfrm>
              <a:prstGeom prst="wedgeEllipseCallout">
                <a:avLst>
                  <a:gd name="adj1" fmla="val -41832"/>
                  <a:gd name="adj2" fmla="val -56708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none" lIns="0" tIns="540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sz="1400" dirty="0" smtClean="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さわると  </a:t>
                </a:r>
                <a:r>
                  <a:rPr lang="ja-JP" altLang="en-US" sz="1400" b="1" dirty="0" smtClean="0">
                    <a:solidFill>
                      <a:srgbClr val="C00000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熱い</a:t>
                </a:r>
                <a:r>
                  <a:rPr lang="ja-JP" altLang="en-US" sz="1400" dirty="0" smtClean="0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です</a:t>
                </a:r>
              </a:p>
            </p:txBody>
          </p:sp>
          <p:sp>
            <p:nvSpPr>
              <p:cNvPr id="30" name="AutoShape 5"/>
              <p:cNvSpPr>
                <a:spLocks noChangeArrowheads="1"/>
              </p:cNvSpPr>
              <p:nvPr/>
            </p:nvSpPr>
            <p:spPr bwMode="auto">
              <a:xfrm>
                <a:off x="4741239" y="5773757"/>
                <a:ext cx="1636327" cy="416480"/>
              </a:xfrm>
              <a:prstGeom prst="wedgeEllipseCallout">
                <a:avLst>
                  <a:gd name="adj1" fmla="val 18557"/>
                  <a:gd name="adj2" fmla="val -7107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none" lIns="0" tIns="540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ja-JP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○○</a:t>
                </a:r>
                <a:r>
                  <a:rPr kumimoji="1" lang="ja-JP" alt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が</a:t>
                </a:r>
                <a:r>
                  <a:rPr kumimoji="1" lang="ja-JP" altLang="en-US" sz="14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  </a:t>
                </a:r>
                <a:r>
                  <a:rPr kumimoji="1" lang="ja-JP" alt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ありません</a:t>
                </a:r>
                <a:endParaRPr kumimoji="1" lang="ja-JP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31" name="AutoShape 6"/>
              <p:cNvSpPr>
                <a:spLocks noChangeArrowheads="1"/>
              </p:cNvSpPr>
              <p:nvPr/>
            </p:nvSpPr>
            <p:spPr bwMode="auto">
              <a:xfrm>
                <a:off x="2879812" y="5283844"/>
                <a:ext cx="1577425" cy="536988"/>
              </a:xfrm>
              <a:prstGeom prst="wedgeEllipseCallout">
                <a:avLst>
                  <a:gd name="adj1" fmla="val 42843"/>
                  <a:gd name="adj2" fmla="val -64482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none" lIns="0" tIns="540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ランプが</a:t>
                </a:r>
                <a:endParaRPr kumimoji="1" lang="en-US" altLang="ja-JP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点滅</a:t>
                </a:r>
                <a:r>
                  <a:rPr kumimoji="1" lang="ja-JP" alt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しています</a:t>
                </a:r>
                <a:endParaRPr kumimoji="1" lang="ja-JP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32" name="AutoShape 7"/>
              <p:cNvSpPr>
                <a:spLocks noChangeArrowheads="1"/>
              </p:cNvSpPr>
              <p:nvPr/>
            </p:nvSpPr>
            <p:spPr bwMode="auto">
              <a:xfrm>
                <a:off x="2902116" y="4503245"/>
                <a:ext cx="1622360" cy="581939"/>
              </a:xfrm>
              <a:prstGeom prst="wedgeEllipseCallout">
                <a:avLst>
                  <a:gd name="adj1" fmla="val 51356"/>
                  <a:gd name="adj2" fmla="val -47808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none" lIns="0" tIns="540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R="0" lvl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赤いランプが  </a:t>
                </a:r>
                <a:endParaRPr kumimoji="1" lang="en-US" altLang="ja-JP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  <a:p>
                <a:pPr marR="0" lvl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ついて</a:t>
                </a:r>
                <a:r>
                  <a:rPr kumimoji="1" lang="ja-JP" alt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います</a:t>
                </a:r>
                <a:endParaRPr kumimoji="1" lang="ja-JP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33" name="AutoShape 8"/>
              <p:cNvSpPr>
                <a:spLocks noChangeArrowheads="1"/>
              </p:cNvSpPr>
              <p:nvPr/>
            </p:nvSpPr>
            <p:spPr bwMode="auto">
              <a:xfrm>
                <a:off x="2771800" y="3645024"/>
                <a:ext cx="1858563" cy="616150"/>
              </a:xfrm>
              <a:prstGeom prst="wedgeEllipseCallout">
                <a:avLst>
                  <a:gd name="adj1" fmla="val 39476"/>
                  <a:gd name="adj2" fmla="val 5331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none" lIns="0" tIns="540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レバーが</a:t>
                </a:r>
                <a:endParaRPr kumimoji="1" lang="en-US" altLang="ja-JP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ぐらぐら</a:t>
                </a:r>
                <a:r>
                  <a:rPr kumimoji="1" lang="ja-JP" alt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します</a:t>
                </a:r>
                <a:endParaRPr kumimoji="1" lang="ja-JP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</p:grpSp>
        <p:sp>
          <p:nvSpPr>
            <p:cNvPr id="34" name="正方形/長方形 33"/>
            <p:cNvSpPr/>
            <p:nvPr/>
          </p:nvSpPr>
          <p:spPr>
            <a:xfrm>
              <a:off x="395536" y="4126284"/>
              <a:ext cx="2304256" cy="2039020"/>
            </a:xfrm>
            <a:prstGeom prst="rect">
              <a:avLst/>
            </a:prstGeom>
            <a:ln w="12700">
              <a:solidFill>
                <a:schemeClr val="tx1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en-US" altLang="ja-JP" sz="1600" dirty="0">
                  <a:solidFill>
                    <a:srgbClr val="C0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【</a:t>
              </a:r>
              <a:r>
                <a:rPr lang="ja-JP" altLang="en-US" sz="1600" dirty="0">
                  <a:solidFill>
                    <a:srgbClr val="C0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知らせよう！</a:t>
              </a:r>
              <a:r>
                <a:rPr lang="en-US" altLang="ja-JP" sz="1600" dirty="0">
                  <a:solidFill>
                    <a:srgbClr val="C0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】</a:t>
              </a:r>
            </a:p>
            <a:p>
              <a:pPr marL="92075" algn="just">
                <a:lnSpc>
                  <a:spcPct val="125000"/>
                </a:lnSpc>
                <a:spcBef>
                  <a:spcPts val="300"/>
                </a:spcBef>
              </a:pPr>
              <a:r>
                <a:rPr lang="ja-JP" altLang="en-US" sz="16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機械の状態がいつもと違っていたら、リーダーなど、まわりの人にすぐに知らせましょう！</a:t>
              </a:r>
            </a:p>
          </p:txBody>
        </p:sp>
      </p:grpSp>
      <p:sp>
        <p:nvSpPr>
          <p:cNvPr id="18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4AA4217-AB25-474B-8523-140E3806D2F1}" type="slidenum">
              <a:rPr kumimoji="1" lang="ja-JP" altLang="en-US" smtClean="0"/>
              <a:pPr/>
              <a:t>22</a:t>
            </a:fld>
            <a:endParaRPr kumimoji="1" lang="ja-JP" altLang="en-US" dirty="0"/>
          </a:p>
        </p:txBody>
      </p:sp>
      <p:pic>
        <p:nvPicPr>
          <p:cNvPr id="21" name="Picture 2" descr="C:\Users\User07.PC007\OneDrive\01厚労省委託H28\未熟練_商業\マニュアル\pics\商業(火傷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5168" y="4447040"/>
            <a:ext cx="1719080" cy="157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364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489424" y="2584797"/>
            <a:ext cx="8259040" cy="3796531"/>
          </a:xfrm>
          <a:prstGeom prst="roundRect">
            <a:avLst>
              <a:gd name="adj" fmla="val 568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000" dirty="0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611560" y="1124744"/>
            <a:ext cx="561662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7200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5000"/>
              </a:lnSpc>
            </a:pPr>
            <a:r>
              <a:rPr lang="ja-JP" altLang="en-US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◆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労働災害発生の可能性をゼロにはできない！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just">
              <a:lnSpc>
                <a:spcPct val="125000"/>
              </a:lnSpc>
            </a:pPr>
            <a:r>
              <a:rPr lang="ja-JP" altLang="en-US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◆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日ごろから非常時、災害時の訓練を！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just">
              <a:lnSpc>
                <a:spcPct val="125000"/>
              </a:lnSpc>
            </a:pPr>
            <a:r>
              <a:rPr lang="ja-JP" altLang="en-US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◆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万一、労働災害が発生したら、次の対応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を！</a:t>
            </a:r>
            <a:endParaRPr lang="en-US" altLang="ja-JP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115616" y="2296765"/>
            <a:ext cx="3888432" cy="5040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ja-JP" altLang="en-US" sz="2000" b="1" dirty="0" smtClean="0"/>
              <a:t>労働災害発生時</a:t>
            </a:r>
            <a:r>
              <a:rPr lang="ja-JP" altLang="en-US" sz="2000" b="1" dirty="0"/>
              <a:t>の</a:t>
            </a:r>
            <a:r>
              <a:rPr kumimoji="1" lang="ja-JP" altLang="en-US" sz="2000" b="1" dirty="0" smtClean="0"/>
              <a:t>対応（例）</a:t>
            </a:r>
            <a:endParaRPr kumimoji="1" lang="ja-JP" altLang="en-US" sz="2000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2411760" y="3068960"/>
            <a:ext cx="6048672" cy="115212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just">
              <a:lnSpc>
                <a:spcPct val="125000"/>
              </a:lnSpc>
            </a:pPr>
            <a:r>
              <a:rPr lang="ja-JP" altLang="en-US" sz="2000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まず</a:t>
            </a:r>
            <a:r>
              <a:rPr lang="ja-JP" altLang="en-US" sz="20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は落ち着いて</a:t>
            </a:r>
            <a:r>
              <a:rPr lang="ja-JP" altLang="en-US" sz="2000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！　　　</a:t>
            </a:r>
            <a:endParaRPr lang="en-US" altLang="ja-JP" sz="2000" dirty="0" smtClean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66700" indent="-266700" algn="just"/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・ 慌てて</a:t>
            </a: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駆け寄って、二次</a:t>
            </a:r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災害を発生させない</a:t>
            </a:r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66700" indent="-266700" algn="just"/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 </a:t>
            </a:r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大きな声で知らせよう</a:t>
            </a:r>
          </a:p>
          <a:p>
            <a:pPr marL="266700" indent="-266700" algn="just"/>
            <a:endParaRPr kumimoji="1" lang="ja-JP" altLang="en-US" sz="2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411760" y="4437112"/>
            <a:ext cx="6048672" cy="172819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被災者</a:t>
            </a:r>
            <a:r>
              <a:rPr lang="ja-JP" altLang="en-US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ja-JP" altLang="en-US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救護！</a:t>
            </a:r>
            <a:endParaRPr lang="en-US" altLang="ja-JP" dirty="0" smtClean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lnSpc>
                <a:spcPct val="150000"/>
              </a:lnSpc>
            </a:pPr>
            <a:r>
              <a:rPr lang="ja-JP" altLang="en-US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上司（責任者）への連絡！</a:t>
            </a:r>
            <a:endParaRPr lang="ja-JP" altLang="en-US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lnSpc>
                <a:spcPct val="125000"/>
              </a:lnSpc>
            </a:pPr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 責任者の指示があれば補助なども</a:t>
            </a:r>
            <a:endParaRPr lang="en-US" altLang="ja-JP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lnSpc>
                <a:spcPct val="125000"/>
              </a:lnSpc>
            </a:pPr>
            <a:r>
              <a:rPr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（被災者の病院への搬送など）</a:t>
            </a:r>
          </a:p>
          <a:p>
            <a:pPr algn="just">
              <a:lnSpc>
                <a:spcPct val="125000"/>
              </a:lnSpc>
            </a:pP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683569" y="4925516"/>
            <a:ext cx="1872207" cy="46759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>
            <a:noAutofit/>
          </a:bodyPr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現場対応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爆発 1 9"/>
          <p:cNvSpPr/>
          <p:nvPr/>
        </p:nvSpPr>
        <p:spPr>
          <a:xfrm>
            <a:off x="539552" y="2872829"/>
            <a:ext cx="2088187" cy="1332607"/>
          </a:xfrm>
          <a:prstGeom prst="irregularSeal1">
            <a:avLst/>
          </a:prstGeom>
          <a:solidFill>
            <a:srgbClr val="FF0000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kumimoji="1" lang="ja-JP" altLang="en-US" sz="2000" b="1" dirty="0" smtClean="0"/>
              <a:t>労働災害発生</a:t>
            </a:r>
            <a:endParaRPr kumimoji="1" lang="ja-JP" altLang="en-US" sz="2000" b="1" dirty="0"/>
          </a:p>
        </p:txBody>
      </p:sp>
      <p:sp>
        <p:nvSpPr>
          <p:cNvPr id="11" name="下矢印 10"/>
          <p:cNvSpPr/>
          <p:nvPr/>
        </p:nvSpPr>
        <p:spPr>
          <a:xfrm>
            <a:off x="1403648" y="4312989"/>
            <a:ext cx="504055" cy="360040"/>
          </a:xfrm>
          <a:prstGeom prst="down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47586" y="683404"/>
            <a:ext cx="4368430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(2)</a:t>
            </a:r>
            <a:r>
              <a:rPr lang="ja-JP" altLang="en-US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もし「</a:t>
            </a:r>
            <a:r>
              <a:rPr lang="ja-JP" altLang="en-US" b="1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労働</a:t>
            </a:r>
            <a:r>
              <a:rPr lang="ja-JP" altLang="en-US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災害」が発生したら</a:t>
            </a:r>
            <a:endParaRPr kumimoji="1" lang="ja-JP" altLang="en-US" dirty="0"/>
          </a:p>
        </p:txBody>
      </p:sp>
      <p:sp>
        <p:nvSpPr>
          <p:cNvPr id="13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4AA4217-AB25-474B-8523-140E3806D2F1}" type="slidenum">
              <a:rPr kumimoji="1" lang="ja-JP" altLang="en-US" smtClean="0"/>
              <a:pPr/>
              <a:t>23</a:t>
            </a:fld>
            <a:endParaRPr kumimoji="1" lang="ja-JP" altLang="en-US" dirty="0"/>
          </a:p>
        </p:txBody>
      </p:sp>
      <p:pic>
        <p:nvPicPr>
          <p:cNvPr id="15" name="Picture 2" descr="C:\Users\User07.PC007\OneDrive\01厚労省委託H28\未熟練_商業\マニュアル\HHpics\切れhiy1-ｶﾗｰ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705991"/>
            <a:ext cx="1786905" cy="178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640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>
            <a:spLocks/>
          </p:cNvSpPr>
          <p:nvPr/>
        </p:nvSpPr>
        <p:spPr>
          <a:xfrm>
            <a:off x="2051720" y="2607980"/>
            <a:ext cx="5040560" cy="11090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339933"/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3600" dirty="0" smtClean="0">
                <a:solidFill>
                  <a:srgbClr val="339933"/>
                </a:solidFill>
              </a:rPr>
              <a:t>ご安全に</a:t>
            </a:r>
            <a:endParaRPr kumimoji="1" lang="ja-JP" altLang="en-US" sz="3600" dirty="0">
              <a:solidFill>
                <a:srgbClr val="339933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292080" y="2116462"/>
            <a:ext cx="1616985" cy="520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スライド番号プレースホルダ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AA4217-AB25-474B-8523-140E3806D2F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51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07.PC007\OneDrive\01厚労省委託H28\未熟練_商業\マニュアル\pics\フォーク墜落事例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21891"/>
            <a:ext cx="3888432" cy="242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4217-AB25-474B-8523-140E3806D2F1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23528" y="332656"/>
            <a:ext cx="8640960" cy="633670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72000" bIns="72000" numCol="1" anchor="t" anchorCtr="0" compatLnSpc="1">
            <a:prstTxWarp prst="textNoShape">
              <a:avLst/>
            </a:prstTxWarp>
            <a:noAutofit/>
          </a:bodyPr>
          <a:lstStyle/>
          <a:p>
            <a:pPr marL="182563" indent="-182563" algn="just">
              <a:lnSpc>
                <a:spcPct val="125000"/>
              </a:lnSpc>
            </a:pPr>
            <a:endParaRPr lang="en-US" altLang="ja-JP" sz="1100" dirty="0" smtClean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indent="-182563" algn="just">
              <a:lnSpc>
                <a:spcPct val="125000"/>
              </a:lnSpc>
            </a:pPr>
            <a:endParaRPr lang="en-US" altLang="ja-JP" sz="1100" dirty="0" smtClean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indent="-182563" algn="just">
              <a:lnSpc>
                <a:spcPct val="125000"/>
              </a:lnSpc>
            </a:pPr>
            <a:endParaRPr lang="en-US" altLang="ja-JP" sz="1100" dirty="0" smtClean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indent="-182563" algn="just">
              <a:lnSpc>
                <a:spcPct val="125000"/>
              </a:lnSpc>
            </a:pPr>
            <a:endParaRPr lang="en-US" altLang="ja-JP" sz="1100" dirty="0" smtClean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indent="-182563" algn="just">
              <a:lnSpc>
                <a:spcPct val="125000"/>
              </a:lnSpc>
            </a:pPr>
            <a:endParaRPr lang="en-US" altLang="ja-JP" sz="1100" dirty="0" smtClean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indent="-182563" algn="just">
              <a:lnSpc>
                <a:spcPct val="125000"/>
              </a:lnSpc>
            </a:pPr>
            <a:endParaRPr lang="en-US" altLang="ja-JP" sz="1100" dirty="0" smtClean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indent="-182563" algn="just">
              <a:lnSpc>
                <a:spcPct val="125000"/>
              </a:lnSpc>
            </a:pPr>
            <a:endParaRPr lang="en-US" altLang="ja-JP" sz="1100" dirty="0" smtClean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indent="-182563" algn="just">
              <a:lnSpc>
                <a:spcPct val="125000"/>
              </a:lnSpc>
            </a:pPr>
            <a:endParaRPr lang="en-US" altLang="ja-JP" sz="1100" dirty="0" smtClean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indent="-182563" algn="just">
              <a:lnSpc>
                <a:spcPct val="125000"/>
              </a:lnSpc>
            </a:pPr>
            <a:endParaRPr lang="en-US" altLang="ja-JP" sz="1100" dirty="0" smtClean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indent="-182563" algn="just">
              <a:lnSpc>
                <a:spcPct val="125000"/>
              </a:lnSpc>
            </a:pPr>
            <a:endParaRPr lang="en-US" altLang="ja-JP" sz="1100" dirty="0" smtClean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indent="-182563" algn="just">
              <a:lnSpc>
                <a:spcPct val="125000"/>
              </a:lnSpc>
            </a:pPr>
            <a:endParaRPr lang="en-US" altLang="ja-JP" sz="800" dirty="0" smtClean="0">
              <a:solidFill>
                <a:srgbClr val="0000CC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95536" y="711931"/>
            <a:ext cx="4824536" cy="306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7200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2563" indent="-182563" algn="just">
              <a:spcBef>
                <a:spcPts val="600"/>
              </a:spcBef>
            </a:pPr>
            <a:r>
              <a:rPr lang="ja-JP" altLang="en-US" b="1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１　労働災害の発生</a:t>
            </a:r>
            <a:endParaRPr lang="en-US" altLang="ja-JP" b="1" dirty="0" smtClean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indent="-174625" algn="just">
              <a:lnSpc>
                <a:spcPct val="125000"/>
              </a:lnSpc>
              <a:spcBef>
                <a:spcPts val="600"/>
              </a:spcBef>
            </a:pP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①　</a:t>
            </a:r>
            <a:r>
              <a:rPr lang="ja-JP" altLang="en-US" sz="1600" spc="-3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商品の積み出しを、Ａが</a:t>
            </a:r>
            <a:r>
              <a:rPr lang="ja-JP" altLang="en-US" sz="1600" spc="-3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バッテリー式フォークリフト</a:t>
            </a:r>
            <a:r>
              <a:rPr lang="en-US" altLang="ja-JP" sz="1600" spc="-3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</a:t>
            </a:r>
            <a:r>
              <a:rPr lang="ja-JP" altLang="en-US" sz="1600" spc="-3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最大荷重</a:t>
            </a:r>
            <a:r>
              <a:rPr lang="en-US" altLang="ja-JP" sz="1600" spc="-3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1.2t)</a:t>
            </a:r>
            <a:r>
              <a:rPr lang="ja-JP" altLang="en-US" sz="1600" spc="-3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</a:t>
            </a:r>
            <a:r>
              <a:rPr lang="ja-JP" altLang="en-US" sz="1600" spc="-3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運転操作、Ｂが</a:t>
            </a:r>
            <a:r>
              <a:rPr lang="ja-JP" altLang="en-US" sz="1600" spc="-3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積荷</a:t>
            </a:r>
            <a:r>
              <a:rPr lang="ja-JP" altLang="en-US" sz="1600" spc="-3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作業</a:t>
            </a:r>
            <a:endParaRPr lang="ja-JP" altLang="en-US" sz="1600" spc="-3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indent="-174625" algn="just">
              <a:lnSpc>
                <a:spcPct val="125000"/>
              </a:lnSpc>
              <a:spcBef>
                <a:spcPts val="600"/>
              </a:spcBef>
            </a:pP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②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フォーク上のパレットに荷を載せるため、Ｂはパレット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荷の上に乗り、そのまま、パレットへの積み込みを行った。</a:t>
            </a:r>
          </a:p>
          <a:p>
            <a:pPr marL="182563" indent="-174625" algn="just">
              <a:lnSpc>
                <a:spcPct val="125000"/>
              </a:lnSpc>
              <a:spcBef>
                <a:spcPts val="600"/>
              </a:spcBef>
            </a:pP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③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商品をパレットに載せるべく、片足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をパレット上のケースに載せた時に、ぐらつき、商品を持った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まま墜落した。</a:t>
            </a:r>
            <a:endParaRPr lang="ja-JP" altLang="en-US" sz="1600" spc="-2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4664" y="3858141"/>
            <a:ext cx="831317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just">
              <a:spcBef>
                <a:spcPts val="600"/>
              </a:spcBef>
            </a:pPr>
            <a:r>
              <a:rPr lang="ja-JP" altLang="en-US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　不安全な作業</a:t>
            </a:r>
            <a:endParaRPr lang="en-US" altLang="ja-JP" b="1" dirty="0" smtClean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82563" indent="-182563" algn="just">
              <a:spcBef>
                <a:spcPts val="600"/>
              </a:spcBef>
            </a:pP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①　無資格者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がフォークリフトを運転。 </a:t>
            </a:r>
          </a:p>
          <a:p>
            <a:pPr marL="182563" indent="-182563" algn="just">
              <a:spcBef>
                <a:spcPts val="600"/>
              </a:spcBef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②　フォークリフト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を人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の昇降に使用し、かつ不安定なパレット上で作業。</a:t>
            </a:r>
          </a:p>
          <a:p>
            <a:pPr marL="182563" indent="-182563" algn="just">
              <a:spcBef>
                <a:spcPts val="600"/>
              </a:spcBef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③　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フォークリフト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作業での作業指揮者を定めていなかった。</a:t>
            </a:r>
          </a:p>
          <a:p>
            <a:pPr marL="182563" indent="-182563" algn="just">
              <a:spcBef>
                <a:spcPts val="1200"/>
              </a:spcBef>
            </a:pPr>
            <a:r>
              <a:rPr lang="ja-JP" altLang="en-US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　安全な作業のために</a:t>
            </a:r>
            <a:endParaRPr lang="en-US" altLang="ja-JP" b="1" dirty="0" smtClean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82563" indent="-182563" algn="just">
              <a:spcBef>
                <a:spcPts val="600"/>
              </a:spcBef>
            </a:pP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①　資格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が必要な作業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で、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無資格者は絶対その作業に従事しない。</a:t>
            </a:r>
          </a:p>
          <a:p>
            <a:pPr marL="182563" indent="-182563" algn="just">
              <a:spcBef>
                <a:spcPts val="600"/>
              </a:spcBef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②　フォークリフト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作業では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、作業指揮者が作成した作業計画により作業する。</a:t>
            </a:r>
          </a:p>
          <a:p>
            <a:pPr marL="182563" indent="-182563" algn="just">
              <a:spcBef>
                <a:spcPts val="600"/>
              </a:spcBef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③　フォークリフトでは、人の昇降など用途外での使用をしない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endParaRPr kumimoji="1" lang="ja-JP" altLang="en-US" sz="1600" dirty="0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79304" y="343434"/>
            <a:ext cx="7161048" cy="42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7200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25000"/>
              </a:lnSpc>
              <a:spcBef>
                <a:spcPts val="600"/>
              </a:spcBef>
            </a:pPr>
            <a:r>
              <a:rPr lang="en-US" altLang="ja-JP" b="1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b="1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労働災害事例</a:t>
            </a:r>
            <a:r>
              <a:rPr lang="en-US" altLang="ja-JP" b="1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2】</a:t>
            </a:r>
            <a:r>
              <a:rPr lang="ja-JP" altLang="en-US" b="1" dirty="0" smtClean="0">
                <a:solidFill>
                  <a:srgbClr val="0000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フォークリフトに荷を取り込み中に墜落！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80112" y="138141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Ａ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272335" y="91094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rgbClr val="FF0000"/>
                </a:solidFill>
              </a:rPr>
              <a:t>Ｂ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323528" y="332656"/>
            <a:ext cx="8424936" cy="6120680"/>
            <a:chOff x="323528" y="332656"/>
            <a:chExt cx="8424936" cy="6120680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323528" y="332656"/>
              <a:ext cx="4968552" cy="2088232"/>
            </a:xfrm>
            <a:prstGeom prst="rect">
              <a:avLst/>
            </a:prstGeom>
            <a:noFill/>
            <a:ln w="19050">
              <a:solidFill>
                <a:srgbClr val="0000CC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ja-JP" b="1" dirty="0" smtClean="0">
                  <a:solidFill>
                    <a:srgbClr val="0000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【</a:t>
              </a:r>
              <a:r>
                <a:rPr lang="ja-JP" altLang="en-US" b="1" dirty="0" smtClean="0">
                  <a:solidFill>
                    <a:srgbClr val="0000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労働災害の傾向</a:t>
              </a:r>
              <a:r>
                <a:rPr lang="en-US" altLang="ja-JP" b="1" dirty="0" smtClean="0">
                  <a:solidFill>
                    <a:srgbClr val="0000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】</a:t>
              </a:r>
            </a:p>
            <a:p>
              <a:pPr>
                <a:lnSpc>
                  <a:spcPct val="125000"/>
                </a:lnSpc>
              </a:pPr>
              <a:r>
                <a:rPr lang="ja-JP" altLang="en-US" b="1" dirty="0" smtClean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１　</a:t>
              </a:r>
              <a:r>
                <a:rPr lang="ja-JP" altLang="en-US" b="1" dirty="0" smtClean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未熟練者</a:t>
              </a:r>
              <a:r>
                <a:rPr lang="en-US" altLang="ja-JP" b="1" dirty="0" smtClean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(3</a:t>
              </a:r>
              <a:r>
                <a:rPr lang="ja-JP" altLang="en-US" b="1" dirty="0" smtClean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年未満</a:t>
              </a:r>
              <a:r>
                <a:rPr lang="en-US" altLang="ja-JP" b="1" dirty="0" smtClean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)</a:t>
              </a:r>
              <a:r>
                <a:rPr lang="ja-JP" altLang="en-US" b="1" dirty="0" smtClean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に</a:t>
              </a:r>
              <a:r>
                <a:rPr lang="ja-JP" altLang="en-US" b="1" dirty="0" smtClean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労働災害が多発！</a:t>
              </a:r>
              <a:endParaRPr kumimoji="1" lang="en-US" altLang="ja-JP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marL="361950" indent="-269875">
                <a:lnSpc>
                  <a:spcPct val="125000"/>
                </a:lnSpc>
                <a:spcBef>
                  <a:spcPts val="600"/>
                </a:spcBef>
              </a:pPr>
              <a:r>
                <a:rPr lang="ja-JP" altLang="en-US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① 経験年数</a:t>
              </a:r>
              <a:r>
                <a:rPr lang="en-US" altLang="ja-JP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</a:t>
              </a:r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年</a:t>
              </a:r>
              <a:r>
                <a:rPr lang="ja-JP" altLang="en-US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未満が</a:t>
              </a:r>
              <a:r>
                <a:rPr lang="en-US" altLang="ja-JP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24</a:t>
              </a:r>
              <a:r>
                <a:rPr lang="ja-JP" altLang="en-US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％</a:t>
              </a:r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と多く注意が</a:t>
              </a:r>
              <a:r>
                <a:rPr lang="ja-JP" altLang="en-US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必要</a:t>
              </a:r>
              <a:endPara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marL="361950" indent="-269875">
                <a:lnSpc>
                  <a:spcPct val="125000"/>
                </a:lnSpc>
                <a:spcBef>
                  <a:spcPts val="600"/>
                </a:spcBef>
              </a:pPr>
              <a:r>
                <a:rPr lang="ja-JP" altLang="en-US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② ３年未満の者でみると</a:t>
              </a:r>
              <a:r>
                <a:rPr lang="en-US" altLang="ja-JP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42</a:t>
              </a:r>
              <a:r>
                <a:rPr lang="ja-JP" altLang="en-US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％と多くを占めている。</a:t>
              </a:r>
              <a:endPara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707904" y="3861048"/>
              <a:ext cx="5040560" cy="2592288"/>
            </a:xfrm>
            <a:prstGeom prst="rect">
              <a:avLst/>
            </a:prstGeom>
            <a:noFill/>
            <a:ln w="19050">
              <a:solidFill>
                <a:srgbClr val="0000CC"/>
              </a:solidFill>
            </a:ln>
          </p:spPr>
          <p:txBody>
            <a:bodyPr wrap="square" rtlCol="0">
              <a:noAutofit/>
            </a:bodyPr>
            <a:lstStyle/>
            <a:p>
              <a:pPr marL="180975" indent="-180975">
                <a:lnSpc>
                  <a:spcPct val="125000"/>
                </a:lnSpc>
              </a:pPr>
              <a:r>
                <a:rPr lang="en-US" altLang="ja-JP" b="1" dirty="0" smtClean="0">
                  <a:solidFill>
                    <a:srgbClr val="0000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【</a:t>
              </a:r>
              <a:r>
                <a:rPr lang="ja-JP" altLang="en-US" b="1" dirty="0" smtClean="0">
                  <a:solidFill>
                    <a:srgbClr val="0000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未熟練労働者の労働</a:t>
              </a:r>
              <a:r>
                <a:rPr lang="ja-JP" altLang="en-US" b="1" dirty="0">
                  <a:solidFill>
                    <a:srgbClr val="0000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災害の傾向</a:t>
              </a:r>
              <a:r>
                <a:rPr lang="en-US" altLang="ja-JP" b="1" dirty="0">
                  <a:solidFill>
                    <a:srgbClr val="0000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】</a:t>
              </a:r>
            </a:p>
            <a:p>
              <a:pPr marL="180975" indent="-180975">
                <a:lnSpc>
                  <a:spcPct val="125000"/>
                </a:lnSpc>
              </a:pPr>
              <a:r>
                <a:rPr lang="en-US" altLang="ja-JP" b="1" dirty="0" smtClean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</a:t>
              </a:r>
              <a:r>
                <a:rPr lang="ja-JP" altLang="en-US" b="1" dirty="0" smtClean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転倒災害が</a:t>
              </a:r>
              <a:r>
                <a:rPr lang="en-US" altLang="ja-JP" b="1" dirty="0" smtClean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25</a:t>
              </a:r>
              <a:r>
                <a:rPr lang="ja-JP" altLang="en-US" b="1" dirty="0" smtClean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％と多くを占める！</a:t>
              </a:r>
              <a:endParaRPr kumimoji="1" lang="en-US" altLang="ja-JP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marL="361950" indent="-269875">
                <a:lnSpc>
                  <a:spcPct val="125000"/>
                </a:lnSpc>
                <a:spcBef>
                  <a:spcPts val="300"/>
                </a:spcBef>
              </a:pPr>
              <a:r>
                <a:rPr lang="ja-JP" altLang="en-US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①　滑る</a:t>
              </a:r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、つまづくなどによる転倒災害が</a:t>
              </a:r>
              <a:r>
                <a: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4</a:t>
              </a:r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分の１と多い。</a:t>
              </a:r>
            </a:p>
            <a:p>
              <a:pPr marL="361950" indent="-269875">
                <a:lnSpc>
                  <a:spcPct val="125000"/>
                </a:lnSpc>
                <a:spcBef>
                  <a:spcPts val="300"/>
                </a:spcBef>
              </a:pPr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②　重量物を持ち上げるなど、無理な動作による腰痛などが</a:t>
              </a:r>
              <a:r>
                <a: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14%</a:t>
              </a:r>
              <a:r>
                <a:rPr lang="ja-JP" altLang="en-US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。</a:t>
              </a:r>
              <a:endPara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marL="361950" indent="-269875">
                <a:lnSpc>
                  <a:spcPct val="125000"/>
                </a:lnSpc>
                <a:spcBef>
                  <a:spcPts val="300"/>
                </a:spcBef>
              </a:pPr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③　脚立で荷の取り出しで墜落などが</a:t>
              </a:r>
              <a:r>
                <a: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12%</a:t>
              </a:r>
            </a:p>
            <a:p>
              <a:pPr marL="361950" indent="-269875">
                <a:lnSpc>
                  <a:spcPct val="125000"/>
                </a:lnSpc>
                <a:spcBef>
                  <a:spcPts val="300"/>
                </a:spcBef>
              </a:pPr>
              <a:endPara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8" name="スライド番号プレースホルダ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AA4217-AB25-474B-8523-140E3806D2F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5" descr="C:\Users\mhu\SkyDrive\01厚労省委託H28\未熟練_商業\H27経験年数死傷(商業)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2908" y="575420"/>
            <a:ext cx="3297564" cy="3069604"/>
          </a:xfrm>
          <a:prstGeom prst="rect">
            <a:avLst/>
          </a:prstGeom>
          <a:noFill/>
        </p:spPr>
      </p:pic>
      <p:sp>
        <p:nvSpPr>
          <p:cNvPr id="13" name="テキスト ボックス 12"/>
          <p:cNvSpPr txBox="1"/>
          <p:nvPr/>
        </p:nvSpPr>
        <p:spPr>
          <a:xfrm>
            <a:off x="5292080" y="260648"/>
            <a:ext cx="3600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H27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年経験年数別死傷災害（商業）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5" name="Picture 2" descr="C:\Users\mhu\SkyDrive\01厚労省委託H28\未熟練_商業\未熟練(商業)事故の型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130" y="3348786"/>
            <a:ext cx="3324367" cy="3197394"/>
          </a:xfrm>
          <a:prstGeom prst="rect">
            <a:avLst/>
          </a:prstGeom>
          <a:noFill/>
        </p:spPr>
      </p:pic>
      <p:sp>
        <p:nvSpPr>
          <p:cNvPr id="16" name="テキスト ボックス 15"/>
          <p:cNvSpPr txBox="1"/>
          <p:nvPr/>
        </p:nvSpPr>
        <p:spPr>
          <a:xfrm>
            <a:off x="323528" y="3010232"/>
            <a:ext cx="453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H27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年未熟練労働者の事故の型別災害（商業）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91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23"/>
          <p:cNvGrpSpPr/>
          <p:nvPr/>
        </p:nvGrpSpPr>
        <p:grpSpPr>
          <a:xfrm>
            <a:off x="323528" y="332656"/>
            <a:ext cx="7992888" cy="980730"/>
            <a:chOff x="323528" y="332656"/>
            <a:chExt cx="7992888" cy="980730"/>
          </a:xfrm>
        </p:grpSpPr>
        <p:sp>
          <p:nvSpPr>
            <p:cNvPr id="8" name="正方形/長方形 7"/>
            <p:cNvSpPr/>
            <p:nvPr/>
          </p:nvSpPr>
          <p:spPr>
            <a:xfrm>
              <a:off x="323528" y="913276"/>
              <a:ext cx="3025187" cy="400110"/>
            </a:xfrm>
            <a:prstGeom prst="rect">
              <a:avLst/>
            </a:prstGeom>
            <a:ln w="19050">
              <a:noFill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000" b="1" dirty="0">
                  <a:solidFill>
                    <a:srgbClr val="0000CC"/>
                  </a:solidFill>
                  <a:latin typeface="ＭＳ ゴシック" pitchFamily="49" charset="-128"/>
                  <a:ea typeface="ＭＳ ゴシック" pitchFamily="49" charset="-128"/>
                  <a:cs typeface="Arial" pitchFamily="34" charset="0"/>
                </a:rPr>
                <a:t>人の「かも</a:t>
              </a:r>
              <a:r>
                <a:rPr lang="ja-JP" altLang="en-US" sz="2000" b="1" dirty="0" smtClean="0">
                  <a:solidFill>
                    <a:srgbClr val="0000CC"/>
                  </a:solidFill>
                  <a:latin typeface="ＭＳ ゴシック" pitchFamily="49" charset="-128"/>
                  <a:ea typeface="ＭＳ ゴシック" pitchFamily="49" charset="-128"/>
                  <a:cs typeface="Arial" pitchFamily="34" charset="0"/>
                </a:rPr>
                <a:t>しれない</a:t>
              </a:r>
              <a:r>
                <a:rPr lang="en-US" altLang="ja-JP" sz="2000" b="1" dirty="0">
                  <a:solidFill>
                    <a:srgbClr val="0000CC"/>
                  </a:solidFill>
                  <a:latin typeface="ＭＳ ゴシック" pitchFamily="49" charset="-128"/>
                  <a:ea typeface="ＭＳ ゴシック" pitchFamily="49" charset="-128"/>
                  <a:cs typeface="Arial" pitchFamily="34" charset="0"/>
                </a:rPr>
                <a:t>! </a:t>
              </a:r>
              <a:r>
                <a:rPr lang="ja-JP" altLang="en-US" sz="2000" b="1" dirty="0" smtClean="0">
                  <a:solidFill>
                    <a:srgbClr val="0000CC"/>
                  </a:solidFill>
                  <a:latin typeface="ＭＳ ゴシック" pitchFamily="49" charset="-128"/>
                  <a:ea typeface="ＭＳ ゴシック" pitchFamily="49" charset="-128"/>
                  <a:cs typeface="Arial" pitchFamily="34" charset="0"/>
                </a:rPr>
                <a:t>」</a:t>
              </a:r>
              <a:endParaRPr lang="ja-JP" altLang="en-US" sz="2000" b="1" dirty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  <a:cs typeface="Arial" pitchFamily="34" charset="0"/>
              </a:endParaRPr>
            </a:p>
          </p:txBody>
        </p:sp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611560" y="332656"/>
              <a:ext cx="7704856" cy="50405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lvl="0" algn="just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400" b="1" dirty="0" smtClean="0">
                  <a:solidFill>
                    <a:schemeClr val="bg1"/>
                  </a:solidFill>
                  <a:latin typeface="ＭＳ ゴシック" pitchFamily="49" charset="-128"/>
                  <a:ea typeface="ＭＳ ゴシック" pitchFamily="49" charset="-128"/>
                  <a:cs typeface="Arial" pitchFamily="34" charset="0"/>
                </a:rPr>
                <a:t>　ポイント２　「かもしれない」で危険を意識する！</a:t>
              </a:r>
              <a:endParaRPr kumimoji="1" lang="ja-JP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</p:grpSp>
      <p:sp>
        <p:nvSpPr>
          <p:cNvPr id="23" name="スライド番号プレースホルダ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AA4217-AB25-474B-8523-140E3806D2F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角丸四角形吹き出し 23"/>
          <p:cNvSpPr/>
          <p:nvPr/>
        </p:nvSpPr>
        <p:spPr>
          <a:xfrm>
            <a:off x="323529" y="1438486"/>
            <a:ext cx="2664296" cy="5086858"/>
          </a:xfrm>
          <a:prstGeom prst="wedgeRoundRectCallout">
            <a:avLst>
              <a:gd name="adj1" fmla="val 66484"/>
              <a:gd name="adj2" fmla="val -11078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人は</a:t>
            </a:r>
            <a:endParaRPr lang="en-US" altLang="ja-JP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 </a:t>
            </a:r>
            <a:r>
              <a:rPr lang="ja-JP" altLang="en-US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すべる</a:t>
            </a:r>
            <a:endParaRPr lang="en-US" altLang="ja-JP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66700" indent="-2667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 </a:t>
            </a:r>
            <a:r>
              <a:rPr lang="ja-JP" altLang="en-US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つまづく</a:t>
            </a:r>
            <a:endParaRPr lang="en-US" altLang="ja-JP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 </a:t>
            </a:r>
            <a:r>
              <a:rPr lang="ja-JP" altLang="en-US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腰を痛める</a:t>
            </a:r>
            <a:endParaRPr lang="en-US" altLang="ja-JP" dirty="0" smtClean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 落ちる</a:t>
            </a:r>
            <a:endParaRPr lang="en-US" altLang="ja-JP" dirty="0" smtClean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 ころげ落ちる</a:t>
            </a:r>
            <a:endParaRPr lang="en-US" altLang="ja-JP" dirty="0" smtClean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 切る</a:t>
            </a:r>
            <a:endParaRPr lang="en-US" altLang="ja-JP" dirty="0" smtClean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 やけど</a:t>
            </a:r>
            <a:r>
              <a:rPr lang="ja-JP" altLang="en-US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する</a:t>
            </a:r>
            <a:endParaRPr lang="en-US" altLang="ja-JP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 感電する</a:t>
            </a:r>
            <a:endParaRPr lang="en-US" altLang="ja-JP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66700" indent="-2667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 </a:t>
            </a:r>
            <a:r>
              <a:rPr lang="ja-JP" altLang="en-US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ガス中毒になる</a:t>
            </a:r>
            <a:endParaRPr lang="en-US" altLang="ja-JP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 酸欠になる</a:t>
            </a:r>
            <a:endParaRPr lang="en-US" altLang="ja-JP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66700" indent="-2667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 有害物にやられる</a:t>
            </a:r>
          </a:p>
        </p:txBody>
      </p:sp>
      <p:sp>
        <p:nvSpPr>
          <p:cNvPr id="25" name="テキスト ボックス 18"/>
          <p:cNvSpPr txBox="1">
            <a:spLocks noChangeArrowheads="1"/>
          </p:cNvSpPr>
          <p:nvPr/>
        </p:nvSpPr>
        <p:spPr bwMode="auto">
          <a:xfrm>
            <a:off x="3419872" y="3239024"/>
            <a:ext cx="1872208" cy="43088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CC"/>
            </a:solidFill>
            <a:prstDash val="sysDash"/>
            <a:miter lim="800000"/>
            <a:headEnd/>
            <a:tailEnd/>
          </a:ln>
        </p:spPr>
        <p:txBody>
          <a:bodyPr wrap="square" lIns="72000" rIns="36000">
            <a:spAutoFit/>
          </a:bodyPr>
          <a:lstStyle/>
          <a:p>
            <a:r>
              <a:rPr lang="ja-JP" altLang="en-US" sz="2200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かもしれない</a:t>
            </a:r>
          </a:p>
        </p:txBody>
      </p:sp>
      <p:pic>
        <p:nvPicPr>
          <p:cNvPr id="26" name="Picture 1" descr="C:\Users\mhu\SkyDrive\01厚労省委託H28\未熟練_商業\マニュアル\pics\転倒Shiy1-135-12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7111" y="1478975"/>
            <a:ext cx="1746870" cy="1742479"/>
          </a:xfrm>
          <a:prstGeom prst="rect">
            <a:avLst/>
          </a:prstGeom>
          <a:noFill/>
        </p:spPr>
      </p:pic>
      <p:pic>
        <p:nvPicPr>
          <p:cNvPr id="27" name="Picture 2" descr="C:\Users\mhu\SkyDrive\01厚労省委託H28\未熟練_商業\マニュアル\pics\転倒Shiy1-18-12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6136" y="1124744"/>
            <a:ext cx="1742479" cy="1742479"/>
          </a:xfrm>
          <a:prstGeom prst="rect">
            <a:avLst/>
          </a:prstGeom>
          <a:noFill/>
        </p:spPr>
      </p:pic>
      <p:pic>
        <p:nvPicPr>
          <p:cNvPr id="28" name="Picture 3" descr="C:\Users\mhu\SkyDrive\01厚労省委託H28\未熟練_商業\マニュアル\pics\腰痛Shiy1-124-12-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2817" y="1261717"/>
            <a:ext cx="1746869" cy="1742480"/>
          </a:xfrm>
          <a:prstGeom prst="rect">
            <a:avLst/>
          </a:prstGeom>
          <a:noFill/>
        </p:spPr>
      </p:pic>
      <p:pic>
        <p:nvPicPr>
          <p:cNvPr id="29" name="Picture 4" descr="C:\Users\mhu\SkyDrive\01厚労省委託H28\未熟練_商業\マニュアル\pics\墜落Shiy1-278-19-1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1600" y="4242068"/>
            <a:ext cx="1524668" cy="1995244"/>
          </a:xfrm>
          <a:prstGeom prst="rect">
            <a:avLst/>
          </a:prstGeom>
          <a:noFill/>
        </p:spPr>
      </p:pic>
      <p:pic>
        <p:nvPicPr>
          <p:cNvPr id="30" name="Picture 5" descr="C:\Users\mhu\SkyDrive\01厚労省委託H28\未熟練_商業\マニュアル\pics\墜落Shiy1-367-24-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789" y="3132147"/>
            <a:ext cx="1792075" cy="1792075"/>
          </a:xfrm>
          <a:prstGeom prst="rect">
            <a:avLst/>
          </a:prstGeom>
          <a:noFill/>
        </p:spPr>
      </p:pic>
      <p:pic>
        <p:nvPicPr>
          <p:cNvPr id="31" name="Picture 7" descr="C:\Users\mhu\SkyDrive\01厚労省委託H28\未熟練_商業\マニュアル\pics\切れShiy1-293-20-9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382" y="4613307"/>
            <a:ext cx="1423568" cy="1669618"/>
          </a:xfrm>
          <a:prstGeom prst="rect">
            <a:avLst/>
          </a:prstGeom>
          <a:noFill/>
        </p:spPr>
      </p:pic>
      <p:pic>
        <p:nvPicPr>
          <p:cNvPr id="32" name="Picture 8" descr="C:\Users\mhu\SkyDrive\01厚労省委託H28\未熟練_商業\マニュアル\pics\火傷Shiy1-13-12-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7111" y="4942481"/>
            <a:ext cx="1573726" cy="1778994"/>
          </a:xfrm>
          <a:prstGeom prst="rect">
            <a:avLst/>
          </a:prstGeom>
          <a:noFill/>
        </p:spPr>
      </p:pic>
      <p:sp>
        <p:nvSpPr>
          <p:cNvPr id="9" name="テキスト ボックス 8"/>
          <p:cNvSpPr txBox="1"/>
          <p:nvPr/>
        </p:nvSpPr>
        <p:spPr>
          <a:xfrm>
            <a:off x="3336136" y="1124744"/>
            <a:ext cx="4320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</a:rPr>
              <a:t>①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364088" y="1431032"/>
            <a:ext cx="4320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</a:rPr>
              <a:t>②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070358" y="1325086"/>
            <a:ext cx="4320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</a:rPr>
              <a:t>③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336136" y="3874297"/>
            <a:ext cx="4320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2000" b="1" dirty="0" smtClean="0">
                <a:solidFill>
                  <a:srgbClr val="FF0000"/>
                </a:solidFill>
              </a:rPr>
              <a:t>④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143092" y="3253341"/>
            <a:ext cx="4320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</a:rPr>
              <a:t>⑤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367840" y="4305530"/>
            <a:ext cx="4320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2000" b="1" dirty="0" smtClean="0">
                <a:solidFill>
                  <a:srgbClr val="FF0000"/>
                </a:solidFill>
              </a:rPr>
              <a:t>⑥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359741" y="4793039"/>
            <a:ext cx="4320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</a:rPr>
              <a:t>⑦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91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12551" y="497180"/>
            <a:ext cx="3023585" cy="400110"/>
          </a:xfrm>
          <a:prstGeom prst="rect">
            <a:avLst/>
          </a:prstGeom>
          <a:ln w="19050">
            <a:noFill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b="1" dirty="0" smtClean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  <a:cs typeface="Arial" pitchFamily="34" charset="0"/>
              </a:rPr>
              <a:t>モノの「</a:t>
            </a:r>
            <a:r>
              <a:rPr lang="ja-JP" altLang="en-US" sz="2000" b="1" dirty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  <a:cs typeface="Arial" pitchFamily="34" charset="0"/>
              </a:rPr>
              <a:t>かもしれない</a:t>
            </a:r>
            <a:r>
              <a:rPr lang="ja-JP" altLang="en-US" sz="2000" b="1" dirty="0" smtClean="0">
                <a:solidFill>
                  <a:srgbClr val="0000CC"/>
                </a:solidFill>
                <a:latin typeface="ＭＳ ゴシック" pitchFamily="49" charset="-128"/>
                <a:ea typeface="ＭＳ ゴシック" pitchFamily="49" charset="-128"/>
                <a:cs typeface="Arial" pitchFamily="34" charset="0"/>
              </a:rPr>
              <a:t>」</a:t>
            </a:r>
            <a:endParaRPr lang="ja-JP" altLang="en-US" sz="2000" b="1" dirty="0">
              <a:solidFill>
                <a:srgbClr val="0000CC"/>
              </a:solidFill>
              <a:latin typeface="ＭＳ ゴシック" pitchFamily="49" charset="-128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3" name="スライド番号プレースホルダ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AA4217-AB25-474B-8523-140E3806D2F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" name="Picture 3" descr="C:\Users\mhu\SkyDrive\01厚労省委託C\未熟練\参考資料\崩壊hiy1-66-12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0298" y="2026600"/>
            <a:ext cx="2188123" cy="218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角丸四角形吹き出し 24"/>
          <p:cNvSpPr/>
          <p:nvPr/>
        </p:nvSpPr>
        <p:spPr>
          <a:xfrm>
            <a:off x="395536" y="1268760"/>
            <a:ext cx="1872208" cy="4884712"/>
          </a:xfrm>
          <a:prstGeom prst="wedgeRoundRectCallout">
            <a:avLst>
              <a:gd name="adj1" fmla="val 67937"/>
              <a:gd name="adj2" fmla="val -10855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モノは</a:t>
            </a:r>
            <a:endParaRPr lang="en-US" altLang="ja-JP" b="1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 動く</a:t>
            </a:r>
            <a:endParaRPr lang="en-US" altLang="ja-JP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 回る</a:t>
            </a:r>
            <a:endParaRPr lang="en-US" altLang="ja-JP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 飛ぶ</a:t>
            </a:r>
            <a:endParaRPr lang="en-US" altLang="ja-JP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 落ちる</a:t>
            </a:r>
            <a:endParaRPr lang="en-US" altLang="ja-JP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 抜ける</a:t>
            </a:r>
            <a:endParaRPr lang="en-US" altLang="ja-JP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 燃える</a:t>
            </a:r>
            <a:endParaRPr lang="en-US" altLang="ja-JP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 倒れる</a:t>
            </a:r>
            <a:endParaRPr lang="en-US" altLang="ja-JP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 くずれる</a:t>
            </a:r>
            <a:endParaRPr lang="en-US" altLang="ja-JP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 爆発</a:t>
            </a:r>
            <a:endParaRPr lang="en-US" altLang="ja-JP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 漏れる</a:t>
            </a:r>
          </a:p>
        </p:txBody>
      </p:sp>
      <p:sp>
        <p:nvSpPr>
          <p:cNvPr id="26" name="テキスト ボックス 17"/>
          <p:cNvSpPr txBox="1">
            <a:spLocks noChangeArrowheads="1"/>
          </p:cNvSpPr>
          <p:nvPr/>
        </p:nvSpPr>
        <p:spPr bwMode="auto">
          <a:xfrm>
            <a:off x="2622374" y="2996952"/>
            <a:ext cx="1935089" cy="43088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CC"/>
            </a:solidFill>
            <a:prstDash val="sysDash"/>
            <a:miter lim="800000"/>
            <a:headEnd/>
            <a:tailEnd/>
          </a:ln>
        </p:spPr>
        <p:txBody>
          <a:bodyPr wrap="square" lIns="72000" rIns="36000">
            <a:spAutoFit/>
          </a:bodyPr>
          <a:lstStyle/>
          <a:p>
            <a:r>
              <a:rPr lang="ja-JP" altLang="en-US" sz="2200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かもしれない</a:t>
            </a:r>
          </a:p>
        </p:txBody>
      </p:sp>
      <p:pic>
        <p:nvPicPr>
          <p:cNvPr id="27" name="Picture 2" descr="C:\Users\mhu\SkyDrive\01厚労省委託H28\未熟練_商業\マニュアル\pics\切れShiy1-29-12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739" y="1149468"/>
            <a:ext cx="1693559" cy="1668869"/>
          </a:xfrm>
          <a:prstGeom prst="rect">
            <a:avLst/>
          </a:prstGeom>
          <a:noFill/>
        </p:spPr>
      </p:pic>
      <p:pic>
        <p:nvPicPr>
          <p:cNvPr id="28" name="Picture 3" descr="C:\Users\mhu\SkyDrive\01厚労省委託H28\未熟練_商業\マニュアル\pics\転倒Shiy1-65-12-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8979" y="995728"/>
            <a:ext cx="1923560" cy="1832978"/>
          </a:xfrm>
          <a:prstGeom prst="rect">
            <a:avLst/>
          </a:prstGeom>
          <a:noFill/>
        </p:spPr>
      </p:pic>
      <p:pic>
        <p:nvPicPr>
          <p:cNvPr id="29" name="Picture 5" descr="C:\Users\mhu\SkyDrive\01厚労省委託H28\未熟練_商業\マニュアル\pics\激突Shiy1-79-12-1.gif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2601462" y="3913524"/>
            <a:ext cx="1966211" cy="1798298"/>
          </a:xfrm>
          <a:prstGeom prst="rect">
            <a:avLst/>
          </a:prstGeom>
          <a:noFill/>
        </p:spPr>
      </p:pic>
      <p:pic>
        <p:nvPicPr>
          <p:cNvPr id="30" name="Picture 2" descr="C:\Users\mhu\OneDrive\01厚労省委託H28\未熟練_商業\マニュアル\HHpics\お湯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3356992"/>
            <a:ext cx="1844731" cy="1844731"/>
          </a:xfrm>
          <a:prstGeom prst="rect">
            <a:avLst/>
          </a:prstGeom>
          <a:noFill/>
        </p:spPr>
      </p:pic>
      <p:pic>
        <p:nvPicPr>
          <p:cNvPr id="31" name="Picture 3" descr="C:\Users\mhu\OneDrive\01厚労省委託H28\未熟練_商業\マニュアル\HHpics\フォークリフト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9748" y="4634547"/>
            <a:ext cx="2012532" cy="2012532"/>
          </a:xfrm>
          <a:prstGeom prst="rect">
            <a:avLst/>
          </a:prstGeom>
          <a:noFill/>
        </p:spPr>
      </p:pic>
      <p:sp>
        <p:nvSpPr>
          <p:cNvPr id="32" name="テキスト ボックス 31"/>
          <p:cNvSpPr txBox="1"/>
          <p:nvPr/>
        </p:nvSpPr>
        <p:spPr>
          <a:xfrm>
            <a:off x="2700716" y="1114871"/>
            <a:ext cx="4320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</a:rPr>
              <a:t>①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502955" y="902258"/>
            <a:ext cx="4320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</a:rPr>
              <a:t>②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419220" y="2132856"/>
            <a:ext cx="4320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2000" b="1" dirty="0" smtClean="0">
                <a:solidFill>
                  <a:srgbClr val="FF0000"/>
                </a:solidFill>
              </a:rPr>
              <a:t>③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069937" y="3356992"/>
            <a:ext cx="4320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</a:rPr>
              <a:t>④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300035" y="4467791"/>
            <a:ext cx="4320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2000" b="1" dirty="0" smtClean="0">
                <a:solidFill>
                  <a:srgbClr val="FF0000"/>
                </a:solidFill>
              </a:rPr>
              <a:t>⑥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987824" y="3609551"/>
            <a:ext cx="4320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</a:rPr>
              <a:t>⑤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8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User07.PC007\OneDrive\01厚労省委託H28\未熟練_商業\マニュアル\身だしなみの絵01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80671"/>
            <a:ext cx="1648144" cy="475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019944" y="260648"/>
            <a:ext cx="6936432" cy="5040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  <a:cs typeface="Arial" pitchFamily="34" charset="0"/>
              </a:rPr>
              <a:t>ポイント３　安全な作業は正しい服装から！</a:t>
            </a:r>
            <a:endParaRPr kumimoji="1" lang="ja-JP" alt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8" name="スライド番号プレースホルダ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AA4217-AB25-474B-8523-140E3806D2F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276872" y="908720"/>
            <a:ext cx="5535488" cy="1080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tIns="108000" rIns="72000" bIns="72000" anchor="ctr"/>
          <a:lstStyle/>
          <a:p>
            <a:pPr marL="182563" indent="-182563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◆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お客様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に接することを意識します。</a:t>
            </a:r>
            <a:endParaRPr lang="en-US" altLang="ja-JP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indent="-92075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◆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安全も含めた正しい</a:t>
            </a:r>
            <a:r>
              <a:rPr lang="ja-JP" altLang="en-US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身だしなみ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が大切です。</a:t>
            </a:r>
            <a:endParaRPr lang="en-US" altLang="ja-JP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92075" indent="-92075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◆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食品を扱う場合は、</a:t>
            </a:r>
            <a:r>
              <a:rPr lang="ja-JP" altLang="en-US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清潔感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は非常に大切です。</a:t>
            </a:r>
            <a:endParaRPr lang="en-US" altLang="ja-JP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67744" y="2132857"/>
            <a:ext cx="6480720" cy="6519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tIns="3600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ja-JP" altLang="en-US" sz="1600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 頭部  </a:t>
            </a:r>
            <a:r>
              <a:rPr lang="en-US" altLang="ja-JP" sz="1600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前髪は眉毛にかからないように　②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長い髪は束ねる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66700" indent="695325">
              <a:lnSpc>
                <a:spcPct val="125000"/>
              </a:lnSpc>
            </a:pP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髪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色は自然色　④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化粧は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ひかえめ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H="1" flipV="1">
            <a:off x="1703904" y="2132856"/>
            <a:ext cx="563840" cy="144016"/>
          </a:xfrm>
          <a:prstGeom prst="straightConnector1">
            <a:avLst/>
          </a:prstGeom>
          <a:ln w="95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 flipV="1">
            <a:off x="1760054" y="3512154"/>
            <a:ext cx="507690" cy="132870"/>
          </a:xfrm>
          <a:prstGeom prst="straightConnector1">
            <a:avLst/>
          </a:prstGeom>
          <a:ln w="95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2267745" y="3054008"/>
            <a:ext cx="6480719" cy="65190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tIns="3600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ja-JP" altLang="en-US" sz="1600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　シャツ：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ボタンは全て留める　② 裾はパンツの中に入れない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66700" indent="949325">
              <a:lnSpc>
                <a:spcPct val="125000"/>
              </a:lnSpc>
            </a:pP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 袖は原則として腕まくり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しない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7" name="直線矢印コネクタ 16"/>
          <p:cNvCxnSpPr>
            <a:stCxn id="18" idx="1"/>
          </p:cNvCxnSpPr>
          <p:nvPr/>
        </p:nvCxnSpPr>
        <p:spPr>
          <a:xfrm flipH="1">
            <a:off x="1619672" y="4455000"/>
            <a:ext cx="648072" cy="270144"/>
          </a:xfrm>
          <a:prstGeom prst="straightConnector1">
            <a:avLst/>
          </a:prstGeom>
          <a:ln w="95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267744" y="3975159"/>
            <a:ext cx="5184576" cy="95968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tIns="3600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ja-JP" altLang="en-US" sz="1600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　エプロン：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左胸部にネームプレートをつける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1433513">
              <a:lnSpc>
                <a:spcPct val="125000"/>
              </a:lnSpc>
            </a:pP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②肩</a:t>
            </a:r>
            <a:r>
              <a:rPr lang="ja-JP" altLang="en-US" sz="16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ひも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はねじれないよう 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1433513">
              <a:lnSpc>
                <a:spcPct val="125000"/>
              </a:lnSpc>
            </a:pP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ポケットに物を入れすぎない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267744" y="5204086"/>
            <a:ext cx="4792043" cy="3441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tIns="3600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ja-JP" altLang="en-US" sz="1600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４　パンツ　：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裾は床にこすらない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長さにする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20" name="直線矢印コネクタ 19"/>
          <p:cNvCxnSpPr>
            <a:stCxn id="19" idx="1"/>
          </p:cNvCxnSpPr>
          <p:nvPr/>
        </p:nvCxnSpPr>
        <p:spPr>
          <a:xfrm flipH="1" flipV="1">
            <a:off x="1619672" y="5373218"/>
            <a:ext cx="648072" cy="2932"/>
          </a:xfrm>
          <a:prstGeom prst="straightConnector1">
            <a:avLst/>
          </a:prstGeom>
          <a:ln w="95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2267744" y="5817459"/>
            <a:ext cx="5904657" cy="6519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tIns="36000" bIns="0" rtlCol="0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ja-JP" altLang="en-US" sz="1600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５　靴　：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 かかと：踏みつけない。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82563" indent="-182563">
              <a:lnSpc>
                <a:spcPct val="125000"/>
              </a:lnSpc>
            </a:pP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②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色は白・黒・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茶等にし、派手なものは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避ける。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22" name="直線矢印コネクタ 21"/>
          <p:cNvCxnSpPr>
            <a:stCxn id="21" idx="1"/>
          </p:cNvCxnSpPr>
          <p:nvPr/>
        </p:nvCxnSpPr>
        <p:spPr>
          <a:xfrm flipH="1">
            <a:off x="1547664" y="6143412"/>
            <a:ext cx="720080" cy="165908"/>
          </a:xfrm>
          <a:prstGeom prst="straightConnector1">
            <a:avLst/>
          </a:prstGeom>
          <a:ln w="95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6621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323528" y="1052736"/>
            <a:ext cx="8415808" cy="5544616"/>
            <a:chOff x="323528" y="1556793"/>
            <a:chExt cx="8415808" cy="5544616"/>
          </a:xfrm>
        </p:grpSpPr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23528" y="1556793"/>
              <a:ext cx="8415808" cy="273630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108000" rIns="72000" bIns="7200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182563" indent="-182563">
                <a:lnSpc>
                  <a:spcPct val="150000"/>
                </a:lnSpc>
                <a:spcBef>
                  <a:spcPts val="600"/>
                </a:spcBef>
              </a:pPr>
              <a:r>
                <a:rPr lang="ja-JP" altLang="en-US" dirty="0" smtClean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◆</a:t>
              </a:r>
              <a:r>
                <a:rPr lang="ja-JP" altLang="en-US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作業時は定められた</a:t>
              </a:r>
              <a:r>
                <a:rPr lang="ja-JP" altLang="en-US" dirty="0" smtClean="0">
                  <a:solidFill>
                    <a:srgbClr val="C0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安全な服装</a:t>
              </a:r>
              <a:r>
                <a:rPr lang="ja-JP" altLang="en-US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を着用する。</a:t>
              </a:r>
              <a:endPara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marL="92075" indent="-92075">
                <a:lnSpc>
                  <a:spcPct val="150000"/>
                </a:lnSpc>
                <a:spcBef>
                  <a:spcPts val="600"/>
                </a:spcBef>
              </a:pPr>
              <a:r>
                <a:rPr lang="ja-JP" altLang="en-US" dirty="0" smtClean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◆</a:t>
              </a:r>
              <a:r>
                <a:rPr lang="ja-JP" altLang="en-US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作業服装は</a:t>
              </a:r>
              <a:r>
                <a:rPr lang="ja-JP" altLang="en-US" dirty="0" smtClean="0">
                  <a:solidFill>
                    <a:srgbClr val="C0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身体にピッタリ</a:t>
              </a:r>
              <a:r>
                <a:rPr lang="ja-JP" altLang="en-US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した軽快なものとする。</a:t>
              </a:r>
              <a:endPara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marL="92075" indent="-92075">
                <a:lnSpc>
                  <a:spcPct val="150000"/>
                </a:lnSpc>
                <a:spcBef>
                  <a:spcPts val="600"/>
                </a:spcBef>
              </a:pPr>
              <a:r>
                <a:rPr lang="ja-JP" altLang="en-US" dirty="0" smtClean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◆</a:t>
              </a:r>
              <a:r>
                <a:rPr lang="ja-JP" altLang="en-US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長袖の場合は</a:t>
              </a:r>
              <a:r>
                <a:rPr lang="ja-JP" altLang="en-US" dirty="0" smtClean="0">
                  <a:solidFill>
                    <a:srgbClr val="C0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袖口を締め</a:t>
              </a:r>
              <a:r>
                <a:rPr lang="ja-JP" altLang="en-US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、上着の</a:t>
              </a:r>
              <a:r>
                <a:rPr lang="ja-JP" altLang="en-US" dirty="0" smtClean="0">
                  <a:solidFill>
                    <a:srgbClr val="C0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裾はズボンの中</a:t>
              </a:r>
              <a:r>
                <a:rPr lang="ja-JP" altLang="en-US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に入れる。</a:t>
              </a:r>
              <a:endPara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marL="92075" indent="-92075">
                <a:lnSpc>
                  <a:spcPct val="150000"/>
                </a:lnSpc>
                <a:spcBef>
                  <a:spcPts val="600"/>
                </a:spcBef>
              </a:pPr>
              <a:r>
                <a:rPr lang="ja-JP" altLang="en-US" dirty="0" smtClean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◆</a:t>
              </a:r>
              <a:r>
                <a:rPr lang="ja-JP" altLang="en-US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刃物、ドライバー、ドリル、ボールペンを</a:t>
              </a:r>
              <a:r>
                <a:rPr lang="ja-JP" altLang="en-US" dirty="0" smtClean="0">
                  <a:solidFill>
                    <a:srgbClr val="C0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ポケットの中</a:t>
              </a:r>
              <a:r>
                <a:rPr lang="ja-JP" altLang="en-US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に入れない。</a:t>
              </a:r>
              <a:endPara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marL="266700" indent="-266700">
                <a:lnSpc>
                  <a:spcPct val="150000"/>
                </a:lnSpc>
                <a:spcBef>
                  <a:spcPts val="600"/>
                </a:spcBef>
              </a:pPr>
              <a:r>
                <a:rPr lang="ja-JP" altLang="en-US" dirty="0" smtClean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◆</a:t>
              </a:r>
              <a:r>
                <a:rPr lang="ja-JP" altLang="en-US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タオルや手ぬぐいを首に巻いたり、えり巻き、ネクタイなど</a:t>
              </a:r>
              <a:r>
                <a:rPr lang="ja-JP" altLang="en-US" dirty="0" smtClean="0">
                  <a:solidFill>
                    <a:srgbClr val="C0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巻き込</a:t>
              </a:r>
              <a:endParaRPr lang="en-US" altLang="ja-JP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marL="266700" indent="-266700">
                <a:lnSpc>
                  <a:spcPct val="125000"/>
                </a:lnSpc>
              </a:pPr>
              <a:r>
                <a:rPr lang="en-US" altLang="ja-JP" dirty="0" smtClean="0">
                  <a:solidFill>
                    <a:srgbClr val="C0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     </a:t>
              </a:r>
              <a:r>
                <a:rPr lang="ja-JP" altLang="en-US" dirty="0" smtClean="0">
                  <a:solidFill>
                    <a:srgbClr val="C0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まれ</a:t>
              </a:r>
              <a:r>
                <a:rPr lang="ja-JP" altLang="en-US" dirty="0" err="1" smtClean="0">
                  <a:solidFill>
                    <a:srgbClr val="C0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る</a:t>
              </a:r>
              <a:r>
                <a:rPr lang="ja-JP" altLang="en-US" dirty="0" smtClean="0">
                  <a:solidFill>
                    <a:srgbClr val="C0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おそれ</a:t>
              </a:r>
              <a:r>
                <a:rPr lang="ja-JP" altLang="en-US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のあるものは着用しない。</a:t>
              </a:r>
              <a:endPara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pic>
          <p:nvPicPr>
            <p:cNvPr id="13" name="Picture 3" descr="C:\Users\User07.PC007\OneDrive\01厚労省委託C\未熟練\参考資料\絵服装2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4431208"/>
              <a:ext cx="2565035" cy="2670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角丸四角形 2"/>
          <p:cNvSpPr/>
          <p:nvPr/>
        </p:nvSpPr>
        <p:spPr>
          <a:xfrm>
            <a:off x="345552" y="4221088"/>
            <a:ext cx="5400600" cy="1656184"/>
          </a:xfrm>
          <a:prstGeom prst="roundRect">
            <a:avLst>
              <a:gd name="adj" fmla="val 1279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 algn="just">
              <a:spcBef>
                <a:spcPts val="600"/>
              </a:spcBef>
            </a:pPr>
            <a:r>
              <a:rPr kumimoji="1" lang="en-US" altLang="ja-JP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保護帽は正しく着用</a:t>
            </a:r>
            <a:r>
              <a:rPr kumimoji="1" lang="en-US" altLang="ja-JP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</a:p>
          <a:p>
            <a:pPr marL="361950" indent="-361950" algn="just">
              <a:spcBef>
                <a:spcPts val="600"/>
              </a:spcBef>
            </a:pPr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・</a:t>
            </a:r>
            <a:r>
              <a:rPr lang="ja-JP" altLang="en-US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あごひも、ゆるみ、あみだかぶりの</a:t>
            </a:r>
            <a:r>
              <a:rPr lang="ja-JP" altLang="en-US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チェック</a:t>
            </a:r>
            <a:endParaRPr lang="en-US" altLang="ja-JP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61950" indent="-361950" algn="just">
              <a:spcBef>
                <a:spcPts val="600"/>
              </a:spcBef>
            </a:pPr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・</a:t>
            </a:r>
            <a:r>
              <a:rPr lang="ja-JP" altLang="en-US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古いもの、傷ついていないことの</a:t>
            </a:r>
            <a:r>
              <a:rPr lang="ja-JP" altLang="en-US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確認</a:t>
            </a:r>
            <a:endParaRPr lang="en-US" altLang="ja-JP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61950" indent="-361950" algn="just">
              <a:spcBef>
                <a:spcPts val="600"/>
              </a:spcBef>
            </a:pPr>
            <a:r>
              <a:rPr lang="ja-JP" altLang="en-US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・基本は</a:t>
            </a:r>
            <a:r>
              <a:rPr lang="ja-JP" altLang="en-US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墜落時</a:t>
            </a:r>
            <a:r>
              <a:rPr lang="ja-JP" altLang="en-US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保護用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スライド番号プレースホルダ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AA4217-AB25-474B-8523-140E3806D2F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27208" y="116632"/>
            <a:ext cx="34932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 smtClean="0">
                <a:latin typeface="ＭＳ ゴシック" pitchFamily="49" charset="-128"/>
                <a:ea typeface="ＭＳ ゴシック" pitchFamily="49" charset="-128"/>
                <a:cs typeface="Arial" pitchFamily="34" charset="0"/>
              </a:rPr>
              <a:t>（安全な作業は正しい服装から！）</a:t>
            </a:r>
            <a:endParaRPr lang="ja-JP" altLang="en-US" sz="1600" b="1" dirty="0" smtClean="0"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1520" y="61139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C00000"/>
                </a:solidFill>
              </a:rPr>
              <a:t>（機械による加工やフォークリフト運転などの作業がある場合の服装）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064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User07.PC007\OneDrive\01厚労省委託H28\未熟練_商業\マニュアル\pics\商業(火傷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6719" y="4414429"/>
            <a:ext cx="2383753" cy="218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39552" y="260648"/>
            <a:ext cx="8208912" cy="5040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 smtClean="0"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  <a:cs typeface="Arial" pitchFamily="34" charset="0"/>
              </a:rPr>
              <a:t>ポイント４　決められた作業手順を守る！</a:t>
            </a:r>
            <a:endParaRPr kumimoji="1" lang="ja-JP" alt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8" name="スライド番号プレースホルダ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AA4217-AB25-474B-8523-140E3806D2F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48680" y="2060848"/>
            <a:ext cx="8199784" cy="2304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tIns="108000" rIns="72000" bIns="72000" anchor="ctr"/>
          <a:lstStyle/>
          <a:p>
            <a:pPr marL="358775" indent="-358775" fontAlgn="auto">
              <a:lnSpc>
                <a:spcPct val="125000"/>
              </a:lnSpc>
              <a:spcBef>
                <a:spcPts val="90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◆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定められた</a:t>
            </a:r>
            <a:r>
              <a:rPr lang="ja-JP" altLang="en-US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作業手順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（作業標準）をきちんと守る。</a:t>
            </a:r>
            <a:endParaRPr lang="en-US" altLang="ja-JP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58775" indent="-358775" fontAlgn="auto">
              <a:lnSpc>
                <a:spcPct val="125000"/>
              </a:lnSpc>
              <a:spcBef>
                <a:spcPts val="900"/>
              </a:spcBef>
              <a:spcAft>
                <a:spcPts val="0"/>
              </a:spcAft>
              <a:defRPr/>
            </a:pPr>
            <a:r>
              <a:rPr lang="ja-JP" altLang="en-US" dirty="0" smtClean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◆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作業手順書に示されている作業手順を</a:t>
            </a:r>
            <a:r>
              <a:rPr lang="ja-JP" altLang="en-US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繰り返し練習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し体得する。</a:t>
            </a:r>
            <a:endParaRPr lang="en-US" altLang="ja-JP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58775" indent="-358775" fontAlgn="auto">
              <a:lnSpc>
                <a:spcPct val="125000"/>
              </a:lnSpc>
              <a:spcBef>
                <a:spcPts val="90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◆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安全上</a:t>
            </a:r>
            <a:r>
              <a:rPr lang="ja-JP" altLang="en-US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やるべきこと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</a:t>
            </a:r>
            <a:r>
              <a:rPr lang="ja-JP" altLang="en-US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やってはならないこと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をよく理解する。</a:t>
            </a:r>
            <a:endParaRPr lang="en-US" altLang="ja-JP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58775" indent="-358775" fontAlgn="auto">
              <a:lnSpc>
                <a:spcPct val="125000"/>
              </a:lnSpc>
              <a:spcBef>
                <a:spcPts val="90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◆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pc="-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作業手順が</a:t>
            </a:r>
            <a:r>
              <a:rPr lang="ja-JP" altLang="en-US" spc="-5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わからない時</a:t>
            </a:r>
            <a:r>
              <a:rPr lang="ja-JP" altLang="en-US" spc="-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は、そのままとせず責任者から必ず確認する。</a:t>
            </a:r>
            <a:endParaRPr lang="en-US" altLang="ja-JP" spc="-5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58775" indent="-358775" fontAlgn="auto">
              <a:lnSpc>
                <a:spcPct val="125000"/>
              </a:lnSpc>
              <a:spcBef>
                <a:spcPts val="90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◆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慣れによるケガ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に注意し、軽はずみな動作や強引な動作をしない。</a:t>
            </a:r>
            <a:endParaRPr lang="en-US" altLang="ja-JP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8313" y="992188"/>
            <a:ext cx="8280151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 職場に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は思いがけない危険がたくさんあります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　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82563" indent="-182563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 職場で決められた作業手順は、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安全・衛生で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効率よく作業するためのルールです。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 作業手順を守り、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自分を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守りましょう。</a:t>
            </a:r>
          </a:p>
        </p:txBody>
      </p:sp>
      <p:grpSp>
        <p:nvGrpSpPr>
          <p:cNvPr id="11" name="グループ化 10"/>
          <p:cNvGrpSpPr>
            <a:grpSpLocks noChangeAspect="1"/>
          </p:cNvGrpSpPr>
          <p:nvPr/>
        </p:nvGrpSpPr>
        <p:grpSpPr>
          <a:xfrm>
            <a:off x="7565079" y="1710541"/>
            <a:ext cx="1030013" cy="1224136"/>
            <a:chOff x="724357" y="4521201"/>
            <a:chExt cx="1104233" cy="1369700"/>
          </a:xfrm>
        </p:grpSpPr>
        <p:pic>
          <p:nvPicPr>
            <p:cNvPr id="13" name="Picture 2" descr="C:\Users\User07.PC007\AppData\Local\Microsoft\Windows\Temporary Internet Files\Content.IE5\4NMNC06D\gatag-00002569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0908723">
              <a:off x="724357" y="4521201"/>
              <a:ext cx="1009887" cy="136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テキスト ボックス 13"/>
            <p:cNvSpPr txBox="1"/>
            <p:nvPr/>
          </p:nvSpPr>
          <p:spPr>
            <a:xfrm rot="20973691">
              <a:off x="757866" y="5044539"/>
              <a:ext cx="10707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rgbClr val="C00000"/>
                  </a:solidFill>
                </a:rPr>
                <a:t>作業手順書</a:t>
              </a:r>
              <a:endParaRPr kumimoji="1" lang="ja-JP" altLang="en-US" sz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548680" y="4581128"/>
            <a:ext cx="83438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kumimoji="1" lang="ja-JP" altLang="en-US" sz="1600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フライヤーの安全上の注意事項</a:t>
            </a:r>
            <a:r>
              <a:rPr kumimoji="1" lang="en-US" altLang="ja-JP" sz="1600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</a:p>
          <a:p>
            <a:pPr marL="182563" indent="-182563">
              <a:spcBef>
                <a:spcPts val="600"/>
              </a:spcBef>
            </a:pP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① 原則油が入っている時はヒーターを持ち上げない。</a:t>
            </a:r>
            <a:endParaRPr lang="en-US" altLang="ja-JP" sz="16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indent="-182563"/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（ヒーター落下し油が跳ねて大やけどする）</a:t>
            </a:r>
            <a:endParaRPr lang="en-US" altLang="ja-JP" sz="16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indent="-182563">
              <a:spcBef>
                <a:spcPts val="600"/>
              </a:spcBef>
            </a:pPr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② 電源が入った状態でヒーターを持ち上げない。電源を切る。</a:t>
            </a:r>
            <a:endParaRPr kumimoji="1" lang="en-US" altLang="ja-JP" sz="16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indent="-182563"/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</a:t>
            </a:r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（火災を防ぐ）</a:t>
            </a:r>
            <a:endParaRPr kumimoji="1" lang="en-US" altLang="ja-JP" sz="16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182563" indent="-182563">
              <a:spcBef>
                <a:spcPts val="600"/>
              </a:spcBef>
            </a:pP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③ 油量を守る。（火災を防ぐ）</a:t>
            </a:r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kumimoji="1" lang="ja-JP" altLang="en-US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535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8849</TotalTime>
  <Words>902</Words>
  <Application>Microsoft Office PowerPoint</Application>
  <PresentationFormat>画面に合わせる (4:3)</PresentationFormat>
  <Paragraphs>350</Paragraphs>
  <Slides>24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5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2016-03-17T07:54:45Z</cp:lastPrinted>
  <dcterms:created xsi:type="dcterms:W3CDTF">2016-01-17T01:15:27Z</dcterms:created>
  <dcterms:modified xsi:type="dcterms:W3CDTF">2017-04-08T07:48:11Z</dcterms:modified>
</cp:coreProperties>
</file>