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6" r:id="rId2"/>
    <p:sldId id="256" r:id="rId3"/>
    <p:sldId id="266" r:id="rId4"/>
    <p:sldId id="258" r:id="rId5"/>
    <p:sldId id="279" r:id="rId6"/>
    <p:sldId id="278" r:id="rId7"/>
    <p:sldId id="269" r:id="rId8"/>
    <p:sldId id="270" r:id="rId9"/>
    <p:sldId id="284" r:id="rId10"/>
    <p:sldId id="280" r:id="rId11"/>
    <p:sldId id="285" r:id="rId12"/>
    <p:sldId id="262" r:id="rId13"/>
    <p:sldId id="268" r:id="rId14"/>
    <p:sldId id="265" r:id="rId1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3F13F9"/>
    <a:srgbClr val="429446"/>
    <a:srgbClr val="327235"/>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010" autoAdjust="0"/>
    <p:restoredTop sz="94660"/>
  </p:normalViewPr>
  <p:slideViewPr>
    <p:cSldViewPr>
      <p:cViewPr>
        <p:scale>
          <a:sx n="100" d="100"/>
          <a:sy n="100" d="100"/>
        </p:scale>
        <p:origin x="-540" y="-72"/>
      </p:cViewPr>
      <p:guideLst>
        <p:guide orient="horz" pos="2160"/>
        <p:guide pos="2880"/>
      </p:guideLst>
    </p:cSldViewPr>
  </p:slideViewPr>
  <p:notesTextViewPr>
    <p:cViewPr>
      <p:scale>
        <a:sx n="1" d="1"/>
        <a:sy n="1" d="1"/>
      </p:scale>
      <p:origin x="0" y="0"/>
    </p:cViewPr>
  </p:notesTextViewPr>
  <p:sorterViewPr>
    <p:cViewPr>
      <p:scale>
        <a:sx n="100" d="100"/>
        <a:sy n="100" d="100"/>
      </p:scale>
      <p:origin x="0" y="1878"/>
    </p:cViewPr>
  </p:sorterViewPr>
  <p:notesViewPr>
    <p:cSldViewPr>
      <p:cViewPr>
        <p:scale>
          <a:sx n="100" d="100"/>
          <a:sy n="100" d="100"/>
        </p:scale>
        <p:origin x="-72" y="-72"/>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80FF76E6-82E6-4531-BD4E-B64E09371AF3}" type="datetimeFigureOut">
              <a:rPr kumimoji="1" lang="ja-JP" altLang="en-US" smtClean="0"/>
              <a:t>2017/2/9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8CCFFE62-14C5-4204-9140-5C8F41C23421}" type="slidenum">
              <a:rPr kumimoji="1" lang="ja-JP" altLang="en-US" smtClean="0"/>
              <a:t>‹#›</a:t>
            </a:fld>
            <a:endParaRPr kumimoji="1" lang="ja-JP" altLang="en-US"/>
          </a:p>
        </p:txBody>
      </p:sp>
    </p:spTree>
    <p:extLst>
      <p:ext uri="{BB962C8B-B14F-4D97-AF65-F5344CB8AC3E}">
        <p14:creationId xmlns:p14="http://schemas.microsoft.com/office/powerpoint/2010/main" val="36791619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55675" y="793750"/>
            <a:ext cx="4965700" cy="3725863"/>
          </a:xfrm>
        </p:spPr>
      </p:sp>
      <p:sp>
        <p:nvSpPr>
          <p:cNvPr id="3" name="ノート プレースホルダー 2"/>
          <p:cNvSpPr>
            <a:spLocks noGrp="1"/>
          </p:cNvSpPr>
          <p:nvPr>
            <p:ph type="body" idx="1"/>
          </p:nvPr>
        </p:nvSpPr>
        <p:spPr/>
        <p:txBody>
          <a:bodyPr/>
          <a:lstStyle/>
          <a:p>
            <a:r>
              <a:rPr lang="ja-JP" altLang="en-US" dirty="0" smtClean="0"/>
              <a:t>容器や包装に貼ってあるラベルの読み方、特に絵表示が示す内容物の危険性、有害性について学習します</a:t>
            </a:r>
            <a:r>
              <a:rPr lang="ja-JP" altLang="en-US" dirty="0" smtClean="0">
                <a:solidFill>
                  <a:srgbClr val="0000CC"/>
                </a:solidFill>
              </a:rPr>
              <a:t>。</a:t>
            </a:r>
            <a:endParaRPr kumimoji="1" lang="ja-JP" altLang="en-US" dirty="0">
              <a:solidFill>
                <a:srgbClr val="0000CC"/>
              </a:solidFill>
            </a:endParaRPr>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1</a:t>
            </a:fld>
            <a:endParaRPr kumimoji="1" lang="ja-JP" altLang="en-US"/>
          </a:p>
        </p:txBody>
      </p:sp>
      <p:sp>
        <p:nvSpPr>
          <p:cNvPr id="5" name="テキスト ボックス 4"/>
          <p:cNvSpPr txBox="1"/>
          <p:nvPr/>
        </p:nvSpPr>
        <p:spPr>
          <a:xfrm>
            <a:off x="4843760" y="433165"/>
            <a:ext cx="1008112" cy="261610"/>
          </a:xfrm>
          <a:prstGeom prst="rect">
            <a:avLst/>
          </a:prstGeom>
          <a:noFill/>
          <a:ln>
            <a:solidFill>
              <a:schemeClr val="tx1"/>
            </a:solidFill>
          </a:ln>
        </p:spPr>
        <p:txBody>
          <a:bodyPr wrap="square" rtlCol="0">
            <a:spAutoFit/>
          </a:bodyPr>
          <a:lstStyle/>
          <a:p>
            <a:r>
              <a:rPr kumimoji="1" lang="ja-JP" altLang="en-US" sz="1100" smtClean="0">
                <a:latin typeface="ＭＳ 明朝" panose="02020609040205080304" pitchFamily="17" charset="-128"/>
                <a:ea typeface="ＭＳ 明朝" panose="02020609040205080304" pitchFamily="17" charset="-128"/>
              </a:rPr>
              <a:t>資料４－１</a:t>
            </a:r>
            <a:endParaRPr kumimoji="1" lang="ja-JP" altLang="en-US" sz="11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586609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９つの絵表示について、一つ一つ具体的な危険性・有害性と注意事項が</a:t>
            </a:r>
            <a:endParaRPr kumimoji="1" lang="en-US" altLang="ja-JP" dirty="0" smtClean="0"/>
          </a:p>
          <a:p>
            <a:r>
              <a:rPr lang="ja-JP" altLang="en-US" dirty="0"/>
              <a:t>この表</a:t>
            </a:r>
            <a:r>
              <a:rPr lang="ja-JP" altLang="en-US" dirty="0" smtClean="0"/>
              <a:t>に取りまとめてあります。</a:t>
            </a:r>
            <a:endParaRPr lang="en-US" altLang="ja-JP" dirty="0" smtClean="0"/>
          </a:p>
          <a:p>
            <a:r>
              <a:rPr kumimoji="1" lang="ja-JP" altLang="en-US" dirty="0" smtClean="0"/>
              <a:t>ラベルの</a:t>
            </a:r>
            <a:r>
              <a:rPr lang="ja-JP" altLang="en-US" dirty="0" smtClean="0"/>
              <a:t>絵表示を見たら、</a:t>
            </a:r>
            <a:r>
              <a:rPr kumimoji="1" lang="ja-JP" altLang="en-US" dirty="0" smtClean="0"/>
              <a:t>この</a:t>
            </a:r>
            <a:r>
              <a:rPr kumimoji="1" lang="ja-JP" altLang="en-US" dirty="0"/>
              <a:t>ポスター</a:t>
            </a:r>
            <a:r>
              <a:rPr kumimoji="1" lang="ja-JP" altLang="en-US" dirty="0" smtClean="0"/>
              <a:t>を見て、具体的な危険性・有害性と</a:t>
            </a:r>
            <a:endParaRPr kumimoji="1" lang="en-US" altLang="ja-JP" dirty="0" smtClean="0"/>
          </a:p>
          <a:p>
            <a:r>
              <a:rPr lang="ja-JP" altLang="en-US" dirty="0"/>
              <a:t>注意</a:t>
            </a:r>
            <a:r>
              <a:rPr lang="ja-JP" altLang="en-US" dirty="0" smtClean="0"/>
              <a:t>事項を確認しましょう。</a:t>
            </a:r>
            <a:endParaRPr lang="en-US" altLang="ja-JP" dirty="0" smtClean="0"/>
          </a:p>
          <a:p>
            <a:endParaRPr kumimoji="1" lang="en-US" altLang="ja-JP" dirty="0"/>
          </a:p>
          <a:p>
            <a:r>
              <a:rPr lang="ja-JP" altLang="en-US" dirty="0" smtClean="0"/>
              <a:t>＊＊＊＊＊＊＊＊＊＊＊＊＊＊＊＊＊＊</a:t>
            </a:r>
            <a:endParaRPr lang="en-US" altLang="ja-JP" dirty="0" smtClean="0"/>
          </a:p>
          <a:p>
            <a:r>
              <a:rPr kumimoji="1" lang="ja-JP" altLang="en-US" dirty="0" smtClean="0"/>
              <a:t>＜教育担当者へ＞</a:t>
            </a:r>
            <a:endParaRPr kumimoji="1" lang="en-US" altLang="ja-JP" dirty="0" smtClean="0"/>
          </a:p>
          <a:p>
            <a:r>
              <a:rPr lang="ja-JP" altLang="en-US" dirty="0"/>
              <a:t>この表</a:t>
            </a:r>
            <a:r>
              <a:rPr lang="ja-JP" altLang="en-US" dirty="0" smtClean="0"/>
              <a:t>は厚生労働省が作成したもので、厚生労働省のホームページで</a:t>
            </a:r>
            <a:endParaRPr lang="en-US" altLang="ja-JP" dirty="0" smtClean="0"/>
          </a:p>
          <a:p>
            <a:r>
              <a:rPr kumimoji="1" lang="ja-JP" altLang="en-US" dirty="0"/>
              <a:t>公開</a:t>
            </a:r>
            <a:r>
              <a:rPr kumimoji="1" lang="ja-JP" altLang="en-US" dirty="0" smtClean="0"/>
              <a:t>されています。</a:t>
            </a:r>
            <a:endParaRPr kumimoji="1" lang="en-US" altLang="ja-JP" dirty="0" smtClean="0"/>
          </a:p>
          <a:p>
            <a:r>
              <a:rPr lang="ja-JP" altLang="en-US" dirty="0" smtClean="0"/>
              <a:t>このポスターを</a:t>
            </a:r>
            <a:r>
              <a:rPr lang="ja-JP" altLang="en-US" dirty="0"/>
              <a:t>厚生労働省</a:t>
            </a:r>
            <a:r>
              <a:rPr lang="ja-JP" altLang="en-US" dirty="0" smtClean="0"/>
              <a:t>のホームページからダウンロードして</a:t>
            </a:r>
            <a:endParaRPr lang="en-US" altLang="ja-JP" dirty="0" smtClean="0"/>
          </a:p>
          <a:p>
            <a:r>
              <a:rPr lang="ja-JP" altLang="en-US" dirty="0" smtClean="0"/>
              <a:t>化学物質を取り扱う職場に</a:t>
            </a:r>
            <a:r>
              <a:rPr lang="ja-JP" altLang="en-US" dirty="0"/>
              <a:t>掲示</a:t>
            </a:r>
            <a:r>
              <a:rPr lang="ja-JP" altLang="en-US" dirty="0" smtClean="0"/>
              <a:t>して、職場で使う容器のラベル絵表示と</a:t>
            </a:r>
            <a:endParaRPr lang="en-US" altLang="ja-JP" dirty="0" smtClean="0"/>
          </a:p>
          <a:p>
            <a:r>
              <a:rPr lang="ja-JP" altLang="en-US" dirty="0" smtClean="0"/>
              <a:t>このポスターとを見比べる習慣をつけるよう教育しましょう。</a:t>
            </a:r>
            <a:endParaRPr lang="en-US" altLang="ja-JP" dirty="0" smtClean="0"/>
          </a:p>
          <a:p>
            <a:r>
              <a:rPr kumimoji="1" lang="en-US" altLang="ja-JP" dirty="0"/>
              <a:t>http://www.mhlw.go.jp/stf/seisakunitsuite/bunya/0000135046.html</a:t>
            </a:r>
            <a:endParaRPr kumimoji="1" lang="ja-JP" altLang="en-US"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10</a:t>
            </a:fld>
            <a:endParaRPr kumimoji="1" lang="ja-JP" altLang="en-US"/>
          </a:p>
        </p:txBody>
      </p:sp>
    </p:spTree>
    <p:extLst>
      <p:ext uri="{BB962C8B-B14F-4D97-AF65-F5344CB8AC3E}">
        <p14:creationId xmlns:p14="http://schemas.microsoft.com/office/powerpoint/2010/main" val="23788705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例えば</a:t>
            </a:r>
            <a:r>
              <a:rPr lang="ja-JP" altLang="en-US" dirty="0" smtClean="0"/>
              <a:t>、ラベル</a:t>
            </a:r>
            <a:r>
              <a:rPr lang="ja-JP" altLang="en-US" smtClean="0"/>
              <a:t>に健康有害性の</a:t>
            </a:r>
            <a:r>
              <a:rPr kumimoji="1" lang="ja-JP" altLang="en-US" dirty="0" smtClean="0"/>
              <a:t>絵表示がついていたならば、</a:t>
            </a:r>
            <a:endParaRPr kumimoji="1" lang="en-US" altLang="ja-JP" dirty="0" smtClean="0"/>
          </a:p>
          <a:p>
            <a:r>
              <a:rPr lang="ja-JP" altLang="en-US" dirty="0"/>
              <a:t>ポスター</a:t>
            </a:r>
            <a:r>
              <a:rPr lang="ja-JP" altLang="en-US" dirty="0" smtClean="0"/>
              <a:t>の絵表示の欄を横に読んで、どんな危険性・有害性が</a:t>
            </a:r>
            <a:endParaRPr lang="en-US" altLang="ja-JP" dirty="0" smtClean="0"/>
          </a:p>
          <a:p>
            <a:r>
              <a:rPr kumimoji="1" lang="ja-JP" altLang="en-US" dirty="0"/>
              <a:t>あるのか</a:t>
            </a:r>
            <a:r>
              <a:rPr kumimoji="1" lang="ja-JP" altLang="en-US" dirty="0" smtClean="0"/>
              <a:t>、どんなことに注意すればよいかを確認しましょう。</a:t>
            </a:r>
            <a:endParaRPr kumimoji="1" lang="ja-JP" altLang="en-US"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11</a:t>
            </a:fld>
            <a:endParaRPr kumimoji="1" lang="ja-JP" altLang="en-US"/>
          </a:p>
        </p:txBody>
      </p:sp>
    </p:spTree>
    <p:extLst>
      <p:ext uri="{BB962C8B-B14F-4D97-AF65-F5344CB8AC3E}">
        <p14:creationId xmlns:p14="http://schemas.microsoft.com/office/powerpoint/2010/main" val="1806137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82650" y="793750"/>
            <a:ext cx="4965700" cy="3725863"/>
          </a:xfrm>
        </p:spPr>
      </p:sp>
      <p:sp>
        <p:nvSpPr>
          <p:cNvPr id="3" name="ノート プレースホルダー 2"/>
          <p:cNvSpPr>
            <a:spLocks noGrp="1"/>
          </p:cNvSpPr>
          <p:nvPr>
            <p:ph type="body" idx="1"/>
          </p:nvPr>
        </p:nvSpPr>
        <p:spPr/>
        <p:txBody>
          <a:bodyPr/>
          <a:lstStyle/>
          <a:p>
            <a:r>
              <a:rPr kumimoji="1" lang="ja-JP" altLang="en-US" dirty="0" smtClean="0"/>
              <a:t>ラベルには、安全確保のために大切なことが書いてあることがわかりました。</a:t>
            </a:r>
            <a:endParaRPr kumimoji="1" lang="en-US" altLang="ja-JP" dirty="0" smtClean="0"/>
          </a:p>
          <a:p>
            <a:r>
              <a:rPr lang="ja-JP" altLang="en-US" dirty="0"/>
              <a:t>自分</a:t>
            </a:r>
            <a:r>
              <a:rPr lang="ja-JP" altLang="en-US" dirty="0" smtClean="0"/>
              <a:t>の職場で使っている容器のラベル表示の絵表示を読んで、安全確保に</a:t>
            </a:r>
            <a:endParaRPr lang="en-US" altLang="ja-JP" dirty="0" smtClean="0"/>
          </a:p>
          <a:p>
            <a:r>
              <a:rPr lang="ja-JP" altLang="en-US" dirty="0" smtClean="0"/>
              <a:t>注意しましょう。</a:t>
            </a:r>
            <a:endParaRPr lang="en-US" altLang="ja-JP" dirty="0" smtClean="0"/>
          </a:p>
          <a:p>
            <a:endParaRPr kumimoji="1" lang="en-US" altLang="ja-JP" dirty="0"/>
          </a:p>
          <a:p>
            <a:r>
              <a:rPr kumimoji="1" lang="ja-JP" altLang="en-US" dirty="0" smtClean="0"/>
              <a:t>職場で使う原材料は日によって変わるでしょうから、原材料が変わる都度</a:t>
            </a:r>
            <a:endParaRPr kumimoji="1" lang="en-US" altLang="ja-JP" dirty="0" smtClean="0"/>
          </a:p>
          <a:p>
            <a:r>
              <a:rPr kumimoji="1" lang="ja-JP" altLang="en-US" dirty="0" smtClean="0"/>
              <a:t>ラベル絵表示を読んで、危険性・有害性を知り、安全上必要なことを確認</a:t>
            </a:r>
            <a:endParaRPr kumimoji="1" lang="en-US" altLang="ja-JP" dirty="0" smtClean="0"/>
          </a:p>
          <a:p>
            <a:r>
              <a:rPr kumimoji="1" lang="ja-JP" altLang="en-US" dirty="0" smtClean="0"/>
              <a:t>しましょう。</a:t>
            </a:r>
            <a:endParaRPr kumimoji="1" lang="en-US" altLang="ja-JP" dirty="0" smtClean="0"/>
          </a:p>
          <a:p>
            <a:endParaRPr lang="en-US" altLang="ja-JP" dirty="0"/>
          </a:p>
          <a:p>
            <a:r>
              <a:rPr kumimoji="1" lang="ja-JP" altLang="en-US" dirty="0" smtClean="0"/>
              <a:t>毎日始業前にラベル表示を確認することを、定例化（ルーティン</a:t>
            </a:r>
            <a:r>
              <a:rPr lang="ja-JP" altLang="en-US" dirty="0" smtClean="0"/>
              <a:t>化</a:t>
            </a:r>
            <a:r>
              <a:rPr kumimoji="1" lang="ja-JP" altLang="en-US" dirty="0" smtClean="0"/>
              <a:t>）すると</a:t>
            </a:r>
            <a:endParaRPr kumimoji="1" lang="en-US" altLang="ja-JP" dirty="0" smtClean="0"/>
          </a:p>
          <a:p>
            <a:r>
              <a:rPr kumimoji="1" lang="ja-JP" altLang="en-US" dirty="0" smtClean="0"/>
              <a:t>よいでしょう。</a:t>
            </a:r>
            <a:endParaRPr kumimoji="1" lang="en-US" altLang="ja-JP" dirty="0" smtClean="0"/>
          </a:p>
          <a:p>
            <a:endParaRPr lang="en-US" altLang="ja-JP" dirty="0"/>
          </a:p>
          <a:p>
            <a:r>
              <a:rPr kumimoji="1" lang="ja-JP" altLang="en-US" dirty="0" smtClean="0"/>
              <a:t>ラベルを読んで、自分を守り、</a:t>
            </a:r>
            <a:r>
              <a:rPr lang="ja-JP" altLang="en-US" dirty="0" smtClean="0"/>
              <a:t>仲間を守るために安全を確保しましょう。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12</a:t>
            </a:fld>
            <a:endParaRPr kumimoji="1" lang="ja-JP" altLang="en-US"/>
          </a:p>
        </p:txBody>
      </p:sp>
    </p:spTree>
    <p:extLst>
      <p:ext uri="{BB962C8B-B14F-4D97-AF65-F5344CB8AC3E}">
        <p14:creationId xmlns:p14="http://schemas.microsoft.com/office/powerpoint/2010/main" val="24661983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739304" y="4753645"/>
            <a:ext cx="5445125" cy="4471988"/>
          </a:xfrm>
        </p:spPr>
        <p:txBody>
          <a:bodyPr/>
          <a:lstStyle/>
          <a:p>
            <a:r>
              <a:rPr lang="ja-JP" altLang="en-US" dirty="0"/>
              <a:t>塗料の</a:t>
            </a:r>
            <a:r>
              <a:rPr kumimoji="1" lang="ja-JP" altLang="en-US" dirty="0" smtClean="0"/>
              <a:t>ラベルの</a:t>
            </a:r>
            <a:r>
              <a:rPr lang="ja-JP" altLang="en-US" dirty="0"/>
              <a:t>例を</a:t>
            </a:r>
            <a:r>
              <a:rPr lang="ja-JP" altLang="en-US" dirty="0" smtClean="0"/>
              <a:t>使って、ラベルの読み方を知っておきましょう。</a:t>
            </a:r>
            <a:endParaRPr lang="en-US" altLang="ja-JP" dirty="0" smtClean="0"/>
          </a:p>
          <a:p>
            <a:r>
              <a:rPr kumimoji="1" lang="ja-JP" altLang="en-US" dirty="0"/>
              <a:t>これ</a:t>
            </a:r>
            <a:r>
              <a:rPr kumimoji="1" lang="ja-JP" altLang="en-US" dirty="0" smtClean="0"/>
              <a:t>は日本塗料工業会が作成した塗料の</a:t>
            </a:r>
            <a:r>
              <a:rPr lang="ja-JP" altLang="en-US" dirty="0" smtClean="0"/>
              <a:t>ラベルのモデルです。</a:t>
            </a:r>
            <a:endParaRPr lang="en-US" altLang="ja-JP" dirty="0" smtClean="0"/>
          </a:p>
          <a:p>
            <a:r>
              <a:rPr lang="ja-JP" altLang="en-US" dirty="0"/>
              <a:t>製</a:t>
            </a:r>
            <a:r>
              <a:rPr lang="ja-JP" altLang="en-US" dirty="0" smtClean="0"/>
              <a:t>品</a:t>
            </a:r>
            <a:r>
              <a:rPr kumimoji="1" lang="ja-JP" altLang="en-US" dirty="0" smtClean="0"/>
              <a:t>名はＡＢＣＤ　会社名は</a:t>
            </a:r>
            <a:r>
              <a:rPr lang="ja-JP" altLang="en-US" dirty="0"/>
              <a:t>日</a:t>
            </a:r>
            <a:r>
              <a:rPr lang="ja-JP" altLang="en-US" dirty="0" smtClean="0"/>
              <a:t>塗工株式会社になってい</a:t>
            </a:r>
            <a:r>
              <a:rPr kumimoji="1" lang="ja-JP" altLang="en-US" dirty="0" smtClean="0"/>
              <a:t>ます。</a:t>
            </a:r>
            <a:endParaRPr kumimoji="1" lang="en-US" altLang="ja-JP" dirty="0" smtClean="0"/>
          </a:p>
          <a:p>
            <a:endParaRPr lang="en-US" altLang="ja-JP" dirty="0"/>
          </a:p>
          <a:p>
            <a:r>
              <a:rPr lang="ja-JP" altLang="en-US" dirty="0" smtClean="0"/>
              <a:t>ＪＩＳで定め</a:t>
            </a:r>
            <a:r>
              <a:rPr kumimoji="1" lang="ja-JP" altLang="en-US" dirty="0" smtClean="0"/>
              <a:t>られている表示項目は、２．で説明した①名称、②注意喚起語、</a:t>
            </a:r>
            <a:endParaRPr kumimoji="1" lang="en-US" altLang="ja-JP" dirty="0" smtClean="0"/>
          </a:p>
          <a:p>
            <a:r>
              <a:rPr lang="ja-JP" altLang="en-US" dirty="0" smtClean="0"/>
              <a:t>③絵表示、④危険有害性情報、⑤注意書き、⑥供給者の特定</a:t>
            </a:r>
            <a:endParaRPr lang="en-US" altLang="ja-JP" dirty="0" smtClean="0"/>
          </a:p>
          <a:p>
            <a:r>
              <a:rPr lang="ja-JP" altLang="en-US" dirty="0" smtClean="0"/>
              <a:t>の</a:t>
            </a:r>
            <a:r>
              <a:rPr kumimoji="1" lang="ja-JP" altLang="en-US" dirty="0" smtClean="0"/>
              <a:t>順で、</a:t>
            </a:r>
            <a:r>
              <a:rPr lang="ja-JP" altLang="en-US" dirty="0" smtClean="0"/>
              <a:t>このモデルラベルもＪＩＳの規定と同じ順に書かれていますが、</a:t>
            </a:r>
            <a:endParaRPr lang="en-US" altLang="ja-JP" dirty="0" smtClean="0"/>
          </a:p>
          <a:p>
            <a:r>
              <a:rPr lang="ja-JP" altLang="en-US" dirty="0" smtClean="0"/>
              <a:t>実際のラベルで</a:t>
            </a:r>
            <a:r>
              <a:rPr lang="ja-JP" altLang="en-US" dirty="0"/>
              <a:t>は</a:t>
            </a:r>
            <a:r>
              <a:rPr lang="ja-JP" altLang="en-US" dirty="0" smtClean="0"/>
              <a:t>、記載の順番や位置が異なっていることがあります。</a:t>
            </a:r>
            <a:endParaRPr lang="en-US" altLang="ja-JP" dirty="0" smtClean="0"/>
          </a:p>
          <a:p>
            <a:endParaRPr lang="en-US" altLang="ja-JP" dirty="0"/>
          </a:p>
          <a:p>
            <a:r>
              <a:rPr lang="ja-JP" altLang="en-US" dirty="0" smtClean="0"/>
              <a:t>＊</a:t>
            </a:r>
            <a:r>
              <a:rPr lang="ja-JP" altLang="en-US" dirty="0"/>
              <a:t>＊＊＊＊＊＊＊＊＊＊＊＊＊＊＊</a:t>
            </a:r>
            <a:r>
              <a:rPr lang="ja-JP" altLang="en-US" dirty="0" smtClean="0"/>
              <a:t>＊</a:t>
            </a:r>
            <a:endParaRPr lang="en-US" altLang="ja-JP" dirty="0"/>
          </a:p>
          <a:p>
            <a:r>
              <a:rPr lang="ja-JP" altLang="en-US" dirty="0" smtClean="0"/>
              <a:t>＜教育担当者へ＞</a:t>
            </a:r>
            <a:endParaRPr lang="en-US" altLang="ja-JP" dirty="0" smtClean="0"/>
          </a:p>
          <a:p>
            <a:r>
              <a:rPr lang="ja-JP" altLang="en-US" dirty="0" smtClean="0"/>
              <a:t>・危険</a:t>
            </a:r>
            <a:r>
              <a:rPr lang="ja-JP" altLang="en-US" dirty="0"/>
              <a:t>有害性</a:t>
            </a:r>
            <a:r>
              <a:rPr lang="ja-JP" altLang="en-US" dirty="0" smtClean="0"/>
              <a:t>情報、注意書きについては、受講者の理解度をみて</a:t>
            </a:r>
            <a:endParaRPr lang="en-US" altLang="ja-JP" dirty="0" smtClean="0"/>
          </a:p>
          <a:p>
            <a:r>
              <a:rPr lang="ja-JP" altLang="en-US" dirty="0"/>
              <a:t>可能で</a:t>
            </a:r>
            <a:r>
              <a:rPr lang="ja-JP" altLang="en-US" dirty="0" smtClean="0"/>
              <a:t>あれば教育してください。</a:t>
            </a:r>
            <a:endParaRPr lang="en-US" altLang="ja-JP" dirty="0" smtClean="0"/>
          </a:p>
          <a:p>
            <a:r>
              <a:rPr lang="ja-JP" altLang="en-US" dirty="0" smtClean="0"/>
              <a:t>・危険有害性情報にはどんなことが書いてあるのか</a:t>
            </a:r>
            <a:endParaRPr lang="en-US" altLang="ja-JP" dirty="0" smtClean="0"/>
          </a:p>
          <a:p>
            <a:r>
              <a:rPr lang="ja-JP" altLang="en-US" dirty="0" smtClean="0"/>
              <a:t>・注意書きには何に注意すればよいと書いてあるのか</a:t>
            </a:r>
            <a:endParaRPr lang="en-US" altLang="ja-JP" dirty="0" smtClean="0"/>
          </a:p>
          <a:p>
            <a:r>
              <a:rPr lang="ja-JP" altLang="en-US" dirty="0"/>
              <a:t>安全対策、応急措置、保管、廃棄に</a:t>
            </a:r>
            <a:r>
              <a:rPr lang="ja-JP" altLang="en-US" dirty="0" smtClean="0"/>
              <a:t>分けて説明してください。</a:t>
            </a:r>
            <a:endParaRPr lang="en-US" altLang="ja-JP" dirty="0" smtClean="0"/>
          </a:p>
          <a:p>
            <a:r>
              <a:rPr lang="ja-JP" altLang="en-US" dirty="0" smtClean="0"/>
              <a:t>・実際のラベルでは、危険有害性情報や注意書きの文字が非常に</a:t>
            </a:r>
            <a:endParaRPr lang="en-US" altLang="ja-JP" dirty="0" smtClean="0"/>
          </a:p>
          <a:p>
            <a:r>
              <a:rPr lang="ja-JP" altLang="en-US" dirty="0" smtClean="0"/>
              <a:t>小さくて読みにくい場合があるので、その場合は教育前に</a:t>
            </a:r>
            <a:endParaRPr lang="en-US" altLang="ja-JP" dirty="0" smtClean="0"/>
          </a:p>
          <a:p>
            <a:r>
              <a:rPr lang="ja-JP" altLang="en-US" dirty="0" smtClean="0"/>
              <a:t>説明文を拡大した資料を作成しておきましょう。</a:t>
            </a:r>
            <a:endParaRPr lang="en-US" altLang="ja-JP" dirty="0" smtClean="0"/>
          </a:p>
          <a:p>
            <a:endParaRPr kumimoji="1" lang="en-US" altLang="ja-JP"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13</a:t>
            </a:fld>
            <a:endParaRPr kumimoji="1" lang="ja-JP" altLang="en-US"/>
          </a:p>
        </p:txBody>
      </p:sp>
    </p:spTree>
    <p:extLst>
      <p:ext uri="{BB962C8B-B14F-4D97-AF65-F5344CB8AC3E}">
        <p14:creationId xmlns:p14="http://schemas.microsoft.com/office/powerpoint/2010/main" val="36953794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14</a:t>
            </a:fld>
            <a:endParaRPr kumimoji="1" lang="ja-JP" altLang="en-US"/>
          </a:p>
        </p:txBody>
      </p:sp>
      <p:sp>
        <p:nvSpPr>
          <p:cNvPr id="5" name="テキスト ボックス 4"/>
          <p:cNvSpPr txBox="1"/>
          <p:nvPr/>
        </p:nvSpPr>
        <p:spPr>
          <a:xfrm>
            <a:off x="1603400" y="7777981"/>
            <a:ext cx="3888432" cy="738664"/>
          </a:xfrm>
          <a:prstGeom prst="rect">
            <a:avLst/>
          </a:prstGeom>
          <a:noFill/>
          <a:ln>
            <a:solidFill>
              <a:schemeClr val="tx1"/>
            </a:solidFill>
          </a:ln>
        </p:spPr>
        <p:txBody>
          <a:bodyPr wrap="square" rtlCol="0">
            <a:spAutoFit/>
          </a:bodyPr>
          <a:lstStyle/>
          <a:p>
            <a:pPr algn="ctr"/>
            <a:r>
              <a:rPr kumimoji="1" lang="ja-JP" altLang="en-US" sz="1400" dirty="0" smtClean="0"/>
              <a:t>平成</a:t>
            </a:r>
            <a:r>
              <a:rPr kumimoji="1" lang="en-US" altLang="ja-JP" sz="1400" dirty="0" smtClean="0"/>
              <a:t>28</a:t>
            </a:r>
            <a:r>
              <a:rPr kumimoji="1" lang="ja-JP" altLang="en-US" sz="1400" dirty="0" smtClean="0"/>
              <a:t>年度厚生労働省委託事業</a:t>
            </a:r>
            <a:endParaRPr kumimoji="1" lang="en-US" altLang="ja-JP" sz="1400" dirty="0" smtClean="0"/>
          </a:p>
          <a:p>
            <a:pPr algn="ctr"/>
            <a:r>
              <a:rPr lang="en-US" altLang="ja-JP" sz="1400" dirty="0"/>
              <a:t>2016</a:t>
            </a:r>
            <a:r>
              <a:rPr lang="ja-JP" altLang="en-US" sz="1400" dirty="0" smtClean="0"/>
              <a:t>年</a:t>
            </a:r>
            <a:r>
              <a:rPr lang="en-US" altLang="ja-JP" sz="1400" dirty="0" smtClean="0"/>
              <a:t>9</a:t>
            </a:r>
            <a:r>
              <a:rPr lang="ja-JP" altLang="en-US" sz="1400" dirty="0" smtClean="0"/>
              <a:t>月</a:t>
            </a:r>
            <a:endParaRPr lang="en-US" altLang="ja-JP" sz="1400" dirty="0" smtClean="0"/>
          </a:p>
          <a:p>
            <a:pPr algn="ctr"/>
            <a:r>
              <a:rPr lang="en-US" altLang="ja-JP" sz="1400" dirty="0" smtClean="0"/>
              <a:t>(</a:t>
            </a:r>
            <a:r>
              <a:rPr lang="ja-JP" altLang="en-US" sz="1400" dirty="0" smtClean="0"/>
              <a:t>株</a:t>
            </a:r>
            <a:r>
              <a:rPr lang="en-US" altLang="ja-JP" sz="1400" dirty="0" smtClean="0"/>
              <a:t>)</a:t>
            </a:r>
            <a:r>
              <a:rPr lang="ja-JP" altLang="en-US" sz="1400" dirty="0" smtClean="0"/>
              <a:t>三菱化学テクノリサーチ作成</a:t>
            </a:r>
            <a:endParaRPr kumimoji="1" lang="ja-JP" altLang="en-US" sz="1400" dirty="0"/>
          </a:p>
        </p:txBody>
      </p:sp>
    </p:spTree>
    <p:extLst>
      <p:ext uri="{BB962C8B-B14F-4D97-AF65-F5344CB8AC3E}">
        <p14:creationId xmlns:p14="http://schemas.microsoft.com/office/powerpoint/2010/main" val="950669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ラベル表示は、化学物質を含む</a:t>
            </a:r>
            <a:r>
              <a:rPr lang="ja-JP" altLang="en-US" dirty="0"/>
              <a:t>製品</a:t>
            </a:r>
            <a:r>
              <a:rPr kumimoji="1" lang="ja-JP" altLang="en-US" dirty="0" smtClean="0"/>
              <a:t>（原料、溶剤、助剤、塗料、インキ、洗浄剤等）が持つ危険性・有害性から、皆さん（</a:t>
            </a:r>
            <a:r>
              <a:rPr lang="ja-JP" altLang="en-US" dirty="0"/>
              <a:t>製品</a:t>
            </a:r>
            <a:r>
              <a:rPr kumimoji="1" lang="ja-JP" altLang="en-US" dirty="0" smtClean="0"/>
              <a:t>を取り扱う人）を火災事故や病気から守るために、作成されたものです。</a:t>
            </a:r>
            <a:endParaRPr kumimoji="1" lang="en-US" altLang="ja-JP" dirty="0" smtClean="0"/>
          </a:p>
          <a:p>
            <a:endParaRPr lang="en-US" altLang="ja-JP" dirty="0"/>
          </a:p>
          <a:p>
            <a:r>
              <a:rPr kumimoji="1" lang="ja-JP" altLang="en-US" dirty="0" smtClean="0"/>
              <a:t>危険性や有害性がある</a:t>
            </a:r>
            <a:r>
              <a:rPr lang="ja-JP" altLang="en-US" dirty="0"/>
              <a:t>製品</a:t>
            </a:r>
            <a:r>
              <a:rPr kumimoji="1" lang="ja-JP" altLang="en-US" dirty="0" smtClean="0"/>
              <a:t>でも、きちんと取り扱えば人体に影響なく取り扱えます。</a:t>
            </a:r>
            <a:endParaRPr kumimoji="1" lang="en-US" altLang="ja-JP" dirty="0" smtClean="0"/>
          </a:p>
          <a:p>
            <a:endParaRPr lang="en-US" altLang="ja-JP" dirty="0"/>
          </a:p>
          <a:p>
            <a:r>
              <a:rPr kumimoji="1" lang="ja-JP" altLang="en-US" dirty="0" smtClean="0"/>
              <a:t>取り扱い製品の危険性・有害性をよく理解し、適正に取り扱って、健康障害を起こさないようにしましょう。</a:t>
            </a:r>
            <a:endParaRPr kumimoji="1" lang="en-US" altLang="ja-JP" dirty="0" smtClean="0"/>
          </a:p>
          <a:p>
            <a:endParaRPr lang="en-US" altLang="ja-JP" dirty="0"/>
          </a:p>
          <a:p>
            <a:r>
              <a:rPr kumimoji="1" lang="ja-JP" altLang="en-US" dirty="0" smtClean="0"/>
              <a:t>今日勉強する内容は、１．から７．の項目です。</a:t>
            </a:r>
            <a:endParaRPr kumimoji="1" lang="ja-JP" altLang="en-US"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2</a:t>
            </a:fld>
            <a:endParaRPr kumimoji="1" lang="ja-JP" altLang="en-US"/>
          </a:p>
        </p:txBody>
      </p:sp>
    </p:spTree>
    <p:extLst>
      <p:ext uri="{BB962C8B-B14F-4D97-AF65-F5344CB8AC3E}">
        <p14:creationId xmlns:p14="http://schemas.microsoft.com/office/powerpoint/2010/main" val="2926819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1038" y="4721225"/>
            <a:ext cx="5445125" cy="4640932"/>
          </a:xfrm>
        </p:spPr>
        <p:txBody>
          <a:bodyPr/>
          <a:lstStyle/>
          <a:p>
            <a:r>
              <a:rPr kumimoji="1" lang="ja-JP" altLang="en-US" dirty="0" smtClean="0"/>
              <a:t>化学物質が人の健康に影響する程度は、</a:t>
            </a:r>
            <a:endParaRPr kumimoji="1" lang="en-US" altLang="ja-JP" dirty="0" smtClean="0"/>
          </a:p>
          <a:p>
            <a:r>
              <a:rPr lang="ja-JP" altLang="en-US" dirty="0" smtClean="0"/>
              <a:t>「化学物質</a:t>
            </a:r>
            <a:r>
              <a:rPr lang="ja-JP" altLang="en-US" dirty="0"/>
              <a:t>が</a:t>
            </a:r>
            <a:r>
              <a:rPr lang="ja-JP" altLang="en-US" dirty="0" smtClean="0"/>
              <a:t>もつ有害性」　と</a:t>
            </a:r>
            <a:endParaRPr lang="en-US" altLang="ja-JP" dirty="0" smtClean="0"/>
          </a:p>
          <a:p>
            <a:r>
              <a:rPr kumimoji="1" lang="ja-JP" altLang="en-US" dirty="0" smtClean="0"/>
              <a:t>「その化学物質に人が触れる量（体内に取り込まれる量）」　で決まります。</a:t>
            </a:r>
            <a:endParaRPr kumimoji="1" lang="en-US" altLang="ja-JP" dirty="0" smtClean="0"/>
          </a:p>
          <a:p>
            <a:r>
              <a:rPr kumimoji="1" lang="ja-JP" altLang="en-US" dirty="0" smtClean="0"/>
              <a:t>それを、化学物質による</a:t>
            </a:r>
            <a:r>
              <a:rPr lang="ja-JP" altLang="en-US" dirty="0" smtClean="0"/>
              <a:t>健康障害の発生可能性＝（化学物質の有害性）</a:t>
            </a:r>
            <a:r>
              <a:rPr lang="en-US" altLang="ja-JP" dirty="0" smtClean="0"/>
              <a:t>×</a:t>
            </a:r>
            <a:r>
              <a:rPr lang="ja-JP" altLang="en-US" dirty="0" smtClean="0"/>
              <a:t>（化学物質の量）という式で表します。健康障害が生じる可能性は、化学物質のもつ有害性とその化学物質を体内に取り込む量によって決まります。</a:t>
            </a:r>
            <a:endParaRPr lang="en-US" altLang="ja-JP" dirty="0" smtClean="0"/>
          </a:p>
          <a:p>
            <a:endParaRPr lang="en-US" altLang="ja-JP" sz="800" dirty="0"/>
          </a:p>
          <a:p>
            <a:r>
              <a:rPr lang="ja-JP" altLang="en-US" dirty="0"/>
              <a:t>有害性</a:t>
            </a:r>
            <a:r>
              <a:rPr lang="ja-JP" altLang="en-US" dirty="0" smtClean="0"/>
              <a:t>が低いものでも大量に体内に取り込めば健康に悪影響が出ます。</a:t>
            </a:r>
            <a:endParaRPr lang="en-US" altLang="ja-JP" dirty="0" smtClean="0"/>
          </a:p>
          <a:p>
            <a:r>
              <a:rPr kumimoji="1" lang="ja-JP" altLang="en-US" dirty="0" smtClean="0"/>
              <a:t>砂糖を大量に摂り続ければ糖尿病に</a:t>
            </a:r>
            <a:r>
              <a:rPr lang="ja-JP" altLang="en-US" dirty="0"/>
              <a:t>な</a:t>
            </a:r>
            <a:r>
              <a:rPr kumimoji="1" lang="ja-JP" altLang="en-US" dirty="0" smtClean="0"/>
              <a:t>りますし、塩を摂り過ぎると腎臓機能に障害が出ます。</a:t>
            </a:r>
            <a:endParaRPr kumimoji="1" lang="en-US" altLang="ja-JP" dirty="0" smtClean="0"/>
          </a:p>
          <a:p>
            <a:r>
              <a:rPr lang="ja-JP" altLang="en-US" dirty="0" smtClean="0"/>
              <a:t>一方、有害性の大きな物質でも、ごく少量あるいは空気中の濃度が低ければ健康に影響は出ません。職場の化学物質の濃度を管理濃度以下に抑えていれば、大丈夫なのです。</a:t>
            </a:r>
            <a:endParaRPr lang="en-US" altLang="ja-JP" dirty="0" smtClean="0"/>
          </a:p>
          <a:p>
            <a:endParaRPr kumimoji="1" lang="en-US" altLang="ja-JP" sz="800" dirty="0"/>
          </a:p>
          <a:p>
            <a:r>
              <a:rPr kumimoji="1" lang="ja-JP" altLang="en-US" dirty="0" smtClean="0"/>
              <a:t>今日説明する容器に表示されているラベルでは、注意を促すために、危険性・有害性を</a:t>
            </a:r>
            <a:r>
              <a:rPr lang="ja-JP" altLang="en-US" dirty="0" smtClean="0"/>
              <a:t>強調</a:t>
            </a:r>
            <a:r>
              <a:rPr lang="ja-JP" altLang="en-US" dirty="0"/>
              <a:t>して</a:t>
            </a:r>
            <a:r>
              <a:rPr lang="ja-JP" altLang="en-US" dirty="0" smtClean="0"/>
              <a:t>います。</a:t>
            </a:r>
            <a:endParaRPr lang="en-US" altLang="ja-JP" dirty="0" smtClean="0"/>
          </a:p>
          <a:p>
            <a:r>
              <a:rPr kumimoji="1" lang="ja-JP" altLang="en-US" dirty="0" smtClean="0"/>
              <a:t>皆さんは、取扱い</a:t>
            </a:r>
            <a:r>
              <a:rPr lang="ja-JP" altLang="en-US" dirty="0"/>
              <a:t>物質</a:t>
            </a:r>
            <a:r>
              <a:rPr kumimoji="1" lang="ja-JP" altLang="en-US" dirty="0" smtClean="0"/>
              <a:t>の有害性を知った上で、それを吸わない、触らないように</a:t>
            </a:r>
            <a:r>
              <a:rPr lang="ja-JP" altLang="en-US" dirty="0" smtClean="0"/>
              <a:t>して自分の身を守りましょう。有害性が大きな物質でも、それを</a:t>
            </a:r>
            <a:r>
              <a:rPr lang="ja-JP" altLang="en-US" dirty="0"/>
              <a:t>体内</a:t>
            </a:r>
            <a:r>
              <a:rPr lang="ja-JP" altLang="en-US" dirty="0" smtClean="0"/>
              <a:t>に取り込まなければ健康障害を起こすことはありません。</a:t>
            </a:r>
            <a:endParaRPr lang="en-US" altLang="ja-JP" dirty="0" smtClean="0"/>
          </a:p>
          <a:p>
            <a:r>
              <a:rPr kumimoji="1" lang="ja-JP" altLang="en-US" dirty="0" smtClean="0"/>
              <a:t>＊＊＊＊＊＊＊＊＊＊＊＊＊＊＊＊＊＊＊＊＊＊＊＊</a:t>
            </a:r>
            <a:endParaRPr kumimoji="1" lang="en-US" altLang="ja-JP" dirty="0" smtClean="0"/>
          </a:p>
          <a:p>
            <a:r>
              <a:rPr kumimoji="1" lang="ja-JP" altLang="en-US" dirty="0" smtClean="0"/>
              <a:t>＜教育担当者へ＞</a:t>
            </a:r>
            <a:endParaRPr kumimoji="1" lang="en-US" altLang="ja-JP" dirty="0"/>
          </a:p>
          <a:p>
            <a:r>
              <a:rPr lang="ja-JP" altLang="en-US" dirty="0" smtClean="0"/>
              <a:t>有害性の影響を小さくする方法として、有害性がより小さい商品に変える方法もあります。</a:t>
            </a:r>
            <a:r>
              <a:rPr kumimoji="1" lang="ja-JP" altLang="en-US" dirty="0" smtClean="0"/>
              <a:t>この時は、有害性が小さいことがはっきりわかっている商品を</a:t>
            </a:r>
            <a:r>
              <a:rPr lang="ja-JP" altLang="en-US" dirty="0" smtClean="0"/>
              <a:t>選ぶことが大切です。</a:t>
            </a:r>
            <a:r>
              <a:rPr kumimoji="1" lang="ja-JP" altLang="en-US" dirty="0" smtClean="0"/>
              <a:t>有害性</a:t>
            </a:r>
            <a:r>
              <a:rPr lang="ja-JP" altLang="en-US" dirty="0" smtClean="0"/>
              <a:t>がわかっていない商品に切り替えて、後になって切り替えた商品の方が有害性が高</a:t>
            </a:r>
            <a:r>
              <a:rPr lang="ja-JP" altLang="en-US" dirty="0"/>
              <a:t>い</a:t>
            </a:r>
            <a:r>
              <a:rPr lang="ja-JP" altLang="en-US" dirty="0" smtClean="0"/>
              <a:t>ことが分かったという例が少なくありません。</a:t>
            </a:r>
            <a:endParaRPr kumimoji="1" lang="ja-JP" altLang="en-US"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3</a:t>
            </a:fld>
            <a:endParaRPr kumimoji="1" lang="ja-JP" altLang="en-US"/>
          </a:p>
        </p:txBody>
      </p:sp>
    </p:spTree>
    <p:extLst>
      <p:ext uri="{BB962C8B-B14F-4D97-AF65-F5344CB8AC3E}">
        <p14:creationId xmlns:p14="http://schemas.microsoft.com/office/powerpoint/2010/main" val="1309238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67296" y="4609629"/>
            <a:ext cx="5445125" cy="4896544"/>
          </a:xfrm>
        </p:spPr>
        <p:txBody>
          <a:bodyPr/>
          <a:lstStyle/>
          <a:p>
            <a:r>
              <a:rPr kumimoji="1" lang="ja-JP" altLang="en-US" dirty="0" smtClean="0"/>
              <a:t>容器包装のラベルには</a:t>
            </a:r>
            <a:r>
              <a:rPr lang="ja-JP" altLang="en-US" dirty="0"/>
              <a:t>ここ</a:t>
            </a:r>
            <a:r>
              <a:rPr lang="ja-JP" altLang="en-US" dirty="0" smtClean="0"/>
              <a:t>に示した６項目が表示されています。</a:t>
            </a:r>
            <a:endParaRPr lang="en-US" altLang="ja-JP" dirty="0" smtClean="0"/>
          </a:p>
          <a:p>
            <a:r>
              <a:rPr kumimoji="1" lang="ja-JP" altLang="en-US" dirty="0" smtClean="0"/>
              <a:t>①　</a:t>
            </a:r>
            <a:r>
              <a:rPr lang="ja-JP" altLang="en-US" dirty="0"/>
              <a:t>製品</a:t>
            </a:r>
            <a:r>
              <a:rPr lang="ja-JP" altLang="en-US" dirty="0" smtClean="0"/>
              <a:t>特定名</a:t>
            </a:r>
            <a:r>
              <a:rPr kumimoji="1" lang="ja-JP" altLang="en-US" dirty="0" smtClean="0"/>
              <a:t>・・・・・製品の名称（化学名称やメーカー独自の</a:t>
            </a:r>
            <a:r>
              <a:rPr lang="ja-JP" altLang="en-US" dirty="0" smtClean="0"/>
              <a:t>商品名）です。</a:t>
            </a:r>
            <a:endParaRPr lang="en-US" altLang="ja-JP" dirty="0" smtClean="0"/>
          </a:p>
          <a:p>
            <a:r>
              <a:rPr kumimoji="1" lang="ja-JP" altLang="en-US" dirty="0" smtClean="0"/>
              <a:t>②</a:t>
            </a:r>
            <a:r>
              <a:rPr lang="ja-JP" altLang="en-US" dirty="0"/>
              <a:t>　注意喚起語・・・・</a:t>
            </a:r>
            <a:r>
              <a:rPr lang="ja-JP" altLang="en-US" dirty="0" smtClean="0"/>
              <a:t>・製品の</a:t>
            </a:r>
            <a:r>
              <a:rPr lang="ja-JP" altLang="en-US" dirty="0"/>
              <a:t>危険有害性の重大性の大きさ</a:t>
            </a:r>
            <a:r>
              <a:rPr lang="ja-JP" altLang="en-US" dirty="0" smtClean="0"/>
              <a:t>に応じて、</a:t>
            </a:r>
            <a:endParaRPr lang="en-US" altLang="ja-JP" dirty="0" smtClean="0"/>
          </a:p>
          <a:p>
            <a:r>
              <a:rPr lang="ja-JP" altLang="en-US" dirty="0"/>
              <a:t>　</a:t>
            </a:r>
            <a:r>
              <a:rPr lang="ja-JP" altLang="en-US" dirty="0" smtClean="0"/>
              <a:t>　「危険</a:t>
            </a:r>
            <a:r>
              <a:rPr lang="ja-JP" altLang="en-US" dirty="0"/>
              <a:t>」、「警告」　と表示されます。危険有害性が小さい</a:t>
            </a:r>
            <a:r>
              <a:rPr lang="ja-JP" altLang="en-US" dirty="0" smtClean="0"/>
              <a:t>場合</a:t>
            </a:r>
            <a:r>
              <a:rPr lang="ja-JP" altLang="en-US" dirty="0"/>
              <a:t>は注意</a:t>
            </a:r>
            <a:r>
              <a:rPr lang="ja-JP" altLang="en-US" dirty="0" smtClean="0"/>
              <a:t>喚起語</a:t>
            </a:r>
            <a:endParaRPr lang="en-US" altLang="ja-JP" dirty="0" smtClean="0"/>
          </a:p>
          <a:p>
            <a:r>
              <a:rPr lang="ja-JP" altLang="en-US" dirty="0"/>
              <a:t>　</a:t>
            </a:r>
            <a:r>
              <a:rPr lang="ja-JP" altLang="en-US" dirty="0" smtClean="0"/>
              <a:t>　は記載</a:t>
            </a:r>
            <a:r>
              <a:rPr lang="ja-JP" altLang="en-US" dirty="0"/>
              <a:t>されません</a:t>
            </a:r>
            <a:r>
              <a:rPr lang="ja-JP" altLang="en-US" dirty="0" smtClean="0"/>
              <a:t>。</a:t>
            </a:r>
            <a:endParaRPr lang="en-US" altLang="ja-JP" dirty="0" smtClean="0"/>
          </a:p>
          <a:p>
            <a:r>
              <a:rPr kumimoji="1" lang="ja-JP" altLang="en-US" dirty="0" smtClean="0"/>
              <a:t>③</a:t>
            </a:r>
            <a:r>
              <a:rPr lang="ja-JP" altLang="en-US" dirty="0"/>
              <a:t>　</a:t>
            </a:r>
            <a:r>
              <a:rPr lang="ja-JP" altLang="en-US" dirty="0" smtClean="0"/>
              <a:t>絵表示・・・・・９</a:t>
            </a:r>
            <a:r>
              <a:rPr lang="ja-JP" altLang="en-US" dirty="0"/>
              <a:t>種類の絵で</a:t>
            </a:r>
            <a:r>
              <a:rPr lang="ja-JP" altLang="en-US" dirty="0" smtClean="0"/>
              <a:t>、製品について分類された危険</a:t>
            </a:r>
            <a:r>
              <a:rPr lang="ja-JP" altLang="en-US" dirty="0"/>
              <a:t>有害性</a:t>
            </a:r>
            <a:r>
              <a:rPr lang="ja-JP" altLang="en-US" dirty="0" smtClean="0"/>
              <a:t>を</a:t>
            </a:r>
            <a:endParaRPr lang="en-US" altLang="ja-JP" dirty="0" smtClean="0"/>
          </a:p>
          <a:p>
            <a:r>
              <a:rPr lang="ja-JP" altLang="en-US" dirty="0"/>
              <a:t>　</a:t>
            </a:r>
            <a:r>
              <a:rPr lang="ja-JP" altLang="en-US" dirty="0" smtClean="0"/>
              <a:t>　表示</a:t>
            </a:r>
            <a:r>
              <a:rPr lang="ja-JP" altLang="en-US" dirty="0"/>
              <a:t>しています</a:t>
            </a:r>
            <a:r>
              <a:rPr lang="ja-JP" altLang="en-US" dirty="0" smtClean="0"/>
              <a:t>。</a:t>
            </a:r>
            <a:endParaRPr lang="ja-JP" altLang="en-US" dirty="0"/>
          </a:p>
          <a:p>
            <a:r>
              <a:rPr kumimoji="1" lang="ja-JP" altLang="en-US" dirty="0" smtClean="0"/>
              <a:t>④　危険有害性情報・・・</a:t>
            </a:r>
            <a:r>
              <a:rPr lang="ja-JP" altLang="en-US" dirty="0"/>
              <a:t>・</a:t>
            </a:r>
            <a:r>
              <a:rPr lang="ja-JP" altLang="en-US" dirty="0" smtClean="0"/>
              <a:t>・製品に含まれている化学物質の人体</a:t>
            </a:r>
            <a:r>
              <a:rPr lang="ja-JP" altLang="en-US" dirty="0"/>
              <a:t>に</a:t>
            </a:r>
            <a:r>
              <a:rPr lang="ja-JP" altLang="en-US" dirty="0" smtClean="0"/>
              <a:t>及ぼす影響</a:t>
            </a:r>
            <a:endParaRPr lang="en-US" altLang="ja-JP" dirty="0" smtClean="0"/>
          </a:p>
          <a:p>
            <a:r>
              <a:rPr lang="ja-JP" altLang="en-US" dirty="0"/>
              <a:t>　</a:t>
            </a:r>
            <a:r>
              <a:rPr lang="ja-JP" altLang="en-US" dirty="0" smtClean="0"/>
              <a:t>　（人</a:t>
            </a:r>
            <a:r>
              <a:rPr lang="ja-JP" altLang="en-US" dirty="0"/>
              <a:t>の健康への</a:t>
            </a:r>
            <a:r>
              <a:rPr lang="ja-JP" altLang="en-US" dirty="0" smtClean="0"/>
              <a:t>有害）と化学物質の引火性、安定性、反応性等が記載されて</a:t>
            </a:r>
            <a:endParaRPr lang="en-US" altLang="ja-JP" dirty="0" smtClean="0"/>
          </a:p>
          <a:p>
            <a:r>
              <a:rPr lang="ja-JP" altLang="en-US" dirty="0"/>
              <a:t>　</a:t>
            </a:r>
            <a:r>
              <a:rPr lang="ja-JP" altLang="en-US" dirty="0" smtClean="0"/>
              <a:t>　います</a:t>
            </a:r>
            <a:r>
              <a:rPr lang="ja-JP" altLang="en-US" dirty="0"/>
              <a:t>。</a:t>
            </a:r>
          </a:p>
          <a:p>
            <a:r>
              <a:rPr kumimoji="1" lang="ja-JP" altLang="en-US" dirty="0" smtClean="0"/>
              <a:t>⑤　注意書き・・・</a:t>
            </a:r>
            <a:r>
              <a:rPr lang="ja-JP" altLang="en-US" dirty="0"/>
              <a:t>・・安全に取り扱うための対策や万一事故が</a:t>
            </a:r>
            <a:r>
              <a:rPr lang="ja-JP" altLang="en-US" dirty="0" smtClean="0"/>
              <a:t>発生した場合の</a:t>
            </a:r>
            <a:endParaRPr lang="en-US" altLang="ja-JP" dirty="0" smtClean="0"/>
          </a:p>
          <a:p>
            <a:r>
              <a:rPr lang="ja-JP" altLang="en-US" dirty="0"/>
              <a:t>　</a:t>
            </a:r>
            <a:r>
              <a:rPr lang="ja-JP" altLang="en-US" dirty="0" smtClean="0"/>
              <a:t>　応急</a:t>
            </a:r>
            <a:r>
              <a:rPr lang="ja-JP" altLang="en-US" dirty="0"/>
              <a:t>措置及び救急措置を示しています</a:t>
            </a:r>
            <a:r>
              <a:rPr lang="ja-JP" altLang="en-US" dirty="0" smtClean="0"/>
              <a:t>。</a:t>
            </a:r>
            <a:endParaRPr lang="en-US" altLang="ja-JP" dirty="0" smtClean="0"/>
          </a:p>
          <a:p>
            <a:r>
              <a:rPr lang="ja-JP" altLang="en-US" dirty="0" smtClean="0"/>
              <a:t>　　（</a:t>
            </a:r>
            <a:r>
              <a:rPr lang="ja-JP" altLang="en-US" dirty="0"/>
              <a:t>ラベルの「注意書き」</a:t>
            </a:r>
            <a:r>
              <a:rPr lang="ja-JP" altLang="en-US" dirty="0" smtClean="0"/>
              <a:t>の中</a:t>
            </a:r>
            <a:r>
              <a:rPr lang="ja-JP" altLang="en-US" dirty="0"/>
              <a:t>に、「安全対策」と「救急措置（</a:t>
            </a:r>
            <a:r>
              <a:rPr lang="ja-JP" altLang="en-US" dirty="0" smtClean="0"/>
              <a:t>応急措置</a:t>
            </a:r>
            <a:r>
              <a:rPr lang="ja-JP" altLang="en-US" dirty="0"/>
              <a:t>）」</a:t>
            </a:r>
            <a:r>
              <a:rPr lang="ja-JP" altLang="en-US" dirty="0" smtClean="0"/>
              <a:t>及び</a:t>
            </a:r>
            <a:endParaRPr lang="en-US" altLang="ja-JP" dirty="0" smtClean="0"/>
          </a:p>
          <a:p>
            <a:r>
              <a:rPr lang="ja-JP" altLang="en-US" dirty="0"/>
              <a:t>　</a:t>
            </a:r>
            <a:r>
              <a:rPr lang="ja-JP" altLang="en-US" dirty="0" smtClean="0"/>
              <a:t>　「</a:t>
            </a:r>
            <a:r>
              <a:rPr lang="ja-JP" altLang="en-US" dirty="0"/>
              <a:t>保管」時、「廃棄」時の</a:t>
            </a:r>
            <a:r>
              <a:rPr lang="ja-JP" altLang="en-US" dirty="0" smtClean="0"/>
              <a:t>注意事項</a:t>
            </a:r>
            <a:r>
              <a:rPr lang="ja-JP" altLang="en-US" dirty="0"/>
              <a:t>に分けて表示されて</a:t>
            </a:r>
            <a:r>
              <a:rPr lang="ja-JP" altLang="en-US" dirty="0" smtClean="0"/>
              <a:t>います</a:t>
            </a:r>
            <a:r>
              <a:rPr lang="ja-JP" altLang="en-US" dirty="0"/>
              <a:t>。）　</a:t>
            </a:r>
          </a:p>
          <a:p>
            <a:r>
              <a:rPr kumimoji="1" lang="ja-JP" altLang="en-US" dirty="0" smtClean="0"/>
              <a:t>⑥　供給者の特定・・・</a:t>
            </a:r>
            <a:r>
              <a:rPr lang="ja-JP" altLang="en-US" dirty="0"/>
              <a:t>・・商品の供給者名（</a:t>
            </a:r>
            <a:r>
              <a:rPr lang="ja-JP" altLang="en-US" dirty="0" smtClean="0"/>
              <a:t>企業名</a:t>
            </a:r>
            <a:r>
              <a:rPr lang="ja-JP" altLang="en-US" dirty="0"/>
              <a:t>）と住所、電話番号</a:t>
            </a:r>
            <a:r>
              <a:rPr lang="ja-JP" altLang="en-US" dirty="0" smtClean="0"/>
              <a:t>が</a:t>
            </a:r>
            <a:endParaRPr lang="en-US" altLang="ja-JP" dirty="0" smtClean="0"/>
          </a:p>
          <a:p>
            <a:r>
              <a:rPr lang="ja-JP" altLang="en-US" dirty="0"/>
              <a:t>　</a:t>
            </a:r>
            <a:r>
              <a:rPr lang="ja-JP" altLang="en-US" dirty="0" smtClean="0"/>
              <a:t>　記載</a:t>
            </a:r>
            <a:r>
              <a:rPr lang="ja-JP" altLang="en-US" dirty="0"/>
              <a:t>されています。</a:t>
            </a:r>
          </a:p>
          <a:p>
            <a:r>
              <a:rPr kumimoji="1" lang="ja-JP" altLang="en-US" dirty="0" smtClean="0"/>
              <a:t>以上がＪＩＳでラベル</a:t>
            </a:r>
            <a:r>
              <a:rPr lang="ja-JP" altLang="en-US" dirty="0"/>
              <a:t>への</a:t>
            </a:r>
            <a:r>
              <a:rPr kumimoji="1" lang="ja-JP" altLang="en-US" dirty="0" smtClean="0"/>
              <a:t>記載事項を定めている６項目ですが、実際の容器に添付されているラベルには次のように表示されています。</a:t>
            </a:r>
            <a:endParaRPr lang="en-US" altLang="ja-JP" dirty="0"/>
          </a:p>
          <a:p>
            <a:r>
              <a:rPr kumimoji="1" lang="ja-JP" altLang="en-US" dirty="0" smtClean="0"/>
              <a:t>＊＊＊＊＊＊＊＊＊＊＊＊＊＊＊＊＊＊＊＊</a:t>
            </a:r>
            <a:endParaRPr kumimoji="1" lang="en-US" altLang="ja-JP" dirty="0" smtClean="0"/>
          </a:p>
          <a:p>
            <a:r>
              <a:rPr lang="ja-JP" altLang="en-US" dirty="0" smtClean="0"/>
              <a:t>＜教育担当者へ＞</a:t>
            </a:r>
            <a:endParaRPr lang="en-US" altLang="ja-JP" dirty="0" smtClean="0"/>
          </a:p>
          <a:p>
            <a:r>
              <a:rPr lang="ja-JP" altLang="en-US" dirty="0" smtClean="0"/>
              <a:t>①の製品の名称は、ＳＤＳに記載してある製品の名称と同じ名称が記載されて</a:t>
            </a:r>
            <a:r>
              <a:rPr lang="ja-JP" altLang="en-US" dirty="0" err="1" smtClean="0"/>
              <a:t>い</a:t>
            </a:r>
            <a:endParaRPr lang="en-US" altLang="ja-JP" dirty="0" smtClean="0"/>
          </a:p>
          <a:p>
            <a:r>
              <a:rPr lang="ja-JP" altLang="en-US" dirty="0" smtClean="0"/>
              <a:t>ます。</a:t>
            </a:r>
            <a:endParaRPr lang="en-US" altLang="ja-JP" dirty="0" smtClean="0"/>
          </a:p>
          <a:p>
            <a:r>
              <a:rPr lang="ja-JP" altLang="en-US" dirty="0"/>
              <a:t>②</a:t>
            </a:r>
            <a:r>
              <a:rPr kumimoji="1" lang="ja-JP" altLang="en-US" dirty="0" smtClean="0"/>
              <a:t>取扱い</a:t>
            </a:r>
            <a:r>
              <a:rPr kumimoji="1" lang="ja-JP" altLang="en-US" dirty="0"/>
              <a:t>物質</a:t>
            </a:r>
            <a:r>
              <a:rPr kumimoji="1" lang="ja-JP" altLang="en-US" dirty="0" smtClean="0"/>
              <a:t>の</a:t>
            </a:r>
            <a:r>
              <a:rPr lang="ja-JP" altLang="en-US" dirty="0" smtClean="0"/>
              <a:t>危険有害性が基準より小さいものは、注意喚起語や絵表示などが</a:t>
            </a:r>
            <a:r>
              <a:rPr kumimoji="1" lang="ja-JP" altLang="en-US" dirty="0" smtClean="0"/>
              <a:t>記載されないものがあります。</a:t>
            </a:r>
            <a:endParaRPr kumimoji="1" lang="en-US" altLang="ja-JP" dirty="0" smtClean="0"/>
          </a:p>
          <a:p>
            <a:r>
              <a:rPr lang="ja-JP" altLang="en-US" dirty="0" smtClean="0"/>
              <a:t>③危険有害性情報がないときも注意喚起語や絵表示がないことがありますので注意が必要です。</a:t>
            </a:r>
            <a:endParaRPr kumimoji="1" lang="en-US" altLang="ja-JP" dirty="0" smtClean="0"/>
          </a:p>
          <a:p>
            <a:endParaRPr kumimoji="1" lang="en-US" altLang="ja-JP"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4</a:t>
            </a:fld>
            <a:endParaRPr kumimoji="1" lang="ja-JP" altLang="en-US"/>
          </a:p>
        </p:txBody>
      </p:sp>
    </p:spTree>
    <p:extLst>
      <p:ext uri="{BB962C8B-B14F-4D97-AF65-F5344CB8AC3E}">
        <p14:creationId xmlns:p14="http://schemas.microsoft.com/office/powerpoint/2010/main" val="7171101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ラベルの絵表示は、ここに示した</a:t>
            </a:r>
            <a:r>
              <a:rPr lang="ja-JP" altLang="en-US" dirty="0" smtClean="0"/>
              <a:t>９種類あります。</a:t>
            </a:r>
            <a:endParaRPr lang="en-US" altLang="ja-JP" dirty="0" smtClean="0"/>
          </a:p>
          <a:p>
            <a:r>
              <a:rPr kumimoji="1" lang="ja-JP" altLang="en-US" dirty="0"/>
              <a:t>皆さん</a:t>
            </a:r>
            <a:r>
              <a:rPr kumimoji="1" lang="ja-JP" altLang="en-US" dirty="0" smtClean="0"/>
              <a:t>が業務で使っている容器のラベルの絵表示を見て</a:t>
            </a:r>
            <a:endParaRPr kumimoji="1" lang="en-US" altLang="ja-JP" dirty="0" smtClean="0"/>
          </a:p>
          <a:p>
            <a:r>
              <a:rPr lang="ja-JP" altLang="en-US" dirty="0" smtClean="0"/>
              <a:t>どの</a:t>
            </a:r>
            <a:r>
              <a:rPr lang="ja-JP" altLang="en-US" dirty="0"/>
              <a:t>絵表示</a:t>
            </a:r>
            <a:r>
              <a:rPr lang="ja-JP" altLang="en-US" dirty="0" smtClean="0"/>
              <a:t>があるか確認してみましょう。</a:t>
            </a:r>
            <a:endParaRPr kumimoji="1" lang="ja-JP" altLang="en-US"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5</a:t>
            </a:fld>
            <a:endParaRPr kumimoji="1" lang="ja-JP" altLang="en-US"/>
          </a:p>
        </p:txBody>
      </p:sp>
    </p:spTree>
    <p:extLst>
      <p:ext uri="{BB962C8B-B14F-4D97-AF65-F5344CB8AC3E}">
        <p14:creationId xmlns:p14="http://schemas.microsoft.com/office/powerpoint/2010/main" val="18787877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これは塗料のラベルの見本です。</a:t>
            </a:r>
            <a:endParaRPr kumimoji="1" lang="en-US" altLang="ja-JP" dirty="0" smtClean="0"/>
          </a:p>
          <a:p>
            <a:r>
              <a:rPr lang="ja-JP" altLang="en-US" dirty="0"/>
              <a:t>今日</a:t>
            </a:r>
            <a:r>
              <a:rPr lang="ja-JP" altLang="en-US" dirty="0" smtClean="0"/>
              <a:t>は、特に絵表示について説明します。</a:t>
            </a:r>
            <a:endParaRPr kumimoji="1" lang="en-US" altLang="ja-JP" dirty="0" smtClean="0"/>
          </a:p>
          <a:p>
            <a:r>
              <a:rPr lang="ja-JP" altLang="en-US" dirty="0" smtClean="0"/>
              <a:t>ラベルに記載してあるその他の項目については最後の方で説明します。</a:t>
            </a:r>
            <a:endParaRPr lang="en-US" altLang="ja-JP" dirty="0" smtClean="0"/>
          </a:p>
          <a:p>
            <a:endParaRPr kumimoji="1" lang="en-US" altLang="ja-JP" dirty="0"/>
          </a:p>
          <a:p>
            <a:r>
              <a:rPr lang="ja-JP" altLang="en-US" dirty="0" smtClean="0"/>
              <a:t>＊＊＊＊＊＊＊＊＊＊＊＊＊＊＊＊＊＊：</a:t>
            </a:r>
            <a:endParaRPr lang="en-US" altLang="ja-JP" dirty="0" smtClean="0"/>
          </a:p>
          <a:p>
            <a:r>
              <a:rPr kumimoji="1" lang="ja-JP" altLang="en-US" dirty="0" smtClean="0"/>
              <a:t>＜教育担当者へ＞</a:t>
            </a:r>
            <a:endParaRPr kumimoji="1" lang="en-US" altLang="ja-JP" dirty="0" smtClean="0"/>
          </a:p>
          <a:p>
            <a:r>
              <a:rPr lang="ja-JP" altLang="en-US" dirty="0" smtClean="0"/>
              <a:t>この塗料のラベル見本</a:t>
            </a:r>
            <a:r>
              <a:rPr lang="ja-JP" altLang="en-US" dirty="0"/>
              <a:t>は、塗料会社が自社の塗料のラベル作成の参考</a:t>
            </a:r>
            <a:r>
              <a:rPr lang="ja-JP" altLang="en-US" dirty="0" smtClean="0"/>
              <a:t>に</a:t>
            </a:r>
            <a:endParaRPr lang="en-US" altLang="ja-JP" dirty="0" smtClean="0"/>
          </a:p>
          <a:p>
            <a:r>
              <a:rPr lang="ja-JP" altLang="en-US" dirty="0" smtClean="0"/>
              <a:t>するために日本塗料工業会が作成したものです。</a:t>
            </a:r>
            <a:endParaRPr lang="en-US" altLang="ja-JP" dirty="0" smtClean="0"/>
          </a:p>
          <a:p>
            <a:r>
              <a:rPr lang="ja-JP" altLang="en-US" dirty="0" smtClean="0"/>
              <a:t>従って、製品名や供給者の名称は架空のものです。</a:t>
            </a:r>
            <a:endParaRPr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6</a:t>
            </a:fld>
            <a:endParaRPr kumimoji="1" lang="ja-JP" altLang="en-US"/>
          </a:p>
        </p:txBody>
      </p:sp>
    </p:spTree>
    <p:extLst>
      <p:ext uri="{BB962C8B-B14F-4D97-AF65-F5344CB8AC3E}">
        <p14:creationId xmlns:p14="http://schemas.microsoft.com/office/powerpoint/2010/main" val="30426343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83320" y="721197"/>
            <a:ext cx="4965700" cy="3725863"/>
          </a:xfrm>
        </p:spPr>
      </p:sp>
      <p:sp>
        <p:nvSpPr>
          <p:cNvPr id="3" name="ノート プレースホルダー 2"/>
          <p:cNvSpPr>
            <a:spLocks noGrp="1"/>
          </p:cNvSpPr>
          <p:nvPr>
            <p:ph type="body" idx="1"/>
          </p:nvPr>
        </p:nvSpPr>
        <p:spPr/>
        <p:txBody>
          <a:bodyPr/>
          <a:lstStyle/>
          <a:p>
            <a:r>
              <a:rPr kumimoji="1" lang="ja-JP" altLang="en-US" dirty="0" smtClean="0"/>
              <a:t>では、ラベルに表示されていた注意喚起語と絵表示について説明します</a:t>
            </a:r>
            <a:r>
              <a:rPr lang="ja-JP" altLang="en-US"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7</a:t>
            </a:fld>
            <a:endParaRPr kumimoji="1" lang="ja-JP" altLang="en-US"/>
          </a:p>
        </p:txBody>
      </p:sp>
    </p:spTree>
    <p:extLst>
      <p:ext uri="{BB962C8B-B14F-4D97-AF65-F5344CB8AC3E}">
        <p14:creationId xmlns:p14="http://schemas.microsoft.com/office/powerpoint/2010/main" val="482573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注意喚起語</a:t>
            </a:r>
            <a:r>
              <a:rPr lang="ja-JP" altLang="en-US" dirty="0"/>
              <a:t>に</a:t>
            </a:r>
            <a:r>
              <a:rPr kumimoji="1" lang="ja-JP" altLang="en-US" dirty="0" smtClean="0"/>
              <a:t>は、危険と</a:t>
            </a:r>
            <a:r>
              <a:rPr lang="ja-JP" altLang="en-US" dirty="0" smtClean="0"/>
              <a:t>警告の２種類があります。</a:t>
            </a:r>
            <a:endParaRPr kumimoji="1" lang="en-US" altLang="ja-JP" dirty="0" smtClean="0"/>
          </a:p>
          <a:p>
            <a:r>
              <a:rPr lang="ja-JP" altLang="en-US" dirty="0" smtClean="0"/>
              <a:t>重大な危険性・</a:t>
            </a:r>
            <a:r>
              <a:rPr kumimoji="1" lang="ja-JP" altLang="en-US" dirty="0" smtClean="0"/>
              <a:t>有害性がある場合は「危険」と表示し、</a:t>
            </a:r>
            <a:endParaRPr kumimoji="1" lang="en-US" altLang="ja-JP" dirty="0" smtClean="0"/>
          </a:p>
          <a:p>
            <a:r>
              <a:rPr lang="ja-JP" altLang="en-US" dirty="0"/>
              <a:t>それより</a:t>
            </a:r>
            <a:r>
              <a:rPr lang="ja-JP" altLang="en-US" dirty="0" smtClean="0"/>
              <a:t>も危険性・有害性が弱いときは「警告」と表示します。</a:t>
            </a:r>
            <a:endParaRPr lang="en-US" altLang="ja-JP" dirty="0" smtClean="0"/>
          </a:p>
          <a:p>
            <a:endParaRPr kumimoji="1" lang="en-US" altLang="ja-JP" dirty="0"/>
          </a:p>
          <a:p>
            <a:r>
              <a:rPr lang="ja-JP" altLang="en-US" dirty="0" smtClean="0"/>
              <a:t>危険性・有害性が基準より軽微なときは、表示をしません。</a:t>
            </a:r>
            <a:endParaRPr lang="en-US" altLang="ja-JP" dirty="0" smtClean="0"/>
          </a:p>
          <a:p>
            <a:endParaRPr kumimoji="1" lang="en-US" altLang="ja-JP" dirty="0"/>
          </a:p>
          <a:p>
            <a:r>
              <a:rPr lang="ja-JP" altLang="en-US" dirty="0" smtClean="0"/>
              <a:t>注意喚起語を見て、「危険」となっていたらラベルの危険有害性情報や注意事項をよく読んで、災害発生防止に努めましょう。</a:t>
            </a:r>
            <a:endParaRPr lang="en-US" altLang="ja-JP" dirty="0" smtClean="0"/>
          </a:p>
          <a:p>
            <a:r>
              <a:rPr kumimoji="1" lang="ja-JP" altLang="en-US" dirty="0" smtClean="0"/>
              <a:t>特に作業者自らが健康障害を起こさないよう、自分は何をすればよいかを</a:t>
            </a:r>
            <a:endParaRPr kumimoji="1" lang="en-US" altLang="ja-JP" dirty="0" smtClean="0"/>
          </a:p>
          <a:p>
            <a:r>
              <a:rPr lang="ja-JP" altLang="en-US" dirty="0" smtClean="0"/>
              <a:t>ポスターの注意事項を読んで、</a:t>
            </a:r>
            <a:r>
              <a:rPr kumimoji="1" lang="ja-JP" altLang="en-US" dirty="0" smtClean="0"/>
              <a:t>自己防衛に務めましょう。</a:t>
            </a:r>
            <a:endParaRPr kumimoji="1" lang="en-US" altLang="ja-JP" dirty="0" smtClean="0"/>
          </a:p>
          <a:p>
            <a:endParaRPr lang="en-US" altLang="ja-JP" dirty="0">
              <a:solidFill>
                <a:srgbClr val="0000CC"/>
              </a:solidFill>
            </a:endParaRPr>
          </a:p>
          <a:p>
            <a:r>
              <a:rPr kumimoji="1" lang="ja-JP" altLang="en-US" dirty="0" smtClean="0"/>
              <a:t>＊＊＊＊＊＊＊＊＊＊＊＊＊＊＊＊＊＊＊＊＊＊＊＊＊＊＊</a:t>
            </a:r>
            <a:endParaRPr kumimoji="1" lang="en-US" altLang="ja-JP" dirty="0" smtClean="0"/>
          </a:p>
          <a:p>
            <a:r>
              <a:rPr lang="ja-JP" altLang="en-US" dirty="0" smtClean="0"/>
              <a:t>＜教育担当者へ＞</a:t>
            </a:r>
            <a:endParaRPr lang="en-US" altLang="ja-JP" dirty="0" smtClean="0"/>
          </a:p>
          <a:p>
            <a:r>
              <a:rPr kumimoji="1" lang="ja-JP" altLang="en-US" dirty="0"/>
              <a:t>職場</a:t>
            </a:r>
            <a:r>
              <a:rPr kumimoji="1" lang="ja-JP" altLang="en-US" dirty="0" smtClean="0"/>
              <a:t>に厚生労働省のポスター「作業前に絵表示を確認！」を拡大して貼り出すことをお奨めします。</a:t>
            </a:r>
            <a:endParaRPr kumimoji="1" lang="en-US" altLang="ja-JP" dirty="0" smtClean="0"/>
          </a:p>
          <a:p>
            <a:r>
              <a:rPr lang="ja-JP" altLang="en-US" dirty="0"/>
              <a:t>また</a:t>
            </a:r>
            <a:r>
              <a:rPr lang="ja-JP" altLang="en-US" dirty="0" smtClean="0"/>
              <a:t>、教育の時に「ラベル絵表示</a:t>
            </a:r>
            <a:r>
              <a:rPr lang="ja-JP" altLang="en-US" dirty="0"/>
              <a:t>確認</a:t>
            </a:r>
            <a:r>
              <a:rPr lang="ja-JP" altLang="en-US" dirty="0" smtClean="0"/>
              <a:t>カード　ラベルでアクション！」を受講者に配布し、常に作業服のポケットに携行するようにすることをお奨めします。</a:t>
            </a:r>
            <a:endParaRPr kumimoji="1" lang="ja-JP" altLang="en-US" dirty="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8</a:t>
            </a:fld>
            <a:endParaRPr kumimoji="1" lang="ja-JP" altLang="en-US"/>
          </a:p>
        </p:txBody>
      </p:sp>
    </p:spTree>
    <p:extLst>
      <p:ext uri="{BB962C8B-B14F-4D97-AF65-F5344CB8AC3E}">
        <p14:creationId xmlns:p14="http://schemas.microsoft.com/office/powerpoint/2010/main" val="21585757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塗料のラベルの例では、ラベルに表示されていた絵表示はこの</a:t>
            </a:r>
            <a:r>
              <a:rPr lang="ja-JP" altLang="en-US" dirty="0" smtClean="0"/>
              <a:t>３つでした。</a:t>
            </a:r>
            <a:endParaRPr lang="en-US" altLang="ja-JP" dirty="0" smtClean="0"/>
          </a:p>
          <a:p>
            <a:r>
              <a:rPr kumimoji="1" lang="ja-JP" altLang="en-US" dirty="0" smtClean="0"/>
              <a:t>上の絵表示は「炎」で、この製品（この場合は塗料）には</a:t>
            </a:r>
            <a:r>
              <a:rPr lang="ja-JP" altLang="en-US" dirty="0" smtClean="0"/>
              <a:t>火災危険</a:t>
            </a:r>
            <a:r>
              <a:rPr kumimoji="1" lang="ja-JP" altLang="en-US" dirty="0" smtClean="0"/>
              <a:t>性があることを</a:t>
            </a:r>
            <a:endParaRPr kumimoji="1" lang="en-US" altLang="ja-JP" dirty="0" smtClean="0"/>
          </a:p>
          <a:p>
            <a:r>
              <a:rPr lang="ja-JP" altLang="en-US" dirty="0"/>
              <a:t>表して</a:t>
            </a:r>
            <a:r>
              <a:rPr lang="ja-JP" altLang="en-US" dirty="0" smtClean="0"/>
              <a:t>います。</a:t>
            </a:r>
            <a:endParaRPr lang="en-US" altLang="ja-JP" dirty="0" smtClean="0"/>
          </a:p>
          <a:p>
            <a:r>
              <a:rPr lang="ja-JP" altLang="en-US" dirty="0"/>
              <a:t>真ん中</a:t>
            </a:r>
            <a:r>
              <a:rPr lang="ja-JP" altLang="en-US" dirty="0" smtClean="0"/>
              <a:t>の絵</a:t>
            </a:r>
            <a:r>
              <a:rPr kumimoji="1" lang="ja-JP" altLang="en-US" dirty="0" smtClean="0"/>
              <a:t>表示は「感嘆符」で、眼や喉や皮膚に炎症を起こす危険性がある</a:t>
            </a:r>
            <a:endParaRPr kumimoji="1" lang="en-US" altLang="ja-JP" dirty="0" smtClean="0"/>
          </a:p>
          <a:p>
            <a:r>
              <a:rPr kumimoji="1" lang="ja-JP" altLang="en-US" dirty="0" smtClean="0"/>
              <a:t>ことを示しています。</a:t>
            </a:r>
            <a:endParaRPr kumimoji="1" lang="en-US" altLang="ja-JP" dirty="0" smtClean="0"/>
          </a:p>
          <a:p>
            <a:r>
              <a:rPr lang="ja-JP" altLang="en-US" dirty="0" smtClean="0"/>
              <a:t>下の「健康有害性」の絵表示は、体内に取り組むと、</a:t>
            </a:r>
            <a:r>
              <a:rPr kumimoji="1" lang="ja-JP" altLang="en-US" dirty="0" smtClean="0"/>
              <a:t>すぐ</a:t>
            </a:r>
            <a:r>
              <a:rPr kumimoji="1" lang="ja-JP" altLang="en-US" dirty="0"/>
              <a:t>に</a:t>
            </a:r>
            <a:r>
              <a:rPr kumimoji="1" lang="ja-JP" altLang="en-US" dirty="0" smtClean="0"/>
              <a:t>は影響が出なく</a:t>
            </a:r>
            <a:endParaRPr kumimoji="1" lang="en-US" altLang="ja-JP" dirty="0" smtClean="0"/>
          </a:p>
          <a:p>
            <a:r>
              <a:rPr kumimoji="1" lang="ja-JP" altLang="en-US" dirty="0" smtClean="0"/>
              <a:t>ても、長期間取り扱い続けるうちに障害が出てくるおそれがあることを示しています。</a:t>
            </a:r>
            <a:endParaRPr kumimoji="1" lang="en-US" altLang="ja-JP" dirty="0" smtClean="0"/>
          </a:p>
          <a:p>
            <a:endParaRPr lang="en-US" altLang="ja-JP" dirty="0"/>
          </a:p>
          <a:p>
            <a:r>
              <a:rPr lang="ja-JP" altLang="en-US" dirty="0"/>
              <a:t>障害の</a:t>
            </a:r>
            <a:r>
              <a:rPr lang="ja-JP" altLang="en-US" dirty="0" smtClean="0"/>
              <a:t>出る</a:t>
            </a:r>
            <a:r>
              <a:rPr lang="ja-JP" altLang="en-US" dirty="0"/>
              <a:t>臓器</a:t>
            </a:r>
            <a:r>
              <a:rPr lang="ja-JP" altLang="en-US" dirty="0" smtClean="0"/>
              <a:t>は化学物質によって違います。詳しくはラベルの危険有害性</a:t>
            </a:r>
            <a:endParaRPr lang="en-US" altLang="ja-JP" dirty="0" smtClean="0"/>
          </a:p>
          <a:p>
            <a:r>
              <a:rPr lang="ja-JP" altLang="en-US" dirty="0" smtClean="0"/>
              <a:t>情報をみるとわかります。</a:t>
            </a:r>
            <a:endParaRPr lang="en-US" altLang="ja-JP" dirty="0" smtClean="0"/>
          </a:p>
          <a:p>
            <a:r>
              <a:rPr lang="ja-JP" altLang="en-US" dirty="0" smtClean="0"/>
              <a:t>影響を受ける身体の部位は違っても、障害が出ないように実施する共通の対策は、</a:t>
            </a:r>
            <a:endParaRPr lang="en-US" altLang="ja-JP" dirty="0" smtClean="0"/>
          </a:p>
          <a:p>
            <a:r>
              <a:rPr lang="ja-JP" altLang="en-US" dirty="0" smtClean="0"/>
              <a:t>体内に取り込まないようにすることです。</a:t>
            </a:r>
            <a:endParaRPr lang="en-US" altLang="ja-JP" dirty="0" smtClean="0"/>
          </a:p>
          <a:p>
            <a:endParaRPr kumimoji="1" lang="en-US" altLang="ja-JP" dirty="0"/>
          </a:p>
          <a:p>
            <a:r>
              <a:rPr lang="ja-JP" altLang="en-US" dirty="0" smtClean="0"/>
              <a:t>＊＊＊＊＊＊＊＊＊＊＊＊＊＊＊＊＊＊＊＊＊</a:t>
            </a:r>
            <a:endParaRPr lang="en-US" altLang="ja-JP" dirty="0" smtClean="0"/>
          </a:p>
          <a:p>
            <a:r>
              <a:rPr kumimoji="1" lang="ja-JP" altLang="en-US" dirty="0" smtClean="0"/>
              <a:t>＜教育担当者へ＞</a:t>
            </a:r>
            <a:endParaRPr kumimoji="1" lang="en-US" altLang="ja-JP" dirty="0" smtClean="0"/>
          </a:p>
          <a:p>
            <a:r>
              <a:rPr lang="ja-JP" altLang="en-US" dirty="0" smtClean="0"/>
              <a:t>教育Ａコースでは、絵表示の意味と、絵表示が示す危険性・有害性および</a:t>
            </a:r>
            <a:endParaRPr lang="en-US" altLang="ja-JP" dirty="0" smtClean="0"/>
          </a:p>
          <a:p>
            <a:r>
              <a:rPr kumimoji="1" lang="ja-JP" altLang="en-US" dirty="0"/>
              <a:t>その物質</a:t>
            </a:r>
            <a:r>
              <a:rPr kumimoji="1" lang="ja-JP" altLang="en-US" dirty="0" smtClean="0"/>
              <a:t>の取扱い注意事項を教育します。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8CCFFE62-14C5-4204-9140-5C8F41C23421}" type="slidenum">
              <a:rPr kumimoji="1" lang="ja-JP" altLang="en-US" smtClean="0"/>
              <a:t>9</a:t>
            </a:fld>
            <a:endParaRPr kumimoji="1" lang="ja-JP" altLang="en-US"/>
          </a:p>
        </p:txBody>
      </p:sp>
    </p:spTree>
    <p:extLst>
      <p:ext uri="{BB962C8B-B14F-4D97-AF65-F5344CB8AC3E}">
        <p14:creationId xmlns:p14="http://schemas.microsoft.com/office/powerpoint/2010/main" val="3776544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10B9387-A090-4FDB-A883-891B769C4F9A}" type="datetime1">
              <a:rPr kumimoji="1" lang="ja-JP" altLang="en-US" smtClean="0"/>
              <a:t>2017/2/9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3103919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EEB1A02-37B5-49EC-8BEB-31C5A5F57D14}" type="datetime1">
              <a:rPr kumimoji="1" lang="ja-JP" altLang="en-US" smtClean="0"/>
              <a:t>2017/2/9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1828639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588815-71B8-4E55-BF47-62C6645961AE}" type="datetime1">
              <a:rPr kumimoji="1" lang="ja-JP" altLang="en-US" smtClean="0"/>
              <a:t>2017/2/9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1870131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382C9BF-BB07-4F91-8100-5EE04F2E3EB7}" type="datetime1">
              <a:rPr kumimoji="1" lang="ja-JP" altLang="en-US" smtClean="0"/>
              <a:t>2017/2/9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1986601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802F331-D16D-43BE-B0A4-22E03EC82CE5}" type="datetime1">
              <a:rPr kumimoji="1" lang="ja-JP" altLang="en-US" smtClean="0"/>
              <a:t>2017/2/9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4221337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38BFEC0-3156-4A10-9F8A-82017CCD4C75}" type="datetime1">
              <a:rPr kumimoji="1" lang="ja-JP" altLang="en-US" smtClean="0"/>
              <a:t>2017/2/9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477009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BBD60A6-09A9-41F4-B51F-DDF98F210DF7}" type="datetime1">
              <a:rPr kumimoji="1" lang="ja-JP" altLang="en-US" smtClean="0"/>
              <a:t>2017/2/9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76454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483BED1-1305-46BF-9D96-7F5B91C97B71}" type="datetime1">
              <a:rPr kumimoji="1" lang="ja-JP" altLang="en-US" smtClean="0"/>
              <a:t>2017/2/9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3089837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FF38E7-A2E1-4D90-B3CA-CC0D4F598892}" type="datetime1">
              <a:rPr kumimoji="1" lang="ja-JP" altLang="en-US" smtClean="0"/>
              <a:t>2017/2/9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554227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58259F7-4F58-4FCE-A721-DA40F0EBBF84}" type="datetime1">
              <a:rPr kumimoji="1" lang="ja-JP" altLang="en-US" smtClean="0"/>
              <a:t>2017/2/9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3669439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168341E-1844-46A0-AE10-97D2079E216A}" type="datetime1">
              <a:rPr kumimoji="1" lang="ja-JP" altLang="en-US" smtClean="0"/>
              <a:t>2017/2/9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660763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5055C5-4F2D-4235-BFC1-770134275264}" type="datetime1">
              <a:rPr kumimoji="1" lang="ja-JP" altLang="en-US" smtClean="0"/>
              <a:t>2017/2/9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A202F1-2C17-4E3A-8415-C16317976F06}" type="slidenum">
              <a:rPr kumimoji="1" lang="ja-JP" altLang="en-US" smtClean="0"/>
              <a:t>‹#›</a:t>
            </a:fld>
            <a:endParaRPr kumimoji="1" lang="ja-JP" altLang="en-US"/>
          </a:p>
        </p:txBody>
      </p:sp>
    </p:spTree>
    <p:extLst>
      <p:ext uri="{BB962C8B-B14F-4D97-AF65-F5344CB8AC3E}">
        <p14:creationId xmlns:p14="http://schemas.microsoft.com/office/powerpoint/2010/main" val="2787802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21.png"/><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normAutofit/>
          </a:bodyPr>
          <a:lstStyle/>
          <a:p>
            <a:r>
              <a:rPr kumimoji="1" lang="ja-JP" altLang="en-US" sz="1800" dirty="0" smtClean="0">
                <a:latin typeface="ＭＳ ゴシック" panose="020B0609070205080204" pitchFamily="49" charset="-128"/>
                <a:ea typeface="ＭＳ ゴシック" panose="020B0609070205080204" pitchFamily="49" charset="-128"/>
              </a:rPr>
              <a:t>平成</a:t>
            </a:r>
            <a:r>
              <a:rPr kumimoji="1" lang="en-US" altLang="ja-JP" sz="1800" dirty="0" smtClean="0">
                <a:latin typeface="ＭＳ ゴシック" panose="020B0609070205080204" pitchFamily="49" charset="-128"/>
                <a:ea typeface="ＭＳ ゴシック" panose="020B0609070205080204" pitchFamily="49" charset="-128"/>
              </a:rPr>
              <a:t>28</a:t>
            </a:r>
            <a:r>
              <a:rPr kumimoji="1" lang="ja-JP" altLang="en-US" sz="1800" dirty="0" smtClean="0">
                <a:latin typeface="ＭＳ ゴシック" panose="020B0609070205080204" pitchFamily="49" charset="-128"/>
                <a:ea typeface="ＭＳ ゴシック" panose="020B0609070205080204" pitchFamily="49" charset="-128"/>
              </a:rPr>
              <a:t>年度厚生労働省委託事業</a:t>
            </a:r>
            <a:endParaRPr kumimoji="1" lang="ja-JP" altLang="en-US" sz="1800" dirty="0">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115616" y="836712"/>
            <a:ext cx="6840760" cy="748680"/>
          </a:xfrm>
        </p:spPr>
        <p:txBody>
          <a:bodyPr>
            <a:normAutofit fontScale="92500"/>
          </a:bodyPr>
          <a:lstStyle/>
          <a:p>
            <a:pPr marL="0" indent="0">
              <a:buNone/>
            </a:pPr>
            <a:r>
              <a:rPr kumimoji="1" lang="ja-JP" altLang="en-US" sz="2800" dirty="0" smtClean="0">
                <a:latin typeface="ＭＳ ゴシック" panose="020B0609070205080204" pitchFamily="49" charset="-128"/>
                <a:ea typeface="ＭＳ ゴシック" panose="020B0609070205080204" pitchFamily="49" charset="-128"/>
              </a:rPr>
              <a:t>ラベル表示を活用した労働者の教育推進事業</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1</a:t>
            </a:fld>
            <a:endParaRPr kumimoji="1" lang="ja-JP" altLang="en-US"/>
          </a:p>
        </p:txBody>
      </p:sp>
      <p:sp>
        <p:nvSpPr>
          <p:cNvPr id="5" name="テキスト ボックス 4"/>
          <p:cNvSpPr txBox="1"/>
          <p:nvPr/>
        </p:nvSpPr>
        <p:spPr>
          <a:xfrm>
            <a:off x="683568" y="1700808"/>
            <a:ext cx="7560840" cy="1938992"/>
          </a:xfrm>
          <a:prstGeom prst="rect">
            <a:avLst/>
          </a:prstGeom>
          <a:noFill/>
          <a:ln w="76200">
            <a:solidFill>
              <a:srgbClr val="00B050"/>
            </a:solidFill>
          </a:ln>
        </p:spPr>
        <p:txBody>
          <a:bodyPr wrap="square" rtlCol="0">
            <a:spAutoFit/>
          </a:bodyPr>
          <a:lstStyle/>
          <a:p>
            <a:endParaRPr kumimoji="1" lang="en-US" altLang="ja-JP" sz="3200" dirty="0" smtClean="0"/>
          </a:p>
          <a:p>
            <a:pPr algn="ctr"/>
            <a:r>
              <a:rPr lang="ja-JP" altLang="en-US" dirty="0"/>
              <a:t>　</a:t>
            </a:r>
            <a:r>
              <a:rPr lang="ja-JP" altLang="en-US" sz="4400" b="1" dirty="0" smtClean="0">
                <a:latin typeface="ＭＳ ゴシック" panose="020B0609070205080204" pitchFamily="49" charset="-128"/>
                <a:ea typeface="ＭＳ ゴシック" panose="020B0609070205080204" pitchFamily="49" charset="-128"/>
              </a:rPr>
              <a:t>ラベルの読み方（絵表示）</a:t>
            </a:r>
            <a:endParaRPr lang="en-US" altLang="ja-JP" sz="4400" b="1" dirty="0" smtClean="0">
              <a:latin typeface="ＭＳ ゴシック" panose="020B0609070205080204" pitchFamily="49" charset="-128"/>
              <a:ea typeface="ＭＳ ゴシック" panose="020B0609070205080204" pitchFamily="49" charset="-128"/>
            </a:endParaRPr>
          </a:p>
          <a:p>
            <a:endParaRPr kumimoji="1" lang="ja-JP" altLang="en-US" sz="4400" dirty="0"/>
          </a:p>
        </p:txBody>
      </p:sp>
      <p:grpSp>
        <p:nvGrpSpPr>
          <p:cNvPr id="14" name="グループ化 13"/>
          <p:cNvGrpSpPr/>
          <p:nvPr/>
        </p:nvGrpSpPr>
        <p:grpSpPr>
          <a:xfrm>
            <a:off x="1522022" y="3320944"/>
            <a:ext cx="2185882" cy="2988376"/>
            <a:chOff x="0" y="0"/>
            <a:chExt cx="1606807" cy="2251644"/>
          </a:xfrm>
        </p:grpSpPr>
        <p:pic>
          <p:nvPicPr>
            <p:cNvPr id="15" name="Picture 2"/>
            <p:cNvPicPr>
              <a:picLocks noGrp="1"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606807" cy="2251644"/>
            </a:xfrm>
            <a:prstGeom prst="rect">
              <a:avLst/>
            </a:prstGeom>
            <a:noFill/>
            <a:ln>
              <a:noFill/>
            </a:ln>
            <a:extLst/>
          </p:spPr>
        </p:pic>
        <p:pic>
          <p:nvPicPr>
            <p:cNvPr id="16" name="Picture 2"/>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0135" y="771690"/>
              <a:ext cx="776975" cy="1041253"/>
            </a:xfrm>
            <a:prstGeom prst="rect">
              <a:avLst/>
            </a:prstGeom>
            <a:noFill/>
            <a:ln>
              <a:noFill/>
            </a:ln>
            <a:scene3d>
              <a:camera prst="orthographicFront">
                <a:rot lat="19499998" lon="20999983" rev="0"/>
              </a:camera>
              <a:lightRig rig="threePt" dir="t"/>
            </a:scene3d>
            <a:extLst/>
          </p:spPr>
        </p:pic>
      </p:grpSp>
      <p:grpSp>
        <p:nvGrpSpPr>
          <p:cNvPr id="17" name="グループ化 16"/>
          <p:cNvGrpSpPr/>
          <p:nvPr/>
        </p:nvGrpSpPr>
        <p:grpSpPr>
          <a:xfrm>
            <a:off x="5565061" y="4588568"/>
            <a:ext cx="932966" cy="1611795"/>
            <a:chOff x="0" y="0"/>
            <a:chExt cx="785814" cy="1504949"/>
          </a:xfrm>
        </p:grpSpPr>
        <p:grpSp>
          <p:nvGrpSpPr>
            <p:cNvPr id="18" name="グループ化 17"/>
            <p:cNvGrpSpPr/>
            <p:nvPr/>
          </p:nvGrpSpPr>
          <p:grpSpPr>
            <a:xfrm>
              <a:off x="9526" y="0"/>
              <a:ext cx="771429" cy="1485900"/>
              <a:chOff x="9526" y="0"/>
              <a:chExt cx="771429" cy="1485900"/>
            </a:xfrm>
          </p:grpSpPr>
          <p:pic>
            <p:nvPicPr>
              <p:cNvPr id="20" name="図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6" y="0"/>
                <a:ext cx="771429" cy="1485900"/>
              </a:xfrm>
              <a:prstGeom prst="rect">
                <a:avLst/>
              </a:prstGeom>
              <a:noFill/>
              <a:extLst>
                <a:ext uri="{909E8E84-426E-40DD-AFC4-6F175D3DCCD1}">
                  <a14:hiddenFill xmlns:a14="http://schemas.microsoft.com/office/drawing/2010/main">
                    <a:solidFill>
                      <a:srgbClr val="FFFFFF"/>
                    </a:solidFill>
                  </a14:hiddenFill>
                </a:ext>
              </a:extLst>
            </p:spPr>
          </p:pic>
          <p:pic>
            <p:nvPicPr>
              <p:cNvPr id="21" name="図 20"/>
              <p:cNvPicPr>
                <a:picLocks noChangeAspect="1"/>
              </p:cNvPicPr>
              <p:nvPr/>
            </p:nvPicPr>
            <p:blipFill>
              <a:blip r:embed="rId6"/>
              <a:stretch>
                <a:fillRect/>
              </a:stretch>
            </p:blipFill>
            <p:spPr>
              <a:xfrm>
                <a:off x="38513" y="742951"/>
                <a:ext cx="702977" cy="609600"/>
              </a:xfrm>
              <a:prstGeom prst="rect">
                <a:avLst/>
              </a:prstGeom>
            </p:spPr>
          </p:pic>
        </p:grpSp>
        <p:pic>
          <p:nvPicPr>
            <p:cNvPr id="19" name="図 18"/>
            <p:cNvPicPr>
              <a:picLocks noChangeAspect="1"/>
            </p:cNvPicPr>
            <p:nvPr/>
          </p:nvPicPr>
          <p:blipFill>
            <a:blip r:embed="rId7"/>
            <a:stretch>
              <a:fillRect/>
            </a:stretch>
          </p:blipFill>
          <p:spPr>
            <a:xfrm>
              <a:off x="0" y="1385887"/>
              <a:ext cx="785814" cy="119062"/>
            </a:xfrm>
            <a:prstGeom prst="rect">
              <a:avLst/>
            </a:prstGeom>
          </p:spPr>
        </p:pic>
      </p:grpSp>
      <p:pic>
        <p:nvPicPr>
          <p:cNvPr id="22" name="図 21"/>
          <p:cNvPicPr>
            <a:picLocks noChangeAspect="1"/>
          </p:cNvPicPr>
          <p:nvPr/>
        </p:nvPicPr>
        <p:blipFill>
          <a:blip r:embed="rId8"/>
          <a:stretch>
            <a:fillRect/>
          </a:stretch>
        </p:blipFill>
        <p:spPr>
          <a:xfrm>
            <a:off x="6876256" y="5179962"/>
            <a:ext cx="619048" cy="1000000"/>
          </a:xfrm>
          <a:prstGeom prst="rect">
            <a:avLst/>
          </a:prstGeom>
        </p:spPr>
      </p:pic>
    </p:spTree>
    <p:extLst>
      <p:ext uri="{BB962C8B-B14F-4D97-AF65-F5344CB8AC3E}">
        <p14:creationId xmlns:p14="http://schemas.microsoft.com/office/powerpoint/2010/main" val="257376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88640"/>
            <a:ext cx="8265268" cy="648072"/>
          </a:xfrm>
          <a:solidFill>
            <a:srgbClr val="0000CC"/>
          </a:solidFill>
        </p:spPr>
        <p:txBody>
          <a:bodyPr>
            <a:noAutofit/>
          </a:bodyPr>
          <a:lstStyle/>
          <a:p>
            <a:r>
              <a:rPr kumimoji="1" lang="ja-JP" altLang="en-US" sz="2800" b="1" dirty="0" smtClean="0">
                <a:solidFill>
                  <a:schemeClr val="bg1"/>
                </a:solidFill>
                <a:latin typeface="ＭＳ ゴシック" panose="020B0609070205080204" pitchFamily="49" charset="-128"/>
                <a:ea typeface="ＭＳ ゴシック" panose="020B0609070205080204" pitchFamily="49" charset="-128"/>
              </a:rPr>
              <a:t>５．絵表示が示す危険性・有害性と</a:t>
            </a:r>
            <a:r>
              <a:rPr lang="ja-JP" altLang="en-US" sz="2800" b="1" dirty="0" smtClean="0">
                <a:solidFill>
                  <a:schemeClr val="bg1"/>
                </a:solidFill>
                <a:latin typeface="ＭＳ ゴシック" panose="020B0609070205080204" pitchFamily="49" charset="-128"/>
                <a:ea typeface="ＭＳ ゴシック" panose="020B0609070205080204" pitchFamily="49" charset="-128"/>
              </a:rPr>
              <a:t>注意事項</a:t>
            </a:r>
            <a:endParaRPr kumimoji="1" lang="ja-JP" altLang="en-US" sz="2800" b="1" dirty="0">
              <a:solidFill>
                <a:schemeClr val="bg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10</a:t>
            </a:fld>
            <a:endParaRPr kumimoji="1" lang="ja-JP" altLang="en-US"/>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971600" y="1052736"/>
            <a:ext cx="3600400" cy="5164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正方形/長方形 4"/>
          <p:cNvSpPr/>
          <p:nvPr/>
        </p:nvSpPr>
        <p:spPr>
          <a:xfrm>
            <a:off x="4716016" y="2204864"/>
            <a:ext cx="4016796" cy="27363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ＭＳ ゴシック" panose="020B0609070205080204" pitchFamily="49" charset="-128"/>
                <a:ea typeface="ＭＳ ゴシック" panose="020B0609070205080204" pitchFamily="49" charset="-128"/>
              </a:rPr>
              <a:t>左の表は危険性、健康有害性、</a:t>
            </a:r>
            <a:endParaRPr kumimoji="1" lang="en-US" altLang="ja-JP"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b="1" dirty="0" smtClean="0">
                <a:solidFill>
                  <a:schemeClr val="tx1"/>
                </a:solidFill>
                <a:latin typeface="ＭＳ ゴシック" panose="020B0609070205080204" pitchFamily="49" charset="-128"/>
                <a:ea typeface="ＭＳ ゴシック" panose="020B0609070205080204" pitchFamily="49" charset="-128"/>
              </a:rPr>
              <a:t>環境有害性を</a:t>
            </a:r>
            <a:r>
              <a:rPr lang="ja-JP" altLang="en-US" b="1" dirty="0" smtClean="0">
                <a:solidFill>
                  <a:schemeClr val="tx1"/>
                </a:solidFill>
                <a:latin typeface="ＭＳ ゴシック" panose="020B0609070205080204" pitchFamily="49" charset="-128"/>
                <a:ea typeface="ＭＳ ゴシック" panose="020B0609070205080204" pitchFamily="49" charset="-128"/>
              </a:rPr>
              <a:t>示す</a:t>
            </a:r>
            <a:r>
              <a:rPr lang="en-US" altLang="ja-JP" b="1" dirty="0" smtClean="0">
                <a:solidFill>
                  <a:schemeClr val="tx1"/>
                </a:solidFill>
                <a:latin typeface="ＭＳ ゴシック" panose="020B0609070205080204" pitchFamily="49" charset="-128"/>
                <a:ea typeface="ＭＳ ゴシック" panose="020B0609070205080204" pitchFamily="49" charset="-128"/>
              </a:rPr>
              <a:t>9</a:t>
            </a:r>
            <a:r>
              <a:rPr lang="ja-JP" altLang="en-US" b="1" dirty="0" err="1" smtClean="0">
                <a:solidFill>
                  <a:schemeClr val="tx1"/>
                </a:solidFill>
                <a:latin typeface="ＭＳ ゴシック" panose="020B0609070205080204" pitchFamily="49" charset="-128"/>
                <a:ea typeface="ＭＳ ゴシック" panose="020B0609070205080204" pitchFamily="49" charset="-128"/>
              </a:rPr>
              <a:t>つの</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絵表示と</a:t>
            </a:r>
            <a:endParaRPr kumimoji="1" lang="en-US" altLang="ja-JP" b="1" dirty="0" smtClean="0">
              <a:solidFill>
                <a:schemeClr val="tx1"/>
              </a:solidFill>
              <a:latin typeface="ＭＳ ゴシック" panose="020B0609070205080204" pitchFamily="49" charset="-128"/>
              <a:ea typeface="ＭＳ ゴシック" panose="020B0609070205080204" pitchFamily="49" charset="-128"/>
            </a:endParaRPr>
          </a:p>
          <a:p>
            <a:r>
              <a:rPr lang="ja-JP" altLang="en-US" b="1" dirty="0" smtClean="0">
                <a:solidFill>
                  <a:schemeClr val="tx1"/>
                </a:solidFill>
                <a:latin typeface="ＭＳ ゴシック" panose="020B0609070205080204" pitchFamily="49" charset="-128"/>
                <a:ea typeface="ＭＳ ゴシック" panose="020B0609070205080204" pitchFamily="49" charset="-128"/>
              </a:rPr>
              <a:t>絵表示が意味する具体的な危険性・有害性および注意事項が書いてあります。</a:t>
            </a: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a:p>
            <a:r>
              <a:rPr lang="ja-JP" altLang="en-US" b="1" dirty="0">
                <a:solidFill>
                  <a:schemeClr val="tx1"/>
                </a:solidFill>
                <a:latin typeface="ＭＳ ゴシック" panose="020B0609070205080204" pitchFamily="49" charset="-128"/>
                <a:ea typeface="ＭＳ ゴシック" panose="020B0609070205080204" pitchFamily="49" charset="-128"/>
              </a:rPr>
              <a:t>職場</a:t>
            </a:r>
            <a:r>
              <a:rPr lang="ja-JP" altLang="en-US" b="1" dirty="0" smtClean="0">
                <a:solidFill>
                  <a:schemeClr val="tx1"/>
                </a:solidFill>
                <a:latin typeface="ＭＳ ゴシック" panose="020B0609070205080204" pitchFamily="49" charset="-128"/>
                <a:ea typeface="ＭＳ ゴシック" panose="020B0609070205080204" pitchFamily="49" charset="-128"/>
              </a:rPr>
              <a:t>の見やすい場所にこの表を貼って、職場で使う容器に貼ってあるラベルの絵表示の危険性・有害性を確かめましょう。</a:t>
            </a: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a:p>
            <a:pPr algn="ctr"/>
            <a:endParaRPr kumimoji="1" lang="en-US" altLang="ja-JP" b="1" dirty="0" smtClean="0">
              <a:latin typeface="ＭＳ ゴシック" panose="020B0609070205080204" pitchFamily="49" charset="-128"/>
              <a:ea typeface="ＭＳ ゴシック" panose="020B0609070205080204" pitchFamily="49" charset="-128"/>
            </a:endParaRPr>
          </a:p>
        </p:txBody>
      </p:sp>
      <p:sp>
        <p:nvSpPr>
          <p:cNvPr id="3" name="正方形/長方形 2"/>
          <p:cNvSpPr/>
          <p:nvPr/>
        </p:nvSpPr>
        <p:spPr>
          <a:xfrm>
            <a:off x="4716016" y="1052736"/>
            <a:ext cx="4016796" cy="8640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rgbClr val="FF0000"/>
                </a:solidFill>
                <a:latin typeface="ＭＳ ゴシック" panose="020B0609070205080204" pitchFamily="49" charset="-128"/>
                <a:ea typeface="ＭＳ ゴシック" panose="020B0609070205080204" pitchFamily="49" charset="-128"/>
              </a:rPr>
              <a:t>★</a:t>
            </a:r>
            <a:r>
              <a:rPr kumimoji="1" lang="ja-JP" altLang="en-US" b="1" dirty="0" smtClean="0">
                <a:solidFill>
                  <a:srgbClr val="FF0000"/>
                </a:solidFill>
                <a:latin typeface="ＭＳ ゴシック" panose="020B0609070205080204" pitchFamily="49" charset="-128"/>
                <a:ea typeface="ＭＳ ゴシック" panose="020B0609070205080204" pitchFamily="49" charset="-128"/>
              </a:rPr>
              <a:t>職場にこのポスターを貼って</a:t>
            </a:r>
            <a:r>
              <a:rPr lang="ja-JP" altLang="en-US" b="1" dirty="0" smtClean="0">
                <a:solidFill>
                  <a:srgbClr val="FF0000"/>
                </a:solidFill>
                <a:latin typeface="ＭＳ ゴシック" panose="020B0609070205080204" pitchFamily="49" charset="-128"/>
                <a:ea typeface="ＭＳ ゴシック" panose="020B0609070205080204" pitchFamily="49" charset="-128"/>
              </a:rPr>
              <a:t>容器　</a:t>
            </a:r>
            <a:endParaRPr lang="en-US" altLang="ja-JP" b="1" dirty="0" smtClean="0">
              <a:solidFill>
                <a:srgbClr val="FF0000"/>
              </a:solidFill>
              <a:latin typeface="ＭＳ ゴシック" panose="020B0609070205080204" pitchFamily="49" charset="-128"/>
              <a:ea typeface="ＭＳ ゴシック" panose="020B0609070205080204" pitchFamily="49" charset="-128"/>
            </a:endParaRPr>
          </a:p>
          <a:p>
            <a:r>
              <a:rPr lang="ja-JP" altLang="en-US" b="1" dirty="0">
                <a:solidFill>
                  <a:srgbClr val="FF0000"/>
                </a:solidFill>
                <a:latin typeface="ＭＳ ゴシック" panose="020B0609070205080204" pitchFamily="49" charset="-128"/>
                <a:ea typeface="ＭＳ ゴシック" panose="020B0609070205080204" pitchFamily="49" charset="-128"/>
              </a:rPr>
              <a:t>　</a:t>
            </a:r>
            <a:r>
              <a:rPr lang="ja-JP" altLang="en-US" b="1" dirty="0" smtClean="0">
                <a:solidFill>
                  <a:srgbClr val="FF0000"/>
                </a:solidFill>
                <a:latin typeface="ＭＳ ゴシック" panose="020B0609070205080204" pitchFamily="49" charset="-128"/>
                <a:ea typeface="ＭＳ ゴシック" panose="020B0609070205080204" pitchFamily="49" charset="-128"/>
              </a:rPr>
              <a:t>のラベル絵表示を確認しましょ</a:t>
            </a:r>
            <a:r>
              <a:rPr lang="ja-JP" altLang="en-US" b="1" dirty="0">
                <a:solidFill>
                  <a:srgbClr val="FF0000"/>
                </a:solidFill>
                <a:latin typeface="ＭＳ ゴシック" panose="020B0609070205080204" pitchFamily="49" charset="-128"/>
                <a:ea typeface="ＭＳ ゴシック" panose="020B0609070205080204" pitchFamily="49" charset="-128"/>
              </a:rPr>
              <a:t>う</a:t>
            </a:r>
            <a:endParaRPr kumimoji="1" lang="ja-JP" altLang="en-US" b="1"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7745235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620688"/>
            <a:ext cx="8229600" cy="648072"/>
          </a:xfrm>
          <a:solidFill>
            <a:srgbClr val="FFFF00"/>
          </a:solidFill>
        </p:spPr>
        <p:txBody>
          <a:bodyPr>
            <a:normAutofit fontScale="90000"/>
          </a:bodyPr>
          <a:lstStyle/>
          <a:p>
            <a:pPr algn="l"/>
            <a:r>
              <a:rPr kumimoji="1" lang="ja-JP" altLang="en-US" dirty="0" smtClean="0"/>
              <a:t>　</a:t>
            </a:r>
            <a:r>
              <a:rPr kumimoji="1" lang="ja-JP" altLang="en-US" sz="2800" b="1" dirty="0" smtClean="0">
                <a:latin typeface="ＭＳ ゴシック" panose="020B0609070205080204" pitchFamily="49" charset="-128"/>
                <a:ea typeface="ＭＳ ゴシック" panose="020B0609070205080204" pitchFamily="49" charset="-128"/>
              </a:rPr>
              <a:t>例えば　　　　　　　　　　の表示があれば</a:t>
            </a:r>
            <a:endParaRPr kumimoji="1" lang="ja-JP" altLang="en-US" sz="2800" b="1"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11</a:t>
            </a:fld>
            <a:endParaRPr kumimoji="1" lang="ja-JP" altLang="en-US"/>
          </a:p>
        </p:txBody>
      </p:sp>
      <p:pic>
        <p:nvPicPr>
          <p:cNvPr id="205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01241" y="2452831"/>
            <a:ext cx="4752528" cy="14773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016" y="2452831"/>
            <a:ext cx="3886206" cy="14839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rotWithShape="1">
          <a:blip r:embed="rId5">
            <a:extLst>
              <a:ext uri="{28A0092B-C50C-407E-A947-70E740481C1C}">
                <a14:useLocalDpi xmlns:a14="http://schemas.microsoft.com/office/drawing/2010/main" val="0"/>
              </a:ext>
            </a:extLst>
          </a:blip>
          <a:srcRect l="502"/>
          <a:stretch/>
        </p:blipFill>
        <p:spPr bwMode="auto">
          <a:xfrm>
            <a:off x="221804" y="1812880"/>
            <a:ext cx="8380418" cy="6399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正方形/長方形 4"/>
          <p:cNvSpPr/>
          <p:nvPr/>
        </p:nvSpPr>
        <p:spPr>
          <a:xfrm>
            <a:off x="221804" y="1873090"/>
            <a:ext cx="8352928" cy="205996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611560" y="4365104"/>
            <a:ext cx="7632848" cy="9361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smtClean="0">
              <a:solidFill>
                <a:schemeClr val="tx1"/>
              </a:solidFill>
            </a:endParaRPr>
          </a:p>
          <a:p>
            <a:r>
              <a:rPr kumimoji="1" lang="ja-JP" altLang="en-US" dirty="0" smtClean="0">
                <a:solidFill>
                  <a:schemeClr val="tx1"/>
                </a:solidFill>
                <a:latin typeface="ＭＳ ゴシック" panose="020B0609070205080204" pitchFamily="49" charset="-128"/>
                <a:ea typeface="ＭＳ ゴシック" panose="020B0609070205080204" pitchFamily="49" charset="-128"/>
              </a:rPr>
              <a:t>ポスターの該当する絵表示の具体的な危険性・有害性の欄の記載事項を読んで、取り扱い物質の健康への影響を知り、注意事項を読んで、保護具を着用し、換気に留意します。</a:t>
            </a:r>
            <a:endParaRPr kumimoji="1" lang="en-US" altLang="ja-JP" dirty="0" smtClean="0">
              <a:solidFill>
                <a:schemeClr val="tx1"/>
              </a:solidFill>
              <a:latin typeface="ＭＳ ゴシック" panose="020B0609070205080204" pitchFamily="49" charset="-128"/>
              <a:ea typeface="ＭＳ ゴシック" panose="020B0609070205080204" pitchFamily="49" charset="-128"/>
            </a:endParaRPr>
          </a:p>
          <a:p>
            <a:pPr algn="ctr"/>
            <a:endParaRPr kumimoji="1" lang="ja-JP" altLang="en-US" dirty="0">
              <a:latin typeface="ＭＳ ゴシック" panose="020B0609070205080204" pitchFamily="49" charset="-128"/>
              <a:ea typeface="ＭＳ ゴシック" panose="020B0609070205080204" pitchFamily="49" charset="-128"/>
            </a:endParaRPr>
          </a:p>
        </p:txBody>
      </p:sp>
      <p:sp>
        <p:nvSpPr>
          <p:cNvPr id="7" name="下矢印 6"/>
          <p:cNvSpPr/>
          <p:nvPr/>
        </p:nvSpPr>
        <p:spPr>
          <a:xfrm>
            <a:off x="3923928" y="4077072"/>
            <a:ext cx="720080"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Picture 9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43036" y="124574"/>
            <a:ext cx="1641843" cy="164184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1696210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6856" y="1124744"/>
            <a:ext cx="8229600" cy="864096"/>
          </a:xfrm>
          <a:noFill/>
          <a:ln w="28575">
            <a:solidFill>
              <a:srgbClr val="0070C0"/>
            </a:solidFill>
          </a:ln>
        </p:spPr>
        <p:txBody>
          <a:bodyPr>
            <a:noAutofit/>
          </a:bodyPr>
          <a:lstStyle/>
          <a:p>
            <a:r>
              <a:rPr lang="en-US" altLang="ja-JP" sz="2400" b="1" dirty="0" smtClean="0">
                <a:latin typeface="ＭＳ ゴシック" panose="020B0609070205080204" pitchFamily="49" charset="-128"/>
                <a:ea typeface="ＭＳ ゴシック" panose="020B0609070205080204" pitchFamily="49" charset="-128"/>
              </a:rPr>
              <a:t/>
            </a:r>
            <a:br>
              <a:rPr lang="en-US" altLang="ja-JP" sz="2400" b="1" dirty="0" smtClean="0">
                <a:latin typeface="ＭＳ ゴシック" panose="020B0609070205080204" pitchFamily="49" charset="-128"/>
                <a:ea typeface="ＭＳ ゴシック" panose="020B0609070205080204" pitchFamily="49" charset="-128"/>
              </a:rPr>
            </a:br>
            <a:r>
              <a:rPr lang="ja-JP" altLang="en-US" sz="2400" b="1" dirty="0">
                <a:solidFill>
                  <a:srgbClr val="FF0000"/>
                </a:solidFill>
                <a:latin typeface="ＭＳ ゴシック" panose="020B0609070205080204" pitchFamily="49" charset="-128"/>
                <a:ea typeface="ＭＳ ゴシック" panose="020B0609070205080204" pitchFamily="49" charset="-128"/>
              </a:rPr>
              <a:t>★</a:t>
            </a:r>
            <a:r>
              <a:rPr lang="ja-JP" altLang="en-US" sz="2400" b="1" dirty="0" smtClean="0">
                <a:solidFill>
                  <a:srgbClr val="FF0000"/>
                </a:solidFill>
                <a:latin typeface="ＭＳ ゴシック" panose="020B0609070205080204" pitchFamily="49" charset="-128"/>
                <a:ea typeface="ＭＳ ゴシック" panose="020B0609070205080204" pitchFamily="49" charset="-128"/>
              </a:rPr>
              <a:t>職場で使っている容器に貼ってあるラベルの絵表示を</a:t>
            </a:r>
            <a:r>
              <a:rPr lang="en-US" altLang="ja-JP" sz="2400" b="1" dirty="0" smtClean="0">
                <a:solidFill>
                  <a:srgbClr val="FF0000"/>
                </a:solidFill>
                <a:latin typeface="ＭＳ ゴシック" panose="020B0609070205080204" pitchFamily="49" charset="-128"/>
                <a:ea typeface="ＭＳ ゴシック" panose="020B0609070205080204" pitchFamily="49" charset="-128"/>
              </a:rPr>
              <a:t/>
            </a:r>
            <a:br>
              <a:rPr lang="en-US" altLang="ja-JP" sz="2400" b="1" dirty="0" smtClean="0">
                <a:solidFill>
                  <a:srgbClr val="FF0000"/>
                </a:solidFill>
                <a:latin typeface="ＭＳ ゴシック" panose="020B0609070205080204" pitchFamily="49" charset="-128"/>
                <a:ea typeface="ＭＳ ゴシック" panose="020B0609070205080204" pitchFamily="49" charset="-128"/>
              </a:rPr>
            </a:br>
            <a:r>
              <a:rPr lang="ja-JP" altLang="en-US" sz="2400" b="1" dirty="0" smtClean="0">
                <a:solidFill>
                  <a:srgbClr val="FF0000"/>
                </a:solidFill>
                <a:latin typeface="ＭＳ ゴシック" panose="020B0609070205080204" pitchFamily="49" charset="-128"/>
                <a:ea typeface="ＭＳ ゴシック" panose="020B0609070205080204" pitchFamily="49" charset="-128"/>
              </a:rPr>
              <a:t>見て、内容物の危険性・有害性を確かめましょう</a:t>
            </a:r>
            <a:r>
              <a:rPr lang="ja-JP" altLang="en-US" sz="2400" b="1" dirty="0">
                <a:latin typeface="ＭＳ ゴシック" panose="020B0609070205080204" pitchFamily="49" charset="-128"/>
                <a:ea typeface="ＭＳ ゴシック" panose="020B0609070205080204" pitchFamily="49" charset="-128"/>
              </a:rPr>
              <a:t/>
            </a:r>
            <a:br>
              <a:rPr lang="ja-JP" altLang="en-US" sz="2400" b="1" dirty="0">
                <a:latin typeface="ＭＳ ゴシック" panose="020B0609070205080204" pitchFamily="49" charset="-128"/>
                <a:ea typeface="ＭＳ ゴシック" panose="020B0609070205080204" pitchFamily="49" charset="-128"/>
              </a:rPr>
            </a:br>
            <a:endParaRPr kumimoji="1" lang="ja-JP" altLang="en-US" sz="2400" b="1" dirty="0">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467544" y="2204864"/>
            <a:ext cx="8229600" cy="3705275"/>
          </a:xfrm>
          <a:noFill/>
          <a:ln w="57150">
            <a:solidFill>
              <a:srgbClr val="00B050"/>
            </a:solidFill>
          </a:ln>
        </p:spPr>
        <p:txBody>
          <a:bodyPr>
            <a:normAutofit fontScale="92500" lnSpcReduction="10000"/>
          </a:bodyPr>
          <a:lstStyle/>
          <a:p>
            <a:pPr marL="0" indent="0">
              <a:buNone/>
            </a:pPr>
            <a:r>
              <a:rPr kumimoji="1" lang="ja-JP" altLang="en-US" dirty="0" smtClean="0">
                <a:solidFill>
                  <a:srgbClr val="327235"/>
                </a:solidFill>
              </a:rPr>
              <a:t>●</a:t>
            </a:r>
            <a:r>
              <a:rPr kumimoji="1" lang="ja-JP" altLang="en-US" b="1" dirty="0" smtClean="0">
                <a:latin typeface="ＭＳ ゴシック" panose="020B0609070205080204" pitchFamily="49" charset="-128"/>
                <a:ea typeface="ＭＳ ゴシック" panose="020B0609070205080204" pitchFamily="49" charset="-128"/>
              </a:rPr>
              <a:t>ラベルを表示した商品を多数取り扱っている　</a:t>
            </a:r>
            <a:endParaRPr kumimoji="1"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a:latin typeface="ＭＳ ゴシック" panose="020B0609070205080204" pitchFamily="49" charset="-128"/>
                <a:ea typeface="ＭＳ ゴシック" panose="020B0609070205080204" pitchFamily="49" charset="-128"/>
              </a:rPr>
              <a:t>　</a:t>
            </a:r>
            <a:r>
              <a:rPr kumimoji="1" lang="ja-JP" altLang="en-US" b="1" dirty="0" smtClean="0">
                <a:latin typeface="ＭＳ ゴシック" panose="020B0609070205080204" pitchFamily="49" charset="-128"/>
                <a:ea typeface="ＭＳ ゴシック" panose="020B0609070205080204" pitchFamily="49" charset="-128"/>
              </a:rPr>
              <a:t>場合は、どれか</a:t>
            </a:r>
            <a:r>
              <a:rPr kumimoji="1" lang="en-US" altLang="ja-JP" b="1" dirty="0" smtClean="0">
                <a:latin typeface="ＭＳ ゴシック" panose="020B0609070205080204" pitchFamily="49" charset="-128"/>
                <a:ea typeface="ＭＳ ゴシック" panose="020B0609070205080204" pitchFamily="49" charset="-128"/>
              </a:rPr>
              <a:t>1</a:t>
            </a:r>
            <a:r>
              <a:rPr kumimoji="1" lang="ja-JP" altLang="en-US" b="1" dirty="0" err="1" smtClean="0">
                <a:latin typeface="ＭＳ ゴシック" panose="020B0609070205080204" pitchFamily="49" charset="-128"/>
                <a:ea typeface="ＭＳ ゴシック" panose="020B0609070205080204" pitchFamily="49" charset="-128"/>
              </a:rPr>
              <a:t>つを</a:t>
            </a:r>
            <a:r>
              <a:rPr kumimoji="1" lang="ja-JP" altLang="en-US" b="1" dirty="0" smtClean="0">
                <a:latin typeface="ＭＳ ゴシック" panose="020B0609070205080204" pitchFamily="49" charset="-128"/>
                <a:ea typeface="ＭＳ ゴシック" panose="020B0609070205080204" pitchFamily="49" charset="-128"/>
              </a:rPr>
              <a:t>取り上げてラベルを読　　　</a:t>
            </a:r>
            <a:endParaRPr kumimoji="1"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a:latin typeface="ＭＳ ゴシック" panose="020B0609070205080204" pitchFamily="49" charset="-128"/>
                <a:ea typeface="ＭＳ ゴシック" panose="020B0609070205080204" pitchFamily="49" charset="-128"/>
              </a:rPr>
              <a:t>　</a:t>
            </a:r>
            <a:r>
              <a:rPr kumimoji="1" lang="ja-JP" altLang="en-US" b="1" dirty="0" err="1" smtClean="0">
                <a:latin typeface="ＭＳ ゴシック" panose="020B0609070205080204" pitchFamily="49" charset="-128"/>
                <a:ea typeface="ＭＳ ゴシック" panose="020B0609070205080204" pitchFamily="49" charset="-128"/>
              </a:rPr>
              <a:t>んで</a:t>
            </a:r>
            <a:r>
              <a:rPr kumimoji="1" lang="ja-JP" altLang="en-US" b="1" dirty="0" smtClean="0">
                <a:latin typeface="ＭＳ ゴシック" panose="020B0609070205080204" pitchFamily="49" charset="-128"/>
                <a:ea typeface="ＭＳ ゴシック" panose="020B0609070205080204" pitchFamily="49" charset="-128"/>
              </a:rPr>
              <a:t>みましょう。</a:t>
            </a:r>
            <a:endParaRPr kumimoji="1"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dirty="0" smtClean="0">
                <a:solidFill>
                  <a:srgbClr val="327235"/>
                </a:solidFill>
                <a:latin typeface="ＭＳ ゴシック" panose="020B0609070205080204" pitchFamily="49" charset="-128"/>
                <a:ea typeface="ＭＳ ゴシック" panose="020B0609070205080204" pitchFamily="49" charset="-128"/>
              </a:rPr>
              <a:t>●</a:t>
            </a:r>
            <a:r>
              <a:rPr lang="ja-JP" altLang="en-US" b="1" dirty="0" smtClean="0">
                <a:latin typeface="ＭＳ ゴシック" panose="020B0609070205080204" pitchFamily="49" charset="-128"/>
                <a:ea typeface="ＭＳ ゴシック" panose="020B0609070205080204" pitchFamily="49" charset="-128"/>
              </a:rPr>
              <a:t>今後、職場で作業をする前に、容器に貼って　　</a:t>
            </a:r>
            <a:endParaRPr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a:latin typeface="ＭＳ ゴシック" panose="020B0609070205080204" pitchFamily="49" charset="-128"/>
                <a:ea typeface="ＭＳ ゴシック" panose="020B0609070205080204" pitchFamily="49" charset="-128"/>
              </a:rPr>
              <a:t>　</a:t>
            </a:r>
            <a:r>
              <a:rPr lang="ja-JP" altLang="en-US" b="1" dirty="0" smtClean="0">
                <a:latin typeface="ＭＳ ゴシック" panose="020B0609070205080204" pitchFamily="49" charset="-128"/>
                <a:ea typeface="ＭＳ ゴシック" panose="020B0609070205080204" pitchFamily="49" charset="-128"/>
              </a:rPr>
              <a:t>あるラベルを読んで、内容物の危険性・有害</a:t>
            </a:r>
            <a:endParaRPr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a:latin typeface="ＭＳ ゴシック" panose="020B0609070205080204" pitchFamily="49" charset="-128"/>
                <a:ea typeface="ＭＳ ゴシック" panose="020B0609070205080204" pitchFamily="49" charset="-128"/>
              </a:rPr>
              <a:t>　</a:t>
            </a:r>
            <a:r>
              <a:rPr lang="ja-JP" altLang="en-US" b="1" dirty="0" smtClean="0">
                <a:latin typeface="ＭＳ ゴシック" panose="020B0609070205080204" pitchFamily="49" charset="-128"/>
                <a:ea typeface="ＭＳ ゴシック" panose="020B0609070205080204" pitchFamily="49" charset="-128"/>
              </a:rPr>
              <a:t>性を知り、「自分を守り、仲間を守る」ため　</a:t>
            </a:r>
            <a:endParaRPr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a:latin typeface="ＭＳ ゴシック" panose="020B0609070205080204" pitchFamily="49" charset="-128"/>
                <a:ea typeface="ＭＳ ゴシック" panose="020B0609070205080204" pitchFamily="49" charset="-128"/>
              </a:rPr>
              <a:t>　</a:t>
            </a:r>
            <a:r>
              <a:rPr lang="ja-JP" altLang="en-US" b="1" dirty="0" smtClean="0">
                <a:latin typeface="ＭＳ ゴシック" panose="020B0609070205080204" pitchFamily="49" charset="-128"/>
                <a:ea typeface="ＭＳ ゴシック" panose="020B0609070205080204" pitchFamily="49" charset="-128"/>
              </a:rPr>
              <a:t>に必要なことを確認し、実施しましょう。</a:t>
            </a:r>
            <a:endParaRPr kumimoji="1" lang="ja-JP" altLang="en-US" b="1"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12</a:t>
            </a:fld>
            <a:endParaRPr kumimoji="1" lang="ja-JP" altLang="en-US"/>
          </a:p>
        </p:txBody>
      </p:sp>
      <p:sp>
        <p:nvSpPr>
          <p:cNvPr id="5" name="タイトル 1"/>
          <p:cNvSpPr txBox="1">
            <a:spLocks/>
          </p:cNvSpPr>
          <p:nvPr/>
        </p:nvSpPr>
        <p:spPr>
          <a:xfrm>
            <a:off x="467544" y="332656"/>
            <a:ext cx="8064896" cy="720080"/>
          </a:xfrm>
          <a:prstGeom prst="rect">
            <a:avLst/>
          </a:prstGeom>
          <a:solidFill>
            <a:srgbClr val="0000CC"/>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600" b="1" dirty="0" smtClean="0"/>
              <a:t/>
            </a:r>
            <a:br>
              <a:rPr lang="en-US" altLang="ja-JP" sz="3600" b="1" dirty="0" smtClean="0"/>
            </a:br>
            <a:r>
              <a:rPr lang="ja-JP" altLang="en-US" sz="2800" b="1" dirty="0">
                <a:solidFill>
                  <a:schemeClr val="bg1"/>
                </a:solidFill>
                <a:latin typeface="ＭＳ ゴシック" panose="020B0609070205080204" pitchFamily="49" charset="-128"/>
                <a:ea typeface="ＭＳ ゴシック" panose="020B0609070205080204" pitchFamily="49" charset="-128"/>
              </a:rPr>
              <a:t>６</a:t>
            </a:r>
            <a:r>
              <a:rPr lang="ja-JP" altLang="en-US" sz="2800" b="1" dirty="0" smtClean="0">
                <a:solidFill>
                  <a:schemeClr val="bg1"/>
                </a:solidFill>
                <a:latin typeface="ＭＳ ゴシック" panose="020B0609070205080204" pitchFamily="49" charset="-128"/>
                <a:ea typeface="ＭＳ ゴシック" panose="020B0609070205080204" pitchFamily="49" charset="-128"/>
              </a:rPr>
              <a:t>．職場で使う容器のラベル絵表示</a:t>
            </a:r>
            <a:br>
              <a:rPr lang="ja-JP" altLang="en-US" sz="2800" b="1" dirty="0" smtClean="0">
                <a:solidFill>
                  <a:schemeClr val="bg1"/>
                </a:solidFill>
                <a:latin typeface="ＭＳ ゴシック" panose="020B0609070205080204" pitchFamily="49" charset="-128"/>
                <a:ea typeface="ＭＳ ゴシック" panose="020B0609070205080204" pitchFamily="49" charset="-128"/>
              </a:rPr>
            </a:br>
            <a:endParaRPr lang="ja-JP" altLang="en-US" sz="2800"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5831845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202780"/>
            <a:ext cx="3957991" cy="52948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662" y="1531907"/>
            <a:ext cx="486207" cy="4808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タイトル 1"/>
          <p:cNvSpPr>
            <a:spLocks noGrp="1"/>
          </p:cNvSpPr>
          <p:nvPr>
            <p:ph type="title"/>
          </p:nvPr>
        </p:nvSpPr>
        <p:spPr>
          <a:xfrm>
            <a:off x="529275" y="332656"/>
            <a:ext cx="8229600" cy="576064"/>
          </a:xfrm>
          <a:solidFill>
            <a:srgbClr val="3F13F9"/>
          </a:solidFill>
          <a:ln w="38100">
            <a:solidFill>
              <a:srgbClr val="0000CC"/>
            </a:solidFill>
          </a:ln>
        </p:spPr>
        <p:txBody>
          <a:bodyPr>
            <a:normAutofit/>
          </a:bodyPr>
          <a:lstStyle/>
          <a:p>
            <a:r>
              <a:rPr kumimoji="1" lang="ja-JP" altLang="en-US" sz="2800" b="1" dirty="0" smtClean="0">
                <a:solidFill>
                  <a:schemeClr val="bg1"/>
                </a:solidFill>
                <a:latin typeface="ＭＳ ゴシック" panose="020B0609070205080204" pitchFamily="49" charset="-128"/>
                <a:ea typeface="ＭＳ ゴシック" panose="020B0609070205080204" pitchFamily="49" charset="-128"/>
              </a:rPr>
              <a:t>ラベルの表示例</a:t>
            </a:r>
            <a:r>
              <a:rPr lang="ja-JP" altLang="en-US" sz="2800" b="1" dirty="0" smtClean="0">
                <a:solidFill>
                  <a:schemeClr val="bg1"/>
                </a:solidFill>
                <a:latin typeface="ＭＳ ゴシック" panose="020B0609070205080204" pitchFamily="49" charset="-128"/>
                <a:ea typeface="ＭＳ ゴシック" panose="020B0609070205080204" pitchFamily="49" charset="-128"/>
              </a:rPr>
              <a:t>（</a:t>
            </a:r>
            <a:r>
              <a:rPr lang="ja-JP" altLang="en-US" sz="2800" b="1" dirty="0">
                <a:solidFill>
                  <a:schemeClr val="bg1"/>
                </a:solidFill>
                <a:latin typeface="ＭＳ ゴシック" panose="020B0609070205080204" pitchFamily="49" charset="-128"/>
                <a:ea typeface="ＭＳ ゴシック" panose="020B0609070205080204" pitchFamily="49" charset="-128"/>
              </a:rPr>
              <a:t>６</a:t>
            </a:r>
            <a:r>
              <a:rPr kumimoji="1" lang="ja-JP" altLang="en-US" sz="2800" b="1" dirty="0" smtClean="0">
                <a:solidFill>
                  <a:schemeClr val="bg1"/>
                </a:solidFill>
                <a:latin typeface="ＭＳ ゴシック" panose="020B0609070205080204" pitchFamily="49" charset="-128"/>
                <a:ea typeface="ＭＳ ゴシック" panose="020B0609070205080204" pitchFamily="49" charset="-128"/>
              </a:rPr>
              <a:t>項目の配置例）</a:t>
            </a:r>
            <a:endParaRPr kumimoji="1" lang="ja-JP" altLang="en-US" sz="2800" b="1" dirty="0">
              <a:solidFill>
                <a:schemeClr val="bg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a:xfrm>
            <a:off x="6578664" y="6421233"/>
            <a:ext cx="2133600" cy="365125"/>
          </a:xfrm>
        </p:spPr>
        <p:txBody>
          <a:bodyPr/>
          <a:lstStyle/>
          <a:p>
            <a:fld id="{1DA202F1-2C17-4E3A-8415-C16317976F06}" type="slidenum">
              <a:rPr kumimoji="1" lang="ja-JP" altLang="en-US" smtClean="0"/>
              <a:t>13</a:t>
            </a:fld>
            <a:endParaRPr kumimoji="1" lang="ja-JP" altLang="en-US"/>
          </a:p>
        </p:txBody>
      </p:sp>
      <p:sp>
        <p:nvSpPr>
          <p:cNvPr id="16" name="角丸四角形吹き出し 15"/>
          <p:cNvSpPr/>
          <p:nvPr/>
        </p:nvSpPr>
        <p:spPr>
          <a:xfrm>
            <a:off x="5086931" y="1645372"/>
            <a:ext cx="1613240" cy="367339"/>
          </a:xfrm>
          <a:prstGeom prst="wedgeRoundRectCallout">
            <a:avLst>
              <a:gd name="adj1" fmla="val -123412"/>
              <a:gd name="adj2" fmla="val -4568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latin typeface="ＭＳ ゴシック" panose="020B0609070205080204" pitchFamily="49" charset="-128"/>
                <a:ea typeface="ＭＳ ゴシック" panose="020B0609070205080204" pitchFamily="49" charset="-128"/>
              </a:rPr>
              <a:t>②</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注意喚起語</a:t>
            </a:r>
            <a:endParaRPr kumimoji="1" lang="ja-JP" altLang="en-US" b="1" dirty="0">
              <a:solidFill>
                <a:schemeClr val="tx1"/>
              </a:solidFill>
              <a:latin typeface="ＭＳ ゴシック" panose="020B0609070205080204" pitchFamily="49" charset="-128"/>
              <a:ea typeface="ＭＳ ゴシック" panose="020B0609070205080204" pitchFamily="49" charset="-128"/>
            </a:endParaRPr>
          </a:p>
        </p:txBody>
      </p:sp>
      <p:sp>
        <p:nvSpPr>
          <p:cNvPr id="9" name="角丸四角形吹き出し 8"/>
          <p:cNvSpPr/>
          <p:nvPr/>
        </p:nvSpPr>
        <p:spPr>
          <a:xfrm>
            <a:off x="5094382" y="1158470"/>
            <a:ext cx="1636012" cy="373437"/>
          </a:xfrm>
          <a:prstGeom prst="wedgeRoundRectCallout">
            <a:avLst>
              <a:gd name="adj1" fmla="val -110142"/>
              <a:gd name="adj2" fmla="val 1337"/>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ＭＳ ゴシック" panose="020B0609070205080204" pitchFamily="49" charset="-128"/>
                <a:ea typeface="ＭＳ ゴシック" panose="020B0609070205080204" pitchFamily="49" charset="-128"/>
              </a:rPr>
              <a:t>①</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名称</a:t>
            </a:r>
            <a:endParaRPr kumimoji="1" lang="ja-JP" altLang="en-US" b="1" dirty="0">
              <a:solidFill>
                <a:schemeClr val="tx1"/>
              </a:solidFill>
              <a:latin typeface="ＭＳ ゴシック" panose="020B0609070205080204" pitchFamily="49" charset="-128"/>
              <a:ea typeface="ＭＳ ゴシック" panose="020B0609070205080204" pitchFamily="49" charset="-128"/>
            </a:endParaRPr>
          </a:p>
        </p:txBody>
      </p:sp>
      <p:sp>
        <p:nvSpPr>
          <p:cNvPr id="11" name="角丸四角形吹き出し 10"/>
          <p:cNvSpPr/>
          <p:nvPr/>
        </p:nvSpPr>
        <p:spPr>
          <a:xfrm>
            <a:off x="5086932" y="2098382"/>
            <a:ext cx="1611200" cy="342038"/>
          </a:xfrm>
          <a:prstGeom prst="wedgeRoundRectCallout">
            <a:avLst>
              <a:gd name="adj1" fmla="val -161255"/>
              <a:gd name="adj2" fmla="val -126187"/>
              <a:gd name="adj3" fmla="val 16667"/>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ＭＳ ゴシック" panose="020B0609070205080204" pitchFamily="49" charset="-128"/>
                <a:ea typeface="ＭＳ ゴシック" panose="020B0609070205080204" pitchFamily="49" charset="-128"/>
              </a:rPr>
              <a:t>③</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絵表示</a:t>
            </a:r>
            <a:endParaRPr kumimoji="1" lang="ja-JP" altLang="en-US" b="1" dirty="0">
              <a:solidFill>
                <a:schemeClr val="tx1"/>
              </a:solidFill>
              <a:latin typeface="ＭＳ ゴシック" panose="020B0609070205080204" pitchFamily="49" charset="-128"/>
              <a:ea typeface="ＭＳ ゴシック" panose="020B0609070205080204" pitchFamily="49" charset="-128"/>
            </a:endParaRPr>
          </a:p>
        </p:txBody>
      </p:sp>
      <p:sp>
        <p:nvSpPr>
          <p:cNvPr id="10" name="角丸四角形吹き出し 9"/>
          <p:cNvSpPr/>
          <p:nvPr/>
        </p:nvSpPr>
        <p:spPr>
          <a:xfrm>
            <a:off x="5069009" y="2564904"/>
            <a:ext cx="2186091" cy="431035"/>
          </a:xfrm>
          <a:prstGeom prst="wedgeRoundRectCallout">
            <a:avLst>
              <a:gd name="adj1" fmla="val -77885"/>
              <a:gd name="adj2" fmla="val -72721"/>
              <a:gd name="adj3" fmla="val 16667"/>
            </a:avLst>
          </a:prstGeom>
          <a:noFill/>
          <a:ln>
            <a:solidFill>
              <a:srgbClr val="3272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latin typeface="ＭＳ ゴシック" panose="020B0609070205080204" pitchFamily="49" charset="-128"/>
                <a:ea typeface="ＭＳ ゴシック" panose="020B0609070205080204" pitchFamily="49" charset="-128"/>
              </a:rPr>
              <a:t>④</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危険有害性情報</a:t>
            </a:r>
            <a:endParaRPr kumimoji="1" lang="ja-JP" altLang="en-US" b="1"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吹き出し 11"/>
          <p:cNvSpPr/>
          <p:nvPr/>
        </p:nvSpPr>
        <p:spPr>
          <a:xfrm>
            <a:off x="5129161" y="3874491"/>
            <a:ext cx="2827216" cy="360040"/>
          </a:xfrm>
          <a:prstGeom prst="wedgeRoundRectCallout">
            <a:avLst>
              <a:gd name="adj1" fmla="val -93994"/>
              <a:gd name="adj2" fmla="val -62817"/>
              <a:gd name="adj3" fmla="val 16667"/>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ＭＳ ゴシック" panose="020B0609070205080204" pitchFamily="49" charset="-128"/>
                <a:ea typeface="ＭＳ ゴシック" panose="020B0609070205080204" pitchFamily="49" charset="-128"/>
              </a:rPr>
              <a:t>⑤</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注意書き：安全対策</a:t>
            </a:r>
            <a:endParaRPr kumimoji="1" lang="ja-JP" altLang="en-US" b="1" dirty="0">
              <a:solidFill>
                <a:schemeClr val="tx1"/>
              </a:solidFill>
              <a:latin typeface="ＭＳ ゴシック" panose="020B0609070205080204" pitchFamily="49" charset="-128"/>
              <a:ea typeface="ＭＳ ゴシック" panose="020B0609070205080204" pitchFamily="49" charset="-128"/>
            </a:endParaRPr>
          </a:p>
        </p:txBody>
      </p:sp>
      <p:sp>
        <p:nvSpPr>
          <p:cNvPr id="17" name="角丸四角形吹き出し 16"/>
          <p:cNvSpPr/>
          <p:nvPr/>
        </p:nvSpPr>
        <p:spPr>
          <a:xfrm>
            <a:off x="5129162" y="4365104"/>
            <a:ext cx="2827216" cy="360040"/>
          </a:xfrm>
          <a:prstGeom prst="wedgeRoundRectCallout">
            <a:avLst>
              <a:gd name="adj1" fmla="val -67609"/>
              <a:gd name="adj2" fmla="val -43936"/>
              <a:gd name="adj3" fmla="val 16667"/>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ＭＳ ゴシック" panose="020B0609070205080204" pitchFamily="49" charset="-128"/>
                <a:ea typeface="ＭＳ ゴシック" panose="020B0609070205080204" pitchFamily="49" charset="-128"/>
              </a:rPr>
              <a:t>⑤</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注意書き：応急措置</a:t>
            </a:r>
            <a:endParaRPr kumimoji="1" lang="ja-JP" altLang="en-US" b="1" dirty="0">
              <a:solidFill>
                <a:schemeClr val="tx1"/>
              </a:solidFill>
              <a:latin typeface="ＭＳ ゴシック" panose="020B0609070205080204" pitchFamily="49" charset="-128"/>
              <a:ea typeface="ＭＳ ゴシック" panose="020B0609070205080204" pitchFamily="49" charset="-128"/>
            </a:endParaRPr>
          </a:p>
        </p:txBody>
      </p:sp>
      <p:sp>
        <p:nvSpPr>
          <p:cNvPr id="19" name="角丸四角形吹き出し 18"/>
          <p:cNvSpPr/>
          <p:nvPr/>
        </p:nvSpPr>
        <p:spPr>
          <a:xfrm>
            <a:off x="5138230" y="4846820"/>
            <a:ext cx="2809077" cy="360040"/>
          </a:xfrm>
          <a:prstGeom prst="wedgeRoundRectCallout">
            <a:avLst>
              <a:gd name="adj1" fmla="val -73023"/>
              <a:gd name="adj2" fmla="val 46513"/>
              <a:gd name="adj3" fmla="val 16667"/>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ＭＳ ゴシック" panose="020B0609070205080204" pitchFamily="49" charset="-128"/>
                <a:ea typeface="ＭＳ ゴシック" panose="020B0609070205080204" pitchFamily="49" charset="-128"/>
              </a:rPr>
              <a:t>⑤</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注意書き：保管・廃棄</a:t>
            </a:r>
            <a:endParaRPr kumimoji="1" lang="ja-JP" altLang="en-US" b="1" dirty="0">
              <a:solidFill>
                <a:schemeClr val="tx1"/>
              </a:solidFill>
              <a:latin typeface="ＭＳ ゴシック" panose="020B0609070205080204" pitchFamily="49" charset="-128"/>
              <a:ea typeface="ＭＳ ゴシック" panose="020B0609070205080204" pitchFamily="49" charset="-128"/>
            </a:endParaRPr>
          </a:p>
        </p:txBody>
      </p:sp>
      <p:sp>
        <p:nvSpPr>
          <p:cNvPr id="15" name="角丸四角形吹き出し 14"/>
          <p:cNvSpPr/>
          <p:nvPr/>
        </p:nvSpPr>
        <p:spPr>
          <a:xfrm>
            <a:off x="5129162" y="5805264"/>
            <a:ext cx="3259262" cy="648072"/>
          </a:xfrm>
          <a:prstGeom prst="wedgeRoundRectCallout">
            <a:avLst>
              <a:gd name="adj1" fmla="val -110932"/>
              <a:gd name="adj2" fmla="val -6311"/>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ＭＳ ゴシック" panose="020B0609070205080204" pitchFamily="49" charset="-128"/>
                <a:ea typeface="ＭＳ ゴシック" panose="020B0609070205080204" pitchFamily="49" charset="-128"/>
              </a:rPr>
              <a:t>⑥供給者の特定</a:t>
            </a: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a:p>
            <a:pPr algn="ctr"/>
            <a:r>
              <a:rPr lang="ja-JP" altLang="en-US" b="1"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企業名、住所、電話番号）</a:t>
            </a:r>
            <a:endParaRPr kumimoji="1" lang="en-US" altLang="ja-JP"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6" name="角丸四角形吹き出し 5"/>
          <p:cNvSpPr/>
          <p:nvPr/>
        </p:nvSpPr>
        <p:spPr>
          <a:xfrm>
            <a:off x="7380312" y="2012711"/>
            <a:ext cx="1512168" cy="1776329"/>
          </a:xfrm>
          <a:prstGeom prst="wedgeRoundRectCallout">
            <a:avLst>
              <a:gd name="adj1" fmla="val -267644"/>
              <a:gd name="adj2" fmla="val 25511"/>
              <a:gd name="adj3" fmla="val 16667"/>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FF00"/>
                </a:solidFill>
                <a:latin typeface="ＭＳ ゴシック" panose="020B0609070205080204" pitchFamily="49" charset="-128"/>
                <a:ea typeface="ＭＳ ゴシック" panose="020B0609070205080204" pitchFamily="49" charset="-128"/>
              </a:rPr>
              <a:t>保護具の</a:t>
            </a:r>
            <a:endParaRPr kumimoji="1" lang="en-US" altLang="ja-JP" b="1" dirty="0" smtClean="0">
              <a:solidFill>
                <a:srgbClr val="FFFF00"/>
              </a:solidFill>
              <a:latin typeface="ＭＳ ゴシック" panose="020B0609070205080204" pitchFamily="49" charset="-128"/>
              <a:ea typeface="ＭＳ ゴシック" panose="020B0609070205080204" pitchFamily="49" charset="-128"/>
            </a:endParaRPr>
          </a:p>
          <a:p>
            <a:pPr algn="ctr"/>
            <a:r>
              <a:rPr kumimoji="1" lang="ja-JP" altLang="en-US" b="1" dirty="0" smtClean="0">
                <a:solidFill>
                  <a:srgbClr val="FFFF00"/>
                </a:solidFill>
                <a:latin typeface="ＭＳ ゴシック" panose="020B0609070205080204" pitchFamily="49" charset="-128"/>
                <a:ea typeface="ＭＳ ゴシック" panose="020B0609070205080204" pitchFamily="49" charset="-128"/>
              </a:rPr>
              <a:t>例示</a:t>
            </a:r>
            <a:endParaRPr kumimoji="1" lang="en-US" altLang="ja-JP" b="1" dirty="0" smtClean="0">
              <a:solidFill>
                <a:srgbClr val="FFFF00"/>
              </a:solidFill>
              <a:latin typeface="ＭＳ ゴシック" panose="020B0609070205080204" pitchFamily="49" charset="-128"/>
              <a:ea typeface="ＭＳ ゴシック" panose="020B0609070205080204" pitchFamily="49" charset="-128"/>
            </a:endParaRPr>
          </a:p>
          <a:p>
            <a:pPr algn="ctr"/>
            <a:r>
              <a:rPr lang="ja-JP" altLang="en-US" b="1" dirty="0">
                <a:latin typeface="ＭＳ ゴシック" panose="020B0609070205080204" pitchFamily="49" charset="-128"/>
                <a:ea typeface="ＭＳ ゴシック" panose="020B0609070205080204" pitchFamily="49" charset="-128"/>
              </a:rPr>
              <a:t>保護</a:t>
            </a:r>
            <a:r>
              <a:rPr lang="ja-JP" altLang="en-US" b="1" dirty="0" smtClean="0">
                <a:latin typeface="ＭＳ ゴシック" panose="020B0609070205080204" pitchFamily="49" charset="-128"/>
                <a:ea typeface="ＭＳ ゴシック" panose="020B0609070205080204" pitchFamily="49" charset="-128"/>
              </a:rPr>
              <a:t>眼鏡</a:t>
            </a:r>
            <a:endParaRPr lang="en-US" altLang="ja-JP" b="1" dirty="0" smtClean="0">
              <a:latin typeface="ＭＳ ゴシック" panose="020B0609070205080204" pitchFamily="49" charset="-128"/>
              <a:ea typeface="ＭＳ ゴシック" panose="020B0609070205080204" pitchFamily="49" charset="-128"/>
            </a:endParaRPr>
          </a:p>
          <a:p>
            <a:pPr algn="ctr"/>
            <a:r>
              <a:rPr lang="ja-JP" altLang="en-US" b="1" dirty="0" smtClean="0">
                <a:latin typeface="ＭＳ ゴシック" panose="020B0609070205080204" pitchFamily="49" charset="-128"/>
                <a:ea typeface="ＭＳ ゴシック" panose="020B0609070205080204" pitchFamily="49" charset="-128"/>
              </a:rPr>
              <a:t>保護手袋</a:t>
            </a:r>
            <a:endParaRPr lang="en-US" altLang="ja-JP" b="1" dirty="0" smtClean="0">
              <a:latin typeface="ＭＳ ゴシック" panose="020B0609070205080204" pitchFamily="49" charset="-128"/>
              <a:ea typeface="ＭＳ ゴシック" panose="020B0609070205080204" pitchFamily="49" charset="-128"/>
            </a:endParaRPr>
          </a:p>
          <a:p>
            <a:pPr algn="ctr"/>
            <a:r>
              <a:rPr lang="ja-JP" altLang="en-US" b="1" dirty="0" smtClean="0">
                <a:latin typeface="ＭＳ ゴシック" panose="020B0609070205080204" pitchFamily="49" charset="-128"/>
                <a:ea typeface="ＭＳ ゴシック" panose="020B0609070205080204" pitchFamily="49" charset="-128"/>
              </a:rPr>
              <a:t>保護マスク</a:t>
            </a:r>
            <a:endParaRPr kumimoji="1" lang="ja-JP" altLang="en-US" b="1" dirty="0">
              <a:latin typeface="ＭＳ ゴシック" panose="020B0609070205080204" pitchFamily="49" charset="-128"/>
              <a:ea typeface="ＭＳ ゴシック" panose="020B0609070205080204" pitchFamily="49" charset="-128"/>
            </a:endParaRPr>
          </a:p>
        </p:txBody>
      </p:sp>
      <p:sp>
        <p:nvSpPr>
          <p:cNvPr id="3" name="角丸四角形 2"/>
          <p:cNvSpPr/>
          <p:nvPr/>
        </p:nvSpPr>
        <p:spPr>
          <a:xfrm>
            <a:off x="539551" y="1916831"/>
            <a:ext cx="3957991" cy="863589"/>
          </a:xfrm>
          <a:prstGeom prst="roundRect">
            <a:avLst/>
          </a:prstGeom>
          <a:noFill/>
          <a:ln>
            <a:solidFill>
              <a:srgbClr val="42944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1331640" y="1345188"/>
            <a:ext cx="1944216" cy="667523"/>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3131840" y="1531907"/>
            <a:ext cx="720080" cy="297134"/>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467544" y="2708920"/>
            <a:ext cx="3384376" cy="1296144"/>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539552" y="4005064"/>
            <a:ext cx="4032448" cy="1080120"/>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467544" y="5085184"/>
            <a:ext cx="3960440" cy="350276"/>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p:nvPr/>
        </p:nvCxnSpPr>
        <p:spPr>
          <a:xfrm>
            <a:off x="1547662" y="1531907"/>
            <a:ext cx="486207" cy="0"/>
          </a:xfrm>
          <a:prstGeom prst="line">
            <a:avLst/>
          </a:prstGeom>
          <a:ln w="19050"/>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9620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78098"/>
          </a:xfrm>
          <a:solidFill>
            <a:srgbClr val="3F13F9"/>
          </a:solidFill>
          <a:ln>
            <a:solidFill>
              <a:srgbClr val="3F13F9"/>
            </a:solidFill>
          </a:ln>
        </p:spPr>
        <p:txBody>
          <a:bodyPr/>
          <a:lstStyle/>
          <a:p>
            <a:r>
              <a:rPr lang="ja-JP" altLang="en-US" b="1" dirty="0">
                <a:solidFill>
                  <a:schemeClr val="bg1"/>
                </a:solidFill>
                <a:latin typeface="ＭＳ ゴシック" panose="020B0609070205080204" pitchFamily="49" charset="-128"/>
                <a:ea typeface="ＭＳ ゴシック" panose="020B0609070205080204" pitchFamily="49" charset="-128"/>
              </a:rPr>
              <a:t>７</a:t>
            </a:r>
            <a:r>
              <a:rPr kumimoji="1" lang="ja-JP" altLang="en-US" b="1" dirty="0" smtClean="0">
                <a:solidFill>
                  <a:schemeClr val="bg1"/>
                </a:solidFill>
                <a:latin typeface="ＭＳ ゴシック" panose="020B0609070205080204" pitchFamily="49" charset="-128"/>
                <a:ea typeface="ＭＳ ゴシック" panose="020B0609070205080204" pitchFamily="49" charset="-128"/>
              </a:rPr>
              <a:t>．まとめ</a:t>
            </a:r>
            <a:endParaRPr kumimoji="1" lang="ja-JP" altLang="en-US" b="1" dirty="0">
              <a:solidFill>
                <a:schemeClr val="bg1"/>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457200" y="1268760"/>
            <a:ext cx="8229600" cy="5256584"/>
          </a:xfrm>
          <a:ln w="57150">
            <a:solidFill>
              <a:srgbClr val="429446"/>
            </a:solidFill>
          </a:ln>
        </p:spPr>
        <p:txBody>
          <a:bodyPr>
            <a:normAutofit lnSpcReduction="10000"/>
          </a:bodyPr>
          <a:lstStyle/>
          <a:p>
            <a:pPr marL="0" indent="0">
              <a:buNone/>
            </a:pPr>
            <a:r>
              <a:rPr kumimoji="1" lang="ja-JP" altLang="en-US" dirty="0" smtClean="0">
                <a:solidFill>
                  <a:srgbClr val="0000CC"/>
                </a:solidFill>
                <a:latin typeface="ＭＳ ゴシック" panose="020B0609070205080204" pitchFamily="49" charset="-128"/>
                <a:ea typeface="ＭＳ ゴシック" panose="020B0609070205080204" pitchFamily="49" charset="-128"/>
              </a:rPr>
              <a:t>●</a:t>
            </a:r>
            <a:r>
              <a:rPr lang="ja-JP" altLang="en-US" b="1" dirty="0">
                <a:latin typeface="ＭＳ ゴシック" panose="020B0609070205080204" pitchFamily="49" charset="-128"/>
                <a:ea typeface="ＭＳ ゴシック" panose="020B0609070205080204" pitchFamily="49" charset="-128"/>
              </a:rPr>
              <a:t>化学物質に</a:t>
            </a:r>
            <a:r>
              <a:rPr lang="ja-JP" altLang="en-US" b="1" dirty="0" smtClean="0">
                <a:latin typeface="ＭＳ ゴシック" panose="020B0609070205080204" pitchFamily="49" charset="-128"/>
                <a:ea typeface="ＭＳ ゴシック" panose="020B0609070205080204" pitchFamily="49" charset="-128"/>
              </a:rPr>
              <a:t>よる健康障害や火災爆発を防止するためには、現場で取り扱う化学物質の危険性・有害性を、作業者自らが知ることが大切です。</a:t>
            </a:r>
            <a:endParaRPr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smtClean="0">
                <a:solidFill>
                  <a:srgbClr val="0000CC"/>
                </a:solidFill>
                <a:latin typeface="ＭＳ ゴシック" panose="020B0609070205080204" pitchFamily="49" charset="-128"/>
                <a:ea typeface="ＭＳ ゴシック" panose="020B0609070205080204" pitchFamily="49" charset="-128"/>
              </a:rPr>
              <a:t>●</a:t>
            </a:r>
            <a:r>
              <a:rPr lang="ja-JP" altLang="en-US" b="1" dirty="0" smtClean="0">
                <a:latin typeface="ＭＳ ゴシック" panose="020B0609070205080204" pitchFamily="49" charset="-128"/>
                <a:ea typeface="ＭＳ ゴシック" panose="020B0609070205080204" pitchFamily="49" charset="-128"/>
              </a:rPr>
              <a:t>化学物質の危険有害性情報および取り扱い上の注意事項を</a:t>
            </a:r>
            <a:r>
              <a:rPr lang="ja-JP" altLang="en-US" b="1" dirty="0">
                <a:latin typeface="ＭＳ ゴシック" panose="020B0609070205080204" pitchFamily="49" charset="-128"/>
                <a:ea typeface="ＭＳ ゴシック" panose="020B0609070205080204" pitchFamily="49" charset="-128"/>
              </a:rPr>
              <a:t>記載した</a:t>
            </a:r>
            <a:r>
              <a:rPr lang="ja-JP" altLang="en-US" b="1" dirty="0" smtClean="0">
                <a:latin typeface="ＭＳ ゴシック" panose="020B0609070205080204" pitchFamily="49" charset="-128"/>
                <a:ea typeface="ＭＳ ゴシック" panose="020B0609070205080204" pitchFamily="49" charset="-128"/>
              </a:rPr>
              <a:t>ラベルが容器、包装に貼付してあります。</a:t>
            </a:r>
            <a:endParaRPr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smtClean="0">
                <a:solidFill>
                  <a:srgbClr val="0000CC"/>
                </a:solidFill>
                <a:latin typeface="ＭＳ ゴシック" panose="020B0609070205080204" pitchFamily="49" charset="-128"/>
                <a:ea typeface="ＭＳ ゴシック" panose="020B0609070205080204" pitchFamily="49" charset="-128"/>
              </a:rPr>
              <a:t>●</a:t>
            </a:r>
            <a:r>
              <a:rPr lang="ja-JP" altLang="en-US" b="1" dirty="0" smtClean="0">
                <a:latin typeface="ＭＳ ゴシック" panose="020B0609070205080204" pitchFamily="49" charset="-128"/>
                <a:ea typeface="ＭＳ ゴシック" panose="020B0609070205080204" pitchFamily="49" charset="-128"/>
              </a:rPr>
              <a:t>ラベルの絵表示を見て、現場で取り扱っている化学物質の危険性・有害性をよく理解して、事業者と共に自分の健康を守るよう取り組みましょう。</a:t>
            </a:r>
            <a:endParaRPr lang="en-US" altLang="ja-JP" b="1" dirty="0" smtClean="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14</a:t>
            </a:fld>
            <a:endParaRPr kumimoji="1" lang="ja-JP" altLang="en-US"/>
          </a:p>
        </p:txBody>
      </p:sp>
    </p:spTree>
    <p:extLst>
      <p:ext uri="{BB962C8B-B14F-4D97-AF65-F5344CB8AC3E}">
        <p14:creationId xmlns:p14="http://schemas.microsoft.com/office/powerpoint/2010/main" val="35769146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5576" y="404664"/>
            <a:ext cx="7772400" cy="504056"/>
          </a:xfrm>
          <a:solidFill>
            <a:srgbClr val="0000CC"/>
          </a:solidFill>
          <a:ln w="38100">
            <a:solidFill>
              <a:srgbClr val="3F13F9"/>
            </a:solidFill>
          </a:ln>
        </p:spPr>
        <p:txBody>
          <a:bodyPr>
            <a:noAutofit/>
          </a:bodyPr>
          <a:lstStyle/>
          <a:p>
            <a:r>
              <a:rPr kumimoji="1" lang="ja-JP" altLang="en-US" sz="2800" b="1" dirty="0" smtClean="0">
                <a:solidFill>
                  <a:schemeClr val="bg1"/>
                </a:solidFill>
                <a:latin typeface="ＭＳ ゴシック" panose="020B0609070205080204" pitchFamily="49" charset="-128"/>
                <a:ea typeface="ＭＳ ゴシック" panose="020B0609070205080204" pitchFamily="49" charset="-128"/>
              </a:rPr>
              <a:t>本日の学習</a:t>
            </a:r>
            <a:r>
              <a:rPr lang="ja-JP" altLang="en-US" sz="2800" b="1" dirty="0">
                <a:solidFill>
                  <a:schemeClr val="bg1"/>
                </a:solidFill>
                <a:latin typeface="ＭＳ ゴシック" panose="020B0609070205080204" pitchFamily="49" charset="-128"/>
                <a:ea typeface="ＭＳ ゴシック" panose="020B0609070205080204" pitchFamily="49" charset="-128"/>
              </a:rPr>
              <a:t>内容</a:t>
            </a:r>
            <a:endParaRPr kumimoji="1" lang="ja-JP" altLang="en-US" sz="2800" b="1" dirty="0">
              <a:solidFill>
                <a:schemeClr val="bg1"/>
              </a:solidFill>
              <a:latin typeface="ＭＳ ゴシック" panose="020B0609070205080204" pitchFamily="49" charset="-128"/>
              <a:ea typeface="ＭＳ ゴシック" panose="020B0609070205080204" pitchFamily="49" charset="-128"/>
            </a:endParaRPr>
          </a:p>
        </p:txBody>
      </p:sp>
      <p:sp>
        <p:nvSpPr>
          <p:cNvPr id="3" name="サブタイトル 2"/>
          <p:cNvSpPr>
            <a:spLocks noGrp="1"/>
          </p:cNvSpPr>
          <p:nvPr>
            <p:ph type="subTitle" idx="1"/>
          </p:nvPr>
        </p:nvSpPr>
        <p:spPr>
          <a:xfrm>
            <a:off x="755576" y="1844824"/>
            <a:ext cx="7776864" cy="4248472"/>
          </a:xfrm>
          <a:ln w="57150">
            <a:solidFill>
              <a:srgbClr val="00B050"/>
            </a:solidFill>
          </a:ln>
        </p:spPr>
        <p:txBody>
          <a:bodyPr>
            <a:normAutofit fontScale="92500" lnSpcReduction="10000"/>
          </a:bodyPr>
          <a:lstStyle/>
          <a:p>
            <a:pPr algn="l"/>
            <a:r>
              <a:rPr lang="ja-JP" altLang="en-US" b="1" dirty="0">
                <a:solidFill>
                  <a:schemeClr val="tx1"/>
                </a:solidFill>
                <a:latin typeface="ＭＳ ゴシック" panose="020B0609070205080204" pitchFamily="49" charset="-128"/>
                <a:ea typeface="ＭＳ ゴシック" panose="020B0609070205080204" pitchFamily="49" charset="-128"/>
              </a:rPr>
              <a:t>１．</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化学物質による健康障害</a:t>
            </a:r>
            <a:r>
              <a:rPr lang="ja-JP" altLang="en-US" b="1" dirty="0">
                <a:solidFill>
                  <a:schemeClr val="tx1"/>
                </a:solidFill>
                <a:latin typeface="ＭＳ ゴシック" panose="020B0609070205080204" pitchFamily="49" charset="-128"/>
                <a:ea typeface="ＭＳ ゴシック" panose="020B0609070205080204" pitchFamily="49" charset="-128"/>
              </a:rPr>
              <a:t>について</a:t>
            </a:r>
            <a:endParaRPr kumimoji="1" lang="en-US" altLang="ja-JP"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b="1" dirty="0" smtClean="0">
                <a:solidFill>
                  <a:schemeClr val="tx1"/>
                </a:solidFill>
                <a:latin typeface="ＭＳ ゴシック" panose="020B0609070205080204" pitchFamily="49" charset="-128"/>
                <a:ea typeface="ＭＳ ゴシック" panose="020B0609070205080204" pitchFamily="49" charset="-128"/>
              </a:rPr>
              <a:t>２．</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ラベル表示の６項目</a:t>
            </a:r>
            <a:endParaRPr kumimoji="1" lang="en-US" altLang="ja-JP"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b="1" dirty="0">
                <a:solidFill>
                  <a:schemeClr val="tx1"/>
                </a:solidFill>
                <a:latin typeface="ＭＳ ゴシック" panose="020B0609070205080204" pitchFamily="49" charset="-128"/>
                <a:ea typeface="ＭＳ ゴシック" panose="020B0609070205080204" pitchFamily="49" charset="-128"/>
              </a:rPr>
              <a:t>３</a:t>
            </a:r>
            <a:r>
              <a:rPr lang="ja-JP" altLang="en-US" b="1" dirty="0" smtClean="0">
                <a:solidFill>
                  <a:schemeClr val="tx1"/>
                </a:solidFill>
                <a:latin typeface="ＭＳ ゴシック" panose="020B0609070205080204" pitchFamily="49" charset="-128"/>
                <a:ea typeface="ＭＳ ゴシック" panose="020B0609070205080204" pitchFamily="49" charset="-128"/>
              </a:rPr>
              <a:t>．絵表示</a:t>
            </a: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b="1" dirty="0" smtClean="0">
                <a:solidFill>
                  <a:schemeClr val="tx1"/>
                </a:solidFill>
                <a:latin typeface="ＭＳ ゴシック" panose="020B0609070205080204" pitchFamily="49" charset="-128"/>
                <a:ea typeface="ＭＳ ゴシック" panose="020B0609070205080204" pitchFamily="49" charset="-128"/>
              </a:rPr>
              <a:t>４．絵表示を読んでみましょう</a:t>
            </a: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b="1" dirty="0" smtClean="0">
                <a:solidFill>
                  <a:schemeClr val="tx1"/>
                </a:solidFill>
                <a:latin typeface="ＭＳ ゴシック" panose="020B0609070205080204" pitchFamily="49" charset="-128"/>
                <a:ea typeface="ＭＳ ゴシック" panose="020B0609070205080204" pitchFamily="49" charset="-128"/>
              </a:rPr>
              <a:t>５．絵表示が示す危険性</a:t>
            </a:r>
            <a:r>
              <a:rPr lang="ja-JP" altLang="en-US" sz="2600" b="1" dirty="0" smtClean="0">
                <a:solidFill>
                  <a:schemeClr val="tx1"/>
                </a:solidFill>
                <a:latin typeface="ＭＳ ゴシック" panose="020B0609070205080204" pitchFamily="49" charset="-128"/>
                <a:ea typeface="ＭＳ ゴシック" panose="020B0609070205080204" pitchFamily="49" charset="-128"/>
              </a:rPr>
              <a:t>・</a:t>
            </a:r>
            <a:r>
              <a:rPr lang="ja-JP" altLang="en-US" b="1" dirty="0" smtClean="0">
                <a:solidFill>
                  <a:schemeClr val="tx1"/>
                </a:solidFill>
                <a:latin typeface="ＭＳ ゴシック" panose="020B0609070205080204" pitchFamily="49" charset="-128"/>
                <a:ea typeface="ＭＳ ゴシック" panose="020B0609070205080204" pitchFamily="49" charset="-128"/>
              </a:rPr>
              <a:t>有害性と</a:t>
            </a: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b="1" dirty="0">
                <a:solidFill>
                  <a:schemeClr val="tx1"/>
                </a:solidFill>
                <a:latin typeface="ＭＳ ゴシック" panose="020B0609070205080204" pitchFamily="49" charset="-128"/>
                <a:ea typeface="ＭＳ ゴシック" panose="020B0609070205080204" pitchFamily="49" charset="-128"/>
              </a:rPr>
              <a:t>　</a:t>
            </a:r>
            <a:r>
              <a:rPr lang="ja-JP" altLang="en-US" b="1" dirty="0" smtClean="0">
                <a:solidFill>
                  <a:schemeClr val="tx1"/>
                </a:solidFill>
                <a:latin typeface="ＭＳ ゴシック" panose="020B0609070205080204" pitchFamily="49" charset="-128"/>
                <a:ea typeface="ＭＳ ゴシック" panose="020B0609070205080204" pitchFamily="49" charset="-128"/>
              </a:rPr>
              <a:t>　注意事項</a:t>
            </a: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b="1" dirty="0" smtClean="0">
                <a:solidFill>
                  <a:schemeClr val="tx1"/>
                </a:solidFill>
                <a:latin typeface="ＭＳ ゴシック" panose="020B0609070205080204" pitchFamily="49" charset="-128"/>
                <a:ea typeface="ＭＳ ゴシック" panose="020B0609070205080204" pitchFamily="49" charset="-128"/>
              </a:rPr>
              <a:t>６．職場</a:t>
            </a:r>
            <a:r>
              <a:rPr kumimoji="1" lang="ja-JP" altLang="en-US" b="1" dirty="0" smtClean="0">
                <a:solidFill>
                  <a:schemeClr val="tx1"/>
                </a:solidFill>
                <a:latin typeface="ＭＳ ゴシック" panose="020B0609070205080204" pitchFamily="49" charset="-128"/>
                <a:ea typeface="ＭＳ ゴシック" panose="020B0609070205080204" pitchFamily="49" charset="-128"/>
              </a:rPr>
              <a:t>で使う容器のラベル絵表示</a:t>
            </a: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a:p>
            <a:pPr algn="l"/>
            <a:r>
              <a:rPr lang="ja-JP" altLang="en-US" b="1" dirty="0">
                <a:solidFill>
                  <a:schemeClr val="tx1"/>
                </a:solidFill>
                <a:latin typeface="ＭＳ ゴシック" panose="020B0609070205080204" pitchFamily="49" charset="-128"/>
                <a:ea typeface="ＭＳ ゴシック" panose="020B0609070205080204" pitchFamily="49" charset="-128"/>
              </a:rPr>
              <a:t>７</a:t>
            </a:r>
            <a:r>
              <a:rPr lang="ja-JP" altLang="en-US" b="1" dirty="0" smtClean="0">
                <a:solidFill>
                  <a:schemeClr val="tx1"/>
                </a:solidFill>
                <a:latin typeface="ＭＳ ゴシック" panose="020B0609070205080204" pitchFamily="49" charset="-128"/>
                <a:ea typeface="ＭＳ ゴシック" panose="020B0609070205080204" pitchFamily="49" charset="-128"/>
              </a:rPr>
              <a:t>．まとめ</a:t>
            </a:r>
            <a:endParaRPr lang="en-US" altLang="ja-JP"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2</a:t>
            </a:fld>
            <a:endParaRPr kumimoji="1" lang="ja-JP" altLang="en-US"/>
          </a:p>
        </p:txBody>
      </p:sp>
      <p:sp>
        <p:nvSpPr>
          <p:cNvPr id="5" name="正方形/長方形 4"/>
          <p:cNvSpPr/>
          <p:nvPr/>
        </p:nvSpPr>
        <p:spPr>
          <a:xfrm>
            <a:off x="755576" y="980728"/>
            <a:ext cx="7776864"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rgbClr val="FF0000"/>
                </a:solidFill>
                <a:latin typeface="ＭＳ ゴシック" panose="020B0609070205080204" pitchFamily="49" charset="-128"/>
                <a:ea typeface="ＭＳ ゴシック" panose="020B0609070205080204" pitchFamily="49" charset="-128"/>
              </a:rPr>
              <a:t>★容器に貼ってあるラベルの絵表示を見て内容物の</a:t>
            </a:r>
            <a:endParaRPr kumimoji="1" lang="en-US" altLang="ja-JP" sz="2000" b="1" dirty="0" smtClean="0">
              <a:solidFill>
                <a:srgbClr val="FF0000"/>
              </a:solidFill>
              <a:latin typeface="ＭＳ ゴシック" panose="020B0609070205080204" pitchFamily="49" charset="-128"/>
              <a:ea typeface="ＭＳ ゴシック" panose="020B0609070205080204" pitchFamily="49" charset="-128"/>
            </a:endParaRPr>
          </a:p>
          <a:p>
            <a:pPr algn="ctr"/>
            <a:r>
              <a:rPr kumimoji="1" lang="ja-JP" altLang="en-US" sz="2000" b="1" dirty="0" smtClean="0">
                <a:solidFill>
                  <a:srgbClr val="FF0000"/>
                </a:solidFill>
                <a:latin typeface="ＭＳ ゴシック" panose="020B0609070205080204" pitchFamily="49" charset="-128"/>
                <a:ea typeface="ＭＳ ゴシック" panose="020B0609070205080204" pitchFamily="49" charset="-128"/>
              </a:rPr>
              <a:t>危険性・有害性を理解しま</a:t>
            </a:r>
            <a:r>
              <a:rPr lang="ja-JP" altLang="en-US" sz="2000" b="1" dirty="0">
                <a:solidFill>
                  <a:srgbClr val="FF0000"/>
                </a:solidFill>
                <a:latin typeface="ＭＳ ゴシック" panose="020B0609070205080204" pitchFamily="49" charset="-128"/>
                <a:ea typeface="ＭＳ ゴシック" panose="020B0609070205080204" pitchFamily="49" charset="-128"/>
              </a:rPr>
              <a:t>し</a:t>
            </a:r>
            <a:r>
              <a:rPr kumimoji="1" lang="ja-JP" altLang="en-US" sz="2000" b="1" dirty="0" smtClean="0">
                <a:solidFill>
                  <a:srgbClr val="FF0000"/>
                </a:solidFill>
                <a:latin typeface="ＭＳ ゴシック" panose="020B0609070205080204" pitchFamily="49" charset="-128"/>
                <a:ea typeface="ＭＳ ゴシック" panose="020B0609070205080204" pitchFamily="49" charset="-128"/>
              </a:rPr>
              <a:t>ょう</a:t>
            </a:r>
            <a:endParaRPr kumimoji="1" lang="ja-JP" altLang="en-US" sz="2000" b="1"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5552268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60648"/>
            <a:ext cx="8229600" cy="562074"/>
          </a:xfrm>
          <a:solidFill>
            <a:srgbClr val="0000CC"/>
          </a:solidFill>
        </p:spPr>
        <p:txBody>
          <a:bodyPr>
            <a:noAutofit/>
          </a:bodyPr>
          <a:lstStyle/>
          <a:p>
            <a:r>
              <a:rPr lang="ja-JP" altLang="en-US" sz="2800" b="1" dirty="0" smtClean="0">
                <a:solidFill>
                  <a:schemeClr val="bg1"/>
                </a:solidFill>
                <a:latin typeface="ＭＳ ゴシック" panose="020B0609070205080204" pitchFamily="49" charset="-128"/>
                <a:ea typeface="ＭＳ ゴシック" panose="020B0609070205080204" pitchFamily="49" charset="-128"/>
              </a:rPr>
              <a:t>１．化学物質</a:t>
            </a:r>
            <a:r>
              <a:rPr lang="ja-JP" altLang="en-US" sz="2800" b="1" dirty="0">
                <a:solidFill>
                  <a:schemeClr val="bg1"/>
                </a:solidFill>
                <a:latin typeface="ＭＳ ゴシック" panose="020B0609070205080204" pitchFamily="49" charset="-128"/>
                <a:ea typeface="ＭＳ ゴシック" panose="020B0609070205080204" pitchFamily="49" charset="-128"/>
              </a:rPr>
              <a:t>に</a:t>
            </a:r>
            <a:r>
              <a:rPr lang="ja-JP" altLang="en-US" sz="2800" b="1" dirty="0" smtClean="0">
                <a:solidFill>
                  <a:schemeClr val="bg1"/>
                </a:solidFill>
                <a:latin typeface="ＭＳ ゴシック" panose="020B0609070205080204" pitchFamily="49" charset="-128"/>
                <a:ea typeface="ＭＳ ゴシック" panose="020B0609070205080204" pitchFamily="49" charset="-128"/>
              </a:rPr>
              <a:t>よる健康</a:t>
            </a:r>
            <a:r>
              <a:rPr lang="ja-JP" altLang="en-US" sz="2800" b="1" dirty="0">
                <a:solidFill>
                  <a:schemeClr val="bg1"/>
                </a:solidFill>
                <a:latin typeface="ＭＳ ゴシック" panose="020B0609070205080204" pitchFamily="49" charset="-128"/>
                <a:ea typeface="ＭＳ ゴシック" panose="020B0609070205080204" pitchFamily="49" charset="-128"/>
              </a:rPr>
              <a:t>障害について</a:t>
            </a:r>
            <a:endParaRPr kumimoji="1" lang="ja-JP" altLang="en-US" sz="2800" b="1" dirty="0">
              <a:solidFill>
                <a:schemeClr val="bg1"/>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395536" y="1340768"/>
            <a:ext cx="8229600" cy="4608512"/>
          </a:xfrm>
          <a:ln w="38100">
            <a:solidFill>
              <a:srgbClr val="429446"/>
            </a:solidFill>
          </a:ln>
        </p:spPr>
        <p:txBody>
          <a:bodyPr>
            <a:normAutofit fontScale="85000" lnSpcReduction="10000"/>
          </a:bodyPr>
          <a:lstStyle/>
          <a:p>
            <a:pPr marL="0" indent="0">
              <a:buNone/>
            </a:pPr>
            <a:r>
              <a:rPr kumimoji="1" lang="ja-JP" altLang="en-US" dirty="0" smtClean="0">
                <a:solidFill>
                  <a:srgbClr val="0000CC"/>
                </a:solidFill>
                <a:latin typeface="ＭＳ ゴシック" panose="020B0609070205080204" pitchFamily="49" charset="-128"/>
                <a:ea typeface="ＭＳ ゴシック" panose="020B0609070205080204" pitchFamily="49" charset="-128"/>
              </a:rPr>
              <a:t>●</a:t>
            </a:r>
            <a:r>
              <a:rPr kumimoji="1" lang="ja-JP" altLang="en-US" b="1" dirty="0" smtClean="0">
                <a:latin typeface="ＭＳ ゴシック" panose="020B0609070205080204" pitchFamily="49" charset="-128"/>
                <a:ea typeface="ＭＳ ゴシック" panose="020B0609070205080204" pitchFamily="49" charset="-128"/>
              </a:rPr>
              <a:t>化学物質による健康障害の発生可能性</a:t>
            </a:r>
            <a:endParaRPr kumimoji="1"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a:latin typeface="ＭＳ ゴシック" panose="020B0609070205080204" pitchFamily="49" charset="-128"/>
                <a:ea typeface="ＭＳ ゴシック" panose="020B0609070205080204" pitchFamily="49" charset="-128"/>
              </a:rPr>
              <a:t>　</a:t>
            </a:r>
            <a:r>
              <a:rPr lang="ja-JP" altLang="en-US" b="1" dirty="0" smtClean="0">
                <a:latin typeface="ＭＳ ゴシック" panose="020B0609070205080204" pitchFamily="49" charset="-128"/>
                <a:ea typeface="ＭＳ ゴシック" panose="020B0609070205080204" pitchFamily="49" charset="-128"/>
              </a:rPr>
              <a:t>＝化学物質の有害性　</a:t>
            </a:r>
            <a:r>
              <a:rPr lang="en-US" altLang="ja-JP" b="1" dirty="0" smtClean="0">
                <a:latin typeface="ＭＳ ゴシック" panose="020B0609070205080204" pitchFamily="49" charset="-128"/>
                <a:ea typeface="ＭＳ ゴシック" panose="020B0609070205080204" pitchFamily="49" charset="-128"/>
              </a:rPr>
              <a:t>×</a:t>
            </a:r>
            <a:r>
              <a:rPr lang="ja-JP" altLang="en-US" b="1" dirty="0" smtClean="0">
                <a:latin typeface="ＭＳ ゴシック" panose="020B0609070205080204" pitchFamily="49" charset="-128"/>
                <a:ea typeface="ＭＳ ゴシック" panose="020B0609070205080204" pitchFamily="49" charset="-128"/>
              </a:rPr>
              <a:t>　化学物質の量</a:t>
            </a:r>
            <a:endParaRPr lang="en-US" altLang="ja-JP" sz="2600" b="1" dirty="0" smtClean="0">
              <a:latin typeface="ＭＳ ゴシック" panose="020B0609070205080204" pitchFamily="49" charset="-128"/>
              <a:ea typeface="ＭＳ ゴシック" panose="020B0609070205080204" pitchFamily="49" charset="-128"/>
            </a:endParaRPr>
          </a:p>
          <a:p>
            <a:pPr marL="0" indent="0">
              <a:buNone/>
            </a:pPr>
            <a:r>
              <a:rPr kumimoji="1" lang="ja-JP" altLang="en-US" b="1" dirty="0" smtClean="0">
                <a:solidFill>
                  <a:srgbClr val="FF0000"/>
                </a:solidFill>
                <a:latin typeface="ＭＳ ゴシック" panose="020B0609070205080204" pitchFamily="49" charset="-128"/>
                <a:ea typeface="ＭＳ ゴシック" panose="020B0609070205080204" pitchFamily="49" charset="-128"/>
              </a:rPr>
              <a:t>●</a:t>
            </a:r>
            <a:r>
              <a:rPr kumimoji="1" lang="ja-JP" altLang="en-US" b="1" dirty="0" smtClean="0">
                <a:latin typeface="ＭＳ ゴシック" panose="020B0609070205080204" pitchFamily="49" charset="-128"/>
                <a:ea typeface="ＭＳ ゴシック" panose="020B0609070205080204" pitchFamily="49" charset="-128"/>
              </a:rPr>
              <a:t>有害性を小さくする⇒代替物質へ変更する</a:t>
            </a:r>
            <a:endParaRPr kumimoji="1"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smtClean="0">
                <a:solidFill>
                  <a:srgbClr val="429446"/>
                </a:solidFill>
                <a:latin typeface="ＭＳ ゴシック" panose="020B0609070205080204" pitchFamily="49" charset="-128"/>
                <a:ea typeface="ＭＳ ゴシック" panose="020B0609070205080204" pitchFamily="49" charset="-128"/>
              </a:rPr>
              <a:t>●</a:t>
            </a:r>
            <a:r>
              <a:rPr lang="ja-JP" altLang="en-US" b="1" dirty="0" smtClean="0">
                <a:latin typeface="ＭＳ ゴシック" panose="020B0609070205080204" pitchFamily="49" charset="-128"/>
                <a:ea typeface="ＭＳ ゴシック" panose="020B0609070205080204" pitchFamily="49" charset="-128"/>
              </a:rPr>
              <a:t>量を</a:t>
            </a:r>
            <a:r>
              <a:rPr lang="ja-JP" altLang="en-US" b="1" dirty="0">
                <a:latin typeface="ＭＳ ゴシック" panose="020B0609070205080204" pitchFamily="49" charset="-128"/>
                <a:ea typeface="ＭＳ ゴシック" panose="020B0609070205080204" pitchFamily="49" charset="-128"/>
              </a:rPr>
              <a:t>少</a:t>
            </a:r>
            <a:r>
              <a:rPr lang="ja-JP" altLang="en-US" b="1" dirty="0" smtClean="0">
                <a:latin typeface="ＭＳ ゴシック" panose="020B0609070205080204" pitchFamily="49" charset="-128"/>
                <a:ea typeface="ＭＳ ゴシック" panose="020B0609070205080204" pitchFamily="49" charset="-128"/>
              </a:rPr>
              <a:t>なくする⇒体内に取り込まれる量</a:t>
            </a:r>
            <a:r>
              <a:rPr lang="ja-JP" altLang="en-US" b="1" dirty="0">
                <a:latin typeface="ＭＳ ゴシック" panose="020B0609070205080204" pitchFamily="49" charset="-128"/>
                <a:ea typeface="ＭＳ ゴシック" panose="020B0609070205080204" pitchFamily="49" charset="-128"/>
              </a:rPr>
              <a:t>を減らす</a:t>
            </a:r>
          </a:p>
          <a:p>
            <a:pPr marL="0" indent="0">
              <a:buNone/>
            </a:pPr>
            <a:r>
              <a:rPr lang="ja-JP" altLang="en-US" b="1" dirty="0" smtClean="0">
                <a:solidFill>
                  <a:srgbClr val="429446"/>
                </a:solidFill>
                <a:latin typeface="ＭＳ ゴシック" panose="020B0609070205080204" pitchFamily="49" charset="-128"/>
                <a:ea typeface="ＭＳ ゴシック" panose="020B0609070205080204" pitchFamily="49" charset="-128"/>
              </a:rPr>
              <a:t>●</a:t>
            </a:r>
            <a:r>
              <a:rPr lang="ja-JP" altLang="en-US" b="1" dirty="0" smtClean="0">
                <a:latin typeface="ＭＳ ゴシック" panose="020B0609070205080204" pitchFamily="49" charset="-128"/>
                <a:ea typeface="ＭＳ ゴシック" panose="020B0609070205080204" pitchFamily="49" charset="-128"/>
              </a:rPr>
              <a:t>「漏らさない」、「触わらない」、「吸わない」</a:t>
            </a:r>
            <a:endParaRPr lang="en-US" altLang="ja-JP" b="1" dirty="0" smtClean="0">
              <a:latin typeface="ＭＳ ゴシック" panose="020B0609070205080204" pitchFamily="49" charset="-128"/>
              <a:ea typeface="ＭＳ ゴシック" panose="020B0609070205080204" pitchFamily="49" charset="-128"/>
            </a:endParaRPr>
          </a:p>
          <a:p>
            <a:pPr marL="0" indent="0">
              <a:buNone/>
            </a:pPr>
            <a:r>
              <a:rPr lang="ja-JP" altLang="en-US" b="1" dirty="0">
                <a:latin typeface="ＭＳ ゴシック" panose="020B0609070205080204" pitchFamily="49" charset="-128"/>
                <a:ea typeface="ＭＳ ゴシック" panose="020B0609070205080204" pitchFamily="49" charset="-128"/>
              </a:rPr>
              <a:t>　</a:t>
            </a:r>
            <a:r>
              <a:rPr lang="ja-JP" altLang="en-US" b="1" dirty="0" smtClean="0">
                <a:latin typeface="ＭＳ ゴシック" panose="020B0609070205080204" pitchFamily="49" charset="-128"/>
                <a:ea typeface="ＭＳ ゴシック" panose="020B0609070205080204" pitchFamily="49" charset="-128"/>
              </a:rPr>
              <a:t>ように、きちんと管理する</a:t>
            </a:r>
            <a:r>
              <a:rPr lang="ja-JP" altLang="en-US" b="1" dirty="0">
                <a:latin typeface="ＭＳ ゴシック" panose="020B0609070205080204" pitchFamily="49" charset="-128"/>
                <a:ea typeface="ＭＳ ゴシック" panose="020B0609070205080204" pitchFamily="49" charset="-128"/>
              </a:rPr>
              <a:t>。</a:t>
            </a:r>
            <a:r>
              <a:rPr lang="ja-JP" altLang="en-US" b="1" dirty="0" smtClean="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　　　　　　　　　　　　　</a:t>
            </a:r>
            <a:endParaRPr lang="en-US" altLang="ja-JP" dirty="0" smtClean="0">
              <a:latin typeface="ＭＳ ゴシック" panose="020B0609070205080204" pitchFamily="49" charset="-128"/>
              <a:ea typeface="ＭＳ ゴシック" panose="020B0609070205080204" pitchFamily="49" charset="-128"/>
            </a:endParaRPr>
          </a:p>
          <a:p>
            <a:pPr marL="0" indent="0">
              <a:buNone/>
            </a:pPr>
            <a:r>
              <a:rPr lang="ja-JP" altLang="en-US" b="1" dirty="0" smtClean="0">
                <a:solidFill>
                  <a:srgbClr val="00B050"/>
                </a:solidFill>
                <a:latin typeface="ＭＳ ゴシック" panose="020B0609070205080204" pitchFamily="49" charset="-128"/>
                <a:ea typeface="ＭＳ ゴシック" panose="020B0609070205080204" pitchFamily="49" charset="-128"/>
              </a:rPr>
              <a:t>★</a:t>
            </a:r>
            <a:r>
              <a:rPr lang="ja-JP" altLang="en-US" b="1" dirty="0" smtClean="0">
                <a:solidFill>
                  <a:srgbClr val="3F13F9"/>
                </a:solidFill>
                <a:latin typeface="ＭＳ ゴシック" panose="020B0609070205080204" pitchFamily="49" charset="-128"/>
                <a:ea typeface="ＭＳ ゴシック" panose="020B0609070205080204" pitchFamily="49" charset="-128"/>
              </a:rPr>
              <a:t>有害性が小さなものでも、量が増えると危険</a:t>
            </a:r>
            <a:endParaRPr lang="en-US" altLang="ja-JP" b="1" dirty="0" smtClean="0">
              <a:solidFill>
                <a:srgbClr val="3F13F9"/>
              </a:solidFill>
              <a:latin typeface="ＭＳ ゴシック" panose="020B0609070205080204" pitchFamily="49" charset="-128"/>
              <a:ea typeface="ＭＳ ゴシック" panose="020B0609070205080204" pitchFamily="49" charset="-128"/>
            </a:endParaRPr>
          </a:p>
          <a:p>
            <a:pPr marL="0" indent="0">
              <a:buNone/>
            </a:pPr>
            <a:r>
              <a:rPr lang="ja-JP" altLang="en-US" b="1" dirty="0" smtClean="0">
                <a:solidFill>
                  <a:srgbClr val="00B050"/>
                </a:solidFill>
                <a:latin typeface="ＭＳ ゴシック" panose="020B0609070205080204" pitchFamily="49" charset="-128"/>
                <a:ea typeface="ＭＳ ゴシック" panose="020B0609070205080204" pitchFamily="49" charset="-128"/>
              </a:rPr>
              <a:t>★</a:t>
            </a:r>
            <a:r>
              <a:rPr lang="ja-JP" altLang="en-US" b="1" dirty="0">
                <a:solidFill>
                  <a:srgbClr val="3F13F9"/>
                </a:solidFill>
                <a:latin typeface="ＭＳ ゴシック" panose="020B0609070205080204" pitchFamily="49" charset="-128"/>
                <a:ea typeface="ＭＳ ゴシック" panose="020B0609070205080204" pitchFamily="49" charset="-128"/>
              </a:rPr>
              <a:t>有害性</a:t>
            </a:r>
            <a:r>
              <a:rPr lang="ja-JP" altLang="en-US" b="1" dirty="0" smtClean="0">
                <a:solidFill>
                  <a:srgbClr val="3F13F9"/>
                </a:solidFill>
                <a:latin typeface="ＭＳ ゴシック" panose="020B0609070205080204" pitchFamily="49" charset="-128"/>
                <a:ea typeface="ＭＳ ゴシック" panose="020B0609070205080204" pitchFamily="49" charset="-128"/>
              </a:rPr>
              <a:t>の大きなものでも</a:t>
            </a:r>
            <a:r>
              <a:rPr lang="ja-JP" altLang="en-US" b="1" dirty="0">
                <a:solidFill>
                  <a:srgbClr val="3F13F9"/>
                </a:solidFill>
                <a:latin typeface="ＭＳ ゴシック" panose="020B0609070205080204" pitchFamily="49" charset="-128"/>
                <a:ea typeface="ＭＳ ゴシック" panose="020B0609070205080204" pitchFamily="49" charset="-128"/>
              </a:rPr>
              <a:t>、量を減らせば</a:t>
            </a:r>
            <a:r>
              <a:rPr lang="ja-JP" altLang="en-US" b="1" dirty="0" smtClean="0">
                <a:solidFill>
                  <a:srgbClr val="3F13F9"/>
                </a:solidFill>
                <a:latin typeface="ＭＳ ゴシック" panose="020B0609070205080204" pitchFamily="49" charset="-128"/>
                <a:ea typeface="ＭＳ ゴシック" panose="020B0609070205080204" pitchFamily="49" charset="-128"/>
              </a:rPr>
              <a:t>安全</a:t>
            </a:r>
            <a:endParaRPr lang="en-US" altLang="ja-JP" b="1" dirty="0" smtClean="0">
              <a:solidFill>
                <a:srgbClr val="3F13F9"/>
              </a:solidFill>
              <a:latin typeface="ＭＳ ゴシック" panose="020B0609070205080204" pitchFamily="49" charset="-128"/>
              <a:ea typeface="ＭＳ ゴシック" panose="020B0609070205080204" pitchFamily="49" charset="-128"/>
            </a:endParaRPr>
          </a:p>
          <a:p>
            <a:pPr marL="0" indent="0">
              <a:buNone/>
            </a:pPr>
            <a:r>
              <a:rPr lang="ja-JP" altLang="en-US" b="1" dirty="0">
                <a:solidFill>
                  <a:srgbClr val="0000CC"/>
                </a:solidFill>
                <a:latin typeface="ＭＳ ゴシック" panose="020B0609070205080204" pitchFamily="49" charset="-128"/>
                <a:ea typeface="ＭＳ ゴシック" panose="020B0609070205080204" pitchFamily="49" charset="-128"/>
              </a:rPr>
              <a:t>●</a:t>
            </a:r>
            <a:r>
              <a:rPr lang="ja-JP" altLang="en-US" b="1" dirty="0" smtClean="0">
                <a:solidFill>
                  <a:srgbClr val="0000CC"/>
                </a:solidFill>
                <a:latin typeface="ＭＳ ゴシック" panose="020B0609070205080204" pitchFamily="49" charset="-128"/>
                <a:ea typeface="ＭＳ ゴシック" panose="020B0609070205080204" pitchFamily="49" charset="-128"/>
              </a:rPr>
              <a:t>化学物質が体内に取り込まれる量を少なくして</a:t>
            </a:r>
            <a:endParaRPr lang="en-US" altLang="ja-JP" b="1" dirty="0" smtClean="0">
              <a:solidFill>
                <a:srgbClr val="0000CC"/>
              </a:solidFill>
              <a:latin typeface="ＭＳ ゴシック" panose="020B0609070205080204" pitchFamily="49" charset="-128"/>
              <a:ea typeface="ＭＳ ゴシック" panose="020B0609070205080204" pitchFamily="49" charset="-128"/>
            </a:endParaRPr>
          </a:p>
          <a:p>
            <a:pPr marL="0" indent="0">
              <a:buNone/>
            </a:pPr>
            <a:r>
              <a:rPr lang="ja-JP" altLang="en-US" b="1" dirty="0">
                <a:solidFill>
                  <a:srgbClr val="0000CC"/>
                </a:solidFill>
                <a:latin typeface="ＭＳ ゴシック" panose="020B0609070205080204" pitchFamily="49" charset="-128"/>
                <a:ea typeface="ＭＳ ゴシック" panose="020B0609070205080204" pitchFamily="49" charset="-128"/>
              </a:rPr>
              <a:t>　</a:t>
            </a:r>
            <a:r>
              <a:rPr lang="ja-JP" altLang="en-US" b="1" dirty="0" smtClean="0">
                <a:solidFill>
                  <a:srgbClr val="0000CC"/>
                </a:solidFill>
                <a:latin typeface="ＭＳ ゴシック" panose="020B0609070205080204" pitchFamily="49" charset="-128"/>
                <a:ea typeface="ＭＳ ゴシック" panose="020B0609070205080204" pitchFamily="49" charset="-128"/>
              </a:rPr>
              <a:t>健康障害のリスクを</a:t>
            </a:r>
            <a:r>
              <a:rPr lang="ja-JP" altLang="en-US" b="1" dirty="0">
                <a:solidFill>
                  <a:srgbClr val="0000CC"/>
                </a:solidFill>
                <a:latin typeface="ＭＳ ゴシック" panose="020B0609070205080204" pitchFamily="49" charset="-128"/>
                <a:ea typeface="ＭＳ ゴシック" panose="020B0609070205080204" pitchFamily="49" charset="-128"/>
              </a:rPr>
              <a:t>小さく</a:t>
            </a:r>
            <a:r>
              <a:rPr lang="ja-JP" altLang="en-US" b="1" dirty="0" smtClean="0">
                <a:solidFill>
                  <a:srgbClr val="0000CC"/>
                </a:solidFill>
                <a:latin typeface="ＭＳ ゴシック" panose="020B0609070205080204" pitchFamily="49" charset="-128"/>
                <a:ea typeface="ＭＳ ゴシック" panose="020B0609070205080204" pitchFamily="49" charset="-128"/>
              </a:rPr>
              <a:t>することが重要</a:t>
            </a:r>
            <a:endParaRPr lang="en-US" altLang="ja-JP" b="1" dirty="0" smtClean="0">
              <a:solidFill>
                <a:srgbClr val="0000CC"/>
              </a:solidFill>
              <a:latin typeface="ＭＳ ゴシック" panose="020B0609070205080204" pitchFamily="49" charset="-128"/>
              <a:ea typeface="ＭＳ ゴシック" panose="020B0609070205080204" pitchFamily="49" charset="-128"/>
            </a:endParaRPr>
          </a:p>
          <a:p>
            <a:pPr marL="0" indent="0">
              <a:buNone/>
            </a:pPr>
            <a:endParaRPr lang="en-US" altLang="ja-JP" b="1" dirty="0">
              <a:solidFill>
                <a:srgbClr val="00B050"/>
              </a:solidFill>
            </a:endParaRPr>
          </a:p>
          <a:p>
            <a:pPr marL="0" indent="0">
              <a:buNone/>
            </a:pPr>
            <a:endParaRPr lang="ja-JP" altLang="en-US" b="1" dirty="0">
              <a:solidFill>
                <a:srgbClr val="00B050"/>
              </a:solidFill>
            </a:endParaRPr>
          </a:p>
          <a:p>
            <a:pPr marL="0" indent="0">
              <a:buNone/>
            </a:pPr>
            <a:endParaRPr lang="en-US" altLang="ja-JP" dirty="0" smtClean="0">
              <a:solidFill>
                <a:srgbClr val="429446"/>
              </a:solidFill>
            </a:endParaRPr>
          </a:p>
          <a:p>
            <a:pPr marL="0" indent="0">
              <a:buNone/>
            </a:pPr>
            <a:endParaRPr kumimoji="1" lang="en-US" altLang="ja-JP" dirty="0" smtClean="0"/>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3</a:t>
            </a:fld>
            <a:endParaRPr kumimoji="1" lang="ja-JP" altLang="en-US"/>
          </a:p>
        </p:txBody>
      </p:sp>
      <p:sp>
        <p:nvSpPr>
          <p:cNvPr id="6" name="正方形/長方形 5"/>
          <p:cNvSpPr/>
          <p:nvPr/>
        </p:nvSpPr>
        <p:spPr>
          <a:xfrm>
            <a:off x="1115616" y="1772816"/>
            <a:ext cx="3024336" cy="48455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4788025" y="1800225"/>
            <a:ext cx="2448271" cy="461591"/>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755576" y="908720"/>
            <a:ext cx="7488832" cy="2880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rgbClr val="FF0000"/>
                </a:solidFill>
              </a:rPr>
              <a:t>★</a:t>
            </a:r>
            <a:r>
              <a:rPr kumimoji="1" lang="ja-JP" altLang="en-US" sz="2000" b="1" dirty="0" smtClean="0">
                <a:solidFill>
                  <a:srgbClr val="FF0000"/>
                </a:solidFill>
                <a:latin typeface="ＭＳ ゴシック" panose="020B0609070205080204" pitchFamily="49" charset="-128"/>
                <a:ea typeface="ＭＳ ゴシック" panose="020B0609070205080204" pitchFamily="49" charset="-128"/>
              </a:rPr>
              <a:t>有害な物質でも体内に取り込まなければ大丈夫</a:t>
            </a:r>
            <a:endParaRPr kumimoji="1" lang="ja-JP" altLang="en-US" sz="2000" b="1"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17808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0648"/>
            <a:ext cx="8229600" cy="576064"/>
          </a:xfrm>
          <a:solidFill>
            <a:srgbClr val="0000CC"/>
          </a:solidFill>
        </p:spPr>
        <p:txBody>
          <a:bodyPr>
            <a:normAutofit/>
          </a:bodyPr>
          <a:lstStyle/>
          <a:p>
            <a:r>
              <a:rPr lang="ja-JP" altLang="en-US" sz="2800" b="1" dirty="0">
                <a:solidFill>
                  <a:schemeClr val="bg1"/>
                </a:solidFill>
                <a:latin typeface="ＭＳ ゴシック" panose="020B0609070205080204" pitchFamily="49" charset="-128"/>
                <a:ea typeface="ＭＳ ゴシック" panose="020B0609070205080204" pitchFamily="49" charset="-128"/>
              </a:rPr>
              <a:t>２</a:t>
            </a:r>
            <a:r>
              <a:rPr lang="ja-JP" altLang="en-US" sz="2800" b="1" dirty="0" smtClean="0">
                <a:solidFill>
                  <a:schemeClr val="bg1"/>
                </a:solidFill>
                <a:latin typeface="ＭＳ ゴシック" panose="020B0609070205080204" pitchFamily="49" charset="-128"/>
                <a:ea typeface="ＭＳ ゴシック" panose="020B0609070205080204" pitchFamily="49" charset="-128"/>
              </a:rPr>
              <a:t>．ラベル</a:t>
            </a:r>
            <a:r>
              <a:rPr lang="ja-JP" altLang="en-US" sz="2800" b="1" dirty="0">
                <a:solidFill>
                  <a:schemeClr val="bg1"/>
                </a:solidFill>
                <a:latin typeface="ＭＳ ゴシック" panose="020B0609070205080204" pitchFamily="49" charset="-128"/>
                <a:ea typeface="ＭＳ ゴシック" panose="020B0609070205080204" pitchFamily="49" charset="-128"/>
              </a:rPr>
              <a:t>表示</a:t>
            </a:r>
            <a:r>
              <a:rPr lang="ja-JP" altLang="en-US" sz="2800" b="1" dirty="0" smtClean="0">
                <a:solidFill>
                  <a:schemeClr val="bg1"/>
                </a:solidFill>
                <a:latin typeface="ＭＳ ゴシック" panose="020B0609070205080204" pitchFamily="49" charset="-128"/>
                <a:ea typeface="ＭＳ ゴシック" panose="020B0609070205080204" pitchFamily="49" charset="-128"/>
              </a:rPr>
              <a:t>の６項目</a:t>
            </a:r>
            <a:endParaRPr kumimoji="1" lang="ja-JP" altLang="en-US" sz="2800" b="1" dirty="0">
              <a:solidFill>
                <a:srgbClr val="FF0000"/>
              </a:solidFill>
              <a:latin typeface="ＭＳ ゴシック" panose="020B0609070205080204" pitchFamily="49" charset="-128"/>
              <a:ea typeface="ＭＳ ゴシック" panose="020B0609070205080204" pitchFamily="49" charset="-128"/>
            </a:endParaRPr>
          </a:p>
        </p:txBody>
      </p:sp>
      <p:sp>
        <p:nvSpPr>
          <p:cNvPr id="4" name="コンテンツ プレースホルダー 3"/>
          <p:cNvSpPr>
            <a:spLocks noGrp="1"/>
          </p:cNvSpPr>
          <p:nvPr>
            <p:ph idx="1"/>
          </p:nvPr>
        </p:nvSpPr>
        <p:spPr>
          <a:xfrm>
            <a:off x="395536" y="1628800"/>
            <a:ext cx="8352928" cy="4248472"/>
          </a:xfrm>
          <a:ln w="57150">
            <a:solidFill>
              <a:srgbClr val="429446"/>
            </a:solidFill>
          </a:ln>
        </p:spPr>
        <p:txBody>
          <a:bodyPr>
            <a:normAutofit/>
          </a:bodyPr>
          <a:lstStyle/>
          <a:p>
            <a:pPr marL="0" indent="0">
              <a:buNone/>
            </a:pPr>
            <a:r>
              <a:rPr kumimoji="1" lang="ja-JP" altLang="en-US" sz="2600" b="1" dirty="0" smtClean="0">
                <a:latin typeface="ＭＳ ゴシック" panose="020B0609070205080204" pitchFamily="49" charset="-128"/>
                <a:ea typeface="ＭＳ ゴシック" panose="020B0609070205080204" pitchFamily="49" charset="-128"/>
              </a:rPr>
              <a:t>ラベルには安全・健康上</a:t>
            </a:r>
            <a:r>
              <a:rPr lang="ja-JP" altLang="en-US" sz="2600" b="1" dirty="0" smtClean="0">
                <a:latin typeface="ＭＳ ゴシック" panose="020B0609070205080204" pitchFamily="49" charset="-128"/>
                <a:ea typeface="ＭＳ ゴシック" panose="020B0609070205080204" pitchFamily="49" charset="-128"/>
              </a:rPr>
              <a:t>重要なことが書かれている。</a:t>
            </a:r>
            <a:endParaRPr lang="en-US" altLang="ja-JP" sz="2600" b="1" dirty="0" smtClean="0">
              <a:latin typeface="ＭＳ ゴシック" panose="020B0609070205080204" pitchFamily="49" charset="-128"/>
              <a:ea typeface="ＭＳ ゴシック" panose="020B0609070205080204" pitchFamily="49" charset="-128"/>
            </a:endParaRPr>
          </a:p>
          <a:p>
            <a:pPr marL="0" indent="0">
              <a:buNone/>
            </a:pPr>
            <a:endParaRPr lang="en-US" altLang="ja-JP" sz="2600" b="1" dirty="0" smtClean="0">
              <a:latin typeface="ＭＳ ゴシック" panose="020B0609070205080204" pitchFamily="49" charset="-128"/>
              <a:ea typeface="ＭＳ ゴシック" panose="020B0609070205080204" pitchFamily="49" charset="-128"/>
            </a:endParaRPr>
          </a:p>
          <a:p>
            <a:pPr marL="0" indent="0">
              <a:buNone/>
            </a:pPr>
            <a:r>
              <a:rPr kumimoji="1" lang="ja-JP" altLang="en-US" sz="2800" b="1" dirty="0" smtClean="0">
                <a:latin typeface="ＭＳ ゴシック" panose="020B0609070205080204" pitchFamily="49" charset="-128"/>
                <a:ea typeface="ＭＳ ゴシック" panose="020B0609070205080204" pitchFamily="49" charset="-128"/>
              </a:rPr>
              <a:t>　①製品特定名（</a:t>
            </a:r>
            <a:r>
              <a:rPr lang="ja-JP" altLang="en-US" sz="2800" b="1" dirty="0" smtClean="0">
                <a:latin typeface="ＭＳ ゴシック" panose="020B0609070205080204" pitchFamily="49" charset="-128"/>
                <a:ea typeface="ＭＳ ゴシック" panose="020B0609070205080204" pitchFamily="49" charset="-128"/>
              </a:rPr>
              <a:t>製品の名前）</a:t>
            </a:r>
            <a:endParaRPr kumimoji="1" lang="en-US" altLang="ja-JP" sz="2800" b="1" dirty="0" smtClean="0">
              <a:latin typeface="ＭＳ ゴシック" panose="020B0609070205080204" pitchFamily="49" charset="-128"/>
              <a:ea typeface="ＭＳ ゴシック" panose="020B0609070205080204" pitchFamily="49" charset="-128"/>
            </a:endParaRPr>
          </a:p>
          <a:p>
            <a:pPr marL="0" indent="0">
              <a:buNone/>
            </a:pPr>
            <a:r>
              <a:rPr lang="ja-JP" altLang="en-US" sz="2800" b="1" dirty="0" smtClean="0">
                <a:latin typeface="ＭＳ ゴシック" panose="020B0609070205080204" pitchFamily="49" charset="-128"/>
                <a:ea typeface="ＭＳ ゴシック" panose="020B0609070205080204" pitchFamily="49" charset="-128"/>
              </a:rPr>
              <a:t>　②</a:t>
            </a:r>
            <a:r>
              <a:rPr lang="ja-JP" altLang="en-US" sz="2800" b="1" dirty="0">
                <a:latin typeface="ＭＳ ゴシック" panose="020B0609070205080204" pitchFamily="49" charset="-128"/>
                <a:ea typeface="ＭＳ ゴシック" panose="020B0609070205080204" pitchFamily="49" charset="-128"/>
              </a:rPr>
              <a:t>注意喚起語</a:t>
            </a:r>
          </a:p>
          <a:p>
            <a:pPr marL="0" indent="0">
              <a:buNone/>
            </a:pPr>
            <a:r>
              <a:rPr lang="ja-JP" altLang="en-US" sz="2800" b="1" dirty="0" smtClean="0">
                <a:latin typeface="ＭＳ ゴシック" panose="020B0609070205080204" pitchFamily="49" charset="-128"/>
                <a:ea typeface="ＭＳ ゴシック" panose="020B0609070205080204" pitchFamily="49" charset="-128"/>
              </a:rPr>
              <a:t>　③絵表示</a:t>
            </a:r>
            <a:endParaRPr lang="en-US" altLang="ja-JP" sz="2800" b="1" dirty="0" smtClean="0">
              <a:latin typeface="ＭＳ ゴシック" panose="020B0609070205080204" pitchFamily="49" charset="-128"/>
              <a:ea typeface="ＭＳ ゴシック" panose="020B0609070205080204" pitchFamily="49" charset="-128"/>
            </a:endParaRPr>
          </a:p>
          <a:p>
            <a:pPr marL="0" indent="0">
              <a:buNone/>
            </a:pPr>
            <a:r>
              <a:rPr lang="ja-JP" altLang="en-US" sz="2800" b="1" dirty="0" smtClean="0">
                <a:latin typeface="ＭＳ ゴシック" panose="020B0609070205080204" pitchFamily="49" charset="-128"/>
                <a:ea typeface="ＭＳ ゴシック" panose="020B0609070205080204" pitchFamily="49" charset="-128"/>
              </a:rPr>
              <a:t>　</a:t>
            </a:r>
            <a:r>
              <a:rPr lang="en-US" altLang="ja-JP" sz="2800" b="1" dirty="0" smtClean="0">
                <a:latin typeface="ＭＳ ゴシック" panose="020B0609070205080204" pitchFamily="49" charset="-128"/>
                <a:ea typeface="ＭＳ ゴシック" panose="020B0609070205080204" pitchFamily="49" charset="-128"/>
              </a:rPr>
              <a:t>④</a:t>
            </a:r>
            <a:r>
              <a:rPr lang="ja-JP" altLang="en-US" sz="2800" b="1" dirty="0" smtClean="0">
                <a:latin typeface="ＭＳ ゴシック" panose="020B0609070205080204" pitchFamily="49" charset="-128"/>
                <a:ea typeface="ＭＳ ゴシック" panose="020B0609070205080204" pitchFamily="49" charset="-128"/>
              </a:rPr>
              <a:t>危険有害性情報</a:t>
            </a:r>
            <a:endParaRPr lang="en-US" altLang="ja-JP" sz="2800" b="1" dirty="0" smtClean="0">
              <a:latin typeface="ＭＳ ゴシック" panose="020B0609070205080204" pitchFamily="49" charset="-128"/>
              <a:ea typeface="ＭＳ ゴシック" panose="020B0609070205080204" pitchFamily="49" charset="-128"/>
            </a:endParaRPr>
          </a:p>
          <a:p>
            <a:pPr marL="0" indent="0">
              <a:buNone/>
            </a:pPr>
            <a:r>
              <a:rPr kumimoji="1" lang="ja-JP" altLang="en-US" sz="2800" b="1" dirty="0" smtClean="0">
                <a:latin typeface="ＭＳ ゴシック" panose="020B0609070205080204" pitchFamily="49" charset="-128"/>
                <a:ea typeface="ＭＳ ゴシック" panose="020B0609070205080204" pitchFamily="49" charset="-128"/>
              </a:rPr>
              <a:t>　⑤注意書き</a:t>
            </a:r>
            <a:endParaRPr kumimoji="1" lang="en-US" altLang="ja-JP" sz="2800" b="1" dirty="0" smtClean="0">
              <a:latin typeface="ＭＳ ゴシック" panose="020B0609070205080204" pitchFamily="49" charset="-128"/>
              <a:ea typeface="ＭＳ ゴシック" panose="020B0609070205080204" pitchFamily="49" charset="-128"/>
            </a:endParaRPr>
          </a:p>
          <a:p>
            <a:pPr marL="0" indent="0">
              <a:buNone/>
            </a:pPr>
            <a:r>
              <a:rPr lang="ja-JP" altLang="en-US" sz="2800" b="1" dirty="0" smtClean="0">
                <a:latin typeface="ＭＳ ゴシック" panose="020B0609070205080204" pitchFamily="49" charset="-128"/>
                <a:ea typeface="ＭＳ ゴシック" panose="020B0609070205080204" pitchFamily="49" charset="-128"/>
              </a:rPr>
              <a:t>　⑥供給者の特定（事業者名、住所、電話番号）</a:t>
            </a:r>
            <a:endParaRPr lang="en-US" altLang="ja-JP" sz="2800" b="1" dirty="0" smtClean="0">
              <a:latin typeface="ＭＳ ゴシック" panose="020B0609070205080204" pitchFamily="49" charset="-128"/>
              <a:ea typeface="ＭＳ ゴシック" panose="020B0609070205080204" pitchFamily="49" charset="-128"/>
            </a:endParaRPr>
          </a:p>
          <a:p>
            <a:pPr marL="0" indent="0">
              <a:buNone/>
            </a:pPr>
            <a:endParaRPr lang="en-US" altLang="ja-JP" sz="2800" b="1" dirty="0" smtClean="0">
              <a:latin typeface="ＭＳ ゴシック" panose="020B0609070205080204" pitchFamily="49" charset="-128"/>
              <a:ea typeface="ＭＳ ゴシック" panose="020B0609070205080204" pitchFamily="49" charset="-128"/>
            </a:endParaRPr>
          </a:p>
          <a:p>
            <a:pPr marL="0" indent="0">
              <a:buNone/>
            </a:pPr>
            <a:endParaRPr lang="en-US" altLang="ja-JP" sz="2800" b="1" dirty="0" smtClean="0">
              <a:latin typeface="ＭＳ ゴシック" panose="020B0609070205080204" pitchFamily="49" charset="-128"/>
              <a:ea typeface="ＭＳ ゴシック" panose="020B0609070205080204" pitchFamily="49" charset="-128"/>
            </a:endParaRPr>
          </a:p>
          <a:p>
            <a:pPr marL="0" indent="0">
              <a:buNone/>
            </a:pPr>
            <a:endParaRPr lang="en-US" altLang="ja-JP" sz="2800" b="1" dirty="0" smtClean="0">
              <a:latin typeface="ＭＳ ゴシック" panose="020B0609070205080204" pitchFamily="49" charset="-128"/>
              <a:ea typeface="ＭＳ ゴシック" panose="020B0609070205080204" pitchFamily="49" charset="-128"/>
            </a:endParaRPr>
          </a:p>
          <a:p>
            <a:pPr marL="0" indent="0">
              <a:buNone/>
            </a:pPr>
            <a:endParaRPr kumimoji="1" lang="ja-JP" altLang="en-US" sz="2800" b="1" dirty="0"/>
          </a:p>
        </p:txBody>
      </p:sp>
      <p:sp>
        <p:nvSpPr>
          <p:cNvPr id="3" name="スライド番号プレースホルダー 2"/>
          <p:cNvSpPr>
            <a:spLocks noGrp="1"/>
          </p:cNvSpPr>
          <p:nvPr>
            <p:ph type="sldNum" sz="quarter" idx="12"/>
          </p:nvPr>
        </p:nvSpPr>
        <p:spPr/>
        <p:txBody>
          <a:bodyPr/>
          <a:lstStyle/>
          <a:p>
            <a:fld id="{1DA202F1-2C17-4E3A-8415-C16317976F06}" type="slidenum">
              <a:rPr kumimoji="1" lang="ja-JP" altLang="en-US" smtClean="0"/>
              <a:t>4</a:t>
            </a:fld>
            <a:endParaRPr kumimoji="1" lang="ja-JP" altLang="en-US"/>
          </a:p>
        </p:txBody>
      </p:sp>
      <p:sp>
        <p:nvSpPr>
          <p:cNvPr id="5" name="正方形/長方形 4"/>
          <p:cNvSpPr/>
          <p:nvPr/>
        </p:nvSpPr>
        <p:spPr>
          <a:xfrm>
            <a:off x="467544" y="980728"/>
            <a:ext cx="8208912" cy="432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0000"/>
                </a:solidFill>
              </a:rPr>
              <a:t>★</a:t>
            </a:r>
            <a:r>
              <a:rPr kumimoji="1" lang="ja-JP" altLang="en-US" sz="2200" b="1" dirty="0" smtClean="0">
                <a:solidFill>
                  <a:srgbClr val="FF0000"/>
                </a:solidFill>
                <a:latin typeface="ＭＳ ゴシック" panose="020B0609070205080204" pitchFamily="49" charset="-128"/>
                <a:ea typeface="ＭＳ ゴシック" panose="020B0609070205080204" pitchFamily="49" charset="-128"/>
              </a:rPr>
              <a:t>ラベルの</a:t>
            </a:r>
            <a:r>
              <a:rPr kumimoji="1" lang="en-US" altLang="ja-JP" sz="2200" b="1" dirty="0" smtClean="0">
                <a:solidFill>
                  <a:srgbClr val="FF0000"/>
                </a:solidFill>
                <a:latin typeface="ＭＳ ゴシック" panose="020B0609070205080204" pitchFamily="49" charset="-128"/>
                <a:ea typeface="ＭＳ ゴシック" panose="020B0609070205080204" pitchFamily="49" charset="-128"/>
              </a:rPr>
              <a:t>6</a:t>
            </a:r>
            <a:r>
              <a:rPr kumimoji="1" lang="ja-JP" altLang="en-US" sz="2200" b="1" dirty="0" smtClean="0">
                <a:solidFill>
                  <a:srgbClr val="FF0000"/>
                </a:solidFill>
                <a:latin typeface="ＭＳ ゴシック" panose="020B0609070205080204" pitchFamily="49" charset="-128"/>
                <a:ea typeface="ＭＳ ゴシック" panose="020B0609070205080204" pitchFamily="49" charset="-128"/>
              </a:rPr>
              <a:t>項目のうち特に絵表示の意味を知ることが大切です</a:t>
            </a:r>
            <a:endParaRPr kumimoji="1" lang="ja-JP" altLang="en-US" sz="2200" b="1" dirty="0">
              <a:solidFill>
                <a:srgbClr val="FF0000"/>
              </a:solidFill>
              <a:latin typeface="ＭＳ ゴシック" panose="020B0609070205080204" pitchFamily="49" charset="-128"/>
              <a:ea typeface="ＭＳ ゴシック" panose="020B0609070205080204" pitchFamily="49" charset="-128"/>
            </a:endParaRPr>
          </a:p>
        </p:txBody>
      </p:sp>
      <p:sp>
        <p:nvSpPr>
          <p:cNvPr id="6" name="角丸四角形吹き出し 5"/>
          <p:cNvSpPr/>
          <p:nvPr/>
        </p:nvSpPr>
        <p:spPr>
          <a:xfrm>
            <a:off x="3212764" y="2518631"/>
            <a:ext cx="3807507" cy="792088"/>
          </a:xfrm>
          <a:prstGeom prst="wedgeRoundRectCallout">
            <a:avLst>
              <a:gd name="adj1" fmla="val -70535"/>
              <a:gd name="adj2" fmla="val 120519"/>
              <a:gd name="adj3" fmla="val 16667"/>
            </a:avLst>
          </a:prstGeom>
          <a:solidFill>
            <a:srgbClr val="3F13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ＭＳ ゴシック" panose="020B0609070205080204" pitchFamily="49" charset="-128"/>
                <a:ea typeface="ＭＳ ゴシック" panose="020B0609070205080204" pitchFamily="49" charset="-128"/>
              </a:rPr>
              <a:t>取り扱い物質の危険性・有害性を</a:t>
            </a:r>
            <a:endParaRPr kumimoji="1" lang="en-US" altLang="ja-JP" dirty="0" smtClean="0">
              <a:latin typeface="ＭＳ ゴシック" panose="020B0609070205080204" pitchFamily="49" charset="-128"/>
              <a:ea typeface="ＭＳ ゴシック" panose="020B0609070205080204" pitchFamily="49" charset="-128"/>
            </a:endParaRPr>
          </a:p>
          <a:p>
            <a:pPr algn="ctr"/>
            <a:r>
              <a:rPr lang="en-US" altLang="ja-JP" dirty="0">
                <a:latin typeface="ＭＳ ゴシック" panose="020B0609070205080204" pitchFamily="49" charset="-128"/>
                <a:ea typeface="ＭＳ ゴシック" panose="020B0609070205080204" pitchFamily="49" charset="-128"/>
              </a:rPr>
              <a:t>9</a:t>
            </a:r>
            <a:r>
              <a:rPr lang="ja-JP" altLang="en-US" dirty="0" err="1">
                <a:latin typeface="ＭＳ ゴシック" panose="020B0609070205080204" pitchFamily="49" charset="-128"/>
                <a:ea typeface="ＭＳ ゴシック" panose="020B0609070205080204" pitchFamily="49" charset="-128"/>
              </a:rPr>
              <a:t>つの</a:t>
            </a:r>
            <a:r>
              <a:rPr lang="ja-JP" altLang="en-US" dirty="0">
                <a:latin typeface="ＭＳ ゴシック" panose="020B0609070205080204" pitchFamily="49" charset="-128"/>
                <a:ea typeface="ＭＳ ゴシック" panose="020B0609070205080204" pitchFamily="49" charset="-128"/>
              </a:rPr>
              <a:t>絵表示</a:t>
            </a:r>
            <a:r>
              <a:rPr lang="ja-JP" altLang="en-US" dirty="0" smtClean="0">
                <a:latin typeface="ＭＳ ゴシック" panose="020B0609070205080204" pitchFamily="49" charset="-128"/>
                <a:ea typeface="ＭＳ ゴシック" panose="020B0609070205080204" pitchFamily="49" charset="-128"/>
              </a:rPr>
              <a:t>で示しています</a:t>
            </a:r>
            <a:endParaRPr kumimoji="1" lang="ja-JP" altLang="en-US" dirty="0">
              <a:latin typeface="ＭＳ ゴシック" panose="020B0609070205080204" pitchFamily="49" charset="-128"/>
              <a:ea typeface="ＭＳ ゴシック" panose="020B0609070205080204" pitchFamily="49" charset="-128"/>
            </a:endParaRPr>
          </a:p>
        </p:txBody>
      </p:sp>
      <p:sp>
        <p:nvSpPr>
          <p:cNvPr id="7" name="角丸四角形吹き出し 6"/>
          <p:cNvSpPr/>
          <p:nvPr/>
        </p:nvSpPr>
        <p:spPr>
          <a:xfrm>
            <a:off x="4644008" y="3458716"/>
            <a:ext cx="2880320" cy="762372"/>
          </a:xfrm>
          <a:prstGeom prst="wedgeRoundRectCallout">
            <a:avLst>
              <a:gd name="adj1" fmla="val -83588"/>
              <a:gd name="adj2" fmla="val 62953"/>
              <a:gd name="adj3" fmla="val 16667"/>
            </a:avLst>
          </a:prstGeom>
          <a:solidFill>
            <a:srgbClr val="3F13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ＭＳ ゴシック" panose="020B0609070205080204" pitchFamily="49" charset="-128"/>
                <a:ea typeface="ＭＳ ゴシック" panose="020B0609070205080204" pitchFamily="49" charset="-128"/>
              </a:rPr>
              <a:t>危険性・有害性を具体的に説明しています</a:t>
            </a:r>
            <a:endParaRPr kumimoji="1" lang="ja-JP" altLang="en-US" dirty="0">
              <a:latin typeface="ＭＳ ゴシック" panose="020B0609070205080204" pitchFamily="49" charset="-128"/>
              <a:ea typeface="ＭＳ ゴシック" panose="020B0609070205080204" pitchFamily="49" charset="-128"/>
            </a:endParaRPr>
          </a:p>
        </p:txBody>
      </p:sp>
      <p:sp>
        <p:nvSpPr>
          <p:cNvPr id="9" name="角丸四角形吹き出し 8"/>
          <p:cNvSpPr/>
          <p:nvPr/>
        </p:nvSpPr>
        <p:spPr>
          <a:xfrm>
            <a:off x="4211960" y="4365104"/>
            <a:ext cx="4032448" cy="792088"/>
          </a:xfrm>
          <a:prstGeom prst="wedgeRoundRectCallout">
            <a:avLst>
              <a:gd name="adj1" fmla="val -85286"/>
              <a:gd name="adj2" fmla="val 20690"/>
              <a:gd name="adj3" fmla="val 16667"/>
            </a:avLst>
          </a:prstGeom>
          <a:solidFill>
            <a:srgbClr val="3F13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ＭＳ ゴシック" panose="020B0609070205080204" pitchFamily="49" charset="-128"/>
                <a:ea typeface="ＭＳ ゴシック" panose="020B0609070205080204" pitchFamily="49" charset="-128"/>
              </a:rPr>
              <a:t>危険性や有害性から身を守るための</a:t>
            </a:r>
            <a:endParaRPr kumimoji="1" lang="en-US" altLang="ja-JP" dirty="0" smtClean="0">
              <a:latin typeface="ＭＳ ゴシック" panose="020B0609070205080204" pitchFamily="49" charset="-128"/>
              <a:ea typeface="ＭＳ ゴシック" panose="020B0609070205080204" pitchFamily="49" charset="-128"/>
            </a:endParaRPr>
          </a:p>
          <a:p>
            <a:pPr algn="ctr"/>
            <a:r>
              <a:rPr kumimoji="1" lang="ja-JP" altLang="en-US" dirty="0" smtClean="0">
                <a:latin typeface="ＭＳ ゴシック" panose="020B0609070205080204" pitchFamily="49" charset="-128"/>
                <a:ea typeface="ＭＳ ゴシック" panose="020B0609070205080204" pitchFamily="49" charset="-128"/>
              </a:rPr>
              <a:t>注意事項が書いてあります</a:t>
            </a:r>
            <a:endParaRPr kumimoji="1" lang="en-US" altLang="ja-JP" dirty="0" smtClean="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82481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003232" cy="504056"/>
          </a:xfrm>
          <a:solidFill>
            <a:srgbClr val="3F13F9"/>
          </a:solidFill>
        </p:spPr>
        <p:txBody>
          <a:bodyPr>
            <a:noAutofit/>
          </a:bodyPr>
          <a:lstStyle/>
          <a:p>
            <a:r>
              <a:rPr kumimoji="1" lang="ja-JP" altLang="en-US" sz="2800" b="1" dirty="0" smtClean="0">
                <a:solidFill>
                  <a:schemeClr val="bg1"/>
                </a:solidFill>
                <a:latin typeface="ＭＳ ゴシック" panose="020B0609070205080204" pitchFamily="49" charset="-128"/>
                <a:ea typeface="ＭＳ ゴシック" panose="020B0609070205080204" pitchFamily="49" charset="-128"/>
              </a:rPr>
              <a:t>３．絵表示</a:t>
            </a:r>
            <a:endParaRPr kumimoji="1" lang="ja-JP" altLang="en-US" sz="2800" b="1" dirty="0">
              <a:solidFill>
                <a:schemeClr val="bg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5</a:t>
            </a:fld>
            <a:endParaRPr kumimoji="1" lang="ja-JP" altLang="en-US"/>
          </a:p>
        </p:txBody>
      </p:sp>
      <p:sp>
        <p:nvSpPr>
          <p:cNvPr id="6" name="正方形/長方形 5"/>
          <p:cNvSpPr/>
          <p:nvPr/>
        </p:nvSpPr>
        <p:spPr>
          <a:xfrm>
            <a:off x="528142" y="1628800"/>
            <a:ext cx="7932290"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容器のラベルには内容物の危険性・有害性に該当する絵表示が示されて</a:t>
            </a:r>
            <a:r>
              <a:rPr lang="ja-JP" altLang="en-US" sz="2000" b="1" dirty="0">
                <a:solidFill>
                  <a:schemeClr val="tx1"/>
                </a:solidFill>
                <a:latin typeface="ＭＳ ゴシック" panose="020B0609070205080204" pitchFamily="49" charset="-128"/>
                <a:ea typeface="ＭＳ ゴシック" panose="020B0609070205080204" pitchFamily="49" charset="-128"/>
              </a:rPr>
              <a:t>います。絵表示は全部で９つ</a:t>
            </a:r>
            <a:r>
              <a:rPr lang="ja-JP" altLang="en-US" sz="2000" b="1" dirty="0" smtClean="0">
                <a:solidFill>
                  <a:schemeClr val="tx1"/>
                </a:solidFill>
                <a:latin typeface="ＭＳ ゴシック" panose="020B0609070205080204" pitchFamily="49" charset="-128"/>
                <a:ea typeface="ＭＳ ゴシック" panose="020B0609070205080204" pitchFamily="49" charset="-128"/>
              </a:rPr>
              <a:t>あります。</a:t>
            </a:r>
            <a:endParaRPr kumimoji="1" lang="en-US" altLang="ja-JP" sz="20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3" name="正方形/長方形 2"/>
          <p:cNvSpPr/>
          <p:nvPr/>
        </p:nvSpPr>
        <p:spPr>
          <a:xfrm>
            <a:off x="528142" y="1051620"/>
            <a:ext cx="7842770" cy="432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rgbClr val="FF0000"/>
                </a:solidFill>
                <a:latin typeface="ＭＳ ゴシック" panose="020B0609070205080204" pitchFamily="49" charset="-128"/>
                <a:ea typeface="ＭＳ ゴシック" panose="020B0609070205080204" pitchFamily="49" charset="-128"/>
              </a:rPr>
              <a:t>★容器に貼ってあるラベルにどんな絵表示がついているか確かめましょう</a:t>
            </a:r>
            <a:endParaRPr kumimoji="1" lang="ja-JP" altLang="en-US" b="1" dirty="0">
              <a:solidFill>
                <a:srgbClr val="FF0000"/>
              </a:solidFill>
              <a:latin typeface="ＭＳ ゴシック" panose="020B0609070205080204" pitchFamily="49" charset="-128"/>
              <a:ea typeface="ＭＳ ゴシック" panose="020B0609070205080204" pitchFamily="49" charset="-128"/>
            </a:endParaRPr>
          </a:p>
        </p:txBody>
      </p:sp>
      <p:sp>
        <p:nvSpPr>
          <p:cNvPr id="10" name="テキスト ボックス 9"/>
          <p:cNvSpPr txBox="1"/>
          <p:nvPr/>
        </p:nvSpPr>
        <p:spPr>
          <a:xfrm>
            <a:off x="264145" y="2355704"/>
            <a:ext cx="8573137" cy="329504"/>
          </a:xfrm>
          <a:prstGeom prst="rect">
            <a:avLst/>
          </a:prstGeom>
          <a:noFill/>
        </p:spPr>
        <p:txBody>
          <a:bodyPr wrap="square" lIns="95637" tIns="75305" rIns="95637" bIns="37652" rtlCol="0">
            <a:spAutoFit/>
          </a:bodyPr>
          <a:lstStyle/>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＜危険</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有害性クラスと区分（強さ）に応じた絵表示と注意書き＞</a:t>
            </a:r>
            <a:endParaRPr lang="ja-JP" altLang="en-US" sz="1400" b="1" dirty="0">
              <a:ea typeface="メイリオ" panose="020B0604030504040204" pitchFamily="50" charset="-128"/>
              <a:cs typeface="メイリオ"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901844039"/>
              </p:ext>
            </p:extLst>
          </p:nvPr>
        </p:nvGraphicFramePr>
        <p:xfrm>
          <a:off x="129853" y="2708920"/>
          <a:ext cx="8906834" cy="4039838"/>
        </p:xfrm>
        <a:graphic>
          <a:graphicData uri="http://schemas.openxmlformats.org/drawingml/2006/table">
            <a:tbl>
              <a:tblPr firstRow="1" bandRow="1">
                <a:tableStyleId>{5940675A-B579-460E-94D1-54222C63F5DA}</a:tableStyleId>
              </a:tblPr>
              <a:tblGrid>
                <a:gridCol w="1136060"/>
                <a:gridCol w="1868843"/>
                <a:gridCol w="1131141"/>
                <a:gridCol w="1770680"/>
                <a:gridCol w="1131267"/>
                <a:gridCol w="1868843"/>
              </a:tblGrid>
              <a:tr h="1368152">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88626" marR="88626" marT="47691" marB="47691">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可燃性／引火性ガス</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引火性液体</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可燃性固体</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自己反応性</a:t>
                      </a:r>
                      <a:r>
                        <a:rPr kumimoji="1"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化学品</a:t>
                      </a:r>
                      <a:endParaRPr kumimoji="1"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kumimoji="1" lang="ja-JP" altLang="en-US" sz="1200" baseline="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a:t>
                      </a:r>
                      <a:endParaRPr kumimoji="1"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6462" marR="66462"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88626" marR="88626"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支燃性／酸化性ガス</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酸化性液体・固体</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6462" marR="66462"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88626" marR="88626"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爆発物</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自己反応性化学品</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有機過酸化物</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6462" marR="66462" marT="47691" marB="47691">
                    <a:lnL w="12700" cap="flat" cmpd="sng" algn="ctr">
                      <a:solidFill>
                        <a:schemeClr val="tx1">
                          <a:lumMod val="50000"/>
                          <a:lumOff val="50000"/>
                        </a:schemeClr>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296144">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88626" marR="88626" marT="47691" marB="47691">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金属腐食性物質</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皮膚腐食性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400"/>
                        </a:lnSpc>
                      </a:pP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眼に対する重大な</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損傷性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66462" marR="66462"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88626" marR="88626"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高圧ガス</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6462" marR="66462"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88626" marR="88626"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急性毒性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（区分１～３）</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6462" marR="66462" marT="47691" marB="47691">
                    <a:lnL w="12700" cap="flat" cmpd="sng" algn="ctr">
                      <a:solidFill>
                        <a:schemeClr val="tx1">
                          <a:lumMod val="50000"/>
                          <a:lumOff val="50000"/>
                        </a:schemeClr>
                      </a:solidFill>
                      <a:prstDash val="dot"/>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1049201">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88626" marR="88626" marT="47691" marB="47691">
                    <a:lnL w="1270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急性毒性   </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区分４</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皮膚刺激性</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区分２</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眼刺激性</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区分２Ａ</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皮膚感作性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特定標的臓器毒性 </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（区分３）</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など　</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66462" marR="66462"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88626" marR="88626"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水生環境有害性</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6462" marR="66462" marT="47691" marB="47691">
                    <a:lnL w="12700" cap="flat" cmpd="sng" algn="ctr">
                      <a:solidFill>
                        <a:schemeClr val="tx1">
                          <a:lumMod val="50000"/>
                          <a:lumOff val="50000"/>
                        </a:schemeClr>
                      </a:solidFill>
                      <a:prstDash val="dot"/>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88626" marR="88626" marT="47691" marB="47691">
                    <a:lnL w="3175"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dot"/>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呼吸器感作性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生殖細胞変異原性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発がん性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生殖毒性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特定標的臓器毒性</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（区分１，２）</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吸引性呼吸器有害性</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6462" marR="66462" marT="47691" marB="47691">
                    <a:lnL w="12700" cap="flat" cmpd="sng" algn="ctr">
                      <a:solidFill>
                        <a:schemeClr val="tx1">
                          <a:lumMod val="50000"/>
                          <a:lumOff val="50000"/>
                        </a:schemeClr>
                      </a:solidFill>
                      <a:prstDash val="dot"/>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pic>
        <p:nvPicPr>
          <p:cNvPr id="12"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6162" y="3073679"/>
            <a:ext cx="941462" cy="941462"/>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 name="テキスト ボックス 51"/>
          <p:cNvSpPr txBox="1">
            <a:spLocks noChangeArrowheads="1"/>
          </p:cNvSpPr>
          <p:nvPr/>
        </p:nvSpPr>
        <p:spPr bwMode="auto">
          <a:xfrm>
            <a:off x="367057" y="2800913"/>
            <a:ext cx="654793" cy="27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algn="ctr" eaLnBrk="1">
              <a:lnSpc>
                <a:spcPct val="93000"/>
              </a:lnSpc>
              <a:spcBef>
                <a:spcPct val="0"/>
              </a:spcBef>
              <a:buClr>
                <a:srgbClr val="000000"/>
              </a:buClr>
              <a:buSzPct val="100000"/>
              <a:buFont typeface="Times New Roman" pitchFamily="18" charset="0"/>
              <a:buNone/>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炎</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4" name="テキスト ボックス 45"/>
          <p:cNvSpPr txBox="1">
            <a:spLocks noChangeArrowheads="1"/>
          </p:cNvSpPr>
          <p:nvPr/>
        </p:nvSpPr>
        <p:spPr bwMode="auto">
          <a:xfrm>
            <a:off x="3182888" y="2780699"/>
            <a:ext cx="1116457" cy="26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algn="ctr" eaLnBrk="1">
              <a:lnSpc>
                <a:spcPct val="93000"/>
              </a:lnSpc>
              <a:spcBef>
                <a:spcPct val="0"/>
              </a:spcBef>
              <a:buClr>
                <a:srgbClr val="000000"/>
              </a:buClr>
              <a:buSzPct val="100000"/>
              <a:buFont typeface="Times New Roman" pitchFamily="18" charset="0"/>
              <a:buNone/>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円上の炎</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15" name="Picture 8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70498" y="3086149"/>
            <a:ext cx="916523" cy="91652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 name="Picture 8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67490" y="3086149"/>
            <a:ext cx="916523" cy="91652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 name="テキスト ボックス 46"/>
          <p:cNvSpPr txBox="1">
            <a:spLocks noChangeArrowheads="1"/>
          </p:cNvSpPr>
          <p:nvPr/>
        </p:nvSpPr>
        <p:spPr bwMode="auto">
          <a:xfrm>
            <a:off x="5982195" y="2771609"/>
            <a:ext cx="1270346" cy="26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algn="ctr" eaLnBrk="1">
              <a:lnSpc>
                <a:spcPct val="93000"/>
              </a:lnSpc>
              <a:spcBef>
                <a:spcPct val="0"/>
              </a:spcBef>
              <a:buClr>
                <a:srgbClr val="000000"/>
              </a:buClr>
              <a:buSzPct val="100000"/>
              <a:buFont typeface="Times New Roman" pitchFamily="18" charset="0"/>
              <a:buNone/>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爆弾の爆発</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18" name="Picture 8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6162" y="4373186"/>
            <a:ext cx="928992" cy="960167"/>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9" name="テキスト ボックス 48"/>
          <p:cNvSpPr txBox="1">
            <a:spLocks noChangeArrowheads="1"/>
          </p:cNvSpPr>
          <p:nvPr/>
        </p:nvSpPr>
        <p:spPr bwMode="auto">
          <a:xfrm>
            <a:off x="230355" y="4168834"/>
            <a:ext cx="962569" cy="26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algn="ctr" eaLnBrk="1">
              <a:lnSpc>
                <a:spcPct val="93000"/>
              </a:lnSpc>
              <a:spcBef>
                <a:spcPct val="0"/>
              </a:spcBef>
              <a:buClr>
                <a:srgbClr val="000000"/>
              </a:buClr>
              <a:buSzPct val="100000"/>
              <a:buFont typeface="Times New Roman" pitchFamily="18" charset="0"/>
              <a:buNone/>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腐食性</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20" name="Picture 8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270498" y="4395008"/>
            <a:ext cx="941462" cy="91652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 name="テキスト ボックス 47"/>
          <p:cNvSpPr txBox="1">
            <a:spLocks noChangeArrowheads="1"/>
          </p:cNvSpPr>
          <p:nvPr/>
        </p:nvSpPr>
        <p:spPr bwMode="auto">
          <a:xfrm>
            <a:off x="3082269" y="4152984"/>
            <a:ext cx="1270346" cy="26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algn="ctr" eaLnBrk="1">
              <a:lnSpc>
                <a:spcPct val="93000"/>
              </a:lnSpc>
              <a:spcBef>
                <a:spcPct val="0"/>
              </a:spcBef>
              <a:buClr>
                <a:srgbClr val="000000"/>
              </a:buClr>
              <a:buSzPct val="100000"/>
              <a:buFont typeface="Times New Roman" pitchFamily="18" charset="0"/>
              <a:buNone/>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ガスボンベ</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22" name="Picture 8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161255" y="4388773"/>
            <a:ext cx="928992" cy="928992"/>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3" name="テキスト ボックス 44"/>
          <p:cNvSpPr txBox="1">
            <a:spLocks noChangeArrowheads="1"/>
          </p:cNvSpPr>
          <p:nvPr/>
        </p:nvSpPr>
        <p:spPr bwMode="auto">
          <a:xfrm>
            <a:off x="6136083" y="4158912"/>
            <a:ext cx="962569" cy="26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algn="ctr" eaLnBrk="1">
              <a:lnSpc>
                <a:spcPct val="93000"/>
              </a:lnSpc>
              <a:spcBef>
                <a:spcPct val="0"/>
              </a:spcBef>
              <a:buClr>
                <a:srgbClr val="000000"/>
              </a:buClr>
              <a:buSzPct val="100000"/>
              <a:buFont typeface="Times New Roman" pitchFamily="18" charset="0"/>
              <a:buNone/>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どく</a:t>
            </a:r>
            <a:r>
              <a:rPr lang="ja-JP" altLang="en-US" sz="1200" b="1" dirty="0" err="1">
                <a:latin typeface="メイリオ" panose="020B0604030504040204" pitchFamily="50" charset="-128"/>
                <a:ea typeface="メイリオ" panose="020B0604030504040204" pitchFamily="50" charset="-128"/>
                <a:cs typeface="メイリオ" panose="020B0604030504040204" pitchFamily="50" charset="-128"/>
              </a:rPr>
              <a:t>ろ</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24" name="Picture 8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46162" y="5706763"/>
            <a:ext cx="928992" cy="928992"/>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5" name="テキスト ボックス 52"/>
          <p:cNvSpPr txBox="1">
            <a:spLocks noChangeArrowheads="1"/>
          </p:cNvSpPr>
          <p:nvPr/>
        </p:nvSpPr>
        <p:spPr bwMode="auto">
          <a:xfrm>
            <a:off x="179512" y="5373216"/>
            <a:ext cx="1332840" cy="27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algn="l" eaLnBrk="1">
              <a:lnSpc>
                <a:spcPct val="93000"/>
              </a:lnSpc>
              <a:spcBef>
                <a:spcPct val="0"/>
              </a:spcBef>
              <a:buClr>
                <a:srgbClr val="000000"/>
              </a:buClr>
              <a:buSzPct val="100000"/>
              <a:buFont typeface="Times New Roman" pitchFamily="18" charset="0"/>
              <a:buNone/>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感嘆符</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6" name="テキスト ボックス 49"/>
          <p:cNvSpPr txBox="1">
            <a:spLocks noChangeArrowheads="1"/>
          </p:cNvSpPr>
          <p:nvPr/>
        </p:nvSpPr>
        <p:spPr bwMode="auto">
          <a:xfrm>
            <a:off x="3210344" y="5393898"/>
            <a:ext cx="808681" cy="26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algn="ctr" eaLnBrk="1">
              <a:lnSpc>
                <a:spcPct val="93000"/>
              </a:lnSpc>
              <a:spcBef>
                <a:spcPct val="0"/>
              </a:spcBef>
              <a:buClr>
                <a:srgbClr val="000000"/>
              </a:buClr>
              <a:buSzPct val="100000"/>
              <a:buFont typeface="Times New Roman" pitchFamily="18" charset="0"/>
              <a:buNone/>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環境</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p:txBody>
      </p:sp>
      <p:pic>
        <p:nvPicPr>
          <p:cNvPr id="27" name="Picture 89"/>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270498" y="5691176"/>
            <a:ext cx="928992" cy="960167"/>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8" name="Picture 90"/>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133198" y="5678706"/>
            <a:ext cx="985106" cy="985106"/>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9" name="テキスト ボックス 50"/>
          <p:cNvSpPr txBox="1">
            <a:spLocks noChangeArrowheads="1"/>
          </p:cNvSpPr>
          <p:nvPr/>
        </p:nvSpPr>
        <p:spPr bwMode="auto">
          <a:xfrm>
            <a:off x="5927227" y="5393897"/>
            <a:ext cx="1270346" cy="268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630" tIns="47815" rIns="95630" bIns="47815">
            <a:spAutoFit/>
          </a:bodyPr>
          <a:lstStyle>
            <a:lvl1pPr eaLnBrk="0" fontAlgn="base" hangingPunct="0">
              <a:spcBef>
                <a:spcPct val="50000"/>
              </a:spcBef>
              <a:defRPr sz="1000">
                <a:solidFill>
                  <a:schemeClr val="tx1"/>
                </a:solidFill>
                <a:latin typeface="Arial" pitchFamily="34" charset="0"/>
                <a:ea typeface="ＭＳ Ｐゴシック" pitchFamily="50" charset="-128"/>
              </a:defRPr>
            </a:lvl1pPr>
            <a:lvl2pPr marL="742950" indent="-285750" eaLnBrk="0" fontAlgn="base" hangingPunct="0">
              <a:spcBef>
                <a:spcPct val="50000"/>
              </a:spcBef>
              <a:defRPr sz="1000">
                <a:solidFill>
                  <a:schemeClr val="tx1"/>
                </a:solidFill>
                <a:latin typeface="Arial" pitchFamily="34" charset="0"/>
                <a:ea typeface="ＭＳ Ｐゴシック" pitchFamily="50" charset="-128"/>
              </a:defRPr>
            </a:lvl2pPr>
            <a:lvl3pPr marL="1143000" indent="-228600" eaLnBrk="0" fontAlgn="base" hangingPunct="0">
              <a:spcBef>
                <a:spcPct val="50000"/>
              </a:spcBef>
              <a:defRPr sz="1000">
                <a:solidFill>
                  <a:schemeClr val="tx1"/>
                </a:solidFill>
                <a:latin typeface="Arial" pitchFamily="34" charset="0"/>
                <a:ea typeface="ＭＳ Ｐゴシック" pitchFamily="50" charset="-128"/>
              </a:defRPr>
            </a:lvl3pPr>
            <a:lvl4pPr marL="1600200" indent="-228600" eaLnBrk="0" fontAlgn="base" hangingPunct="0">
              <a:spcBef>
                <a:spcPct val="50000"/>
              </a:spcBef>
              <a:defRPr sz="1000">
                <a:solidFill>
                  <a:schemeClr val="tx1"/>
                </a:solidFill>
                <a:latin typeface="Arial" pitchFamily="34" charset="0"/>
                <a:ea typeface="ＭＳ Ｐゴシック" pitchFamily="50" charset="-128"/>
              </a:defRPr>
            </a:lvl4pPr>
            <a:lvl5pPr marL="2057400" indent="-228600" eaLnBrk="0" fontAlgn="base" hangingPunct="0">
              <a:spcBef>
                <a:spcPct val="50000"/>
              </a:spcBef>
              <a:defRPr sz="1000">
                <a:solidFill>
                  <a:schemeClr val="tx1"/>
                </a:solidFill>
                <a:latin typeface="Arial" pitchFamily="34" charset="0"/>
                <a:ea typeface="ＭＳ Ｐゴシック" pitchFamily="50" charset="-128"/>
              </a:defRPr>
            </a:lvl5pPr>
            <a:lvl6pPr marL="25146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6pPr>
            <a:lvl7pPr marL="29718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7pPr>
            <a:lvl8pPr marL="34290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8pPr>
            <a:lvl9pPr marL="3886200" indent="-228600" algn="ctr" defTabSz="447675" eaLnBrk="0" fontAlgn="base" hangingPunct="0">
              <a:spcBef>
                <a:spcPct val="50000"/>
              </a:spcBef>
              <a:spcAft>
                <a:spcPct val="0"/>
              </a:spcAft>
              <a:defRPr sz="1000">
                <a:solidFill>
                  <a:schemeClr val="tx1"/>
                </a:solidFill>
                <a:latin typeface="Arial" pitchFamily="34" charset="0"/>
                <a:ea typeface="ＭＳ Ｐゴシック" pitchFamily="50" charset="-128"/>
              </a:defRPr>
            </a:lvl9pPr>
          </a:lstStyle>
          <a:p>
            <a:pPr algn="ctr" eaLnBrk="1">
              <a:lnSpc>
                <a:spcPct val="93000"/>
              </a:lnSpc>
              <a:spcBef>
                <a:spcPct val="0"/>
              </a:spcBef>
              <a:buClr>
                <a:srgbClr val="000000"/>
              </a:buClr>
              <a:buSzPct val="100000"/>
              <a:buFont typeface="Times New Roman" pitchFamily="18" charset="0"/>
              <a:buNone/>
            </a:pP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健康有害性</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a:t>
            </a:r>
          </a:p>
        </p:txBody>
      </p:sp>
    </p:spTree>
    <p:extLst>
      <p:ext uri="{BB962C8B-B14F-4D97-AF65-F5344CB8AC3E}">
        <p14:creationId xmlns:p14="http://schemas.microsoft.com/office/powerpoint/2010/main" val="771469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483768" y="404664"/>
            <a:ext cx="4320480" cy="576064"/>
          </a:xfrm>
          <a:solidFill>
            <a:srgbClr val="FFFF00"/>
          </a:solidFill>
        </p:spPr>
        <p:txBody>
          <a:bodyPr>
            <a:normAutofit/>
          </a:bodyPr>
          <a:lstStyle/>
          <a:p>
            <a:r>
              <a:rPr kumimoji="1" lang="ja-JP" altLang="en-US" sz="2800" b="1" dirty="0" smtClean="0">
                <a:latin typeface="ＭＳ ゴシック" panose="020B0609070205080204" pitchFamily="49" charset="-128"/>
                <a:ea typeface="ＭＳ ゴシック" panose="020B0609070205080204" pitchFamily="49" charset="-128"/>
              </a:rPr>
              <a:t>ラベルの例</a:t>
            </a:r>
            <a:endParaRPr kumimoji="1" lang="ja-JP" altLang="en-US" sz="3100" b="1" dirty="0"/>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6</a:t>
            </a:fld>
            <a:endParaRPr kumimoji="1" lang="ja-JP" alt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2676" y="1394123"/>
            <a:ext cx="3571875" cy="4867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正方形/長方形 2"/>
          <p:cNvSpPr/>
          <p:nvPr/>
        </p:nvSpPr>
        <p:spPr>
          <a:xfrm>
            <a:off x="2800085" y="1052736"/>
            <a:ext cx="3600400" cy="360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latin typeface="ＭＳ ゴシック" panose="020B0609070205080204" pitchFamily="49" charset="-128"/>
                <a:ea typeface="ＭＳ ゴシック" panose="020B0609070205080204" pitchFamily="49" charset="-128"/>
              </a:rPr>
              <a:t>これ</a:t>
            </a:r>
            <a:r>
              <a:rPr lang="ja-JP" altLang="en-US" dirty="0">
                <a:solidFill>
                  <a:schemeClr val="tx1"/>
                </a:solidFill>
                <a:latin typeface="ＭＳ ゴシック" panose="020B0609070205080204" pitchFamily="49" charset="-128"/>
                <a:ea typeface="ＭＳ ゴシック" panose="020B0609070205080204" pitchFamily="49" charset="-128"/>
              </a:rPr>
              <a:t>は塗料のラベルの例</a:t>
            </a:r>
            <a:r>
              <a:rPr lang="ja-JP" altLang="en-US" dirty="0" smtClean="0">
                <a:solidFill>
                  <a:schemeClr val="tx1"/>
                </a:solidFill>
                <a:latin typeface="ＭＳ ゴシック" panose="020B0609070205080204" pitchFamily="49" charset="-128"/>
                <a:ea typeface="ＭＳ ゴシック" panose="020B0609070205080204" pitchFamily="49" charset="-128"/>
              </a:rPr>
              <a:t>です</a:t>
            </a:r>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896" y="1772816"/>
            <a:ext cx="436903" cy="432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744752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6948264" y="3344798"/>
            <a:ext cx="1296144" cy="6602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457200" y="274638"/>
            <a:ext cx="8229600" cy="562074"/>
          </a:xfrm>
          <a:solidFill>
            <a:srgbClr val="0000CC"/>
          </a:solidFill>
        </p:spPr>
        <p:txBody>
          <a:bodyPr>
            <a:normAutofit/>
          </a:bodyPr>
          <a:lstStyle/>
          <a:p>
            <a:r>
              <a:rPr kumimoji="1" lang="ja-JP" altLang="en-US" sz="2800" b="1" dirty="0" smtClean="0">
                <a:solidFill>
                  <a:schemeClr val="bg1"/>
                </a:solidFill>
                <a:latin typeface="ＭＳ ゴシック" panose="020B0609070205080204" pitchFamily="49" charset="-128"/>
                <a:ea typeface="ＭＳ ゴシック" panose="020B0609070205080204" pitchFamily="49" charset="-128"/>
              </a:rPr>
              <a:t>４．</a:t>
            </a:r>
            <a:r>
              <a:rPr lang="ja-JP" altLang="en-US" sz="2800" b="1" dirty="0" smtClean="0">
                <a:solidFill>
                  <a:schemeClr val="bg1"/>
                </a:solidFill>
                <a:latin typeface="ＭＳ ゴシック" panose="020B0609070205080204" pitchFamily="49" charset="-128"/>
                <a:ea typeface="ＭＳ ゴシック" panose="020B0609070205080204" pitchFamily="49" charset="-128"/>
              </a:rPr>
              <a:t>絵表示を読んでみましょう</a:t>
            </a:r>
            <a:endParaRPr kumimoji="1" lang="ja-JP" altLang="en-US" sz="2800" b="1" dirty="0">
              <a:solidFill>
                <a:schemeClr val="bg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7</a:t>
            </a:fld>
            <a:endParaRPr kumimoji="1" lang="ja-JP" altLang="en-US"/>
          </a:p>
        </p:txBody>
      </p:sp>
      <p:sp>
        <p:nvSpPr>
          <p:cNvPr id="5" name="角丸四角形吹き出し 4"/>
          <p:cNvSpPr/>
          <p:nvPr/>
        </p:nvSpPr>
        <p:spPr>
          <a:xfrm>
            <a:off x="1833741" y="5013176"/>
            <a:ext cx="3384376" cy="648072"/>
          </a:xfrm>
          <a:prstGeom prst="wedgeRoundRectCallout">
            <a:avLst>
              <a:gd name="adj1" fmla="val -1184"/>
              <a:gd name="adj2" fmla="val -43780"/>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solidFill>
                  <a:schemeClr val="tx1"/>
                </a:solidFill>
              </a:rPr>
              <a:t>絵表示</a:t>
            </a:r>
            <a:endParaRPr kumimoji="1" lang="ja-JP" altLang="en-US" sz="2800" b="1" dirty="0">
              <a:solidFill>
                <a:schemeClr val="tx1"/>
              </a:solidFill>
            </a:endParaRPr>
          </a:p>
        </p:txBody>
      </p:sp>
      <p:sp>
        <p:nvSpPr>
          <p:cNvPr id="6" name="角丸四角形吹き出し 5"/>
          <p:cNvSpPr/>
          <p:nvPr/>
        </p:nvSpPr>
        <p:spPr>
          <a:xfrm>
            <a:off x="6372200" y="4941168"/>
            <a:ext cx="1944216" cy="720080"/>
          </a:xfrm>
          <a:prstGeom prst="wedgeRoundRectCallout">
            <a:avLst>
              <a:gd name="adj1" fmla="val 21313"/>
              <a:gd name="adj2" fmla="val -107364"/>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rPr>
              <a:t>注意喚起語</a:t>
            </a:r>
            <a:endParaRPr kumimoji="1" lang="ja-JP" altLang="en-US" sz="2400" b="1" dirty="0">
              <a:solidFill>
                <a:schemeClr val="tx1"/>
              </a:solidFill>
            </a:endParaRPr>
          </a:p>
        </p:txBody>
      </p:sp>
      <p:sp>
        <p:nvSpPr>
          <p:cNvPr id="3" name="正方形/長方形 2"/>
          <p:cNvSpPr/>
          <p:nvPr/>
        </p:nvSpPr>
        <p:spPr>
          <a:xfrm>
            <a:off x="711027" y="908720"/>
            <a:ext cx="7848872" cy="432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899592" y="908719"/>
            <a:ext cx="7517407" cy="400110"/>
          </a:xfrm>
          <a:prstGeom prst="rect">
            <a:avLst/>
          </a:prstGeom>
        </p:spPr>
        <p:txBody>
          <a:bodyPr wrap="square">
            <a:spAutoFit/>
          </a:bodyPr>
          <a:lstStyle/>
          <a:p>
            <a:r>
              <a:rPr lang="ja-JP" altLang="en-US" sz="2000" b="1" dirty="0">
                <a:solidFill>
                  <a:srgbClr val="FF0000"/>
                </a:solidFill>
                <a:latin typeface="ＭＳ ゴシック" panose="020B0609070205080204" pitchFamily="49" charset="-128"/>
                <a:ea typeface="ＭＳ ゴシック" panose="020B0609070205080204" pitchFamily="49" charset="-128"/>
              </a:rPr>
              <a:t>★絵表示は化学物質の危険性・有害性を絵で表示したものです</a:t>
            </a:r>
          </a:p>
        </p:txBody>
      </p:sp>
      <p:sp>
        <p:nvSpPr>
          <p:cNvPr id="12" name="正方形/長方形 11"/>
          <p:cNvSpPr/>
          <p:nvPr/>
        </p:nvSpPr>
        <p:spPr>
          <a:xfrm>
            <a:off x="711027" y="1484784"/>
            <a:ext cx="7893421" cy="11521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smtClean="0">
                <a:solidFill>
                  <a:schemeClr val="tx1"/>
                </a:solidFill>
                <a:latin typeface="ＭＳ ゴシック" panose="020B0609070205080204" pitchFamily="49" charset="-128"/>
                <a:ea typeface="ＭＳ ゴシック" panose="020B0609070205080204" pitchFamily="49" charset="-128"/>
              </a:rPr>
              <a:t>下の絵表示は、塗料のラベル例の絵表示です。この塗料は</a:t>
            </a:r>
            <a:r>
              <a:rPr lang="ja-JP" altLang="en-US" sz="2400" b="1" dirty="0">
                <a:solidFill>
                  <a:schemeClr val="tx1"/>
                </a:solidFill>
                <a:latin typeface="ＭＳ ゴシック" panose="020B0609070205080204" pitchFamily="49" charset="-128"/>
                <a:ea typeface="ＭＳ ゴシック" panose="020B0609070205080204" pitchFamily="49" charset="-128"/>
              </a:rPr>
              <a:t>３</a:t>
            </a:r>
            <a:r>
              <a:rPr lang="ja-JP" altLang="en-US" sz="2400" b="1" dirty="0" smtClean="0">
                <a:solidFill>
                  <a:schemeClr val="tx1"/>
                </a:solidFill>
                <a:latin typeface="ＭＳ ゴシック" panose="020B0609070205080204" pitchFamily="49" charset="-128"/>
                <a:ea typeface="ＭＳ ゴシック" panose="020B0609070205080204" pitchFamily="49" charset="-128"/>
              </a:rPr>
              <a:t>種類</a:t>
            </a:r>
            <a:r>
              <a:rPr kumimoji="1" lang="ja-JP" altLang="en-US" sz="2400" b="1" dirty="0" smtClean="0">
                <a:solidFill>
                  <a:schemeClr val="tx1"/>
                </a:solidFill>
                <a:latin typeface="ＭＳ ゴシック" panose="020B0609070205080204" pitchFamily="49" charset="-128"/>
                <a:ea typeface="ＭＳ ゴシック" panose="020B0609070205080204" pitchFamily="49" charset="-128"/>
              </a:rPr>
              <a:t>の危険有害性があることを示しています。</a:t>
            </a:r>
            <a:endParaRPr kumimoji="1" lang="ja-JP" altLang="en-US" sz="2400" b="1" dirty="0">
              <a:solidFill>
                <a:schemeClr val="tx1"/>
              </a:solidFill>
              <a:latin typeface="ＭＳ ゴシック" panose="020B0609070205080204" pitchFamily="49" charset="-128"/>
              <a:ea typeface="ＭＳ ゴシック" panose="020B0609070205080204" pitchFamily="49" charset="-128"/>
            </a:endParaRPr>
          </a:p>
        </p:txBody>
      </p:sp>
      <p:sp>
        <p:nvSpPr>
          <p:cNvPr id="10" name="テキスト ボックス 9"/>
          <p:cNvSpPr txBox="1"/>
          <p:nvPr/>
        </p:nvSpPr>
        <p:spPr>
          <a:xfrm>
            <a:off x="6948264" y="3429000"/>
            <a:ext cx="1539627" cy="707886"/>
          </a:xfrm>
          <a:prstGeom prst="rect">
            <a:avLst/>
          </a:prstGeom>
          <a:noFill/>
        </p:spPr>
        <p:txBody>
          <a:bodyPr wrap="square" rtlCol="0">
            <a:spAutoFit/>
          </a:bodyPr>
          <a:lstStyle/>
          <a:p>
            <a:r>
              <a:rPr kumimoji="1" lang="ja-JP" altLang="en-US" sz="4000" b="1" dirty="0" smtClean="0">
                <a:latin typeface="ＭＳ ゴシック" panose="020B0609070205080204" pitchFamily="49" charset="-128"/>
                <a:ea typeface="ＭＳ ゴシック" panose="020B0609070205080204" pitchFamily="49" charset="-128"/>
              </a:rPr>
              <a:t>危険</a:t>
            </a:r>
            <a:endParaRPr kumimoji="1" lang="ja-JP" altLang="en-US" sz="4000" b="1" dirty="0">
              <a:latin typeface="ＭＳ ゴシック" panose="020B0609070205080204" pitchFamily="49" charset="-128"/>
              <a:ea typeface="ＭＳ ゴシック" panose="020B0609070205080204" pitchFamily="49" charset="-128"/>
            </a:endParaRPr>
          </a:p>
        </p:txBody>
      </p:sp>
      <p:pic>
        <p:nvPicPr>
          <p:cNvPr id="13" name="Picture 90"/>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4507889" y="3232680"/>
            <a:ext cx="1420456" cy="1420456"/>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 name="Picture 8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82735" y="3162799"/>
            <a:ext cx="1486387" cy="1486387"/>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5" name="Picture 8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3589" y="3162800"/>
            <a:ext cx="1506338" cy="1506338"/>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521183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32656"/>
            <a:ext cx="8229600" cy="720080"/>
          </a:xfrm>
          <a:solidFill>
            <a:srgbClr val="0000CC"/>
          </a:solidFill>
        </p:spPr>
        <p:txBody>
          <a:bodyPr>
            <a:normAutofit/>
          </a:bodyPr>
          <a:lstStyle/>
          <a:p>
            <a:r>
              <a:rPr kumimoji="1" lang="ja-JP" altLang="en-US" sz="2800" b="1" dirty="0" smtClean="0">
                <a:solidFill>
                  <a:schemeClr val="bg1"/>
                </a:solidFill>
                <a:latin typeface="ＭＳ ゴシック" panose="020B0609070205080204" pitchFamily="49" charset="-128"/>
                <a:ea typeface="ＭＳ ゴシック" panose="020B0609070205080204" pitchFamily="49" charset="-128"/>
              </a:rPr>
              <a:t>注意喚起語</a:t>
            </a:r>
            <a:endParaRPr kumimoji="1" lang="ja-JP" altLang="en-US" sz="2800" b="1" dirty="0">
              <a:solidFill>
                <a:schemeClr val="bg1"/>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467544" y="1700808"/>
            <a:ext cx="8291264" cy="4165923"/>
          </a:xfrm>
          <a:ln w="57150">
            <a:solidFill>
              <a:srgbClr val="00B050"/>
            </a:solidFill>
          </a:ln>
        </p:spPr>
        <p:txBody>
          <a:bodyPr>
            <a:normAutofit fontScale="77500" lnSpcReduction="20000"/>
          </a:bodyPr>
          <a:lstStyle/>
          <a:p>
            <a:pPr marL="0" indent="0">
              <a:buNone/>
            </a:pPr>
            <a:endParaRPr kumimoji="1" lang="en-US" altLang="ja-JP" sz="1400" b="1" dirty="0" smtClean="0">
              <a:latin typeface="ＭＳ ゴシック" panose="020B0609070205080204" pitchFamily="49" charset="-128"/>
              <a:ea typeface="ＭＳ ゴシック" panose="020B0609070205080204" pitchFamily="49" charset="-128"/>
            </a:endParaRPr>
          </a:p>
          <a:p>
            <a:pPr marL="0" indent="0">
              <a:buNone/>
            </a:pPr>
            <a:r>
              <a:rPr kumimoji="1" lang="ja-JP" altLang="en-US" sz="4600" b="1" dirty="0" smtClean="0">
                <a:latin typeface="ＭＳ ゴシック" panose="020B0609070205080204" pitchFamily="49" charset="-128"/>
                <a:ea typeface="ＭＳ ゴシック" panose="020B0609070205080204" pitchFamily="49" charset="-128"/>
              </a:rPr>
              <a:t>危険</a:t>
            </a:r>
            <a:endParaRPr kumimoji="1" lang="en-US" altLang="ja-JP" sz="4600" b="1" dirty="0" smtClean="0">
              <a:latin typeface="ＭＳ ゴシック" panose="020B0609070205080204" pitchFamily="49" charset="-128"/>
              <a:ea typeface="ＭＳ ゴシック" panose="020B0609070205080204" pitchFamily="49" charset="-128"/>
            </a:endParaRPr>
          </a:p>
          <a:p>
            <a:pPr marL="0" indent="0">
              <a:buNone/>
            </a:pPr>
            <a:r>
              <a:rPr lang="ja-JP" altLang="en-US" sz="4600" b="1" dirty="0" smtClean="0">
                <a:latin typeface="ＭＳ ゴシック" panose="020B0609070205080204" pitchFamily="49" charset="-128"/>
                <a:ea typeface="ＭＳ ゴシック" panose="020B0609070205080204" pitchFamily="49" charset="-128"/>
              </a:rPr>
              <a:t>警告</a:t>
            </a:r>
            <a:endParaRPr lang="en-US" altLang="ja-JP" sz="4600" b="1" dirty="0" smtClean="0">
              <a:latin typeface="ＭＳ ゴシック" panose="020B0609070205080204" pitchFamily="49" charset="-128"/>
              <a:ea typeface="ＭＳ ゴシック" panose="020B0609070205080204" pitchFamily="49" charset="-128"/>
            </a:endParaRPr>
          </a:p>
          <a:p>
            <a:pPr marL="0" indent="0">
              <a:buNone/>
            </a:pPr>
            <a:endParaRPr kumimoji="1" lang="en-US" altLang="ja-JP" b="1" dirty="0"/>
          </a:p>
          <a:p>
            <a:pPr marL="0" indent="0">
              <a:buNone/>
            </a:pPr>
            <a:r>
              <a:rPr lang="ja-JP" altLang="en-US" sz="3300" b="1" dirty="0" smtClean="0">
                <a:solidFill>
                  <a:srgbClr val="0000CC"/>
                </a:solidFill>
                <a:latin typeface="ＭＳ ゴシック" panose="020B0609070205080204" pitchFamily="49" charset="-128"/>
                <a:ea typeface="ＭＳ ゴシック" panose="020B0609070205080204" pitchFamily="49" charset="-128"/>
              </a:rPr>
              <a:t>●ラベルには「危険」または「警告」が表示されて</a:t>
            </a:r>
            <a:endParaRPr lang="en-US" altLang="ja-JP" sz="3300" b="1" dirty="0" smtClean="0">
              <a:solidFill>
                <a:srgbClr val="0000CC"/>
              </a:solidFill>
              <a:latin typeface="ＭＳ ゴシック" panose="020B0609070205080204" pitchFamily="49" charset="-128"/>
              <a:ea typeface="ＭＳ ゴシック" panose="020B0609070205080204" pitchFamily="49" charset="-128"/>
            </a:endParaRPr>
          </a:p>
          <a:p>
            <a:pPr marL="0" indent="0">
              <a:buNone/>
            </a:pPr>
            <a:r>
              <a:rPr lang="ja-JP" altLang="en-US" sz="3300" b="1" dirty="0">
                <a:solidFill>
                  <a:srgbClr val="0000CC"/>
                </a:solidFill>
                <a:latin typeface="ＭＳ ゴシック" panose="020B0609070205080204" pitchFamily="49" charset="-128"/>
                <a:ea typeface="ＭＳ ゴシック" panose="020B0609070205080204" pitchFamily="49" charset="-128"/>
              </a:rPr>
              <a:t>　</a:t>
            </a:r>
            <a:r>
              <a:rPr lang="ja-JP" altLang="en-US" sz="3300" b="1" dirty="0" smtClean="0">
                <a:solidFill>
                  <a:srgbClr val="0000CC"/>
                </a:solidFill>
                <a:latin typeface="ＭＳ ゴシック" panose="020B0609070205080204" pitchFamily="49" charset="-128"/>
                <a:ea typeface="ＭＳ ゴシック" panose="020B0609070205080204" pitchFamily="49" charset="-128"/>
              </a:rPr>
              <a:t>います。</a:t>
            </a:r>
            <a:endParaRPr lang="en-US" altLang="ja-JP" sz="3300" b="1" dirty="0" smtClean="0">
              <a:solidFill>
                <a:srgbClr val="0000CC"/>
              </a:solidFill>
              <a:latin typeface="ＭＳ ゴシック" panose="020B0609070205080204" pitchFamily="49" charset="-128"/>
              <a:ea typeface="ＭＳ ゴシック" panose="020B0609070205080204" pitchFamily="49" charset="-128"/>
            </a:endParaRPr>
          </a:p>
          <a:p>
            <a:pPr marL="0" indent="0">
              <a:buNone/>
            </a:pPr>
            <a:r>
              <a:rPr lang="ja-JP" altLang="en-US" sz="3300" b="1" dirty="0">
                <a:solidFill>
                  <a:srgbClr val="0000CC"/>
                </a:solidFill>
                <a:latin typeface="ＭＳ ゴシック" panose="020B0609070205080204" pitchFamily="49" charset="-128"/>
                <a:ea typeface="ＭＳ ゴシック" panose="020B0609070205080204" pitchFamily="49" charset="-128"/>
              </a:rPr>
              <a:t>　</a:t>
            </a:r>
            <a:r>
              <a:rPr lang="ja-JP" altLang="en-US" sz="3300" b="1" dirty="0" smtClean="0">
                <a:solidFill>
                  <a:srgbClr val="0000CC"/>
                </a:solidFill>
                <a:latin typeface="ＭＳ ゴシック" panose="020B0609070205080204" pitchFamily="49" charset="-128"/>
                <a:ea typeface="ＭＳ ゴシック" panose="020B0609070205080204" pitchFamily="49" charset="-128"/>
              </a:rPr>
              <a:t>これを注意喚起語といいます。</a:t>
            </a:r>
            <a:endParaRPr lang="en-US" altLang="ja-JP" sz="3300" b="1" dirty="0" smtClean="0">
              <a:solidFill>
                <a:srgbClr val="0000CC"/>
              </a:solidFill>
              <a:latin typeface="ＭＳ ゴシック" panose="020B0609070205080204" pitchFamily="49" charset="-128"/>
              <a:ea typeface="ＭＳ ゴシック" panose="020B0609070205080204" pitchFamily="49" charset="-128"/>
            </a:endParaRPr>
          </a:p>
          <a:p>
            <a:pPr marL="0" indent="0">
              <a:buNone/>
            </a:pPr>
            <a:r>
              <a:rPr lang="ja-JP" altLang="en-US" sz="3300" b="1" dirty="0" smtClean="0">
                <a:solidFill>
                  <a:srgbClr val="0000CC"/>
                </a:solidFill>
                <a:latin typeface="ＭＳ ゴシック" panose="020B0609070205080204" pitchFamily="49" charset="-128"/>
                <a:ea typeface="ＭＳ ゴシック" panose="020B0609070205080204" pitchFamily="49" charset="-128"/>
              </a:rPr>
              <a:t>●</a:t>
            </a:r>
            <a:r>
              <a:rPr kumimoji="1" lang="ja-JP" altLang="en-US" sz="3300" b="1" dirty="0" smtClean="0">
                <a:solidFill>
                  <a:srgbClr val="0000CC"/>
                </a:solidFill>
                <a:latin typeface="ＭＳ ゴシック" panose="020B0609070205080204" pitchFamily="49" charset="-128"/>
                <a:ea typeface="ＭＳ ゴシック" panose="020B0609070205080204" pitchFamily="49" charset="-128"/>
              </a:rPr>
              <a:t>「危険」には、「警告」より重大な危険性・有害性</a:t>
            </a:r>
            <a:endParaRPr kumimoji="1" lang="en-US" altLang="ja-JP" sz="3300" b="1" dirty="0" smtClean="0">
              <a:solidFill>
                <a:srgbClr val="0000CC"/>
              </a:solidFill>
              <a:latin typeface="ＭＳ ゴシック" panose="020B0609070205080204" pitchFamily="49" charset="-128"/>
              <a:ea typeface="ＭＳ ゴシック" panose="020B0609070205080204" pitchFamily="49" charset="-128"/>
            </a:endParaRPr>
          </a:p>
          <a:p>
            <a:pPr marL="0" indent="0">
              <a:buNone/>
            </a:pPr>
            <a:r>
              <a:rPr lang="ja-JP" altLang="en-US" sz="3300" b="1" dirty="0">
                <a:solidFill>
                  <a:srgbClr val="0000CC"/>
                </a:solidFill>
                <a:latin typeface="ＭＳ ゴシック" panose="020B0609070205080204" pitchFamily="49" charset="-128"/>
                <a:ea typeface="ＭＳ ゴシック" panose="020B0609070205080204" pitchFamily="49" charset="-128"/>
              </a:rPr>
              <a:t>　</a:t>
            </a:r>
            <a:r>
              <a:rPr kumimoji="1" lang="ja-JP" altLang="en-US" sz="3300" b="1" dirty="0" smtClean="0">
                <a:solidFill>
                  <a:srgbClr val="0000CC"/>
                </a:solidFill>
                <a:latin typeface="ＭＳ ゴシック" panose="020B0609070205080204" pitchFamily="49" charset="-128"/>
                <a:ea typeface="ＭＳ ゴシック" panose="020B0609070205080204" pitchFamily="49" charset="-128"/>
              </a:rPr>
              <a:t>があります。</a:t>
            </a:r>
            <a:endParaRPr kumimoji="1" lang="en-US" altLang="ja-JP" sz="3300" b="1" dirty="0" smtClean="0">
              <a:solidFill>
                <a:srgbClr val="0000CC"/>
              </a:solidFill>
              <a:latin typeface="ＭＳ ゴシック" panose="020B0609070205080204" pitchFamily="49" charset="-128"/>
              <a:ea typeface="ＭＳ ゴシック" panose="020B0609070205080204" pitchFamily="49" charset="-128"/>
            </a:endParaRPr>
          </a:p>
          <a:p>
            <a:pPr marL="0" indent="0">
              <a:buNone/>
            </a:pPr>
            <a:endParaRPr kumimoji="1" lang="ja-JP" altLang="en-US" sz="3000" b="1" dirty="0">
              <a:solidFill>
                <a:srgbClr val="0000CC"/>
              </a:solidFill>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8</a:t>
            </a:fld>
            <a:endParaRPr kumimoji="1" lang="ja-JP" altLang="en-US"/>
          </a:p>
        </p:txBody>
      </p:sp>
      <p:sp>
        <p:nvSpPr>
          <p:cNvPr id="5" name="正方形/長方形 4"/>
          <p:cNvSpPr/>
          <p:nvPr/>
        </p:nvSpPr>
        <p:spPr>
          <a:xfrm>
            <a:off x="539552" y="1196752"/>
            <a:ext cx="8208912" cy="360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rgbClr val="FF0000"/>
                </a:solidFill>
              </a:rPr>
              <a:t>★ラベル</a:t>
            </a:r>
            <a:r>
              <a:rPr lang="ja-JP" altLang="en-US" sz="2000" b="1" dirty="0">
                <a:solidFill>
                  <a:srgbClr val="FF0000"/>
                </a:solidFill>
              </a:rPr>
              <a:t>に「危険」と書いてあったら、取扱いに特に</a:t>
            </a:r>
            <a:r>
              <a:rPr lang="ja-JP" altLang="en-US" sz="2000" b="1" dirty="0" smtClean="0">
                <a:solidFill>
                  <a:srgbClr val="FF0000"/>
                </a:solidFill>
              </a:rPr>
              <a:t>注意しましょう</a:t>
            </a:r>
            <a:endParaRPr kumimoji="1" lang="ja-JP" altLang="en-US" sz="2000" b="1" dirty="0">
              <a:solidFill>
                <a:srgbClr val="FF0000"/>
              </a:solidFill>
            </a:endParaRPr>
          </a:p>
        </p:txBody>
      </p:sp>
    </p:spTree>
    <p:extLst>
      <p:ext uri="{BB962C8B-B14F-4D97-AF65-F5344CB8AC3E}">
        <p14:creationId xmlns:p14="http://schemas.microsoft.com/office/powerpoint/2010/main" val="42147638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562074"/>
          </a:xfrm>
          <a:solidFill>
            <a:srgbClr val="0000CC"/>
          </a:solidFill>
        </p:spPr>
        <p:txBody>
          <a:bodyPr>
            <a:normAutofit/>
          </a:bodyPr>
          <a:lstStyle/>
          <a:p>
            <a:r>
              <a:rPr kumimoji="1" lang="ja-JP" altLang="en-US" sz="2800" b="1" dirty="0" smtClean="0">
                <a:solidFill>
                  <a:schemeClr val="bg1"/>
                </a:solidFill>
                <a:latin typeface="ＭＳ ゴシック" panose="020B0609070205080204" pitchFamily="49" charset="-128"/>
                <a:ea typeface="ＭＳ ゴシック" panose="020B0609070205080204" pitchFamily="49" charset="-128"/>
              </a:rPr>
              <a:t>絵表示の意味</a:t>
            </a:r>
            <a:endParaRPr kumimoji="1" lang="ja-JP" altLang="en-US" sz="2800" b="1" dirty="0">
              <a:solidFill>
                <a:schemeClr val="bg1"/>
              </a:solidFill>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1DA202F1-2C17-4E3A-8415-C16317976F06}" type="slidenum">
              <a:rPr kumimoji="1" lang="ja-JP" altLang="en-US" smtClean="0"/>
              <a:t>9</a:t>
            </a:fld>
            <a:endParaRPr kumimoji="1" lang="ja-JP" altLang="en-US"/>
          </a:p>
        </p:txBody>
      </p:sp>
      <p:sp>
        <p:nvSpPr>
          <p:cNvPr id="8" name="右矢印 7"/>
          <p:cNvSpPr/>
          <p:nvPr/>
        </p:nvSpPr>
        <p:spPr>
          <a:xfrm>
            <a:off x="3203848" y="1484784"/>
            <a:ext cx="5760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右矢印 8"/>
          <p:cNvSpPr/>
          <p:nvPr/>
        </p:nvSpPr>
        <p:spPr>
          <a:xfrm>
            <a:off x="3203848" y="3212976"/>
            <a:ext cx="5760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a:off x="3203848" y="5029178"/>
            <a:ext cx="576064"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4146756" y="2943743"/>
            <a:ext cx="4032448" cy="1224136"/>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飲み込んだり、この塗料溶剤の蒸気やミストを吸い込んだり、皮膚についたりすると有害です。</a:t>
            </a:r>
            <a:endParaRPr kumimoji="1" lang="ja-JP" altLang="en-US" sz="2000" b="1"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p:cNvSpPr/>
          <p:nvPr/>
        </p:nvSpPr>
        <p:spPr>
          <a:xfrm>
            <a:off x="4141685" y="1268760"/>
            <a:ext cx="4032448" cy="1224136"/>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この塗料は引火性の高い液体であることを示しています。</a:t>
            </a:r>
            <a:endParaRPr kumimoji="1" lang="en-US" altLang="ja-JP" sz="20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火災になる危険性があります。</a:t>
            </a:r>
            <a:endParaRPr kumimoji="1" lang="ja-JP" altLang="en-US" sz="2000" b="1" dirty="0">
              <a:solidFill>
                <a:schemeClr val="tx1"/>
              </a:solidFill>
              <a:latin typeface="ＭＳ ゴシック" panose="020B0609070205080204" pitchFamily="49" charset="-128"/>
              <a:ea typeface="ＭＳ ゴシック" panose="020B0609070205080204" pitchFamily="49" charset="-128"/>
            </a:endParaRPr>
          </a:p>
        </p:txBody>
      </p:sp>
      <p:sp>
        <p:nvSpPr>
          <p:cNvPr id="14" name="正方形/長方形 13"/>
          <p:cNvSpPr/>
          <p:nvPr/>
        </p:nvSpPr>
        <p:spPr>
          <a:xfrm>
            <a:off x="4146756" y="4705142"/>
            <a:ext cx="4032448" cy="1224136"/>
          </a:xfrm>
          <a:prstGeom prst="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ＭＳ ゴシック" panose="020B0609070205080204" pitchFamily="49" charset="-128"/>
                <a:ea typeface="ＭＳ ゴシック" panose="020B0609070205080204" pitchFamily="49" charset="-128"/>
              </a:rPr>
              <a:t>長期間この塗料溶剤の蒸気を体内に取り込むと発がん、遺伝</a:t>
            </a:r>
            <a:r>
              <a:rPr lang="ja-JP" altLang="en-US" b="1" dirty="0" smtClean="0">
                <a:solidFill>
                  <a:schemeClr val="tx1"/>
                </a:solidFill>
                <a:latin typeface="ＭＳ ゴシック" panose="020B0609070205080204" pitchFamily="49" charset="-128"/>
                <a:ea typeface="ＭＳ ゴシック" panose="020B0609070205080204" pitchFamily="49" charset="-128"/>
              </a:rPr>
              <a:t>子の損傷、臓器への障害などの恐れがあります。</a:t>
            </a:r>
            <a:endParaRPr kumimoji="1" lang="en-US" altLang="ja-JP" b="1" dirty="0" smtClean="0">
              <a:solidFill>
                <a:schemeClr val="tx1"/>
              </a:solidFill>
              <a:latin typeface="ＭＳ ゴシック" panose="020B0609070205080204" pitchFamily="49" charset="-128"/>
              <a:ea typeface="ＭＳ ゴシック" panose="020B0609070205080204" pitchFamily="49" charset="-128"/>
            </a:endParaRPr>
          </a:p>
        </p:txBody>
      </p:sp>
      <p:pic>
        <p:nvPicPr>
          <p:cNvPr id="15" name="Picture 8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9630" y="1127657"/>
            <a:ext cx="1569103" cy="156910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 name="Picture 8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59628" y="2812613"/>
            <a:ext cx="1548320" cy="154832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7" name="Picture 9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9629" y="4529122"/>
            <a:ext cx="1641843" cy="164184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0">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584326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2" presetClass="entr" presetSubtype="4"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 calcmode="lin" valueType="num">
                                      <p:cBhvr additive="base">
                                        <p:cTn id="10" dur="500" fill="hold"/>
                                        <p:tgtEl>
                                          <p:spTgt spid="13"/>
                                        </p:tgtEl>
                                        <p:attrNameLst>
                                          <p:attrName>ppt_x</p:attrName>
                                        </p:attrNameLst>
                                      </p:cBhvr>
                                      <p:tavLst>
                                        <p:tav tm="0">
                                          <p:val>
                                            <p:strVal val="#ppt_x"/>
                                          </p:val>
                                        </p:tav>
                                        <p:tav tm="100000">
                                          <p:val>
                                            <p:strVal val="#ppt_x"/>
                                          </p:val>
                                        </p:tav>
                                      </p:tavLst>
                                    </p:anim>
                                    <p:anim calcmode="lin" valueType="num">
                                      <p:cBhvr additive="base">
                                        <p:cTn id="1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arn(inVertical)">
                                      <p:cBhvr>
                                        <p:cTn id="16" dur="500"/>
                                        <p:tgtEl>
                                          <p:spTgt spid="9"/>
                                        </p:tgtEl>
                                      </p:cBhvr>
                                    </p:animEffect>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par>
                                <p:cTn id="26" presetID="2" presetClass="entr" presetSubtype="4"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additive="base">
                                        <p:cTn id="28" dur="500" fill="hold"/>
                                        <p:tgtEl>
                                          <p:spTgt spid="14"/>
                                        </p:tgtEl>
                                        <p:attrNameLst>
                                          <p:attrName>ppt_x</p:attrName>
                                        </p:attrNameLst>
                                      </p:cBhvr>
                                      <p:tavLst>
                                        <p:tav tm="0">
                                          <p:val>
                                            <p:strVal val="#ppt_x"/>
                                          </p:val>
                                        </p:tav>
                                        <p:tav tm="100000">
                                          <p:val>
                                            <p:strVal val="#ppt_x"/>
                                          </p:val>
                                        </p:tav>
                                      </p:tavLst>
                                    </p:anim>
                                    <p:anim calcmode="lin" valueType="num">
                                      <p:cBhvr additive="base">
                                        <p:cTn id="2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animBg="1"/>
      <p:bldP spid="13" grpId="0" animBg="1"/>
      <p:bldP spid="14"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2316</TotalTime>
  <Words>1925</Words>
  <Application>Microsoft Office PowerPoint</Application>
  <PresentationFormat>画面に合わせる (4:3)</PresentationFormat>
  <Paragraphs>322</Paragraphs>
  <Slides>14</Slides>
  <Notes>14</Notes>
  <HiddenSlides>0</HiddenSlides>
  <MMClips>0</MMClips>
  <ScaleCrop>false</ScaleCrop>
  <HeadingPairs>
    <vt:vector size="4" baseType="variant">
      <vt:variant>
        <vt:lpstr>テーマ</vt:lpstr>
      </vt:variant>
      <vt:variant>
        <vt:i4>1</vt:i4>
      </vt:variant>
      <vt:variant>
        <vt:lpstr>スライド タイトル</vt:lpstr>
      </vt:variant>
      <vt:variant>
        <vt:i4>14</vt:i4>
      </vt:variant>
    </vt:vector>
  </HeadingPairs>
  <TitlesOfParts>
    <vt:vector size="15" baseType="lpstr">
      <vt:lpstr>Office ​​テーマ</vt:lpstr>
      <vt:lpstr>平成28年度厚生労働省委託事業</vt:lpstr>
      <vt:lpstr>本日の学習内容</vt:lpstr>
      <vt:lpstr>１．化学物質による健康障害について</vt:lpstr>
      <vt:lpstr>２．ラベル表示の６項目</vt:lpstr>
      <vt:lpstr>３．絵表示</vt:lpstr>
      <vt:lpstr>ラベルの例</vt:lpstr>
      <vt:lpstr>４．絵表示を読んでみましょう</vt:lpstr>
      <vt:lpstr>注意喚起語</vt:lpstr>
      <vt:lpstr>絵表示の意味</vt:lpstr>
      <vt:lpstr>５．絵表示が示す危険性・有害性と注意事項</vt:lpstr>
      <vt:lpstr>　例えば　　　　　　　　　　の表示があれば</vt:lpstr>
      <vt:lpstr> ★職場で使っている容器に貼ってあるラベルの絵表示を 見て、内容物の危険性・有害性を確かめましょう </vt:lpstr>
      <vt:lpstr>ラベルの表示例（６項目の配置例）</vt:lpstr>
      <vt:lpstr>７．まとめ</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Ａ：　ラベルの読み方</dc:title>
  <dc:creator>MCTR</dc:creator>
  <cp:lastModifiedBy>MCTR</cp:lastModifiedBy>
  <cp:revision>208</cp:revision>
  <cp:lastPrinted>2016-07-25T09:47:38Z</cp:lastPrinted>
  <dcterms:created xsi:type="dcterms:W3CDTF">2016-05-09T06:13:04Z</dcterms:created>
  <dcterms:modified xsi:type="dcterms:W3CDTF">2017-02-09T12:21:29Z</dcterms:modified>
</cp:coreProperties>
</file>