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9" r:id="rId2"/>
    <p:sldId id="256" r:id="rId3"/>
    <p:sldId id="257" r:id="rId4"/>
    <p:sldId id="292" r:id="rId5"/>
    <p:sldId id="312" r:id="rId6"/>
    <p:sldId id="301" r:id="rId7"/>
    <p:sldId id="291" r:id="rId8"/>
    <p:sldId id="313" r:id="rId9"/>
    <p:sldId id="294" r:id="rId10"/>
    <p:sldId id="295" r:id="rId11"/>
    <p:sldId id="296" r:id="rId12"/>
    <p:sldId id="297" r:id="rId13"/>
    <p:sldId id="303" r:id="rId14"/>
    <p:sldId id="302" r:id="rId15"/>
    <p:sldId id="304" r:id="rId16"/>
    <p:sldId id="305" r:id="rId17"/>
    <p:sldId id="306" r:id="rId18"/>
    <p:sldId id="271" r:id="rId19"/>
    <p:sldId id="307" r:id="rId20"/>
    <p:sldId id="308" r:id="rId21"/>
    <p:sldId id="286" r:id="rId22"/>
    <p:sldId id="309" r:id="rId23"/>
    <p:sldId id="288" r:id="rId24"/>
    <p:sldId id="289" r:id="rId25"/>
    <p:sldId id="290" r:id="rId26"/>
    <p:sldId id="266" r:id="rId27"/>
    <p:sldId id="261" r:id="rId28"/>
    <p:sldId id="262" r:id="rId29"/>
    <p:sldId id="300" r:id="rId30"/>
    <p:sldId id="311" r:id="rId31"/>
    <p:sldId id="267" r:id="rId3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FFFF"/>
    <a:srgbClr val="3AA52B"/>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3950" autoAdjust="0"/>
    <p:restoredTop sz="94660"/>
  </p:normalViewPr>
  <p:slideViewPr>
    <p:cSldViewPr>
      <p:cViewPr>
        <p:scale>
          <a:sx n="100" d="100"/>
          <a:sy n="100" d="100"/>
        </p:scale>
        <p:origin x="-582" y="3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72" y="-7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6C8634FF-6740-4609-95FC-63F2285DA138}" type="datetimeFigureOut">
              <a:rPr kumimoji="1" lang="ja-JP" altLang="en-US" smtClean="0"/>
              <a:t>2017/2/9</a:t>
            </a:fld>
            <a:endParaRPr kumimoji="1" lang="ja-JP" altLang="en-US" dirty="0"/>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DE0E3FB-D519-481F-AF77-387570FEAE1F}" type="slidenum">
              <a:rPr kumimoji="1" lang="ja-JP" altLang="en-US" smtClean="0"/>
              <a:t>‹#›</a:t>
            </a:fld>
            <a:endParaRPr kumimoji="1" lang="ja-JP" altLang="en-US" dirty="0"/>
          </a:p>
        </p:txBody>
      </p:sp>
    </p:spTree>
    <p:extLst>
      <p:ext uri="{BB962C8B-B14F-4D97-AF65-F5344CB8AC3E}">
        <p14:creationId xmlns:p14="http://schemas.microsoft.com/office/powerpoint/2010/main" val="4364780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anzeninfo.mhlw.go.jp/user/anzen/kag/saigaijirei.ht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anzeninfo.mhlw.go.jp/anzen_pg/DSAI.FND.aspx"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今回は</a:t>
            </a:r>
            <a:r>
              <a:rPr lang="ja-JP" altLang="en-US" dirty="0"/>
              <a:t>健康</a:t>
            </a:r>
            <a:r>
              <a:rPr kumimoji="1" lang="ja-JP" altLang="en-US" dirty="0" smtClean="0"/>
              <a:t>障害を防止するための情報をラベルから読み取る方法を学びましょう。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1</a:t>
            </a:fld>
            <a:endParaRPr kumimoji="1" lang="ja-JP" altLang="en-US" dirty="0"/>
          </a:p>
        </p:txBody>
      </p:sp>
      <p:sp>
        <p:nvSpPr>
          <p:cNvPr id="5" name="テキスト ボックス 4"/>
          <p:cNvSpPr txBox="1"/>
          <p:nvPr/>
        </p:nvSpPr>
        <p:spPr>
          <a:xfrm>
            <a:off x="4843760" y="361157"/>
            <a:ext cx="1008112" cy="261610"/>
          </a:xfrm>
          <a:prstGeom prst="rect">
            <a:avLst/>
          </a:prstGeom>
          <a:noFill/>
          <a:ln>
            <a:solidFill>
              <a:schemeClr val="tx1"/>
            </a:solidFill>
          </a:ln>
        </p:spPr>
        <p:txBody>
          <a:bodyPr wrap="square" rtlCol="0">
            <a:spAutoFit/>
          </a:bodyPr>
          <a:lstStyle/>
          <a:p>
            <a:r>
              <a:rPr kumimoji="1" lang="ja-JP" altLang="en-US" sz="1100" dirty="0" smtClean="0">
                <a:latin typeface="ＭＳ 明朝" panose="02020609040205080304" pitchFamily="17" charset="-128"/>
                <a:ea typeface="ＭＳ 明朝" panose="02020609040205080304" pitchFamily="17" charset="-128"/>
              </a:rPr>
              <a:t>資料５－１</a:t>
            </a:r>
            <a:endParaRPr kumimoji="1" lang="ja-JP" altLang="en-US" sz="11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828156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6"/>
            <a:ext cx="5445760" cy="3301060"/>
          </a:xfrm>
        </p:spPr>
        <p:txBody>
          <a:bodyPr/>
          <a:lstStyle/>
          <a:p>
            <a:r>
              <a:rPr kumimoji="1" lang="ja-JP" altLang="en-US" dirty="0" smtClean="0"/>
              <a:t>野菜等を</a:t>
            </a:r>
            <a:r>
              <a:rPr lang="ja-JP" altLang="en-US" dirty="0"/>
              <a:t>殺菌</a:t>
            </a:r>
            <a:r>
              <a:rPr lang="ja-JP" altLang="en-US" dirty="0" smtClean="0"/>
              <a:t>する殺菌水を製造（生成）する装置での事故事例です。</a:t>
            </a:r>
            <a:endParaRPr lang="en-US" altLang="ja-JP" dirty="0" smtClean="0"/>
          </a:p>
          <a:p>
            <a:r>
              <a:rPr kumimoji="1" lang="ja-JP" altLang="en-US" dirty="0" smtClean="0"/>
              <a:t>この工場では殺菌水を次亜塩素酸ナトリウムと塩酸を使って製造しています。</a:t>
            </a:r>
            <a:endParaRPr kumimoji="1" lang="en-US" altLang="ja-JP" dirty="0" smtClean="0"/>
          </a:p>
          <a:p>
            <a:r>
              <a:rPr lang="ja-JP" altLang="en-US" dirty="0"/>
              <a:t>次亜塩素</a:t>
            </a:r>
            <a:r>
              <a:rPr lang="ja-JP" altLang="en-US" dirty="0" smtClean="0"/>
              <a:t>酸ナトリウムを補給する時に、作業員が誤って塩酸を補給し</a:t>
            </a:r>
            <a:r>
              <a:rPr kumimoji="1" lang="ja-JP" altLang="en-US" dirty="0" smtClean="0"/>
              <a:t>たため</a:t>
            </a:r>
            <a:endParaRPr kumimoji="1" lang="en-US" altLang="ja-JP" dirty="0" smtClean="0"/>
          </a:p>
          <a:p>
            <a:r>
              <a:rPr kumimoji="1" lang="ja-JP" altLang="en-US" dirty="0" smtClean="0"/>
              <a:t>に、塩素ガスが発生し中毒になった事故です。</a:t>
            </a:r>
            <a:endParaRPr kumimoji="1" lang="en-US" altLang="ja-JP" dirty="0" smtClean="0"/>
          </a:p>
          <a:p>
            <a:endParaRPr lang="en-US" altLang="ja-JP" dirty="0"/>
          </a:p>
          <a:p>
            <a:r>
              <a:rPr kumimoji="1" lang="ja-JP" altLang="en-US" dirty="0" smtClean="0"/>
              <a:t>このようなミスをしないための対策を考えてみましょう。</a:t>
            </a:r>
            <a:endParaRPr kumimoji="1" lang="en-US" altLang="ja-JP" dirty="0" smtClean="0"/>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10</a:t>
            </a:fld>
            <a:endParaRPr kumimoji="1" lang="ja-JP" altLang="en-US"/>
          </a:p>
        </p:txBody>
      </p:sp>
    </p:spTree>
    <p:extLst>
      <p:ext uri="{BB962C8B-B14F-4D97-AF65-F5344CB8AC3E}">
        <p14:creationId xmlns:p14="http://schemas.microsoft.com/office/powerpoint/2010/main" val="3949029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6"/>
            <a:ext cx="5445760" cy="3344827"/>
          </a:xfrm>
        </p:spPr>
        <p:txBody>
          <a:bodyPr/>
          <a:lstStyle/>
          <a:p>
            <a:r>
              <a:rPr kumimoji="1" lang="ja-JP" altLang="en-US" dirty="0" smtClean="0"/>
              <a:t>これまで例示した事故の他にも類似事故が発生しています。</a:t>
            </a:r>
            <a:endParaRPr kumimoji="1" lang="en-US" altLang="ja-JP" dirty="0" smtClean="0"/>
          </a:p>
          <a:p>
            <a:r>
              <a:rPr kumimoji="1" lang="ja-JP" altLang="en-US" dirty="0" smtClean="0"/>
              <a:t>左上の事故は、壁の汚れ除去のために家庭用漂白剤の原液を</a:t>
            </a:r>
            <a:endParaRPr kumimoji="1" lang="en-US" altLang="ja-JP" dirty="0" smtClean="0"/>
          </a:p>
          <a:p>
            <a:r>
              <a:rPr lang="ja-JP" altLang="en-US" dirty="0"/>
              <a:t>撒いた</a:t>
            </a:r>
            <a:r>
              <a:rPr lang="ja-JP" altLang="en-US" dirty="0" smtClean="0"/>
              <a:t>ところ、たまたま別の作業者が床清掃のために床に</a:t>
            </a:r>
            <a:endParaRPr lang="en-US" altLang="ja-JP" dirty="0" smtClean="0"/>
          </a:p>
          <a:p>
            <a:r>
              <a:rPr kumimoji="1" lang="ja-JP" altLang="en-US" dirty="0"/>
              <a:t>撒いて</a:t>
            </a:r>
            <a:r>
              <a:rPr kumimoji="1" lang="ja-JP" altLang="en-US" dirty="0" smtClean="0"/>
              <a:t>いた弱酸性の洗剤と混ざって塩素ガスが発生し、中毒を</a:t>
            </a:r>
            <a:endParaRPr kumimoji="1" lang="en-US" altLang="ja-JP" dirty="0" smtClean="0"/>
          </a:p>
          <a:p>
            <a:r>
              <a:rPr lang="ja-JP" altLang="en-US" dirty="0" smtClean="0"/>
              <a:t>起こしたものです。</a:t>
            </a:r>
            <a:endParaRPr lang="en-US" altLang="ja-JP" dirty="0" smtClean="0"/>
          </a:p>
          <a:p>
            <a:endParaRPr lang="en-US" altLang="ja-JP" dirty="0"/>
          </a:p>
          <a:p>
            <a:r>
              <a:rPr lang="ja-JP" altLang="en-US" dirty="0" smtClean="0"/>
              <a:t>右上の事故は、浴室の防水塗装工事を作業しているときに、</a:t>
            </a:r>
            <a:endParaRPr lang="en-US" altLang="ja-JP" dirty="0" smtClean="0"/>
          </a:p>
          <a:p>
            <a:r>
              <a:rPr lang="ja-JP" altLang="en-US" dirty="0"/>
              <a:t>有機溶剤</a:t>
            </a:r>
            <a:r>
              <a:rPr lang="ja-JP" altLang="en-US" dirty="0" smtClean="0"/>
              <a:t>のトルエン蒸気を吸って中毒を起こし入院したもので、</a:t>
            </a:r>
            <a:endParaRPr lang="en-US" altLang="ja-JP" dirty="0" smtClean="0"/>
          </a:p>
          <a:p>
            <a:r>
              <a:rPr lang="ja-JP" altLang="en-US" dirty="0"/>
              <a:t>換気の悪い場所で</a:t>
            </a:r>
            <a:r>
              <a:rPr lang="ja-JP" altLang="en-US" dirty="0" smtClean="0"/>
              <a:t>のよく起きる事故です。</a:t>
            </a:r>
            <a:endParaRPr lang="en-US" altLang="ja-JP" dirty="0" smtClean="0"/>
          </a:p>
          <a:p>
            <a:endParaRPr lang="en-US" altLang="ja-JP" dirty="0"/>
          </a:p>
          <a:p>
            <a:r>
              <a:rPr lang="ja-JP" altLang="en-US" dirty="0" smtClean="0"/>
              <a:t>下の事故は、油揚げ製造工場の蒸煮釜を洗浄する作業で</a:t>
            </a:r>
            <a:endParaRPr lang="en-US" altLang="ja-JP" dirty="0" smtClean="0"/>
          </a:p>
          <a:p>
            <a:r>
              <a:rPr lang="ja-JP" altLang="en-US" dirty="0" smtClean="0"/>
              <a:t>粒状カ性</a:t>
            </a:r>
            <a:r>
              <a:rPr lang="ja-JP" altLang="en-US" dirty="0"/>
              <a:t>ソーダ</a:t>
            </a:r>
            <a:r>
              <a:rPr lang="ja-JP" altLang="en-US" dirty="0" smtClean="0"/>
              <a:t>を投入した時に釜の内部が突沸状態になり</a:t>
            </a:r>
            <a:endParaRPr lang="en-US" altLang="ja-JP" dirty="0" smtClean="0"/>
          </a:p>
          <a:p>
            <a:r>
              <a:rPr lang="ja-JP" altLang="en-US" dirty="0"/>
              <a:t>カ</a:t>
            </a:r>
            <a:r>
              <a:rPr lang="ja-JP" altLang="en-US" dirty="0" smtClean="0"/>
              <a:t>性ソーダ水溶液が飛散し、上半身に化学熱傷を負ったもの。</a:t>
            </a:r>
            <a:endParaRPr lang="en-US" altLang="ja-JP" dirty="0" smtClean="0"/>
          </a:p>
          <a:p>
            <a:r>
              <a:rPr lang="ja-JP" altLang="en-US" dirty="0"/>
              <a:t>カ</a:t>
            </a:r>
            <a:r>
              <a:rPr lang="ja-JP" altLang="en-US" dirty="0" smtClean="0"/>
              <a:t>性</a:t>
            </a:r>
            <a:r>
              <a:rPr lang="ja-JP" altLang="en-US" dirty="0"/>
              <a:t>ソーダ４ｋｇをヒシャク</a:t>
            </a:r>
            <a:r>
              <a:rPr lang="ja-JP" altLang="en-US" dirty="0" smtClean="0"/>
              <a:t>で少しずつ投入すべき作業を、袋に残った</a:t>
            </a:r>
            <a:endParaRPr lang="en-US" altLang="ja-JP" dirty="0" smtClean="0"/>
          </a:p>
          <a:p>
            <a:r>
              <a:rPr lang="ja-JP" altLang="en-US" dirty="0" smtClean="0"/>
              <a:t>４ｋｇの</a:t>
            </a:r>
            <a:r>
              <a:rPr lang="ja-JP" altLang="en-US" dirty="0"/>
              <a:t>カ</a:t>
            </a:r>
            <a:r>
              <a:rPr lang="ja-JP" altLang="en-US" dirty="0" smtClean="0"/>
              <a:t>性</a:t>
            </a:r>
            <a:r>
              <a:rPr lang="ja-JP" altLang="en-US" dirty="0"/>
              <a:t>ソーダ</a:t>
            </a:r>
            <a:r>
              <a:rPr lang="ja-JP" altLang="en-US" dirty="0" smtClean="0"/>
              <a:t>を一気に袋から投入したため急激な溶解と発熱反応</a:t>
            </a:r>
            <a:endParaRPr lang="en-US" altLang="ja-JP" dirty="0" smtClean="0"/>
          </a:p>
          <a:p>
            <a:r>
              <a:rPr lang="ja-JP" altLang="en-US" dirty="0" smtClean="0"/>
              <a:t>により内部の溶解液が突沸し、釜の投入口から溶解液が飛散したものです。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11</a:t>
            </a:fld>
            <a:endParaRPr kumimoji="1" lang="ja-JP" altLang="en-US"/>
          </a:p>
        </p:txBody>
      </p:sp>
    </p:spTree>
    <p:extLst>
      <p:ext uri="{BB962C8B-B14F-4D97-AF65-F5344CB8AC3E}">
        <p14:creationId xmlns:p14="http://schemas.microsoft.com/office/powerpoint/2010/main" val="709842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紹介した災害</a:t>
            </a:r>
            <a:r>
              <a:rPr kumimoji="1" lang="ja-JP" altLang="en-US" dirty="0" smtClean="0"/>
              <a:t>事例について、災害の原因物質、取扱い上の注意事項、災害発生原因で整理したのが、この表です。</a:t>
            </a:r>
            <a:endParaRPr kumimoji="1" lang="en-US" altLang="ja-JP" dirty="0" smtClean="0"/>
          </a:p>
          <a:p>
            <a:r>
              <a:rPr lang="ja-JP" altLang="en-US" dirty="0" smtClean="0"/>
              <a:t>再発</a:t>
            </a:r>
            <a:r>
              <a:rPr lang="ja-JP" altLang="en-US" dirty="0"/>
              <a:t>防止</a:t>
            </a:r>
            <a:r>
              <a:rPr lang="ja-JP" altLang="en-US" dirty="0" smtClean="0"/>
              <a:t>のための注意事項を、吹き出しで示しています。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12</a:t>
            </a:fld>
            <a:endParaRPr kumimoji="1" lang="ja-JP" altLang="en-US"/>
          </a:p>
        </p:txBody>
      </p:sp>
    </p:spTree>
    <p:extLst>
      <p:ext uri="{BB962C8B-B14F-4D97-AF65-F5344CB8AC3E}">
        <p14:creationId xmlns:p14="http://schemas.microsoft.com/office/powerpoint/2010/main" val="3022826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67296" y="4681637"/>
            <a:ext cx="5445760" cy="4424947"/>
          </a:xfrm>
        </p:spPr>
        <p:txBody>
          <a:bodyPr/>
          <a:lstStyle/>
          <a:p>
            <a:r>
              <a:rPr kumimoji="1" lang="ja-JP" altLang="en-US" dirty="0" smtClean="0"/>
              <a:t>福井の染料工場で２０１５年に発症した事例です。</a:t>
            </a:r>
            <a:endParaRPr kumimoji="1" lang="en-US" altLang="ja-JP" dirty="0" smtClean="0"/>
          </a:p>
          <a:p>
            <a:r>
              <a:rPr kumimoji="1" lang="ja-JP" altLang="en-US" dirty="0" smtClean="0"/>
              <a:t>長年工場の乾燥作業と製袋作業に携わっていた作業者が膀胱がんを発症したものです。</a:t>
            </a:r>
            <a:endParaRPr kumimoji="1" lang="en-US" altLang="ja-JP" dirty="0" smtClean="0"/>
          </a:p>
          <a:p>
            <a:r>
              <a:rPr lang="ja-JP" altLang="en-US" dirty="0"/>
              <a:t>この工場で</a:t>
            </a:r>
            <a:r>
              <a:rPr lang="ja-JP" altLang="en-US" dirty="0" smtClean="0"/>
              <a:t>は、防毒マスク、保護手袋（ゴム製）、化学防護服の着用を行っていた</a:t>
            </a:r>
            <a:endParaRPr lang="en-US" altLang="ja-JP" dirty="0" smtClean="0"/>
          </a:p>
          <a:p>
            <a:r>
              <a:rPr kumimoji="1" lang="ja-JP" altLang="en-US" dirty="0" smtClean="0"/>
              <a:t>にも</a:t>
            </a:r>
            <a:r>
              <a:rPr lang="ja-JP" altLang="en-US" dirty="0"/>
              <a:t>かか</a:t>
            </a:r>
            <a:r>
              <a:rPr kumimoji="1" lang="ja-JP" altLang="en-US" dirty="0" smtClean="0"/>
              <a:t>わらず発がん者が出ました。</a:t>
            </a:r>
            <a:endParaRPr kumimoji="1" lang="en-US" altLang="ja-JP" dirty="0" smtClean="0"/>
          </a:p>
          <a:p>
            <a:r>
              <a:rPr lang="ja-JP" altLang="en-US" dirty="0"/>
              <a:t>原因調査の</a:t>
            </a:r>
            <a:r>
              <a:rPr lang="ja-JP" altLang="en-US" dirty="0" smtClean="0"/>
              <a:t>結果、保護手袋を溶剤で洗って再使用していたが、洗浄剤としていた回収溶剤の中にオルト</a:t>
            </a:r>
            <a:r>
              <a:rPr lang="ja-JP" altLang="en-US" dirty="0"/>
              <a:t>－</a:t>
            </a:r>
            <a:r>
              <a:rPr lang="ja-JP" altLang="en-US" dirty="0" smtClean="0"/>
              <a:t>トルイジンを含んでいたため、オルト－トルイジンを経皮吸収した、手袋に残留したオルトｰトルイジンに触れた、ろ布に接触した等作業の</a:t>
            </a:r>
            <a:endParaRPr lang="en-US" altLang="ja-JP" dirty="0" smtClean="0"/>
          </a:p>
          <a:p>
            <a:r>
              <a:rPr lang="ja-JP" altLang="en-US" dirty="0" smtClean="0"/>
              <a:t>過程で皮膚接触することが長期間続いていたことが判明しました。</a:t>
            </a:r>
            <a:endParaRPr lang="en-US" altLang="ja-JP" dirty="0" smtClean="0"/>
          </a:p>
          <a:p>
            <a:r>
              <a:rPr lang="ja-JP" altLang="en-US" dirty="0" smtClean="0"/>
              <a:t>吸入</a:t>
            </a:r>
            <a:r>
              <a:rPr lang="ja-JP" altLang="en-US" dirty="0"/>
              <a:t>を</a:t>
            </a:r>
            <a:r>
              <a:rPr lang="ja-JP" altLang="en-US" dirty="0" smtClean="0"/>
              <a:t>しない</a:t>
            </a:r>
            <a:r>
              <a:rPr lang="ja-JP" altLang="en-US" dirty="0"/>
              <a:t>ため</a:t>
            </a:r>
            <a:r>
              <a:rPr lang="ja-JP" altLang="en-US" dirty="0" smtClean="0"/>
              <a:t>の対</a:t>
            </a:r>
            <a:r>
              <a:rPr lang="ja-JP" altLang="en-US" dirty="0"/>
              <a:t>策</a:t>
            </a:r>
            <a:r>
              <a:rPr lang="ja-JP" altLang="en-US" dirty="0" smtClean="0"/>
              <a:t>は万全を期していたのですが、皮膚からの吸収を防止するという観点からの対策が漏れていたのです。</a:t>
            </a:r>
            <a:endParaRPr lang="en-US" altLang="ja-JP" dirty="0" smtClean="0"/>
          </a:p>
          <a:p>
            <a:endParaRPr lang="en-US" altLang="ja-JP" dirty="0"/>
          </a:p>
          <a:p>
            <a:r>
              <a:rPr lang="ja-JP" altLang="en-US" dirty="0" smtClean="0"/>
              <a:t>＊＊＊＊＊＊＊＊＊＊＊＊＊＊＊＊＊＊＊＊＊＊＊＊＊：</a:t>
            </a:r>
            <a:endParaRPr lang="en-US" altLang="ja-JP" dirty="0" smtClean="0"/>
          </a:p>
          <a:p>
            <a:r>
              <a:rPr lang="ja-JP" altLang="en-US" dirty="0" smtClean="0"/>
              <a:t>＜教育担当者へ＞</a:t>
            </a:r>
            <a:endParaRPr lang="en-US" altLang="ja-JP" dirty="0" smtClean="0"/>
          </a:p>
          <a:p>
            <a:r>
              <a:rPr lang="ja-JP" altLang="en-US" dirty="0"/>
              <a:t>事故原因調査結果</a:t>
            </a:r>
            <a:r>
              <a:rPr lang="ja-JP" altLang="en-US" dirty="0" smtClean="0"/>
              <a:t>の詳細は、</a:t>
            </a:r>
            <a:endParaRPr lang="en-US" altLang="ja-JP" dirty="0" smtClean="0"/>
          </a:p>
          <a:p>
            <a:r>
              <a:rPr lang="ja-JP" altLang="en-US" dirty="0" smtClean="0"/>
              <a:t>独立行政法人　労働者健康安全機構　労働安全衛生総合研究所</a:t>
            </a:r>
            <a:endParaRPr lang="en-US" altLang="ja-JP" dirty="0" smtClean="0"/>
          </a:p>
          <a:p>
            <a:r>
              <a:rPr lang="ja-JP" altLang="en-US" dirty="0" smtClean="0"/>
              <a:t>災害調査報告書</a:t>
            </a:r>
            <a:r>
              <a:rPr lang="en-US" altLang="ja-JP" dirty="0" smtClean="0"/>
              <a:t>A-2015-07(</a:t>
            </a:r>
            <a:r>
              <a:rPr lang="ja-JP" altLang="en-US" dirty="0" smtClean="0"/>
              <a:t>一般公開版）</a:t>
            </a:r>
            <a:endParaRPr lang="en-US" altLang="ja-JP" dirty="0" smtClean="0"/>
          </a:p>
          <a:p>
            <a:r>
              <a:rPr lang="ja-JP" altLang="en-US" dirty="0" smtClean="0"/>
              <a:t>「福井県内の化学工場で発生した膀胱がんに関する災害調査」平成</a:t>
            </a:r>
            <a:r>
              <a:rPr lang="en-US" altLang="ja-JP" dirty="0" smtClean="0"/>
              <a:t>28</a:t>
            </a:r>
            <a:r>
              <a:rPr lang="ja-JP" altLang="en-US" dirty="0" smtClean="0"/>
              <a:t>年</a:t>
            </a:r>
            <a:r>
              <a:rPr lang="en-US" altLang="ja-JP" dirty="0" smtClean="0"/>
              <a:t>5</a:t>
            </a:r>
            <a:r>
              <a:rPr lang="ja-JP" altLang="en-US" dirty="0" smtClean="0"/>
              <a:t>月</a:t>
            </a:r>
            <a:endParaRPr lang="en-US" altLang="ja-JP" dirty="0" smtClean="0"/>
          </a:p>
          <a:p>
            <a:r>
              <a:rPr lang="ja-JP" altLang="en-US" dirty="0" smtClean="0"/>
              <a:t>を参照してください。</a:t>
            </a:r>
            <a:endParaRPr lang="en-US" altLang="ja-JP" dirty="0" smtClean="0"/>
          </a:p>
          <a:p>
            <a:r>
              <a:rPr lang="ja-JP" altLang="en-US" dirty="0" smtClean="0"/>
              <a:t>その後別の工場でも膀胱がんの発症が認められました。この工場では過去に</a:t>
            </a:r>
            <a:endParaRPr lang="en-US" altLang="ja-JP" dirty="0" smtClean="0"/>
          </a:p>
          <a:p>
            <a:r>
              <a:rPr lang="ja-JP" altLang="en-US" dirty="0" smtClean="0"/>
              <a:t>ＭＯＣＡという発がん性の強い物質も取扱っていましたので、ＭＯＣＡに皮膚接</a:t>
            </a:r>
            <a:endParaRPr lang="en-US" altLang="ja-JP" dirty="0" smtClean="0"/>
          </a:p>
          <a:p>
            <a:r>
              <a:rPr lang="ja-JP" altLang="en-US" dirty="0" smtClean="0"/>
              <a:t>触したことが主な原因なのか調査が行われています。</a:t>
            </a:r>
            <a:endParaRPr lang="en-US" altLang="ja-JP" dirty="0" smtClean="0"/>
          </a:p>
          <a:p>
            <a:endParaRPr lang="en-US" altLang="ja-JP" dirty="0" smtClean="0">
              <a:solidFill>
                <a:srgbClr val="0000CC"/>
              </a:solidFill>
            </a:endParaRPr>
          </a:p>
          <a:p>
            <a:endParaRPr kumimoji="1" lang="ja-JP" altLang="en-US" dirty="0">
              <a:solidFill>
                <a:srgbClr val="0000CC"/>
              </a:solidFill>
            </a:endParaRPr>
          </a:p>
        </p:txBody>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13</a:t>
            </a:fld>
            <a:endParaRPr kumimoji="1" lang="ja-JP" altLang="en-US"/>
          </a:p>
        </p:txBody>
      </p:sp>
    </p:spTree>
    <p:extLst>
      <p:ext uri="{BB962C8B-B14F-4D97-AF65-F5344CB8AC3E}">
        <p14:creationId xmlns:p14="http://schemas.microsoft.com/office/powerpoint/2010/main" val="2741804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これは長年インキ洗浄作業を行ってきた作業者が胆管がんを発症した事例です。</a:t>
            </a:r>
            <a:endParaRPr lang="en-US" altLang="ja-JP" dirty="0" smtClean="0"/>
          </a:p>
          <a:p>
            <a:r>
              <a:rPr lang="ja-JP" altLang="en-US" dirty="0"/>
              <a:t>死者</a:t>
            </a:r>
            <a:r>
              <a:rPr lang="ja-JP" altLang="en-US" dirty="0" smtClean="0"/>
              <a:t>が</a:t>
            </a:r>
            <a:r>
              <a:rPr lang="en-US" altLang="ja-JP" dirty="0" smtClean="0"/>
              <a:t>7</a:t>
            </a:r>
            <a:r>
              <a:rPr lang="ja-JP" altLang="en-US" dirty="0" smtClean="0"/>
              <a:t>人になったこともあり、化学物質による健康障害事例として新聞等でも</a:t>
            </a:r>
            <a:endParaRPr lang="en-US" altLang="ja-JP" dirty="0" smtClean="0"/>
          </a:p>
          <a:p>
            <a:r>
              <a:rPr lang="ja-JP" altLang="en-US" dirty="0" smtClean="0"/>
              <a:t>大きく報じられました。</a:t>
            </a:r>
            <a:endParaRPr lang="en-US" altLang="ja-JP" dirty="0" smtClean="0"/>
          </a:p>
          <a:p>
            <a:r>
              <a:rPr lang="ja-JP" altLang="en-US" dirty="0" smtClean="0"/>
              <a:t>胆管がん発症の原因物質の１つが</a:t>
            </a:r>
            <a:r>
              <a:rPr lang="en-US" altLang="ja-JP" dirty="0" smtClean="0"/>
              <a:t>1,2-</a:t>
            </a:r>
            <a:r>
              <a:rPr lang="ja-JP" altLang="en-US" dirty="0" smtClean="0"/>
              <a:t>ジクロロプロパンで、当時この化学物質は</a:t>
            </a:r>
            <a:endParaRPr lang="en-US" altLang="ja-JP" dirty="0" smtClean="0"/>
          </a:p>
          <a:p>
            <a:r>
              <a:rPr lang="ja-JP" altLang="en-US" dirty="0"/>
              <a:t>規制対象</a:t>
            </a:r>
            <a:r>
              <a:rPr lang="ja-JP" altLang="en-US" dirty="0" smtClean="0"/>
              <a:t>物質になっていなかったため、事業者の安全管理が</a:t>
            </a:r>
            <a:r>
              <a:rPr lang="ja-JP" altLang="en-US" dirty="0"/>
              <a:t>おろそか</a:t>
            </a:r>
            <a:r>
              <a:rPr lang="ja-JP" altLang="en-US" dirty="0" smtClean="0"/>
              <a:t>になったと思われます。</a:t>
            </a:r>
            <a:endParaRPr lang="en-US" altLang="ja-JP" dirty="0" smtClean="0"/>
          </a:p>
          <a:p>
            <a:r>
              <a:rPr lang="ja-JP" altLang="en-US" dirty="0"/>
              <a:t>この事故</a:t>
            </a:r>
            <a:r>
              <a:rPr lang="ja-JP" altLang="en-US" dirty="0" smtClean="0"/>
              <a:t>を</a:t>
            </a:r>
            <a:r>
              <a:rPr lang="ja-JP" altLang="en-US" dirty="0"/>
              <a:t>発端として</a:t>
            </a:r>
            <a:r>
              <a:rPr lang="ja-JP" altLang="en-US" dirty="0" smtClean="0"/>
              <a:t>、化学物質の危険有害性を考慮したリスクアセスメントを実施</a:t>
            </a:r>
            <a:r>
              <a:rPr lang="ja-JP" altLang="en-US" dirty="0"/>
              <a:t>し</a:t>
            </a:r>
            <a:r>
              <a:rPr lang="ja-JP" altLang="en-US" dirty="0" smtClean="0"/>
              <a:t>、その結果に基づいて適切に化学物質を管理することを義務付けるように法</a:t>
            </a:r>
            <a:endParaRPr lang="en-US" altLang="ja-JP" dirty="0" smtClean="0"/>
          </a:p>
          <a:p>
            <a:r>
              <a:rPr lang="ja-JP" altLang="en-US" dirty="0" smtClean="0"/>
              <a:t>規制が強化されました。</a:t>
            </a:r>
            <a:endParaRPr lang="en-US" altLang="ja-JP" dirty="0" smtClean="0"/>
          </a:p>
          <a:p>
            <a:endParaRPr lang="en-US" altLang="ja-JP" dirty="0"/>
          </a:p>
          <a:p>
            <a:endParaRPr lang="en-US" altLang="ja-JP" dirty="0" smtClean="0"/>
          </a:p>
          <a:p>
            <a:r>
              <a:rPr lang="ja-JP" altLang="en-US" dirty="0" smtClean="0"/>
              <a:t>＊</a:t>
            </a:r>
            <a:r>
              <a:rPr lang="ja-JP" altLang="en-US" dirty="0"/>
              <a:t>＊＊＊＊＊＊＊＊＊＊＊＊＊＊＊＊＊＊＊＊＊＊＊＊：</a:t>
            </a:r>
          </a:p>
          <a:p>
            <a:r>
              <a:rPr lang="ja-JP" altLang="en-US" dirty="0"/>
              <a:t>＜教育担当者へ</a:t>
            </a:r>
            <a:r>
              <a:rPr lang="ja-JP" altLang="en-US" dirty="0" smtClean="0"/>
              <a:t>＞</a:t>
            </a:r>
            <a:endParaRPr lang="en-US" altLang="ja-JP" dirty="0" smtClean="0"/>
          </a:p>
          <a:p>
            <a:r>
              <a:rPr lang="ja-JP" altLang="en-US" dirty="0" smtClean="0"/>
              <a:t>環境安全対策として、安易に未規制物質に代替するのは危険です。</a:t>
            </a:r>
            <a:endParaRPr lang="en-US" altLang="ja-JP" dirty="0" smtClean="0"/>
          </a:p>
          <a:p>
            <a:r>
              <a:rPr lang="ja-JP" altLang="en-US" dirty="0"/>
              <a:t>代替</a:t>
            </a:r>
            <a:r>
              <a:rPr lang="ja-JP" altLang="en-US" dirty="0" smtClean="0"/>
              <a:t>物質に転換する時は、その危険有害性を</a:t>
            </a:r>
            <a:r>
              <a:rPr lang="en-US" altLang="ja-JP" dirty="0">
                <a:latin typeface="Century" panose="02040604050505020304" pitchFamily="18" charset="0"/>
                <a:ea typeface="ＭＳ ゴシック" panose="020B0609070205080204" pitchFamily="49" charset="-128"/>
              </a:rPr>
              <a:t>SDS</a:t>
            </a:r>
            <a:r>
              <a:rPr lang="ja-JP" altLang="en-US" dirty="0" smtClean="0"/>
              <a:t>を取り寄せる等してよく調べましょう。</a:t>
            </a:r>
            <a:endParaRPr lang="en-US" altLang="ja-JP" dirty="0" smtClean="0"/>
          </a:p>
          <a:p>
            <a:endParaRPr lang="ja-JP" altLang="en-US" dirty="0"/>
          </a:p>
          <a:p>
            <a:r>
              <a:rPr lang="ja-JP" altLang="en-US" dirty="0"/>
              <a:t>事故原因調査結果の詳細は、</a:t>
            </a:r>
          </a:p>
          <a:p>
            <a:r>
              <a:rPr lang="ja-JP" altLang="en-US" dirty="0"/>
              <a:t>独立行政法人　</a:t>
            </a:r>
            <a:r>
              <a:rPr lang="ja-JP" altLang="en-US" dirty="0" smtClean="0"/>
              <a:t>労働</a:t>
            </a:r>
            <a:r>
              <a:rPr lang="ja-JP" altLang="en-US" dirty="0"/>
              <a:t>安全衛生総合研究所</a:t>
            </a:r>
          </a:p>
          <a:p>
            <a:r>
              <a:rPr lang="ja-JP" altLang="en-US" dirty="0"/>
              <a:t>災害調査報告書</a:t>
            </a:r>
            <a:r>
              <a:rPr lang="en-US" altLang="ja-JP" dirty="0" smtClean="0"/>
              <a:t>A-2012-02</a:t>
            </a:r>
            <a:endParaRPr lang="ja-JP" altLang="en-US" dirty="0"/>
          </a:p>
          <a:p>
            <a:r>
              <a:rPr lang="ja-JP" altLang="en-US" dirty="0" smtClean="0"/>
              <a:t>「</a:t>
            </a:r>
            <a:r>
              <a:rPr lang="ja-JP" altLang="en-US" dirty="0"/>
              <a:t>大阪府</a:t>
            </a:r>
            <a:r>
              <a:rPr lang="ja-JP" altLang="en-US" dirty="0" smtClean="0"/>
              <a:t>の印刷工場における疾病災害」</a:t>
            </a:r>
            <a:r>
              <a:rPr lang="ja-JP" altLang="en-US" dirty="0"/>
              <a:t>平成</a:t>
            </a:r>
            <a:r>
              <a:rPr lang="en-US" altLang="ja-JP" dirty="0" smtClean="0"/>
              <a:t>24</a:t>
            </a:r>
            <a:r>
              <a:rPr lang="ja-JP" altLang="en-US" dirty="0" smtClean="0"/>
              <a:t>年</a:t>
            </a:r>
            <a:r>
              <a:rPr lang="en-US" altLang="ja-JP" dirty="0" smtClean="0"/>
              <a:t>8</a:t>
            </a:r>
            <a:r>
              <a:rPr lang="ja-JP" altLang="en-US" dirty="0" smtClean="0"/>
              <a:t>月</a:t>
            </a:r>
            <a:r>
              <a:rPr lang="en-US" altLang="ja-JP" dirty="0" smtClean="0"/>
              <a:t>31</a:t>
            </a:r>
            <a:r>
              <a:rPr lang="ja-JP" altLang="en-US" dirty="0" smtClean="0"/>
              <a:t>日</a:t>
            </a:r>
            <a:endParaRPr lang="en-US" altLang="ja-JP" dirty="0" smtClean="0"/>
          </a:p>
          <a:p>
            <a:r>
              <a:rPr lang="ja-JP" altLang="en-US" dirty="0" smtClean="0"/>
              <a:t>を参照してください。</a:t>
            </a:r>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14</a:t>
            </a:fld>
            <a:endParaRPr kumimoji="1" lang="ja-JP" altLang="en-US"/>
          </a:p>
        </p:txBody>
      </p:sp>
    </p:spTree>
    <p:extLst>
      <p:ext uri="{BB962C8B-B14F-4D97-AF65-F5344CB8AC3E}">
        <p14:creationId xmlns:p14="http://schemas.microsoft.com/office/powerpoint/2010/main" val="1509105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6"/>
            <a:ext cx="5445760" cy="3344827"/>
          </a:xfrm>
        </p:spPr>
        <p:txBody>
          <a:bodyPr/>
          <a:lstStyle/>
          <a:p>
            <a:r>
              <a:rPr kumimoji="1" lang="ja-JP" altLang="en-US" dirty="0" smtClean="0"/>
              <a:t>この事例は、塗装作業を長年続けてきた作業者が肺炎を発症したものです。</a:t>
            </a:r>
            <a:endParaRPr kumimoji="1" lang="en-US" altLang="ja-JP" dirty="0" smtClean="0"/>
          </a:p>
          <a:p>
            <a:r>
              <a:rPr lang="ja-JP" altLang="en-US" dirty="0"/>
              <a:t>局所排気装置</a:t>
            </a:r>
            <a:r>
              <a:rPr lang="ja-JP" altLang="en-US" dirty="0" smtClean="0"/>
              <a:t>を設置した作業場で、防毒マスクを</a:t>
            </a:r>
            <a:r>
              <a:rPr lang="ja-JP" altLang="en-US" dirty="0"/>
              <a:t>着</a:t>
            </a:r>
            <a:r>
              <a:rPr lang="ja-JP" altLang="en-US" dirty="0" smtClean="0"/>
              <a:t>用して塗装作業をして</a:t>
            </a:r>
            <a:r>
              <a:rPr kumimoji="1" lang="ja-JP" altLang="en-US" dirty="0" smtClean="0"/>
              <a:t>いたのに発症した原因は、塗装の方向と局所排気装置の吸い込み口の位置が</a:t>
            </a:r>
            <a:r>
              <a:rPr lang="ja-JP" altLang="en-US" dirty="0" smtClean="0"/>
              <a:t>悪く、塗料ミストが作業者に向かって流れていたこと、このため防毒マスクも短時間で</a:t>
            </a:r>
            <a:r>
              <a:rPr kumimoji="1" lang="ja-JP" altLang="en-US" dirty="0" smtClean="0"/>
              <a:t>吸収力がなくなっていたものと推定されます。</a:t>
            </a:r>
            <a:endParaRPr kumimoji="1" lang="en-US" altLang="ja-JP" dirty="0" smtClean="0"/>
          </a:p>
          <a:p>
            <a:r>
              <a:rPr lang="ja-JP" altLang="en-US" dirty="0"/>
              <a:t>防毒マスク</a:t>
            </a:r>
            <a:r>
              <a:rPr lang="ja-JP" altLang="en-US" dirty="0" smtClean="0"/>
              <a:t>は、高濃度のガスを吸うと短時間で効果がなくなりますので、</a:t>
            </a:r>
            <a:r>
              <a:rPr kumimoji="1" lang="ja-JP" altLang="en-US" dirty="0" smtClean="0"/>
              <a:t>このような場合は頻繁に吸収缶を交換する必要があります。</a:t>
            </a:r>
            <a:endParaRPr kumimoji="1" lang="en-US" altLang="ja-JP" dirty="0" smtClean="0"/>
          </a:p>
          <a:p>
            <a:r>
              <a:rPr lang="ja-JP" altLang="en-US" dirty="0"/>
              <a:t>この事故</a:t>
            </a:r>
            <a:r>
              <a:rPr lang="ja-JP" altLang="en-US" dirty="0" smtClean="0"/>
              <a:t>例の</a:t>
            </a:r>
            <a:r>
              <a:rPr lang="ja-JP" altLang="en-US" dirty="0"/>
              <a:t>ケースで</a:t>
            </a:r>
            <a:r>
              <a:rPr lang="ja-JP" altLang="en-US" dirty="0" smtClean="0"/>
              <a:t>は、塗装作業の向きを変更する対策をとっています。</a:t>
            </a:r>
            <a:endParaRPr lang="en-US" altLang="ja-JP" dirty="0" smtClean="0"/>
          </a:p>
          <a:p>
            <a:endParaRPr kumimoji="1" lang="en-US" altLang="ja-JP" dirty="0"/>
          </a:p>
          <a:p>
            <a:r>
              <a:rPr lang="ja-JP" altLang="en-US" dirty="0" smtClean="0"/>
              <a:t>＊＊＊＊＊＊＊＊＊＊＊＊＊＊＊＊＊＊＊＊＊</a:t>
            </a:r>
            <a:endParaRPr lang="en-US" altLang="ja-JP" dirty="0" smtClean="0"/>
          </a:p>
          <a:p>
            <a:r>
              <a:rPr kumimoji="1" lang="ja-JP" altLang="en-US" dirty="0" smtClean="0"/>
              <a:t>＜教育担当者へ＞</a:t>
            </a:r>
            <a:endParaRPr kumimoji="1" lang="en-US" altLang="ja-JP" dirty="0" smtClean="0"/>
          </a:p>
          <a:p>
            <a:r>
              <a:rPr kumimoji="1" lang="ja-JP" altLang="en-US" dirty="0" smtClean="0"/>
              <a:t>出典は、職場のあんぜんサイト：労働災害事例　</a:t>
            </a:r>
            <a:r>
              <a:rPr kumimoji="1" lang="en-US" altLang="ja-JP" dirty="0" smtClean="0"/>
              <a:t>NO.101322</a:t>
            </a:r>
          </a:p>
          <a:p>
            <a:r>
              <a:rPr lang="ja-JP" altLang="en-US" dirty="0"/>
              <a:t>です。</a:t>
            </a:r>
            <a:endParaRPr kumimoji="1" lang="ja-JP" altLang="en-US" dirty="0"/>
          </a:p>
        </p:txBody>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15</a:t>
            </a:fld>
            <a:endParaRPr kumimoji="1" lang="ja-JP" altLang="en-US"/>
          </a:p>
        </p:txBody>
      </p:sp>
    </p:spTree>
    <p:extLst>
      <p:ext uri="{BB962C8B-B14F-4D97-AF65-F5344CB8AC3E}">
        <p14:creationId xmlns:p14="http://schemas.microsoft.com/office/powerpoint/2010/main" val="3665879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ラベルの</a:t>
            </a:r>
            <a:r>
              <a:rPr lang="ja-JP" altLang="en-US" dirty="0" smtClean="0"/>
              <a:t>絵表示は９つありますが、健康障害の有害性を表すラベルは</a:t>
            </a:r>
            <a:endParaRPr lang="en-US" altLang="ja-JP" dirty="0" smtClean="0"/>
          </a:p>
          <a:p>
            <a:r>
              <a:rPr lang="ja-JP" altLang="en-US" dirty="0" smtClean="0"/>
              <a:t>この４つです。</a:t>
            </a:r>
            <a:endParaRPr lang="en-US" altLang="ja-JP" dirty="0" smtClean="0"/>
          </a:p>
          <a:p>
            <a:r>
              <a:rPr lang="ja-JP" altLang="en-US" dirty="0"/>
              <a:t>この絵表示</a:t>
            </a:r>
            <a:r>
              <a:rPr lang="ja-JP" altLang="en-US" dirty="0" smtClean="0"/>
              <a:t>がついている容器の取扱いには十分な注意が必要です。</a:t>
            </a:r>
            <a:endParaRPr lang="en-US" altLang="ja-JP" dirty="0" smtClean="0"/>
          </a:p>
          <a:p>
            <a:endParaRPr lang="en-US" altLang="ja-JP" dirty="0"/>
          </a:p>
          <a:p>
            <a:r>
              <a:rPr lang="ja-JP" altLang="en-US" dirty="0" smtClean="0"/>
              <a:t>＊＊＊＊＊＊＊＊＊＊＊＊＊＊＊＊＊＊＊＊</a:t>
            </a:r>
            <a:endParaRPr lang="en-US" altLang="ja-JP" dirty="0" smtClean="0"/>
          </a:p>
          <a:p>
            <a:r>
              <a:rPr lang="ja-JP" altLang="en-US" dirty="0" smtClean="0"/>
              <a:t>教育担当者へ</a:t>
            </a:r>
            <a:endParaRPr lang="en-US" altLang="ja-JP" dirty="0" smtClean="0"/>
          </a:p>
          <a:p>
            <a:r>
              <a:rPr lang="ja-JP" altLang="en-US" dirty="0"/>
              <a:t>厚生労働省</a:t>
            </a:r>
            <a:r>
              <a:rPr lang="ja-JP" altLang="en-US" dirty="0" smtClean="0"/>
              <a:t>が、絵表示が示す具体的な危険有害性と注意事項をわかりやすく</a:t>
            </a:r>
            <a:endParaRPr lang="en-US" altLang="ja-JP" dirty="0" smtClean="0"/>
          </a:p>
          <a:p>
            <a:r>
              <a:rPr lang="ja-JP" altLang="en-US" dirty="0"/>
              <a:t>表に</a:t>
            </a:r>
            <a:r>
              <a:rPr lang="ja-JP" altLang="en-US" dirty="0" smtClean="0"/>
              <a:t>したポスターをホームページで公開しています。</a:t>
            </a:r>
            <a:endParaRPr lang="en-US" altLang="ja-JP" dirty="0" smtClean="0"/>
          </a:p>
          <a:p>
            <a:r>
              <a:rPr lang="ja-JP" altLang="en-US" dirty="0"/>
              <a:t>それ</a:t>
            </a:r>
            <a:r>
              <a:rPr lang="ja-JP" altLang="en-US" dirty="0" smtClean="0"/>
              <a:t>をダウンロードし、カラー印刷して職場に掲示しましょう。</a:t>
            </a:r>
            <a:endParaRPr lang="en-US" altLang="ja-JP" dirty="0" smtClean="0"/>
          </a:p>
          <a:p>
            <a:r>
              <a:rPr lang="ja-JP" altLang="en-US" dirty="0" smtClean="0"/>
              <a:t>ＵＲＬ　</a:t>
            </a:r>
            <a:r>
              <a:rPr lang="en-US" altLang="ja-JP" dirty="0" smtClean="0"/>
              <a:t>http://www.mhlw.go.jp/stf/seisakunitsute/bunya/0000135046.html</a:t>
            </a:r>
          </a:p>
        </p:txBody>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16</a:t>
            </a:fld>
            <a:endParaRPr kumimoji="1" lang="ja-JP" altLang="en-US"/>
          </a:p>
        </p:txBody>
      </p:sp>
    </p:spTree>
    <p:extLst>
      <p:ext uri="{BB962C8B-B14F-4D97-AF65-F5344CB8AC3E}">
        <p14:creationId xmlns:p14="http://schemas.microsoft.com/office/powerpoint/2010/main" val="2773747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6"/>
            <a:ext cx="5445760" cy="3770687"/>
          </a:xfrm>
        </p:spPr>
        <p:txBody>
          <a:bodyPr/>
          <a:lstStyle/>
          <a:p>
            <a:r>
              <a:rPr lang="ja-JP" altLang="en-US" dirty="0" smtClean="0"/>
              <a:t>実際に容器</a:t>
            </a:r>
            <a:r>
              <a:rPr lang="ja-JP" altLang="en-US" dirty="0"/>
              <a:t>に貼って</a:t>
            </a:r>
            <a:r>
              <a:rPr lang="ja-JP" altLang="en-US" dirty="0" smtClean="0"/>
              <a:t>あるラベルには、絵表示がこのように示されています。</a:t>
            </a:r>
            <a:endParaRPr lang="en-US" altLang="ja-JP" dirty="0" smtClean="0"/>
          </a:p>
          <a:p>
            <a:r>
              <a:rPr kumimoji="1" lang="ja-JP" altLang="en-US" dirty="0"/>
              <a:t>このラベルの例</a:t>
            </a:r>
            <a:r>
              <a:rPr kumimoji="1" lang="ja-JP" altLang="en-US" dirty="0" smtClean="0"/>
              <a:t>は、日本塗料工業会がモデル的に作成したラベルです。</a:t>
            </a:r>
            <a:endParaRPr kumimoji="1" lang="en-US" altLang="ja-JP" dirty="0" smtClean="0"/>
          </a:p>
          <a:p>
            <a:r>
              <a:rPr lang="ja-JP" altLang="en-US" dirty="0" smtClean="0"/>
              <a:t>この塗料のラベル例では、「感嘆符」と「健康有害性」の</a:t>
            </a:r>
            <a:r>
              <a:rPr kumimoji="1" lang="ja-JP" altLang="en-US" dirty="0" smtClean="0"/>
              <a:t>絵表示がついています。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17</a:t>
            </a:fld>
            <a:endParaRPr kumimoji="1" lang="ja-JP" altLang="en-US"/>
          </a:p>
        </p:txBody>
      </p:sp>
      <p:sp>
        <p:nvSpPr>
          <p:cNvPr id="5" name="テキスト ボックス 4"/>
          <p:cNvSpPr txBox="1"/>
          <p:nvPr/>
        </p:nvSpPr>
        <p:spPr>
          <a:xfrm>
            <a:off x="3691632" y="3673525"/>
            <a:ext cx="792088" cy="276999"/>
          </a:xfrm>
          <a:prstGeom prst="rect">
            <a:avLst/>
          </a:prstGeom>
          <a:noFill/>
        </p:spPr>
        <p:txBody>
          <a:bodyPr wrap="square" rtlCol="0">
            <a:spAutoFit/>
          </a:bodyPr>
          <a:lstStyle/>
          <a:p>
            <a:r>
              <a:rPr kumimoji="1" lang="ja-JP" altLang="en-US" sz="1200" dirty="0" smtClean="0"/>
              <a:t>感嘆符</a:t>
            </a:r>
            <a:endParaRPr kumimoji="1" lang="ja-JP" altLang="en-US" sz="1200" dirty="0"/>
          </a:p>
        </p:txBody>
      </p:sp>
      <p:sp>
        <p:nvSpPr>
          <p:cNvPr id="6" name="テキスト ボックス 5"/>
          <p:cNvSpPr txBox="1"/>
          <p:nvPr/>
        </p:nvSpPr>
        <p:spPr>
          <a:xfrm>
            <a:off x="4555728" y="3673525"/>
            <a:ext cx="1152128" cy="276999"/>
          </a:xfrm>
          <a:prstGeom prst="rect">
            <a:avLst/>
          </a:prstGeom>
          <a:noFill/>
        </p:spPr>
        <p:txBody>
          <a:bodyPr wrap="square" rtlCol="0">
            <a:spAutoFit/>
          </a:bodyPr>
          <a:lstStyle/>
          <a:p>
            <a:r>
              <a:rPr kumimoji="1" lang="ja-JP" altLang="en-US" sz="1200" dirty="0" smtClean="0"/>
              <a:t>健康有害性</a:t>
            </a:r>
            <a:endParaRPr kumimoji="1" lang="ja-JP" altLang="en-US" sz="1200" dirty="0"/>
          </a:p>
        </p:txBody>
      </p:sp>
    </p:spTree>
    <p:extLst>
      <p:ext uri="{BB962C8B-B14F-4D97-AF65-F5344CB8AC3E}">
        <p14:creationId xmlns:p14="http://schemas.microsoft.com/office/powerpoint/2010/main" val="1295148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では、４種類の絵表示はどのようなことを意味しているのでしょうか。</a:t>
            </a:r>
            <a:endParaRPr kumimoji="1" lang="en-US" altLang="ja-JP" dirty="0" smtClean="0"/>
          </a:p>
          <a:p>
            <a:r>
              <a:rPr lang="ja-JP" altLang="en-US" dirty="0"/>
              <a:t>絵表示</a:t>
            </a:r>
            <a:r>
              <a:rPr lang="ja-JP" altLang="en-US" dirty="0" smtClean="0"/>
              <a:t>が何を意味するのかが、このポスターに</a:t>
            </a:r>
            <a:r>
              <a:rPr kumimoji="1" lang="ja-JP" altLang="en-US" dirty="0" smtClean="0"/>
              <a:t>まとめて</a:t>
            </a:r>
            <a:r>
              <a:rPr lang="ja-JP" altLang="en-US" dirty="0"/>
              <a:t>あります</a:t>
            </a:r>
            <a:r>
              <a:rPr lang="ja-JP" altLang="en-US" dirty="0" smtClean="0"/>
              <a:t>。</a:t>
            </a:r>
            <a:endParaRPr lang="en-US" altLang="ja-JP" dirty="0" smtClean="0"/>
          </a:p>
          <a:p>
            <a:r>
              <a:rPr lang="ja-JP" altLang="en-US" dirty="0"/>
              <a:t>左</a:t>
            </a:r>
            <a:r>
              <a:rPr lang="ja-JP" altLang="en-US" dirty="0" smtClean="0"/>
              <a:t>から「絵表示」、「</a:t>
            </a:r>
            <a:r>
              <a:rPr lang="ja-JP" altLang="en-US" dirty="0"/>
              <a:t>具体的な危険性・有害性</a:t>
            </a:r>
            <a:r>
              <a:rPr lang="ja-JP" altLang="en-US" dirty="0" smtClean="0"/>
              <a:t>」、「</a:t>
            </a:r>
            <a:r>
              <a:rPr lang="ja-JP" altLang="en-US" dirty="0"/>
              <a:t>注意事項</a:t>
            </a:r>
            <a:r>
              <a:rPr lang="ja-JP" altLang="en-US" dirty="0" smtClean="0"/>
              <a:t>」の順に並んでいます。</a:t>
            </a:r>
            <a:endParaRPr lang="en-US" altLang="ja-JP" dirty="0" smtClean="0"/>
          </a:p>
          <a:p>
            <a:r>
              <a:rPr kumimoji="1" lang="ja-JP" altLang="en-US" dirty="0"/>
              <a:t>作業前</a:t>
            </a:r>
            <a:r>
              <a:rPr kumimoji="1" lang="ja-JP" altLang="en-US" dirty="0" smtClean="0"/>
              <a:t>に、その日に使う容器についている絵表示を見て、このポスターで</a:t>
            </a:r>
            <a:endParaRPr kumimoji="1" lang="en-US" altLang="ja-JP" dirty="0" smtClean="0"/>
          </a:p>
          <a:p>
            <a:r>
              <a:rPr lang="ja-JP" altLang="en-US" dirty="0"/>
              <a:t>絵表示</a:t>
            </a:r>
            <a:r>
              <a:rPr lang="ja-JP" altLang="en-US" dirty="0" smtClean="0"/>
              <a:t>の示す意味（取り扱い物質の危険性・有害性と注意事項）を確認しましょう。</a:t>
            </a:r>
            <a:endParaRPr lang="en-US" altLang="ja-JP" dirty="0" smtClean="0"/>
          </a:p>
          <a:p>
            <a:r>
              <a:rPr lang="ja-JP" altLang="en-US" dirty="0" smtClean="0"/>
              <a:t>また、作業前にはこのポスターで絵表示を</a:t>
            </a:r>
            <a:r>
              <a:rPr lang="ja-JP" altLang="en-US" dirty="0"/>
              <a:t>確認</a:t>
            </a:r>
            <a:r>
              <a:rPr lang="ja-JP" altLang="en-US" dirty="0" smtClean="0"/>
              <a:t>することを定例化しましょう。</a:t>
            </a:r>
            <a:endParaRPr lang="en-US" altLang="ja-JP" dirty="0" smtClean="0"/>
          </a:p>
          <a:p>
            <a:endParaRPr lang="en-US" altLang="ja-JP" dirty="0"/>
          </a:p>
          <a:p>
            <a:r>
              <a:rPr lang="ja-JP" altLang="en-US" dirty="0" smtClean="0"/>
              <a:t>＊＊＊＊＊＊＊＊＊＊＊＊＊＊＊＊＊＊＊＊＊＊</a:t>
            </a:r>
            <a:endParaRPr lang="en-US" altLang="ja-JP" dirty="0" smtClean="0"/>
          </a:p>
          <a:p>
            <a:r>
              <a:rPr lang="ja-JP" altLang="en-US" dirty="0"/>
              <a:t>教育担当者へ</a:t>
            </a:r>
          </a:p>
          <a:p>
            <a:r>
              <a:rPr lang="ja-JP" altLang="en-US" dirty="0" smtClean="0"/>
              <a:t>Ｐ１３にも書きましたが、厚生</a:t>
            </a:r>
            <a:r>
              <a:rPr lang="ja-JP" altLang="en-US" dirty="0"/>
              <a:t>労働省</a:t>
            </a:r>
            <a:r>
              <a:rPr lang="ja-JP" altLang="en-US" dirty="0" smtClean="0"/>
              <a:t>が作成したこのポスター「作業前に絵表示を確認」を厚生労働省のホームページからダウンロード</a:t>
            </a:r>
            <a:r>
              <a:rPr lang="ja-JP" altLang="en-US" dirty="0"/>
              <a:t>し、カラー印刷して職場に掲示しましょう。</a:t>
            </a:r>
          </a:p>
          <a:p>
            <a:r>
              <a:rPr lang="ja-JP" altLang="en-US" dirty="0"/>
              <a:t>ＵＲＬ　</a:t>
            </a:r>
            <a:r>
              <a:rPr lang="en-US" altLang="ja-JP" dirty="0"/>
              <a:t>http://www.mhlw.go.jp/stf/seisakunitsute/bunya/0000135046.html</a:t>
            </a:r>
          </a:p>
          <a:p>
            <a:endParaRPr lang="ja-JP" altLang="en-US" dirty="0"/>
          </a:p>
          <a:p>
            <a:endParaRPr lang="en-US" altLang="ja-JP" dirty="0" smtClean="0"/>
          </a:p>
        </p:txBody>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18</a:t>
            </a:fld>
            <a:endParaRPr kumimoji="1" lang="ja-JP" altLang="en-US"/>
          </a:p>
        </p:txBody>
      </p:sp>
    </p:spTree>
    <p:extLst>
      <p:ext uri="{BB962C8B-B14F-4D97-AF65-F5344CB8AC3E}">
        <p14:creationId xmlns:p14="http://schemas.microsoft.com/office/powerpoint/2010/main" val="4062491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例えば</a:t>
            </a:r>
            <a:r>
              <a:rPr lang="ja-JP" altLang="en-US" dirty="0" smtClean="0"/>
              <a:t>、ラベルに「感嘆符」の</a:t>
            </a:r>
            <a:r>
              <a:rPr kumimoji="1" lang="ja-JP" altLang="en-US" dirty="0" smtClean="0"/>
              <a:t>絵表示がついていたなら、</a:t>
            </a:r>
            <a:endParaRPr kumimoji="1" lang="en-US" altLang="ja-JP" dirty="0" smtClean="0"/>
          </a:p>
          <a:p>
            <a:r>
              <a:rPr lang="ja-JP" altLang="en-US" dirty="0" smtClean="0"/>
              <a:t>ポスターの絵表示の欄を横に読んで、どんな危険性・有害性が</a:t>
            </a:r>
            <a:r>
              <a:rPr kumimoji="1" lang="ja-JP" altLang="en-US" dirty="0" smtClean="0"/>
              <a:t>ある</a:t>
            </a:r>
            <a:r>
              <a:rPr kumimoji="1" lang="ja-JP" altLang="en-US" dirty="0"/>
              <a:t>のか</a:t>
            </a:r>
            <a:r>
              <a:rPr kumimoji="1" lang="ja-JP" altLang="en-US" dirty="0" smtClean="0"/>
              <a:t>、</a:t>
            </a:r>
            <a:endParaRPr kumimoji="1" lang="en-US" altLang="ja-JP" dirty="0" smtClean="0"/>
          </a:p>
          <a:p>
            <a:r>
              <a:rPr kumimoji="1" lang="ja-JP" altLang="en-US" dirty="0" smtClean="0"/>
              <a:t>どんなことに注意すればよいかを確認しましょう。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8CCFFE62-14C5-4204-9140-5C8F41C23421}"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806137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今日は、この</a:t>
            </a:r>
            <a:r>
              <a:rPr lang="ja-JP" altLang="en-US" dirty="0"/>
              <a:t>６</a:t>
            </a:r>
            <a:r>
              <a:rPr lang="ja-JP" altLang="en-US" dirty="0" smtClean="0"/>
              <a:t>項目</a:t>
            </a:r>
            <a:r>
              <a:rPr lang="ja-JP" altLang="en-US" dirty="0"/>
              <a:t>に</a:t>
            </a:r>
            <a:r>
              <a:rPr lang="ja-JP" altLang="en-US" dirty="0" smtClean="0"/>
              <a:t>ついて</a:t>
            </a:r>
            <a:r>
              <a:rPr kumimoji="1" lang="ja-JP" altLang="en-US" dirty="0" smtClean="0"/>
              <a:t>勉強します。</a:t>
            </a:r>
            <a:endParaRPr kumimoji="1" lang="en-US" altLang="ja-JP" dirty="0" smtClean="0"/>
          </a:p>
          <a:p>
            <a:r>
              <a:rPr lang="ja-JP" altLang="en-US" dirty="0" smtClean="0"/>
              <a:t>２</a:t>
            </a:r>
            <a:r>
              <a:rPr lang="en-US" altLang="ja-JP" dirty="0" smtClean="0"/>
              <a:t>.</a:t>
            </a:r>
            <a:r>
              <a:rPr lang="ja-JP" altLang="en-US" dirty="0" smtClean="0"/>
              <a:t>から４．は前回の「ラベルの読み方」で学んだことの復習になりますが、</a:t>
            </a:r>
            <a:endParaRPr lang="en-US" altLang="ja-JP" dirty="0" smtClean="0"/>
          </a:p>
          <a:p>
            <a:r>
              <a:rPr kumimoji="1" lang="ja-JP" altLang="en-US" dirty="0"/>
              <a:t>今日</a:t>
            </a:r>
            <a:r>
              <a:rPr kumimoji="1" lang="ja-JP" altLang="en-US" dirty="0" smtClean="0"/>
              <a:t>は、現場で使用している実際の容器に貼ってあるラベルを読んでみます。</a:t>
            </a:r>
            <a:endParaRPr kumimoji="1" lang="ja-JP" altLang="en-US" dirty="0"/>
          </a:p>
        </p:txBody>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2</a:t>
            </a:fld>
            <a:endParaRPr kumimoji="1" lang="ja-JP" altLang="en-US" dirty="0"/>
          </a:p>
        </p:txBody>
      </p:sp>
    </p:spTree>
    <p:extLst>
      <p:ext uri="{BB962C8B-B14F-4D97-AF65-F5344CB8AC3E}">
        <p14:creationId xmlns:p14="http://schemas.microsoft.com/office/powerpoint/2010/main" val="2537028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例えば</a:t>
            </a:r>
            <a:r>
              <a:rPr lang="ja-JP" altLang="en-US" dirty="0" smtClean="0"/>
              <a:t>、ラベルに「健康有害性」の</a:t>
            </a:r>
            <a:r>
              <a:rPr kumimoji="1" lang="ja-JP" altLang="en-US" dirty="0" smtClean="0"/>
              <a:t>絵表示がついていたなら、</a:t>
            </a:r>
            <a:endParaRPr kumimoji="1" lang="en-US" altLang="ja-JP" dirty="0" smtClean="0"/>
          </a:p>
          <a:p>
            <a:r>
              <a:rPr lang="ja-JP" altLang="en-US" dirty="0"/>
              <a:t>ポスター</a:t>
            </a:r>
            <a:r>
              <a:rPr lang="ja-JP" altLang="en-US" dirty="0" smtClean="0"/>
              <a:t>の絵表示の欄を横に読んで、どんな危険性・有害性が</a:t>
            </a:r>
            <a:r>
              <a:rPr kumimoji="1" lang="ja-JP" altLang="en-US" dirty="0" smtClean="0"/>
              <a:t>ある</a:t>
            </a:r>
            <a:r>
              <a:rPr kumimoji="1" lang="ja-JP" altLang="en-US" dirty="0"/>
              <a:t>のか</a:t>
            </a:r>
            <a:r>
              <a:rPr kumimoji="1" lang="ja-JP" altLang="en-US" dirty="0" smtClean="0"/>
              <a:t>、</a:t>
            </a:r>
            <a:endParaRPr kumimoji="1" lang="en-US" altLang="ja-JP" dirty="0" smtClean="0"/>
          </a:p>
          <a:p>
            <a:r>
              <a:rPr kumimoji="1" lang="ja-JP" altLang="en-US" dirty="0" smtClean="0"/>
              <a:t>どんなことに注意すればよいかを確認しましょう。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8CCFFE62-14C5-4204-9140-5C8F41C23421}"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1806137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7"/>
            <a:ext cx="5445760" cy="2205262"/>
          </a:xfrm>
        </p:spPr>
        <p:txBody>
          <a:bodyPr/>
          <a:lstStyle/>
          <a:p>
            <a:r>
              <a:rPr lang="ja-JP" altLang="en-US" dirty="0" smtClean="0"/>
              <a:t>では、ラベルに書かれているその他の情報の読み方を覚えておきましょう。</a:t>
            </a:r>
            <a:endParaRPr lang="en-US" altLang="ja-JP" dirty="0" smtClean="0"/>
          </a:p>
          <a:p>
            <a:r>
              <a:rPr kumimoji="1" lang="ja-JP" altLang="en-US" dirty="0" smtClean="0"/>
              <a:t>はじめは、有害性の情報です。</a:t>
            </a:r>
            <a:endParaRPr kumimoji="1" lang="en-US" altLang="ja-JP" dirty="0" smtClean="0"/>
          </a:p>
          <a:p>
            <a:endParaRPr kumimoji="1" lang="en-US" altLang="ja-JP" dirty="0" smtClean="0"/>
          </a:p>
          <a:p>
            <a:r>
              <a:rPr lang="ja-JP" altLang="en-US" dirty="0"/>
              <a:t>ポスターの標記は共通的、一般的な内容です。現場で取り扱っている商品の容器に貼ってあるラベルの危険有害性情報の記載内容を読んで、取扱商品の有害性を確認しましょう</a:t>
            </a:r>
            <a:r>
              <a:rPr lang="ja-JP" altLang="en-US" dirty="0" smtClean="0"/>
              <a:t>。</a:t>
            </a:r>
            <a:endParaRPr lang="en-US" altLang="ja-JP" dirty="0" smtClean="0"/>
          </a:p>
          <a:p>
            <a:endParaRPr lang="ja-JP" altLang="en-US" dirty="0"/>
          </a:p>
          <a:p>
            <a:r>
              <a:rPr lang="ja-JP" altLang="en-US" dirty="0"/>
              <a:t>次のスライドで、塗料のラベルの例で危険有害性情報を読んでみましょう。</a:t>
            </a:r>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21</a:t>
            </a:fld>
            <a:endParaRPr kumimoji="1" lang="ja-JP" altLang="en-US"/>
          </a:p>
        </p:txBody>
      </p:sp>
    </p:spTree>
    <p:extLst>
      <p:ext uri="{BB962C8B-B14F-4D97-AF65-F5344CB8AC3E}">
        <p14:creationId xmlns:p14="http://schemas.microsoft.com/office/powerpoint/2010/main" val="3181035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39304" y="4753645"/>
            <a:ext cx="5445125" cy="4471988"/>
          </a:xfrm>
        </p:spPr>
        <p:txBody>
          <a:bodyPr/>
          <a:lstStyle/>
          <a:p>
            <a:r>
              <a:rPr lang="ja-JP" altLang="en-US" dirty="0"/>
              <a:t>塗料の</a:t>
            </a:r>
            <a:r>
              <a:rPr kumimoji="1" lang="ja-JP" altLang="en-US" dirty="0" smtClean="0"/>
              <a:t>ラベルの</a:t>
            </a:r>
            <a:r>
              <a:rPr lang="ja-JP" altLang="en-US" dirty="0"/>
              <a:t>例を</a:t>
            </a:r>
            <a:r>
              <a:rPr lang="ja-JP" altLang="en-US" dirty="0" smtClean="0"/>
              <a:t>使って、ラベルの読み方を知っておきましょう。</a:t>
            </a:r>
            <a:endParaRPr lang="en-US" altLang="ja-JP" dirty="0" smtClean="0"/>
          </a:p>
          <a:p>
            <a:r>
              <a:rPr kumimoji="1" lang="ja-JP" altLang="en-US" dirty="0"/>
              <a:t>これ</a:t>
            </a:r>
            <a:r>
              <a:rPr kumimoji="1" lang="ja-JP" altLang="en-US" dirty="0" smtClean="0"/>
              <a:t>は日本塗料工業会が作成した塗料の</a:t>
            </a:r>
            <a:r>
              <a:rPr lang="ja-JP" altLang="en-US" dirty="0" smtClean="0"/>
              <a:t>ラベルのモデルです。</a:t>
            </a:r>
            <a:endParaRPr lang="en-US" altLang="ja-JP" dirty="0" smtClean="0"/>
          </a:p>
          <a:p>
            <a:r>
              <a:rPr lang="ja-JP" altLang="en-US" dirty="0"/>
              <a:t>製</a:t>
            </a:r>
            <a:r>
              <a:rPr lang="ja-JP" altLang="en-US" dirty="0" smtClean="0"/>
              <a:t>品</a:t>
            </a:r>
            <a:r>
              <a:rPr kumimoji="1" lang="ja-JP" altLang="en-US" dirty="0" smtClean="0"/>
              <a:t>名はＡＢＣＤ　会社名は</a:t>
            </a:r>
            <a:r>
              <a:rPr lang="ja-JP" altLang="en-US" dirty="0"/>
              <a:t>日</a:t>
            </a:r>
            <a:r>
              <a:rPr lang="ja-JP" altLang="en-US" dirty="0" smtClean="0"/>
              <a:t>塗工株式会社になってい</a:t>
            </a:r>
            <a:r>
              <a:rPr kumimoji="1" lang="ja-JP" altLang="en-US" dirty="0" smtClean="0"/>
              <a:t>ます。</a:t>
            </a:r>
            <a:endParaRPr kumimoji="1" lang="en-US" altLang="ja-JP" dirty="0" smtClean="0"/>
          </a:p>
          <a:p>
            <a:endParaRPr lang="en-US" altLang="ja-JP" dirty="0"/>
          </a:p>
          <a:p>
            <a:r>
              <a:rPr lang="ja-JP" altLang="en-US" dirty="0" smtClean="0"/>
              <a:t>ＪＩＳで定め</a:t>
            </a:r>
            <a:r>
              <a:rPr kumimoji="1" lang="ja-JP" altLang="en-US" dirty="0" smtClean="0"/>
              <a:t>られている表示項目は、２．で説明した</a:t>
            </a:r>
            <a:endParaRPr kumimoji="1" lang="en-US" altLang="ja-JP" dirty="0" smtClean="0"/>
          </a:p>
          <a:p>
            <a:r>
              <a:rPr kumimoji="1" lang="ja-JP" altLang="en-US" dirty="0" smtClean="0"/>
              <a:t>①名称、②注意喚起語、</a:t>
            </a:r>
            <a:r>
              <a:rPr lang="ja-JP" altLang="en-US" dirty="0" smtClean="0"/>
              <a:t>③絵表示、④危険有害性情報、⑤注意書き、</a:t>
            </a:r>
            <a:endParaRPr lang="en-US" altLang="ja-JP" dirty="0" smtClean="0"/>
          </a:p>
          <a:p>
            <a:r>
              <a:rPr lang="ja-JP" altLang="en-US" dirty="0" smtClean="0"/>
              <a:t>⑥供給者の特定</a:t>
            </a:r>
            <a:endParaRPr lang="en-US" altLang="ja-JP" dirty="0" smtClean="0"/>
          </a:p>
          <a:p>
            <a:r>
              <a:rPr lang="ja-JP" altLang="en-US" dirty="0" smtClean="0"/>
              <a:t>の</a:t>
            </a:r>
            <a:r>
              <a:rPr kumimoji="1" lang="ja-JP" altLang="en-US" dirty="0" smtClean="0"/>
              <a:t>順で、</a:t>
            </a:r>
            <a:r>
              <a:rPr lang="ja-JP" altLang="en-US" dirty="0" smtClean="0"/>
              <a:t>このモデルラベルもＪＩＳの規定と同じ順に書かれていますが、</a:t>
            </a:r>
            <a:endParaRPr lang="en-US" altLang="ja-JP" dirty="0" smtClean="0"/>
          </a:p>
          <a:p>
            <a:r>
              <a:rPr lang="ja-JP" altLang="en-US" dirty="0" smtClean="0"/>
              <a:t>実際のラベルで</a:t>
            </a:r>
            <a:r>
              <a:rPr lang="ja-JP" altLang="en-US" dirty="0"/>
              <a:t>は</a:t>
            </a:r>
            <a:r>
              <a:rPr lang="ja-JP" altLang="en-US" dirty="0" smtClean="0"/>
              <a:t>、記載の順番や位置が異なっていることがあります。</a:t>
            </a:r>
            <a:endParaRPr lang="en-US" altLang="ja-JP" dirty="0" smtClean="0"/>
          </a:p>
          <a:p>
            <a:endParaRPr lang="en-US" altLang="ja-JP" dirty="0"/>
          </a:p>
          <a:p>
            <a:r>
              <a:rPr lang="ja-JP" altLang="en-US" dirty="0" smtClean="0"/>
              <a:t>＊</a:t>
            </a:r>
            <a:r>
              <a:rPr lang="ja-JP" altLang="en-US" dirty="0"/>
              <a:t>＊＊＊＊＊＊＊＊＊＊＊＊＊＊＊</a:t>
            </a:r>
            <a:r>
              <a:rPr lang="ja-JP" altLang="en-US" dirty="0" smtClean="0"/>
              <a:t>＊</a:t>
            </a:r>
            <a:endParaRPr lang="en-US" altLang="ja-JP" dirty="0"/>
          </a:p>
          <a:p>
            <a:r>
              <a:rPr lang="ja-JP" altLang="en-US" dirty="0" smtClean="0"/>
              <a:t>＜教育担当者へ＞</a:t>
            </a:r>
            <a:endParaRPr lang="en-US" altLang="ja-JP" dirty="0" smtClean="0"/>
          </a:p>
          <a:p>
            <a:r>
              <a:rPr lang="ja-JP" altLang="en-US" dirty="0" smtClean="0"/>
              <a:t>・危険</a:t>
            </a:r>
            <a:r>
              <a:rPr lang="ja-JP" altLang="en-US" dirty="0"/>
              <a:t>有害性</a:t>
            </a:r>
            <a:r>
              <a:rPr lang="ja-JP" altLang="en-US" dirty="0" smtClean="0"/>
              <a:t>情報、注意書きについては、受講者の理解度をみて</a:t>
            </a:r>
            <a:endParaRPr lang="en-US" altLang="ja-JP" dirty="0" smtClean="0"/>
          </a:p>
          <a:p>
            <a:r>
              <a:rPr lang="ja-JP" altLang="en-US" dirty="0"/>
              <a:t>可能で</a:t>
            </a:r>
            <a:r>
              <a:rPr lang="ja-JP" altLang="en-US" dirty="0" smtClean="0"/>
              <a:t>あれば教育してください。</a:t>
            </a:r>
            <a:endParaRPr lang="en-US" altLang="ja-JP" dirty="0" smtClean="0"/>
          </a:p>
          <a:p>
            <a:r>
              <a:rPr lang="ja-JP" altLang="en-US" dirty="0" smtClean="0"/>
              <a:t>・危険有害性情報にはどんなことが書いてあるのか</a:t>
            </a:r>
            <a:endParaRPr lang="en-US" altLang="ja-JP" dirty="0" smtClean="0"/>
          </a:p>
          <a:p>
            <a:r>
              <a:rPr lang="ja-JP" altLang="en-US" dirty="0" smtClean="0"/>
              <a:t>・注意書きには何に注意すればよいと書いてあるのか</a:t>
            </a:r>
            <a:endParaRPr lang="en-US" altLang="ja-JP" dirty="0" smtClean="0"/>
          </a:p>
          <a:p>
            <a:r>
              <a:rPr lang="ja-JP" altLang="en-US" dirty="0"/>
              <a:t>安全対策、応急措置、保管、廃棄に</a:t>
            </a:r>
            <a:r>
              <a:rPr lang="ja-JP" altLang="en-US" dirty="0" smtClean="0"/>
              <a:t>分けて説明してください。</a:t>
            </a:r>
            <a:endParaRPr lang="en-US" altLang="ja-JP" dirty="0" smtClean="0"/>
          </a:p>
          <a:p>
            <a:r>
              <a:rPr lang="ja-JP" altLang="en-US" dirty="0" smtClean="0"/>
              <a:t>・実際のラベルでは、危険有害性情報や注意書きの文字が非常に</a:t>
            </a:r>
            <a:endParaRPr lang="en-US" altLang="ja-JP" dirty="0" smtClean="0"/>
          </a:p>
          <a:p>
            <a:r>
              <a:rPr lang="ja-JP" altLang="en-US" dirty="0" smtClean="0"/>
              <a:t>小さくて読みにくい場合があるので、その場合は教育前に</a:t>
            </a:r>
            <a:endParaRPr lang="en-US" altLang="ja-JP" dirty="0" smtClean="0"/>
          </a:p>
          <a:p>
            <a:r>
              <a:rPr lang="ja-JP" altLang="en-US" dirty="0" smtClean="0"/>
              <a:t>説明文を拡大した資料を作成しておきましょう。</a:t>
            </a:r>
            <a:endParaRPr lang="en-US" altLang="ja-JP" dirty="0" smtClean="0"/>
          </a:p>
          <a:p>
            <a:endParaRPr kumimoji="1" lang="en-US" altLang="ja-JP" dirty="0"/>
          </a:p>
        </p:txBody>
      </p:sp>
      <p:sp>
        <p:nvSpPr>
          <p:cNvPr id="4" name="スライド番号プレースホルダー 3"/>
          <p:cNvSpPr>
            <a:spLocks noGrp="1"/>
          </p:cNvSpPr>
          <p:nvPr>
            <p:ph type="sldNum" sz="quarter" idx="10"/>
          </p:nvPr>
        </p:nvSpPr>
        <p:spPr/>
        <p:txBody>
          <a:bodyPr/>
          <a:lstStyle/>
          <a:p>
            <a:fld id="{8CCFFE62-14C5-4204-9140-5C8F41C23421}" type="slidenum">
              <a:rPr kumimoji="1" lang="ja-JP" altLang="en-US" smtClean="0"/>
              <a:t>22</a:t>
            </a:fld>
            <a:endParaRPr kumimoji="1" lang="ja-JP" altLang="en-US"/>
          </a:p>
        </p:txBody>
      </p:sp>
    </p:spTree>
    <p:extLst>
      <p:ext uri="{BB962C8B-B14F-4D97-AF65-F5344CB8AC3E}">
        <p14:creationId xmlns:p14="http://schemas.microsoft.com/office/powerpoint/2010/main" val="3695379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7"/>
            <a:ext cx="5445760" cy="3379330"/>
          </a:xfrm>
        </p:spPr>
        <p:txBody>
          <a:bodyPr/>
          <a:lstStyle/>
          <a:p>
            <a:r>
              <a:rPr kumimoji="1" lang="ja-JP" altLang="en-US" dirty="0" smtClean="0"/>
              <a:t>これは塗料のモデルラベルの</a:t>
            </a:r>
            <a:r>
              <a:rPr lang="ja-JP" altLang="en-US" dirty="0" smtClean="0"/>
              <a:t>「危険</a:t>
            </a:r>
            <a:r>
              <a:rPr lang="ja-JP" altLang="en-US" dirty="0"/>
              <a:t>有害性</a:t>
            </a:r>
            <a:r>
              <a:rPr lang="ja-JP" altLang="en-US" dirty="0" smtClean="0"/>
              <a:t>情報」</a:t>
            </a:r>
            <a:endParaRPr lang="en-US" altLang="ja-JP" dirty="0" smtClean="0"/>
          </a:p>
          <a:p>
            <a:r>
              <a:rPr kumimoji="1" lang="ja-JP" altLang="en-US" dirty="0" smtClean="0"/>
              <a:t>の箇所を拡大コピーしたものです。</a:t>
            </a:r>
            <a:endParaRPr kumimoji="1" lang="en-US" altLang="ja-JP" dirty="0" smtClean="0"/>
          </a:p>
          <a:p>
            <a:r>
              <a:rPr lang="ja-JP" altLang="en-US" dirty="0" smtClean="0"/>
              <a:t>健康障害に関係する</a:t>
            </a:r>
            <a:r>
              <a:rPr lang="ja-JP" altLang="en-US" dirty="0"/>
              <a:t>有害</a:t>
            </a:r>
            <a:r>
              <a:rPr lang="ja-JP" altLang="en-US" dirty="0" smtClean="0"/>
              <a:t>性は、</a:t>
            </a:r>
            <a:endParaRPr lang="en-US" altLang="ja-JP" dirty="0" smtClean="0"/>
          </a:p>
          <a:p>
            <a:r>
              <a:rPr lang="ja-JP" altLang="en-US" dirty="0" smtClean="0"/>
              <a:t> ・ </a:t>
            </a:r>
            <a:r>
              <a:rPr lang="ja-JP" altLang="en-US" dirty="0"/>
              <a:t>発がんのおそれの</a:t>
            </a:r>
            <a:r>
              <a:rPr lang="ja-JP" altLang="en-US" dirty="0" smtClean="0"/>
              <a:t>疑い</a:t>
            </a:r>
            <a:endParaRPr lang="en-US" altLang="ja-JP" dirty="0" smtClean="0"/>
          </a:p>
          <a:p>
            <a:r>
              <a:rPr lang="ja-JP" altLang="en-US" dirty="0" smtClean="0"/>
              <a:t> ・</a:t>
            </a:r>
            <a:r>
              <a:rPr lang="ja-JP" altLang="en-US" dirty="0"/>
              <a:t>生殖能又は胎児への悪影響の</a:t>
            </a:r>
            <a:r>
              <a:rPr lang="ja-JP" altLang="en-US" dirty="0" smtClean="0"/>
              <a:t>おそれ</a:t>
            </a:r>
            <a:endParaRPr lang="en-US" altLang="ja-JP" dirty="0" smtClean="0"/>
          </a:p>
          <a:p>
            <a:r>
              <a:rPr lang="ja-JP" altLang="en-US" dirty="0" smtClean="0"/>
              <a:t> ・</a:t>
            </a:r>
            <a:r>
              <a:rPr lang="ja-JP" altLang="en-US" dirty="0"/>
              <a:t>授乳中の子に害を及ぼすおそれ</a:t>
            </a:r>
          </a:p>
          <a:p>
            <a:r>
              <a:rPr lang="ja-JP" altLang="en-US" dirty="0" smtClean="0"/>
              <a:t> ・ </a:t>
            </a:r>
            <a:r>
              <a:rPr lang="ja-JP" altLang="en-US" dirty="0"/>
              <a:t>臓器（中枢神経系）の</a:t>
            </a:r>
            <a:r>
              <a:rPr lang="ja-JP" altLang="en-US" dirty="0" smtClean="0"/>
              <a:t>障害</a:t>
            </a:r>
            <a:endParaRPr lang="en-US" altLang="ja-JP" dirty="0" smtClean="0"/>
          </a:p>
          <a:p>
            <a:r>
              <a:rPr lang="ja-JP" altLang="en-US" dirty="0" smtClean="0"/>
              <a:t> ・</a:t>
            </a:r>
            <a:r>
              <a:rPr lang="ja-JP" altLang="en-US" dirty="0"/>
              <a:t>臓器（血液系）の障害の</a:t>
            </a:r>
            <a:r>
              <a:rPr lang="ja-JP" altLang="en-US" dirty="0" smtClean="0"/>
              <a:t>おそれ</a:t>
            </a:r>
            <a:endParaRPr lang="en-US" altLang="ja-JP" dirty="0" smtClean="0"/>
          </a:p>
          <a:p>
            <a:r>
              <a:rPr lang="ja-JP" altLang="en-US" dirty="0" smtClean="0"/>
              <a:t> ・</a:t>
            </a:r>
            <a:r>
              <a:rPr lang="ja-JP" altLang="en-US" dirty="0"/>
              <a:t>呼吸器への刺激の</a:t>
            </a:r>
            <a:r>
              <a:rPr lang="ja-JP" altLang="en-US" dirty="0" smtClean="0"/>
              <a:t>おそれ</a:t>
            </a:r>
            <a:endParaRPr lang="en-US" altLang="ja-JP" dirty="0" smtClean="0"/>
          </a:p>
          <a:p>
            <a:r>
              <a:rPr lang="ja-JP" altLang="en-US" dirty="0" smtClean="0"/>
              <a:t> ・</a:t>
            </a:r>
            <a:r>
              <a:rPr lang="ja-JP" altLang="en-US" dirty="0"/>
              <a:t>眠気又はめまいの</a:t>
            </a:r>
            <a:r>
              <a:rPr lang="ja-JP" altLang="en-US" dirty="0" smtClean="0"/>
              <a:t>おそれ</a:t>
            </a:r>
            <a:endParaRPr lang="en-US" altLang="ja-JP" dirty="0" smtClean="0"/>
          </a:p>
          <a:p>
            <a:r>
              <a:rPr lang="ja-JP" altLang="en-US" dirty="0" smtClean="0"/>
              <a:t> </a:t>
            </a:r>
            <a:r>
              <a:rPr lang="ja-JP" altLang="en-US" dirty="0"/>
              <a:t>・長期にわたる、又は反復ばく露による臓器</a:t>
            </a:r>
            <a:r>
              <a:rPr lang="en-US" altLang="ja-JP" dirty="0"/>
              <a:t>(</a:t>
            </a:r>
            <a:r>
              <a:rPr lang="ja-JP" altLang="en-US" dirty="0"/>
              <a:t>中枢神経系、腎臓、神経系</a:t>
            </a:r>
            <a:r>
              <a:rPr lang="en-US" altLang="ja-JP" dirty="0"/>
              <a:t>)</a:t>
            </a:r>
            <a:r>
              <a:rPr lang="ja-JP" altLang="en-US" dirty="0"/>
              <a:t>の障害</a:t>
            </a:r>
          </a:p>
          <a:p>
            <a:r>
              <a:rPr lang="ja-JP" altLang="en-US" dirty="0" smtClean="0"/>
              <a:t> ・</a:t>
            </a:r>
            <a:r>
              <a:rPr lang="ja-JP" altLang="en-US" dirty="0"/>
              <a:t>長期にわたる、又は反復ばく露による臓器</a:t>
            </a:r>
            <a:r>
              <a:rPr lang="en-US" altLang="ja-JP" dirty="0"/>
              <a:t>(</a:t>
            </a:r>
            <a:r>
              <a:rPr lang="ja-JP" altLang="en-US" dirty="0"/>
              <a:t>血液系、精巣</a:t>
            </a:r>
            <a:r>
              <a:rPr lang="en-US" altLang="ja-JP" dirty="0"/>
              <a:t>)</a:t>
            </a:r>
            <a:r>
              <a:rPr lang="ja-JP" altLang="en-US" dirty="0"/>
              <a:t>の障害のおそれ</a:t>
            </a:r>
          </a:p>
          <a:p>
            <a:r>
              <a:rPr lang="ja-JP" altLang="en-US" dirty="0" smtClean="0"/>
              <a:t>と</a:t>
            </a:r>
            <a:r>
              <a:rPr lang="ja-JP" altLang="en-US" dirty="0"/>
              <a:t>、</a:t>
            </a:r>
            <a:r>
              <a:rPr lang="ja-JP" altLang="en-US" dirty="0" smtClean="0"/>
              <a:t>さまざまな健康障害を発生する可能性が書いてあります。</a:t>
            </a:r>
            <a:endParaRPr lang="en-US" altLang="ja-JP" dirty="0" smtClean="0"/>
          </a:p>
          <a:p>
            <a:endParaRPr lang="en-US" altLang="ja-JP" dirty="0"/>
          </a:p>
          <a:p>
            <a:r>
              <a:rPr lang="ja-JP" altLang="en-US" dirty="0" smtClean="0"/>
              <a:t>このような危険性があるものを取り扱うということを理解して、注意深く取り扱いましょう。</a:t>
            </a:r>
            <a:endParaRPr lang="en-US" altLang="ja-JP" dirty="0" smtClean="0"/>
          </a:p>
          <a:p>
            <a:endParaRPr lang="en-US" altLang="ja-JP" dirty="0"/>
          </a:p>
          <a:p>
            <a:endParaRPr lang="en-US" altLang="ja-JP" dirty="0" smtClean="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23</a:t>
            </a:fld>
            <a:endParaRPr kumimoji="1" lang="ja-JP" altLang="en-US"/>
          </a:p>
        </p:txBody>
      </p:sp>
    </p:spTree>
    <p:extLst>
      <p:ext uri="{BB962C8B-B14F-4D97-AF65-F5344CB8AC3E}">
        <p14:creationId xmlns:p14="http://schemas.microsoft.com/office/powerpoint/2010/main" val="1045773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7"/>
            <a:ext cx="5445760" cy="4005500"/>
          </a:xfrm>
        </p:spPr>
        <p:txBody>
          <a:bodyPr/>
          <a:lstStyle/>
          <a:p>
            <a:r>
              <a:rPr kumimoji="1" lang="ja-JP" altLang="en-US" dirty="0" smtClean="0"/>
              <a:t>では、注意書きにはどんな</a:t>
            </a:r>
            <a:r>
              <a:rPr kumimoji="1" lang="ja-JP" altLang="en-US" dirty="0" err="1" smtClean="0"/>
              <a:t>ｌ</a:t>
            </a:r>
            <a:r>
              <a:rPr kumimoji="1" lang="ja-JP" altLang="en-US" dirty="0" smtClean="0"/>
              <a:t>ことが書いてあるでしょうか。</a:t>
            </a:r>
            <a:endParaRPr kumimoji="1" lang="en-US" altLang="ja-JP" dirty="0" smtClean="0"/>
          </a:p>
          <a:p>
            <a:r>
              <a:rPr kumimoji="1" lang="ja-JP" altLang="en-US" dirty="0" smtClean="0"/>
              <a:t>＜安全対策＞の中の後半の６項目が、健康障害防止のための注意事項です。</a:t>
            </a:r>
            <a:endParaRPr kumimoji="1" lang="en-US" altLang="ja-JP" dirty="0" smtClean="0"/>
          </a:p>
          <a:p>
            <a:endParaRPr lang="ja-JP" altLang="en-US" dirty="0"/>
          </a:p>
          <a:p>
            <a:r>
              <a:rPr lang="ja-JP" altLang="en-US" dirty="0"/>
              <a:t>・ 粉</a:t>
            </a:r>
            <a:r>
              <a:rPr lang="ja-JP" altLang="en-US" dirty="0" err="1"/>
              <a:t>じん</a:t>
            </a:r>
            <a:r>
              <a:rPr lang="ja-JP" altLang="en-US" dirty="0"/>
              <a:t>／煙／ガス／ミスト／蒸気／スプレーの吸入しないこと。</a:t>
            </a:r>
          </a:p>
          <a:p>
            <a:r>
              <a:rPr lang="ja-JP" altLang="en-US" dirty="0"/>
              <a:t>・ 屋外又は換気の良い場所でのみ使用すること。</a:t>
            </a:r>
          </a:p>
          <a:p>
            <a:r>
              <a:rPr lang="ja-JP" altLang="en-US" dirty="0"/>
              <a:t>・ 妊娠中／授乳期中は接触を避けること。</a:t>
            </a:r>
          </a:p>
          <a:p>
            <a:r>
              <a:rPr lang="ja-JP" altLang="en-US" dirty="0"/>
              <a:t>・ </a:t>
            </a:r>
            <a:r>
              <a:rPr lang="ja-JP" altLang="en-US" dirty="0" smtClean="0"/>
              <a:t>取り扱い後</a:t>
            </a:r>
            <a:r>
              <a:rPr lang="ja-JP" altLang="en-US" dirty="0"/>
              <a:t>は手及び身体をよく洗うこと。</a:t>
            </a:r>
          </a:p>
          <a:p>
            <a:r>
              <a:rPr lang="ja-JP" altLang="en-US" dirty="0"/>
              <a:t>・ 保護手袋／保護衣／保護眼鏡／保護面を着用すること。</a:t>
            </a:r>
          </a:p>
          <a:p>
            <a:r>
              <a:rPr lang="ja-JP" altLang="en-US" dirty="0"/>
              <a:t>・ この製品を使用するときに飲食又は喫煙をしないこと。</a:t>
            </a:r>
          </a:p>
          <a:p>
            <a:endParaRPr lang="en-US" altLang="ja-JP" dirty="0" smtClean="0"/>
          </a:p>
          <a:p>
            <a:r>
              <a:rPr lang="ja-JP" altLang="en-US" dirty="0" smtClean="0"/>
              <a:t>厚生労働省のポスターに書いてある注意事項とほぼ同じ内容ですが、</a:t>
            </a:r>
            <a:endParaRPr lang="en-US" altLang="ja-JP" dirty="0" smtClean="0"/>
          </a:p>
          <a:p>
            <a:r>
              <a:rPr lang="ja-JP" altLang="en-US" dirty="0"/>
              <a:t>この塗料</a:t>
            </a:r>
            <a:r>
              <a:rPr lang="ja-JP" altLang="en-US" dirty="0" smtClean="0"/>
              <a:t>に含まれている成分</a:t>
            </a:r>
            <a:r>
              <a:rPr lang="ja-JP" altLang="en-US" dirty="0"/>
              <a:t>が</a:t>
            </a:r>
            <a:r>
              <a:rPr lang="ja-JP" altLang="en-US" dirty="0" smtClean="0"/>
              <a:t>、有害性情報に記載されていた</a:t>
            </a:r>
            <a:endParaRPr lang="en-US" altLang="ja-JP" dirty="0" smtClean="0"/>
          </a:p>
          <a:p>
            <a:r>
              <a:rPr lang="ja-JP" altLang="en-US" dirty="0" smtClean="0"/>
              <a:t> ・</a:t>
            </a:r>
            <a:r>
              <a:rPr lang="ja-JP" altLang="en-US" dirty="0"/>
              <a:t>生殖能又は胎児への悪影響の</a:t>
            </a:r>
            <a:r>
              <a:rPr lang="ja-JP" altLang="en-US" dirty="0" smtClean="0"/>
              <a:t>おそれ</a:t>
            </a:r>
            <a:endParaRPr lang="en-US" altLang="ja-JP" dirty="0"/>
          </a:p>
          <a:p>
            <a:r>
              <a:rPr lang="ja-JP" altLang="en-US" dirty="0" smtClean="0"/>
              <a:t> </a:t>
            </a:r>
            <a:r>
              <a:rPr lang="ja-JP" altLang="en-US" dirty="0"/>
              <a:t>・授乳中の子に害を及ぼす</a:t>
            </a:r>
            <a:r>
              <a:rPr lang="ja-JP" altLang="en-US" dirty="0" smtClean="0"/>
              <a:t>おそれ</a:t>
            </a:r>
            <a:endParaRPr lang="en-US" altLang="ja-JP" dirty="0" smtClean="0"/>
          </a:p>
          <a:p>
            <a:r>
              <a:rPr lang="ja-JP" altLang="en-US" dirty="0"/>
              <a:t>があるため</a:t>
            </a:r>
            <a:r>
              <a:rPr lang="ja-JP" altLang="en-US" dirty="0" smtClean="0"/>
              <a:t>、</a:t>
            </a:r>
            <a:endParaRPr lang="en-US" altLang="ja-JP" dirty="0" smtClean="0"/>
          </a:p>
          <a:p>
            <a:r>
              <a:rPr lang="ja-JP" altLang="en-US" dirty="0" smtClean="0"/>
              <a:t>・ </a:t>
            </a:r>
            <a:r>
              <a:rPr lang="ja-JP" altLang="en-US" dirty="0"/>
              <a:t>妊娠中／授乳期中は接触を避けること</a:t>
            </a:r>
            <a:r>
              <a:rPr lang="ja-JP" altLang="en-US" dirty="0" smtClean="0"/>
              <a:t>。</a:t>
            </a:r>
            <a:endParaRPr lang="en-US" altLang="ja-JP" dirty="0" smtClean="0"/>
          </a:p>
          <a:p>
            <a:r>
              <a:rPr lang="ja-JP" altLang="en-US" dirty="0" smtClean="0"/>
              <a:t>という注意書きがあります。</a:t>
            </a:r>
            <a:endParaRPr lang="en-US" altLang="ja-JP" dirty="0" smtClean="0"/>
          </a:p>
          <a:p>
            <a:r>
              <a:rPr lang="ja-JP" altLang="en-US" dirty="0"/>
              <a:t>このよう</a:t>
            </a:r>
            <a:r>
              <a:rPr lang="ja-JP" altLang="en-US" dirty="0" smtClean="0"/>
              <a:t>に、取り扱い物質ごとに、特別に注意が必要な場合がありますので、</a:t>
            </a:r>
            <a:endParaRPr lang="en-US" altLang="ja-JP" dirty="0" smtClean="0"/>
          </a:p>
          <a:p>
            <a:r>
              <a:rPr lang="ja-JP" altLang="en-US" dirty="0"/>
              <a:t>自社</a:t>
            </a:r>
            <a:r>
              <a:rPr lang="ja-JP" altLang="en-US" smtClean="0"/>
              <a:t>で取り扱う</a:t>
            </a:r>
            <a:r>
              <a:rPr lang="ja-JP" altLang="en-US" dirty="0" smtClean="0"/>
              <a:t>容器のラベルも見ておきましょう。</a:t>
            </a:r>
            <a:endParaRPr lang="ja-JP" altLang="en-US" dirty="0"/>
          </a:p>
          <a:p>
            <a:endParaRPr lang="ja-JP" altLang="en-US" dirty="0"/>
          </a:p>
          <a:p>
            <a:endParaRPr lang="en-US" altLang="ja-JP" dirty="0" smtClean="0"/>
          </a:p>
          <a:p>
            <a:endParaRPr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24</a:t>
            </a:fld>
            <a:endParaRPr kumimoji="1" lang="ja-JP" altLang="en-US"/>
          </a:p>
        </p:txBody>
      </p:sp>
    </p:spTree>
    <p:extLst>
      <p:ext uri="{BB962C8B-B14F-4D97-AF65-F5344CB8AC3E}">
        <p14:creationId xmlns:p14="http://schemas.microsoft.com/office/powerpoint/2010/main" val="3250311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5"/>
            <a:ext cx="5445760" cy="3848959"/>
          </a:xfrm>
        </p:spPr>
        <p:txBody>
          <a:bodyPr/>
          <a:lstStyle/>
          <a:p>
            <a:r>
              <a:rPr lang="ja-JP" altLang="en-US" dirty="0"/>
              <a:t>では、職場で取り扱っている容器のラベルを読んでみましょう</a:t>
            </a:r>
            <a:r>
              <a:rPr lang="ja-JP" altLang="en-US" dirty="0" smtClean="0"/>
              <a:t>。</a:t>
            </a:r>
            <a:endParaRPr lang="en-US" altLang="ja-JP" dirty="0" smtClean="0"/>
          </a:p>
          <a:p>
            <a:r>
              <a:rPr lang="ja-JP" altLang="en-US" dirty="0"/>
              <a:t>まず</a:t>
            </a:r>
            <a:r>
              <a:rPr lang="ja-JP" altLang="en-US" dirty="0" smtClean="0"/>
              <a:t>は、どんな絵表示がついているかを確認しましょう。</a:t>
            </a:r>
            <a:endParaRPr lang="ja-JP" altLang="en-US" dirty="0"/>
          </a:p>
          <a:p>
            <a:endParaRPr kumimoji="1" lang="en-US" altLang="ja-JP" dirty="0" smtClean="0"/>
          </a:p>
          <a:p>
            <a:endParaRPr lang="en-US" altLang="ja-JP" dirty="0"/>
          </a:p>
          <a:p>
            <a:endParaRPr kumimoji="1" lang="en-US" altLang="ja-JP" dirty="0" smtClean="0"/>
          </a:p>
          <a:p>
            <a:r>
              <a:rPr lang="ja-JP" altLang="en-US" dirty="0"/>
              <a:t>＊＊＊＊＊＊＊＊＊＊＊＊</a:t>
            </a:r>
            <a:r>
              <a:rPr lang="ja-JP" altLang="en-US" dirty="0" smtClean="0"/>
              <a:t>＊</a:t>
            </a:r>
            <a:endParaRPr lang="en-US" altLang="ja-JP" dirty="0" smtClean="0"/>
          </a:p>
          <a:p>
            <a:r>
              <a:rPr kumimoji="1" lang="ja-JP" altLang="en-US" dirty="0" smtClean="0"/>
              <a:t>＜教育担当査へ＞</a:t>
            </a:r>
            <a:endParaRPr kumimoji="1" lang="en-US" altLang="ja-JP" dirty="0" smtClean="0"/>
          </a:p>
          <a:p>
            <a:r>
              <a:rPr lang="ja-JP" altLang="en-US" dirty="0"/>
              <a:t>職場</a:t>
            </a:r>
            <a:r>
              <a:rPr lang="ja-JP" altLang="en-US" dirty="0" smtClean="0"/>
              <a:t>の容器のラベルを用意して、実際にどのように表示されているかを</a:t>
            </a:r>
            <a:endParaRPr lang="en-US" altLang="ja-JP" dirty="0" smtClean="0"/>
          </a:p>
          <a:p>
            <a:r>
              <a:rPr kumimoji="1" lang="ja-JP" altLang="en-US" dirty="0"/>
              <a:t>皆</a:t>
            </a:r>
            <a:r>
              <a:rPr kumimoji="1" lang="ja-JP" altLang="en-US" dirty="0" smtClean="0"/>
              <a:t>で確認してください。</a:t>
            </a:r>
            <a:endParaRPr kumimoji="1" lang="en-US" altLang="ja-JP" dirty="0" smtClean="0"/>
          </a:p>
          <a:p>
            <a:r>
              <a:rPr lang="ja-JP" altLang="en-US" dirty="0" smtClean="0"/>
              <a:t>ラベルの</a:t>
            </a:r>
            <a:r>
              <a:rPr lang="ja-JP" altLang="en-US" dirty="0"/>
              <a:t>文字</a:t>
            </a:r>
            <a:r>
              <a:rPr lang="ja-JP" altLang="en-US" dirty="0" smtClean="0"/>
              <a:t>が小さい場合は、教育担当者が事前にラベルを読んで</a:t>
            </a:r>
            <a:endParaRPr lang="en-US" altLang="ja-JP" dirty="0" smtClean="0"/>
          </a:p>
          <a:p>
            <a:r>
              <a:rPr kumimoji="1" lang="ja-JP" altLang="en-US" dirty="0"/>
              <a:t>大きな文字</a:t>
            </a:r>
            <a:r>
              <a:rPr kumimoji="1" lang="ja-JP" altLang="en-US" dirty="0" smtClean="0"/>
              <a:t>に書き写した資料で教育してください。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25</a:t>
            </a:fld>
            <a:endParaRPr kumimoji="1" lang="ja-JP" altLang="en-US"/>
          </a:p>
        </p:txBody>
      </p:sp>
    </p:spTree>
    <p:extLst>
      <p:ext uri="{BB962C8B-B14F-4D97-AF65-F5344CB8AC3E}">
        <p14:creationId xmlns:p14="http://schemas.microsoft.com/office/powerpoint/2010/main" val="1738374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化学物質の健康被害を防止する設備対策の基本は、</a:t>
            </a:r>
            <a:endParaRPr kumimoji="1" lang="en-US" altLang="ja-JP" dirty="0" smtClean="0"/>
          </a:p>
          <a:p>
            <a:r>
              <a:rPr lang="ja-JP" altLang="en-US" dirty="0" smtClean="0"/>
              <a:t>漏らさない、漏れたら排気する、有害性の低いもの</a:t>
            </a:r>
            <a:r>
              <a:rPr lang="ja-JP" altLang="en-US" dirty="0"/>
              <a:t>に</a:t>
            </a:r>
            <a:r>
              <a:rPr lang="ja-JP" altLang="en-US" dirty="0" smtClean="0"/>
              <a:t>替える</a:t>
            </a:r>
            <a:endParaRPr lang="en-US" altLang="ja-JP" dirty="0" smtClean="0"/>
          </a:p>
          <a:p>
            <a:r>
              <a:rPr kumimoji="1" lang="ja-JP" altLang="en-US" dirty="0" smtClean="0"/>
              <a:t>の</a:t>
            </a:r>
            <a:r>
              <a:rPr kumimoji="1" lang="en-US" altLang="ja-JP" dirty="0" smtClean="0"/>
              <a:t>3</a:t>
            </a:r>
            <a:r>
              <a:rPr kumimoji="1" lang="ja-JP" altLang="en-US" dirty="0" smtClean="0"/>
              <a:t>つです。</a:t>
            </a:r>
            <a:endParaRPr kumimoji="1" lang="en-US" altLang="ja-JP" dirty="0" smtClean="0"/>
          </a:p>
          <a:p>
            <a:r>
              <a:rPr lang="ja-JP" altLang="en-US" dirty="0" smtClean="0"/>
              <a:t>工程の内容から完全な密閉が難しい場合は、開口面積を小さくし、有害物質の蒸気を吸わないよう</a:t>
            </a:r>
            <a:r>
              <a:rPr kumimoji="1" lang="ja-JP" altLang="en-US" dirty="0" smtClean="0"/>
              <a:t>防毒</a:t>
            </a:r>
            <a:r>
              <a:rPr kumimoji="1" lang="ja-JP" altLang="en-US" dirty="0"/>
              <a:t>マスクを</a:t>
            </a:r>
            <a:r>
              <a:rPr kumimoji="1" lang="ja-JP" altLang="en-US" dirty="0" smtClean="0"/>
              <a:t>する等の対策と併用します。</a:t>
            </a:r>
            <a:endParaRPr kumimoji="1" lang="en-US" altLang="ja-JP" dirty="0" smtClean="0"/>
          </a:p>
          <a:p>
            <a:r>
              <a:rPr lang="ja-JP" altLang="en-US" dirty="0" smtClean="0"/>
              <a:t>換気は、有害物質を通り扱っている場所の近くで局所排気するのが</a:t>
            </a:r>
            <a:endParaRPr lang="en-US" altLang="ja-JP" dirty="0" smtClean="0"/>
          </a:p>
          <a:p>
            <a:r>
              <a:rPr lang="ja-JP" altLang="en-US" dirty="0"/>
              <a:t>効果</a:t>
            </a:r>
            <a:r>
              <a:rPr kumimoji="1" lang="ja-JP" altLang="en-US" dirty="0" smtClean="0"/>
              <a:t>的です。排気装置の</a:t>
            </a:r>
            <a:r>
              <a:rPr lang="ja-JP" altLang="en-US" dirty="0" smtClean="0"/>
              <a:t>吸い込み</a:t>
            </a:r>
            <a:r>
              <a:rPr kumimoji="1" lang="ja-JP" altLang="en-US" dirty="0" smtClean="0"/>
              <a:t>口の場所が離れると効果がなくなります。</a:t>
            </a:r>
            <a:endParaRPr kumimoji="1" lang="en-US" altLang="ja-JP" dirty="0" smtClean="0"/>
          </a:p>
          <a:p>
            <a:r>
              <a:rPr lang="ja-JP" altLang="en-US" dirty="0" smtClean="0"/>
              <a:t>取り扱い</a:t>
            </a:r>
            <a:r>
              <a:rPr lang="ja-JP" altLang="en-US" dirty="0"/>
              <a:t>物質</a:t>
            </a:r>
            <a:r>
              <a:rPr lang="ja-JP" altLang="en-US" dirty="0" smtClean="0"/>
              <a:t>を有害性の低いものに変えるのは本質的な対策といえますが、</a:t>
            </a:r>
            <a:endParaRPr lang="en-US" altLang="ja-JP" dirty="0" smtClean="0"/>
          </a:p>
          <a:p>
            <a:r>
              <a:rPr kumimoji="1" lang="ja-JP" altLang="en-US" dirty="0" smtClean="0"/>
              <a:t>代替品の有害性が低いことがはっきりわかっている場合に限ります。</a:t>
            </a:r>
            <a:endParaRPr kumimoji="1" lang="en-US" altLang="ja-JP" dirty="0" smtClean="0"/>
          </a:p>
          <a:p>
            <a:endParaRPr kumimoji="1" lang="en-US" altLang="ja-JP" dirty="0" smtClean="0"/>
          </a:p>
          <a:p>
            <a:r>
              <a:rPr kumimoji="1" lang="ja-JP" altLang="en-US" dirty="0" smtClean="0"/>
              <a:t>＊＊＊＊＊＊＊＊＊＊＊＊＊＊＊＊＊＊＊</a:t>
            </a:r>
            <a:endParaRPr kumimoji="1" lang="en-US" altLang="ja-JP" dirty="0" smtClean="0"/>
          </a:p>
          <a:p>
            <a:r>
              <a:rPr lang="ja-JP" altLang="en-US" dirty="0"/>
              <a:t>＜</a:t>
            </a:r>
            <a:r>
              <a:rPr lang="ja-JP" altLang="en-US" dirty="0" smtClean="0"/>
              <a:t>教育担当</a:t>
            </a:r>
            <a:r>
              <a:rPr lang="ja-JP" altLang="en-US" dirty="0"/>
              <a:t>者</a:t>
            </a:r>
            <a:r>
              <a:rPr lang="ja-JP" altLang="en-US" dirty="0" smtClean="0"/>
              <a:t>へ＞</a:t>
            </a:r>
            <a:endParaRPr lang="en-US" altLang="ja-JP" dirty="0" smtClean="0"/>
          </a:p>
          <a:p>
            <a:r>
              <a:rPr kumimoji="1" lang="ja-JP" altLang="en-US" dirty="0" smtClean="0"/>
              <a:t>有害性が低いことの確認データがないのに、法規制の対象外の物質だから</a:t>
            </a:r>
            <a:endParaRPr kumimoji="1" lang="en-US" altLang="ja-JP" dirty="0" smtClean="0"/>
          </a:p>
          <a:p>
            <a:r>
              <a:rPr lang="ja-JP" altLang="en-US" dirty="0"/>
              <a:t>安全</a:t>
            </a:r>
            <a:r>
              <a:rPr lang="ja-JP" altLang="en-US" dirty="0" smtClean="0"/>
              <a:t>だという売り込があった場合には、安全性データをよく確認する必要</a:t>
            </a:r>
            <a:endParaRPr lang="en-US" altLang="ja-JP" dirty="0" smtClean="0"/>
          </a:p>
          <a:p>
            <a:r>
              <a:rPr lang="ja-JP" altLang="en-US" dirty="0" smtClean="0"/>
              <a:t>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26</a:t>
            </a:fld>
            <a:endParaRPr kumimoji="1" lang="ja-JP" altLang="en-US"/>
          </a:p>
        </p:txBody>
      </p:sp>
    </p:spTree>
    <p:extLst>
      <p:ext uri="{BB962C8B-B14F-4D97-AF65-F5344CB8AC3E}">
        <p14:creationId xmlns:p14="http://schemas.microsoft.com/office/powerpoint/2010/main" val="3934612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化学</a:t>
            </a:r>
            <a:r>
              <a:rPr kumimoji="1" lang="ja-JP" altLang="en-US" dirty="0" smtClean="0"/>
              <a:t>物質による健康障害を予防するためには</a:t>
            </a:r>
            <a:endParaRPr kumimoji="1" lang="en-US" altLang="ja-JP" dirty="0" smtClean="0"/>
          </a:p>
          <a:p>
            <a:r>
              <a:rPr lang="ja-JP" altLang="en-US" dirty="0" smtClean="0"/>
              <a:t>・吸わない</a:t>
            </a:r>
            <a:r>
              <a:rPr lang="ja-JP" altLang="en-US" dirty="0"/>
              <a:t>、</a:t>
            </a:r>
            <a:r>
              <a:rPr lang="ja-JP" altLang="en-US" dirty="0" smtClean="0"/>
              <a:t>飲み込まない</a:t>
            </a:r>
            <a:endParaRPr lang="en-US" altLang="ja-JP" dirty="0" smtClean="0"/>
          </a:p>
          <a:p>
            <a:r>
              <a:rPr kumimoji="1" lang="ja-JP" altLang="en-US" dirty="0" smtClean="0"/>
              <a:t>・さわらない</a:t>
            </a:r>
            <a:endParaRPr kumimoji="1" lang="en-US" altLang="ja-JP" dirty="0" smtClean="0"/>
          </a:p>
          <a:p>
            <a:r>
              <a:rPr lang="ja-JP" altLang="en-US" dirty="0" smtClean="0"/>
              <a:t>・目に入れない</a:t>
            </a:r>
            <a:endParaRPr lang="en-US" altLang="ja-JP" dirty="0" smtClean="0"/>
          </a:p>
          <a:p>
            <a:r>
              <a:rPr kumimoji="1" lang="ja-JP" altLang="en-US" dirty="0"/>
              <a:t>こと</a:t>
            </a:r>
            <a:r>
              <a:rPr kumimoji="1" lang="ja-JP" altLang="en-US" dirty="0" smtClean="0"/>
              <a:t>が重要です。</a:t>
            </a:r>
            <a:endParaRPr kumimoji="1" lang="en-US" altLang="ja-JP" dirty="0" smtClean="0"/>
          </a:p>
          <a:p>
            <a:r>
              <a:rPr lang="ja-JP" altLang="en-US" dirty="0" smtClean="0"/>
              <a:t>設備対策だけ</a:t>
            </a:r>
            <a:r>
              <a:rPr lang="ja-JP" altLang="en-US" dirty="0"/>
              <a:t>で</a:t>
            </a:r>
            <a:r>
              <a:rPr lang="ja-JP" altLang="en-US" dirty="0" smtClean="0"/>
              <a:t>は完全には防御できない場合は、保護具を着用して</a:t>
            </a:r>
            <a:endParaRPr lang="en-US" altLang="ja-JP" dirty="0" smtClean="0"/>
          </a:p>
          <a:p>
            <a:r>
              <a:rPr kumimoji="1" lang="ja-JP" altLang="en-US" dirty="0"/>
              <a:t>我が身を</a:t>
            </a:r>
            <a:r>
              <a:rPr kumimoji="1" lang="ja-JP" altLang="en-US" dirty="0" smtClean="0"/>
              <a:t>守ります。</a:t>
            </a:r>
            <a:endParaRPr kumimoji="1" lang="en-US" altLang="ja-JP" dirty="0" smtClean="0"/>
          </a:p>
          <a:p>
            <a:r>
              <a:rPr lang="ja-JP" altLang="en-US" dirty="0"/>
              <a:t>この</a:t>
            </a:r>
            <a:r>
              <a:rPr lang="ja-JP" altLang="en-US" dirty="0" smtClean="0"/>
              <a:t>とき</a:t>
            </a:r>
            <a:r>
              <a:rPr lang="ja-JP" altLang="en-US" dirty="0"/>
              <a:t>適切</a:t>
            </a:r>
            <a:r>
              <a:rPr lang="ja-JP" altLang="en-US" dirty="0" smtClean="0"/>
              <a:t>な保護具を正しく着用することが大切です。</a:t>
            </a:r>
            <a:endParaRPr lang="en-US" altLang="ja-JP" dirty="0" smtClean="0"/>
          </a:p>
          <a:p>
            <a:endParaRPr lang="en-US" altLang="ja-JP" dirty="0"/>
          </a:p>
          <a:p>
            <a:r>
              <a:rPr lang="ja-JP" altLang="en-US" dirty="0" smtClean="0"/>
              <a:t>＊＊＊＊＊＊＊＊＊＊＊＊＊＊＊＊＊＊＊＊＊＊＊＊＊＊＊＊＊</a:t>
            </a:r>
            <a:endParaRPr lang="en-US" altLang="ja-JP" dirty="0" smtClean="0"/>
          </a:p>
          <a:p>
            <a:r>
              <a:rPr lang="ja-JP" altLang="en-US" dirty="0" smtClean="0"/>
              <a:t>＜教育担当者へ＞</a:t>
            </a:r>
            <a:endParaRPr lang="en-US" altLang="ja-JP" dirty="0" smtClean="0"/>
          </a:p>
          <a:p>
            <a:r>
              <a:rPr lang="ja-JP" altLang="en-US" dirty="0" smtClean="0"/>
              <a:t>保護具は、面倒くさい、着用すると蒸し暑くて作業しにくい、有毒ガス用と防塵用でマスクを付け直すのが面倒等、着用ルールを決めていても、守られていないことがあります。</a:t>
            </a:r>
            <a:endParaRPr lang="en-US" altLang="ja-JP" dirty="0" smtClean="0"/>
          </a:p>
          <a:p>
            <a:r>
              <a:rPr lang="ja-JP" altLang="en-US" dirty="0" smtClean="0"/>
              <a:t>取り扱い</a:t>
            </a:r>
            <a:r>
              <a:rPr lang="ja-JP" altLang="en-US" dirty="0"/>
              <a:t>物質</a:t>
            </a:r>
            <a:r>
              <a:rPr lang="ja-JP" altLang="en-US" dirty="0" smtClean="0"/>
              <a:t>の有害性をよく理解して、自分の体を守るために保護具の着用が</a:t>
            </a:r>
            <a:endParaRPr lang="en-US" altLang="ja-JP" dirty="0" smtClean="0"/>
          </a:p>
          <a:p>
            <a:r>
              <a:rPr lang="ja-JP" altLang="en-US" dirty="0"/>
              <a:t>大切</a:t>
            </a:r>
            <a:r>
              <a:rPr lang="ja-JP" altLang="en-US" dirty="0" smtClean="0"/>
              <a:t>であることを納得してもらってください。</a:t>
            </a:r>
            <a:endParaRPr lang="en-US" altLang="ja-JP" dirty="0" smtClean="0"/>
          </a:p>
          <a:p>
            <a:r>
              <a:rPr lang="ja-JP" altLang="en-US" dirty="0"/>
              <a:t>作業ごと</a:t>
            </a:r>
            <a:r>
              <a:rPr lang="ja-JP" altLang="en-US" dirty="0" smtClean="0"/>
              <a:t>に適切な保護具を配備するのは、工場側の責務です。</a:t>
            </a:r>
            <a:endParaRPr lang="en-US" altLang="ja-JP" dirty="0" smtClean="0"/>
          </a:p>
          <a:p>
            <a:r>
              <a:rPr lang="ja-JP" altLang="en-US" dirty="0" smtClean="0"/>
              <a:t>また、防毒マスクには使用限度がありますから、作業環境の濃度に応じて</a:t>
            </a:r>
            <a:endParaRPr lang="en-US" altLang="ja-JP" dirty="0" smtClean="0"/>
          </a:p>
          <a:p>
            <a:r>
              <a:rPr lang="ja-JP" altLang="en-US" dirty="0"/>
              <a:t>吸収缶等</a:t>
            </a:r>
            <a:r>
              <a:rPr lang="ja-JP" altLang="en-US" dirty="0" smtClean="0"/>
              <a:t>の交換頻度を決めてください。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27</a:t>
            </a:fld>
            <a:endParaRPr kumimoji="1" lang="ja-JP" altLang="en-US"/>
          </a:p>
        </p:txBody>
      </p:sp>
    </p:spTree>
    <p:extLst>
      <p:ext uri="{BB962C8B-B14F-4D97-AF65-F5344CB8AC3E}">
        <p14:creationId xmlns:p14="http://schemas.microsoft.com/office/powerpoint/2010/main" val="2678744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67296" y="4681637"/>
            <a:ext cx="5445760" cy="3992899"/>
          </a:xfrm>
        </p:spPr>
        <p:txBody>
          <a:bodyPr/>
          <a:lstStyle/>
          <a:p>
            <a:r>
              <a:rPr kumimoji="1" lang="ja-JP" altLang="en-US" dirty="0" smtClean="0"/>
              <a:t>保護具の正しい装着方法を体得しましょう。</a:t>
            </a:r>
            <a:endParaRPr kumimoji="1" lang="en-US" altLang="ja-JP" dirty="0" smtClean="0"/>
          </a:p>
          <a:p>
            <a:r>
              <a:rPr lang="ja-JP" altLang="en-US" dirty="0"/>
              <a:t>また</a:t>
            </a:r>
            <a:r>
              <a:rPr lang="ja-JP" altLang="en-US" dirty="0" smtClean="0"/>
              <a:t>、吸収缶は有害ガスを一定量吸着すると、それ以上は吸収缶の除毒能力が</a:t>
            </a:r>
            <a:endParaRPr lang="en-US" altLang="ja-JP" dirty="0" smtClean="0"/>
          </a:p>
          <a:p>
            <a:r>
              <a:rPr kumimoji="1" lang="ja-JP" altLang="en-US" dirty="0"/>
              <a:t>なくなります</a:t>
            </a:r>
            <a:r>
              <a:rPr kumimoji="1" lang="ja-JP" altLang="en-US" dirty="0" smtClean="0"/>
              <a:t>。適宜、吸収缶を更新することが大切です。</a:t>
            </a:r>
            <a:endParaRPr kumimoji="1" lang="en-US" altLang="ja-JP" dirty="0" smtClean="0"/>
          </a:p>
          <a:p>
            <a:endParaRPr kumimoji="1" lang="en-US" altLang="ja-JP" dirty="0" smtClean="0"/>
          </a:p>
          <a:p>
            <a:endParaRPr lang="en-US" altLang="ja-JP" dirty="0"/>
          </a:p>
          <a:p>
            <a:r>
              <a:rPr kumimoji="1" lang="ja-JP" altLang="en-US" dirty="0" smtClean="0"/>
              <a:t>＊＊＊＊＊＊＊＊＊＊＊＊＊＊＊＊：</a:t>
            </a:r>
            <a:endParaRPr kumimoji="1" lang="en-US" altLang="ja-JP" dirty="0" smtClean="0"/>
          </a:p>
          <a:p>
            <a:r>
              <a:rPr lang="ja-JP" altLang="en-US" dirty="0"/>
              <a:t>＜</a:t>
            </a:r>
            <a:r>
              <a:rPr lang="ja-JP" altLang="en-US" dirty="0" smtClean="0"/>
              <a:t>教育</a:t>
            </a:r>
            <a:r>
              <a:rPr lang="ja-JP" altLang="en-US" dirty="0"/>
              <a:t>担当者</a:t>
            </a:r>
            <a:r>
              <a:rPr lang="ja-JP" altLang="en-US" dirty="0" smtClean="0"/>
              <a:t>へ＞</a:t>
            </a:r>
            <a:endParaRPr lang="en-US" altLang="ja-JP" dirty="0" smtClean="0"/>
          </a:p>
          <a:p>
            <a:r>
              <a:rPr lang="ja-JP" altLang="en-US" dirty="0" smtClean="0"/>
              <a:t>・吸収缶の選定は工場が実施し、適正な吸収缶を作業者に提供しましょう。</a:t>
            </a:r>
            <a:endParaRPr lang="en-US" altLang="ja-JP" dirty="0" smtClean="0"/>
          </a:p>
          <a:p>
            <a:r>
              <a:rPr lang="ja-JP" altLang="en-US" dirty="0"/>
              <a:t>　</a:t>
            </a:r>
            <a:r>
              <a:rPr lang="ja-JP" altLang="en-US" dirty="0" smtClean="0"/>
              <a:t>　吸収缶は</a:t>
            </a:r>
            <a:r>
              <a:rPr lang="ja-JP" altLang="en-US" dirty="0"/>
              <a:t>職場</a:t>
            </a:r>
            <a:r>
              <a:rPr lang="ja-JP" altLang="en-US" dirty="0" smtClean="0"/>
              <a:t>で使用する化学物質によって、有機溶剤用、ハロゲンガス用、</a:t>
            </a:r>
            <a:endParaRPr lang="en-US" altLang="ja-JP" dirty="0" smtClean="0"/>
          </a:p>
          <a:p>
            <a:r>
              <a:rPr lang="ja-JP" altLang="en-US" dirty="0"/>
              <a:t>　</a:t>
            </a:r>
            <a:r>
              <a:rPr lang="ja-JP" altLang="en-US" dirty="0" smtClean="0"/>
              <a:t>　アンモニア用、亜硫酸ガス用、一酸化炭素用などがあります。</a:t>
            </a:r>
            <a:endParaRPr lang="en-US" altLang="ja-JP" dirty="0" smtClean="0"/>
          </a:p>
          <a:p>
            <a:r>
              <a:rPr lang="ja-JP" altLang="en-US" dirty="0"/>
              <a:t>　</a:t>
            </a:r>
            <a:r>
              <a:rPr lang="ja-JP" altLang="en-US" dirty="0" smtClean="0"/>
              <a:t>　国家検定に合格したものを使用しなければなりません。</a:t>
            </a:r>
            <a:r>
              <a:rPr lang="ja-JP" altLang="en-US" dirty="0"/>
              <a:t>　</a:t>
            </a:r>
            <a:r>
              <a:rPr lang="ja-JP" altLang="en-US" dirty="0" smtClean="0"/>
              <a:t>　</a:t>
            </a:r>
            <a:endParaRPr lang="en-US" altLang="ja-JP" dirty="0" smtClean="0"/>
          </a:p>
          <a:p>
            <a:r>
              <a:rPr lang="ja-JP" altLang="en-US" dirty="0"/>
              <a:t>　</a:t>
            </a:r>
            <a:endParaRPr lang="en-US" altLang="ja-JP" dirty="0" smtClean="0"/>
          </a:p>
          <a:p>
            <a:r>
              <a:rPr lang="ja-JP" altLang="en-US" dirty="0"/>
              <a:t>・</a:t>
            </a:r>
            <a:r>
              <a:rPr lang="ja-JP" altLang="en-US" dirty="0" smtClean="0"/>
              <a:t>保護具の装着法については、</a:t>
            </a:r>
            <a:endParaRPr lang="en-US" altLang="ja-JP" dirty="0" smtClean="0"/>
          </a:p>
          <a:p>
            <a:r>
              <a:rPr kumimoji="1" lang="ja-JP" altLang="en-US" dirty="0" smtClean="0"/>
              <a:t>　　ビデオ上映、実際の保護具で装着方法の実演、テキストで説明等の</a:t>
            </a:r>
            <a:endParaRPr kumimoji="1" lang="en-US" altLang="ja-JP" dirty="0" smtClean="0"/>
          </a:p>
          <a:p>
            <a:r>
              <a:rPr lang="ja-JP" altLang="en-US" dirty="0" smtClean="0"/>
              <a:t>　　方法</a:t>
            </a:r>
            <a:r>
              <a:rPr kumimoji="1" lang="ja-JP" altLang="en-US" dirty="0" smtClean="0"/>
              <a:t>があります。</a:t>
            </a:r>
            <a:endParaRPr kumimoji="1" lang="en-US" altLang="ja-JP" dirty="0" smtClean="0"/>
          </a:p>
          <a:p>
            <a:r>
              <a:rPr lang="ja-JP" altLang="en-US" dirty="0" smtClean="0"/>
              <a:t>　　実演</a:t>
            </a:r>
            <a:r>
              <a:rPr lang="ja-JP" altLang="en-US" dirty="0"/>
              <a:t>等</a:t>
            </a:r>
            <a:r>
              <a:rPr lang="ja-JP" altLang="en-US" dirty="0" smtClean="0"/>
              <a:t>で時間がかかる場合は、この部分は別途時間をとって</a:t>
            </a:r>
            <a:endParaRPr lang="en-US" altLang="ja-JP" dirty="0" smtClean="0"/>
          </a:p>
          <a:p>
            <a:r>
              <a:rPr kumimoji="1" lang="ja-JP" altLang="en-US" dirty="0" smtClean="0"/>
              <a:t>　　装着</a:t>
            </a:r>
            <a:r>
              <a:rPr kumimoji="1" lang="ja-JP" altLang="en-US" dirty="0"/>
              <a:t>訓練</a:t>
            </a:r>
            <a:r>
              <a:rPr kumimoji="1" lang="ja-JP" altLang="en-US" dirty="0" smtClean="0"/>
              <a:t>をするとよいでしょう。</a:t>
            </a:r>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28</a:t>
            </a:fld>
            <a:endParaRPr kumimoji="1" lang="ja-JP" altLang="en-US"/>
          </a:p>
        </p:txBody>
      </p:sp>
    </p:spTree>
    <p:extLst>
      <p:ext uri="{BB962C8B-B14F-4D97-AF65-F5344CB8AC3E}">
        <p14:creationId xmlns:p14="http://schemas.microsoft.com/office/powerpoint/2010/main" val="308973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この図は、防毒マスクの正しい装着方法を示し</a:t>
            </a:r>
            <a:r>
              <a:rPr lang="ja-JP" altLang="en-US" dirty="0"/>
              <a:t>た</a:t>
            </a:r>
            <a:r>
              <a:rPr kumimoji="1" lang="ja-JP" altLang="en-US" dirty="0" smtClean="0"/>
              <a:t>ものです。</a:t>
            </a:r>
            <a:endParaRPr kumimoji="1" lang="en-US" altLang="ja-JP" dirty="0" smtClean="0"/>
          </a:p>
          <a:p>
            <a:r>
              <a:rPr lang="ja-JP" altLang="en-US" dirty="0" smtClean="0"/>
              <a:t>ステップ１で、防毒マスクに吸収缶を取り付けます。</a:t>
            </a:r>
            <a:endParaRPr lang="en-US" altLang="ja-JP" dirty="0" smtClean="0"/>
          </a:p>
          <a:p>
            <a:r>
              <a:rPr kumimoji="1" lang="ja-JP" altLang="en-US" dirty="0" smtClean="0"/>
              <a:t>ステップ</a:t>
            </a:r>
            <a:r>
              <a:rPr kumimoji="1" lang="ja-JP" altLang="en-US" dirty="0"/>
              <a:t>２で</a:t>
            </a:r>
            <a:r>
              <a:rPr kumimoji="1" lang="ja-JP" altLang="en-US" dirty="0" smtClean="0"/>
              <a:t>、ひもを頭にかけてマスクを鼻と口にかぶせます。</a:t>
            </a:r>
            <a:endParaRPr kumimoji="1" lang="en-US" altLang="ja-JP" dirty="0" smtClean="0"/>
          </a:p>
          <a:p>
            <a:r>
              <a:rPr lang="ja-JP" altLang="en-US" dirty="0" smtClean="0"/>
              <a:t>ステップ３で、締めひもを引いて、あごと鼻が覆われるようにします。</a:t>
            </a:r>
            <a:endParaRPr lang="en-US" altLang="ja-JP" dirty="0" smtClean="0"/>
          </a:p>
          <a:p>
            <a:r>
              <a:rPr kumimoji="1" lang="ja-JP" altLang="en-US" dirty="0" smtClean="0"/>
              <a:t>ステップ４で、首の後ろでバックルをかけて、締め</a:t>
            </a:r>
            <a:r>
              <a:rPr kumimoji="1" lang="ja-JP" altLang="en-US" dirty="0" err="1" smtClean="0"/>
              <a:t>ひ</a:t>
            </a:r>
            <a:r>
              <a:rPr kumimoji="1" lang="ja-JP" altLang="en-US" dirty="0" smtClean="0"/>
              <a:t>もの長さを調整します。</a:t>
            </a:r>
            <a:endParaRPr kumimoji="1" lang="en-US" altLang="ja-JP" dirty="0" smtClean="0"/>
          </a:p>
          <a:p>
            <a:r>
              <a:rPr lang="ja-JP" altLang="en-US" dirty="0" smtClean="0"/>
              <a:t>ステップ</a:t>
            </a:r>
            <a:r>
              <a:rPr lang="ja-JP" altLang="en-US" dirty="0"/>
              <a:t>５</a:t>
            </a:r>
            <a:r>
              <a:rPr lang="ja-JP" altLang="en-US" dirty="0" smtClean="0"/>
              <a:t>で、マスクと顔の密着のよい場所に合わせるように、もう一度</a:t>
            </a:r>
            <a:endParaRPr lang="en-US" altLang="ja-JP" dirty="0" smtClean="0"/>
          </a:p>
          <a:p>
            <a:r>
              <a:rPr lang="ja-JP" altLang="en-US" dirty="0"/>
              <a:t>　</a:t>
            </a:r>
            <a:r>
              <a:rPr lang="ja-JP" altLang="en-US" dirty="0" smtClean="0"/>
              <a:t>　　　　　　　 </a:t>
            </a:r>
            <a:r>
              <a:rPr kumimoji="1" lang="ja-JP" altLang="en-US" dirty="0" smtClean="0"/>
              <a:t>位置を調整します。</a:t>
            </a:r>
            <a:endParaRPr kumimoji="1" lang="en-US" altLang="ja-JP" dirty="0" smtClean="0"/>
          </a:p>
          <a:p>
            <a:r>
              <a:rPr lang="ja-JP" altLang="en-US" dirty="0"/>
              <a:t>最後</a:t>
            </a:r>
            <a:r>
              <a:rPr lang="ja-JP" altLang="en-US" dirty="0" smtClean="0"/>
              <a:t>に密着性の確認をします。</a:t>
            </a:r>
            <a:r>
              <a:rPr kumimoji="1" lang="ja-JP" altLang="en-US" dirty="0"/>
              <a:t>　</a:t>
            </a:r>
            <a:r>
              <a:rPr kumimoji="1" lang="ja-JP" altLang="en-US" dirty="0" smtClean="0"/>
              <a:t>これが大事です。</a:t>
            </a:r>
            <a:endParaRPr kumimoji="1" lang="en-US" altLang="ja-JP" dirty="0" smtClean="0"/>
          </a:p>
          <a:p>
            <a:r>
              <a:rPr lang="ja-JP" altLang="en-US" dirty="0"/>
              <a:t>　</a:t>
            </a:r>
            <a:r>
              <a:rPr lang="ja-JP" altLang="en-US" dirty="0" smtClean="0"/>
              <a:t>　　　　　　　　ゴム製のフィットチェックツールがあれば、それを吸収缶に</a:t>
            </a:r>
            <a:endParaRPr lang="en-US" altLang="ja-JP" dirty="0" smtClean="0"/>
          </a:p>
          <a:p>
            <a:r>
              <a:rPr kumimoji="1" lang="ja-JP" altLang="en-US" dirty="0"/>
              <a:t>　</a:t>
            </a:r>
            <a:r>
              <a:rPr kumimoji="1" lang="ja-JP" altLang="en-US" dirty="0" smtClean="0"/>
              <a:t>　　　　　　　　被せるように取り付けます。</a:t>
            </a:r>
            <a:r>
              <a:rPr lang="ja-JP" altLang="en-US" dirty="0" smtClean="0"/>
              <a:t>フィットチ</a:t>
            </a:r>
            <a:r>
              <a:rPr kumimoji="1" lang="ja-JP" altLang="en-US" dirty="0" smtClean="0"/>
              <a:t>ェックツールの先端を</a:t>
            </a:r>
            <a:endParaRPr kumimoji="1" lang="en-US" altLang="ja-JP" dirty="0" smtClean="0"/>
          </a:p>
          <a:p>
            <a:r>
              <a:rPr lang="ja-JP" altLang="en-US" dirty="0"/>
              <a:t>　</a:t>
            </a:r>
            <a:r>
              <a:rPr lang="ja-JP" altLang="en-US" dirty="0" smtClean="0"/>
              <a:t>　　　　　　　　指でつまみ、息を強く吸い込みます。面体が顔に吸い付く</a:t>
            </a:r>
            <a:endParaRPr lang="en-US" altLang="ja-JP" dirty="0" smtClean="0"/>
          </a:p>
          <a:p>
            <a:r>
              <a:rPr lang="ja-JP" altLang="en-US" dirty="0"/>
              <a:t>　</a:t>
            </a:r>
            <a:r>
              <a:rPr lang="ja-JP" altLang="en-US" dirty="0" smtClean="0"/>
              <a:t>　　　　　　　　ように感じられれば良くフィットしています。</a:t>
            </a:r>
            <a:endParaRPr lang="en-US" altLang="ja-JP" dirty="0" smtClean="0"/>
          </a:p>
          <a:p>
            <a:endParaRPr kumimoji="1" lang="en-US" altLang="ja-JP" dirty="0"/>
          </a:p>
          <a:p>
            <a:r>
              <a:rPr lang="ja-JP" altLang="en-US" dirty="0" smtClean="0"/>
              <a:t>　　　　　　　　　フィットチェックツールがない場合は、片手で吸収缶の前を</a:t>
            </a:r>
            <a:endParaRPr lang="en-US" altLang="ja-JP" dirty="0" smtClean="0"/>
          </a:p>
          <a:p>
            <a:r>
              <a:rPr kumimoji="1" lang="ja-JP" altLang="en-US" dirty="0"/>
              <a:t>　</a:t>
            </a:r>
            <a:r>
              <a:rPr kumimoji="1" lang="ja-JP" altLang="en-US" dirty="0" smtClean="0"/>
              <a:t>　　　　　　　　ふさいで、息を強く吸い</a:t>
            </a:r>
            <a:r>
              <a:rPr lang="ja-JP" altLang="en-US" dirty="0" smtClean="0"/>
              <a:t>込み、面体が顔に吸い付くことを</a:t>
            </a:r>
            <a:endParaRPr lang="en-US" altLang="ja-JP" dirty="0" smtClean="0"/>
          </a:p>
          <a:p>
            <a:r>
              <a:rPr kumimoji="1" lang="ja-JP" altLang="en-US" dirty="0"/>
              <a:t>　</a:t>
            </a:r>
            <a:r>
              <a:rPr kumimoji="1" lang="ja-JP" altLang="en-US" dirty="0" smtClean="0"/>
              <a:t>　　　　　　　　確認します。</a:t>
            </a:r>
            <a:r>
              <a:rPr lang="ja-JP" altLang="en-US" dirty="0"/>
              <a:t>　</a:t>
            </a:r>
            <a:endParaRPr lang="en-US" altLang="ja-JP" dirty="0" smtClean="0"/>
          </a:p>
          <a:p>
            <a:endParaRPr lang="en-US" altLang="ja-JP" dirty="0"/>
          </a:p>
          <a:p>
            <a:r>
              <a:rPr lang="ja-JP" altLang="en-US" dirty="0" smtClean="0"/>
              <a:t>　　　　　　　　　吸収缶が左右に２つ付いているタイプの場合は、両手で</a:t>
            </a:r>
            <a:endParaRPr lang="en-US" altLang="ja-JP" dirty="0" smtClean="0"/>
          </a:p>
          <a:p>
            <a:r>
              <a:rPr lang="ja-JP" altLang="en-US" dirty="0"/>
              <a:t>　</a:t>
            </a:r>
            <a:r>
              <a:rPr lang="ja-JP" altLang="en-US" dirty="0" smtClean="0"/>
              <a:t>　　　　　　　　両方の吸収缶の前をふさいでチェックします。　　　　　　　　</a:t>
            </a:r>
            <a:r>
              <a:rPr kumimoji="1" lang="ja-JP" altLang="en-US" dirty="0" smtClean="0"/>
              <a:t>　</a:t>
            </a:r>
            <a:endParaRPr kumimoji="1" lang="en-US" altLang="ja-JP" dirty="0" smtClean="0"/>
          </a:p>
          <a:p>
            <a:endParaRPr lang="en-US" altLang="ja-JP" dirty="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29</a:t>
            </a:fld>
            <a:endParaRPr kumimoji="1" lang="ja-JP" altLang="en-US" dirty="0"/>
          </a:p>
        </p:txBody>
      </p:sp>
    </p:spTree>
    <p:extLst>
      <p:ext uri="{BB962C8B-B14F-4D97-AF65-F5344CB8AC3E}">
        <p14:creationId xmlns:p14="http://schemas.microsoft.com/office/powerpoint/2010/main" val="2090260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6"/>
            <a:ext cx="5445760" cy="4083772"/>
          </a:xfrm>
        </p:spPr>
        <p:txBody>
          <a:bodyPr/>
          <a:lstStyle/>
          <a:p>
            <a:r>
              <a:rPr lang="ja-JP" altLang="en-US" dirty="0"/>
              <a:t>自分</a:t>
            </a:r>
            <a:r>
              <a:rPr kumimoji="1" lang="ja-JP" altLang="en-US" dirty="0" smtClean="0"/>
              <a:t>たちと</a:t>
            </a:r>
            <a:r>
              <a:rPr lang="ja-JP" altLang="en-US" dirty="0" smtClean="0"/>
              <a:t>同業者の事故、業種が違っても自分たちと同じ物質を使っていて発生した事故の事例を紹介します。</a:t>
            </a:r>
            <a:endParaRPr lang="en-US" altLang="ja-JP" dirty="0" smtClean="0"/>
          </a:p>
          <a:p>
            <a:r>
              <a:rPr lang="ja-JP" altLang="en-US" dirty="0" smtClean="0"/>
              <a:t>① 薬傷事故例</a:t>
            </a:r>
            <a:endParaRPr lang="en-US" altLang="ja-JP" dirty="0" smtClean="0"/>
          </a:p>
          <a:p>
            <a:r>
              <a:rPr kumimoji="1" lang="ja-JP" altLang="en-US" dirty="0" smtClean="0"/>
              <a:t>② 中毒事故例</a:t>
            </a:r>
            <a:endParaRPr kumimoji="1" lang="en-US" altLang="ja-JP" dirty="0" smtClean="0"/>
          </a:p>
          <a:p>
            <a:r>
              <a:rPr lang="ja-JP" altLang="en-US" dirty="0" smtClean="0"/>
              <a:t>③ 混合による有害ガス</a:t>
            </a:r>
            <a:r>
              <a:rPr kumimoji="1" lang="ja-JP" altLang="en-US" dirty="0" smtClean="0"/>
              <a:t>発生で中毒の例</a:t>
            </a:r>
            <a:endParaRPr kumimoji="1" lang="en-US" altLang="ja-JP" dirty="0" smtClean="0"/>
          </a:p>
          <a:p>
            <a:r>
              <a:rPr lang="ja-JP" altLang="en-US" dirty="0" smtClean="0"/>
              <a:t>④ 長期接触による発がんの事例</a:t>
            </a:r>
            <a:endParaRPr lang="en-US" altLang="ja-JP" dirty="0"/>
          </a:p>
          <a:p>
            <a:r>
              <a:rPr lang="ja-JP" altLang="en-US" dirty="0" smtClean="0"/>
              <a:t>⑤ 長期接触による臓器障害の事例</a:t>
            </a:r>
            <a:endParaRPr lang="en-US" altLang="ja-JP" dirty="0" smtClean="0"/>
          </a:p>
          <a:p>
            <a:r>
              <a:rPr kumimoji="1" lang="ja-JP" altLang="en-US" dirty="0"/>
              <a:t>このよう</a:t>
            </a:r>
            <a:r>
              <a:rPr kumimoji="1" lang="ja-JP" altLang="en-US" dirty="0" smtClean="0"/>
              <a:t>に健康障害が発生しています。今まで起こっていないから自分たちは大丈夫と油断しないで、危険有害性を考えて、「自分を守り、</a:t>
            </a:r>
            <a:r>
              <a:rPr lang="ja-JP" altLang="en-US" dirty="0" smtClean="0"/>
              <a:t>仲間を守る」</a:t>
            </a:r>
            <a:r>
              <a:rPr kumimoji="1" lang="ja-JP" altLang="en-US" dirty="0" smtClean="0"/>
              <a:t>ために実施すべきことを学びましょう。</a:t>
            </a:r>
            <a:endParaRPr lang="en-US" altLang="ja-JP" dirty="0"/>
          </a:p>
          <a:p>
            <a:r>
              <a:rPr kumimoji="1" lang="ja-JP" altLang="en-US" dirty="0" smtClean="0"/>
              <a:t>＊＊＊＊＊＊＊＊＊＊＊＊＊＊＊＊＊＊＊：</a:t>
            </a:r>
            <a:endParaRPr kumimoji="1" lang="en-US" altLang="ja-JP" dirty="0" smtClean="0"/>
          </a:p>
          <a:p>
            <a:r>
              <a:rPr lang="ja-JP" altLang="en-US" dirty="0" smtClean="0"/>
              <a:t>＜教育</a:t>
            </a:r>
            <a:r>
              <a:rPr lang="ja-JP" altLang="en-US" dirty="0"/>
              <a:t>担当者</a:t>
            </a:r>
            <a:r>
              <a:rPr lang="ja-JP" altLang="en-US" dirty="0" smtClean="0"/>
              <a:t>へ＞</a:t>
            </a:r>
            <a:endParaRPr lang="en-US" altLang="ja-JP" dirty="0" smtClean="0"/>
          </a:p>
          <a:p>
            <a:r>
              <a:rPr kumimoji="1" lang="ja-JP" altLang="en-US" dirty="0"/>
              <a:t>下記資料</a:t>
            </a:r>
            <a:r>
              <a:rPr kumimoji="1" lang="ja-JP" altLang="en-US" dirty="0" smtClean="0"/>
              <a:t>等から自分の職場でも</a:t>
            </a:r>
            <a:r>
              <a:rPr lang="ja-JP" altLang="en-US" dirty="0" smtClean="0"/>
              <a:t>発生</a:t>
            </a:r>
            <a:r>
              <a:rPr lang="ja-JP" altLang="en-US" dirty="0"/>
              <a:t>しそう</a:t>
            </a:r>
            <a:r>
              <a:rPr lang="ja-JP" altLang="en-US" dirty="0" smtClean="0"/>
              <a:t>な事故例を探して説明しましょう。</a:t>
            </a:r>
            <a:endParaRPr lang="en-US" altLang="ja-JP" dirty="0" smtClean="0"/>
          </a:p>
          <a:p>
            <a:r>
              <a:rPr kumimoji="1" lang="ja-JP" altLang="en-US" dirty="0"/>
              <a:t>事故例</a:t>
            </a:r>
            <a:r>
              <a:rPr kumimoji="1" lang="ja-JP" altLang="en-US" dirty="0" smtClean="0"/>
              <a:t>は、厚生</a:t>
            </a:r>
            <a:r>
              <a:rPr lang="ja-JP" altLang="en-US" dirty="0"/>
              <a:t>労働</a:t>
            </a:r>
            <a:r>
              <a:rPr kumimoji="1" lang="ja-JP" altLang="en-US" dirty="0" smtClean="0"/>
              <a:t>省のホームページ「職場のあんぜんサイト」の</a:t>
            </a:r>
            <a:endParaRPr kumimoji="1" lang="en-US" altLang="ja-JP" dirty="0" smtClean="0"/>
          </a:p>
          <a:p>
            <a:r>
              <a:rPr lang="ja-JP" altLang="en-US" dirty="0" smtClean="0"/>
              <a:t>●化学物質による災害事例</a:t>
            </a:r>
            <a:endParaRPr lang="en-US" altLang="ja-JP" dirty="0" smtClean="0"/>
          </a:p>
          <a:p>
            <a:r>
              <a:rPr kumimoji="1" lang="en-US" altLang="ja-JP" dirty="0" smtClean="0">
                <a:hlinkClick r:id="rId3"/>
              </a:rPr>
              <a:t>http://anzeninfo.mhlw.go.jp/user/anzen/kag/saigaijirei.htm</a:t>
            </a:r>
            <a:endParaRPr kumimoji="1" lang="en-US" altLang="ja-JP" dirty="0" smtClean="0"/>
          </a:p>
          <a:p>
            <a:r>
              <a:rPr lang="ja-JP" altLang="en-US" dirty="0" smtClean="0"/>
              <a:t>●労働災害事例</a:t>
            </a:r>
            <a:endParaRPr lang="en-US" altLang="ja-JP" dirty="0" smtClean="0"/>
          </a:p>
          <a:p>
            <a:r>
              <a:rPr kumimoji="1" lang="en-US" altLang="ja-JP" dirty="0" smtClean="0">
                <a:hlinkClick r:id="rId4"/>
              </a:rPr>
              <a:t>http://anzeninfo.mhlw.go.jp/anzen_pg/DSAI.FND.aspx</a:t>
            </a:r>
            <a:endParaRPr kumimoji="1" lang="en-US" altLang="ja-JP" dirty="0" smtClean="0"/>
          </a:p>
          <a:p>
            <a:r>
              <a:rPr kumimoji="1" lang="ja-JP" altLang="en-US" dirty="0" smtClean="0"/>
              <a:t>に事例が多数紹介されています。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3</a:t>
            </a:fld>
            <a:endParaRPr kumimoji="1" lang="ja-JP" altLang="en-US" dirty="0"/>
          </a:p>
        </p:txBody>
      </p:sp>
    </p:spTree>
    <p:extLst>
      <p:ext uri="{BB962C8B-B14F-4D97-AF65-F5344CB8AC3E}">
        <p14:creationId xmlns:p14="http://schemas.microsoft.com/office/powerpoint/2010/main" val="3774733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この図は使い捨て式防</a:t>
            </a:r>
            <a:r>
              <a:rPr kumimoji="1" lang="ja-JP" altLang="en-US" dirty="0" err="1" smtClean="0"/>
              <a:t>じん</a:t>
            </a:r>
            <a:r>
              <a:rPr kumimoji="1" lang="ja-JP" altLang="en-US" dirty="0" smtClean="0"/>
              <a:t>マスクの正しい装着方法です。</a:t>
            </a:r>
            <a:endParaRPr kumimoji="1" lang="en-US" altLang="ja-JP" dirty="0" smtClean="0"/>
          </a:p>
          <a:p>
            <a:r>
              <a:rPr lang="ja-JP" altLang="en-US" dirty="0"/>
              <a:t>１</a:t>
            </a:r>
            <a:r>
              <a:rPr lang="ja-JP" altLang="en-US" dirty="0" smtClean="0"/>
              <a:t>）ステップ１　　マスクを図のように持ちます。</a:t>
            </a:r>
            <a:endParaRPr lang="en-US" altLang="ja-JP" dirty="0" smtClean="0"/>
          </a:p>
          <a:p>
            <a:r>
              <a:rPr kumimoji="1" lang="ja-JP" altLang="en-US" dirty="0"/>
              <a:t>２</a:t>
            </a:r>
            <a:r>
              <a:rPr kumimoji="1" lang="ja-JP" altLang="en-US" dirty="0" smtClean="0"/>
              <a:t>）ステップ２　　あごをマスクに乗せるようにマスクを当てます。</a:t>
            </a:r>
            <a:endParaRPr kumimoji="1" lang="en-US" altLang="ja-JP" dirty="0" smtClean="0"/>
          </a:p>
          <a:p>
            <a:r>
              <a:rPr lang="ja-JP" altLang="en-US" dirty="0"/>
              <a:t>３</a:t>
            </a:r>
            <a:r>
              <a:rPr lang="ja-JP" altLang="en-US" dirty="0" smtClean="0"/>
              <a:t>）ステップ３　　あごの位置がずれないように片手でマスクを押えながら</a:t>
            </a:r>
            <a:endParaRPr lang="en-US" altLang="ja-JP" dirty="0" smtClean="0"/>
          </a:p>
          <a:p>
            <a:r>
              <a:rPr kumimoji="1" lang="ja-JP" altLang="en-US" dirty="0"/>
              <a:t>　</a:t>
            </a:r>
            <a:r>
              <a:rPr kumimoji="1" lang="ja-JP" altLang="en-US" dirty="0" smtClean="0"/>
              <a:t>　　　　　　　　　下側のゴムバンドを首の後ろにまわし、次に上側のゴム</a:t>
            </a:r>
            <a:endParaRPr kumimoji="1" lang="en-US" altLang="ja-JP" dirty="0" smtClean="0"/>
          </a:p>
          <a:p>
            <a:r>
              <a:rPr lang="ja-JP" altLang="en-US" dirty="0"/>
              <a:t>　</a:t>
            </a:r>
            <a:r>
              <a:rPr lang="ja-JP" altLang="en-US" dirty="0" smtClean="0"/>
              <a:t>　　　　　　　　　</a:t>
            </a:r>
            <a:r>
              <a:rPr kumimoji="1" lang="ja-JP" altLang="en-US" dirty="0" smtClean="0"/>
              <a:t>バンドが頭頂部にくるようにまわします。</a:t>
            </a:r>
            <a:endParaRPr kumimoji="1" lang="en-US" altLang="ja-JP" dirty="0" smtClean="0"/>
          </a:p>
          <a:p>
            <a:r>
              <a:rPr lang="ja-JP" altLang="en-US" dirty="0"/>
              <a:t>４</a:t>
            </a:r>
            <a:r>
              <a:rPr lang="ja-JP" altLang="en-US" dirty="0" smtClean="0"/>
              <a:t>）ステップ４　　両手の指でマスクの鼻あてが鼻の隆起に沿って密着する</a:t>
            </a:r>
            <a:endParaRPr lang="en-US" altLang="ja-JP" dirty="0" smtClean="0"/>
          </a:p>
          <a:p>
            <a:r>
              <a:rPr lang="ja-JP" altLang="en-US" dirty="0"/>
              <a:t>　</a:t>
            </a:r>
            <a:r>
              <a:rPr lang="ja-JP" altLang="en-US" dirty="0" smtClean="0"/>
              <a:t>　　　　　　　　　ように押し付けて、フィットさせます。</a:t>
            </a:r>
            <a:endParaRPr lang="en-US" altLang="ja-JP" dirty="0" smtClean="0"/>
          </a:p>
          <a:p>
            <a:r>
              <a:rPr kumimoji="1" lang="ja-JP" altLang="en-US" dirty="0" smtClean="0"/>
              <a:t>最後に密着性の確認をします。これが大事です。</a:t>
            </a:r>
            <a:endParaRPr kumimoji="1" lang="en-US" altLang="ja-JP" dirty="0" smtClean="0"/>
          </a:p>
          <a:p>
            <a:r>
              <a:rPr lang="ja-JP" altLang="en-US" dirty="0"/>
              <a:t>　</a:t>
            </a:r>
            <a:r>
              <a:rPr lang="ja-JP" altLang="en-US" dirty="0" smtClean="0"/>
              <a:t>　　　　　　　　　両手でマスクを覆うようにして、息を強く吐き出します。</a:t>
            </a:r>
            <a:endParaRPr lang="en-US" altLang="ja-JP" dirty="0" smtClean="0"/>
          </a:p>
          <a:p>
            <a:r>
              <a:rPr kumimoji="1" lang="ja-JP" altLang="en-US" dirty="0"/>
              <a:t>　</a:t>
            </a:r>
            <a:r>
              <a:rPr kumimoji="1" lang="ja-JP" altLang="en-US" dirty="0" smtClean="0"/>
              <a:t>　　　　　　　　　マスクのまわりから息が漏れ出なければ</a:t>
            </a:r>
            <a:r>
              <a:rPr kumimoji="1" lang="en-US" altLang="ja-JP" dirty="0" smtClean="0"/>
              <a:t>OK</a:t>
            </a:r>
            <a:r>
              <a:rPr kumimoji="1" lang="ja-JP" altLang="en-US" dirty="0" smtClean="0"/>
              <a:t>です。</a:t>
            </a:r>
            <a:endParaRPr kumimoji="1" lang="ja-JP" altLang="en-US" dirty="0"/>
          </a:p>
        </p:txBody>
      </p:sp>
      <p:sp>
        <p:nvSpPr>
          <p:cNvPr id="4" name="スライド番号プレースホルダー 3"/>
          <p:cNvSpPr>
            <a:spLocks noGrp="1"/>
          </p:cNvSpPr>
          <p:nvPr>
            <p:ph type="sldNum" sz="quarter" idx="10"/>
          </p:nvPr>
        </p:nvSpPr>
        <p:spPr/>
        <p:txBody>
          <a:bodyPr/>
          <a:lstStyle/>
          <a:p>
            <a:fld id="{FDE0E3FB-D519-481F-AF77-387570FEAE1F}"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728972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31</a:t>
            </a:fld>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376" y="7780338"/>
            <a:ext cx="3902075"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12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6"/>
            <a:ext cx="5445760" cy="3301060"/>
          </a:xfrm>
        </p:spPr>
        <p:txBody>
          <a:bodyPr/>
          <a:lstStyle/>
          <a:p>
            <a:r>
              <a:rPr kumimoji="1" lang="ja-JP" altLang="en-US" dirty="0" smtClean="0"/>
              <a:t>塗装ブースの槽に貯まった廃塗料を清掃する現場で発生した事故です。</a:t>
            </a:r>
            <a:endParaRPr kumimoji="1" lang="en-US" altLang="ja-JP" dirty="0" smtClean="0"/>
          </a:p>
          <a:p>
            <a:r>
              <a:rPr lang="ja-JP" altLang="en-US" dirty="0"/>
              <a:t>塗料</a:t>
            </a:r>
            <a:r>
              <a:rPr lang="ja-JP" altLang="en-US" dirty="0" smtClean="0"/>
              <a:t>を沈殿させるために水酸化ナトリウム（カ性ソーダ）が投入されていて、</a:t>
            </a:r>
            <a:endParaRPr lang="en-US" altLang="ja-JP" dirty="0" smtClean="0"/>
          </a:p>
          <a:p>
            <a:r>
              <a:rPr lang="ja-JP" altLang="en-US" dirty="0" smtClean="0"/>
              <a:t>アルカリ性になっていました。</a:t>
            </a:r>
            <a:endParaRPr lang="en-US" altLang="ja-JP" dirty="0" smtClean="0"/>
          </a:p>
          <a:p>
            <a:r>
              <a:rPr lang="ja-JP" altLang="en-US" dirty="0" smtClean="0"/>
              <a:t>水溶液をバキュームカーで吸い取った後、残った沈殿物をスコップですくって</a:t>
            </a:r>
            <a:endParaRPr lang="en-US" altLang="ja-JP" dirty="0" smtClean="0"/>
          </a:p>
          <a:p>
            <a:r>
              <a:rPr lang="ja-JP" altLang="en-US" dirty="0" smtClean="0"/>
              <a:t>バケツに入れる作業中に、飛散した液を顔と手に浴び薬傷を</a:t>
            </a:r>
            <a:r>
              <a:rPr kumimoji="1" lang="ja-JP" altLang="en-US" dirty="0" smtClean="0"/>
              <a:t>負ったもの</a:t>
            </a:r>
            <a:r>
              <a:rPr lang="ja-JP" altLang="en-US" dirty="0" smtClean="0"/>
              <a:t>です。</a:t>
            </a:r>
            <a:endParaRPr lang="en-US" altLang="ja-JP" dirty="0" smtClean="0"/>
          </a:p>
          <a:p>
            <a:endParaRPr kumimoji="1" lang="en-US" altLang="ja-JP" dirty="0"/>
          </a:p>
          <a:p>
            <a:r>
              <a:rPr lang="ja-JP" altLang="en-US" dirty="0" smtClean="0"/>
              <a:t>酸やアルカリを取扱うときは、その液や飛沫が飛ぶような作業では</a:t>
            </a:r>
            <a:endParaRPr lang="en-US" altLang="ja-JP" dirty="0" smtClean="0"/>
          </a:p>
          <a:p>
            <a:r>
              <a:rPr kumimoji="1" lang="ja-JP" altLang="en-US" dirty="0" smtClean="0"/>
              <a:t>保護具を着用して顔や手足を薬傷から守りましょう。</a:t>
            </a:r>
            <a:endParaRPr kumimoji="1" lang="en-US" altLang="ja-JP" dirty="0" smtClean="0"/>
          </a:p>
          <a:p>
            <a:endParaRPr lang="en-US" altLang="ja-JP" dirty="0" smtClean="0"/>
          </a:p>
          <a:p>
            <a:r>
              <a:rPr lang="ja-JP" altLang="en-US" dirty="0"/>
              <a:t>＊＊＊＊＊＊＊＊＊＊＊＊＊＊＊＊＊＊＊＊＊＊＊＊</a:t>
            </a:r>
            <a:r>
              <a:rPr lang="ja-JP" altLang="en-US" dirty="0" smtClean="0"/>
              <a:t>＊</a:t>
            </a:r>
            <a:endParaRPr lang="en-US" altLang="ja-JP" dirty="0" smtClean="0"/>
          </a:p>
          <a:p>
            <a:r>
              <a:rPr lang="ja-JP" altLang="en-US" dirty="0" smtClean="0"/>
              <a:t>＜教育担当者へ＞</a:t>
            </a:r>
            <a:endParaRPr lang="en-US" altLang="ja-JP" dirty="0"/>
          </a:p>
          <a:p>
            <a:r>
              <a:rPr kumimoji="1" lang="ja-JP" altLang="en-US" dirty="0" smtClean="0"/>
              <a:t>塗装ブースだけでなく、槽に貯まった沈殿物を清掃する際に、残液の有害性に</a:t>
            </a:r>
            <a:endParaRPr kumimoji="1" lang="en-US" altLang="ja-JP" dirty="0" smtClean="0"/>
          </a:p>
          <a:p>
            <a:r>
              <a:rPr lang="ja-JP" altLang="en-US" dirty="0" smtClean="0"/>
              <a:t>注意しないで、薬傷を負ったり、中毒になった事例が多数あります。</a:t>
            </a:r>
            <a:endParaRPr lang="en-US" altLang="ja-JP" dirty="0" smtClean="0"/>
          </a:p>
          <a:p>
            <a:r>
              <a:rPr kumimoji="1" lang="ja-JP" altLang="en-US" dirty="0" smtClean="0"/>
              <a:t>定常</a:t>
            </a:r>
            <a:r>
              <a:rPr lang="ja-JP" altLang="en-US" dirty="0"/>
              <a:t>作業で</a:t>
            </a:r>
            <a:r>
              <a:rPr lang="ja-JP" altLang="en-US" dirty="0" smtClean="0"/>
              <a:t>はないところでの、事故防止に注意が必要です。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4</a:t>
            </a:fld>
            <a:endParaRPr kumimoji="1" lang="ja-JP" altLang="en-US" dirty="0"/>
          </a:p>
        </p:txBody>
      </p:sp>
    </p:spTree>
    <p:extLst>
      <p:ext uri="{BB962C8B-B14F-4D97-AF65-F5344CB8AC3E}">
        <p14:creationId xmlns:p14="http://schemas.microsoft.com/office/powerpoint/2010/main" val="292303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5</a:t>
            </a:fld>
            <a:endParaRPr kumimoji="1" lang="ja-JP" altLang="en-US"/>
          </a:p>
        </p:txBody>
      </p:sp>
      <p:sp>
        <p:nvSpPr>
          <p:cNvPr id="5" name="ノート プレースホルダー 4"/>
          <p:cNvSpPr>
            <a:spLocks noGrp="1"/>
          </p:cNvSpPr>
          <p:nvPr>
            <p:ph type="body" sz="quarter" idx="11"/>
          </p:nvPr>
        </p:nvSpPr>
        <p:spPr/>
        <p:txBody>
          <a:bodyPr/>
          <a:lstStyle/>
          <a:p>
            <a:r>
              <a:rPr kumimoji="1" lang="ja-JP" altLang="en-US" dirty="0" smtClean="0"/>
              <a:t>焼却炉の炉壁補修のために，急結剤（急速硬化剤）を吹付けていた時に、スプレーガンのノズルとホースの接続部から急結剤が漏れて飛散した事故です。</a:t>
            </a:r>
            <a:endParaRPr kumimoji="1" lang="en-US" altLang="ja-JP" dirty="0" smtClean="0"/>
          </a:p>
          <a:p>
            <a:r>
              <a:rPr lang="ja-JP" altLang="en-US" dirty="0"/>
              <a:t>急結剤</a:t>
            </a:r>
            <a:r>
              <a:rPr lang="ja-JP" altLang="en-US" dirty="0" smtClean="0"/>
              <a:t>が強アルカリ性で、皮膚に薬傷を負ったものです。</a:t>
            </a:r>
            <a:endParaRPr lang="en-US" altLang="ja-JP" dirty="0" smtClean="0"/>
          </a:p>
          <a:p>
            <a:endParaRPr lang="en-US" altLang="ja-JP" dirty="0"/>
          </a:p>
          <a:p>
            <a:r>
              <a:rPr lang="ja-JP" altLang="en-US" dirty="0" smtClean="0"/>
              <a:t>強酸・強アルカリを取り扱うときは、保護手袋、薬剤が浸み込まない作業服の</a:t>
            </a:r>
            <a:endParaRPr lang="en-US" altLang="ja-JP" dirty="0" smtClean="0"/>
          </a:p>
          <a:p>
            <a:r>
              <a:rPr lang="ja-JP" altLang="en-US" dirty="0"/>
              <a:t>着用</a:t>
            </a:r>
            <a:r>
              <a:rPr lang="ja-JP" altLang="en-US" dirty="0" smtClean="0"/>
              <a:t>が必要です。</a:t>
            </a:r>
            <a:endParaRPr lang="en-US" altLang="ja-JP" dirty="0" smtClean="0"/>
          </a:p>
          <a:p>
            <a:endParaRPr lang="en-US" altLang="ja-JP" dirty="0" smtClean="0"/>
          </a:p>
          <a:p>
            <a:endParaRPr lang="en-US" altLang="ja-JP" dirty="0"/>
          </a:p>
          <a:p>
            <a:r>
              <a:rPr lang="ja-JP" altLang="en-US" dirty="0" smtClean="0"/>
              <a:t>＊＊＊＊＊＊＊＊＊＊＊＊＊＊＊＊＊＊＊＊＊＊＊＊＊＊＊＊＊＊＊</a:t>
            </a:r>
            <a:endParaRPr lang="en-US" altLang="ja-JP" dirty="0" smtClean="0"/>
          </a:p>
          <a:p>
            <a:r>
              <a:rPr lang="ja-JP" altLang="en-US" dirty="0" smtClean="0"/>
              <a:t>＜教育担当者へ＞</a:t>
            </a:r>
            <a:endParaRPr lang="en-US" altLang="ja-JP" dirty="0"/>
          </a:p>
          <a:p>
            <a:r>
              <a:rPr lang="ja-JP" altLang="en-US" dirty="0"/>
              <a:t>この</a:t>
            </a:r>
            <a:r>
              <a:rPr lang="ja-JP" altLang="en-US" dirty="0" smtClean="0"/>
              <a:t>事故の場合は、ほかにも安全上の問題点が指摘されています。</a:t>
            </a:r>
            <a:endParaRPr lang="en-US" altLang="ja-JP" dirty="0" smtClean="0"/>
          </a:p>
          <a:p>
            <a:r>
              <a:rPr lang="ja-JP" altLang="en-US" dirty="0"/>
              <a:t>１</a:t>
            </a:r>
            <a:r>
              <a:rPr lang="ja-JP" altLang="en-US" dirty="0" smtClean="0"/>
              <a:t>）安全作業指示が行われていなかった。</a:t>
            </a:r>
            <a:endParaRPr lang="en-US" altLang="ja-JP" dirty="0" smtClean="0"/>
          </a:p>
          <a:p>
            <a:r>
              <a:rPr lang="ja-JP" altLang="en-US" dirty="0"/>
              <a:t>２</a:t>
            </a:r>
            <a:r>
              <a:rPr lang="ja-JP" altLang="en-US" dirty="0" smtClean="0"/>
              <a:t>）作業者に安全教育が行われていなかった。</a:t>
            </a:r>
            <a:endParaRPr lang="en-US" altLang="ja-JP" dirty="0" smtClean="0"/>
          </a:p>
          <a:p>
            <a:r>
              <a:rPr lang="ja-JP" altLang="en-US" dirty="0"/>
              <a:t>３</a:t>
            </a:r>
            <a:r>
              <a:rPr lang="ja-JP" altLang="en-US" dirty="0" smtClean="0"/>
              <a:t>）適切な保護具を着用していなかった。</a:t>
            </a:r>
            <a:endParaRPr lang="en-US" altLang="ja-JP" dirty="0" smtClean="0"/>
          </a:p>
          <a:p>
            <a:r>
              <a:rPr lang="ja-JP" altLang="en-US" dirty="0"/>
              <a:t>４</a:t>
            </a:r>
            <a:r>
              <a:rPr lang="ja-JP" altLang="en-US" dirty="0" smtClean="0"/>
              <a:t>）使用する薬剤の</a:t>
            </a:r>
            <a:r>
              <a:rPr lang="en-US" altLang="ja-JP" dirty="0" smtClean="0"/>
              <a:t>SDS</a:t>
            </a:r>
            <a:r>
              <a:rPr lang="ja-JP" altLang="en-US" dirty="0" smtClean="0"/>
              <a:t>を入手していなかった。</a:t>
            </a:r>
            <a:endParaRPr lang="en-US" altLang="ja-JP" dirty="0" smtClean="0"/>
          </a:p>
          <a:p>
            <a:r>
              <a:rPr lang="ja-JP" altLang="en-US" dirty="0" smtClean="0"/>
              <a:t>５）当日作業指揮者が出勤できなかったが、体制変更を</a:t>
            </a:r>
            <a:r>
              <a:rPr lang="ja-JP" altLang="en-US" dirty="0" err="1" smtClean="0"/>
              <a:t>せすに</a:t>
            </a:r>
            <a:r>
              <a:rPr lang="ja-JP" altLang="en-US" dirty="0" smtClean="0"/>
              <a:t>作業を行った。</a:t>
            </a:r>
            <a:endParaRPr lang="en-US" altLang="ja-JP" dirty="0" smtClean="0"/>
          </a:p>
          <a:p>
            <a:endParaRPr kumimoji="1" lang="ja-JP" altLang="en-US" dirty="0"/>
          </a:p>
        </p:txBody>
      </p:sp>
    </p:spTree>
    <p:extLst>
      <p:ext uri="{BB962C8B-B14F-4D97-AF65-F5344CB8AC3E}">
        <p14:creationId xmlns:p14="http://schemas.microsoft.com/office/powerpoint/2010/main" val="409219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塩ビ</a:t>
            </a:r>
            <a:r>
              <a:rPr lang="ja-JP" altLang="en-US" dirty="0" smtClean="0"/>
              <a:t>シー</a:t>
            </a:r>
            <a:r>
              <a:rPr kumimoji="1" lang="ja-JP" altLang="en-US" dirty="0" smtClean="0"/>
              <a:t>トに接着剤をコーティングするための接着剤液の</a:t>
            </a:r>
            <a:r>
              <a:rPr lang="ja-JP" altLang="en-US" dirty="0" smtClean="0"/>
              <a:t>準備</a:t>
            </a:r>
            <a:r>
              <a:rPr lang="ja-JP" altLang="en-US" dirty="0"/>
              <a:t>作業</a:t>
            </a:r>
            <a:r>
              <a:rPr lang="ja-JP" altLang="en-US" dirty="0" smtClean="0"/>
              <a:t>です。</a:t>
            </a:r>
            <a:endParaRPr lang="en-US" altLang="ja-JP" dirty="0" smtClean="0"/>
          </a:p>
          <a:p>
            <a:r>
              <a:rPr lang="ja-JP" altLang="en-US" dirty="0" smtClean="0"/>
              <a:t>１斗缶に接着剤を入れ、溶剤のトルエンと酢酸エチルを入れ、図には</a:t>
            </a:r>
            <a:endParaRPr lang="en-US" altLang="ja-JP" dirty="0" smtClean="0"/>
          </a:p>
          <a:p>
            <a:r>
              <a:rPr lang="ja-JP" altLang="en-US" dirty="0"/>
              <a:t>書いてありません</a:t>
            </a:r>
            <a:r>
              <a:rPr lang="ja-JP" altLang="en-US" dirty="0" smtClean="0"/>
              <a:t>が、硬化剤を加えて混合しています。</a:t>
            </a:r>
            <a:endParaRPr lang="en-US" altLang="ja-JP" dirty="0" smtClean="0"/>
          </a:p>
          <a:p>
            <a:r>
              <a:rPr lang="ja-JP" altLang="en-US" dirty="0" smtClean="0"/>
              <a:t>この後、この液をヒシャクで汲んで、コーターの接着剤受け皿に移します。</a:t>
            </a:r>
            <a:endParaRPr lang="en-US" altLang="ja-JP" dirty="0" smtClean="0"/>
          </a:p>
          <a:p>
            <a:r>
              <a:rPr lang="ja-JP" altLang="en-US" dirty="0" smtClean="0"/>
              <a:t>トルエン等の危険有害性を考えると、どのようなことに注意する必要があるで</a:t>
            </a:r>
            <a:endParaRPr lang="en-US" altLang="ja-JP" dirty="0" smtClean="0"/>
          </a:p>
          <a:p>
            <a:r>
              <a:rPr lang="ja-JP" altLang="en-US" dirty="0" smtClean="0"/>
              <a:t>しょうか？</a:t>
            </a:r>
            <a:endParaRPr lang="en-US" altLang="ja-JP" dirty="0" smtClean="0"/>
          </a:p>
          <a:p>
            <a:r>
              <a:rPr kumimoji="1" lang="ja-JP" altLang="en-US" dirty="0" smtClean="0"/>
              <a:t>＊＊＊＊＊＊＊＊＊＊＊＊＊＊＊＊＊＊＊＊＊＊＊＊＊＊＊＊＊＊＊＊＊</a:t>
            </a:r>
            <a:endParaRPr kumimoji="1" lang="en-US" altLang="ja-JP" dirty="0" smtClean="0"/>
          </a:p>
          <a:p>
            <a:r>
              <a:rPr lang="ja-JP" altLang="en-US" dirty="0" smtClean="0"/>
              <a:t>＜教育担当者へ＞</a:t>
            </a:r>
            <a:endParaRPr lang="en-US" altLang="ja-JP" dirty="0" smtClean="0"/>
          </a:p>
          <a:p>
            <a:r>
              <a:rPr kumimoji="1" lang="ja-JP" altLang="en-US" dirty="0" smtClean="0"/>
              <a:t>受講者に短時間考えてもらい、注意事項を挙げてもらってください。</a:t>
            </a:r>
            <a:endParaRPr kumimoji="1" lang="en-US" altLang="ja-JP" dirty="0" smtClean="0"/>
          </a:p>
          <a:p>
            <a:r>
              <a:rPr lang="ja-JP" altLang="en-US" dirty="0"/>
              <a:t>健康障害</a:t>
            </a:r>
            <a:r>
              <a:rPr lang="ja-JP" altLang="en-US" dirty="0" smtClean="0"/>
              <a:t>を防止するためには、</a:t>
            </a:r>
            <a:endParaRPr kumimoji="1" lang="en-US" altLang="ja-JP" dirty="0" smtClean="0"/>
          </a:p>
          <a:p>
            <a:r>
              <a:rPr lang="ja-JP" altLang="en-US" dirty="0" smtClean="0"/>
              <a:t>①局所排気設備の設置、②保護具（防毒マスク）の着用、③使用しないときは</a:t>
            </a:r>
            <a:endParaRPr lang="en-US" altLang="ja-JP" dirty="0" smtClean="0"/>
          </a:p>
          <a:p>
            <a:r>
              <a:rPr lang="ja-JP" altLang="en-US" dirty="0"/>
              <a:t>１斗缶</a:t>
            </a:r>
            <a:r>
              <a:rPr lang="ja-JP" altLang="en-US" dirty="0" smtClean="0"/>
              <a:t>にフタをする、④接着剤液をヒシャクで補給するのでなく、補給装置を</a:t>
            </a:r>
            <a:endParaRPr lang="en-US" altLang="ja-JP" dirty="0" smtClean="0"/>
          </a:p>
          <a:p>
            <a:r>
              <a:rPr lang="ja-JP" altLang="en-US" dirty="0" smtClean="0"/>
              <a:t>設置する、等が考えられます。</a:t>
            </a:r>
            <a:endParaRPr kumimoji="1" lang="en-US" altLang="ja-JP" dirty="0"/>
          </a:p>
          <a:p>
            <a:endParaRPr lang="en-US" altLang="ja-JP" dirty="0" smtClean="0"/>
          </a:p>
          <a:p>
            <a:r>
              <a:rPr kumimoji="1" lang="ja-JP" altLang="en-US" dirty="0" smtClean="0"/>
              <a:t>トルエン、酢酸エチルは危険物ですから、火災の危険性もあります。</a:t>
            </a:r>
            <a:endParaRPr kumimoji="1" lang="en-US" altLang="ja-JP" dirty="0" smtClean="0"/>
          </a:p>
          <a:p>
            <a:r>
              <a:rPr kumimoji="1" lang="ja-JP" altLang="en-US" dirty="0" smtClean="0"/>
              <a:t>火災</a:t>
            </a:r>
            <a:r>
              <a:rPr kumimoji="1" lang="ja-JP" altLang="en-US" dirty="0"/>
              <a:t>予防として</a:t>
            </a:r>
            <a:r>
              <a:rPr kumimoji="1" lang="ja-JP" altLang="en-US" dirty="0" smtClean="0"/>
              <a:t>は、一斗缶にアース接続、作業者は静電靴、静電服の着用</a:t>
            </a:r>
            <a:endParaRPr kumimoji="1" lang="en-US" altLang="ja-JP" dirty="0" smtClean="0"/>
          </a:p>
          <a:p>
            <a:r>
              <a:rPr lang="ja-JP" altLang="en-US" dirty="0"/>
              <a:t>など</a:t>
            </a:r>
            <a:r>
              <a:rPr lang="ja-JP" altLang="en-US" dirty="0" smtClean="0"/>
              <a:t>の対策が必要です。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6</a:t>
            </a:fld>
            <a:endParaRPr kumimoji="1" lang="ja-JP" altLang="en-US" dirty="0"/>
          </a:p>
        </p:txBody>
      </p:sp>
    </p:spTree>
    <p:extLst>
      <p:ext uri="{BB962C8B-B14F-4D97-AF65-F5344CB8AC3E}">
        <p14:creationId xmlns:p14="http://schemas.microsoft.com/office/powerpoint/2010/main" val="1774825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6"/>
            <a:ext cx="5445760" cy="3379331"/>
          </a:xfrm>
        </p:spPr>
        <p:txBody>
          <a:bodyPr/>
          <a:lstStyle/>
          <a:p>
            <a:r>
              <a:rPr kumimoji="1" lang="ja-JP" altLang="en-US" dirty="0" smtClean="0"/>
              <a:t>接着剤と溶剤のトルエン、酢酸エチル、硬化剤を混合した液の入った一斗缶から</a:t>
            </a:r>
            <a:endParaRPr kumimoji="1" lang="en-US" altLang="ja-JP" dirty="0" smtClean="0"/>
          </a:p>
          <a:p>
            <a:r>
              <a:rPr kumimoji="1" lang="ja-JP" altLang="en-US" dirty="0" smtClean="0"/>
              <a:t>ヒシャクで撹拌して、グラビアコーターの受皿に供給していて、気分が悪くなり、</a:t>
            </a:r>
            <a:endParaRPr kumimoji="1" lang="en-US" altLang="ja-JP" dirty="0" smtClean="0"/>
          </a:p>
          <a:p>
            <a:r>
              <a:rPr lang="ja-JP" altLang="en-US" dirty="0"/>
              <a:t>急性</a:t>
            </a:r>
            <a:r>
              <a:rPr lang="ja-JP" altLang="en-US" dirty="0" smtClean="0"/>
              <a:t>中毒で休業災害になった例です。</a:t>
            </a:r>
            <a:endParaRPr lang="en-US" altLang="ja-JP" dirty="0" smtClean="0"/>
          </a:p>
          <a:p>
            <a:endParaRPr kumimoji="1" lang="en-US" altLang="ja-JP" dirty="0"/>
          </a:p>
          <a:p>
            <a:r>
              <a:rPr lang="ja-JP" altLang="en-US" dirty="0" smtClean="0"/>
              <a:t>トルエン容器、酢酸エチル容器のラベルで絵表示を確認して、健康有害性の</a:t>
            </a:r>
            <a:endParaRPr lang="en-US" altLang="ja-JP" dirty="0" smtClean="0"/>
          </a:p>
          <a:p>
            <a:r>
              <a:rPr kumimoji="1" lang="ja-JP" altLang="en-US" dirty="0" smtClean="0"/>
              <a:t>絵表示の意味を理解していれば、保護具を着用して作業したと思われます。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7</a:t>
            </a:fld>
            <a:endParaRPr kumimoji="1" lang="ja-JP" altLang="en-US"/>
          </a:p>
        </p:txBody>
      </p:sp>
    </p:spTree>
    <p:extLst>
      <p:ext uri="{BB962C8B-B14F-4D97-AF65-F5344CB8AC3E}">
        <p14:creationId xmlns:p14="http://schemas.microsoft.com/office/powerpoint/2010/main" val="450110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鋳物部品をグラインダーで研磨する作業に長年従事してきた作業者が、</a:t>
            </a:r>
            <a:endParaRPr kumimoji="1" lang="en-US" altLang="ja-JP" dirty="0" smtClean="0"/>
          </a:p>
          <a:p>
            <a:r>
              <a:rPr lang="ja-JP" altLang="en-US" dirty="0"/>
              <a:t>腹痛のため</a:t>
            </a:r>
            <a:r>
              <a:rPr lang="ja-JP" altLang="en-US" dirty="0" smtClean="0"/>
              <a:t>に血液検査を受けた結果、血液中の鉛濃度が非常に高く、</a:t>
            </a:r>
            <a:endParaRPr lang="en-US" altLang="ja-JP" dirty="0" smtClean="0"/>
          </a:p>
          <a:p>
            <a:r>
              <a:rPr kumimoji="1" lang="ja-JP" altLang="en-US" dirty="0" smtClean="0"/>
              <a:t>慢性鉛中毒と診断されたものです。</a:t>
            </a:r>
            <a:endParaRPr kumimoji="1" lang="en-US" altLang="ja-JP" dirty="0" smtClean="0"/>
          </a:p>
          <a:p>
            <a:r>
              <a:rPr lang="ja-JP" altLang="en-US" dirty="0" smtClean="0"/>
              <a:t>鋳物の材料に鉛が入っていて、その粉</a:t>
            </a:r>
            <a:r>
              <a:rPr lang="ja-JP" altLang="en-US" dirty="0" err="1" smtClean="0"/>
              <a:t>じんを</a:t>
            </a:r>
            <a:r>
              <a:rPr lang="ja-JP" altLang="en-US" dirty="0" smtClean="0"/>
              <a:t>長期間にわたって吸入した</a:t>
            </a:r>
            <a:endParaRPr lang="en-US" altLang="ja-JP" dirty="0" smtClean="0"/>
          </a:p>
          <a:p>
            <a:r>
              <a:rPr lang="ja-JP" altLang="en-US" dirty="0" smtClean="0"/>
              <a:t>ためです。</a:t>
            </a:r>
            <a:endParaRPr lang="en-US" altLang="ja-JP" dirty="0" smtClean="0"/>
          </a:p>
          <a:p>
            <a:endParaRPr kumimoji="1" lang="en-US" altLang="ja-JP" dirty="0" smtClean="0"/>
          </a:p>
          <a:p>
            <a:r>
              <a:rPr lang="ja-JP" altLang="en-US" dirty="0"/>
              <a:t>事業場で</a:t>
            </a:r>
            <a:r>
              <a:rPr lang="ja-JP" altLang="en-US" dirty="0" smtClean="0"/>
              <a:t>は、</a:t>
            </a:r>
            <a:r>
              <a:rPr kumimoji="1" lang="ja-JP" altLang="en-US" dirty="0" smtClean="0"/>
              <a:t>作業</a:t>
            </a:r>
            <a:r>
              <a:rPr kumimoji="1" lang="ja-JP" altLang="en-US" dirty="0"/>
              <a:t>環境濃度</a:t>
            </a:r>
            <a:r>
              <a:rPr kumimoji="1" lang="ja-JP" altLang="en-US" dirty="0" smtClean="0"/>
              <a:t>を測定し、定期健康診断を行って</a:t>
            </a:r>
            <a:r>
              <a:rPr lang="ja-JP" altLang="en-US" dirty="0" smtClean="0"/>
              <a:t>作業者の</a:t>
            </a:r>
            <a:endParaRPr lang="en-US" altLang="ja-JP" dirty="0" smtClean="0"/>
          </a:p>
          <a:p>
            <a:r>
              <a:rPr kumimoji="1" lang="ja-JP" altLang="en-US" dirty="0" smtClean="0"/>
              <a:t>健康管理を行う必要があります。</a:t>
            </a:r>
            <a:endParaRPr kumimoji="1" lang="en-US" altLang="ja-JP" dirty="0" smtClean="0"/>
          </a:p>
          <a:p>
            <a:r>
              <a:rPr lang="ja-JP" altLang="en-US" dirty="0"/>
              <a:t>また</a:t>
            </a:r>
            <a:r>
              <a:rPr lang="ja-JP" altLang="en-US" dirty="0" smtClean="0"/>
              <a:t>、金属粉</a:t>
            </a:r>
            <a:r>
              <a:rPr lang="ja-JP" altLang="en-US" dirty="0" err="1" smtClean="0"/>
              <a:t>じんが</a:t>
            </a:r>
            <a:r>
              <a:rPr lang="ja-JP" altLang="en-US" dirty="0"/>
              <a:t>飛散</a:t>
            </a:r>
            <a:r>
              <a:rPr lang="ja-JP" altLang="en-US" dirty="0" smtClean="0"/>
              <a:t>する職場では、防じんマスクで防護する必要が</a:t>
            </a:r>
            <a:endParaRPr lang="en-US" altLang="ja-JP" dirty="0" smtClean="0"/>
          </a:p>
          <a:p>
            <a:r>
              <a:rPr lang="ja-JP" altLang="en-US" dirty="0"/>
              <a:t>あります。</a:t>
            </a:r>
            <a:endParaRPr lang="en-US" altLang="ja-JP" dirty="0" smtClean="0"/>
          </a:p>
        </p:txBody>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8</a:t>
            </a:fld>
            <a:endParaRPr kumimoji="1" lang="ja-JP" altLang="en-US" dirty="0"/>
          </a:p>
        </p:txBody>
      </p:sp>
    </p:spTree>
    <p:extLst>
      <p:ext uri="{BB962C8B-B14F-4D97-AF65-F5344CB8AC3E}">
        <p14:creationId xmlns:p14="http://schemas.microsoft.com/office/powerpoint/2010/main" val="3918627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6"/>
            <a:ext cx="5445760" cy="3770687"/>
          </a:xfrm>
        </p:spPr>
        <p:txBody>
          <a:bodyPr/>
          <a:lstStyle/>
          <a:p>
            <a:r>
              <a:rPr kumimoji="1" lang="ja-JP" altLang="en-US" dirty="0" smtClean="0"/>
              <a:t>次亜塩素酸ナトリウム（次亜塩素酸ソーダ）は食品工業その他で消毒・殺菌用として</a:t>
            </a:r>
            <a:r>
              <a:rPr lang="ja-JP" altLang="en-US" dirty="0" smtClean="0"/>
              <a:t>広く</a:t>
            </a:r>
            <a:r>
              <a:rPr lang="ja-JP" altLang="en-US" dirty="0"/>
              <a:t>使われて</a:t>
            </a:r>
            <a:r>
              <a:rPr lang="ja-JP" altLang="en-US" dirty="0" smtClean="0"/>
              <a:t>います。</a:t>
            </a:r>
            <a:endParaRPr lang="en-US" altLang="ja-JP" dirty="0" smtClean="0"/>
          </a:p>
          <a:p>
            <a:r>
              <a:rPr lang="ja-JP" altLang="en-US" dirty="0"/>
              <a:t>次亜</a:t>
            </a:r>
            <a:r>
              <a:rPr kumimoji="1" lang="ja-JP" altLang="en-US" dirty="0" smtClean="0"/>
              <a:t>塩素酸ナトリウムは塩化水素（塩酸）等の酸と混ざると塩素ガスを発生します。</a:t>
            </a:r>
            <a:endParaRPr kumimoji="1" lang="en-US" altLang="ja-JP" dirty="0" smtClean="0"/>
          </a:p>
          <a:p>
            <a:r>
              <a:rPr kumimoji="1" lang="ja-JP" altLang="en-US" dirty="0" smtClean="0"/>
              <a:t>通常作業で次亜塩素酸ナトリウムと塩酸を混ぜることはないのですが、</a:t>
            </a:r>
            <a:endParaRPr kumimoji="1" lang="en-US" altLang="ja-JP" dirty="0" smtClean="0"/>
          </a:p>
          <a:p>
            <a:r>
              <a:rPr lang="ja-JP" altLang="en-US" dirty="0" smtClean="0"/>
              <a:t>間違って次亜塩素酸ナトリウムのタンクに塩酸を入れて、塩素ガスが発生し、</a:t>
            </a:r>
            <a:endParaRPr lang="en-US" altLang="ja-JP" dirty="0" smtClean="0"/>
          </a:p>
          <a:p>
            <a:r>
              <a:rPr lang="ja-JP" altLang="en-US" dirty="0" smtClean="0"/>
              <a:t>中毒になる事故が、よく発生しています。</a:t>
            </a:r>
            <a:endParaRPr lang="en-US" altLang="ja-JP" dirty="0" smtClean="0"/>
          </a:p>
          <a:p>
            <a:r>
              <a:rPr kumimoji="1" lang="ja-JP" altLang="en-US" dirty="0"/>
              <a:t>それぞれ</a:t>
            </a:r>
            <a:r>
              <a:rPr kumimoji="1" lang="ja-JP" altLang="en-US" dirty="0" smtClean="0"/>
              <a:t>の物質の危険有害性は低くても、混ぜると有害ガスが発生するということを知って、間違って混ぜないように注意を徹底することが重要です。</a:t>
            </a:r>
            <a:endParaRPr kumimoji="1" lang="en-US" altLang="ja-JP" dirty="0" smtClean="0"/>
          </a:p>
          <a:p>
            <a:endParaRPr lang="en-US" altLang="ja-JP" dirty="0"/>
          </a:p>
          <a:p>
            <a:r>
              <a:rPr kumimoji="1" lang="ja-JP" altLang="en-US" dirty="0" smtClean="0"/>
              <a:t>＊＊＊＊＊＊＊＊＊＊＊＊＊＊＊＊＊＊＊＊＊＊＊＊</a:t>
            </a:r>
            <a:endParaRPr kumimoji="1" lang="en-US" altLang="ja-JP" dirty="0" smtClean="0"/>
          </a:p>
          <a:p>
            <a:r>
              <a:rPr lang="ja-JP" altLang="en-US" dirty="0" smtClean="0"/>
              <a:t>＜教育担当者へ＞</a:t>
            </a:r>
            <a:endParaRPr kumimoji="1" lang="en-US" altLang="ja-JP" dirty="0" smtClean="0"/>
          </a:p>
          <a:p>
            <a:r>
              <a:rPr kumimoji="1" lang="ja-JP" altLang="en-US" dirty="0" smtClean="0"/>
              <a:t>当該設備を有している職場では、混触を防止するために、混合禁止表示、２種の容器の色分け表示、安全マニュアルの整備と教育を行いましょう。</a:t>
            </a:r>
            <a:endParaRPr kumimoji="1" lang="en-US" altLang="ja-JP" dirty="0" smtClean="0"/>
          </a:p>
          <a:p>
            <a:r>
              <a:rPr kumimoji="1" lang="ja-JP" altLang="en-US" dirty="0" smtClean="0"/>
              <a:t>また、万一有害ガスが発生した</a:t>
            </a:r>
            <a:r>
              <a:rPr lang="ja-JP" altLang="en-US" dirty="0" smtClean="0"/>
              <a:t>ときを考慮して職場に保護具の配備や水噴霧設備等の備えをしておくことも有効です。</a:t>
            </a:r>
            <a:endParaRPr kumimoji="1" lang="ja-JP" altLang="en-US" dirty="0"/>
          </a:p>
        </p:txBody>
      </p:sp>
      <p:sp>
        <p:nvSpPr>
          <p:cNvPr id="4" name="スライド番号プレースホルダー 3"/>
          <p:cNvSpPr>
            <a:spLocks noGrp="1"/>
          </p:cNvSpPr>
          <p:nvPr>
            <p:ph type="sldNum" sz="quarter" idx="10"/>
          </p:nvPr>
        </p:nvSpPr>
        <p:spPr/>
        <p:txBody>
          <a:bodyPr/>
          <a:lstStyle/>
          <a:p>
            <a:fld id="{FDE0E3FB-D519-481F-AF77-387570FEAE1F}" type="slidenum">
              <a:rPr kumimoji="1" lang="ja-JP" altLang="en-US" smtClean="0"/>
              <a:t>9</a:t>
            </a:fld>
            <a:endParaRPr kumimoji="1" lang="ja-JP" altLang="en-US"/>
          </a:p>
        </p:txBody>
      </p:sp>
    </p:spTree>
    <p:extLst>
      <p:ext uri="{BB962C8B-B14F-4D97-AF65-F5344CB8AC3E}">
        <p14:creationId xmlns:p14="http://schemas.microsoft.com/office/powerpoint/2010/main" val="409219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E50E5AB-CC4F-4231-B8E8-96CE0558D1CD}" type="datetime1">
              <a:rPr kumimoji="1" lang="ja-JP" altLang="en-US" smtClean="0"/>
              <a:t>2017/2/9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A808FB3-8003-43CC-8C56-148E992D40FC}" type="slidenum">
              <a:rPr kumimoji="1" lang="ja-JP" altLang="en-US" smtClean="0"/>
              <a:t>‹#›</a:t>
            </a:fld>
            <a:endParaRPr kumimoji="1" lang="ja-JP" altLang="en-US" dirty="0"/>
          </a:p>
        </p:txBody>
      </p:sp>
    </p:spTree>
    <p:extLst>
      <p:ext uri="{BB962C8B-B14F-4D97-AF65-F5344CB8AC3E}">
        <p14:creationId xmlns:p14="http://schemas.microsoft.com/office/powerpoint/2010/main" val="67439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615507C-2862-461F-B46C-7A79E8551B44}" type="datetime1">
              <a:rPr kumimoji="1" lang="ja-JP" altLang="en-US" smtClean="0"/>
              <a:t>2017/2/9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A808FB3-8003-43CC-8C56-148E992D40FC}" type="slidenum">
              <a:rPr kumimoji="1" lang="ja-JP" altLang="en-US" smtClean="0"/>
              <a:t>‹#›</a:t>
            </a:fld>
            <a:endParaRPr kumimoji="1" lang="ja-JP" altLang="en-US" dirty="0"/>
          </a:p>
        </p:txBody>
      </p:sp>
    </p:spTree>
    <p:extLst>
      <p:ext uri="{BB962C8B-B14F-4D97-AF65-F5344CB8AC3E}">
        <p14:creationId xmlns:p14="http://schemas.microsoft.com/office/powerpoint/2010/main" val="63352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8C166C-30E1-4F76-A576-77CF1A3A12D6}" type="datetime1">
              <a:rPr kumimoji="1" lang="ja-JP" altLang="en-US" smtClean="0"/>
              <a:t>2017/2/9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A808FB3-8003-43CC-8C56-148E992D40FC}" type="slidenum">
              <a:rPr kumimoji="1" lang="ja-JP" altLang="en-US" smtClean="0"/>
              <a:t>‹#›</a:t>
            </a:fld>
            <a:endParaRPr kumimoji="1" lang="ja-JP" altLang="en-US" dirty="0"/>
          </a:p>
        </p:txBody>
      </p:sp>
    </p:spTree>
    <p:extLst>
      <p:ext uri="{BB962C8B-B14F-4D97-AF65-F5344CB8AC3E}">
        <p14:creationId xmlns:p14="http://schemas.microsoft.com/office/powerpoint/2010/main" val="61352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AC029F6-D301-41A1-86D2-4981ED91B4E2}" type="datetime1">
              <a:rPr kumimoji="1" lang="ja-JP" altLang="en-US" smtClean="0"/>
              <a:t>2017/2/9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A808FB3-8003-43CC-8C56-148E992D40FC}" type="slidenum">
              <a:rPr kumimoji="1" lang="ja-JP" altLang="en-US" smtClean="0"/>
              <a:t>‹#›</a:t>
            </a:fld>
            <a:endParaRPr kumimoji="1" lang="ja-JP" altLang="en-US" dirty="0"/>
          </a:p>
        </p:txBody>
      </p:sp>
    </p:spTree>
    <p:extLst>
      <p:ext uri="{BB962C8B-B14F-4D97-AF65-F5344CB8AC3E}">
        <p14:creationId xmlns:p14="http://schemas.microsoft.com/office/powerpoint/2010/main" val="219071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89BC421-5C06-4563-9E07-0AC48B7DEE2F}" type="datetime1">
              <a:rPr kumimoji="1" lang="ja-JP" altLang="en-US" smtClean="0"/>
              <a:t>2017/2/9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A808FB3-8003-43CC-8C56-148E992D40FC}" type="slidenum">
              <a:rPr kumimoji="1" lang="ja-JP" altLang="en-US" smtClean="0"/>
              <a:t>‹#›</a:t>
            </a:fld>
            <a:endParaRPr kumimoji="1" lang="ja-JP" altLang="en-US" dirty="0"/>
          </a:p>
        </p:txBody>
      </p:sp>
    </p:spTree>
    <p:extLst>
      <p:ext uri="{BB962C8B-B14F-4D97-AF65-F5344CB8AC3E}">
        <p14:creationId xmlns:p14="http://schemas.microsoft.com/office/powerpoint/2010/main" val="155453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59224D0-9809-4EC4-9AC6-FB2481511D77}" type="datetime1">
              <a:rPr kumimoji="1" lang="ja-JP" altLang="en-US" smtClean="0"/>
              <a:t>2017/2/9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A808FB3-8003-43CC-8C56-148E992D40FC}" type="slidenum">
              <a:rPr kumimoji="1" lang="ja-JP" altLang="en-US" smtClean="0"/>
              <a:t>‹#›</a:t>
            </a:fld>
            <a:endParaRPr kumimoji="1" lang="ja-JP" altLang="en-US" dirty="0"/>
          </a:p>
        </p:txBody>
      </p:sp>
    </p:spTree>
    <p:extLst>
      <p:ext uri="{BB962C8B-B14F-4D97-AF65-F5344CB8AC3E}">
        <p14:creationId xmlns:p14="http://schemas.microsoft.com/office/powerpoint/2010/main" val="116361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C6A403A-85C8-4EAD-B8F6-13ACBE49813F}" type="datetime1">
              <a:rPr kumimoji="1" lang="ja-JP" altLang="en-US" smtClean="0"/>
              <a:t>2017/2/9</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1A808FB3-8003-43CC-8C56-148E992D40FC}" type="slidenum">
              <a:rPr kumimoji="1" lang="ja-JP" altLang="en-US" smtClean="0"/>
              <a:t>‹#›</a:t>
            </a:fld>
            <a:endParaRPr kumimoji="1" lang="ja-JP" altLang="en-US" dirty="0"/>
          </a:p>
        </p:txBody>
      </p:sp>
    </p:spTree>
    <p:extLst>
      <p:ext uri="{BB962C8B-B14F-4D97-AF65-F5344CB8AC3E}">
        <p14:creationId xmlns:p14="http://schemas.microsoft.com/office/powerpoint/2010/main" val="100220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BA6DE81-9A7D-4326-9F1E-245E528CA032}" type="datetime1">
              <a:rPr kumimoji="1" lang="ja-JP" altLang="en-US" smtClean="0"/>
              <a:t>2017/2/9</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1A808FB3-8003-43CC-8C56-148E992D40FC}" type="slidenum">
              <a:rPr kumimoji="1" lang="ja-JP" altLang="en-US" smtClean="0"/>
              <a:t>‹#›</a:t>
            </a:fld>
            <a:endParaRPr kumimoji="1" lang="ja-JP" altLang="en-US" dirty="0"/>
          </a:p>
        </p:txBody>
      </p:sp>
    </p:spTree>
    <p:extLst>
      <p:ext uri="{BB962C8B-B14F-4D97-AF65-F5344CB8AC3E}">
        <p14:creationId xmlns:p14="http://schemas.microsoft.com/office/powerpoint/2010/main" val="370008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49240FA-CBC9-4F1F-893D-091E648449B1}" type="datetime1">
              <a:rPr kumimoji="1" lang="ja-JP" altLang="en-US" smtClean="0"/>
              <a:t>2017/2/9</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a:t>
            </a:fld>
            <a:endParaRPr kumimoji="1" lang="ja-JP" altLang="en-US" dirty="0"/>
          </a:p>
        </p:txBody>
      </p:sp>
    </p:spTree>
    <p:extLst>
      <p:ext uri="{BB962C8B-B14F-4D97-AF65-F5344CB8AC3E}">
        <p14:creationId xmlns:p14="http://schemas.microsoft.com/office/powerpoint/2010/main" val="1504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9CD3741-0936-4122-9136-64BA5A261AA5}" type="datetime1">
              <a:rPr kumimoji="1" lang="ja-JP" altLang="en-US" smtClean="0"/>
              <a:t>2017/2/9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A808FB3-8003-43CC-8C56-148E992D40FC}" type="slidenum">
              <a:rPr kumimoji="1" lang="ja-JP" altLang="en-US" smtClean="0"/>
              <a:t>‹#›</a:t>
            </a:fld>
            <a:endParaRPr kumimoji="1" lang="ja-JP" altLang="en-US" dirty="0"/>
          </a:p>
        </p:txBody>
      </p:sp>
    </p:spTree>
    <p:extLst>
      <p:ext uri="{BB962C8B-B14F-4D97-AF65-F5344CB8AC3E}">
        <p14:creationId xmlns:p14="http://schemas.microsoft.com/office/powerpoint/2010/main" val="203549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1E0C262-FF62-440A-AC22-F7E4E897C56E}" type="datetime1">
              <a:rPr kumimoji="1" lang="ja-JP" altLang="en-US" smtClean="0"/>
              <a:t>2017/2/9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A808FB3-8003-43CC-8C56-148E992D40FC}" type="slidenum">
              <a:rPr kumimoji="1" lang="ja-JP" altLang="en-US" smtClean="0"/>
              <a:t>‹#›</a:t>
            </a:fld>
            <a:endParaRPr kumimoji="1" lang="ja-JP" altLang="en-US" dirty="0"/>
          </a:p>
        </p:txBody>
      </p:sp>
    </p:spTree>
    <p:extLst>
      <p:ext uri="{BB962C8B-B14F-4D97-AF65-F5344CB8AC3E}">
        <p14:creationId xmlns:p14="http://schemas.microsoft.com/office/powerpoint/2010/main" val="159508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9BE9C-7818-4D14-B85A-7BD039AB1F3B}" type="datetime1">
              <a:rPr kumimoji="1" lang="ja-JP" altLang="en-US" smtClean="0"/>
              <a:t>2017/2/9</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08FB3-8003-43CC-8C56-148E992D40FC}" type="slidenum">
              <a:rPr kumimoji="1" lang="ja-JP" altLang="en-US" smtClean="0"/>
              <a:t>‹#›</a:t>
            </a:fld>
            <a:endParaRPr kumimoji="1" lang="ja-JP" altLang="en-US" dirty="0"/>
          </a:p>
        </p:txBody>
      </p:sp>
    </p:spTree>
    <p:extLst>
      <p:ext uri="{BB962C8B-B14F-4D97-AF65-F5344CB8AC3E}">
        <p14:creationId xmlns:p14="http://schemas.microsoft.com/office/powerpoint/2010/main" val="1195004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789040"/>
            <a:ext cx="2016224" cy="2841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681990" y="260648"/>
            <a:ext cx="8229600" cy="346050"/>
          </a:xfrm>
        </p:spPr>
        <p:txBody>
          <a:bodyPr>
            <a:normAutofit fontScale="90000"/>
          </a:bodyPr>
          <a:lstStyle/>
          <a:p>
            <a:r>
              <a:rPr kumimoji="1" lang="ja-JP" altLang="en-US" sz="1800" dirty="0" smtClean="0">
                <a:latin typeface="ＭＳ ゴシック" panose="020B0609070205080204" pitchFamily="49" charset="-128"/>
                <a:ea typeface="ＭＳ ゴシック" panose="020B0609070205080204" pitchFamily="49" charset="-128"/>
              </a:rPr>
              <a:t>平成</a:t>
            </a:r>
            <a:r>
              <a:rPr kumimoji="1" lang="en-US" altLang="ja-JP" sz="1800" dirty="0" smtClean="0">
                <a:latin typeface="ＭＳ ゴシック" panose="020B0609070205080204" pitchFamily="49" charset="-128"/>
                <a:ea typeface="ＭＳ ゴシック" panose="020B0609070205080204" pitchFamily="49" charset="-128"/>
              </a:rPr>
              <a:t>28</a:t>
            </a:r>
            <a:r>
              <a:rPr kumimoji="1" lang="ja-JP" altLang="en-US" sz="1800" dirty="0" smtClean="0">
                <a:latin typeface="ＭＳ ゴシック" panose="020B0609070205080204" pitchFamily="49" charset="-128"/>
                <a:ea typeface="ＭＳ ゴシック" panose="020B0609070205080204" pitchFamily="49" charset="-128"/>
              </a:rPr>
              <a:t>年度厚生労働省委託事業</a:t>
            </a:r>
            <a:endParaRPr kumimoji="1" lang="ja-JP" altLang="en-US" sz="1800"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925346" y="548680"/>
            <a:ext cx="7200800" cy="504056"/>
          </a:xfrm>
        </p:spPr>
        <p:txBody>
          <a:bodyPr>
            <a:normAutofit fontScale="92500"/>
          </a:bodyPr>
          <a:lstStyle/>
          <a:p>
            <a:pPr marL="0" indent="0">
              <a:buNone/>
            </a:pPr>
            <a:r>
              <a:rPr kumimoji="1" lang="ja-JP" altLang="en-US" sz="2800" dirty="0" smtClean="0">
                <a:latin typeface="ＭＳ ゴシック" panose="020B0609070205080204" pitchFamily="49" charset="-128"/>
                <a:ea typeface="ＭＳ ゴシック" panose="020B0609070205080204" pitchFamily="49" charset="-128"/>
              </a:rPr>
              <a:t>ラベル表示を活用した労働者の教育推進事業</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1DA202F1-2C17-4E3A-8415-C16317976F06}" type="slidenum">
              <a:rPr kumimoji="1" lang="ja-JP" altLang="en-US" smtClean="0"/>
              <a:t>1</a:t>
            </a:fld>
            <a:endParaRPr kumimoji="1" lang="ja-JP" altLang="en-US" dirty="0"/>
          </a:p>
        </p:txBody>
      </p:sp>
      <p:sp>
        <p:nvSpPr>
          <p:cNvPr id="5" name="テキスト ボックス 4"/>
          <p:cNvSpPr txBox="1"/>
          <p:nvPr/>
        </p:nvSpPr>
        <p:spPr>
          <a:xfrm>
            <a:off x="827584" y="1780985"/>
            <a:ext cx="7272808" cy="2616101"/>
          </a:xfrm>
          <a:prstGeom prst="rect">
            <a:avLst/>
          </a:prstGeom>
          <a:noFill/>
          <a:ln w="76200">
            <a:solidFill>
              <a:srgbClr val="00B050"/>
            </a:solidFill>
          </a:ln>
        </p:spPr>
        <p:txBody>
          <a:bodyPr wrap="square" rtlCol="0">
            <a:spAutoFit/>
          </a:bodyPr>
          <a:lstStyle/>
          <a:p>
            <a:endParaRPr kumimoji="1" lang="en-US" altLang="ja-JP" sz="3200" dirty="0" smtClean="0"/>
          </a:p>
          <a:p>
            <a:pPr algn="ctr"/>
            <a:r>
              <a:rPr lang="ja-JP" altLang="en-US" sz="4400" b="1" dirty="0" smtClean="0">
                <a:latin typeface="ＭＳ ゴシック" panose="020B0609070205080204" pitchFamily="49" charset="-128"/>
                <a:ea typeface="ＭＳ ゴシック" panose="020B0609070205080204" pitchFamily="49" charset="-128"/>
              </a:rPr>
              <a:t>ラベル表示を活用した</a:t>
            </a:r>
            <a:endParaRPr lang="en-US" altLang="ja-JP" sz="4400" b="1" dirty="0" smtClean="0">
              <a:latin typeface="ＭＳ ゴシック" panose="020B0609070205080204" pitchFamily="49" charset="-128"/>
              <a:ea typeface="ＭＳ ゴシック" panose="020B0609070205080204" pitchFamily="49" charset="-128"/>
            </a:endParaRPr>
          </a:p>
          <a:p>
            <a:pPr algn="ctr"/>
            <a:r>
              <a:rPr lang="ja-JP" altLang="en-US" sz="4400" b="1" dirty="0" smtClean="0">
                <a:latin typeface="ＭＳ ゴシック" panose="020B0609070205080204" pitchFamily="49" charset="-128"/>
                <a:ea typeface="ＭＳ ゴシック" panose="020B0609070205080204" pitchFamily="49" charset="-128"/>
              </a:rPr>
              <a:t>健康障害防止の取組</a:t>
            </a:r>
            <a:endParaRPr lang="en-US" altLang="ja-JP" sz="4400" b="1" dirty="0" smtClean="0">
              <a:latin typeface="ＭＳ ゴシック" panose="020B0609070205080204" pitchFamily="49" charset="-128"/>
              <a:ea typeface="ＭＳ ゴシック" panose="020B0609070205080204" pitchFamily="49" charset="-128"/>
            </a:endParaRPr>
          </a:p>
          <a:p>
            <a:endParaRPr kumimoji="1" lang="ja-JP" altLang="en-US" sz="4400" dirty="0"/>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7095" y="4680150"/>
            <a:ext cx="196977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6240" y="4792156"/>
            <a:ext cx="1893020" cy="155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388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516483"/>
            <a:ext cx="8229600" cy="697651"/>
          </a:xfrm>
          <a:solidFill>
            <a:srgbClr val="0070C0"/>
          </a:solidFill>
        </p:spPr>
        <p:style>
          <a:lnRef idx="2">
            <a:schemeClr val="dk1"/>
          </a:lnRef>
          <a:fillRef idx="1">
            <a:schemeClr val="lt1"/>
          </a:fillRef>
          <a:effectRef idx="0">
            <a:schemeClr val="dk1"/>
          </a:effectRef>
          <a:fontRef idx="minor">
            <a:schemeClr val="dk1"/>
          </a:fontRef>
        </p:style>
        <p:txBody>
          <a:bodyPr>
            <a:normAutofit/>
          </a:bodyPr>
          <a:lstStyle/>
          <a:p>
            <a:r>
              <a:rPr lang="ja-JP" altLang="en-US"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殺菌水生成装置の次亜塩素酸ナトリウムタンクへ塩酸を</a:t>
            </a:r>
            <a:r>
              <a:rPr lang="ja-JP" altLang="en-US"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補充</a:t>
            </a:r>
            <a:endParaRPr kumimoji="1" lang="ja-JP" altLang="en-US"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556792"/>
            <a:ext cx="4391025"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021847" y="4649513"/>
            <a:ext cx="1620957" cy="523220"/>
          </a:xfrm>
          <a:prstGeom prst="rect">
            <a:avLst/>
          </a:prstGeom>
          <a:noFill/>
        </p:spPr>
        <p:txBody>
          <a:bodyPr wrap="none" rtlCol="0">
            <a:spAutoFit/>
          </a:bodyPr>
          <a:lstStyle/>
          <a:p>
            <a:r>
              <a:rPr kumimoji="1" lang="ja-JP" altLang="en-US" sz="1400" dirty="0" smtClean="0">
                <a:latin typeface="ＭＳ ゴシック" panose="020B0609070205080204" pitchFamily="49" charset="-128"/>
                <a:ea typeface="ＭＳ ゴシック" panose="020B0609070205080204" pitchFamily="49" charset="-128"/>
              </a:rPr>
              <a:t>次亜塩素酸</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ナトリウムタンク</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2625561" y="5104002"/>
            <a:ext cx="1261884" cy="307777"/>
          </a:xfrm>
          <a:prstGeom prst="rect">
            <a:avLst/>
          </a:prstGeom>
          <a:noFill/>
        </p:spPr>
        <p:txBody>
          <a:bodyPr wrap="none" rtlCol="0">
            <a:spAutoFit/>
          </a:bodyPr>
          <a:lstStyle/>
          <a:p>
            <a:r>
              <a:rPr kumimoji="1" lang="ja-JP" altLang="en-US" sz="1400" dirty="0" smtClean="0">
                <a:latin typeface="ＭＳ ゴシック" panose="020B0609070205080204" pitchFamily="49" charset="-128"/>
                <a:ea typeface="ＭＳ ゴシック" panose="020B0609070205080204" pitchFamily="49" charset="-128"/>
              </a:rPr>
              <a:t>塩酸ポリ容器</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6" name="上矢印 5"/>
          <p:cNvSpPr/>
          <p:nvPr/>
        </p:nvSpPr>
        <p:spPr>
          <a:xfrm rot="1447129">
            <a:off x="1952302" y="3431177"/>
            <a:ext cx="347467" cy="123810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上矢印 6"/>
          <p:cNvSpPr/>
          <p:nvPr/>
        </p:nvSpPr>
        <p:spPr>
          <a:xfrm rot="371547">
            <a:off x="2727017" y="3119364"/>
            <a:ext cx="403804" cy="1861728"/>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雲形吹き出し 7"/>
          <p:cNvSpPr/>
          <p:nvPr/>
        </p:nvSpPr>
        <p:spPr>
          <a:xfrm>
            <a:off x="1714505" y="1214134"/>
            <a:ext cx="1682471" cy="504056"/>
          </a:xfrm>
          <a:prstGeom prst="cloudCallout">
            <a:avLst>
              <a:gd name="adj1" fmla="val 6855"/>
              <a:gd name="adj2" fmla="val 201407"/>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smtClean="0">
                <a:latin typeface="ＭＳ ゴシック" panose="020B0609070205080204" pitchFamily="49" charset="-128"/>
                <a:ea typeface="ＭＳ ゴシック" panose="020B0609070205080204" pitchFamily="49" charset="-128"/>
              </a:rPr>
              <a:t>塩素ガス</a:t>
            </a:r>
            <a:endParaRPr kumimoji="1" lang="ja-JP" altLang="en-US" sz="1400" b="1" dirty="0">
              <a:latin typeface="ＭＳ ゴシック" panose="020B0609070205080204" pitchFamily="49" charset="-128"/>
              <a:ea typeface="ＭＳ ゴシック" panose="020B0609070205080204" pitchFamily="49" charset="-128"/>
            </a:endParaRPr>
          </a:p>
        </p:txBody>
      </p:sp>
      <p:sp>
        <p:nvSpPr>
          <p:cNvPr id="3" name="上矢印 2"/>
          <p:cNvSpPr/>
          <p:nvPr/>
        </p:nvSpPr>
        <p:spPr>
          <a:xfrm>
            <a:off x="683568" y="4050228"/>
            <a:ext cx="288032" cy="161102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67544" y="5810780"/>
            <a:ext cx="1082348" cy="307777"/>
          </a:xfrm>
          <a:prstGeom prst="rect">
            <a:avLst/>
          </a:prstGeom>
          <a:noFill/>
        </p:spPr>
        <p:txBody>
          <a:bodyPr wrap="none" rtlCol="0">
            <a:spAutoFit/>
          </a:bodyPr>
          <a:lstStyle/>
          <a:p>
            <a:r>
              <a:rPr kumimoji="1" lang="ja-JP" altLang="en-US" sz="1400" dirty="0" smtClean="0"/>
              <a:t>塩酸</a:t>
            </a:r>
            <a:r>
              <a:rPr kumimoji="1" lang="ja-JP" altLang="en-US" sz="1400" dirty="0" smtClean="0">
                <a:latin typeface="ＭＳ ゴシック" panose="020B0609070205080204" pitchFamily="49" charset="-128"/>
                <a:ea typeface="ＭＳ ゴシック" panose="020B0609070205080204" pitchFamily="49" charset="-128"/>
              </a:rPr>
              <a:t>タンク</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4572000" y="1461096"/>
            <a:ext cx="4104456" cy="504057"/>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b="1" dirty="0" smtClean="0">
                <a:latin typeface="ＭＳ ゴシック" panose="020B0609070205080204" pitchFamily="49" charset="-128"/>
                <a:ea typeface="ＭＳ ゴシック" panose="020B0609070205080204" pitchFamily="49" charset="-128"/>
              </a:rPr>
              <a:t>人的被害：休業者数　</a:t>
            </a:r>
            <a:r>
              <a:rPr lang="en-US" altLang="ja-JP" b="1" dirty="0" smtClean="0">
                <a:latin typeface="ＭＳ ゴシック" panose="020B0609070205080204" pitchFamily="49" charset="-128"/>
                <a:ea typeface="ＭＳ ゴシック" panose="020B0609070205080204" pitchFamily="49" charset="-128"/>
              </a:rPr>
              <a:t>1</a:t>
            </a:r>
            <a:r>
              <a:rPr lang="ja-JP" altLang="en-US" b="1" dirty="0" smtClean="0">
                <a:latin typeface="ＭＳ ゴシック" panose="020B0609070205080204" pitchFamily="49" charset="-128"/>
                <a:ea typeface="ＭＳ ゴシック" panose="020B0609070205080204" pitchFamily="49" charset="-128"/>
              </a:rPr>
              <a:t>人</a:t>
            </a:r>
            <a:endParaRPr lang="en-US" altLang="ja-JP" b="1" dirty="0" smtClean="0">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4572000" y="2148239"/>
            <a:ext cx="4104456"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a:t>
            </a:r>
            <a:r>
              <a:rPr kumimoji="1" lang="ja-JP" altLang="en-US" b="1" dirty="0" smtClean="0">
                <a:latin typeface="ＭＳ ゴシック" panose="020B0609070205080204" pitchFamily="49" charset="-128"/>
                <a:ea typeface="ＭＳ ゴシック" panose="020B0609070205080204" pitchFamily="49" charset="-128"/>
              </a:rPr>
              <a:t>事故の概要</a:t>
            </a:r>
            <a:endParaRPr kumimoji="1" lang="en-US" altLang="ja-JP" b="1" dirty="0" smtClean="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野菜等</a:t>
            </a:r>
            <a:r>
              <a:rPr lang="ja-JP" altLang="en-US" sz="1400" dirty="0" smtClean="0">
                <a:latin typeface="ＭＳ ゴシック" panose="020B0609070205080204" pitchFamily="49" charset="-128"/>
                <a:ea typeface="ＭＳ ゴシック" panose="020B0609070205080204" pitchFamily="49" charset="-128"/>
              </a:rPr>
              <a:t>の殺菌に使用する殺菌水を作る殺菌水生成装置（同装置の右側に次亜塩素酸ナトリウムタンク、左側に塩酸タンクが接続されている）の次亜塩素酸ナトリウムタンクの残量が少ないこと確認した被災者は、次亜塩素酸ナトリウムを補充しようとした。</a:t>
            </a:r>
            <a:endParaRPr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その</a:t>
            </a:r>
            <a:r>
              <a:rPr kumimoji="1" lang="ja-JP" altLang="en-US" sz="1400" dirty="0" smtClean="0">
                <a:latin typeface="ＭＳ ゴシック" panose="020B0609070205080204" pitchFamily="49" charset="-128"/>
                <a:ea typeface="ＭＳ ゴシック" panose="020B0609070205080204" pitchFamily="49" charset="-128"/>
              </a:rPr>
              <a:t>際、誤って塩酸を補充してしまった。</a:t>
            </a:r>
            <a:endParaRPr kumimoji="1" lang="en-US" altLang="ja-JP" sz="1400" dirty="0" smtClean="0">
              <a:latin typeface="ＭＳ ゴシック" panose="020B0609070205080204" pitchFamily="49" charset="-128"/>
              <a:ea typeface="ＭＳ ゴシック" panose="020B0609070205080204" pitchFamily="49" charset="-128"/>
            </a:endParaRPr>
          </a:p>
          <a:p>
            <a:endParaRPr lang="en-US" altLang="ja-JP" sz="1600"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a:t>
            </a:r>
            <a:r>
              <a:rPr kumimoji="1" lang="ja-JP" altLang="en-US" b="1" dirty="0" smtClean="0">
                <a:latin typeface="ＭＳ ゴシック" panose="020B0609070205080204" pitchFamily="49" charset="-128"/>
                <a:ea typeface="ＭＳ ゴシック" panose="020B0609070205080204" pitchFamily="49" charset="-128"/>
              </a:rPr>
              <a:t>教訓</a:t>
            </a:r>
            <a:endParaRPr kumimoji="1" lang="en-US" altLang="ja-JP" b="1"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各薬液タンク及び容器に内容物質名を明示。</a:t>
            </a:r>
            <a:endParaRPr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同じ薬液のタンク</a:t>
            </a:r>
            <a:r>
              <a:rPr lang="ja-JP" altLang="en-US" sz="1400" dirty="0">
                <a:latin typeface="ＭＳ ゴシック" panose="020B0609070205080204" pitchFamily="49" charset="-128"/>
                <a:ea typeface="ＭＳ ゴシック" panose="020B0609070205080204" pitchFamily="49" charset="-128"/>
              </a:rPr>
              <a:t>と</a:t>
            </a:r>
            <a:r>
              <a:rPr kumimoji="1" lang="ja-JP" altLang="en-US" sz="1400" dirty="0" smtClean="0">
                <a:latin typeface="ＭＳ ゴシック" panose="020B0609070205080204" pitchFamily="49" charset="-128"/>
                <a:ea typeface="ＭＳ ゴシック" panose="020B0609070205080204" pitchFamily="49" charset="-128"/>
              </a:rPr>
              <a:t>容器は同色とする。また、形状</a:t>
            </a:r>
            <a:r>
              <a:rPr lang="ja-JP" altLang="en-US" sz="1400" dirty="0">
                <a:latin typeface="ＭＳ ゴシック" panose="020B0609070205080204" pitchFamily="49" charset="-128"/>
                <a:ea typeface="ＭＳ ゴシック" panose="020B0609070205080204" pitchFamily="49" charset="-128"/>
              </a:rPr>
              <a:t>別</a:t>
            </a:r>
            <a:r>
              <a:rPr lang="ja-JP" altLang="en-US" sz="1400" dirty="0" smtClean="0">
                <a:latin typeface="ＭＳ ゴシック" panose="020B0609070205080204" pitchFamily="49" charset="-128"/>
                <a:ea typeface="ＭＳ ゴシック" panose="020B0609070205080204" pitchFamily="49" charset="-128"/>
              </a:rPr>
              <a:t>に識別できるようにする。</a:t>
            </a:r>
            <a:endParaRPr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ミスによる同様のトラブル発生の</a:t>
            </a:r>
            <a:r>
              <a:rPr kumimoji="1" lang="ja-JP" altLang="en-US" sz="1400" dirty="0" err="1" smtClean="0">
                <a:latin typeface="ＭＳ ゴシック" panose="020B0609070205080204" pitchFamily="49" charset="-128"/>
                <a:ea typeface="ＭＳ ゴシック" panose="020B0609070205080204" pitchFamily="49" charset="-128"/>
              </a:rPr>
              <a:t>惧れは</a:t>
            </a:r>
            <a:r>
              <a:rPr kumimoji="1" lang="ja-JP" altLang="en-US" sz="1400" dirty="0" smtClean="0">
                <a:latin typeface="ＭＳ ゴシック" panose="020B0609070205080204" pitchFamily="49" charset="-128"/>
                <a:ea typeface="ＭＳ ゴシック" panose="020B0609070205080204" pitchFamily="49" charset="-128"/>
              </a:rPr>
              <a:t>あるので、必要な呼吸用保護具を備え付け、作業時には装着を義務付けること。</a:t>
            </a:r>
            <a:endParaRPr kumimoji="1" lang="en-US" altLang="ja-JP" sz="1400" dirty="0" smtClean="0">
              <a:latin typeface="ＭＳ ゴシック" panose="020B0609070205080204" pitchFamily="49" charset="-128"/>
              <a:ea typeface="ＭＳ ゴシック" panose="020B0609070205080204" pitchFamily="49" charset="-128"/>
            </a:endParaRPr>
          </a:p>
          <a:p>
            <a:endParaRPr kumimoji="1" lang="ja-JP" altLang="en-US" dirty="0"/>
          </a:p>
        </p:txBody>
      </p:sp>
      <p:sp>
        <p:nvSpPr>
          <p:cNvPr id="10" name="テキスト ボックス 9"/>
          <p:cNvSpPr txBox="1"/>
          <p:nvPr/>
        </p:nvSpPr>
        <p:spPr>
          <a:xfrm>
            <a:off x="467544" y="1395025"/>
            <a:ext cx="1107996" cy="646331"/>
          </a:xfrm>
          <a:prstGeom prst="rect">
            <a:avLst/>
          </a:prstGeom>
          <a:noFill/>
        </p:spPr>
        <p:txBody>
          <a:bodyPr wrap="none" rtlCol="0">
            <a:spAutoFit/>
          </a:bodyPr>
          <a:lstStyle/>
          <a:p>
            <a:r>
              <a:rPr lang="ja-JP" altLang="en-US" b="1" dirty="0" smtClean="0">
                <a:latin typeface="ＭＳ ゴシック" panose="020B0609070205080204" pitchFamily="49" charset="-128"/>
                <a:ea typeface="ＭＳ ゴシック" panose="020B0609070205080204" pitchFamily="49" charset="-128"/>
              </a:rPr>
              <a:t>殺菌水</a:t>
            </a:r>
            <a:endParaRPr lang="en-US" altLang="ja-JP" b="1" dirty="0" smtClean="0">
              <a:latin typeface="ＭＳ ゴシック" panose="020B0609070205080204" pitchFamily="49" charset="-128"/>
              <a:ea typeface="ＭＳ ゴシック" panose="020B0609070205080204" pitchFamily="49" charset="-128"/>
            </a:endParaRPr>
          </a:p>
          <a:p>
            <a:r>
              <a:rPr kumimoji="1" lang="ja-JP" altLang="en-US" b="1" dirty="0" smtClean="0">
                <a:latin typeface="ＭＳ ゴシック" panose="020B0609070205080204" pitchFamily="49" charset="-128"/>
                <a:ea typeface="ＭＳ ゴシック" panose="020B0609070205080204" pitchFamily="49" charset="-128"/>
              </a:rPr>
              <a:t>生成装置</a:t>
            </a:r>
            <a:endParaRPr kumimoji="1" lang="ja-JP" altLang="en-US" b="1" dirty="0">
              <a:latin typeface="ＭＳ ゴシック" panose="020B0609070205080204" pitchFamily="49" charset="-128"/>
              <a:ea typeface="ＭＳ ゴシック" panose="020B0609070205080204" pitchFamily="49" charset="-128"/>
            </a:endParaRPr>
          </a:p>
        </p:txBody>
      </p:sp>
      <p:sp>
        <p:nvSpPr>
          <p:cNvPr id="14" name="テキスト ボックス 13"/>
          <p:cNvSpPr txBox="1"/>
          <p:nvPr/>
        </p:nvSpPr>
        <p:spPr>
          <a:xfrm>
            <a:off x="1645494" y="6118557"/>
            <a:ext cx="3278462" cy="276999"/>
          </a:xfrm>
          <a:prstGeom prst="rect">
            <a:avLst/>
          </a:prstGeom>
          <a:noFill/>
        </p:spPr>
        <p:txBody>
          <a:bodyPr wrap="none" rtlCol="0">
            <a:spAutoFit/>
          </a:bodyPr>
          <a:lstStyle/>
          <a:p>
            <a:r>
              <a:rPr lang="ja-JP" altLang="en-US" sz="1200" dirty="0" smtClean="0"/>
              <a:t>出典：</a:t>
            </a:r>
            <a:r>
              <a:rPr kumimoji="1" lang="ja-JP" altLang="en-US" sz="1200" dirty="0" smtClean="0"/>
              <a:t>職場の</a:t>
            </a:r>
            <a:r>
              <a:rPr lang="ja-JP" altLang="en-US" sz="1200" dirty="0"/>
              <a:t>あんぜん</a:t>
            </a:r>
            <a:r>
              <a:rPr kumimoji="1" lang="ja-JP" altLang="en-US" sz="1200" dirty="0" smtClean="0"/>
              <a:t>サイト　労働災害事例より</a:t>
            </a:r>
            <a:endParaRPr kumimoji="1" lang="ja-JP" altLang="en-US" sz="1200" dirty="0"/>
          </a:p>
        </p:txBody>
      </p:sp>
      <p:sp>
        <p:nvSpPr>
          <p:cNvPr id="15" name="正方形/長方形 14"/>
          <p:cNvSpPr/>
          <p:nvPr/>
        </p:nvSpPr>
        <p:spPr>
          <a:xfrm>
            <a:off x="107504" y="116632"/>
            <a:ext cx="2376264" cy="432048"/>
          </a:xfrm>
          <a:prstGeom prst="rect">
            <a:avLst/>
          </a:prstGeom>
          <a:solidFill>
            <a:schemeClr val="bg1"/>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FF0000"/>
                </a:solidFill>
              </a:rPr>
              <a:t>③混合・中毒</a:t>
            </a:r>
            <a:r>
              <a:rPr kumimoji="1" lang="ja-JP" altLang="en-US" b="1" dirty="0" smtClean="0">
                <a:solidFill>
                  <a:srgbClr val="FF0000"/>
                </a:solidFill>
              </a:rPr>
              <a:t>の事故例</a:t>
            </a:r>
            <a:endParaRPr kumimoji="1" lang="ja-JP" altLang="en-US" b="1" dirty="0">
              <a:solidFill>
                <a:srgbClr val="FF0000"/>
              </a:solidFill>
            </a:endParaRPr>
          </a:p>
        </p:txBody>
      </p:sp>
    </p:spTree>
    <p:extLst>
      <p:ext uri="{BB962C8B-B14F-4D97-AF65-F5344CB8AC3E}">
        <p14:creationId xmlns:p14="http://schemas.microsoft.com/office/powerpoint/2010/main" val="448221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022" y="1540103"/>
            <a:ext cx="3084324" cy="2627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765960" y="134389"/>
            <a:ext cx="4968552" cy="369332"/>
          </a:xfrm>
          <a:prstGeom prst="rect">
            <a:avLst/>
          </a:prstGeom>
          <a:solidFill>
            <a:srgbClr val="0070C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b="1" dirty="0" smtClean="0">
                <a:solidFill>
                  <a:srgbClr val="FFFFFF"/>
                </a:solidFill>
                <a:latin typeface="ＭＳ ゴシック" panose="020B0609070205080204" pitchFamily="49" charset="-128"/>
                <a:ea typeface="ＭＳ ゴシック" panose="020B0609070205080204" pitchFamily="49" charset="-128"/>
              </a:rPr>
              <a:t>類似事故例</a:t>
            </a:r>
            <a:endParaRPr kumimoji="1" lang="ja-JP" altLang="en-US" b="1" dirty="0">
              <a:solidFill>
                <a:srgbClr val="FFFFFF"/>
              </a:solidFill>
              <a:latin typeface="ＭＳ ゴシック" panose="020B0609070205080204" pitchFamily="49" charset="-128"/>
              <a:ea typeface="ＭＳ ゴシック" panose="020B0609070205080204" pitchFamily="49" charset="-128"/>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35" y="4365103"/>
            <a:ext cx="3308031" cy="2491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56" y="1770695"/>
            <a:ext cx="3418110" cy="2298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4932040" y="6237312"/>
            <a:ext cx="3425175" cy="276999"/>
          </a:xfrm>
          <a:prstGeom prst="rect">
            <a:avLst/>
          </a:prstGeom>
        </p:spPr>
        <p:txBody>
          <a:bodyPr wrap="square">
            <a:spAutoFit/>
          </a:bodyPr>
          <a:lstStyle/>
          <a:p>
            <a:r>
              <a:rPr lang="ja-JP" altLang="en-US" sz="1200" dirty="0"/>
              <a:t>出典：職場</a:t>
            </a:r>
            <a:r>
              <a:rPr lang="ja-JP" altLang="en-US" sz="1200" dirty="0" smtClean="0"/>
              <a:t>のあんぜんサイト</a:t>
            </a:r>
            <a:r>
              <a:rPr lang="ja-JP" altLang="en-US" sz="1200" dirty="0"/>
              <a:t>　労働災害事例より</a:t>
            </a:r>
          </a:p>
        </p:txBody>
      </p:sp>
      <p:sp>
        <p:nvSpPr>
          <p:cNvPr id="9" name="タイトル 1"/>
          <p:cNvSpPr txBox="1">
            <a:spLocks/>
          </p:cNvSpPr>
          <p:nvPr/>
        </p:nvSpPr>
        <p:spPr>
          <a:xfrm>
            <a:off x="457200" y="757845"/>
            <a:ext cx="2927092" cy="1012850"/>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200" b="1" dirty="0" smtClean="0">
                <a:latin typeface="ＭＳ ゴシック" panose="020B0609070205080204" pitchFamily="49" charset="-128"/>
                <a:ea typeface="ＭＳ ゴシック" panose="020B0609070205080204" pitchFamily="49" charset="-128"/>
              </a:rPr>
              <a:t>作業場の壁際の黒ずみ除去のために、床に家庭用漂白用洗剤の原液を撒いた。</a:t>
            </a:r>
            <a:endParaRPr lang="en-US" altLang="ja-JP" sz="1200" b="1" dirty="0" smtClean="0">
              <a:latin typeface="ＭＳ ゴシック" panose="020B0609070205080204" pitchFamily="49" charset="-128"/>
              <a:ea typeface="ＭＳ ゴシック" panose="020B0609070205080204" pitchFamily="49" charset="-128"/>
            </a:endParaRPr>
          </a:p>
          <a:p>
            <a:r>
              <a:rPr lang="ja-JP" altLang="en-US" sz="1200" b="1" dirty="0" smtClean="0">
                <a:latin typeface="ＭＳ ゴシック" panose="020B0609070205080204" pitchFamily="49" charset="-128"/>
                <a:ea typeface="ＭＳ ゴシック" panose="020B0609070205080204" pitchFamily="49" charset="-128"/>
              </a:rPr>
              <a:t>別の作業者が床の清掃のために先に撒かれそのままになっていた希釈された業務用弱酸性の洗剤と混ざり、塩素ガス発生。</a:t>
            </a:r>
            <a:br>
              <a:rPr lang="ja-JP" altLang="en-US" sz="1200" b="1" dirty="0" smtClean="0">
                <a:latin typeface="ＭＳ ゴシック" panose="020B0609070205080204" pitchFamily="49" charset="-128"/>
                <a:ea typeface="ＭＳ ゴシック" panose="020B0609070205080204" pitchFamily="49" charset="-128"/>
              </a:rPr>
            </a:br>
            <a:endParaRPr lang="ja-JP" altLang="en-US" sz="1200" b="1" dirty="0">
              <a:latin typeface="ＭＳ ゴシック" panose="020B0609070205080204" pitchFamily="49" charset="-128"/>
              <a:ea typeface="ＭＳ ゴシック" panose="020B0609070205080204" pitchFamily="49" charset="-128"/>
            </a:endParaRPr>
          </a:p>
        </p:txBody>
      </p:sp>
      <p:sp>
        <p:nvSpPr>
          <p:cNvPr id="10" name="タイトル 1"/>
          <p:cNvSpPr txBox="1">
            <a:spLocks/>
          </p:cNvSpPr>
          <p:nvPr/>
        </p:nvSpPr>
        <p:spPr>
          <a:xfrm>
            <a:off x="4202323" y="792984"/>
            <a:ext cx="3521759" cy="508794"/>
          </a:xfrm>
          <a:prstGeom prst="rect">
            <a:avLst/>
          </a:prstGeom>
        </p:spPr>
        <p:style>
          <a:lnRef idx="2">
            <a:schemeClr val="dk1"/>
          </a:lnRef>
          <a:fillRef idx="1">
            <a:schemeClr val="lt1"/>
          </a:fillRef>
          <a:effectRef idx="0">
            <a:schemeClr val="dk1"/>
          </a:effectRef>
          <a:fontRef idx="minor">
            <a:schemeClr val="dk1"/>
          </a:fontRef>
        </p:style>
        <p:txBody>
          <a:bodyPr>
            <a:norm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200" b="1" dirty="0" smtClean="0">
                <a:latin typeface="ＭＳ ゴシック" panose="020B0609070205080204" pitchFamily="49" charset="-128"/>
                <a:ea typeface="ＭＳ ゴシック" panose="020B0609070205080204" pitchFamily="49" charset="-128"/>
              </a:rPr>
              <a:t>新築工事現場の浴室の防水工事の作業中、</a:t>
            </a:r>
            <a:endParaRPr lang="en-US" altLang="ja-JP" sz="1200" b="1" dirty="0" smtClean="0">
              <a:latin typeface="ＭＳ ゴシック" panose="020B0609070205080204" pitchFamily="49" charset="-128"/>
              <a:ea typeface="ＭＳ ゴシック" panose="020B0609070205080204" pitchFamily="49" charset="-128"/>
            </a:endParaRPr>
          </a:p>
          <a:p>
            <a:r>
              <a:rPr lang="ja-JP" altLang="en-US" sz="1200" b="1" dirty="0" smtClean="0">
                <a:latin typeface="ＭＳ ゴシック" panose="020B0609070205080204" pitchFamily="49" charset="-128"/>
                <a:ea typeface="ＭＳ ゴシック" panose="020B0609070205080204" pitchFamily="49" charset="-128"/>
              </a:rPr>
              <a:t>有機溶剤（トルエン）中毒となり入院 </a:t>
            </a:r>
            <a:endParaRPr lang="ja-JP" altLang="en-US" sz="1200" b="1" dirty="0">
              <a:latin typeface="ＭＳ ゴシック" panose="020B0609070205080204" pitchFamily="49" charset="-128"/>
              <a:ea typeface="ＭＳ ゴシック" panose="020B0609070205080204" pitchFamily="49" charset="-128"/>
            </a:endParaRPr>
          </a:p>
        </p:txBody>
      </p:sp>
      <p:sp>
        <p:nvSpPr>
          <p:cNvPr id="11" name="タイトル 1"/>
          <p:cNvSpPr txBox="1">
            <a:spLocks/>
          </p:cNvSpPr>
          <p:nvPr/>
        </p:nvSpPr>
        <p:spPr>
          <a:xfrm>
            <a:off x="4025307" y="4725143"/>
            <a:ext cx="2835344" cy="720081"/>
          </a:xfrm>
          <a:prstGeom prst="rect">
            <a:avLst/>
          </a:prstGeom>
        </p:spPr>
        <p:style>
          <a:lnRef idx="2">
            <a:schemeClr val="dk1"/>
          </a:lnRef>
          <a:fillRef idx="1">
            <a:schemeClr val="lt1"/>
          </a:fillRef>
          <a:effectRef idx="0">
            <a:schemeClr val="dk1"/>
          </a:effectRef>
          <a:fontRef idx="minor">
            <a:schemeClr val="dk1"/>
          </a:fontRef>
        </p:style>
        <p:txBody>
          <a:bodyPr>
            <a:norm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1200" b="1" dirty="0" smtClean="0"/>
              <a:t>蒸煮釜の洗浄作業中、釜に投入した</a:t>
            </a:r>
            <a:endParaRPr lang="en-US" altLang="ja-JP" sz="1200" b="1" dirty="0" smtClean="0"/>
          </a:p>
          <a:p>
            <a:pPr algn="l"/>
            <a:r>
              <a:rPr lang="ja-JP" altLang="en-US" sz="1200" b="1" dirty="0" smtClean="0"/>
              <a:t>カ性ソーダが急激に溶解沸騰し、飛散した溶解液を浴びた作業者が熱傷</a:t>
            </a:r>
            <a:endParaRPr lang="ja-JP" altLang="en-US" sz="1200" b="1" dirty="0"/>
          </a:p>
        </p:txBody>
      </p:sp>
      <p:sp>
        <p:nvSpPr>
          <p:cNvPr id="2" name="テキスト ボックス 1"/>
          <p:cNvSpPr txBox="1"/>
          <p:nvPr/>
        </p:nvSpPr>
        <p:spPr>
          <a:xfrm>
            <a:off x="2713774" y="4524617"/>
            <a:ext cx="723275" cy="307777"/>
          </a:xfrm>
          <a:prstGeom prst="rect">
            <a:avLst/>
          </a:prstGeom>
          <a:noFill/>
        </p:spPr>
        <p:txBody>
          <a:bodyPr wrap="none" rtlCol="0">
            <a:spAutoFit/>
          </a:bodyPr>
          <a:lstStyle/>
          <a:p>
            <a:r>
              <a:rPr lang="ja-JP" altLang="en-US" sz="1400" b="1" dirty="0" smtClean="0"/>
              <a:t>蒸煮釜</a:t>
            </a:r>
            <a:endParaRPr kumimoji="1" lang="ja-JP" altLang="en-US" sz="1400" b="1" dirty="0"/>
          </a:p>
        </p:txBody>
      </p:sp>
      <p:sp>
        <p:nvSpPr>
          <p:cNvPr id="3" name="下矢印 2"/>
          <p:cNvSpPr/>
          <p:nvPr/>
        </p:nvSpPr>
        <p:spPr>
          <a:xfrm>
            <a:off x="2736161" y="4832393"/>
            <a:ext cx="148264" cy="778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雲形吹き出し 11"/>
          <p:cNvSpPr/>
          <p:nvPr/>
        </p:nvSpPr>
        <p:spPr>
          <a:xfrm>
            <a:off x="6707266" y="1969696"/>
            <a:ext cx="1440160" cy="648072"/>
          </a:xfrm>
          <a:prstGeom prst="cloudCallout">
            <a:avLst>
              <a:gd name="adj1" fmla="val -48649"/>
              <a:gd name="adj2" fmla="val 151189"/>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トルエン</a:t>
            </a: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32682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116633"/>
            <a:ext cx="8229600" cy="504056"/>
          </a:xfrm>
          <a:solidFill>
            <a:srgbClr val="0000CC"/>
          </a:solidFill>
        </p:spPr>
        <p:style>
          <a:lnRef idx="2">
            <a:schemeClr val="dk1"/>
          </a:lnRef>
          <a:fillRef idx="1">
            <a:schemeClr val="lt1"/>
          </a:fillRef>
          <a:effectRef idx="0">
            <a:schemeClr val="dk1"/>
          </a:effectRef>
          <a:fontRef idx="minor">
            <a:schemeClr val="dk1"/>
          </a:fontRef>
        </p:style>
        <p:txBody>
          <a:bodyPr>
            <a:normAutofit/>
          </a:bodyPr>
          <a:lstStyle/>
          <a:p>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化学物質の災害事例から何を学ぶか</a:t>
            </a:r>
            <a:endParaRPr kumimoji="1" lang="ja-JP" altLang="en-US" sz="2400" b="1" dirty="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10010279"/>
              </p:ext>
            </p:extLst>
          </p:nvPr>
        </p:nvGraphicFramePr>
        <p:xfrm>
          <a:off x="467544" y="764704"/>
          <a:ext cx="8229600" cy="5948680"/>
        </p:xfrm>
        <a:graphic>
          <a:graphicData uri="http://schemas.openxmlformats.org/drawingml/2006/table">
            <a:tbl>
              <a:tblPr firstRow="1" bandRow="1">
                <a:tableStyleId>{5C22544A-7EE6-4342-B048-85BDC9FD1C3A}</a:tableStyleId>
              </a:tblPr>
              <a:tblGrid>
                <a:gridCol w="1656184"/>
                <a:gridCol w="2160240"/>
                <a:gridCol w="2355776"/>
                <a:gridCol w="2057400"/>
              </a:tblGrid>
              <a:tr h="370840">
                <a:tc>
                  <a:txBody>
                    <a:bodyPr/>
                    <a:lstStyle/>
                    <a:p>
                      <a:pPr algn="ctr"/>
                      <a:r>
                        <a:rPr kumimoji="1" lang="ja-JP" altLang="en-US" sz="1400" dirty="0" smtClean="0"/>
                        <a:t>化学物質</a:t>
                      </a:r>
                      <a:endParaRPr kumimoji="1" lang="ja-JP" altLang="en-US" sz="1400" dirty="0"/>
                    </a:p>
                  </a:txBody>
                  <a:tcPr/>
                </a:tc>
                <a:tc>
                  <a:txBody>
                    <a:bodyPr/>
                    <a:lstStyle/>
                    <a:p>
                      <a:pPr algn="ctr"/>
                      <a:r>
                        <a:rPr kumimoji="1" lang="ja-JP" altLang="en-US" sz="1400" dirty="0" smtClean="0"/>
                        <a:t>取扱い上の主な注意事項</a:t>
                      </a:r>
                      <a:endParaRPr kumimoji="1" lang="ja-JP" altLang="en-US" sz="1400" dirty="0"/>
                    </a:p>
                  </a:txBody>
                  <a:tcPr/>
                </a:tc>
                <a:tc>
                  <a:txBody>
                    <a:bodyPr/>
                    <a:lstStyle/>
                    <a:p>
                      <a:pPr algn="ctr"/>
                      <a:r>
                        <a:rPr kumimoji="1" lang="ja-JP" altLang="en-US" sz="1400" dirty="0" smtClean="0"/>
                        <a:t>何故、災害が起きたか</a:t>
                      </a:r>
                      <a:endParaRPr kumimoji="1" lang="en-US" altLang="ja-JP" sz="1400" dirty="0" smtClean="0"/>
                    </a:p>
                  </a:txBody>
                  <a:tcPr/>
                </a:tc>
                <a:tc>
                  <a:txBody>
                    <a:bodyPr/>
                    <a:lstStyle/>
                    <a:p>
                      <a:pPr algn="ctr"/>
                      <a:r>
                        <a:rPr kumimoji="1" lang="ja-JP" altLang="en-US" sz="1400" dirty="0" smtClean="0"/>
                        <a:t>災害事例</a:t>
                      </a:r>
                      <a:endParaRPr kumimoji="1" lang="en-US" altLang="ja-JP" sz="1400" dirty="0" smtClean="0"/>
                    </a:p>
                  </a:txBody>
                  <a:tcPr/>
                </a:tc>
              </a:tr>
              <a:tr h="370840">
                <a:tc>
                  <a:txBody>
                    <a:bodyPr/>
                    <a:lstStyle/>
                    <a:p>
                      <a:r>
                        <a:rPr kumimoji="1" lang="ja-JP" altLang="en-US" sz="1200" dirty="0" smtClean="0"/>
                        <a:t>次亜塩素酸ナトリウム</a:t>
                      </a:r>
                      <a:endParaRPr kumimoji="1" lang="ja-JP" altLang="en-US" sz="1200" dirty="0"/>
                    </a:p>
                  </a:txBody>
                  <a:tcPr/>
                </a:tc>
                <a:tc>
                  <a:txBody>
                    <a:bodyPr/>
                    <a:lstStyle/>
                    <a:p>
                      <a:r>
                        <a:rPr kumimoji="1" lang="ja-JP" altLang="en-US" sz="1200" dirty="0" smtClean="0"/>
                        <a:t>酸との混合により塩素ガスが発生する</a:t>
                      </a:r>
                      <a:endParaRPr kumimoji="1" lang="en-US" altLang="ja-JP" sz="1200" dirty="0" smtClean="0"/>
                    </a:p>
                    <a:p>
                      <a:r>
                        <a:rPr kumimoji="1" lang="en-US" altLang="ja-JP" sz="1200" dirty="0" err="1" smtClean="0"/>
                        <a:t>NaCl</a:t>
                      </a:r>
                      <a:r>
                        <a:rPr kumimoji="1" lang="en-US" altLang="ja-JP" sz="1200" dirty="0" smtClean="0"/>
                        <a:t> O+ 2HCl</a:t>
                      </a:r>
                      <a:r>
                        <a:rPr kumimoji="1" lang="en-US" altLang="ja-JP" sz="1200" baseline="0" dirty="0" smtClean="0"/>
                        <a:t> </a:t>
                      </a:r>
                      <a:r>
                        <a:rPr kumimoji="1" lang="ja-JP" altLang="en-US" sz="1200" baseline="0" dirty="0" smtClean="0"/>
                        <a:t>⇒　</a:t>
                      </a:r>
                      <a:r>
                        <a:rPr kumimoji="1" lang="en-US" altLang="ja-JP" sz="1200" baseline="0" dirty="0" err="1" smtClean="0"/>
                        <a:t>NaCl</a:t>
                      </a:r>
                      <a:r>
                        <a:rPr kumimoji="1" lang="en-US" altLang="ja-JP" sz="1200" baseline="0" dirty="0" smtClean="0"/>
                        <a:t> + H2O + Cl2</a:t>
                      </a:r>
                      <a:endParaRPr kumimoji="1" lang="ja-JP" altLang="en-US" sz="1200" dirty="0"/>
                    </a:p>
                  </a:txBody>
                  <a:tcPr/>
                </a:tc>
                <a:tc>
                  <a:txBody>
                    <a:bodyPr/>
                    <a:lstStyle/>
                    <a:p>
                      <a:r>
                        <a:rPr kumimoji="1" lang="ja-JP" altLang="en-US" sz="1200" dirty="0" smtClean="0"/>
                        <a:t>・安全な作業方法の未確立。</a:t>
                      </a:r>
                      <a:endParaRPr kumimoji="1" lang="en-US" altLang="ja-JP" sz="1200" dirty="0" smtClean="0"/>
                    </a:p>
                    <a:p>
                      <a:r>
                        <a:rPr kumimoji="1" lang="ja-JP" altLang="en-US" sz="1200" dirty="0" smtClean="0"/>
                        <a:t>確立されていても、作業者の行動がそれに基づいていない。</a:t>
                      </a:r>
                      <a:endParaRPr kumimoji="1" lang="en-US" altLang="ja-JP" sz="1200" dirty="0" smtClean="0"/>
                    </a:p>
                    <a:p>
                      <a:endParaRPr kumimoji="1" lang="en-US" altLang="ja-JP" sz="1200" dirty="0" smtClean="0"/>
                    </a:p>
                    <a:p>
                      <a:r>
                        <a:rPr kumimoji="1" lang="ja-JP" altLang="en-US" sz="1200" dirty="0" smtClean="0"/>
                        <a:t>・次亜塩素酸ナトリウム容器と塩酸容器が同じ場所に保管。</a:t>
                      </a:r>
                      <a:endParaRPr kumimoji="1" lang="en-US" altLang="ja-JP" sz="1200" dirty="0" smtClean="0"/>
                    </a:p>
                    <a:p>
                      <a:endParaRPr kumimoji="1" lang="en-US" altLang="ja-JP" sz="1200" dirty="0" smtClean="0"/>
                    </a:p>
                    <a:p>
                      <a:r>
                        <a:rPr kumimoji="1" lang="ja-JP" altLang="en-US" sz="1200" dirty="0" smtClean="0"/>
                        <a:t>・容器の外観・形状が似通っている。</a:t>
                      </a:r>
                      <a:endParaRPr kumimoji="1" lang="en-US" altLang="ja-JP" sz="1200" dirty="0" smtClean="0"/>
                    </a:p>
                    <a:p>
                      <a:endParaRPr kumimoji="1" lang="en-US" altLang="ja-JP" sz="1200" dirty="0" smtClean="0"/>
                    </a:p>
                    <a:p>
                      <a:r>
                        <a:rPr kumimoji="1" lang="ja-JP" altLang="en-US" sz="1200" dirty="0" smtClean="0"/>
                        <a:t>・時間差はあるものの、前後して二つの化学物質を使用。</a:t>
                      </a:r>
                      <a:endParaRPr kumimoji="1" lang="ja-JP" altLang="en-US" sz="1200" dirty="0"/>
                    </a:p>
                  </a:txBody>
                  <a:tcPr/>
                </a:tc>
                <a:tc>
                  <a:txBody>
                    <a:bodyPr/>
                    <a:lstStyle/>
                    <a:p>
                      <a:r>
                        <a:rPr kumimoji="1" lang="ja-JP" altLang="en-US" sz="1200" dirty="0" smtClean="0">
                          <a:solidFill>
                            <a:srgbClr val="FF0000"/>
                          </a:solidFill>
                        </a:rPr>
                        <a:t>・ホテルの温泉滅菌用次亜塩素酸ナトリウムタンクに誤って塩酸を投入</a:t>
                      </a:r>
                      <a:endParaRPr kumimoji="1" lang="en-US" altLang="ja-JP" sz="1200" dirty="0" smtClean="0">
                        <a:solidFill>
                          <a:srgbClr val="FF0000"/>
                        </a:solidFill>
                      </a:endParaRPr>
                    </a:p>
                    <a:p>
                      <a:r>
                        <a:rPr kumimoji="1" lang="ja-JP" altLang="en-US" sz="1200" dirty="0" smtClean="0"/>
                        <a:t>・殺菌水生成装置の次亜塩素酸ナトリウムタンクへ塩酸を補充</a:t>
                      </a:r>
                      <a:endParaRPr kumimoji="1" lang="en-US" altLang="ja-JP" sz="1200" dirty="0" smtClean="0"/>
                    </a:p>
                    <a:p>
                      <a:r>
                        <a:rPr kumimoji="1" lang="ja-JP" altLang="en-US" sz="1200" dirty="0" smtClean="0"/>
                        <a:t>・作業場の壁際の黒ずみ除去のために、床に家庭用漂白用洗剤の原液を撒いた。別の作業者が床の清掃のために先に撒きそのままになっていた希釈された業務用弱酸性の洗剤と混ざり、塩素ガス発生</a:t>
                      </a:r>
                      <a:endParaRPr kumimoji="1" lang="ja-JP" altLang="en-US" sz="1200" dirty="0"/>
                    </a:p>
                  </a:txBody>
                  <a:tcPr/>
                </a:tc>
              </a:tr>
              <a:tr h="370840">
                <a:tc>
                  <a:txBody>
                    <a:bodyPr/>
                    <a:lstStyle/>
                    <a:p>
                      <a:r>
                        <a:rPr kumimoji="1" lang="ja-JP" altLang="en-US" sz="1200" dirty="0" smtClean="0"/>
                        <a:t>トルエン</a:t>
                      </a:r>
                      <a:endParaRPr kumimoji="1" lang="ja-JP" altLang="en-US" sz="1200" dirty="0"/>
                    </a:p>
                  </a:txBody>
                  <a:tcPr/>
                </a:tc>
                <a:tc>
                  <a:txBody>
                    <a:bodyPr/>
                    <a:lstStyle/>
                    <a:p>
                      <a:r>
                        <a:rPr kumimoji="1" lang="ja-JP" altLang="en-US" sz="1200" dirty="0" smtClean="0"/>
                        <a:t>保護手袋、保護衣、保護眼鏡、保護面を着用すること。</a:t>
                      </a:r>
                      <a:endParaRPr kumimoji="1" lang="en-US" altLang="ja-JP" sz="1200" dirty="0" smtClean="0"/>
                    </a:p>
                    <a:p>
                      <a:r>
                        <a:rPr kumimoji="1" lang="ja-JP" altLang="en-US" sz="1200" dirty="0" smtClean="0"/>
                        <a:t>ミスト／蒸気を吸入しないこと。</a:t>
                      </a:r>
                      <a:endParaRPr kumimoji="1" lang="en-US" altLang="ja-JP" sz="1200" dirty="0" smtClean="0"/>
                    </a:p>
                  </a:txBody>
                  <a:tcPr/>
                </a:tc>
                <a:tc>
                  <a:txBody>
                    <a:bodyPr/>
                    <a:lstStyle/>
                    <a:p>
                      <a:r>
                        <a:rPr kumimoji="1" lang="ja-JP" altLang="en-US" sz="1200" dirty="0" smtClean="0"/>
                        <a:t>・安全な作業方法の未確立。</a:t>
                      </a:r>
                      <a:endParaRPr kumimoji="1" lang="en-US" altLang="ja-JP" sz="1200" dirty="0" smtClean="0"/>
                    </a:p>
                    <a:p>
                      <a:r>
                        <a:rPr kumimoji="1" lang="ja-JP" altLang="en-US" sz="1200" dirty="0" smtClean="0"/>
                        <a:t>確立されていても、作業者の行動がそれに基づいていない。</a:t>
                      </a:r>
                      <a:endParaRPr kumimoji="1" lang="en-US" altLang="ja-JP" sz="1200" dirty="0" smtClean="0"/>
                    </a:p>
                    <a:p>
                      <a:endParaRPr kumimoji="1" lang="en-US" altLang="ja-JP" sz="1200" dirty="0" smtClean="0"/>
                    </a:p>
                    <a:p>
                      <a:r>
                        <a:rPr kumimoji="1" lang="ja-JP" altLang="en-US" sz="1200" dirty="0" smtClean="0"/>
                        <a:t>・保護マスクの未着用</a:t>
                      </a:r>
                      <a:endParaRPr kumimoji="1" lang="en-US" altLang="ja-JP" sz="1200" dirty="0" smtClean="0"/>
                    </a:p>
                    <a:p>
                      <a:r>
                        <a:rPr kumimoji="1" lang="ja-JP" altLang="en-US" sz="1200" dirty="0" smtClean="0"/>
                        <a:t>・トルエンの作業環境濃度と着用保護マスクの仕様のミスマッチ</a:t>
                      </a:r>
                      <a:endParaRPr kumimoji="1" lang="ja-JP" altLang="en-US" sz="1200" dirty="0"/>
                    </a:p>
                  </a:txBody>
                  <a:tcPr/>
                </a:tc>
                <a:tc>
                  <a:txBody>
                    <a:bodyPr/>
                    <a:lstStyle/>
                    <a:p>
                      <a:r>
                        <a:rPr kumimoji="1" lang="ja-JP" altLang="en-US" sz="1200" dirty="0" smtClean="0"/>
                        <a:t>・</a:t>
                      </a:r>
                      <a:r>
                        <a:rPr kumimoji="1" lang="ja-JP" altLang="en-US" sz="1200" dirty="0" smtClean="0">
                          <a:solidFill>
                            <a:srgbClr val="FF0000"/>
                          </a:solidFill>
                        </a:rPr>
                        <a:t>グラビアコーターの接着剤の受皿にトルエン等に溶解した接着剤を補給中にトルエン蒸気を吸入し、中毒となった</a:t>
                      </a:r>
                      <a:endParaRPr kumimoji="1" lang="en-US" altLang="ja-JP" sz="1200" dirty="0" smtClean="0">
                        <a:solidFill>
                          <a:srgbClr val="FF0000"/>
                        </a:solidFill>
                      </a:endParaRPr>
                    </a:p>
                    <a:p>
                      <a:r>
                        <a:rPr kumimoji="1" lang="ja-JP" altLang="en-US" sz="1200" dirty="0" smtClean="0"/>
                        <a:t>・シンナーを用いて部品を脱脂洗浄</a:t>
                      </a:r>
                      <a:endParaRPr kumimoji="1" lang="ja-JP" altLang="en-US" sz="1200" dirty="0"/>
                    </a:p>
                  </a:txBody>
                  <a:tcPr/>
                </a:tc>
              </a:tr>
              <a:tr h="370840">
                <a:tc>
                  <a:txBody>
                    <a:bodyPr/>
                    <a:lstStyle/>
                    <a:p>
                      <a:r>
                        <a:rPr kumimoji="1" lang="ja-JP" altLang="en-US" sz="1200" dirty="0" smtClean="0"/>
                        <a:t>水酸化ナトリウム</a:t>
                      </a:r>
                      <a:endParaRPr kumimoji="1" lang="ja-JP" altLang="en-US" sz="1200" dirty="0"/>
                    </a:p>
                  </a:txBody>
                  <a:tcPr/>
                </a:tc>
                <a:tc>
                  <a:txBody>
                    <a:bodyPr/>
                    <a:lstStyle/>
                    <a:p>
                      <a:r>
                        <a:rPr kumimoji="1" lang="ja-JP" altLang="en-US" sz="1200" dirty="0" smtClean="0"/>
                        <a:t>粉</a:t>
                      </a:r>
                      <a:r>
                        <a:rPr kumimoji="1" lang="ja-JP" altLang="en-US" sz="1200" dirty="0" err="1" smtClean="0"/>
                        <a:t>じん</a:t>
                      </a:r>
                      <a:r>
                        <a:rPr kumimoji="1" lang="ja-JP" altLang="en-US" sz="1200" dirty="0" smtClean="0"/>
                        <a:t>、ヒューム、蒸気、スプレーを吸入しないこと。</a:t>
                      </a:r>
                    </a:p>
                    <a:p>
                      <a:r>
                        <a:rPr kumimoji="1" lang="ja-JP" altLang="en-US" sz="1200" dirty="0" smtClean="0"/>
                        <a:t>取扱い後はよく手を洗うこと。</a:t>
                      </a:r>
                    </a:p>
                    <a:p>
                      <a:r>
                        <a:rPr kumimoji="1" lang="ja-JP" altLang="en-US" sz="1200" dirty="0" smtClean="0"/>
                        <a:t>適切な保護手袋、保護衣、保護眼鏡、保護面を着用すること</a:t>
                      </a:r>
                      <a:endParaRPr kumimoji="1" lang="ja-JP" altLang="en-US" sz="1200" dirty="0"/>
                    </a:p>
                  </a:txBody>
                  <a:tcPr/>
                </a:tc>
                <a:tc>
                  <a:txBody>
                    <a:bodyPr/>
                    <a:lstStyle/>
                    <a:p>
                      <a:r>
                        <a:rPr kumimoji="1" lang="ja-JP" altLang="en-US" sz="1200" dirty="0" smtClean="0"/>
                        <a:t>・・安全な作業方法の未確立。</a:t>
                      </a:r>
                      <a:endParaRPr kumimoji="1" lang="en-US" altLang="ja-JP" sz="1200" dirty="0" smtClean="0"/>
                    </a:p>
                    <a:p>
                      <a:r>
                        <a:rPr kumimoji="1" lang="ja-JP" altLang="en-US" sz="1200" dirty="0" smtClean="0"/>
                        <a:t>確立されていても、作業者の行動がそれに基づいていない。</a:t>
                      </a:r>
                      <a:endParaRPr kumimoji="1" lang="en-US" altLang="ja-JP" sz="1200" dirty="0" smtClean="0"/>
                    </a:p>
                    <a:p>
                      <a:endParaRPr kumimoji="1" lang="en-US" altLang="ja-JP" sz="1200" dirty="0" smtClean="0"/>
                    </a:p>
                    <a:p>
                      <a:r>
                        <a:rPr kumimoji="1" lang="ja-JP" altLang="en-US" sz="1200" dirty="0" smtClean="0"/>
                        <a:t>・定常／非定常作業における保護マスク等の未着用</a:t>
                      </a:r>
                      <a:endParaRPr kumimoji="1" lang="en-US" altLang="ja-JP" sz="1200" dirty="0" smtClean="0"/>
                    </a:p>
                    <a:p>
                      <a:endParaRPr kumimoji="1" lang="ja-JP" altLang="en-US" sz="1200" dirty="0"/>
                    </a:p>
                  </a:txBody>
                  <a:tcPr/>
                </a:tc>
                <a:tc>
                  <a:txBody>
                    <a:bodyPr/>
                    <a:lstStyle/>
                    <a:p>
                      <a:r>
                        <a:rPr kumimoji="1" lang="ja-JP" altLang="en-US" sz="1200" dirty="0" smtClean="0"/>
                        <a:t>・</a:t>
                      </a:r>
                      <a:r>
                        <a:rPr kumimoji="1" lang="ja-JP" altLang="en-US" sz="1200" dirty="0" smtClean="0">
                          <a:solidFill>
                            <a:srgbClr val="FF0000"/>
                          </a:solidFill>
                        </a:rPr>
                        <a:t>塗装工場のカ性ソーダ含有沈殿物の除去作業中に、飛散したカ性ソーダ水溶液による顔等の被災</a:t>
                      </a:r>
                      <a:endParaRPr kumimoji="1" lang="en-US" altLang="ja-JP" sz="1200" dirty="0" smtClean="0">
                        <a:solidFill>
                          <a:srgbClr val="FF0000"/>
                        </a:solidFill>
                      </a:endParaRPr>
                    </a:p>
                    <a:p>
                      <a:r>
                        <a:rPr kumimoji="1" lang="ja-JP" altLang="en-US" sz="1200" dirty="0" smtClean="0">
                          <a:solidFill>
                            <a:srgbClr val="FF0000"/>
                          </a:solidFill>
                        </a:rPr>
                        <a:t>・蒸煮釜の洗浄作業中、釜に投入したカ性ソーダが急激に溶解沸騰し、飛散した溶解液を浴びた作業者が熱傷</a:t>
                      </a:r>
                      <a:endParaRPr kumimoji="1" lang="ja-JP" altLang="en-US" sz="1200" dirty="0">
                        <a:solidFill>
                          <a:srgbClr val="FF0000"/>
                        </a:solidFill>
                      </a:endParaRPr>
                    </a:p>
                  </a:txBody>
                  <a:tcPr/>
                </a:tc>
              </a:tr>
            </a:tbl>
          </a:graphicData>
        </a:graphic>
      </p:graphicFrame>
      <p:sp>
        <p:nvSpPr>
          <p:cNvPr id="8" name="雲形吹き出し 7"/>
          <p:cNvSpPr/>
          <p:nvPr/>
        </p:nvSpPr>
        <p:spPr>
          <a:xfrm>
            <a:off x="527341" y="1988840"/>
            <a:ext cx="1944216" cy="1245029"/>
          </a:xfrm>
          <a:prstGeom prst="cloudCallout">
            <a:avLst>
              <a:gd name="adj1" fmla="val 67675"/>
              <a:gd name="adj2" fmla="val -36554"/>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smtClean="0"/>
              <a:t>混合すると有害なガスが発生することを理解し、間違わないように標識を工夫しよう</a:t>
            </a:r>
            <a:endParaRPr kumimoji="1" lang="ja-JP" altLang="en-US" sz="1100" dirty="0"/>
          </a:p>
        </p:txBody>
      </p:sp>
      <p:sp>
        <p:nvSpPr>
          <p:cNvPr id="9" name="雲形吹き出し 8"/>
          <p:cNvSpPr/>
          <p:nvPr/>
        </p:nvSpPr>
        <p:spPr>
          <a:xfrm>
            <a:off x="553142" y="3933056"/>
            <a:ext cx="1656184" cy="1015293"/>
          </a:xfrm>
          <a:prstGeom prst="cloudCallout">
            <a:avLst>
              <a:gd name="adj1" fmla="val 78546"/>
              <a:gd name="adj2" fmla="val 9765"/>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smtClean="0"/>
              <a:t>決められた保護具は自分を守るために着用しよう</a:t>
            </a:r>
            <a:endParaRPr kumimoji="1" lang="ja-JP" altLang="en-US" sz="1100" dirty="0"/>
          </a:p>
        </p:txBody>
      </p:sp>
      <p:sp>
        <p:nvSpPr>
          <p:cNvPr id="10" name="雲形吹き出し 9"/>
          <p:cNvSpPr/>
          <p:nvPr/>
        </p:nvSpPr>
        <p:spPr>
          <a:xfrm>
            <a:off x="467544" y="5329359"/>
            <a:ext cx="1656184" cy="1159309"/>
          </a:xfrm>
          <a:prstGeom prst="cloudCallout">
            <a:avLst>
              <a:gd name="adj1" fmla="val 69082"/>
              <a:gd name="adj2" fmla="val 31756"/>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smtClean="0"/>
              <a:t>取り扱い物質の有害性に適した保護具を着用しよう</a:t>
            </a:r>
            <a:endParaRPr kumimoji="1" lang="ja-JP" altLang="en-US" sz="1100" dirty="0"/>
          </a:p>
        </p:txBody>
      </p:sp>
      <p:sp>
        <p:nvSpPr>
          <p:cNvPr id="11" name="テキスト ボックス 10"/>
          <p:cNvSpPr txBox="1"/>
          <p:nvPr/>
        </p:nvSpPr>
        <p:spPr>
          <a:xfrm>
            <a:off x="4572000" y="6488668"/>
            <a:ext cx="569387" cy="276999"/>
          </a:xfrm>
          <a:prstGeom prst="rect">
            <a:avLst/>
          </a:prstGeom>
          <a:noFill/>
        </p:spPr>
        <p:txBody>
          <a:bodyPr wrap="none" rtlCol="0">
            <a:spAutoFit/>
          </a:bodyPr>
          <a:lstStyle/>
          <a:p>
            <a:r>
              <a:rPr kumimoji="1" lang="ja-JP" altLang="en-US" sz="1200" dirty="0" smtClean="0"/>
              <a:t>出典：</a:t>
            </a:r>
            <a:endParaRPr kumimoji="1" lang="ja-JP" altLang="en-US" sz="1200" dirty="0"/>
          </a:p>
        </p:txBody>
      </p:sp>
    </p:spTree>
    <p:extLst>
      <p:ext uri="{BB962C8B-B14F-4D97-AF65-F5344CB8AC3E}">
        <p14:creationId xmlns:p14="http://schemas.microsoft.com/office/powerpoint/2010/main" val="3014822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a:solidFill>
            <a:srgbClr val="0000CC"/>
          </a:solidFill>
        </p:spPr>
        <p:txBody>
          <a:bodyPr>
            <a:normAutofit/>
          </a:bodyPr>
          <a:lstStyle/>
          <a:p>
            <a:r>
              <a:rPr kumimoji="1" lang="ja-JP" altLang="en-US" sz="3600" b="1" dirty="0" smtClean="0">
                <a:solidFill>
                  <a:schemeClr val="bg1"/>
                </a:solidFill>
                <a:latin typeface="ＭＳ ゴシック" panose="020B0609070205080204" pitchFamily="49" charset="-128"/>
                <a:ea typeface="ＭＳ ゴシック" panose="020B0609070205080204" pitchFamily="49" charset="-128"/>
              </a:rPr>
              <a:t>　　　発がん事例</a:t>
            </a:r>
            <a:r>
              <a:rPr lang="ja-JP" altLang="en-US" sz="3600" b="1"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sz="3600" b="1" dirty="0" smtClean="0">
                <a:solidFill>
                  <a:schemeClr val="bg1"/>
                </a:solidFill>
                <a:latin typeface="ＭＳ ゴシック" panose="020B0609070205080204" pitchFamily="49" charset="-128"/>
                <a:ea typeface="ＭＳ ゴシック" panose="020B0609070205080204" pitchFamily="49" charset="-128"/>
              </a:rPr>
              <a:t>膀胱がん）</a:t>
            </a:r>
            <a:endParaRPr kumimoji="1"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
        <p:nvSpPr>
          <p:cNvPr id="6" name="角丸四角形 5"/>
          <p:cNvSpPr/>
          <p:nvPr/>
        </p:nvSpPr>
        <p:spPr>
          <a:xfrm>
            <a:off x="362275" y="4126496"/>
            <a:ext cx="3200400" cy="136685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500" b="1" dirty="0" smtClean="0">
                <a:solidFill>
                  <a:schemeClr val="bg1"/>
                </a:solidFill>
                <a:latin typeface="ＭＳ ゴシック" panose="020B0609070205080204" pitchFamily="49" charset="-128"/>
                <a:ea typeface="ＭＳ ゴシック" panose="020B0609070205080204" pitchFamily="49" charset="-128"/>
              </a:rPr>
              <a:t>吸入だけでなく、</a:t>
            </a:r>
            <a:endParaRPr kumimoji="1" lang="en-US" altLang="ja-JP" sz="2500" b="1"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sz="2500" b="1" dirty="0" smtClean="0">
                <a:solidFill>
                  <a:schemeClr val="bg1"/>
                </a:solidFill>
                <a:latin typeface="ＭＳ ゴシック" panose="020B0609070205080204" pitchFamily="49" charset="-128"/>
                <a:ea typeface="ＭＳ ゴシック" panose="020B0609070205080204" pitchFamily="49" charset="-128"/>
              </a:rPr>
              <a:t>皮膚からの吸収にも注意</a:t>
            </a:r>
            <a:r>
              <a:rPr lang="ja-JP" altLang="en-US" sz="2500" b="1" dirty="0">
                <a:solidFill>
                  <a:schemeClr val="bg1"/>
                </a:solidFill>
                <a:latin typeface="ＭＳ ゴシック" panose="020B0609070205080204" pitchFamily="49" charset="-128"/>
                <a:ea typeface="ＭＳ ゴシック" panose="020B0609070205080204" pitchFamily="49" charset="-128"/>
              </a:rPr>
              <a:t>が</a:t>
            </a:r>
            <a:r>
              <a:rPr kumimoji="1" lang="ja-JP" altLang="en-US" sz="2500" b="1" dirty="0" smtClean="0">
                <a:solidFill>
                  <a:schemeClr val="bg1"/>
                </a:solidFill>
                <a:latin typeface="ＭＳ ゴシック" panose="020B0609070205080204" pitchFamily="49" charset="-128"/>
                <a:ea typeface="ＭＳ ゴシック" panose="020B0609070205080204" pitchFamily="49" charset="-128"/>
              </a:rPr>
              <a:t>必要</a:t>
            </a:r>
            <a:endParaRPr kumimoji="1" lang="ja-JP" altLang="en-US" sz="2500" b="1" dirty="0">
              <a:solidFill>
                <a:schemeClr val="bg1"/>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107504" y="116632"/>
            <a:ext cx="2376264" cy="432048"/>
          </a:xfrm>
          <a:prstGeom prst="rect">
            <a:avLst/>
          </a:prstGeom>
          <a:solidFill>
            <a:schemeClr val="bg1"/>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FF0000"/>
                </a:solidFill>
              </a:rPr>
              <a:t>④発がん</a:t>
            </a:r>
            <a:r>
              <a:rPr kumimoji="1" lang="ja-JP" altLang="en-US" b="1" dirty="0" smtClean="0">
                <a:solidFill>
                  <a:srgbClr val="FF0000"/>
                </a:solidFill>
              </a:rPr>
              <a:t>の事例（１）</a:t>
            </a:r>
            <a:endParaRPr kumimoji="1" lang="ja-JP" altLang="en-US" b="1" dirty="0">
              <a:solidFill>
                <a:srgbClr val="FF0000"/>
              </a:solidFill>
            </a:endParaRPr>
          </a:p>
        </p:txBody>
      </p:sp>
      <p:sp>
        <p:nvSpPr>
          <p:cNvPr id="10" name="テキスト ボックス 9"/>
          <p:cNvSpPr txBox="1"/>
          <p:nvPr/>
        </p:nvSpPr>
        <p:spPr>
          <a:xfrm>
            <a:off x="3964708" y="1124744"/>
            <a:ext cx="4680520" cy="461665"/>
          </a:xfrm>
          <a:prstGeom prst="rect">
            <a:avLst/>
          </a:prstGeom>
          <a:solidFill>
            <a:srgbClr val="FFFF00"/>
          </a:solidFill>
          <a:ln w="38100">
            <a:solidFill>
              <a:srgbClr val="0000CC"/>
            </a:solidFill>
          </a:ln>
        </p:spPr>
        <p:txBody>
          <a:bodyPr wrap="square" rtlCol="0">
            <a:spAutoFit/>
          </a:bodyPr>
          <a:lstStyle/>
          <a:p>
            <a:r>
              <a:rPr kumimoji="1" lang="ja-JP" altLang="en-US" sz="2400" b="1" dirty="0" smtClean="0">
                <a:latin typeface="ＭＳ ゴシック" panose="020B0609070205080204" pitchFamily="49" charset="-128"/>
                <a:ea typeface="ＭＳ ゴシック" panose="020B0609070205080204" pitchFamily="49" charset="-128"/>
              </a:rPr>
              <a:t>人的被害：</a:t>
            </a:r>
            <a:r>
              <a:rPr lang="ja-JP" altLang="en-US" sz="2400" b="1" dirty="0">
                <a:latin typeface="ＭＳ ゴシック" panose="020B0609070205080204" pitchFamily="49" charset="-128"/>
                <a:ea typeface="ＭＳ ゴシック" panose="020B0609070205080204" pitchFamily="49" charset="-128"/>
              </a:rPr>
              <a:t>膀胱</a:t>
            </a:r>
            <a:r>
              <a:rPr kumimoji="1" lang="ja-JP" altLang="en-US" sz="2400" b="1" dirty="0" smtClean="0">
                <a:latin typeface="ＭＳ ゴシック" panose="020B0609070205080204" pitchFamily="49" charset="-128"/>
                <a:ea typeface="ＭＳ ゴシック" panose="020B0609070205080204" pitchFamily="49" charset="-128"/>
              </a:rPr>
              <a:t>がん発症　６人</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3947933" y="1988840"/>
            <a:ext cx="4680520" cy="41712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indent="-457200"/>
            <a:r>
              <a:rPr kumimoji="1" lang="ja-JP" altLang="en-US" sz="2200" b="1" dirty="0" smtClean="0">
                <a:solidFill>
                  <a:schemeClr val="tx1"/>
                </a:solidFill>
                <a:latin typeface="ＭＳ ゴシック" panose="020B0609070205080204" pitchFamily="49" charset="-128"/>
                <a:ea typeface="ＭＳ ゴシック" panose="020B0609070205080204" pitchFamily="49" charset="-128"/>
              </a:rPr>
              <a:t>・従業員６人が膀胱がんを発症</a:t>
            </a:r>
            <a:endParaRPr kumimoji="1" lang="en-US" altLang="ja-JP" sz="2200" b="1" dirty="0" smtClean="0">
              <a:solidFill>
                <a:schemeClr val="tx1"/>
              </a:solidFill>
              <a:latin typeface="ＭＳ ゴシック" panose="020B0609070205080204" pitchFamily="49" charset="-128"/>
              <a:ea typeface="ＭＳ ゴシック" panose="020B0609070205080204" pitchFamily="49" charset="-128"/>
            </a:endParaRPr>
          </a:p>
          <a:p>
            <a:pPr marL="72000" indent="-457200"/>
            <a:r>
              <a:rPr lang="ja-JP" altLang="en-US" sz="2200" b="1" dirty="0" smtClean="0">
                <a:solidFill>
                  <a:schemeClr val="tx1"/>
                </a:solidFill>
                <a:latin typeface="ＭＳ ゴシック" panose="020B0609070205080204" pitchFamily="49" charset="-128"/>
                <a:ea typeface="ＭＳ ゴシック" panose="020B0609070205080204" pitchFamily="49" charset="-128"/>
              </a:rPr>
              <a:t>・６人とも扱っていた物質はオルト　</a:t>
            </a:r>
            <a:endParaRPr lang="en-US" altLang="ja-JP" sz="2200" b="1" dirty="0" smtClean="0">
              <a:solidFill>
                <a:schemeClr val="tx1"/>
              </a:solidFill>
              <a:latin typeface="ＭＳ ゴシック" panose="020B0609070205080204" pitchFamily="49" charset="-128"/>
              <a:ea typeface="ＭＳ ゴシック" panose="020B0609070205080204" pitchFamily="49" charset="-128"/>
            </a:endParaRPr>
          </a:p>
          <a:p>
            <a:pPr marL="72000" indent="-457200"/>
            <a:r>
              <a:rPr lang="ja-JP" altLang="en-US" sz="2200" b="1" dirty="0">
                <a:solidFill>
                  <a:schemeClr val="tx1"/>
                </a:solidFill>
                <a:latin typeface="ＭＳ ゴシック" panose="020B0609070205080204" pitchFamily="49" charset="-128"/>
                <a:ea typeface="ＭＳ ゴシック" panose="020B0609070205080204" pitchFamily="49" charset="-128"/>
              </a:rPr>
              <a:t>　</a:t>
            </a:r>
            <a:r>
              <a:rPr lang="ja-JP" altLang="en-US" sz="2200" b="1" dirty="0" smtClean="0">
                <a:solidFill>
                  <a:schemeClr val="tx1"/>
                </a:solidFill>
                <a:latin typeface="ＭＳ ゴシック" panose="020B0609070205080204" pitchFamily="49" charset="-128"/>
                <a:ea typeface="ＭＳ ゴシック" panose="020B0609070205080204" pitchFamily="49" charset="-128"/>
              </a:rPr>
              <a:t>－トルイジン（液体）</a:t>
            </a:r>
            <a:endParaRPr lang="en-US" altLang="ja-JP" sz="2200" b="1" dirty="0" smtClean="0">
              <a:solidFill>
                <a:schemeClr val="tx1"/>
              </a:solidFill>
              <a:latin typeface="ＭＳ ゴシック" panose="020B0609070205080204" pitchFamily="49" charset="-128"/>
              <a:ea typeface="ＭＳ ゴシック" panose="020B0609070205080204" pitchFamily="49" charset="-128"/>
            </a:endParaRPr>
          </a:p>
          <a:p>
            <a:pPr marL="72000" indent="-457200"/>
            <a:r>
              <a:rPr lang="ja-JP" altLang="en-US" sz="2200" b="1" dirty="0" smtClean="0">
                <a:solidFill>
                  <a:schemeClr val="tx1"/>
                </a:solidFill>
                <a:latin typeface="ＭＳ ゴシック" panose="020B0609070205080204" pitchFamily="49" charset="-128"/>
                <a:ea typeface="ＭＳ ゴシック" panose="020B0609070205080204" pitchFamily="49" charset="-128"/>
              </a:rPr>
              <a:t>・再現調査では、防毒マスク、化学</a:t>
            </a:r>
            <a:endParaRPr lang="en-US" altLang="ja-JP" sz="2200" b="1" dirty="0" smtClean="0">
              <a:solidFill>
                <a:schemeClr val="tx1"/>
              </a:solidFill>
              <a:latin typeface="ＭＳ ゴシック" panose="020B0609070205080204" pitchFamily="49" charset="-128"/>
              <a:ea typeface="ＭＳ ゴシック" panose="020B0609070205080204" pitchFamily="49" charset="-128"/>
            </a:endParaRPr>
          </a:p>
          <a:p>
            <a:pPr marL="72000" indent="-457200"/>
            <a:r>
              <a:rPr lang="ja-JP" altLang="en-US" sz="2200" b="1" dirty="0">
                <a:solidFill>
                  <a:schemeClr val="tx1"/>
                </a:solidFill>
                <a:latin typeface="ＭＳ ゴシック" panose="020B0609070205080204" pitchFamily="49" charset="-128"/>
                <a:ea typeface="ＭＳ ゴシック" panose="020B0609070205080204" pitchFamily="49" charset="-128"/>
              </a:rPr>
              <a:t>　</a:t>
            </a:r>
            <a:r>
              <a:rPr lang="ja-JP" altLang="en-US" sz="2200" b="1" dirty="0" smtClean="0">
                <a:solidFill>
                  <a:schemeClr val="tx1"/>
                </a:solidFill>
                <a:latin typeface="ＭＳ ゴシック" panose="020B0609070205080204" pitchFamily="49" charset="-128"/>
                <a:ea typeface="ＭＳ ゴシック" panose="020B0609070205080204" pitchFamily="49" charset="-128"/>
              </a:rPr>
              <a:t>防護服を着用していたが、作業前　</a:t>
            </a:r>
            <a:endParaRPr lang="en-US" altLang="ja-JP" sz="2200" b="1" dirty="0" smtClean="0">
              <a:solidFill>
                <a:schemeClr val="tx1"/>
              </a:solidFill>
              <a:latin typeface="ＭＳ ゴシック" panose="020B0609070205080204" pitchFamily="49" charset="-128"/>
              <a:ea typeface="ＭＳ ゴシック" panose="020B0609070205080204" pitchFamily="49" charset="-128"/>
            </a:endParaRPr>
          </a:p>
          <a:p>
            <a:pPr marL="72000" indent="-457200"/>
            <a:r>
              <a:rPr lang="ja-JP" altLang="en-US" sz="2200" b="1" dirty="0">
                <a:solidFill>
                  <a:schemeClr val="tx1"/>
                </a:solidFill>
                <a:latin typeface="ＭＳ ゴシック" panose="020B0609070205080204" pitchFamily="49" charset="-128"/>
                <a:ea typeface="ＭＳ ゴシック" panose="020B0609070205080204" pitchFamily="49" charset="-128"/>
              </a:rPr>
              <a:t>　</a:t>
            </a:r>
            <a:r>
              <a:rPr lang="ja-JP" altLang="en-US" sz="2200" b="1" dirty="0" smtClean="0">
                <a:solidFill>
                  <a:schemeClr val="tx1"/>
                </a:solidFill>
                <a:latin typeface="ＭＳ ゴシック" panose="020B0609070205080204" pitchFamily="49" charset="-128"/>
                <a:ea typeface="ＭＳ ゴシック" panose="020B0609070205080204" pitchFamily="49" charset="-128"/>
              </a:rPr>
              <a:t>後の尿検査で高ばく露が確認され</a:t>
            </a:r>
            <a:endParaRPr lang="en-US" altLang="ja-JP" sz="2200" b="1" dirty="0" smtClean="0">
              <a:solidFill>
                <a:schemeClr val="tx1"/>
              </a:solidFill>
              <a:latin typeface="ＭＳ ゴシック" panose="020B0609070205080204" pitchFamily="49" charset="-128"/>
              <a:ea typeface="ＭＳ ゴシック" panose="020B0609070205080204" pitchFamily="49" charset="-128"/>
            </a:endParaRPr>
          </a:p>
          <a:p>
            <a:pPr marL="72000" indent="-457200"/>
            <a:r>
              <a:rPr lang="ja-JP" altLang="en-US" sz="2200" b="1" dirty="0">
                <a:solidFill>
                  <a:schemeClr val="tx1"/>
                </a:solidFill>
                <a:latin typeface="ＭＳ ゴシック" panose="020B0609070205080204" pitchFamily="49" charset="-128"/>
                <a:ea typeface="ＭＳ ゴシック" panose="020B0609070205080204" pitchFamily="49" charset="-128"/>
              </a:rPr>
              <a:t>　</a:t>
            </a:r>
            <a:r>
              <a:rPr lang="ja-JP" altLang="en-US" sz="2200" b="1" dirty="0" smtClean="0">
                <a:solidFill>
                  <a:schemeClr val="tx1"/>
                </a:solidFill>
                <a:latin typeface="ＭＳ ゴシック" panose="020B0609070205080204" pitchFamily="49" charset="-128"/>
                <a:ea typeface="ＭＳ ゴシック" panose="020B0609070205080204" pitchFamily="49" charset="-128"/>
              </a:rPr>
              <a:t>た。</a:t>
            </a:r>
            <a:endParaRPr lang="en-US" altLang="ja-JP" sz="2200" b="1" dirty="0" smtClean="0">
              <a:solidFill>
                <a:schemeClr val="tx1"/>
              </a:solidFill>
              <a:latin typeface="ＭＳ ゴシック" panose="020B0609070205080204" pitchFamily="49" charset="-128"/>
              <a:ea typeface="ＭＳ ゴシック" panose="020B0609070205080204" pitchFamily="49" charset="-128"/>
            </a:endParaRPr>
          </a:p>
          <a:p>
            <a:pPr marL="72000" indent="-457200"/>
            <a:r>
              <a:rPr lang="ja-JP" altLang="en-US" sz="2200" b="1" dirty="0">
                <a:solidFill>
                  <a:schemeClr val="tx1"/>
                </a:solidFill>
                <a:latin typeface="ＭＳ ゴシック" panose="020B0609070205080204" pitchFamily="49" charset="-128"/>
                <a:ea typeface="ＭＳ ゴシック" panose="020B0609070205080204" pitchFamily="49" charset="-128"/>
              </a:rPr>
              <a:t>・ゴム手袋をしていたが、オルト</a:t>
            </a:r>
            <a:r>
              <a:rPr lang="ja-JP" altLang="en-US" sz="2200" b="1" dirty="0" smtClean="0">
                <a:solidFill>
                  <a:schemeClr val="tx1"/>
                </a:solidFill>
                <a:latin typeface="ＭＳ ゴシック" panose="020B0609070205080204" pitchFamily="49" charset="-128"/>
                <a:ea typeface="ＭＳ ゴシック" panose="020B0609070205080204" pitchFamily="49" charset="-128"/>
              </a:rPr>
              <a:t>－</a:t>
            </a:r>
            <a:endParaRPr lang="en-US" altLang="ja-JP" sz="2200" b="1" dirty="0" smtClean="0">
              <a:solidFill>
                <a:schemeClr val="tx1"/>
              </a:solidFill>
              <a:latin typeface="ＭＳ ゴシック" panose="020B0609070205080204" pitchFamily="49" charset="-128"/>
              <a:ea typeface="ＭＳ ゴシック" panose="020B0609070205080204" pitchFamily="49" charset="-128"/>
            </a:endParaRPr>
          </a:p>
          <a:p>
            <a:pPr marL="72000" indent="-457200"/>
            <a:r>
              <a:rPr lang="ja-JP" altLang="en-US" sz="2200" b="1" dirty="0">
                <a:solidFill>
                  <a:schemeClr val="tx1"/>
                </a:solidFill>
                <a:latin typeface="ＭＳ ゴシック" panose="020B0609070205080204" pitchFamily="49" charset="-128"/>
                <a:ea typeface="ＭＳ ゴシック" panose="020B0609070205080204" pitchFamily="49" charset="-128"/>
              </a:rPr>
              <a:t>　</a:t>
            </a:r>
            <a:r>
              <a:rPr lang="ja-JP" altLang="en-US" sz="2200" b="1" dirty="0" smtClean="0">
                <a:solidFill>
                  <a:schemeClr val="tx1"/>
                </a:solidFill>
                <a:latin typeface="ＭＳ ゴシック" panose="020B0609070205080204" pitchFamily="49" charset="-128"/>
                <a:ea typeface="ＭＳ ゴシック" panose="020B0609070205080204" pitchFamily="49" charset="-128"/>
              </a:rPr>
              <a:t>トルイジン</a:t>
            </a:r>
            <a:r>
              <a:rPr lang="ja-JP" altLang="en-US" sz="2200" b="1" dirty="0">
                <a:solidFill>
                  <a:schemeClr val="tx1"/>
                </a:solidFill>
                <a:latin typeface="ＭＳ ゴシック" panose="020B0609070205080204" pitchFamily="49" charset="-128"/>
                <a:ea typeface="ＭＳ ゴシック" panose="020B0609070205080204" pitchFamily="49" charset="-128"/>
              </a:rPr>
              <a:t>を含有する溶剤で</a:t>
            </a:r>
            <a:r>
              <a:rPr lang="ja-JP" altLang="en-US" sz="2200" b="1" dirty="0" smtClean="0">
                <a:solidFill>
                  <a:schemeClr val="tx1"/>
                </a:solidFill>
                <a:latin typeface="ＭＳ ゴシック" panose="020B0609070205080204" pitchFamily="49" charset="-128"/>
                <a:ea typeface="ＭＳ ゴシック" panose="020B0609070205080204" pitchFamily="49" charset="-128"/>
              </a:rPr>
              <a:t>繰り</a:t>
            </a:r>
            <a:endParaRPr lang="en-US" altLang="ja-JP" sz="2200" b="1" dirty="0" smtClean="0">
              <a:solidFill>
                <a:schemeClr val="tx1"/>
              </a:solidFill>
              <a:latin typeface="ＭＳ ゴシック" panose="020B0609070205080204" pitchFamily="49" charset="-128"/>
              <a:ea typeface="ＭＳ ゴシック" panose="020B0609070205080204" pitchFamily="49" charset="-128"/>
            </a:endParaRPr>
          </a:p>
          <a:p>
            <a:pPr marL="72000" indent="-457200"/>
            <a:r>
              <a:rPr lang="ja-JP" altLang="en-US" sz="2200" b="1" dirty="0">
                <a:solidFill>
                  <a:schemeClr val="tx1"/>
                </a:solidFill>
                <a:latin typeface="ＭＳ ゴシック" panose="020B0609070205080204" pitchFamily="49" charset="-128"/>
                <a:ea typeface="ＭＳ ゴシック" panose="020B0609070205080204" pitchFamily="49" charset="-128"/>
              </a:rPr>
              <a:t>　</a:t>
            </a:r>
            <a:r>
              <a:rPr lang="ja-JP" altLang="en-US" sz="2200" b="1" dirty="0" smtClean="0">
                <a:solidFill>
                  <a:schemeClr val="tx1"/>
                </a:solidFill>
                <a:latin typeface="ＭＳ ゴシック" panose="020B0609070205080204" pitchFamily="49" charset="-128"/>
                <a:ea typeface="ＭＳ ゴシック" panose="020B0609070205080204" pitchFamily="49" charset="-128"/>
              </a:rPr>
              <a:t>返し洗って使用していたと判明。</a:t>
            </a:r>
            <a:endParaRPr lang="en-US" altLang="ja-JP" sz="2200" b="1" dirty="0">
              <a:solidFill>
                <a:schemeClr val="tx1"/>
              </a:solidFill>
              <a:latin typeface="ＭＳ ゴシック" panose="020B0609070205080204" pitchFamily="49" charset="-128"/>
              <a:ea typeface="ＭＳ ゴシック" panose="020B0609070205080204" pitchFamily="49" charset="-128"/>
            </a:endParaRPr>
          </a:p>
          <a:p>
            <a:pPr marL="72000" indent="-457200"/>
            <a:r>
              <a:rPr lang="ja-JP" altLang="en-US" sz="2200" b="1" dirty="0" smtClean="0">
                <a:solidFill>
                  <a:schemeClr val="tx1"/>
                </a:solidFill>
                <a:latin typeface="ＭＳ ゴシック" panose="020B0609070205080204" pitchFamily="49" charset="-128"/>
                <a:ea typeface="ＭＳ ゴシック" panose="020B0609070205080204" pitchFamily="49" charset="-128"/>
              </a:rPr>
              <a:t>・</a:t>
            </a:r>
            <a:r>
              <a:rPr lang="ja-JP" altLang="en-US" sz="2200" b="1" dirty="0">
                <a:solidFill>
                  <a:schemeClr val="tx1"/>
                </a:solidFill>
                <a:latin typeface="ＭＳ ゴシック" panose="020B0609070205080204" pitchFamily="49" charset="-128"/>
                <a:ea typeface="ＭＳ ゴシック" panose="020B0609070205080204" pitchFamily="49" charset="-128"/>
              </a:rPr>
              <a:t>経気吸入も少量あったが、特に</a:t>
            </a:r>
            <a:r>
              <a:rPr lang="ja-JP" altLang="en-US" sz="2200" b="1" dirty="0" smtClean="0">
                <a:solidFill>
                  <a:schemeClr val="tx1"/>
                </a:solidFill>
                <a:latin typeface="ＭＳ ゴシック" panose="020B0609070205080204" pitchFamily="49" charset="-128"/>
                <a:ea typeface="ＭＳ ゴシック" panose="020B0609070205080204" pitchFamily="49" charset="-128"/>
              </a:rPr>
              <a:t>皮</a:t>
            </a:r>
            <a:endParaRPr lang="en-US" altLang="ja-JP" sz="2200" b="1" dirty="0" smtClean="0">
              <a:solidFill>
                <a:schemeClr val="tx1"/>
              </a:solidFill>
              <a:latin typeface="ＭＳ ゴシック" panose="020B0609070205080204" pitchFamily="49" charset="-128"/>
              <a:ea typeface="ＭＳ ゴシック" panose="020B0609070205080204" pitchFamily="49" charset="-128"/>
            </a:endParaRPr>
          </a:p>
          <a:p>
            <a:pPr marL="72000" indent="-457200"/>
            <a:r>
              <a:rPr lang="ja-JP" altLang="en-US" sz="2200" b="1" dirty="0">
                <a:solidFill>
                  <a:schemeClr val="tx1"/>
                </a:solidFill>
                <a:latin typeface="ＭＳ ゴシック" panose="020B0609070205080204" pitchFamily="49" charset="-128"/>
                <a:ea typeface="ＭＳ ゴシック" panose="020B0609070205080204" pitchFamily="49" charset="-128"/>
              </a:rPr>
              <a:t>　</a:t>
            </a:r>
            <a:r>
              <a:rPr lang="ja-JP" altLang="en-US" sz="2200" b="1" dirty="0" smtClean="0">
                <a:solidFill>
                  <a:schemeClr val="tx1"/>
                </a:solidFill>
                <a:latin typeface="ＭＳ ゴシック" panose="020B0609070205080204" pitchFamily="49" charset="-128"/>
                <a:ea typeface="ＭＳ ゴシック" panose="020B0609070205080204" pitchFamily="49" charset="-128"/>
              </a:rPr>
              <a:t>膚</a:t>
            </a:r>
            <a:r>
              <a:rPr lang="ja-JP" altLang="en-US" sz="2200" b="1" dirty="0">
                <a:solidFill>
                  <a:schemeClr val="tx1"/>
                </a:solidFill>
                <a:latin typeface="ＭＳ ゴシック" panose="020B0609070205080204" pitchFamily="49" charset="-128"/>
                <a:ea typeface="ＭＳ ゴシック" panose="020B0609070205080204" pitchFamily="49" charset="-128"/>
              </a:rPr>
              <a:t>から多く吸収</a:t>
            </a:r>
            <a:r>
              <a:rPr lang="ja-JP" altLang="en-US" sz="2200" b="1" dirty="0" smtClean="0">
                <a:solidFill>
                  <a:schemeClr val="tx1"/>
                </a:solidFill>
                <a:latin typeface="ＭＳ ゴシック" panose="020B0609070205080204" pitchFamily="49" charset="-128"/>
                <a:ea typeface="ＭＳ ゴシック" panose="020B0609070205080204" pitchFamily="49" charset="-128"/>
              </a:rPr>
              <a:t>されていた。</a:t>
            </a:r>
          </a:p>
        </p:txBody>
      </p:sp>
      <p:sp>
        <p:nvSpPr>
          <p:cNvPr id="12" name="正方形/長方形 11"/>
          <p:cNvSpPr/>
          <p:nvPr/>
        </p:nvSpPr>
        <p:spPr>
          <a:xfrm>
            <a:off x="362275" y="1988840"/>
            <a:ext cx="3284617" cy="18849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latin typeface="ＭＳ ゴシック" panose="020B0609070205080204" pitchFamily="49" charset="-128"/>
                <a:ea typeface="ＭＳ ゴシック" panose="020B0609070205080204" pitchFamily="49" charset="-128"/>
              </a:rPr>
              <a:t>化学</a:t>
            </a:r>
            <a:r>
              <a:rPr lang="ja-JP" altLang="en-US" sz="2400" b="1" dirty="0" smtClean="0">
                <a:solidFill>
                  <a:schemeClr val="tx1"/>
                </a:solidFill>
                <a:latin typeface="ＭＳ ゴシック" panose="020B0609070205080204" pitchFamily="49" charset="-128"/>
                <a:ea typeface="ＭＳ ゴシック" panose="020B0609070205080204" pitchFamily="49" charset="-128"/>
              </a:rPr>
              <a:t>工場で、吸入</a:t>
            </a:r>
            <a:r>
              <a:rPr kumimoji="1" lang="ja-JP" altLang="en-US" sz="2400" b="1" dirty="0" smtClean="0">
                <a:solidFill>
                  <a:schemeClr val="tx1"/>
                </a:solidFill>
                <a:latin typeface="ＭＳ ゴシック" panose="020B0609070205080204" pitchFamily="49" charset="-128"/>
                <a:ea typeface="ＭＳ ゴシック" panose="020B0609070205080204" pitchFamily="49" charset="-128"/>
              </a:rPr>
              <a:t>防止のため防毒マスクを作業者全員が着用していたにもかかわらず発症</a:t>
            </a:r>
            <a:endParaRPr kumimoji="1" lang="en-US" altLang="ja-JP" sz="2400" b="1" dirty="0" smtClean="0">
              <a:solidFill>
                <a:schemeClr val="tx1"/>
              </a:solidFill>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362276" y="5841049"/>
            <a:ext cx="3299566" cy="523220"/>
          </a:xfrm>
          <a:prstGeom prst="rect">
            <a:avLst/>
          </a:prstGeom>
          <a:noFill/>
        </p:spPr>
        <p:txBody>
          <a:bodyPr wrap="square" rtlCol="0">
            <a:spAutoFit/>
          </a:bodyPr>
          <a:lstStyle/>
          <a:p>
            <a:r>
              <a:rPr lang="ja-JP" altLang="en-US" sz="1400" dirty="0" smtClean="0"/>
              <a:t>情報源：労働安全衛生総合研究</a:t>
            </a:r>
            <a:r>
              <a:rPr lang="ja-JP" altLang="en-US" sz="1400" dirty="0"/>
              <a:t>所</a:t>
            </a:r>
            <a:endParaRPr lang="en-US" altLang="ja-JP" sz="1400" dirty="0" smtClean="0"/>
          </a:p>
          <a:p>
            <a:r>
              <a:rPr lang="ja-JP" altLang="en-US" sz="1400" dirty="0"/>
              <a:t>災害</a:t>
            </a:r>
            <a:r>
              <a:rPr kumimoji="1" lang="ja-JP" altLang="en-US" sz="1400" dirty="0" smtClean="0"/>
              <a:t>調査報告書 </a:t>
            </a:r>
            <a:r>
              <a:rPr kumimoji="1" lang="en-US" altLang="ja-JP" sz="1400" dirty="0" smtClean="0"/>
              <a:t>A-2015-07</a:t>
            </a:r>
            <a:endParaRPr kumimoji="1" lang="ja-JP" altLang="en-US" sz="1400" dirty="0"/>
          </a:p>
        </p:txBody>
      </p:sp>
    </p:spTree>
    <p:extLst>
      <p:ext uri="{BB962C8B-B14F-4D97-AF65-F5344CB8AC3E}">
        <p14:creationId xmlns:p14="http://schemas.microsoft.com/office/powerpoint/2010/main" val="161339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a:solidFill>
            <a:srgbClr val="0000CC"/>
          </a:solidFill>
        </p:spPr>
        <p:txBody>
          <a:bodyPr>
            <a:normAutofit fontScale="90000"/>
          </a:bodyPr>
          <a:lstStyle/>
          <a:p>
            <a:r>
              <a:rPr kumimoji="1" lang="ja-JP" altLang="en-US" sz="3600" b="1" dirty="0" smtClean="0">
                <a:solidFill>
                  <a:schemeClr val="bg1"/>
                </a:solidFill>
                <a:latin typeface="ＭＳ ゴシック" panose="020B0609070205080204" pitchFamily="49" charset="-128"/>
                <a:ea typeface="ＭＳ ゴシック" panose="020B0609070205080204" pitchFamily="49" charset="-128"/>
              </a:rPr>
              <a:t>　　発がん事例（胆管がん）</a:t>
            </a:r>
            <a:endParaRPr kumimoji="1"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4578045" y="2204864"/>
            <a:ext cx="4386443" cy="4524315"/>
          </a:xfrm>
          <a:prstGeom prst="rect">
            <a:avLst/>
          </a:prstGeom>
          <a:noFill/>
          <a:ln w="38100">
            <a:solidFill>
              <a:srgbClr val="0000CC"/>
            </a:solidFill>
          </a:ln>
        </p:spPr>
        <p:txBody>
          <a:bodyPr wrap="square" rtlCol="0">
            <a:spAutoFit/>
          </a:bodyPr>
          <a:lstStyle/>
          <a:p>
            <a:pPr marL="108000" indent="-457200"/>
            <a:r>
              <a:rPr kumimoji="1" lang="ja-JP" altLang="en-US" sz="2400" b="1" dirty="0" smtClean="0">
                <a:latin typeface="ＭＳ ゴシック" panose="020B0609070205080204" pitchFamily="49" charset="-128"/>
                <a:ea typeface="ＭＳ ゴシック" panose="020B0609070205080204" pitchFamily="49" charset="-128"/>
              </a:rPr>
              <a:t>・平成１５年までの１３年間に、インキ洗浄作業に関わった元従業員ら１７人が胆管がんを発症</a:t>
            </a:r>
            <a:endParaRPr kumimoji="1" lang="en-US" altLang="ja-JP" sz="2400" b="1" dirty="0" smtClean="0">
              <a:latin typeface="ＭＳ ゴシック" panose="020B0609070205080204" pitchFamily="49" charset="-128"/>
              <a:ea typeface="ＭＳ ゴシック" panose="020B0609070205080204" pitchFamily="49" charset="-128"/>
            </a:endParaRPr>
          </a:p>
          <a:p>
            <a:pPr marL="108000" indent="-457200"/>
            <a:r>
              <a:rPr lang="ja-JP" altLang="en-US" sz="2400" b="1" dirty="0" smtClean="0">
                <a:latin typeface="ＭＳ ゴシック" panose="020B0609070205080204" pitchFamily="49" charset="-128"/>
                <a:ea typeface="ＭＳ ゴシック" panose="020B0609070205080204" pitchFamily="49" charset="-128"/>
              </a:rPr>
              <a:t>・原因物質は</a:t>
            </a:r>
            <a:r>
              <a:rPr lang="en-US" altLang="ja-JP" sz="2400" b="1" dirty="0" smtClean="0">
                <a:latin typeface="ＭＳ ゴシック" panose="020B0609070205080204" pitchFamily="49" charset="-128"/>
                <a:ea typeface="ＭＳ ゴシック" panose="020B0609070205080204" pitchFamily="49" charset="-128"/>
              </a:rPr>
              <a:t>1,2-</a:t>
            </a:r>
            <a:r>
              <a:rPr lang="ja-JP" altLang="en-US" sz="2400" b="1" dirty="0" smtClean="0">
                <a:latin typeface="ＭＳ ゴシック" panose="020B0609070205080204" pitchFamily="49" charset="-128"/>
                <a:ea typeface="ＭＳ ゴシック" panose="020B0609070205080204" pitchFamily="49" charset="-128"/>
              </a:rPr>
              <a:t>ジクロロプロパン、ジクロロメタンの蓋然性が高い</a:t>
            </a:r>
            <a:endParaRPr lang="en-US" altLang="ja-JP" sz="2400" b="1" dirty="0" smtClean="0">
              <a:latin typeface="ＭＳ ゴシック" panose="020B0609070205080204" pitchFamily="49" charset="-128"/>
              <a:ea typeface="ＭＳ ゴシック" panose="020B0609070205080204" pitchFamily="49" charset="-128"/>
            </a:endParaRPr>
          </a:p>
          <a:p>
            <a:pPr marL="108000" indent="-457200"/>
            <a:r>
              <a:rPr kumimoji="1" lang="ja-JP" altLang="en-US" sz="2400" b="1" dirty="0" smtClean="0">
                <a:latin typeface="ＭＳ ゴシック" panose="020B0609070205080204" pitchFamily="49" charset="-128"/>
                <a:ea typeface="ＭＳ ゴシック" panose="020B0609070205080204" pitchFamily="49" charset="-128"/>
              </a:rPr>
              <a:t>・換気せず高濃度ばく露</a:t>
            </a:r>
            <a:endParaRPr kumimoji="1" lang="en-US" altLang="ja-JP" sz="2400" b="1" dirty="0" smtClean="0">
              <a:latin typeface="ＭＳ ゴシック" panose="020B0609070205080204" pitchFamily="49" charset="-128"/>
              <a:ea typeface="ＭＳ ゴシック" panose="020B0609070205080204" pitchFamily="49" charset="-128"/>
            </a:endParaRPr>
          </a:p>
          <a:p>
            <a:pPr marL="108000" indent="-457200"/>
            <a:r>
              <a:rPr lang="ja-JP" altLang="en-US" sz="2400" b="1" dirty="0" smtClean="0">
                <a:latin typeface="ＭＳ ゴシック" panose="020B0609070205080204" pitchFamily="49" charset="-128"/>
                <a:ea typeface="ＭＳ ゴシック" panose="020B0609070205080204" pitchFamily="49" charset="-128"/>
              </a:rPr>
              <a:t>・</a:t>
            </a:r>
            <a:r>
              <a:rPr lang="en-US" altLang="ja-JP" sz="2400" b="1" dirty="0">
                <a:latin typeface="ＭＳ ゴシック" panose="020B0609070205080204" pitchFamily="49" charset="-128"/>
                <a:ea typeface="ＭＳ ゴシック" panose="020B0609070205080204" pitchFamily="49" charset="-128"/>
              </a:rPr>
              <a:t>1,2-</a:t>
            </a:r>
            <a:r>
              <a:rPr lang="ja-JP" altLang="en-US" sz="2400" b="1" dirty="0" smtClean="0">
                <a:latin typeface="ＭＳ ゴシック" panose="020B0609070205080204" pitchFamily="49" charset="-128"/>
                <a:ea typeface="ＭＳ ゴシック" panose="020B0609070205080204" pitchFamily="49" charset="-128"/>
              </a:rPr>
              <a:t>ジクロロプロパンは特別規則の対象外（当時）であったので、有害性未確認のまま使用</a:t>
            </a:r>
            <a:endParaRPr kumimoji="1" lang="en-US" altLang="ja-JP" sz="2400" b="1" dirty="0" smtClean="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225472" y="3471482"/>
            <a:ext cx="3842472" cy="2862322"/>
          </a:xfrm>
          <a:prstGeom prst="rect">
            <a:avLst/>
          </a:prstGeom>
          <a:noFill/>
          <a:ln w="38100">
            <a:solidFill>
              <a:srgbClr val="0000CC"/>
            </a:solidFill>
          </a:ln>
        </p:spPr>
        <p:txBody>
          <a:bodyPr wrap="square" rtlCol="0">
            <a:spAutoFit/>
          </a:bodyPr>
          <a:lstStyle/>
          <a:p>
            <a:pPr marL="108000" indent="-457200"/>
            <a:r>
              <a:rPr lang="ja-JP" altLang="en-US" b="1" dirty="0" smtClean="0"/>
              <a:t>・これまで胆管</a:t>
            </a:r>
            <a:r>
              <a:rPr lang="ja-JP" altLang="en-US" b="1" dirty="0"/>
              <a:t>がん</a:t>
            </a:r>
            <a:r>
              <a:rPr lang="ja-JP" altLang="en-US" b="1" dirty="0" smtClean="0"/>
              <a:t>は、国際的にも職業がんの知見なし。</a:t>
            </a:r>
            <a:endParaRPr lang="en-US" altLang="ja-JP" b="1" dirty="0"/>
          </a:p>
          <a:p>
            <a:pPr marL="108000" indent="-457200"/>
            <a:r>
              <a:rPr lang="ja-JP" altLang="en-US" b="1" dirty="0"/>
              <a:t>・特にジクロロメタンは、工業的によく使われていたが</a:t>
            </a:r>
            <a:r>
              <a:rPr lang="ja-JP" altLang="en-US" b="1" dirty="0" smtClean="0"/>
              <a:t>、この高濃度</a:t>
            </a:r>
            <a:r>
              <a:rPr lang="ja-JP" altLang="en-US" b="1" dirty="0"/>
              <a:t>で長期間ばく</a:t>
            </a:r>
            <a:r>
              <a:rPr lang="ja-JP" altLang="en-US" b="1" dirty="0" err="1"/>
              <a:t>露</a:t>
            </a:r>
            <a:r>
              <a:rPr lang="ja-JP" altLang="en-US" b="1" dirty="0" err="1" smtClean="0"/>
              <a:t>した</a:t>
            </a:r>
            <a:r>
              <a:rPr lang="ja-JP" altLang="en-US" b="1" dirty="0" smtClean="0"/>
              <a:t>事例</a:t>
            </a:r>
            <a:r>
              <a:rPr lang="ja-JP" altLang="en-US" b="1" dirty="0"/>
              <a:t>で</a:t>
            </a:r>
            <a:r>
              <a:rPr lang="ja-JP" altLang="en-US" b="1" dirty="0" smtClean="0"/>
              <a:t>初めてヒトへの発</a:t>
            </a:r>
            <a:r>
              <a:rPr lang="ja-JP" altLang="en-US" b="1" dirty="0"/>
              <a:t>がん性が</a:t>
            </a:r>
            <a:r>
              <a:rPr lang="ja-JP" altLang="en-US" b="1" dirty="0" smtClean="0"/>
              <a:t>判明。</a:t>
            </a:r>
            <a:endParaRPr lang="en-US" altLang="ja-JP" b="1" dirty="0"/>
          </a:p>
          <a:p>
            <a:pPr marL="108000" indent="-457200"/>
            <a:r>
              <a:rPr lang="ja-JP" altLang="en-US" b="1" dirty="0"/>
              <a:t>・これをきっかけに因果関係が分かり、</a:t>
            </a:r>
            <a:r>
              <a:rPr lang="ja-JP" altLang="en-US" b="1" dirty="0" smtClean="0"/>
              <a:t>国内で他にも</a:t>
            </a:r>
            <a:r>
              <a:rPr lang="ja-JP" altLang="en-US" b="1" dirty="0"/>
              <a:t>労災</a:t>
            </a:r>
            <a:r>
              <a:rPr lang="ja-JP" altLang="en-US" b="1" dirty="0" smtClean="0"/>
              <a:t>認定。</a:t>
            </a:r>
            <a:endParaRPr lang="en-US" altLang="ja-JP" b="1" dirty="0" smtClean="0"/>
          </a:p>
          <a:p>
            <a:pPr marL="108000" indent="-457200"/>
            <a:r>
              <a:rPr lang="ja-JP" altLang="en-US" b="1" dirty="0" smtClean="0"/>
              <a:t>・有害性が不明であること（分類できない）は無害であることを意味しない。</a:t>
            </a:r>
            <a:endParaRPr lang="en-US" altLang="ja-JP" b="1" dirty="0" smtClean="0"/>
          </a:p>
        </p:txBody>
      </p:sp>
      <p:sp>
        <p:nvSpPr>
          <p:cNvPr id="7" name="左矢印 6"/>
          <p:cNvSpPr/>
          <p:nvPr/>
        </p:nvSpPr>
        <p:spPr>
          <a:xfrm>
            <a:off x="4093992" y="4870130"/>
            <a:ext cx="363460" cy="576064"/>
          </a:xfrm>
          <a:prstGeom prst="left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07504" y="116632"/>
            <a:ext cx="2376264" cy="432048"/>
          </a:xfrm>
          <a:prstGeom prst="rect">
            <a:avLst/>
          </a:prstGeom>
          <a:solidFill>
            <a:schemeClr val="bg1"/>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FF0000"/>
                </a:solidFill>
              </a:rPr>
              <a:t>④発がん</a:t>
            </a:r>
            <a:r>
              <a:rPr kumimoji="1" lang="ja-JP" altLang="en-US" b="1" dirty="0" smtClean="0">
                <a:solidFill>
                  <a:srgbClr val="FF0000"/>
                </a:solidFill>
              </a:rPr>
              <a:t>の事例（２）</a:t>
            </a:r>
            <a:endParaRPr kumimoji="1" lang="ja-JP" altLang="en-US" b="1" dirty="0">
              <a:solidFill>
                <a:srgbClr val="FF0000"/>
              </a:solidFill>
            </a:endParaRPr>
          </a:p>
        </p:txBody>
      </p:sp>
      <p:sp>
        <p:nvSpPr>
          <p:cNvPr id="3" name="テキスト ボックス 2"/>
          <p:cNvSpPr txBox="1"/>
          <p:nvPr/>
        </p:nvSpPr>
        <p:spPr>
          <a:xfrm>
            <a:off x="4578045" y="1004535"/>
            <a:ext cx="4386443" cy="1107996"/>
          </a:xfrm>
          <a:prstGeom prst="rect">
            <a:avLst/>
          </a:prstGeom>
          <a:solidFill>
            <a:srgbClr val="FFFF00"/>
          </a:solidFill>
          <a:ln w="38100">
            <a:solidFill>
              <a:srgbClr val="0000CC"/>
            </a:solidFill>
          </a:ln>
        </p:spPr>
        <p:txBody>
          <a:bodyPr wrap="square" rtlCol="0">
            <a:spAutoFit/>
          </a:bodyPr>
          <a:lstStyle/>
          <a:p>
            <a:r>
              <a:rPr kumimoji="1" lang="ja-JP" altLang="en-US" sz="2400" b="1" dirty="0" smtClean="0">
                <a:latin typeface="ＭＳ ゴシック" panose="020B0609070205080204" pitchFamily="49" charset="-128"/>
                <a:ea typeface="ＭＳ ゴシック" panose="020B0609070205080204" pitchFamily="49" charset="-128"/>
              </a:rPr>
              <a:t>人的被害：胆管がん発症</a:t>
            </a:r>
            <a:endParaRPr kumimoji="1" lang="en-US" altLang="ja-JP" sz="2400" b="1" dirty="0" smtClean="0">
              <a:latin typeface="ＭＳ ゴシック" panose="020B0609070205080204" pitchFamily="49" charset="-128"/>
              <a:ea typeface="ＭＳ ゴシック" panose="020B0609070205080204" pitchFamily="49" charset="-128"/>
            </a:endParaRPr>
          </a:p>
          <a:p>
            <a:r>
              <a:rPr lang="ja-JP" altLang="en-US" sz="2400" b="1" dirty="0">
                <a:latin typeface="ＭＳ ゴシック" panose="020B0609070205080204" pitchFamily="49" charset="-128"/>
                <a:ea typeface="ＭＳ ゴシック" panose="020B0609070205080204" pitchFamily="49" charset="-128"/>
              </a:rPr>
              <a:t>　</a:t>
            </a:r>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１７人（うち７人死亡</a:t>
            </a:r>
            <a:r>
              <a:rPr lang="ja-JP" altLang="en-US" sz="2400" b="1" dirty="0" smtClean="0">
                <a:solidFill>
                  <a:srgbClr val="FF0000"/>
                </a:solidFill>
                <a:latin typeface="ＭＳ ゴシック" panose="020B0609070205080204" pitchFamily="49" charset="-128"/>
                <a:ea typeface="ＭＳ ゴシック" panose="020B0609070205080204" pitchFamily="49" charset="-128"/>
              </a:rPr>
              <a:t>）</a:t>
            </a:r>
            <a:endParaRPr lang="en-US" altLang="ja-JP" sz="2400" b="1" dirty="0" smtClean="0">
              <a:solidFill>
                <a:srgbClr val="FF0000"/>
              </a:solidFill>
              <a:latin typeface="ＭＳ ゴシック" panose="020B0609070205080204" pitchFamily="49" charset="-128"/>
              <a:ea typeface="ＭＳ ゴシック" panose="020B0609070205080204" pitchFamily="49" charset="-128"/>
            </a:endParaRPr>
          </a:p>
          <a:p>
            <a:r>
              <a:rPr lang="ja-JP" altLang="en-US" b="1" dirty="0">
                <a:solidFill>
                  <a:srgbClr val="FF0000"/>
                </a:solidFill>
                <a:latin typeface="ＭＳ ゴシック" panose="020B0609070205080204" pitchFamily="49" charset="-128"/>
                <a:ea typeface="ＭＳ ゴシック" panose="020B0609070205080204" pitchFamily="49" charset="-128"/>
              </a:rPr>
              <a:t>　</a:t>
            </a:r>
            <a:r>
              <a:rPr lang="ja-JP" altLang="en-US" b="1" dirty="0" smtClean="0">
                <a:solidFill>
                  <a:srgbClr val="FF0000"/>
                </a:solidFill>
                <a:latin typeface="ＭＳ ゴシック" panose="020B0609070205080204" pitchFamily="49" charset="-128"/>
                <a:ea typeface="ＭＳ ゴシック" panose="020B0609070205080204" pitchFamily="49" charset="-128"/>
              </a:rPr>
              <a:t>注：</a:t>
            </a:r>
            <a:r>
              <a:rPr lang="en-US" altLang="ja-JP" b="1" dirty="0" smtClean="0">
                <a:solidFill>
                  <a:srgbClr val="FF0000"/>
                </a:solidFill>
                <a:latin typeface="ＭＳ ゴシック" panose="020B0609070205080204" pitchFamily="49" charset="-128"/>
                <a:ea typeface="ＭＳ ゴシック" panose="020B0609070205080204" pitchFamily="49" charset="-128"/>
              </a:rPr>
              <a:t>H24.12</a:t>
            </a:r>
            <a:r>
              <a:rPr lang="ja-JP" altLang="en-US" b="1" dirty="0" smtClean="0">
                <a:solidFill>
                  <a:srgbClr val="FF0000"/>
                </a:solidFill>
                <a:latin typeface="ＭＳ ゴシック" panose="020B0609070205080204" pitchFamily="49" charset="-128"/>
                <a:ea typeface="ＭＳ ゴシック" panose="020B0609070205080204" pitchFamily="49" charset="-128"/>
              </a:rPr>
              <a:t>末時点</a:t>
            </a:r>
            <a:endParaRPr lang="en-US" altLang="ja-JP" b="1" dirty="0" smtClean="0">
              <a:solidFill>
                <a:srgbClr val="FF0000"/>
              </a:solidFill>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a:xfrm>
            <a:off x="215337" y="6330935"/>
            <a:ext cx="3299566" cy="523220"/>
          </a:xfrm>
          <a:prstGeom prst="rect">
            <a:avLst/>
          </a:prstGeom>
          <a:noFill/>
        </p:spPr>
        <p:txBody>
          <a:bodyPr wrap="square" rtlCol="0">
            <a:spAutoFit/>
          </a:bodyPr>
          <a:lstStyle/>
          <a:p>
            <a:r>
              <a:rPr lang="ja-JP" altLang="en-US" sz="1400" dirty="0" smtClean="0"/>
              <a:t>情報源：労働安全衛生総合研究所</a:t>
            </a:r>
            <a:endParaRPr lang="en-US" altLang="ja-JP" sz="1400" dirty="0" smtClean="0"/>
          </a:p>
          <a:p>
            <a:r>
              <a:rPr lang="ja-JP" altLang="en-US" sz="1400" dirty="0"/>
              <a:t>災害</a:t>
            </a:r>
            <a:r>
              <a:rPr kumimoji="1" lang="ja-JP" altLang="en-US" sz="1400" dirty="0" smtClean="0"/>
              <a:t>調査報告書 </a:t>
            </a:r>
            <a:r>
              <a:rPr kumimoji="1" lang="en-US" altLang="ja-JP" sz="1400" dirty="0" smtClean="0"/>
              <a:t>A-2012-02</a:t>
            </a:r>
            <a:endParaRPr kumimoji="1" lang="ja-JP" alt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96730"/>
            <a:ext cx="2880320" cy="2360262"/>
          </a:xfrm>
          <a:prstGeom prst="rect">
            <a:avLst/>
          </a:prstGeom>
          <a:noFill/>
          <a:ln w="38100">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77623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188640"/>
            <a:ext cx="8229600" cy="864096"/>
          </a:xfrm>
          <a:solidFill>
            <a:srgbClr val="0000CC"/>
          </a:solidFill>
        </p:spPr>
        <p:txBody>
          <a:bodyPr>
            <a:normAutofit/>
          </a:bodyPr>
          <a:lstStyle/>
          <a:p>
            <a:r>
              <a:rPr lang="ja-JP" altLang="en-US" sz="3600" dirty="0" smtClean="0">
                <a:solidFill>
                  <a:schemeClr val="bg1"/>
                </a:solidFill>
                <a:latin typeface="ＭＳ ゴシック" panose="020B0609070205080204" pitchFamily="49" charset="-128"/>
                <a:ea typeface="ＭＳ ゴシック" panose="020B0609070205080204" pitchFamily="49" charset="-128"/>
              </a:rPr>
              <a:t>　　　　臓器</a:t>
            </a:r>
            <a:r>
              <a:rPr lang="ja-JP" altLang="en-US" sz="3600" dirty="0">
                <a:solidFill>
                  <a:schemeClr val="bg1"/>
                </a:solidFill>
                <a:latin typeface="ＭＳ ゴシック" panose="020B0609070205080204" pitchFamily="49" charset="-128"/>
                <a:ea typeface="ＭＳ ゴシック" panose="020B0609070205080204" pitchFamily="49" charset="-128"/>
              </a:rPr>
              <a:t>障害事例</a:t>
            </a:r>
            <a:r>
              <a:rPr lang="en-US" altLang="ja-JP" sz="3600" dirty="0" smtClean="0">
                <a:solidFill>
                  <a:schemeClr val="bg1"/>
                </a:solidFill>
                <a:latin typeface="ＭＳ ゴシック" panose="020B0609070205080204" pitchFamily="49" charset="-128"/>
                <a:ea typeface="ＭＳ ゴシック" panose="020B0609070205080204" pitchFamily="49" charset="-128"/>
              </a:rPr>
              <a:t>(</a:t>
            </a:r>
            <a:r>
              <a:rPr lang="ja-JP" altLang="en-US" sz="3600" dirty="0" smtClean="0">
                <a:solidFill>
                  <a:schemeClr val="bg1"/>
                </a:solidFill>
                <a:latin typeface="ＭＳ ゴシック" panose="020B0609070205080204" pitchFamily="49" charset="-128"/>
                <a:ea typeface="ＭＳ ゴシック" panose="020B0609070205080204" pitchFamily="49" charset="-128"/>
              </a:rPr>
              <a:t>肺障害）</a:t>
            </a:r>
            <a:endParaRPr kumimoji="1" lang="ja-JP" altLang="en-US" sz="3600" dirty="0">
              <a:solidFill>
                <a:schemeClr val="bg1"/>
              </a:solidFill>
              <a:latin typeface="ＭＳ ゴシック" panose="020B0609070205080204" pitchFamily="49" charset="-128"/>
              <a:ea typeface="ＭＳ ゴシック" panose="020B0609070205080204" pitchFamily="49" charset="-128"/>
            </a:endParaRPr>
          </a:p>
        </p:txBody>
      </p:sp>
      <p:sp>
        <p:nvSpPr>
          <p:cNvPr id="7" name="テキスト プレースホルダー 6"/>
          <p:cNvSpPr>
            <a:spLocks noGrp="1"/>
          </p:cNvSpPr>
          <p:nvPr>
            <p:ph type="body" sz="quarter" idx="3"/>
          </p:nvPr>
        </p:nvSpPr>
        <p:spPr>
          <a:xfrm>
            <a:off x="395537" y="1288178"/>
            <a:ext cx="3600399" cy="504056"/>
          </a:xfrm>
          <a:solidFill>
            <a:srgbClr val="FFFF00"/>
          </a:solidFill>
          <a:ln w="38100">
            <a:solidFill>
              <a:srgbClr val="0000CC"/>
            </a:solidFill>
          </a:ln>
        </p:spPr>
        <p:txBody>
          <a:bodyPr>
            <a:normAutofit/>
          </a:bodyPr>
          <a:lstStyle/>
          <a:p>
            <a:r>
              <a:rPr kumimoji="1" lang="ja-JP" altLang="en-US" dirty="0" smtClean="0">
                <a:latin typeface="ＭＳ ゴシック" panose="020B0609070205080204" pitchFamily="49" charset="-128"/>
                <a:ea typeface="ＭＳ ゴシック" panose="020B0609070205080204" pitchFamily="49" charset="-128"/>
              </a:rPr>
              <a:t>人的被害：休業　</a:t>
            </a:r>
            <a:r>
              <a:rPr kumimoji="1" lang="en-US" altLang="ja-JP" dirty="0" smtClean="0">
                <a:latin typeface="ＭＳ ゴシック" panose="020B0609070205080204" pitchFamily="49" charset="-128"/>
                <a:ea typeface="ＭＳ ゴシック" panose="020B0609070205080204" pitchFamily="49" charset="-128"/>
              </a:rPr>
              <a:t>1</a:t>
            </a:r>
            <a:r>
              <a:rPr kumimoji="1" lang="ja-JP" altLang="en-US" dirty="0" smtClean="0">
                <a:latin typeface="ＭＳ ゴシック" panose="020B0609070205080204" pitchFamily="49" charset="-128"/>
                <a:ea typeface="ＭＳ ゴシック" panose="020B0609070205080204" pitchFamily="49" charset="-128"/>
              </a:rPr>
              <a:t>名</a:t>
            </a:r>
            <a:endParaRPr kumimoji="1" lang="ja-JP" altLang="en-US" dirty="0">
              <a:latin typeface="ＭＳ ゴシック" panose="020B0609070205080204" pitchFamily="49" charset="-128"/>
              <a:ea typeface="ＭＳ ゴシック" panose="020B0609070205080204" pitchFamily="49" charset="-128"/>
            </a:endParaRPr>
          </a:p>
        </p:txBody>
      </p:sp>
      <p:pic>
        <p:nvPicPr>
          <p:cNvPr id="512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9552" y="2204864"/>
            <a:ext cx="3456384" cy="2520280"/>
          </a:xfrm>
          <a:prstGeom prst="rect">
            <a:avLst/>
          </a:prstGeom>
          <a:noFill/>
          <a:ln w="38100">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sp>
        <p:nvSpPr>
          <p:cNvPr id="9" name="テキスト ボックス 8"/>
          <p:cNvSpPr txBox="1"/>
          <p:nvPr/>
        </p:nvSpPr>
        <p:spPr>
          <a:xfrm>
            <a:off x="4139952" y="1340768"/>
            <a:ext cx="4536504" cy="4154984"/>
          </a:xfrm>
          <a:prstGeom prst="rect">
            <a:avLst/>
          </a:prstGeom>
          <a:noFill/>
          <a:ln w="38100">
            <a:solidFill>
              <a:srgbClr val="0000CC"/>
            </a:solidFill>
          </a:ln>
        </p:spPr>
        <p:txBody>
          <a:bodyPr wrap="square" rtlCol="0">
            <a:spAutoFit/>
          </a:bodyPr>
          <a:lstStyle/>
          <a:p>
            <a:r>
              <a:rPr kumimoji="1" lang="ja-JP" altLang="en-US" sz="2400" b="1" dirty="0" smtClean="0">
                <a:latin typeface="ＭＳ ゴシック" panose="020B0609070205080204" pitchFamily="49" charset="-128"/>
                <a:ea typeface="ＭＳ ゴシック" panose="020B0609070205080204" pitchFamily="49" charset="-128"/>
              </a:rPr>
              <a:t>・クレーン部品の下地塗装作業</a:t>
            </a:r>
            <a:r>
              <a:rPr lang="ja-JP" altLang="en-US" sz="2400" b="1" dirty="0" smtClean="0">
                <a:latin typeface="ＭＳ ゴシック" panose="020B0609070205080204" pitchFamily="49" charset="-128"/>
                <a:ea typeface="ＭＳ ゴシック" panose="020B0609070205080204" pitchFamily="49" charset="-128"/>
              </a:rPr>
              <a:t>を</a:t>
            </a:r>
            <a:r>
              <a:rPr lang="ja-JP" altLang="en-US" sz="2400" b="1" dirty="0">
                <a:latin typeface="ＭＳ ゴシック" panose="020B0609070205080204" pitchFamily="49" charset="-128"/>
                <a:ea typeface="ＭＳ ゴシック" panose="020B0609070205080204" pitchFamily="49" charset="-128"/>
              </a:rPr>
              <a:t>４年間行った労働者が、特殊健康診断で肺の異常所見を指摘</a:t>
            </a:r>
            <a:r>
              <a:rPr lang="ja-JP" altLang="en-US" sz="2400" b="1" dirty="0" smtClean="0">
                <a:latin typeface="ＭＳ ゴシック" panose="020B0609070205080204" pitchFamily="49" charset="-128"/>
                <a:ea typeface="ＭＳ ゴシック" panose="020B0609070205080204" pitchFamily="49" charset="-128"/>
              </a:rPr>
              <a:t>された。</a:t>
            </a:r>
            <a:endParaRPr kumimoji="1" lang="en-US" altLang="ja-JP" sz="2400" b="1" dirty="0" smtClean="0">
              <a:latin typeface="ＭＳ ゴシック" panose="020B0609070205080204" pitchFamily="49" charset="-128"/>
              <a:ea typeface="ＭＳ ゴシック" panose="020B0609070205080204" pitchFamily="49" charset="-128"/>
            </a:endParaRPr>
          </a:p>
          <a:p>
            <a:r>
              <a:rPr kumimoji="1" lang="ja-JP" altLang="en-US" sz="2400" b="1" dirty="0" smtClean="0">
                <a:latin typeface="ＭＳ ゴシック" panose="020B0609070205080204" pitchFamily="49" charset="-128"/>
                <a:ea typeface="ＭＳ ゴシック" panose="020B0609070205080204" pitchFamily="49" charset="-128"/>
              </a:rPr>
              <a:t>・局所排気装置の稼働、呼吸用保護具の着用は遵守。</a:t>
            </a:r>
            <a:endParaRPr kumimoji="1" lang="en-US" altLang="ja-JP" sz="2400" b="1" dirty="0" smtClean="0">
              <a:latin typeface="ＭＳ ゴシック" panose="020B0609070205080204" pitchFamily="49" charset="-128"/>
              <a:ea typeface="ＭＳ ゴシック" panose="020B0609070205080204" pitchFamily="49" charset="-128"/>
            </a:endParaRPr>
          </a:p>
          <a:p>
            <a:r>
              <a:rPr kumimoji="1" lang="ja-JP" altLang="en-US" sz="2400" b="1" dirty="0" smtClean="0">
                <a:latin typeface="ＭＳ ゴシック" panose="020B0609070205080204" pitchFamily="49" charset="-128"/>
                <a:ea typeface="ＭＳ ゴシック" panose="020B0609070205080204" pitchFamily="49" charset="-128"/>
              </a:rPr>
              <a:t>・塗装ブース内で、塗装する部品と局所排気装置のフードの間に入って作業していたため、塗料のミストを吸入していたのが</a:t>
            </a:r>
            <a:r>
              <a:rPr lang="ja-JP" altLang="en-US" sz="2400" b="1" dirty="0" smtClean="0">
                <a:latin typeface="ＭＳ ゴシック" panose="020B0609070205080204" pitchFamily="49" charset="-128"/>
                <a:ea typeface="ＭＳ ゴシック" panose="020B0609070205080204" pitchFamily="49" charset="-128"/>
              </a:rPr>
              <a:t>原因と推定される。</a:t>
            </a:r>
            <a:endParaRPr kumimoji="1" lang="en-US" altLang="ja-JP" sz="2400" b="1" dirty="0" smtClean="0">
              <a:latin typeface="ＭＳ ゴシック" panose="020B0609070205080204" pitchFamily="49" charset="-128"/>
              <a:ea typeface="ＭＳ ゴシック" panose="020B0609070205080204" pitchFamily="49" charset="-128"/>
            </a:endParaRPr>
          </a:p>
        </p:txBody>
      </p:sp>
      <p:sp>
        <p:nvSpPr>
          <p:cNvPr id="19" name="正方形/長方形 18"/>
          <p:cNvSpPr/>
          <p:nvPr/>
        </p:nvSpPr>
        <p:spPr>
          <a:xfrm>
            <a:off x="107504" y="116632"/>
            <a:ext cx="2376264" cy="432048"/>
          </a:xfrm>
          <a:prstGeom prst="rect">
            <a:avLst/>
          </a:prstGeom>
          <a:solidFill>
            <a:schemeClr val="bg1"/>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FF0000"/>
                </a:solidFill>
              </a:rPr>
              <a:t>⑤臓器障害</a:t>
            </a:r>
            <a:r>
              <a:rPr kumimoji="1" lang="ja-JP" altLang="en-US" b="1" dirty="0" smtClean="0">
                <a:solidFill>
                  <a:srgbClr val="FF0000"/>
                </a:solidFill>
              </a:rPr>
              <a:t>の事例</a:t>
            </a:r>
            <a:endParaRPr kumimoji="1" lang="ja-JP" altLang="en-US" b="1" dirty="0">
              <a:solidFill>
                <a:srgbClr val="FF0000"/>
              </a:solidFill>
            </a:endParaRPr>
          </a:p>
        </p:txBody>
      </p:sp>
      <p:sp>
        <p:nvSpPr>
          <p:cNvPr id="8" name="正方形/長方形 7"/>
          <p:cNvSpPr/>
          <p:nvPr/>
        </p:nvSpPr>
        <p:spPr>
          <a:xfrm>
            <a:off x="570761" y="5593929"/>
            <a:ext cx="3425175" cy="276999"/>
          </a:xfrm>
          <a:prstGeom prst="rect">
            <a:avLst/>
          </a:prstGeom>
        </p:spPr>
        <p:txBody>
          <a:bodyPr wrap="square">
            <a:spAutoFit/>
          </a:bodyPr>
          <a:lstStyle/>
          <a:p>
            <a:r>
              <a:rPr lang="ja-JP" altLang="en-US" sz="1200" dirty="0"/>
              <a:t>出典：職場</a:t>
            </a:r>
            <a:r>
              <a:rPr lang="ja-JP" altLang="en-US" sz="1200" dirty="0" smtClean="0"/>
              <a:t>のあんぜんサイト</a:t>
            </a:r>
            <a:r>
              <a:rPr lang="ja-JP" altLang="en-US" sz="1200" dirty="0"/>
              <a:t>　労働災害事例より</a:t>
            </a:r>
          </a:p>
        </p:txBody>
      </p:sp>
    </p:spTree>
    <p:extLst>
      <p:ext uri="{BB962C8B-B14F-4D97-AF65-F5344CB8AC3E}">
        <p14:creationId xmlns:p14="http://schemas.microsoft.com/office/powerpoint/2010/main" val="519541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706090"/>
          </a:xfrm>
          <a:solidFill>
            <a:srgbClr val="0000CC"/>
          </a:solidFill>
        </p:spPr>
        <p:txBody>
          <a:bodyPr>
            <a:noAutofit/>
          </a:bodyPr>
          <a:lstStyle/>
          <a:p>
            <a:pPr algn="l"/>
            <a:r>
              <a:rPr lang="ja-JP" altLang="en-US" sz="3200" b="1" dirty="0" smtClean="0">
                <a:solidFill>
                  <a:schemeClr val="bg1"/>
                </a:solidFill>
                <a:latin typeface="ＭＳ ゴシック" panose="020B0609070205080204" pitchFamily="49" charset="-128"/>
                <a:ea typeface="ＭＳ ゴシック" panose="020B0609070205080204" pitchFamily="49" charset="-128"/>
              </a:rPr>
              <a:t>２．健康への有害性があるラベル絵表示</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sp>
        <p:nvSpPr>
          <p:cNvPr id="4" name="コンテンツ プレースホルダー 3"/>
          <p:cNvSpPr>
            <a:spLocks noGrp="1"/>
          </p:cNvSpPr>
          <p:nvPr>
            <p:ph idx="1"/>
          </p:nvPr>
        </p:nvSpPr>
        <p:spPr>
          <a:xfrm>
            <a:off x="457200" y="1988840"/>
            <a:ext cx="8229600" cy="4382860"/>
          </a:xfrm>
          <a:ln w="57150">
            <a:solidFill>
              <a:srgbClr val="00B050"/>
            </a:solidFill>
          </a:ln>
        </p:spPr>
        <p:txBody>
          <a:bodyPr/>
          <a:lstStyle/>
          <a:p>
            <a:pPr marL="0" indent="0">
              <a:buNone/>
            </a:pPr>
            <a:r>
              <a:rPr lang="ja-JP" altLang="en-US" sz="2400" b="1" dirty="0">
                <a:latin typeface="ＭＳ ゴシック" panose="020B0609070205080204" pitchFamily="49" charset="-128"/>
                <a:ea typeface="ＭＳ ゴシック" panose="020B0609070205080204" pitchFamily="49" charset="-128"/>
              </a:rPr>
              <a:t>容器に貼ってあるラベルの絵表示をみて</a:t>
            </a:r>
            <a:r>
              <a:rPr lang="ja-JP" altLang="en-US" sz="2400" b="1" dirty="0" smtClean="0">
                <a:latin typeface="ＭＳ ゴシック" panose="020B0609070205080204" pitchFamily="49" charset="-128"/>
                <a:ea typeface="ＭＳ ゴシック" panose="020B0609070205080204" pitchFamily="49" charset="-128"/>
              </a:rPr>
              <a:t>、現場</a:t>
            </a:r>
            <a:r>
              <a:rPr lang="ja-JP" altLang="en-US" sz="2400" b="1" dirty="0">
                <a:latin typeface="ＭＳ ゴシック" panose="020B0609070205080204" pitchFamily="49" charset="-128"/>
                <a:ea typeface="ＭＳ ゴシック" panose="020B0609070205080204" pitchFamily="49" charset="-128"/>
              </a:rPr>
              <a:t>で取り扱っている物質</a:t>
            </a:r>
            <a:r>
              <a:rPr lang="ja-JP" altLang="en-US" sz="2400" b="1" dirty="0" smtClean="0">
                <a:latin typeface="ＭＳ ゴシック" panose="020B0609070205080204" pitchFamily="49" charset="-128"/>
                <a:ea typeface="ＭＳ ゴシック" panose="020B0609070205080204" pitchFamily="49" charset="-128"/>
              </a:rPr>
              <a:t>の健康への有害性を</a:t>
            </a:r>
            <a:r>
              <a:rPr lang="ja-JP" altLang="en-US" sz="2400" b="1" dirty="0">
                <a:latin typeface="ＭＳ ゴシック" panose="020B0609070205080204" pitchFamily="49" charset="-128"/>
                <a:ea typeface="ＭＳ ゴシック" panose="020B0609070205080204" pitchFamily="49" charset="-128"/>
              </a:rPr>
              <a:t>確認しましよう。</a:t>
            </a:r>
          </a:p>
          <a:p>
            <a:pPr marL="0" indent="0">
              <a:buNone/>
            </a:pPr>
            <a:endParaRPr kumimoji="1" lang="ja-JP" altLang="en-US" dirty="0"/>
          </a:p>
        </p:txBody>
      </p:sp>
      <p:sp>
        <p:nvSpPr>
          <p:cNvPr id="5" name="スライド番号プレースホルダー 4"/>
          <p:cNvSpPr>
            <a:spLocks noGrp="1"/>
          </p:cNvSpPr>
          <p:nvPr>
            <p:ph type="sldNum" sz="quarter" idx="12"/>
          </p:nvPr>
        </p:nvSpPr>
        <p:spPr/>
        <p:txBody>
          <a:bodyPr/>
          <a:lstStyle/>
          <a:p>
            <a:fld id="{1A808FB3-8003-43CC-8C56-148E992D40FC}" type="slidenum">
              <a:rPr kumimoji="1" lang="ja-JP" altLang="en-US" smtClean="0"/>
              <a:t>16</a:t>
            </a:fld>
            <a:endParaRPr kumimoji="1" lang="ja-JP" altLang="en-US"/>
          </a:p>
        </p:txBody>
      </p:sp>
      <p:sp>
        <p:nvSpPr>
          <p:cNvPr id="3" name="テキスト ボックス 2"/>
          <p:cNvSpPr txBox="1"/>
          <p:nvPr/>
        </p:nvSpPr>
        <p:spPr>
          <a:xfrm>
            <a:off x="467544" y="980728"/>
            <a:ext cx="8208912" cy="892552"/>
          </a:xfrm>
          <a:prstGeom prst="rect">
            <a:avLst/>
          </a:prstGeom>
          <a:noFill/>
          <a:ln w="28575">
            <a:solidFill>
              <a:srgbClr val="0000CC"/>
            </a:solidFill>
          </a:ln>
        </p:spPr>
        <p:txBody>
          <a:bodyPr wrap="square" rtlCol="0">
            <a:spAutoFit/>
          </a:bodyPr>
          <a:lstStyle/>
          <a:p>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2600" b="1" dirty="0" smtClean="0">
                <a:solidFill>
                  <a:srgbClr val="FF0000"/>
                </a:solidFill>
                <a:latin typeface="ＭＳ ゴシック" panose="020B0609070205080204" pitchFamily="49" charset="-128"/>
                <a:ea typeface="ＭＳ ゴシック" panose="020B0609070205080204" pitchFamily="49" charset="-128"/>
              </a:rPr>
              <a:t>この４つの絵表示は、健康への有害性が高い</a:t>
            </a:r>
            <a:endParaRPr kumimoji="1" lang="en-US" altLang="ja-JP" sz="2600" b="1" dirty="0" smtClean="0">
              <a:solidFill>
                <a:srgbClr val="FF0000"/>
              </a:solidFill>
              <a:latin typeface="ＭＳ ゴシック" panose="020B0609070205080204" pitchFamily="49" charset="-128"/>
              <a:ea typeface="ＭＳ ゴシック" panose="020B0609070205080204" pitchFamily="49" charset="-128"/>
            </a:endParaRPr>
          </a:p>
          <a:p>
            <a:r>
              <a:rPr lang="ja-JP" altLang="en-US" sz="2600" b="1" dirty="0">
                <a:solidFill>
                  <a:srgbClr val="FF0000"/>
                </a:solidFill>
                <a:latin typeface="ＭＳ ゴシック" panose="020B0609070205080204" pitchFamily="49" charset="-128"/>
                <a:ea typeface="ＭＳ ゴシック" panose="020B0609070205080204" pitchFamily="49" charset="-128"/>
              </a:rPr>
              <a:t>　</a:t>
            </a:r>
            <a:r>
              <a:rPr kumimoji="1" lang="ja-JP" altLang="en-US" sz="2600" b="1" dirty="0" smtClean="0">
                <a:solidFill>
                  <a:srgbClr val="FF0000"/>
                </a:solidFill>
                <a:latin typeface="ＭＳ ゴシック" panose="020B0609070205080204" pitchFamily="49" charset="-128"/>
                <a:ea typeface="ＭＳ ゴシック" panose="020B0609070205080204" pitchFamily="49" charset="-128"/>
              </a:rPr>
              <a:t>ことを示しています。</a:t>
            </a:r>
            <a:endParaRPr kumimoji="1" lang="ja-JP" altLang="en-US" sz="2600" b="1" dirty="0">
              <a:solidFill>
                <a:srgbClr val="FF0000"/>
              </a:solidFill>
              <a:latin typeface="ＭＳ ゴシック" panose="020B0609070205080204" pitchFamily="49" charset="-128"/>
              <a:ea typeface="ＭＳ ゴシック" panose="020B0609070205080204" pitchFamily="49" charset="-128"/>
            </a:endParaRPr>
          </a:p>
        </p:txBody>
      </p:sp>
      <p:pic>
        <p:nvPicPr>
          <p:cNvPr id="11" name="Picture 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5027920"/>
            <a:ext cx="1238656" cy="128022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8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3201497"/>
            <a:ext cx="1238656" cy="123865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8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5205" y="5069486"/>
            <a:ext cx="1238656" cy="123865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9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7796" y="3201497"/>
            <a:ext cx="1313474" cy="1313474"/>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テキスト ボックス 14"/>
          <p:cNvSpPr txBox="1"/>
          <p:nvPr/>
        </p:nvSpPr>
        <p:spPr>
          <a:xfrm>
            <a:off x="6319421" y="4958199"/>
            <a:ext cx="2369701" cy="95410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金属</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腐食性物質</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皮膚</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腐食性</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眼</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対する重篤な損傷性</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400" dirty="0"/>
          </a:p>
        </p:txBody>
      </p:sp>
      <p:sp>
        <p:nvSpPr>
          <p:cNvPr id="16" name="テキスト ボックス 15"/>
          <p:cNvSpPr txBox="1"/>
          <p:nvPr/>
        </p:nvSpPr>
        <p:spPr>
          <a:xfrm>
            <a:off x="2353097" y="4839972"/>
            <a:ext cx="2569143" cy="1600438"/>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急性毒性   </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区分４）</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皮膚</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刺激性（区分２）</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眼</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刺激性（区分</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2A</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皮膚感作性</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特定標的臓器</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毒性（区分３）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オゾン層への有害性</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400" dirty="0"/>
          </a:p>
        </p:txBody>
      </p:sp>
      <p:sp>
        <p:nvSpPr>
          <p:cNvPr id="17" name="テキスト ボックス 16"/>
          <p:cNvSpPr txBox="1"/>
          <p:nvPr/>
        </p:nvSpPr>
        <p:spPr>
          <a:xfrm>
            <a:off x="6319421" y="3356992"/>
            <a:ext cx="1852979"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急性</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毒性（区分１～区分３）</a:t>
            </a:r>
            <a:endParaRPr kumimoji="1" lang="ja-JP" altLang="en-US" sz="1400" dirty="0"/>
          </a:p>
        </p:txBody>
      </p:sp>
      <p:sp>
        <p:nvSpPr>
          <p:cNvPr id="18" name="テキスト ボックス 17"/>
          <p:cNvSpPr txBox="1"/>
          <p:nvPr/>
        </p:nvSpPr>
        <p:spPr>
          <a:xfrm>
            <a:off x="2353097" y="3103551"/>
            <a:ext cx="1990322" cy="1754326"/>
          </a:xfrm>
          <a:prstGeom prst="rect">
            <a:avLst/>
          </a:prstGeom>
          <a:noFill/>
        </p:spPr>
        <p:txBody>
          <a:bodyPr wrap="square" rtlCol="0">
            <a:spAutoFit/>
          </a:bodyP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生殖細胞変異</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原性</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発がん性</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生殖</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毒性</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（区分１、区分２）</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呼吸器感作性</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特定</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標的臓器</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毒性</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（区分１、区分２</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吸引性</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呼吸器有害性</a:t>
            </a:r>
          </a:p>
          <a:p>
            <a:endParaRPr kumimoji="1" lang="ja-JP" altLang="en-US" sz="1200" dirty="0"/>
          </a:p>
        </p:txBody>
      </p:sp>
      <p:sp>
        <p:nvSpPr>
          <p:cNvPr id="19" name="テキスト ボックス 44"/>
          <p:cNvSpPr txBox="1">
            <a:spLocks noChangeArrowheads="1"/>
          </p:cNvSpPr>
          <p:nvPr/>
        </p:nvSpPr>
        <p:spPr bwMode="auto">
          <a:xfrm>
            <a:off x="5077971" y="2934615"/>
            <a:ext cx="1090810" cy="30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630" tIns="47815" rIns="95630" bIns="47815">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ctr" eaLnBrk="1">
              <a:lnSpc>
                <a:spcPct val="93000"/>
              </a:lnSpc>
              <a:spcBef>
                <a:spcPct val="0"/>
              </a:spcBef>
              <a:buClr>
                <a:srgbClr val="000000"/>
              </a:buClr>
              <a:buSzPct val="100000"/>
              <a:buFont typeface="Times New Roman" pitchFamily="18" charset="0"/>
              <a:buNone/>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どく</a:t>
            </a:r>
            <a:r>
              <a:rPr lang="ja-JP" altLang="en-US" sz="1400" b="1" dirty="0" err="1">
                <a:latin typeface="メイリオ" panose="020B0604030504040204" pitchFamily="50" charset="-128"/>
                <a:ea typeface="メイリオ" panose="020B0604030504040204" pitchFamily="50" charset="-128"/>
                <a:cs typeface="メイリオ" panose="020B0604030504040204" pitchFamily="50" charset="-128"/>
              </a:rPr>
              <a:t>ろ</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0" name="テキスト ボックス 48"/>
          <p:cNvSpPr txBox="1">
            <a:spLocks noChangeArrowheads="1"/>
          </p:cNvSpPr>
          <p:nvPr/>
        </p:nvSpPr>
        <p:spPr bwMode="auto">
          <a:xfrm>
            <a:off x="5077971" y="4725144"/>
            <a:ext cx="1090810" cy="30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630" tIns="47815" rIns="95630" bIns="47815">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ctr" eaLnBrk="1">
              <a:lnSpc>
                <a:spcPct val="93000"/>
              </a:lnSpc>
              <a:spcBef>
                <a:spcPct val="0"/>
              </a:spcBef>
              <a:buClr>
                <a:srgbClr val="000000"/>
              </a:buClr>
              <a:buSzPct val="100000"/>
              <a:buFont typeface="Times New Roman" pitchFamily="18" charset="0"/>
              <a:buNone/>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腐食性</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1" name="テキスト ボックス 50"/>
          <p:cNvSpPr txBox="1">
            <a:spLocks noChangeArrowheads="1"/>
          </p:cNvSpPr>
          <p:nvPr/>
        </p:nvSpPr>
        <p:spPr bwMode="auto">
          <a:xfrm>
            <a:off x="899592" y="2934615"/>
            <a:ext cx="1449882" cy="30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630" tIns="47815" rIns="95630" bIns="47815">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ctr" eaLnBrk="1">
              <a:lnSpc>
                <a:spcPct val="93000"/>
              </a:lnSpc>
              <a:spcBef>
                <a:spcPct val="0"/>
              </a:spcBef>
              <a:buClr>
                <a:srgbClr val="000000"/>
              </a:buClr>
              <a:buSzPct val="100000"/>
              <a:buFont typeface="Times New Roman" pitchFamily="18" charset="0"/>
              <a:buNone/>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健康有害性</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2" name="テキスト ボックス 52"/>
          <p:cNvSpPr txBox="1">
            <a:spLocks noChangeArrowheads="1"/>
          </p:cNvSpPr>
          <p:nvPr/>
        </p:nvSpPr>
        <p:spPr bwMode="auto">
          <a:xfrm>
            <a:off x="958113" y="4725144"/>
            <a:ext cx="1332840" cy="30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30" tIns="47815" rIns="95630" bIns="47815">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ctr" eaLnBrk="1">
              <a:lnSpc>
                <a:spcPct val="93000"/>
              </a:lnSpc>
              <a:spcBef>
                <a:spcPct val="0"/>
              </a:spcBef>
              <a:buClr>
                <a:srgbClr val="000000"/>
              </a:buClr>
              <a:buSzPct val="100000"/>
              <a:buFont typeface="Times New Roman" pitchFamily="18" charset="0"/>
              <a:buNone/>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感嘆符</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347958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17</a:t>
            </a:fld>
            <a:endParaRPr kumimoji="1" lang="ja-JP" alt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8010" y="1909982"/>
            <a:ext cx="338780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
          <p:cNvSpPr>
            <a:spLocks noGrp="1"/>
          </p:cNvSpPr>
          <p:nvPr>
            <p:ph type="title"/>
          </p:nvPr>
        </p:nvSpPr>
        <p:spPr>
          <a:xfrm>
            <a:off x="391500" y="158478"/>
            <a:ext cx="8229600" cy="750242"/>
          </a:xfrm>
          <a:solidFill>
            <a:srgbClr val="0000CC"/>
          </a:solidFill>
        </p:spPr>
        <p:txBody>
          <a:bodyPr>
            <a:normAutofit fontScale="90000"/>
          </a:bodyPr>
          <a:lstStyle/>
          <a:p>
            <a:r>
              <a:rPr kumimoji="1" lang="ja-JP" altLang="en-US" dirty="0" smtClean="0">
                <a:solidFill>
                  <a:schemeClr val="bg1"/>
                </a:solidFill>
                <a:latin typeface="ＭＳ ゴシック" panose="020B0609070205080204" pitchFamily="49" charset="-128"/>
                <a:ea typeface="ＭＳ ゴシック" panose="020B0609070205080204" pitchFamily="49" charset="-128"/>
              </a:rPr>
              <a:t>ラベル表示の例</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680230" y="1080719"/>
            <a:ext cx="7937533" cy="8292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500" b="1" dirty="0" smtClean="0">
                <a:solidFill>
                  <a:srgbClr val="FF0000"/>
                </a:solidFill>
                <a:latin typeface="ＭＳ ゴシック" panose="020B0609070205080204" pitchFamily="49" charset="-128"/>
                <a:ea typeface="ＭＳ ゴシック" panose="020B0609070205080204" pitchFamily="49" charset="-128"/>
              </a:rPr>
              <a:t>ラベルに「感嘆符」と「健康有害性」の絵表示があります。健康へ</a:t>
            </a:r>
            <a:r>
              <a:rPr lang="ja-JP" altLang="en-US" sz="2500" b="1" dirty="0" smtClean="0">
                <a:solidFill>
                  <a:srgbClr val="FF0000"/>
                </a:solidFill>
                <a:latin typeface="ＭＳ ゴシック" panose="020B0609070205080204" pitchFamily="49" charset="-128"/>
                <a:ea typeface="ＭＳ ゴシック" panose="020B0609070205080204" pitchFamily="49" charset="-128"/>
              </a:rPr>
              <a:t>の有害性があ</a:t>
            </a:r>
            <a:r>
              <a:rPr lang="ja-JP" altLang="en-US" sz="2500" b="1" dirty="0">
                <a:solidFill>
                  <a:srgbClr val="FF0000"/>
                </a:solidFill>
                <a:latin typeface="ＭＳ ゴシック" panose="020B0609070205080204" pitchFamily="49" charset="-128"/>
                <a:ea typeface="ＭＳ ゴシック" panose="020B0609070205080204" pitchFamily="49" charset="-128"/>
              </a:rPr>
              <a:t>ること</a:t>
            </a:r>
            <a:r>
              <a:rPr lang="ja-JP" altLang="en-US" sz="2500" b="1" dirty="0" smtClean="0">
                <a:solidFill>
                  <a:srgbClr val="FF0000"/>
                </a:solidFill>
                <a:latin typeface="ＭＳ ゴシック" panose="020B0609070205080204" pitchFamily="49" charset="-128"/>
                <a:ea typeface="ＭＳ ゴシック" panose="020B0609070205080204" pitchFamily="49" charset="-128"/>
              </a:rPr>
              <a:t>を示しています。</a:t>
            </a:r>
            <a:endParaRPr kumimoji="1" lang="ja-JP" altLang="en-US" sz="2500" b="1" dirty="0">
              <a:solidFill>
                <a:srgbClr val="FF0000"/>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5017363" y="2125297"/>
            <a:ext cx="3600400"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ＭＳ ゴシック" panose="020B0609070205080204" pitchFamily="49" charset="-128"/>
                <a:ea typeface="ＭＳ ゴシック" panose="020B0609070205080204" pitchFamily="49" charset="-128"/>
              </a:rPr>
              <a:t>これ</a:t>
            </a:r>
            <a:r>
              <a:rPr lang="ja-JP" altLang="en-US" sz="2000" b="1" dirty="0">
                <a:solidFill>
                  <a:schemeClr val="tx1"/>
                </a:solidFill>
                <a:latin typeface="ＭＳ ゴシック" panose="020B0609070205080204" pitchFamily="49" charset="-128"/>
                <a:ea typeface="ＭＳ ゴシック" panose="020B0609070205080204" pitchFamily="49" charset="-128"/>
              </a:rPr>
              <a:t>は塗料のラベルの例</a:t>
            </a:r>
            <a:r>
              <a:rPr lang="ja-JP" altLang="en-US" sz="2000" b="1" dirty="0" smtClean="0">
                <a:solidFill>
                  <a:schemeClr val="tx1"/>
                </a:solidFill>
                <a:latin typeface="ＭＳ ゴシック" panose="020B0609070205080204" pitchFamily="49" charset="-128"/>
                <a:ea typeface="ＭＳ ゴシック" panose="020B0609070205080204" pitchFamily="49" charset="-128"/>
              </a:rPr>
              <a:t>です</a:t>
            </a:r>
            <a:endParaRPr kumimoji="1" lang="ja-JP" altLang="en-US" sz="2000" b="1" dirty="0">
              <a:solidFill>
                <a:schemeClr val="tx1"/>
              </a:solidFill>
              <a:latin typeface="ＭＳ ゴシック" panose="020B0609070205080204" pitchFamily="49" charset="-128"/>
              <a:ea typeface="ＭＳ ゴシック" panose="020B0609070205080204" pitchFamily="49" charset="-128"/>
            </a:endParaRPr>
          </a:p>
        </p:txBody>
      </p:sp>
      <p:sp>
        <p:nvSpPr>
          <p:cNvPr id="9" name="左矢印 8"/>
          <p:cNvSpPr/>
          <p:nvPr/>
        </p:nvSpPr>
        <p:spPr>
          <a:xfrm>
            <a:off x="4365813" y="2186563"/>
            <a:ext cx="504056"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8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9869" y="3466231"/>
            <a:ext cx="1548320" cy="154832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9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6611" y="3466551"/>
            <a:ext cx="1548000" cy="15480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97877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986651"/>
            <a:ext cx="3894108" cy="550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457200" y="274638"/>
            <a:ext cx="8229600" cy="634082"/>
          </a:xfrm>
          <a:solidFill>
            <a:srgbClr val="0000CC"/>
          </a:solidFill>
        </p:spPr>
        <p:txBody>
          <a:bodyPr>
            <a:noAutofit/>
          </a:bodyPr>
          <a:lstStyle/>
          <a:p>
            <a:r>
              <a:rPr kumimoji="1" lang="ja-JP" altLang="en-US" sz="3200" b="1" dirty="0" smtClean="0">
                <a:solidFill>
                  <a:schemeClr val="bg1"/>
                </a:solidFill>
                <a:latin typeface="ＭＳ ゴシック" panose="020B0609070205080204" pitchFamily="49" charset="-128"/>
                <a:ea typeface="ＭＳ ゴシック" panose="020B0609070205080204" pitchFamily="49" charset="-128"/>
              </a:rPr>
              <a:t>絵表示が示す具体的な有害性と注意事項</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18</a:t>
            </a:fld>
            <a:endParaRPr kumimoji="1" lang="ja-JP" altLang="en-US"/>
          </a:p>
        </p:txBody>
      </p:sp>
      <p:sp>
        <p:nvSpPr>
          <p:cNvPr id="5" name="テキスト ボックス 4"/>
          <p:cNvSpPr txBox="1"/>
          <p:nvPr/>
        </p:nvSpPr>
        <p:spPr>
          <a:xfrm>
            <a:off x="495952" y="1484784"/>
            <a:ext cx="4358687" cy="830997"/>
          </a:xfrm>
          <a:prstGeom prst="rect">
            <a:avLst/>
          </a:prstGeom>
          <a:noFill/>
          <a:ln w="28575">
            <a:solidFill>
              <a:srgbClr val="0000CC"/>
            </a:solidFill>
          </a:ln>
        </p:spPr>
        <p:txBody>
          <a:bodyPr wrap="square" rtlCol="0">
            <a:spAutoFit/>
          </a:bodyPr>
          <a:lstStyle/>
          <a:p>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絵表示の意味はポスターで</a:t>
            </a:r>
            <a:endParaRPr kumimoji="1" lang="en-US" altLang="ja-JP" sz="2400" b="1" dirty="0" smtClean="0">
              <a:solidFill>
                <a:srgbClr val="FF0000"/>
              </a:solidFill>
              <a:latin typeface="ＭＳ ゴシック" panose="020B0609070205080204" pitchFamily="49" charset="-128"/>
              <a:ea typeface="ＭＳ ゴシック" panose="020B0609070205080204" pitchFamily="49" charset="-128"/>
            </a:endParaRPr>
          </a:p>
          <a:p>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調べましょう。</a:t>
            </a:r>
            <a:endParaRPr kumimoji="1" lang="ja-JP" altLang="en-US" sz="2400" b="1" dirty="0">
              <a:solidFill>
                <a:srgbClr val="FF0000"/>
              </a:solidFill>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487024" y="2708920"/>
            <a:ext cx="4392488" cy="2677656"/>
          </a:xfrm>
          <a:prstGeom prst="rect">
            <a:avLst/>
          </a:prstGeom>
          <a:noFill/>
          <a:ln w="38100">
            <a:solidFill>
              <a:srgbClr val="0000CC"/>
            </a:solidFill>
          </a:ln>
        </p:spPr>
        <p:txBody>
          <a:bodyPr wrap="square" rtlCol="0">
            <a:spAutoFit/>
          </a:bodyPr>
          <a:lstStyle/>
          <a:p>
            <a:pPr algn="just"/>
            <a:r>
              <a:rPr kumimoji="1" lang="ja-JP" altLang="en-US" sz="2400" b="1" dirty="0" smtClean="0">
                <a:latin typeface="ＭＳ ゴシック" panose="020B0609070205080204" pitchFamily="49" charset="-128"/>
                <a:ea typeface="ＭＳ ゴシック" panose="020B0609070205080204" pitchFamily="49" charset="-128"/>
              </a:rPr>
              <a:t>「腐食性」、「どくろ」、「健康有害性」、「感嘆符」それぞれの絵表示の右横に「具体的な危険性・有害性」が書いてあります。</a:t>
            </a:r>
            <a:endParaRPr kumimoji="1" lang="en-US" altLang="ja-JP" sz="2400" b="1" dirty="0" smtClean="0">
              <a:latin typeface="ＭＳ ゴシック" panose="020B0609070205080204" pitchFamily="49" charset="-128"/>
              <a:ea typeface="ＭＳ ゴシック" panose="020B0609070205080204" pitchFamily="49" charset="-128"/>
            </a:endParaRPr>
          </a:p>
          <a:p>
            <a:r>
              <a:rPr lang="ja-JP" altLang="en-US" sz="2400" b="1" dirty="0">
                <a:latin typeface="ＭＳ ゴシック" panose="020B0609070205080204" pitchFamily="49" charset="-128"/>
                <a:ea typeface="ＭＳ ゴシック" panose="020B0609070205080204" pitchFamily="49" charset="-128"/>
              </a:rPr>
              <a:t>次</a:t>
            </a:r>
            <a:r>
              <a:rPr lang="ja-JP" altLang="en-US" sz="2400" b="1" dirty="0" smtClean="0">
                <a:latin typeface="ＭＳ ゴシック" panose="020B0609070205080204" pitchFamily="49" charset="-128"/>
                <a:ea typeface="ＭＳ ゴシック" panose="020B0609070205080204" pitchFamily="49" charset="-128"/>
              </a:rPr>
              <a:t>の欄</a:t>
            </a:r>
            <a:r>
              <a:rPr lang="ja-JP" altLang="en-US" sz="2400" b="1" dirty="0">
                <a:latin typeface="ＭＳ ゴシック" panose="020B0609070205080204" pitchFamily="49" charset="-128"/>
                <a:ea typeface="ＭＳ ゴシック" panose="020B0609070205080204" pitchFamily="49" charset="-128"/>
              </a:rPr>
              <a:t>に</a:t>
            </a:r>
            <a:r>
              <a:rPr lang="ja-JP" altLang="en-US" sz="2400" b="1" dirty="0" smtClean="0">
                <a:latin typeface="ＭＳ ゴシック" panose="020B0609070205080204" pitchFamily="49" charset="-128"/>
                <a:ea typeface="ＭＳ ゴシック" panose="020B0609070205080204" pitchFamily="49" charset="-128"/>
              </a:rPr>
              <a:t>は「注意事項」が書いてあります。</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3" name="角丸四角形 2"/>
          <p:cNvSpPr/>
          <p:nvPr/>
        </p:nvSpPr>
        <p:spPr>
          <a:xfrm>
            <a:off x="5290785" y="3498042"/>
            <a:ext cx="432048" cy="23939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5753624" y="3482943"/>
            <a:ext cx="1368152" cy="2431159"/>
          </a:xfrm>
          <a:prstGeom prst="roundRect">
            <a:avLst>
              <a:gd name="adj" fmla="val 7541"/>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7155506" y="3482942"/>
            <a:ext cx="1592957" cy="2466337"/>
          </a:xfrm>
          <a:prstGeom prst="roundRect">
            <a:avLst>
              <a:gd name="adj" fmla="val 9744"/>
            </a:avLst>
          </a:prstGeom>
          <a:noFill/>
          <a:ln w="38100">
            <a:solidFill>
              <a:srgbClr val="3AA5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7236296" y="1296405"/>
            <a:ext cx="1440160" cy="360040"/>
          </a:xfrm>
          <a:prstGeom prst="roundRect">
            <a:avLst/>
          </a:prstGeom>
          <a:noFill/>
          <a:ln w="38100">
            <a:solidFill>
              <a:srgbClr val="3AA5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859363" y="1304764"/>
            <a:ext cx="1296144" cy="360040"/>
          </a:xfrm>
          <a:prstGeom prst="round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638" y="35766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038" y="37290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896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20688"/>
            <a:ext cx="8229600" cy="648072"/>
          </a:xfrm>
          <a:solidFill>
            <a:srgbClr val="FFFF00"/>
          </a:solidFill>
        </p:spPr>
        <p:txBody>
          <a:bodyPr>
            <a:normAutofit/>
          </a:bodyPr>
          <a:lstStyle/>
          <a:p>
            <a:pPr algn="l">
              <a:lnSpc>
                <a:spcPct val="50000"/>
              </a:lnSpc>
            </a:pPr>
            <a:r>
              <a:rPr kumimoji="1" lang="ja-JP" altLang="en-US" dirty="0" smtClean="0"/>
              <a:t>　</a:t>
            </a:r>
            <a:r>
              <a:rPr kumimoji="1" lang="ja-JP" altLang="en-US" sz="2800" b="1" dirty="0" smtClean="0">
                <a:latin typeface="ＭＳ ゴシック" panose="020B0609070205080204" pitchFamily="49" charset="-128"/>
                <a:ea typeface="ＭＳ ゴシック" panose="020B0609070205080204" pitchFamily="49" charset="-128"/>
              </a:rPr>
              <a:t>例えば　　　　　　　　　　の表示があれば</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1DA202F1-2C17-4E3A-8415-C16317976F06}" type="slidenum">
              <a:rPr lang="ja-JP" altLang="en-US" smtClean="0">
                <a:solidFill>
                  <a:prstClr val="black">
                    <a:tint val="75000"/>
                  </a:prstClr>
                </a:solidFill>
              </a:rPr>
              <a:pPr/>
              <a:t>19</a:t>
            </a:fld>
            <a:endParaRPr lang="ja-JP" altLang="en-US">
              <a:solidFill>
                <a:prstClr val="black">
                  <a:tint val="75000"/>
                </a:prstClr>
              </a:solidFill>
            </a:endParaRPr>
          </a:p>
        </p:txBody>
      </p:sp>
      <p:sp>
        <p:nvSpPr>
          <p:cNvPr id="6" name="正方形/長方形 5"/>
          <p:cNvSpPr/>
          <p:nvPr/>
        </p:nvSpPr>
        <p:spPr>
          <a:xfrm>
            <a:off x="467544" y="5013176"/>
            <a:ext cx="7920880"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prstClr val="black"/>
              </a:solidFill>
            </a:endParaRPr>
          </a:p>
          <a:p>
            <a:r>
              <a:rPr lang="ja-JP" altLang="en-US" sz="2000" b="1" dirty="0" smtClean="0">
                <a:solidFill>
                  <a:prstClr val="black"/>
                </a:solidFill>
                <a:latin typeface="ＭＳ ゴシック" panose="020B0609070205080204" pitchFamily="49" charset="-128"/>
                <a:ea typeface="ＭＳ ゴシック" panose="020B0609070205080204" pitchFamily="49" charset="-128"/>
              </a:rPr>
              <a:t>ポスターの該当する絵表示の具体的な危険性・有害性の欄の記載事項を読んで、取り扱い物質の有害性を知り、注意事項を読んで、吸入を避け、適切な保護具を着用しましょう。</a:t>
            </a:r>
            <a:endParaRPr lang="en-US" altLang="ja-JP" sz="2000" b="1" dirty="0" smtClean="0">
              <a:solidFill>
                <a:prstClr val="black"/>
              </a:solidFill>
              <a:latin typeface="ＭＳ ゴシック" panose="020B0609070205080204" pitchFamily="49" charset="-128"/>
              <a:ea typeface="ＭＳ ゴシック" panose="020B0609070205080204" pitchFamily="49" charset="-128"/>
            </a:endParaRPr>
          </a:p>
          <a:p>
            <a:pPr algn="ctr"/>
            <a:endParaRPr lang="ja-JP" altLang="en-US" sz="2000" b="1" dirty="0">
              <a:solidFill>
                <a:prstClr val="white"/>
              </a:solidFill>
              <a:latin typeface="ＭＳ ゴシック" panose="020B0609070205080204" pitchFamily="49" charset="-128"/>
              <a:ea typeface="ＭＳ ゴシック" panose="020B0609070205080204" pitchFamily="49" charset="-128"/>
            </a:endParaRPr>
          </a:p>
        </p:txBody>
      </p:sp>
      <p:sp>
        <p:nvSpPr>
          <p:cNvPr id="7" name="下矢印 6"/>
          <p:cNvSpPr/>
          <p:nvPr/>
        </p:nvSpPr>
        <p:spPr>
          <a:xfrm>
            <a:off x="3347862" y="4131649"/>
            <a:ext cx="919137" cy="629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 name="グループ化 8"/>
          <p:cNvGrpSpPr/>
          <p:nvPr/>
        </p:nvGrpSpPr>
        <p:grpSpPr>
          <a:xfrm>
            <a:off x="505060" y="1830744"/>
            <a:ext cx="8487768" cy="1581932"/>
            <a:chOff x="505060" y="1830744"/>
            <a:chExt cx="8487768" cy="1581932"/>
          </a:xfrm>
        </p:grpSpPr>
        <p:grpSp>
          <p:nvGrpSpPr>
            <p:cNvPr id="3" name="グループ化 2"/>
            <p:cNvGrpSpPr>
              <a:grpSpLocks noChangeAspect="1"/>
            </p:cNvGrpSpPr>
            <p:nvPr/>
          </p:nvGrpSpPr>
          <p:grpSpPr>
            <a:xfrm>
              <a:off x="505060" y="1830744"/>
              <a:ext cx="8487768" cy="1581470"/>
              <a:chOff x="1066799" y="1840593"/>
              <a:chExt cx="3566296" cy="664483"/>
            </a:xfrm>
          </p:grpSpPr>
          <p:pic>
            <p:nvPicPr>
              <p:cNvPr id="13"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18" t="77084" b="14186"/>
              <a:stretch/>
            </p:blipFill>
            <p:spPr bwMode="auto">
              <a:xfrm>
                <a:off x="1066799" y="2024594"/>
                <a:ext cx="3566296" cy="48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18" t="6664" b="89010"/>
              <a:stretch/>
            </p:blipFill>
            <p:spPr bwMode="auto">
              <a:xfrm>
                <a:off x="1066799" y="1840593"/>
                <a:ext cx="356629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83" y="2378432"/>
              <a:ext cx="936104" cy="103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530027" y="2347128"/>
              <a:ext cx="1152000" cy="104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 name="Picture 8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5824" y="116632"/>
            <a:ext cx="1548320" cy="154832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48078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260648"/>
            <a:ext cx="7992888" cy="792088"/>
          </a:xfrm>
          <a:solidFill>
            <a:srgbClr val="0000CC"/>
          </a:solidFill>
          <a:ln w="38100">
            <a:solidFill>
              <a:srgbClr val="0070C0"/>
            </a:solidFill>
          </a:ln>
        </p:spPr>
        <p:txBody>
          <a:bodyPr>
            <a:normAutofit fontScale="90000"/>
          </a:bodyPr>
          <a:lstStyle/>
          <a:p>
            <a:r>
              <a:rPr kumimoji="1" lang="ja-JP" altLang="en-US" sz="4000" b="1" dirty="0" smtClean="0">
                <a:solidFill>
                  <a:schemeClr val="bg1"/>
                </a:solidFill>
                <a:latin typeface="ＭＳ ゴシック" panose="020B0609070205080204" pitchFamily="49" charset="-128"/>
                <a:ea typeface="ＭＳ ゴシック" panose="020B0609070205080204" pitchFamily="49" charset="-128"/>
              </a:rPr>
              <a:t>本日の学習内容</a:t>
            </a:r>
            <a:r>
              <a:rPr kumimoji="1" lang="en-US" altLang="ja-JP" sz="4000" b="1" dirty="0" smtClean="0">
                <a:latin typeface="ＭＳ ゴシック" panose="020B0609070205080204" pitchFamily="49" charset="-128"/>
                <a:ea typeface="ＭＳ ゴシック" panose="020B0609070205080204" pitchFamily="49" charset="-128"/>
              </a:rPr>
              <a:t/>
            </a:r>
            <a:br>
              <a:rPr kumimoji="1" lang="en-US" altLang="ja-JP" sz="4000" b="1" dirty="0" smtClean="0">
                <a:latin typeface="ＭＳ ゴシック" panose="020B0609070205080204" pitchFamily="49" charset="-128"/>
                <a:ea typeface="ＭＳ ゴシック" panose="020B0609070205080204" pitchFamily="49" charset="-128"/>
              </a:rPr>
            </a:br>
            <a:endParaRPr kumimoji="1" lang="ja-JP" altLang="en-US" sz="2200" b="1" dirty="0">
              <a:solidFill>
                <a:srgbClr val="0000CC"/>
              </a:solidFill>
            </a:endParaRPr>
          </a:p>
        </p:txBody>
      </p:sp>
      <p:sp>
        <p:nvSpPr>
          <p:cNvPr id="3" name="サブタイトル 2"/>
          <p:cNvSpPr>
            <a:spLocks noGrp="1"/>
          </p:cNvSpPr>
          <p:nvPr>
            <p:ph type="subTitle" idx="1"/>
          </p:nvPr>
        </p:nvSpPr>
        <p:spPr>
          <a:xfrm>
            <a:off x="539552" y="2204864"/>
            <a:ext cx="7992888" cy="3960440"/>
          </a:xfrm>
          <a:ln w="38100">
            <a:solidFill>
              <a:srgbClr val="3AA52B"/>
            </a:solidFill>
          </a:ln>
        </p:spPr>
        <p:txBody>
          <a:bodyPr>
            <a:normAutofit fontScale="92500"/>
          </a:bodyPr>
          <a:lstStyle/>
          <a:p>
            <a:pPr algn="l"/>
            <a:r>
              <a:rPr kumimoji="1" lang="ja-JP" altLang="en-US" sz="3500" b="1" dirty="0" smtClean="0">
                <a:solidFill>
                  <a:schemeClr val="tx1"/>
                </a:solidFill>
                <a:latin typeface="ＭＳ ゴシック" panose="020B0609070205080204" pitchFamily="49" charset="-128"/>
                <a:ea typeface="ＭＳ ゴシック" panose="020B0609070205080204" pitchFamily="49" charset="-128"/>
              </a:rPr>
              <a:t>１</a:t>
            </a:r>
            <a:r>
              <a:rPr lang="ja-JP" altLang="en-US" sz="3500"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3500" b="1" dirty="0" smtClean="0">
                <a:solidFill>
                  <a:schemeClr val="tx1"/>
                </a:solidFill>
                <a:latin typeface="ＭＳ ゴシック" panose="020B0609070205080204" pitchFamily="49" charset="-128"/>
                <a:ea typeface="ＭＳ ゴシック" panose="020B0609070205080204" pitchFamily="49" charset="-128"/>
              </a:rPr>
              <a:t>健康障害事例</a:t>
            </a:r>
            <a:endParaRPr kumimoji="1" lang="en-US" altLang="ja-JP" sz="3500" b="1" dirty="0" smtClean="0">
              <a:solidFill>
                <a:schemeClr val="tx1"/>
              </a:solidFill>
              <a:latin typeface="ＭＳ ゴシック" panose="020B0609070205080204" pitchFamily="49" charset="-128"/>
              <a:ea typeface="ＭＳ ゴシック" panose="020B0609070205080204" pitchFamily="49" charset="-128"/>
            </a:endParaRPr>
          </a:p>
          <a:p>
            <a:pPr algn="l"/>
            <a:r>
              <a:rPr lang="ja-JP" altLang="en-US" sz="3500" b="1" dirty="0" smtClean="0">
                <a:solidFill>
                  <a:schemeClr val="tx1"/>
                </a:solidFill>
                <a:latin typeface="ＭＳ ゴシック" panose="020B0609070205080204" pitchFamily="49" charset="-128"/>
                <a:ea typeface="ＭＳ ゴシック" panose="020B0609070205080204" pitchFamily="49" charset="-128"/>
              </a:rPr>
              <a:t>２．健康障害の危険性があるラベル絵表示</a:t>
            </a:r>
            <a:endParaRPr lang="en-US" altLang="ja-JP" sz="3500" b="1" dirty="0" smtClean="0">
              <a:solidFill>
                <a:schemeClr val="tx1"/>
              </a:solidFill>
              <a:latin typeface="ＭＳ ゴシック" panose="020B0609070205080204" pitchFamily="49" charset="-128"/>
              <a:ea typeface="ＭＳ ゴシック" panose="020B0609070205080204" pitchFamily="49" charset="-128"/>
            </a:endParaRPr>
          </a:p>
          <a:p>
            <a:pPr algn="l"/>
            <a:r>
              <a:rPr lang="ja-JP" altLang="en-US" sz="3500" b="1" dirty="0" smtClean="0">
                <a:solidFill>
                  <a:schemeClr val="tx1"/>
                </a:solidFill>
                <a:latin typeface="ＭＳ ゴシック" panose="020B0609070205080204" pitchFamily="49" charset="-128"/>
                <a:ea typeface="ＭＳ ゴシック" panose="020B0609070205080204" pitchFamily="49" charset="-128"/>
              </a:rPr>
              <a:t>３．有害性情報</a:t>
            </a:r>
            <a:endParaRPr lang="en-US" altLang="ja-JP" sz="3500" b="1" dirty="0" smtClean="0">
              <a:solidFill>
                <a:schemeClr val="tx1"/>
              </a:solidFill>
              <a:latin typeface="ＭＳ ゴシック" panose="020B0609070205080204" pitchFamily="49" charset="-128"/>
              <a:ea typeface="ＭＳ ゴシック" panose="020B0609070205080204" pitchFamily="49" charset="-128"/>
            </a:endParaRPr>
          </a:p>
          <a:p>
            <a:pPr algn="l"/>
            <a:r>
              <a:rPr lang="ja-JP" altLang="en-US" sz="3500" b="1" dirty="0" smtClean="0">
                <a:solidFill>
                  <a:schemeClr val="tx1"/>
                </a:solidFill>
                <a:latin typeface="ＭＳ ゴシック" panose="020B0609070205080204" pitchFamily="49" charset="-128"/>
                <a:ea typeface="ＭＳ ゴシック" panose="020B0609070205080204" pitchFamily="49" charset="-128"/>
              </a:rPr>
              <a:t>４．注意書き</a:t>
            </a:r>
            <a:endParaRPr lang="en-US" altLang="ja-JP" sz="3500" b="1" dirty="0" smtClean="0">
              <a:solidFill>
                <a:schemeClr val="tx1"/>
              </a:solidFill>
              <a:latin typeface="ＭＳ ゴシック" panose="020B0609070205080204" pitchFamily="49" charset="-128"/>
              <a:ea typeface="ＭＳ ゴシック" panose="020B0609070205080204" pitchFamily="49" charset="-128"/>
            </a:endParaRPr>
          </a:p>
          <a:p>
            <a:pPr algn="l"/>
            <a:r>
              <a:rPr lang="ja-JP" altLang="en-US" sz="3500" b="1" dirty="0" smtClean="0">
                <a:solidFill>
                  <a:schemeClr val="tx1"/>
                </a:solidFill>
                <a:latin typeface="ＭＳ ゴシック" panose="020B0609070205080204" pitchFamily="49" charset="-128"/>
                <a:ea typeface="ＭＳ ゴシック" panose="020B0609070205080204" pitchFamily="49" charset="-128"/>
              </a:rPr>
              <a:t>５</a:t>
            </a:r>
            <a:r>
              <a:rPr lang="ja-JP" altLang="en-US" sz="3500" b="1" dirty="0">
                <a:solidFill>
                  <a:schemeClr val="tx1"/>
                </a:solidFill>
                <a:latin typeface="ＭＳ ゴシック" panose="020B0609070205080204" pitchFamily="49" charset="-128"/>
                <a:ea typeface="ＭＳ ゴシック" panose="020B0609070205080204" pitchFamily="49" charset="-128"/>
              </a:rPr>
              <a:t>．</a:t>
            </a:r>
            <a:r>
              <a:rPr lang="ja-JP" altLang="en-US" sz="3500" b="1" dirty="0" smtClean="0">
                <a:solidFill>
                  <a:schemeClr val="tx1"/>
                </a:solidFill>
                <a:latin typeface="ＭＳ ゴシック" panose="020B0609070205080204" pitchFamily="49" charset="-128"/>
                <a:ea typeface="ＭＳ ゴシック" panose="020B0609070205080204" pitchFamily="49" charset="-128"/>
              </a:rPr>
              <a:t>有害物質の体内取り込みを減らす対策</a:t>
            </a:r>
            <a:endParaRPr lang="en-US" altLang="ja-JP" sz="3500" b="1" dirty="0" smtClean="0">
              <a:solidFill>
                <a:schemeClr val="tx1"/>
              </a:solidFill>
              <a:latin typeface="ＭＳ ゴシック" panose="020B0609070205080204" pitchFamily="49" charset="-128"/>
              <a:ea typeface="ＭＳ ゴシック" panose="020B0609070205080204" pitchFamily="49" charset="-128"/>
            </a:endParaRPr>
          </a:p>
          <a:p>
            <a:pPr algn="l"/>
            <a:r>
              <a:rPr lang="ja-JP" altLang="en-US" sz="3500" b="1" dirty="0" smtClean="0">
                <a:solidFill>
                  <a:schemeClr val="tx1"/>
                </a:solidFill>
                <a:latin typeface="ＭＳ ゴシック" panose="020B0609070205080204" pitchFamily="49" charset="-128"/>
                <a:ea typeface="ＭＳ ゴシック" panose="020B0609070205080204" pitchFamily="49" charset="-128"/>
              </a:rPr>
              <a:t>６</a:t>
            </a:r>
            <a:r>
              <a:rPr lang="ja-JP" altLang="en-US" sz="3500" b="1" dirty="0">
                <a:solidFill>
                  <a:schemeClr val="tx1"/>
                </a:solidFill>
                <a:latin typeface="ＭＳ ゴシック" panose="020B0609070205080204" pitchFamily="49" charset="-128"/>
                <a:ea typeface="ＭＳ ゴシック" panose="020B0609070205080204" pitchFamily="49" charset="-128"/>
              </a:rPr>
              <a:t>．</a:t>
            </a:r>
            <a:r>
              <a:rPr lang="ja-JP" altLang="en-US" sz="3500" b="1" dirty="0" smtClean="0">
                <a:solidFill>
                  <a:schemeClr val="tx1"/>
                </a:solidFill>
                <a:latin typeface="ＭＳ ゴシック" panose="020B0609070205080204" pitchFamily="49" charset="-128"/>
                <a:ea typeface="ＭＳ ゴシック" panose="020B0609070205080204" pitchFamily="49" charset="-128"/>
              </a:rPr>
              <a:t>健康障害から守る保護具の種類</a:t>
            </a:r>
            <a:endParaRPr lang="en-US" altLang="ja-JP" sz="3500" b="1" dirty="0" smtClean="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2</a:t>
            </a:fld>
            <a:endParaRPr kumimoji="1" lang="ja-JP" altLang="en-US" dirty="0"/>
          </a:p>
        </p:txBody>
      </p:sp>
      <p:sp>
        <p:nvSpPr>
          <p:cNvPr id="5" name="テキスト ボックス 4"/>
          <p:cNvSpPr txBox="1"/>
          <p:nvPr/>
        </p:nvSpPr>
        <p:spPr>
          <a:xfrm>
            <a:off x="539552" y="1124744"/>
            <a:ext cx="7992888" cy="830997"/>
          </a:xfrm>
          <a:prstGeom prst="rect">
            <a:avLst/>
          </a:prstGeom>
          <a:noFill/>
          <a:ln w="28575">
            <a:solidFill>
              <a:srgbClr val="0000CC"/>
            </a:solidFill>
          </a:ln>
        </p:spPr>
        <p:txBody>
          <a:bodyPr wrap="square" rtlCol="0">
            <a:spAutoFit/>
          </a:bodyPr>
          <a:lstStyle/>
          <a:p>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★ラベルを読んで、取扱い物質の有害性を</a:t>
            </a:r>
            <a:r>
              <a:rPr lang="ja-JP" altLang="en-US" sz="2400" b="1" dirty="0">
                <a:solidFill>
                  <a:srgbClr val="FF0000"/>
                </a:solidFill>
                <a:latin typeface="ＭＳ ゴシック" panose="020B0609070205080204" pitchFamily="49" charset="-128"/>
                <a:ea typeface="ＭＳ ゴシック" panose="020B0609070205080204" pitchFamily="49" charset="-128"/>
              </a:rPr>
              <a:t>理解し</a:t>
            </a:r>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a:t>
            </a:r>
            <a:endParaRPr kumimoji="1" lang="en-US" altLang="ja-JP" sz="2400" b="1" dirty="0" smtClean="0">
              <a:solidFill>
                <a:srgbClr val="FF0000"/>
              </a:solidFill>
              <a:latin typeface="ＭＳ ゴシック" panose="020B0609070205080204" pitchFamily="49" charset="-128"/>
              <a:ea typeface="ＭＳ ゴシック" panose="020B0609070205080204" pitchFamily="49" charset="-128"/>
            </a:endParaRPr>
          </a:p>
          <a:p>
            <a:r>
              <a:rPr lang="ja-JP" altLang="en-US" sz="2400" b="1" dirty="0">
                <a:solidFill>
                  <a:srgbClr val="FF0000"/>
                </a:solidFill>
                <a:latin typeface="ＭＳ ゴシック" panose="020B0609070205080204" pitchFamily="49" charset="-128"/>
                <a:ea typeface="ＭＳ ゴシック" panose="020B0609070205080204" pitchFamily="49" charset="-128"/>
              </a:rPr>
              <a:t>　</a:t>
            </a:r>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健康障害から</a:t>
            </a:r>
            <a:r>
              <a:rPr lang="ja-JP" altLang="en-US" sz="2400" b="1" dirty="0" smtClean="0">
                <a:solidFill>
                  <a:srgbClr val="FF0000"/>
                </a:solidFill>
                <a:latin typeface="ＭＳ ゴシック" panose="020B0609070205080204" pitchFamily="49" charset="-128"/>
                <a:ea typeface="ＭＳ ゴシック" panose="020B0609070205080204" pitchFamily="49" charset="-128"/>
              </a:rPr>
              <a:t>自分</a:t>
            </a:r>
            <a:r>
              <a:rPr lang="ja-JP" altLang="en-US" sz="2400" b="1" dirty="0">
                <a:solidFill>
                  <a:srgbClr val="FF0000"/>
                </a:solidFill>
                <a:latin typeface="ＭＳ ゴシック" panose="020B0609070205080204" pitchFamily="49" charset="-128"/>
                <a:ea typeface="ＭＳ ゴシック" panose="020B0609070205080204" pitchFamily="49" charset="-128"/>
              </a:rPr>
              <a:t>の</a:t>
            </a:r>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身を守る</a:t>
            </a:r>
            <a:r>
              <a:rPr lang="ja-JP" altLang="en-US" sz="2400" b="1" dirty="0" smtClean="0">
                <a:solidFill>
                  <a:srgbClr val="FF0000"/>
                </a:solidFill>
                <a:latin typeface="ＭＳ ゴシック" panose="020B0609070205080204" pitchFamily="49" charset="-128"/>
                <a:ea typeface="ＭＳ ゴシック" panose="020B0609070205080204" pitchFamily="49" charset="-128"/>
              </a:rPr>
              <a:t>行動をとりましょう。</a:t>
            </a:r>
            <a:endParaRPr kumimoji="1" lang="ja-JP" altLang="en-US" sz="2400" b="1"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67053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20688"/>
            <a:ext cx="8229600" cy="648072"/>
          </a:xfrm>
          <a:solidFill>
            <a:srgbClr val="FFFF00"/>
          </a:solidFill>
        </p:spPr>
        <p:txBody>
          <a:bodyPr>
            <a:normAutofit/>
          </a:bodyPr>
          <a:lstStyle/>
          <a:p>
            <a:pPr algn="l">
              <a:lnSpc>
                <a:spcPct val="50000"/>
              </a:lnSpc>
            </a:pPr>
            <a:r>
              <a:rPr kumimoji="1" lang="ja-JP" altLang="en-US" dirty="0" smtClean="0"/>
              <a:t>　</a:t>
            </a:r>
            <a:r>
              <a:rPr kumimoji="1" lang="ja-JP" altLang="en-US" sz="2800" b="1" dirty="0" smtClean="0">
                <a:latin typeface="ＭＳ ゴシック" panose="020B0609070205080204" pitchFamily="49" charset="-128"/>
                <a:ea typeface="ＭＳ ゴシック" panose="020B0609070205080204" pitchFamily="49" charset="-128"/>
              </a:rPr>
              <a:t>例えば　　　　　　　　　　の表示であれば</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1DA202F1-2C17-4E3A-8415-C16317976F06}" type="slidenum">
              <a:rPr lang="ja-JP" altLang="en-US" smtClean="0">
                <a:solidFill>
                  <a:prstClr val="black">
                    <a:tint val="75000"/>
                  </a:prstClr>
                </a:solidFill>
              </a:rPr>
              <a:pPr/>
              <a:t>20</a:t>
            </a:fld>
            <a:endParaRPr lang="ja-JP" altLang="en-US">
              <a:solidFill>
                <a:prstClr val="black">
                  <a:tint val="75000"/>
                </a:prstClr>
              </a:solidFill>
            </a:endParaRPr>
          </a:p>
        </p:txBody>
      </p:sp>
      <p:sp>
        <p:nvSpPr>
          <p:cNvPr id="6" name="正方形/長方形 5"/>
          <p:cNvSpPr/>
          <p:nvPr/>
        </p:nvSpPr>
        <p:spPr>
          <a:xfrm>
            <a:off x="483731" y="5013176"/>
            <a:ext cx="7920880"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prstClr val="black"/>
              </a:solidFill>
            </a:endParaRPr>
          </a:p>
          <a:p>
            <a:r>
              <a:rPr lang="ja-JP" altLang="en-US" sz="2000" b="1" dirty="0" smtClean="0">
                <a:solidFill>
                  <a:prstClr val="black"/>
                </a:solidFill>
                <a:latin typeface="ＭＳ ゴシック" panose="020B0609070205080204" pitchFamily="49" charset="-128"/>
                <a:ea typeface="ＭＳ ゴシック" panose="020B0609070205080204" pitchFamily="49" charset="-128"/>
              </a:rPr>
              <a:t>ポスターの該当する絵表示の具体的な危険性・有害性の欄の記載事項を読んで、取り扱い物質の有害性を知り、注意事項を読んで、皮膚への接触や蒸気の吸入を避けるよう適切な保護具を着用しましょう。</a:t>
            </a:r>
            <a:endParaRPr lang="en-US" altLang="ja-JP" sz="2000" b="1" dirty="0" smtClean="0">
              <a:solidFill>
                <a:prstClr val="black"/>
              </a:solidFill>
              <a:latin typeface="ＭＳ ゴシック" panose="020B0609070205080204" pitchFamily="49" charset="-128"/>
              <a:ea typeface="ＭＳ ゴシック" panose="020B0609070205080204" pitchFamily="49" charset="-128"/>
            </a:endParaRPr>
          </a:p>
          <a:p>
            <a:pPr algn="ctr"/>
            <a:endParaRPr lang="ja-JP" altLang="en-US" sz="2000" b="1" dirty="0">
              <a:solidFill>
                <a:prstClr val="white"/>
              </a:solidFill>
              <a:latin typeface="ＭＳ ゴシック" panose="020B0609070205080204" pitchFamily="49" charset="-128"/>
              <a:ea typeface="ＭＳ ゴシック" panose="020B0609070205080204" pitchFamily="49" charset="-128"/>
            </a:endParaRPr>
          </a:p>
        </p:txBody>
      </p:sp>
      <p:sp>
        <p:nvSpPr>
          <p:cNvPr id="7" name="下矢印 6"/>
          <p:cNvSpPr/>
          <p:nvPr/>
        </p:nvSpPr>
        <p:spPr>
          <a:xfrm>
            <a:off x="3347861" y="4221088"/>
            <a:ext cx="919137" cy="629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639507" y="2657262"/>
            <a:ext cx="984710" cy="1491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376083" y="2121912"/>
            <a:ext cx="8519016" cy="1955160"/>
            <a:chOff x="376083" y="2121912"/>
            <a:chExt cx="8519016" cy="1955160"/>
          </a:xfrm>
        </p:grpSpPr>
        <p:pic>
          <p:nvPicPr>
            <p:cNvPr id="12"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58" t="66278" r="2375" b="22672"/>
            <a:stretch/>
          </p:blipFill>
          <p:spPr bwMode="auto">
            <a:xfrm>
              <a:off x="376083" y="2617459"/>
              <a:ext cx="8295969" cy="145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47" t="6640" b="89207"/>
            <a:stretch/>
          </p:blipFill>
          <p:spPr bwMode="auto">
            <a:xfrm>
              <a:off x="376083" y="2121912"/>
              <a:ext cx="8519016"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390831" y="2158782"/>
              <a:ext cx="8228365" cy="190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4" name="Picture 9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7534" y="188640"/>
            <a:ext cx="1548000" cy="15480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94189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a:solidFill>
            <a:srgbClr val="0000CC"/>
          </a:solidFill>
        </p:spPr>
        <p:txBody>
          <a:bodyPr>
            <a:normAutofit/>
          </a:bodyPr>
          <a:lstStyle/>
          <a:p>
            <a:r>
              <a:rPr lang="ja-JP" altLang="en-US" sz="3600" b="1" dirty="0">
                <a:solidFill>
                  <a:schemeClr val="bg1"/>
                </a:solidFill>
                <a:latin typeface="ＭＳ ゴシック" panose="020B0609070205080204" pitchFamily="49" charset="-128"/>
                <a:ea typeface="ＭＳ ゴシック" panose="020B0609070205080204" pitchFamily="49" charset="-128"/>
              </a:rPr>
              <a:t>３</a:t>
            </a:r>
            <a:r>
              <a:rPr lang="ja-JP" altLang="en-US" sz="3600" b="1" dirty="0" smtClean="0">
                <a:solidFill>
                  <a:schemeClr val="bg1"/>
                </a:solidFill>
                <a:latin typeface="ＭＳ ゴシック" panose="020B0609070205080204" pitchFamily="49" charset="-128"/>
                <a:ea typeface="ＭＳ ゴシック" panose="020B0609070205080204" pitchFamily="49" charset="-128"/>
              </a:rPr>
              <a:t>．有害性の情報</a:t>
            </a:r>
            <a:endParaRPr kumimoji="1"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395536" y="2564904"/>
            <a:ext cx="8352928" cy="3240360"/>
          </a:xfrm>
          <a:ln w="38100">
            <a:solidFill>
              <a:srgbClr val="0000CC"/>
            </a:solidFill>
          </a:ln>
        </p:spPr>
        <p:txBody>
          <a:bodyPr>
            <a:normAutofit/>
          </a:bodyPr>
          <a:lstStyle/>
          <a:p>
            <a:pPr marL="0" indent="0" algn="just">
              <a:buNone/>
            </a:pPr>
            <a:r>
              <a:rPr lang="ja-JP" altLang="en-US" b="1" dirty="0">
                <a:latin typeface="ＭＳ ゴシック" panose="020B0609070205080204" pitchFamily="49" charset="-128"/>
                <a:ea typeface="ＭＳ ゴシック" panose="020B0609070205080204" pitchFamily="49" charset="-128"/>
              </a:rPr>
              <a:t>ポスターの標記は共通的、一般的な内容です。現場</a:t>
            </a:r>
            <a:r>
              <a:rPr kumimoji="1" lang="ja-JP" altLang="en-US" sz="3200" b="1" dirty="0" smtClean="0">
                <a:latin typeface="ＭＳ ゴシック" panose="020B0609070205080204" pitchFamily="49" charset="-128"/>
                <a:ea typeface="ＭＳ ゴシック" panose="020B0609070205080204" pitchFamily="49" charset="-128"/>
              </a:rPr>
              <a:t>で</a:t>
            </a:r>
            <a:r>
              <a:rPr kumimoji="1" lang="ja-JP" altLang="en-US" sz="3200" b="1" smtClean="0">
                <a:latin typeface="ＭＳ ゴシック" panose="020B0609070205080204" pitchFamily="49" charset="-128"/>
                <a:ea typeface="ＭＳ ゴシック" panose="020B0609070205080204" pitchFamily="49" charset="-128"/>
              </a:rPr>
              <a:t>取り扱っている</a:t>
            </a:r>
            <a:r>
              <a:rPr lang="ja-JP" altLang="en-US" b="1" smtClean="0">
                <a:latin typeface="ＭＳ ゴシック" panose="020B0609070205080204" pitchFamily="49" charset="-128"/>
                <a:ea typeface="ＭＳ ゴシック" panose="020B0609070205080204" pitchFamily="49" charset="-128"/>
              </a:rPr>
              <a:t>製品</a:t>
            </a:r>
            <a:r>
              <a:rPr lang="ja-JP" altLang="en-US" sz="3200" b="1" smtClean="0">
                <a:latin typeface="ＭＳ ゴシック" panose="020B0609070205080204" pitchFamily="49" charset="-128"/>
                <a:ea typeface="ＭＳ ゴシック" panose="020B0609070205080204" pitchFamily="49" charset="-128"/>
              </a:rPr>
              <a:t>の</a:t>
            </a:r>
            <a:r>
              <a:rPr lang="ja-JP" altLang="en-US" sz="3200" b="1" dirty="0" smtClean="0">
                <a:latin typeface="ＭＳ ゴシック" panose="020B0609070205080204" pitchFamily="49" charset="-128"/>
                <a:ea typeface="ＭＳ ゴシック" panose="020B0609070205080204" pitchFamily="49" charset="-128"/>
              </a:rPr>
              <a:t>容器に貼ってあるラベルの危険</a:t>
            </a:r>
            <a:r>
              <a:rPr lang="ja-JP" altLang="en-US" b="1" dirty="0" smtClean="0">
                <a:latin typeface="ＭＳ ゴシック" panose="020B0609070205080204" pitchFamily="49" charset="-128"/>
                <a:ea typeface="ＭＳ ゴシック" panose="020B0609070205080204" pitchFamily="49" charset="-128"/>
              </a:rPr>
              <a:t>有害性情報</a:t>
            </a:r>
            <a:r>
              <a:rPr lang="ja-JP" altLang="en-US" sz="3200" b="1" dirty="0" smtClean="0">
                <a:latin typeface="ＭＳ ゴシック" panose="020B0609070205080204" pitchFamily="49" charset="-128"/>
                <a:ea typeface="ＭＳ ゴシック" panose="020B0609070205080204" pitchFamily="49" charset="-128"/>
              </a:rPr>
              <a:t>の記載内容を読んで、取扱商品の有害性を確認しましょう。</a:t>
            </a:r>
            <a:endParaRPr lang="en-US" altLang="ja-JP" sz="3200" b="1" dirty="0" smtClean="0">
              <a:latin typeface="ＭＳ ゴシック" panose="020B0609070205080204" pitchFamily="49" charset="-128"/>
              <a:ea typeface="ＭＳ ゴシック" panose="020B0609070205080204" pitchFamily="49" charset="-128"/>
            </a:endParaRPr>
          </a:p>
          <a:p>
            <a:pPr marL="0" indent="0" algn="just">
              <a:buNone/>
            </a:pPr>
            <a:r>
              <a:rPr lang="ja-JP" altLang="en-US" b="1" dirty="0">
                <a:latin typeface="ＭＳ ゴシック" panose="020B0609070205080204" pitchFamily="49" charset="-128"/>
                <a:ea typeface="ＭＳ ゴシック" panose="020B0609070205080204" pitchFamily="49" charset="-128"/>
              </a:rPr>
              <a:t>次のスライド</a:t>
            </a:r>
            <a:r>
              <a:rPr lang="ja-JP" altLang="en-US" b="1" dirty="0" smtClean="0">
                <a:latin typeface="ＭＳ ゴシック" panose="020B0609070205080204" pitchFamily="49" charset="-128"/>
                <a:ea typeface="ＭＳ ゴシック" panose="020B0609070205080204" pitchFamily="49" charset="-128"/>
              </a:rPr>
              <a:t>で、塗料のラベルの例で危険有害性情報を読んでみましょう。</a:t>
            </a:r>
            <a:endParaRPr lang="en-US" altLang="ja-JP" sz="3200" b="1" dirty="0" smtClean="0">
              <a:latin typeface="ＭＳ ゴシック" panose="020B0609070205080204" pitchFamily="49" charset="-128"/>
              <a:ea typeface="ＭＳ ゴシック" panose="020B0609070205080204" pitchFamily="49" charset="-128"/>
            </a:endParaRPr>
          </a:p>
          <a:p>
            <a:pPr marL="0" indent="0">
              <a:buNone/>
            </a:pPr>
            <a:endParaRPr lang="en-US" altLang="ja-JP" sz="3200" b="1" dirty="0" smtClean="0">
              <a:latin typeface="ＭＳ ゴシック" panose="020B0609070205080204" pitchFamily="49" charset="-128"/>
              <a:ea typeface="ＭＳ ゴシック" panose="020B0609070205080204" pitchFamily="49" charset="-128"/>
            </a:endParaRPr>
          </a:p>
          <a:p>
            <a:endParaRPr kumimoji="1" lang="ja-JP" altLang="en-US" sz="3200" b="1" dirty="0"/>
          </a:p>
        </p:txBody>
      </p:sp>
      <p:sp>
        <p:nvSpPr>
          <p:cNvPr id="5" name="スライド番号プレースホルダー 4"/>
          <p:cNvSpPr>
            <a:spLocks noGrp="1"/>
          </p:cNvSpPr>
          <p:nvPr>
            <p:ph type="sldNum" sz="quarter" idx="12"/>
          </p:nvPr>
        </p:nvSpPr>
        <p:spPr/>
        <p:txBody>
          <a:bodyPr/>
          <a:lstStyle/>
          <a:p>
            <a:fld id="{1A808FB3-8003-43CC-8C56-148E992D40FC}" type="slidenum">
              <a:rPr kumimoji="1" lang="ja-JP" altLang="en-US" smtClean="0"/>
              <a:t>21</a:t>
            </a:fld>
            <a:endParaRPr kumimoji="1" lang="ja-JP" altLang="en-US"/>
          </a:p>
        </p:txBody>
      </p:sp>
      <p:sp>
        <p:nvSpPr>
          <p:cNvPr id="6" name="テキスト ボックス 5"/>
          <p:cNvSpPr txBox="1"/>
          <p:nvPr/>
        </p:nvSpPr>
        <p:spPr>
          <a:xfrm>
            <a:off x="395536" y="1340768"/>
            <a:ext cx="8352928" cy="892552"/>
          </a:xfrm>
          <a:prstGeom prst="rect">
            <a:avLst/>
          </a:prstGeom>
          <a:noFill/>
          <a:ln w="28575">
            <a:solidFill>
              <a:srgbClr val="0000CC"/>
            </a:solidFill>
          </a:ln>
        </p:spPr>
        <p:txBody>
          <a:bodyPr wrap="square" rtlCol="0">
            <a:spAutoFit/>
          </a:bodyPr>
          <a:lstStyle/>
          <a:p>
            <a:r>
              <a:rPr kumimoji="1" lang="ja-JP" altLang="en-US" sz="2600" b="1" dirty="0" smtClean="0">
                <a:solidFill>
                  <a:srgbClr val="FF0000"/>
                </a:solidFill>
                <a:latin typeface="ＭＳ ゴシック" panose="020B0609070205080204" pitchFamily="49" charset="-128"/>
                <a:ea typeface="ＭＳ ゴシック" panose="020B0609070205080204" pitchFamily="49" charset="-128"/>
              </a:rPr>
              <a:t>職場で取り扱っている商品特有の有害性については、ラベルの「危険有害性情報」の記載内容を見ましょう。</a:t>
            </a:r>
            <a:endParaRPr kumimoji="1" lang="ja-JP" altLang="en-US" sz="2600" b="1"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98047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02780"/>
            <a:ext cx="3957991" cy="5294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529275" y="332656"/>
            <a:ext cx="8229600" cy="576064"/>
          </a:xfrm>
          <a:solidFill>
            <a:srgbClr val="3F13F9"/>
          </a:solidFill>
          <a:ln w="38100">
            <a:solidFill>
              <a:srgbClr val="0000CC"/>
            </a:solidFill>
          </a:ln>
        </p:spPr>
        <p:txBody>
          <a:bodyPr>
            <a:normAutofit/>
          </a:bodyPr>
          <a:lstStyle/>
          <a:p>
            <a:r>
              <a:rPr kumimoji="1" lang="ja-JP" altLang="en-US" sz="2800" b="1" dirty="0" smtClean="0">
                <a:solidFill>
                  <a:schemeClr val="bg1"/>
                </a:solidFill>
                <a:latin typeface="ＭＳ ゴシック" panose="020B0609070205080204" pitchFamily="49" charset="-128"/>
                <a:ea typeface="ＭＳ ゴシック" panose="020B0609070205080204" pitchFamily="49" charset="-128"/>
              </a:rPr>
              <a:t>ラベルの表示例</a:t>
            </a:r>
            <a:r>
              <a:rPr lang="ja-JP" altLang="en-US" sz="2800" b="1" dirty="0" smtClean="0">
                <a:solidFill>
                  <a:schemeClr val="bg1"/>
                </a:solidFill>
                <a:latin typeface="ＭＳ ゴシック" panose="020B0609070205080204" pitchFamily="49" charset="-128"/>
                <a:ea typeface="ＭＳ ゴシック" panose="020B0609070205080204" pitchFamily="49" charset="-128"/>
              </a:rPr>
              <a:t>（</a:t>
            </a:r>
            <a:r>
              <a:rPr lang="ja-JP" altLang="en-US" sz="2800" b="1" dirty="0">
                <a:solidFill>
                  <a:schemeClr val="bg1"/>
                </a:solidFill>
                <a:latin typeface="ＭＳ ゴシック" panose="020B0609070205080204" pitchFamily="49" charset="-128"/>
                <a:ea typeface="ＭＳ ゴシック" panose="020B0609070205080204" pitchFamily="49" charset="-128"/>
              </a:rPr>
              <a:t>６</a:t>
            </a:r>
            <a:r>
              <a:rPr kumimoji="1" lang="ja-JP" altLang="en-US" sz="2800" b="1" dirty="0" smtClean="0">
                <a:solidFill>
                  <a:schemeClr val="bg1"/>
                </a:solidFill>
                <a:latin typeface="ＭＳ ゴシック" panose="020B0609070205080204" pitchFamily="49" charset="-128"/>
                <a:ea typeface="ＭＳ ゴシック" panose="020B0609070205080204" pitchFamily="49" charset="-128"/>
              </a:rPr>
              <a:t>項目の配置例）</a:t>
            </a:r>
            <a:endParaRPr kumimoji="1" lang="ja-JP" altLang="en-US" sz="2800" b="1" dirty="0">
              <a:solidFill>
                <a:schemeClr val="bg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a:xfrm>
            <a:off x="6578664" y="6421233"/>
            <a:ext cx="2133600" cy="365125"/>
          </a:xfrm>
        </p:spPr>
        <p:txBody>
          <a:bodyPr/>
          <a:lstStyle/>
          <a:p>
            <a:fld id="{1DA202F1-2C17-4E3A-8415-C16317976F06}" type="slidenum">
              <a:rPr kumimoji="1" lang="ja-JP" altLang="en-US" smtClean="0"/>
              <a:t>22</a:t>
            </a:fld>
            <a:endParaRPr kumimoji="1" lang="ja-JP" altLang="en-US"/>
          </a:p>
        </p:txBody>
      </p:sp>
      <p:sp>
        <p:nvSpPr>
          <p:cNvPr id="16" name="角丸四角形吹き出し 15"/>
          <p:cNvSpPr/>
          <p:nvPr/>
        </p:nvSpPr>
        <p:spPr>
          <a:xfrm>
            <a:off x="5069009" y="1645372"/>
            <a:ext cx="1613240" cy="367339"/>
          </a:xfrm>
          <a:prstGeom prst="wedgeRoundRectCallout">
            <a:avLst>
              <a:gd name="adj1" fmla="val -123412"/>
              <a:gd name="adj2" fmla="val -4568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ＭＳ ゴシック" panose="020B0609070205080204" pitchFamily="49" charset="-128"/>
                <a:ea typeface="ＭＳ ゴシック" panose="020B0609070205080204" pitchFamily="49" charset="-128"/>
              </a:rPr>
              <a:t>②</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注意喚起語</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p:txBody>
      </p:sp>
      <p:sp>
        <p:nvSpPr>
          <p:cNvPr id="9" name="角丸四角形吹き出し 8"/>
          <p:cNvSpPr/>
          <p:nvPr/>
        </p:nvSpPr>
        <p:spPr>
          <a:xfrm>
            <a:off x="5069009" y="1158470"/>
            <a:ext cx="1636012" cy="373437"/>
          </a:xfrm>
          <a:prstGeom prst="wedgeRoundRectCallout">
            <a:avLst>
              <a:gd name="adj1" fmla="val -122292"/>
              <a:gd name="adj2" fmla="val 133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ＭＳ ゴシック" panose="020B0609070205080204" pitchFamily="49" charset="-128"/>
                <a:ea typeface="ＭＳ ゴシック" panose="020B0609070205080204" pitchFamily="49" charset="-128"/>
              </a:rPr>
              <a:t>①</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名称</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吹き出し 10"/>
          <p:cNvSpPr/>
          <p:nvPr/>
        </p:nvSpPr>
        <p:spPr>
          <a:xfrm>
            <a:off x="5069009" y="2098382"/>
            <a:ext cx="1611200" cy="342038"/>
          </a:xfrm>
          <a:prstGeom prst="wedgeRoundRectCallout">
            <a:avLst>
              <a:gd name="adj1" fmla="val -161749"/>
              <a:gd name="adj2" fmla="val -109914"/>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ＭＳ ゴシック" panose="020B0609070205080204" pitchFamily="49" charset="-128"/>
                <a:ea typeface="ＭＳ ゴシック" panose="020B0609070205080204" pitchFamily="49" charset="-128"/>
              </a:rPr>
              <a:t>③</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絵表示</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p:txBody>
      </p:sp>
      <p:sp>
        <p:nvSpPr>
          <p:cNvPr id="10" name="角丸四角形吹き出し 9"/>
          <p:cNvSpPr/>
          <p:nvPr/>
        </p:nvSpPr>
        <p:spPr>
          <a:xfrm>
            <a:off x="5069009" y="2564904"/>
            <a:ext cx="2186091" cy="431035"/>
          </a:xfrm>
          <a:prstGeom prst="wedgeRoundRectCallout">
            <a:avLst>
              <a:gd name="adj1" fmla="val -74975"/>
              <a:gd name="adj2" fmla="val -65342"/>
              <a:gd name="adj3" fmla="val 16667"/>
            </a:avLst>
          </a:prstGeom>
          <a:noFill/>
          <a:ln>
            <a:solidFill>
              <a:srgbClr val="327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ＭＳ ゴシック" panose="020B0609070205080204" pitchFamily="49" charset="-128"/>
                <a:ea typeface="ＭＳ ゴシック" panose="020B0609070205080204" pitchFamily="49" charset="-128"/>
              </a:rPr>
              <a:t>④</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危険有害性情報</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p:txBody>
      </p:sp>
      <p:sp>
        <p:nvSpPr>
          <p:cNvPr id="12" name="角丸四角形吹き出し 11"/>
          <p:cNvSpPr/>
          <p:nvPr/>
        </p:nvSpPr>
        <p:spPr>
          <a:xfrm>
            <a:off x="5129161" y="3874491"/>
            <a:ext cx="2827216" cy="360040"/>
          </a:xfrm>
          <a:prstGeom prst="wedgeRoundRectCallout">
            <a:avLst>
              <a:gd name="adj1" fmla="val -93994"/>
              <a:gd name="adj2" fmla="val -62817"/>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ＭＳ ゴシック" panose="020B0609070205080204" pitchFamily="49" charset="-128"/>
                <a:ea typeface="ＭＳ ゴシック" panose="020B0609070205080204" pitchFamily="49" charset="-128"/>
              </a:rPr>
              <a:t>⑤</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注意書き：安全対策</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p:txBody>
      </p:sp>
      <p:sp>
        <p:nvSpPr>
          <p:cNvPr id="17" name="角丸四角形吹き出し 16"/>
          <p:cNvSpPr/>
          <p:nvPr/>
        </p:nvSpPr>
        <p:spPr>
          <a:xfrm>
            <a:off x="5129162" y="4365104"/>
            <a:ext cx="2827216" cy="360040"/>
          </a:xfrm>
          <a:prstGeom prst="wedgeRoundRectCallout">
            <a:avLst>
              <a:gd name="adj1" fmla="val -70703"/>
              <a:gd name="adj2" fmla="val -48353"/>
              <a:gd name="adj3" fmla="val 1666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ＭＳ ゴシック" panose="020B0609070205080204" pitchFamily="49" charset="-128"/>
                <a:ea typeface="ＭＳ ゴシック" panose="020B0609070205080204" pitchFamily="49" charset="-128"/>
              </a:rPr>
              <a:t>⑤</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注意書き：応急措置</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p:txBody>
      </p:sp>
      <p:sp>
        <p:nvSpPr>
          <p:cNvPr id="19" name="角丸四角形吹き出し 18"/>
          <p:cNvSpPr/>
          <p:nvPr/>
        </p:nvSpPr>
        <p:spPr>
          <a:xfrm>
            <a:off x="5138230" y="4846820"/>
            <a:ext cx="2809077" cy="360040"/>
          </a:xfrm>
          <a:prstGeom prst="wedgeRoundRectCallout">
            <a:avLst>
              <a:gd name="adj1" fmla="val -73023"/>
              <a:gd name="adj2" fmla="val 46513"/>
              <a:gd name="adj3" fmla="val 1666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ＭＳ ゴシック" panose="020B0609070205080204" pitchFamily="49" charset="-128"/>
                <a:ea typeface="ＭＳ ゴシック" panose="020B0609070205080204" pitchFamily="49" charset="-128"/>
              </a:rPr>
              <a:t>⑤</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注意書き：保管・廃棄</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p:txBody>
      </p:sp>
      <p:sp>
        <p:nvSpPr>
          <p:cNvPr id="15" name="角丸四角形吹き出し 14"/>
          <p:cNvSpPr/>
          <p:nvPr/>
        </p:nvSpPr>
        <p:spPr>
          <a:xfrm>
            <a:off x="5129162" y="5805264"/>
            <a:ext cx="3259262" cy="648072"/>
          </a:xfrm>
          <a:prstGeom prst="wedgeRoundRectCallout">
            <a:avLst>
              <a:gd name="adj1" fmla="val -110932"/>
              <a:gd name="adj2" fmla="val -631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ＭＳ ゴシック" panose="020B0609070205080204" pitchFamily="49" charset="-128"/>
                <a:ea typeface="ＭＳ ゴシック" panose="020B0609070205080204" pitchFamily="49" charset="-128"/>
              </a:rPr>
              <a:t>⑥供給者の特定</a:t>
            </a:r>
            <a:endParaRPr lang="en-US" altLang="ja-JP" b="1" dirty="0" smtClean="0">
              <a:solidFill>
                <a:schemeClr val="tx1"/>
              </a:solidFill>
              <a:latin typeface="ＭＳ ゴシック" panose="020B0609070205080204" pitchFamily="49" charset="-128"/>
              <a:ea typeface="ＭＳ ゴシック" panose="020B0609070205080204" pitchFamily="49" charset="-128"/>
            </a:endParaRPr>
          </a:p>
          <a:p>
            <a:pPr algn="ctr"/>
            <a:r>
              <a:rPr lang="ja-JP" altLang="en-US"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企業名、住所、電話番号）</a:t>
            </a:r>
            <a:endParaRPr kumimoji="1" lang="en-US" altLang="ja-JP" b="1" dirty="0" smtClean="0">
              <a:solidFill>
                <a:schemeClr val="tx1"/>
              </a:solidFill>
              <a:latin typeface="ＭＳ ゴシック" panose="020B0609070205080204" pitchFamily="49" charset="-128"/>
              <a:ea typeface="ＭＳ ゴシック" panose="020B0609070205080204" pitchFamily="49" charset="-128"/>
            </a:endParaRPr>
          </a:p>
        </p:txBody>
      </p:sp>
      <p:sp>
        <p:nvSpPr>
          <p:cNvPr id="6" name="角丸四角形吹き出し 5"/>
          <p:cNvSpPr/>
          <p:nvPr/>
        </p:nvSpPr>
        <p:spPr>
          <a:xfrm>
            <a:off x="7380312" y="2012711"/>
            <a:ext cx="1512168" cy="1776329"/>
          </a:xfrm>
          <a:prstGeom prst="wedgeRoundRectCallout">
            <a:avLst>
              <a:gd name="adj1" fmla="val -256602"/>
              <a:gd name="adj2" fmla="val 23721"/>
              <a:gd name="adj3" fmla="val 16667"/>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FFFF00"/>
                </a:solidFill>
                <a:latin typeface="ＭＳ ゴシック" panose="020B0609070205080204" pitchFamily="49" charset="-128"/>
                <a:ea typeface="ＭＳ ゴシック" panose="020B0609070205080204" pitchFamily="49" charset="-128"/>
              </a:rPr>
              <a:t>保護具の</a:t>
            </a:r>
            <a:endParaRPr kumimoji="1" lang="en-US" altLang="ja-JP" b="1" dirty="0" smtClean="0">
              <a:solidFill>
                <a:srgbClr val="FFFF00"/>
              </a:solidFill>
              <a:latin typeface="ＭＳ ゴシック" panose="020B0609070205080204" pitchFamily="49" charset="-128"/>
              <a:ea typeface="ＭＳ ゴシック" panose="020B0609070205080204" pitchFamily="49" charset="-128"/>
            </a:endParaRPr>
          </a:p>
          <a:p>
            <a:pPr algn="ctr"/>
            <a:r>
              <a:rPr kumimoji="1" lang="ja-JP" altLang="en-US" b="1" dirty="0" smtClean="0">
                <a:solidFill>
                  <a:srgbClr val="FFFF00"/>
                </a:solidFill>
                <a:latin typeface="ＭＳ ゴシック" panose="020B0609070205080204" pitchFamily="49" charset="-128"/>
                <a:ea typeface="ＭＳ ゴシック" panose="020B0609070205080204" pitchFamily="49" charset="-128"/>
              </a:rPr>
              <a:t>例示</a:t>
            </a:r>
            <a:endParaRPr kumimoji="1" lang="en-US" altLang="ja-JP" b="1" dirty="0" smtClean="0">
              <a:solidFill>
                <a:srgbClr val="FFFF00"/>
              </a:solidFill>
              <a:latin typeface="ＭＳ ゴシック" panose="020B0609070205080204" pitchFamily="49" charset="-128"/>
              <a:ea typeface="ＭＳ ゴシック" panose="020B0609070205080204" pitchFamily="49" charset="-128"/>
            </a:endParaRPr>
          </a:p>
          <a:p>
            <a:pPr algn="ctr"/>
            <a:r>
              <a:rPr lang="ja-JP" altLang="en-US" b="1" dirty="0">
                <a:latin typeface="ＭＳ ゴシック" panose="020B0609070205080204" pitchFamily="49" charset="-128"/>
                <a:ea typeface="ＭＳ ゴシック" panose="020B0609070205080204" pitchFamily="49" charset="-128"/>
              </a:rPr>
              <a:t>保護</a:t>
            </a:r>
            <a:r>
              <a:rPr lang="ja-JP" altLang="en-US" b="1" dirty="0" smtClean="0">
                <a:latin typeface="ＭＳ ゴシック" panose="020B0609070205080204" pitchFamily="49" charset="-128"/>
                <a:ea typeface="ＭＳ ゴシック" panose="020B0609070205080204" pitchFamily="49" charset="-128"/>
              </a:rPr>
              <a:t>眼鏡</a:t>
            </a:r>
            <a:endParaRPr lang="en-US" altLang="ja-JP" b="1" dirty="0" smtClean="0">
              <a:latin typeface="ＭＳ ゴシック" panose="020B0609070205080204" pitchFamily="49" charset="-128"/>
              <a:ea typeface="ＭＳ ゴシック" panose="020B0609070205080204" pitchFamily="49" charset="-128"/>
            </a:endParaRPr>
          </a:p>
          <a:p>
            <a:pPr algn="ctr"/>
            <a:r>
              <a:rPr lang="ja-JP" altLang="en-US" b="1" dirty="0" smtClean="0">
                <a:latin typeface="ＭＳ ゴシック" panose="020B0609070205080204" pitchFamily="49" charset="-128"/>
                <a:ea typeface="ＭＳ ゴシック" panose="020B0609070205080204" pitchFamily="49" charset="-128"/>
              </a:rPr>
              <a:t>保護手袋</a:t>
            </a:r>
            <a:endParaRPr lang="en-US" altLang="ja-JP" b="1" dirty="0" smtClean="0">
              <a:latin typeface="ＭＳ ゴシック" panose="020B0609070205080204" pitchFamily="49" charset="-128"/>
              <a:ea typeface="ＭＳ ゴシック" panose="020B0609070205080204" pitchFamily="49" charset="-128"/>
            </a:endParaRPr>
          </a:p>
          <a:p>
            <a:pPr algn="ctr"/>
            <a:r>
              <a:rPr lang="ja-JP" altLang="en-US" b="1" dirty="0" smtClean="0">
                <a:latin typeface="ＭＳ ゴシック" panose="020B0609070205080204" pitchFamily="49" charset="-128"/>
                <a:ea typeface="ＭＳ ゴシック" panose="020B0609070205080204" pitchFamily="49" charset="-128"/>
              </a:rPr>
              <a:t>保護マスク</a:t>
            </a:r>
            <a:endParaRPr kumimoji="1" lang="ja-JP" altLang="en-US" b="1" dirty="0">
              <a:latin typeface="ＭＳ ゴシック" panose="020B0609070205080204" pitchFamily="49" charset="-128"/>
              <a:ea typeface="ＭＳ ゴシック" panose="020B0609070205080204" pitchFamily="49" charset="-128"/>
            </a:endParaRPr>
          </a:p>
        </p:txBody>
      </p:sp>
      <p:sp>
        <p:nvSpPr>
          <p:cNvPr id="5" name="角丸四角形 4"/>
          <p:cNvSpPr/>
          <p:nvPr/>
        </p:nvSpPr>
        <p:spPr>
          <a:xfrm>
            <a:off x="1259632" y="1418856"/>
            <a:ext cx="1944216" cy="5999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3203848" y="1592824"/>
            <a:ext cx="648072" cy="252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39552" y="2708919"/>
            <a:ext cx="3384376" cy="1345591"/>
          </a:xfrm>
          <a:prstGeom prst="roundRect">
            <a:avLst>
              <a:gd name="adj" fmla="val 12986"/>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39552" y="4005064"/>
            <a:ext cx="3960000" cy="1080120"/>
          </a:xfrm>
          <a:prstGeom prst="roundRect">
            <a:avLst>
              <a:gd name="adj" fmla="val 15932"/>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539552" y="5026840"/>
            <a:ext cx="3960000" cy="408620"/>
          </a:xfrm>
          <a:prstGeom prst="roundRect">
            <a:avLst>
              <a:gd name="adj" fmla="val 325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564588"/>
            <a:ext cx="433958" cy="439668"/>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 2"/>
          <p:cNvSpPr/>
          <p:nvPr/>
        </p:nvSpPr>
        <p:spPr>
          <a:xfrm>
            <a:off x="539552" y="1906816"/>
            <a:ext cx="3960000" cy="863589"/>
          </a:xfrm>
          <a:prstGeom prst="roundRect">
            <a:avLst/>
          </a:prstGeom>
          <a:noFill/>
          <a:ln>
            <a:solidFill>
              <a:srgbClr val="4294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08975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363272" cy="778098"/>
          </a:xfrm>
          <a:solidFill>
            <a:srgbClr val="0000CC"/>
          </a:solidFill>
        </p:spPr>
        <p:txBody>
          <a:bodyPr>
            <a:normAutofit/>
          </a:bodyPr>
          <a:lstStyle/>
          <a:p>
            <a:r>
              <a:rPr kumimoji="1" lang="ja-JP" altLang="en-US" sz="3600" b="1" dirty="0" smtClean="0">
                <a:solidFill>
                  <a:schemeClr val="bg1"/>
                </a:solidFill>
                <a:latin typeface="ＭＳ ゴシック" panose="020B0609070205080204" pitchFamily="49" charset="-128"/>
                <a:ea typeface="ＭＳ ゴシック" panose="020B0609070205080204" pitchFamily="49" charset="-128"/>
              </a:rPr>
              <a:t>危険有害性情報</a:t>
            </a:r>
            <a:endParaRPr kumimoji="1"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23</a:t>
            </a:fld>
            <a:endParaRPr kumimoji="1" lang="ja-JP" altLang="en-US"/>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3042" y="3068960"/>
            <a:ext cx="8348343" cy="2808312"/>
          </a:xfrm>
          <a:prstGeom prst="rect">
            <a:avLst/>
          </a:prstGeom>
          <a:noFill/>
          <a:ln w="38100">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pic>
        <p:nvPicPr>
          <p:cNvPr id="6" name="図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9" y="1225332"/>
            <a:ext cx="480000" cy="480000"/>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2058" y="2043137"/>
            <a:ext cx="493464" cy="47345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67544" y="1196752"/>
            <a:ext cx="8352928" cy="1692771"/>
          </a:xfrm>
          <a:prstGeom prst="rect">
            <a:avLst/>
          </a:prstGeom>
          <a:noFill/>
          <a:ln w="28575">
            <a:solidFill>
              <a:srgbClr val="0000CC"/>
            </a:solidFill>
          </a:ln>
        </p:spPr>
        <p:txBody>
          <a:bodyPr wrap="square" rtlCol="0">
            <a:spAutoFit/>
          </a:bodyPr>
          <a:lstStyle/>
          <a:p>
            <a:r>
              <a:rPr kumimoji="1" lang="ja-JP" altLang="en-US" sz="2600" b="1" dirty="0" smtClean="0">
                <a:solidFill>
                  <a:srgbClr val="FF0000"/>
                </a:solidFill>
                <a:latin typeface="ＭＳ ゴシック" panose="020B0609070205080204" pitchFamily="49" charset="-128"/>
                <a:ea typeface="ＭＳ ゴシック" panose="020B0609070205080204" pitchFamily="49" charset="-128"/>
              </a:rPr>
              <a:t>危険有害性情報から、健康有害性の絵表示　　に関する有害性情報（発がん性、生殖毒性、中枢神経系、</a:t>
            </a:r>
            <a:r>
              <a:rPr lang="ja-JP" altLang="en-US" sz="2600" b="1" dirty="0" smtClean="0">
                <a:solidFill>
                  <a:srgbClr val="FF0000"/>
                </a:solidFill>
                <a:latin typeface="ＭＳ ゴシック" panose="020B0609070205080204" pitchFamily="49" charset="-128"/>
                <a:ea typeface="ＭＳ ゴシック" panose="020B0609070205080204" pitchFamily="49" charset="-128"/>
              </a:rPr>
              <a:t>血液系）、感嘆符の絵表示　　に関する有害性情報（呼吸器への刺激、眠気・めまい）などがわかります。</a:t>
            </a:r>
            <a:endParaRPr lang="en-US" altLang="ja-JP" sz="2600" b="1" dirty="0" smtClean="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08467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a:solidFill>
            <a:srgbClr val="0000CC"/>
          </a:solidFill>
        </p:spPr>
        <p:txBody>
          <a:bodyPr>
            <a:normAutofit/>
          </a:bodyPr>
          <a:lstStyle/>
          <a:p>
            <a:r>
              <a:rPr lang="ja-JP" altLang="en-US" sz="3600" dirty="0">
                <a:solidFill>
                  <a:schemeClr val="bg1"/>
                </a:solidFill>
                <a:latin typeface="ＭＳ ゴシック" panose="020B0609070205080204" pitchFamily="49" charset="-128"/>
                <a:ea typeface="ＭＳ ゴシック" panose="020B0609070205080204" pitchFamily="49" charset="-128"/>
              </a:rPr>
              <a:t>４</a:t>
            </a:r>
            <a:r>
              <a:rPr kumimoji="1" lang="ja-JP" altLang="en-US" sz="3600"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sz="3600" b="1" dirty="0" smtClean="0">
                <a:solidFill>
                  <a:schemeClr val="bg1"/>
                </a:solidFill>
                <a:latin typeface="ＭＳ ゴシック" panose="020B0609070205080204" pitchFamily="49" charset="-128"/>
                <a:ea typeface="ＭＳ ゴシック" panose="020B0609070205080204" pitchFamily="49" charset="-128"/>
              </a:rPr>
              <a:t>注意書き</a:t>
            </a:r>
            <a:endParaRPr kumimoji="1"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24</a:t>
            </a:fld>
            <a:endParaRPr kumimoji="1" lang="ja-JP" alt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1687" y="3073590"/>
            <a:ext cx="8120626" cy="324289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テキスト ボックス 5"/>
          <p:cNvSpPr txBox="1"/>
          <p:nvPr/>
        </p:nvSpPr>
        <p:spPr>
          <a:xfrm>
            <a:off x="467544" y="1268760"/>
            <a:ext cx="8208912" cy="1692771"/>
          </a:xfrm>
          <a:prstGeom prst="rect">
            <a:avLst/>
          </a:prstGeom>
          <a:noFill/>
          <a:ln w="38100">
            <a:solidFill>
              <a:srgbClr val="0000CC"/>
            </a:solidFill>
          </a:ln>
        </p:spPr>
        <p:txBody>
          <a:bodyPr wrap="square" rtlCol="0">
            <a:spAutoFit/>
          </a:bodyPr>
          <a:lstStyle/>
          <a:p>
            <a:r>
              <a:rPr kumimoji="1" lang="ja-JP" altLang="en-US" sz="2600" b="1" dirty="0" smtClean="0">
                <a:solidFill>
                  <a:srgbClr val="FF0000"/>
                </a:solidFill>
                <a:latin typeface="ＭＳ ゴシック" panose="020B0609070205080204" pitchFamily="49" charset="-128"/>
                <a:ea typeface="ＭＳ ゴシック" panose="020B0609070205080204" pitchFamily="49" charset="-128"/>
              </a:rPr>
              <a:t>「注意書き」の＜安全対策＞に健康障害を起こさないための注意事項が６項目書いてあります。この６つに注意し、実施することが健康障害を防止するために</a:t>
            </a:r>
            <a:endParaRPr kumimoji="1" lang="en-US" altLang="ja-JP" sz="2600" b="1" dirty="0" smtClean="0">
              <a:solidFill>
                <a:srgbClr val="FF0000"/>
              </a:solidFill>
              <a:latin typeface="ＭＳ ゴシック" panose="020B0609070205080204" pitchFamily="49" charset="-128"/>
              <a:ea typeface="ＭＳ ゴシック" panose="020B0609070205080204" pitchFamily="49" charset="-128"/>
            </a:endParaRPr>
          </a:p>
          <a:p>
            <a:r>
              <a:rPr kumimoji="1" lang="ja-JP" altLang="en-US" sz="2600" b="1" dirty="0" smtClean="0">
                <a:solidFill>
                  <a:srgbClr val="FF0000"/>
                </a:solidFill>
                <a:latin typeface="ＭＳ ゴシック" panose="020B0609070205080204" pitchFamily="49" charset="-128"/>
                <a:ea typeface="ＭＳ ゴシック" panose="020B0609070205080204" pitchFamily="49" charset="-128"/>
              </a:rPr>
              <a:t>大切なことです。</a:t>
            </a:r>
            <a:endParaRPr kumimoji="1" lang="ja-JP" altLang="en-US" sz="2600" b="1" dirty="0">
              <a:solidFill>
                <a:srgbClr val="FF0000"/>
              </a:solidFill>
              <a:latin typeface="ＭＳ ゴシック" panose="020B0609070205080204" pitchFamily="49" charset="-128"/>
              <a:ea typeface="ＭＳ ゴシック" panose="020B0609070205080204" pitchFamily="49" charset="-128"/>
            </a:endParaRPr>
          </a:p>
        </p:txBody>
      </p:sp>
      <p:sp>
        <p:nvSpPr>
          <p:cNvPr id="3" name="角丸四角形 2"/>
          <p:cNvSpPr/>
          <p:nvPr/>
        </p:nvSpPr>
        <p:spPr>
          <a:xfrm>
            <a:off x="395536" y="4725144"/>
            <a:ext cx="8352928" cy="165618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3986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a:solidFill>
            <a:srgbClr val="0000CC"/>
          </a:solidFill>
        </p:spPr>
        <p:txBody>
          <a:bodyPr>
            <a:normAutofit/>
          </a:bodyPr>
          <a:lstStyle/>
          <a:p>
            <a:r>
              <a:rPr kumimoji="1" lang="ja-JP" altLang="en-US" sz="3600" b="1" dirty="0" smtClean="0">
                <a:solidFill>
                  <a:schemeClr val="bg1"/>
                </a:solidFill>
                <a:latin typeface="ＭＳ ゴシック" panose="020B0609070205080204" pitchFamily="49" charset="-128"/>
                <a:ea typeface="ＭＳ ゴシック" panose="020B0609070205080204" pitchFamily="49" charset="-128"/>
              </a:rPr>
              <a:t>職場のラベルを見てみましょう</a:t>
            </a:r>
            <a:endParaRPr kumimoji="1"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25</a:t>
            </a:fld>
            <a:endParaRPr kumimoji="1" lang="ja-JP" altLang="en-US"/>
          </a:p>
        </p:txBody>
      </p:sp>
      <p:sp>
        <p:nvSpPr>
          <p:cNvPr id="5" name="コンテンツ プレースホルダー 4"/>
          <p:cNvSpPr>
            <a:spLocks noGrp="1"/>
          </p:cNvSpPr>
          <p:nvPr>
            <p:ph idx="1"/>
          </p:nvPr>
        </p:nvSpPr>
        <p:spPr>
          <a:xfrm>
            <a:off x="395536" y="1844824"/>
            <a:ext cx="8229600" cy="4032448"/>
          </a:xfrm>
          <a:ln w="38100">
            <a:solidFill>
              <a:srgbClr val="0000CC"/>
            </a:solidFill>
          </a:ln>
        </p:spPr>
        <p:txBody>
          <a:bodyPr>
            <a:normAutofit/>
          </a:bodyPr>
          <a:lstStyle/>
          <a:p>
            <a:pPr marL="0" indent="0">
              <a:buNone/>
            </a:pPr>
            <a:r>
              <a:rPr kumimoji="1" lang="ja-JP" altLang="en-US" b="1" dirty="0" smtClean="0">
                <a:latin typeface="ＭＳ ゴシック" panose="020B0609070205080204" pitchFamily="49" charset="-128"/>
                <a:ea typeface="ＭＳ ゴシック" panose="020B0609070205080204" pitchFamily="49" charset="-128"/>
              </a:rPr>
              <a:t>職場で取り扱っている容器のラベルを見て、</a:t>
            </a:r>
            <a:endParaRPr kumimoji="1" lang="en-US" altLang="ja-JP" b="1" dirty="0" smtClean="0">
              <a:latin typeface="ＭＳ ゴシック" panose="020B0609070205080204" pitchFamily="49" charset="-128"/>
              <a:ea typeface="ＭＳ ゴシック" panose="020B0609070205080204" pitchFamily="49" charset="-128"/>
            </a:endParaRPr>
          </a:p>
          <a:p>
            <a:pPr marL="0" indent="0">
              <a:buNone/>
            </a:pPr>
            <a:r>
              <a:rPr kumimoji="1" lang="ja-JP" altLang="en-US" b="1" dirty="0" smtClean="0">
                <a:latin typeface="ＭＳ ゴシック" panose="020B0609070205080204" pitchFamily="49" charset="-128"/>
                <a:ea typeface="ＭＳ ゴシック" panose="020B0609070205080204" pitchFamily="49" charset="-128"/>
              </a:rPr>
              <a:t>　　　　　　などの絵表示があるかどうか確認しましょう。</a:t>
            </a:r>
            <a:endParaRPr kumimoji="1"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b="1" dirty="0" smtClean="0">
                <a:latin typeface="ＭＳ ゴシック" panose="020B0609070205080204" pitchFamily="49" charset="-128"/>
                <a:ea typeface="ＭＳ ゴシック" panose="020B0609070205080204" pitchFamily="49" charset="-128"/>
              </a:rPr>
              <a:t>絵表示があれば、「危険有害性情報」と</a:t>
            </a:r>
            <a:endParaRPr lang="en-US" altLang="ja-JP" b="1" dirty="0" smtClean="0">
              <a:latin typeface="ＭＳ ゴシック" panose="020B0609070205080204" pitchFamily="49" charset="-128"/>
              <a:ea typeface="ＭＳ ゴシック" panose="020B0609070205080204" pitchFamily="49" charset="-128"/>
            </a:endParaRPr>
          </a:p>
          <a:p>
            <a:pPr marL="0" indent="0">
              <a:buNone/>
            </a:pPr>
            <a:r>
              <a:rPr kumimoji="1" lang="ja-JP" altLang="en-US" b="1" dirty="0" smtClean="0">
                <a:latin typeface="ＭＳ ゴシック" panose="020B0609070205080204" pitchFamily="49" charset="-128"/>
                <a:ea typeface="ＭＳ ゴシック" panose="020B0609070205080204" pitchFamily="49" charset="-128"/>
              </a:rPr>
              <a:t>「注意書き」に</a:t>
            </a:r>
            <a:r>
              <a:rPr lang="ja-JP" altLang="en-US" b="1" dirty="0">
                <a:latin typeface="ＭＳ ゴシック" panose="020B0609070205080204" pitchFamily="49" charset="-128"/>
                <a:ea typeface="ＭＳ ゴシック" panose="020B0609070205080204" pitchFamily="49" charset="-128"/>
              </a:rPr>
              <a:t>どんなこと</a:t>
            </a:r>
            <a:r>
              <a:rPr lang="ja-JP" altLang="en-US" b="1" dirty="0" smtClean="0">
                <a:latin typeface="ＭＳ ゴシック" panose="020B0609070205080204" pitchFamily="49" charset="-128"/>
                <a:ea typeface="ＭＳ ゴシック" panose="020B0609070205080204" pitchFamily="49" charset="-128"/>
              </a:rPr>
              <a:t>が書いてあるか</a:t>
            </a:r>
            <a:endParaRPr lang="en-US" altLang="ja-JP" b="1" dirty="0" smtClean="0">
              <a:latin typeface="ＭＳ ゴシック" panose="020B0609070205080204" pitchFamily="49" charset="-128"/>
              <a:ea typeface="ＭＳ ゴシック" panose="020B0609070205080204" pitchFamily="49" charset="-128"/>
            </a:endParaRPr>
          </a:p>
          <a:p>
            <a:pPr marL="0" indent="0">
              <a:buNone/>
            </a:pPr>
            <a:r>
              <a:rPr kumimoji="1" lang="ja-JP" altLang="en-US" b="1" dirty="0">
                <a:latin typeface="ＭＳ ゴシック" panose="020B0609070205080204" pitchFamily="49" charset="-128"/>
                <a:ea typeface="ＭＳ ゴシック" panose="020B0609070205080204" pitchFamily="49" charset="-128"/>
              </a:rPr>
              <a:t>確認</a:t>
            </a:r>
            <a:r>
              <a:rPr kumimoji="1" lang="ja-JP" altLang="en-US" b="1" dirty="0" smtClean="0">
                <a:latin typeface="ＭＳ ゴシック" panose="020B0609070205080204" pitchFamily="49" charset="-128"/>
                <a:ea typeface="ＭＳ ゴシック" panose="020B0609070205080204" pitchFamily="49" charset="-128"/>
              </a:rPr>
              <a:t>し、注意書きに沿った行動をしましょう</a:t>
            </a:r>
            <a:r>
              <a:rPr kumimoji="1" lang="ja-JP" altLang="en-US" b="1" dirty="0">
                <a:latin typeface="ＭＳ ゴシック" panose="020B0609070205080204" pitchFamily="49" charset="-128"/>
                <a:ea typeface="ＭＳ ゴシック" panose="020B0609070205080204" pitchFamily="49" charset="-128"/>
              </a:rPr>
              <a:t>。</a:t>
            </a:r>
            <a:endParaRPr kumimoji="1" lang="en-US" altLang="ja-JP" b="1" dirty="0" smtClean="0">
              <a:latin typeface="ＭＳ ゴシック" panose="020B0609070205080204" pitchFamily="49" charset="-128"/>
              <a:ea typeface="ＭＳ ゴシック" panose="020B0609070205080204" pitchFamily="49"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370294"/>
            <a:ext cx="1916187" cy="657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423960"/>
            <a:ext cx="647129" cy="60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058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a:solidFill>
            <a:srgbClr val="0000CC"/>
          </a:solidFill>
        </p:spPr>
        <p:txBody>
          <a:bodyPr>
            <a:noAutofit/>
          </a:bodyPr>
          <a:lstStyle/>
          <a:p>
            <a:r>
              <a:rPr kumimoji="1" lang="ja-JP" altLang="en-US" sz="3200" b="1" dirty="0" smtClean="0">
                <a:solidFill>
                  <a:schemeClr val="bg1"/>
                </a:solidFill>
                <a:latin typeface="ＭＳ ゴシック" panose="020B0609070205080204" pitchFamily="49" charset="-128"/>
                <a:ea typeface="ＭＳ ゴシック" panose="020B0609070205080204" pitchFamily="49" charset="-128"/>
              </a:rPr>
              <a:t>５．有害物質の体内取り込みを減らす対策</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467544" y="1124744"/>
            <a:ext cx="8208912" cy="1108720"/>
          </a:xfrm>
          <a:ln w="38100">
            <a:solidFill>
              <a:srgbClr val="0000CC"/>
            </a:solidFill>
          </a:ln>
        </p:spPr>
        <p:txBody>
          <a:bodyPr/>
          <a:lstStyle/>
          <a:p>
            <a:pPr marL="0" indent="0">
              <a:buNone/>
            </a:pP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★有害物質</a:t>
            </a:r>
            <a:r>
              <a:rPr lang="ja-JP" altLang="en-US" b="1" dirty="0" smtClean="0">
                <a:solidFill>
                  <a:srgbClr val="FF0000"/>
                </a:solidFill>
                <a:latin typeface="ＭＳ ゴシック" panose="020B0609070205080204" pitchFamily="49" charset="-128"/>
                <a:ea typeface="ＭＳ ゴシック" panose="020B0609070205080204" pitchFamily="49" charset="-128"/>
              </a:rPr>
              <a:t>が</a:t>
            </a:r>
            <a:r>
              <a:rPr lang="ja-JP" altLang="en-US" b="1" dirty="0">
                <a:solidFill>
                  <a:srgbClr val="FF0000"/>
                </a:solidFill>
                <a:latin typeface="ＭＳ ゴシック" panose="020B0609070205080204" pitchFamily="49" charset="-128"/>
                <a:ea typeface="ＭＳ ゴシック" panose="020B0609070205080204" pitchFamily="49" charset="-128"/>
              </a:rPr>
              <a:t>作業現場</a:t>
            </a:r>
            <a:r>
              <a:rPr lang="ja-JP" altLang="en-US" b="1" dirty="0" smtClean="0">
                <a:solidFill>
                  <a:srgbClr val="FF0000"/>
                </a:solidFill>
                <a:latin typeface="ＭＳ ゴシック" panose="020B0609070205080204" pitchFamily="49" charset="-128"/>
                <a:ea typeface="ＭＳ ゴシック" panose="020B0609070205080204" pitchFamily="49" charset="-128"/>
              </a:rPr>
              <a:t>に漏れ出ない</a:t>
            </a: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ように、設備対策と作業管理をしましょう。</a:t>
            </a:r>
            <a:endParaRPr kumimoji="1" lang="ja-JP" altLang="en-US" b="1" dirty="0">
              <a:solidFill>
                <a:srgbClr val="FF0000"/>
              </a:solidFill>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611560" y="2492896"/>
            <a:ext cx="7920880" cy="4185761"/>
          </a:xfrm>
          <a:prstGeom prst="rect">
            <a:avLst/>
          </a:prstGeom>
          <a:noFill/>
          <a:ln w="57150">
            <a:solidFill>
              <a:srgbClr val="3AA52B"/>
            </a:solidFill>
          </a:ln>
        </p:spPr>
        <p:txBody>
          <a:bodyPr wrap="square" rtlCol="0">
            <a:spAutoFit/>
          </a:bodyPr>
          <a:lstStyle/>
          <a:p>
            <a:r>
              <a:rPr kumimoji="1" lang="ja-JP" altLang="en-US" sz="3200" b="1" dirty="0" smtClean="0">
                <a:solidFill>
                  <a:srgbClr val="0000CC"/>
                </a:solidFill>
                <a:latin typeface="ＭＳ ゴシック" panose="020B0609070205080204" pitchFamily="49" charset="-128"/>
                <a:ea typeface="ＭＳ ゴシック" panose="020B0609070205080204" pitchFamily="49" charset="-128"/>
              </a:rPr>
              <a:t>●密閉化　　・設備の開口部の閉止</a:t>
            </a:r>
            <a:endParaRPr kumimoji="1" lang="en-US" altLang="ja-JP" sz="3200" b="1" dirty="0" smtClean="0">
              <a:solidFill>
                <a:srgbClr val="0000CC"/>
              </a:solidFill>
              <a:latin typeface="ＭＳ ゴシック" panose="020B0609070205080204" pitchFamily="49" charset="-128"/>
              <a:ea typeface="ＭＳ ゴシック" panose="020B0609070205080204" pitchFamily="49" charset="-128"/>
            </a:endParaRPr>
          </a:p>
          <a:p>
            <a:r>
              <a:rPr lang="ja-JP" altLang="en-US" sz="3200" b="1" dirty="0">
                <a:solidFill>
                  <a:srgbClr val="0000CC"/>
                </a:solidFill>
                <a:latin typeface="ＭＳ ゴシック" panose="020B0609070205080204" pitchFamily="49" charset="-128"/>
                <a:ea typeface="ＭＳ ゴシック" panose="020B0609070205080204" pitchFamily="49" charset="-128"/>
              </a:rPr>
              <a:t>　</a:t>
            </a:r>
            <a:r>
              <a:rPr lang="ja-JP" altLang="en-US" sz="3200" b="1" dirty="0" smtClean="0">
                <a:solidFill>
                  <a:srgbClr val="0000CC"/>
                </a:solidFill>
                <a:latin typeface="ＭＳ ゴシック" panose="020B0609070205080204" pitchFamily="49" charset="-128"/>
                <a:ea typeface="ＭＳ ゴシック" panose="020B0609070205080204" pitchFamily="49" charset="-128"/>
              </a:rPr>
              <a:t>　　　　　・装置の開口面積の縮小</a:t>
            </a:r>
            <a:endParaRPr kumimoji="1" lang="en-US" altLang="ja-JP" sz="3200" b="1" dirty="0" smtClean="0">
              <a:solidFill>
                <a:srgbClr val="0000CC"/>
              </a:solidFill>
              <a:latin typeface="ＭＳ ゴシック" panose="020B0609070205080204" pitchFamily="49" charset="-128"/>
              <a:ea typeface="ＭＳ ゴシック" panose="020B0609070205080204" pitchFamily="49" charset="-128"/>
            </a:endParaRPr>
          </a:p>
          <a:p>
            <a:r>
              <a:rPr lang="ja-JP" altLang="en-US" sz="3200" b="1" dirty="0">
                <a:solidFill>
                  <a:srgbClr val="0000CC"/>
                </a:solidFill>
                <a:latin typeface="ＭＳ ゴシック" panose="020B0609070205080204" pitchFamily="49" charset="-128"/>
                <a:ea typeface="ＭＳ ゴシック" panose="020B0609070205080204" pitchFamily="49" charset="-128"/>
              </a:rPr>
              <a:t>　</a:t>
            </a:r>
            <a:r>
              <a:rPr lang="ja-JP" altLang="en-US" sz="3200" b="1" dirty="0" smtClean="0">
                <a:solidFill>
                  <a:srgbClr val="0000CC"/>
                </a:solidFill>
                <a:latin typeface="ＭＳ ゴシック" panose="020B0609070205080204" pitchFamily="49" charset="-128"/>
                <a:ea typeface="ＭＳ ゴシック" panose="020B0609070205080204" pitchFamily="49" charset="-128"/>
              </a:rPr>
              <a:t>　　　　　・容器のふた</a:t>
            </a:r>
            <a:r>
              <a:rPr lang="ja-JP" altLang="en-US" sz="3200" b="1" dirty="0">
                <a:solidFill>
                  <a:srgbClr val="0000CC"/>
                </a:solidFill>
                <a:latin typeface="ＭＳ ゴシック" panose="020B0609070205080204" pitchFamily="49" charset="-128"/>
                <a:ea typeface="ＭＳ ゴシック" panose="020B0609070205080204" pitchFamily="49" charset="-128"/>
              </a:rPr>
              <a:t>締め</a:t>
            </a:r>
            <a:r>
              <a:rPr lang="ja-JP" altLang="en-US" sz="3200" b="1" dirty="0" smtClean="0">
                <a:solidFill>
                  <a:srgbClr val="0000CC"/>
                </a:solidFill>
                <a:latin typeface="ＭＳ ゴシック" panose="020B0609070205080204" pitchFamily="49" charset="-128"/>
                <a:ea typeface="ＭＳ ゴシック" panose="020B0609070205080204" pitchFamily="49" charset="-128"/>
              </a:rPr>
              <a:t>励行 など</a:t>
            </a:r>
            <a:endParaRPr lang="ja-JP" altLang="en-US" sz="3200" b="1" dirty="0">
              <a:solidFill>
                <a:srgbClr val="0000CC"/>
              </a:solidFill>
              <a:latin typeface="ＭＳ ゴシック" panose="020B0609070205080204" pitchFamily="49" charset="-128"/>
              <a:ea typeface="ＭＳ ゴシック" panose="020B0609070205080204" pitchFamily="49" charset="-128"/>
            </a:endParaRPr>
          </a:p>
          <a:p>
            <a:r>
              <a:rPr kumimoji="1" lang="ja-JP" altLang="en-US" sz="3200" b="1" dirty="0" smtClean="0">
                <a:solidFill>
                  <a:srgbClr val="0000CC"/>
                </a:solidFill>
                <a:latin typeface="ＭＳ ゴシック" panose="020B0609070205080204" pitchFamily="49" charset="-128"/>
                <a:ea typeface="ＭＳ ゴシック" panose="020B0609070205080204" pitchFamily="49" charset="-128"/>
              </a:rPr>
              <a:t>●換気強化  ・局所排気装置の設置</a:t>
            </a:r>
            <a:endParaRPr kumimoji="1" lang="en-US" altLang="ja-JP" sz="3200" b="1" dirty="0" smtClean="0">
              <a:solidFill>
                <a:srgbClr val="0000CC"/>
              </a:solidFill>
              <a:latin typeface="ＭＳ ゴシック" panose="020B0609070205080204" pitchFamily="49" charset="-128"/>
              <a:ea typeface="ＭＳ ゴシック" panose="020B0609070205080204" pitchFamily="49" charset="-128"/>
            </a:endParaRPr>
          </a:p>
          <a:p>
            <a:r>
              <a:rPr kumimoji="1" lang="ja-JP" altLang="en-US" sz="3200" b="1" dirty="0" smtClean="0">
                <a:solidFill>
                  <a:srgbClr val="0000CC"/>
                </a:solidFill>
                <a:latin typeface="ＭＳ ゴシック" panose="020B0609070205080204" pitchFamily="49" charset="-128"/>
                <a:ea typeface="ＭＳ ゴシック" panose="020B0609070205080204" pitchFamily="49" charset="-128"/>
              </a:rPr>
              <a:t>　　　　　　・全体換気</a:t>
            </a:r>
            <a:r>
              <a:rPr lang="ja-JP" altLang="en-US" sz="3200" b="1" dirty="0">
                <a:solidFill>
                  <a:srgbClr val="0000CC"/>
                </a:solidFill>
                <a:latin typeface="ＭＳ ゴシック" panose="020B0609070205080204" pitchFamily="49" charset="-128"/>
                <a:ea typeface="ＭＳ ゴシック" panose="020B0609070205080204" pitchFamily="49" charset="-128"/>
              </a:rPr>
              <a:t>設備</a:t>
            </a:r>
            <a:r>
              <a:rPr lang="ja-JP" altLang="en-US" sz="3200" b="1" dirty="0" smtClean="0">
                <a:solidFill>
                  <a:srgbClr val="0000CC"/>
                </a:solidFill>
                <a:latin typeface="ＭＳ ゴシック" panose="020B0609070205080204" pitchFamily="49" charset="-128"/>
                <a:ea typeface="ＭＳ ゴシック" panose="020B0609070205080204" pitchFamily="49" charset="-128"/>
              </a:rPr>
              <a:t>の設置</a:t>
            </a:r>
            <a:endParaRPr lang="en-US" altLang="ja-JP" sz="3200" b="1" dirty="0" smtClean="0">
              <a:solidFill>
                <a:srgbClr val="0000CC"/>
              </a:solidFill>
              <a:latin typeface="ＭＳ ゴシック" panose="020B0609070205080204" pitchFamily="49" charset="-128"/>
              <a:ea typeface="ＭＳ ゴシック" panose="020B0609070205080204" pitchFamily="49" charset="-128"/>
            </a:endParaRPr>
          </a:p>
          <a:p>
            <a:r>
              <a:rPr lang="ja-JP" altLang="en-US" sz="3200" b="1" dirty="0" smtClean="0">
                <a:solidFill>
                  <a:srgbClr val="0000CC"/>
                </a:solidFill>
                <a:latin typeface="ＭＳ ゴシック" panose="020B0609070205080204" pitchFamily="49" charset="-128"/>
                <a:ea typeface="ＭＳ ゴシック" panose="020B0609070205080204" pitchFamily="49" charset="-128"/>
              </a:rPr>
              <a:t>　　　　　　・外気の取り入れ など</a:t>
            </a:r>
            <a:endParaRPr lang="en-US" altLang="ja-JP" sz="2400" b="1" dirty="0">
              <a:solidFill>
                <a:srgbClr val="0000CC"/>
              </a:solidFill>
              <a:latin typeface="ＭＳ ゴシック" panose="020B0609070205080204" pitchFamily="49" charset="-128"/>
              <a:ea typeface="ＭＳ ゴシック" panose="020B0609070205080204" pitchFamily="49" charset="-128"/>
            </a:endParaRPr>
          </a:p>
          <a:p>
            <a:r>
              <a:rPr kumimoji="1" lang="ja-JP" altLang="en-US" sz="3200" b="1" dirty="0" smtClean="0">
                <a:solidFill>
                  <a:srgbClr val="0000CC"/>
                </a:solidFill>
                <a:latin typeface="ＭＳ ゴシック" panose="020B0609070205080204" pitchFamily="49" charset="-128"/>
                <a:ea typeface="ＭＳ ゴシック" panose="020B0609070205080204" pitchFamily="49" charset="-128"/>
              </a:rPr>
              <a:t>●物質代替  ・</a:t>
            </a:r>
            <a:r>
              <a:rPr lang="ja-JP" altLang="en-US" sz="3200" b="1" dirty="0">
                <a:solidFill>
                  <a:srgbClr val="0000CC"/>
                </a:solidFill>
                <a:latin typeface="ＭＳ ゴシック" panose="020B0609070205080204" pitchFamily="49" charset="-128"/>
                <a:ea typeface="ＭＳ ゴシック" panose="020B0609070205080204" pitchFamily="49" charset="-128"/>
              </a:rPr>
              <a:t>有害性</a:t>
            </a:r>
            <a:r>
              <a:rPr lang="ja-JP" altLang="en-US" sz="3200" b="1" dirty="0" smtClean="0">
                <a:solidFill>
                  <a:srgbClr val="0000CC"/>
                </a:solidFill>
                <a:latin typeface="ＭＳ ゴシック" panose="020B0609070205080204" pitchFamily="49" charset="-128"/>
                <a:ea typeface="ＭＳ ゴシック" panose="020B0609070205080204" pitchFamily="49" charset="-128"/>
              </a:rPr>
              <a:t>の低い物質に転換</a:t>
            </a:r>
            <a:endParaRPr lang="en-US" altLang="ja-JP" sz="3200" b="1" dirty="0" smtClean="0">
              <a:solidFill>
                <a:srgbClr val="0000CC"/>
              </a:solidFill>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a:t>
            </a:r>
            <a:r>
              <a:rPr lang="en-US" altLang="ja-JP" sz="2400" b="1" dirty="0" smtClean="0">
                <a:solidFill>
                  <a:srgbClr val="FF0000"/>
                </a:solidFill>
                <a:latin typeface="ＭＳ ゴシック" panose="020B0609070205080204" pitchFamily="49" charset="-128"/>
                <a:ea typeface="ＭＳ ゴシック" panose="020B0609070205080204" pitchFamily="49" charset="-128"/>
              </a:rPr>
              <a:t>※</a:t>
            </a:r>
            <a:r>
              <a:rPr lang="ja-JP" altLang="en-US" sz="2400" b="1" dirty="0" smtClean="0">
                <a:solidFill>
                  <a:srgbClr val="FF0000"/>
                </a:solidFill>
                <a:latin typeface="ＭＳ ゴシック" panose="020B0609070205080204" pitchFamily="49" charset="-128"/>
                <a:ea typeface="ＭＳ ゴシック" panose="020B0609070205080204" pitchFamily="49" charset="-128"/>
              </a:rPr>
              <a:t>ただし、有害性が不明な物質への</a:t>
            </a:r>
            <a:r>
              <a:rPr lang="ja-JP" altLang="en-US" sz="2400" b="1" dirty="0">
                <a:solidFill>
                  <a:srgbClr val="FF0000"/>
                </a:solidFill>
                <a:latin typeface="ＭＳ ゴシック" panose="020B0609070205080204" pitchFamily="49" charset="-128"/>
                <a:ea typeface="ＭＳ ゴシック" panose="020B0609070205080204" pitchFamily="49" charset="-128"/>
              </a:rPr>
              <a:t>転換</a:t>
            </a:r>
            <a:r>
              <a:rPr lang="ja-JP" altLang="en-US" sz="2400" b="1" dirty="0" smtClean="0">
                <a:solidFill>
                  <a:srgbClr val="FF0000"/>
                </a:solidFill>
                <a:latin typeface="ＭＳ ゴシック" panose="020B0609070205080204" pitchFamily="49" charset="-128"/>
                <a:ea typeface="ＭＳ ゴシック" panose="020B0609070205080204" pitchFamily="49" charset="-128"/>
              </a:rPr>
              <a:t>は要注意</a:t>
            </a:r>
            <a:endParaRPr lang="en-US" altLang="ja-JP" sz="2400" b="1" dirty="0">
              <a:solidFill>
                <a:srgbClr val="FF0000"/>
              </a:solidFill>
              <a:latin typeface="ＭＳ ゴシック" panose="020B0609070205080204" pitchFamily="49" charset="-128"/>
              <a:ea typeface="ＭＳ ゴシック" panose="020B0609070205080204" pitchFamily="49" charset="-128"/>
            </a:endParaRPr>
          </a:p>
          <a:p>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26</a:t>
            </a:fld>
            <a:endParaRPr kumimoji="1" lang="ja-JP" altLang="en-US"/>
          </a:p>
        </p:txBody>
      </p:sp>
    </p:spTree>
    <p:extLst>
      <p:ext uri="{BB962C8B-B14F-4D97-AF65-F5344CB8AC3E}">
        <p14:creationId xmlns:p14="http://schemas.microsoft.com/office/powerpoint/2010/main" val="3363898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8864" y="274638"/>
            <a:ext cx="8157592" cy="562074"/>
          </a:xfrm>
          <a:solidFill>
            <a:srgbClr val="0000CC"/>
          </a:solidFill>
        </p:spPr>
        <p:txBody>
          <a:bodyPr>
            <a:normAutofit fontScale="90000"/>
          </a:bodyPr>
          <a:lstStyle/>
          <a:p>
            <a:r>
              <a:rPr lang="ja-JP" altLang="en-US" sz="3600" b="1" dirty="0">
                <a:solidFill>
                  <a:schemeClr val="bg1"/>
                </a:solidFill>
                <a:latin typeface="ＭＳ ゴシック" panose="020B0609070205080204" pitchFamily="49" charset="-128"/>
                <a:ea typeface="ＭＳ ゴシック" panose="020B0609070205080204" pitchFamily="49" charset="-128"/>
              </a:rPr>
              <a:t>６．</a:t>
            </a:r>
            <a:r>
              <a:rPr kumimoji="1" lang="ja-JP" altLang="en-US" sz="3600" b="1" dirty="0" smtClean="0">
                <a:solidFill>
                  <a:schemeClr val="bg1"/>
                </a:solidFill>
                <a:latin typeface="ＭＳ ゴシック" panose="020B0609070205080204" pitchFamily="49" charset="-128"/>
                <a:ea typeface="ＭＳ ゴシック" panose="020B0609070205080204" pitchFamily="49" charset="-128"/>
              </a:rPr>
              <a:t>健康障害防止のための保護具</a:t>
            </a:r>
            <a:endParaRPr kumimoji="1"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518864" y="908720"/>
            <a:ext cx="8157592" cy="1440160"/>
          </a:xfrm>
          <a:ln w="38100">
            <a:solidFill>
              <a:srgbClr val="0000CC"/>
            </a:solidFill>
          </a:ln>
        </p:spPr>
        <p:txBody>
          <a:bodyPr>
            <a:noAutofit/>
          </a:bodyPr>
          <a:lstStyle/>
          <a:p>
            <a:pPr marL="0" indent="0">
              <a:buNone/>
            </a:pPr>
            <a:r>
              <a:rPr kumimoji="1" lang="ja-JP" altLang="en-US" sz="2800" b="1" dirty="0" smtClean="0">
                <a:solidFill>
                  <a:srgbClr val="FF0000"/>
                </a:solidFill>
                <a:latin typeface="ＭＳ ゴシック" panose="020B0609070205080204" pitchFamily="49" charset="-128"/>
                <a:ea typeface="ＭＳ ゴシック" panose="020B0609070205080204" pitchFamily="49" charset="-128"/>
              </a:rPr>
              <a:t>★設備対策だけでは完全ではありません。有害性に対応した適切な保護具を着用して有害物質の体内への取り込みを防ぎましょう。</a:t>
            </a:r>
            <a:endParaRPr kumimoji="1" lang="ja-JP" altLang="en-US" sz="2800" b="1" dirty="0">
              <a:solidFill>
                <a:srgbClr val="FF0000"/>
              </a:solidFill>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539552" y="2492896"/>
            <a:ext cx="8136904" cy="3816429"/>
          </a:xfrm>
          <a:prstGeom prst="rect">
            <a:avLst/>
          </a:prstGeom>
          <a:noFill/>
          <a:ln w="57150">
            <a:solidFill>
              <a:srgbClr val="00B050"/>
            </a:solidFill>
          </a:ln>
        </p:spPr>
        <p:txBody>
          <a:bodyPr wrap="square" rtlCol="0">
            <a:spAutoFit/>
          </a:bodyPr>
          <a:lstStyle/>
          <a:p>
            <a:r>
              <a:rPr lang="ja-JP" altLang="en-US" sz="2800" dirty="0" smtClean="0">
                <a:solidFill>
                  <a:srgbClr val="0000CC"/>
                </a:solidFill>
                <a:latin typeface="ＭＳ ゴシック" panose="020B0609070205080204" pitchFamily="49" charset="-128"/>
                <a:ea typeface="ＭＳ ゴシック" panose="020B0609070205080204" pitchFamily="49" charset="-128"/>
              </a:rPr>
              <a:t>●</a:t>
            </a:r>
            <a:r>
              <a:rPr lang="ja-JP" altLang="en-US" sz="2800" b="1" dirty="0" smtClean="0">
                <a:solidFill>
                  <a:srgbClr val="0000CC"/>
                </a:solidFill>
                <a:latin typeface="ＭＳ ゴシック" panose="020B0609070205080204" pitchFamily="49" charset="-128"/>
                <a:ea typeface="ＭＳ ゴシック" panose="020B0609070205080204" pitchFamily="49" charset="-128"/>
              </a:rPr>
              <a:t>呼吸器の保護、呼吸器</a:t>
            </a:r>
            <a:r>
              <a:rPr lang="ja-JP" altLang="en-US" sz="2800" b="1" dirty="0">
                <a:solidFill>
                  <a:srgbClr val="0000CC"/>
                </a:solidFill>
                <a:latin typeface="ＭＳ ゴシック" panose="020B0609070205080204" pitchFamily="49" charset="-128"/>
                <a:ea typeface="ＭＳ ゴシック" panose="020B0609070205080204" pitchFamily="49" charset="-128"/>
              </a:rPr>
              <a:t>からの</a:t>
            </a:r>
            <a:r>
              <a:rPr lang="ja-JP" altLang="en-US" sz="2800" b="1" dirty="0" smtClean="0">
                <a:solidFill>
                  <a:srgbClr val="0000CC"/>
                </a:solidFill>
                <a:latin typeface="ＭＳ ゴシック" panose="020B0609070205080204" pitchFamily="49" charset="-128"/>
                <a:ea typeface="ＭＳ ゴシック" panose="020B0609070205080204" pitchFamily="49" charset="-128"/>
              </a:rPr>
              <a:t>体内侵入の回避</a:t>
            </a:r>
            <a:endParaRPr lang="en-US" altLang="ja-JP" sz="2800" b="1" dirty="0" smtClean="0">
              <a:solidFill>
                <a:srgbClr val="0000CC"/>
              </a:solidFill>
              <a:latin typeface="ＭＳ ゴシック" panose="020B0609070205080204" pitchFamily="49" charset="-128"/>
              <a:ea typeface="ＭＳ ゴシック" panose="020B0609070205080204" pitchFamily="49" charset="-128"/>
            </a:endParaRPr>
          </a:p>
          <a:p>
            <a:r>
              <a:rPr lang="ja-JP" altLang="en-US" sz="2800" b="1" dirty="0" smtClean="0">
                <a:latin typeface="ＭＳ ゴシック" panose="020B0609070205080204" pitchFamily="49" charset="-128"/>
                <a:ea typeface="ＭＳ ゴシック" panose="020B0609070205080204" pitchFamily="49" charset="-128"/>
              </a:rPr>
              <a:t>　　防毒マスク、防</a:t>
            </a:r>
            <a:r>
              <a:rPr lang="ja-JP" altLang="en-US" sz="2800" b="1" dirty="0" err="1" smtClean="0">
                <a:latin typeface="ＭＳ ゴシック" panose="020B0609070205080204" pitchFamily="49" charset="-128"/>
                <a:ea typeface="ＭＳ ゴシック" panose="020B0609070205080204" pitchFamily="49" charset="-128"/>
              </a:rPr>
              <a:t>じん</a:t>
            </a:r>
            <a:r>
              <a:rPr lang="ja-JP" altLang="en-US" sz="2800" b="1" dirty="0" smtClean="0">
                <a:latin typeface="ＭＳ ゴシック" panose="020B0609070205080204" pitchFamily="49" charset="-128"/>
                <a:ea typeface="ＭＳ ゴシック" panose="020B0609070205080204" pitchFamily="49" charset="-128"/>
              </a:rPr>
              <a:t>マスク、空気呼吸器、</a:t>
            </a:r>
            <a:endParaRPr lang="en-US" altLang="ja-JP" sz="2800" b="1" dirty="0" smtClean="0">
              <a:latin typeface="ＭＳ ゴシック" panose="020B0609070205080204" pitchFamily="49" charset="-128"/>
              <a:ea typeface="ＭＳ ゴシック" panose="020B0609070205080204" pitchFamily="49" charset="-128"/>
            </a:endParaRPr>
          </a:p>
          <a:p>
            <a:r>
              <a:rPr lang="ja-JP" altLang="en-US" sz="2800" b="1" dirty="0">
                <a:latin typeface="ＭＳ ゴシック" panose="020B0609070205080204" pitchFamily="49" charset="-128"/>
                <a:ea typeface="ＭＳ ゴシック" panose="020B0609070205080204" pitchFamily="49" charset="-128"/>
              </a:rPr>
              <a:t>　</a:t>
            </a:r>
            <a:r>
              <a:rPr lang="ja-JP" altLang="en-US" sz="2800" b="1" dirty="0" smtClean="0">
                <a:latin typeface="ＭＳ ゴシック" panose="020B0609070205080204" pitchFamily="49" charset="-128"/>
                <a:ea typeface="ＭＳ ゴシック" panose="020B0609070205080204" pitchFamily="49" charset="-128"/>
              </a:rPr>
              <a:t>　送気マスク（エアラインマスク）</a:t>
            </a:r>
            <a:endParaRPr lang="en-US" altLang="ja-JP" sz="2800" b="1" dirty="0" smtClean="0">
              <a:latin typeface="ＭＳ ゴシック" panose="020B0609070205080204" pitchFamily="49" charset="-128"/>
              <a:ea typeface="ＭＳ ゴシック" panose="020B0609070205080204" pitchFamily="49" charset="-128"/>
            </a:endParaRPr>
          </a:p>
          <a:p>
            <a:r>
              <a:rPr lang="ja-JP" altLang="en-US" sz="2800" b="1" dirty="0" smtClean="0">
                <a:solidFill>
                  <a:srgbClr val="0000CC"/>
                </a:solidFill>
                <a:latin typeface="ＭＳ ゴシック" panose="020B0609070205080204" pitchFamily="49" charset="-128"/>
                <a:ea typeface="ＭＳ ゴシック" panose="020B0609070205080204" pitchFamily="49" charset="-128"/>
              </a:rPr>
              <a:t>●手、足、体の一部の保護</a:t>
            </a:r>
            <a:endParaRPr lang="en-US" altLang="ja-JP" sz="2800" b="1" dirty="0" smtClean="0">
              <a:solidFill>
                <a:srgbClr val="0000CC"/>
              </a:solidFill>
              <a:latin typeface="ＭＳ ゴシック" panose="020B0609070205080204" pitchFamily="49" charset="-128"/>
              <a:ea typeface="ＭＳ ゴシック" panose="020B0609070205080204" pitchFamily="49" charset="-128"/>
            </a:endParaRPr>
          </a:p>
          <a:p>
            <a:r>
              <a:rPr lang="ja-JP" altLang="en-US" sz="2800" b="1" dirty="0">
                <a:latin typeface="ＭＳ ゴシック" panose="020B0609070205080204" pitchFamily="49" charset="-128"/>
                <a:ea typeface="ＭＳ ゴシック" panose="020B0609070205080204" pitchFamily="49" charset="-128"/>
              </a:rPr>
              <a:t>　</a:t>
            </a:r>
            <a:r>
              <a:rPr lang="ja-JP" altLang="en-US" sz="2800" b="1" dirty="0" smtClean="0">
                <a:latin typeface="ＭＳ ゴシック" panose="020B0609070205080204" pitchFamily="49" charset="-128"/>
                <a:ea typeface="ＭＳ ゴシック" panose="020B0609070205080204" pitchFamily="49" charset="-128"/>
              </a:rPr>
              <a:t>　保護服、保護</a:t>
            </a:r>
            <a:r>
              <a:rPr lang="ja-JP" altLang="en-US" sz="2800" b="1" dirty="0">
                <a:latin typeface="ＭＳ ゴシック" panose="020B0609070205080204" pitchFamily="49" charset="-128"/>
                <a:ea typeface="ＭＳ ゴシック" panose="020B0609070205080204" pitchFamily="49" charset="-128"/>
              </a:rPr>
              <a:t>手袋、保護長</a:t>
            </a:r>
            <a:r>
              <a:rPr lang="ja-JP" altLang="en-US" sz="2800" b="1" dirty="0" err="1">
                <a:latin typeface="ＭＳ ゴシック" panose="020B0609070205080204" pitchFamily="49" charset="-128"/>
                <a:ea typeface="ＭＳ ゴシック" panose="020B0609070205080204" pitchFamily="49" charset="-128"/>
              </a:rPr>
              <a:t>ぐつ</a:t>
            </a:r>
            <a:endParaRPr lang="ja-JP" altLang="en-US" sz="2800" b="1" dirty="0">
              <a:latin typeface="ＭＳ ゴシック" panose="020B0609070205080204" pitchFamily="49" charset="-128"/>
              <a:ea typeface="ＭＳ ゴシック" panose="020B0609070205080204" pitchFamily="49" charset="-128"/>
            </a:endParaRPr>
          </a:p>
          <a:p>
            <a:r>
              <a:rPr lang="ja-JP" altLang="en-US" sz="2800" b="1" dirty="0" smtClean="0">
                <a:latin typeface="ＭＳ ゴシック" panose="020B0609070205080204" pitchFamily="49" charset="-128"/>
                <a:ea typeface="ＭＳ ゴシック" panose="020B0609070205080204" pitchFamily="49" charset="-128"/>
              </a:rPr>
              <a:t>　　（耐酸</a:t>
            </a:r>
            <a:r>
              <a:rPr lang="ja-JP" altLang="en-US" sz="2800" b="1" dirty="0">
                <a:latin typeface="ＭＳ ゴシック" panose="020B0609070205080204" pitchFamily="49" charset="-128"/>
                <a:ea typeface="ＭＳ ゴシック" panose="020B0609070205080204" pitchFamily="49" charset="-128"/>
              </a:rPr>
              <a:t>、</a:t>
            </a:r>
            <a:r>
              <a:rPr lang="ja-JP" altLang="en-US" sz="2800" b="1" dirty="0" smtClean="0">
                <a:latin typeface="ＭＳ ゴシック" panose="020B0609070205080204" pitchFamily="49" charset="-128"/>
                <a:ea typeface="ＭＳ ゴシック" panose="020B0609070205080204" pitchFamily="49" charset="-128"/>
              </a:rPr>
              <a:t>耐アルカリ、耐溶剤）　　</a:t>
            </a:r>
            <a:endParaRPr lang="en-US" altLang="ja-JP" sz="2800" b="1" dirty="0" smtClean="0">
              <a:latin typeface="ＭＳ ゴシック" panose="020B0609070205080204" pitchFamily="49" charset="-128"/>
              <a:ea typeface="ＭＳ ゴシック" panose="020B0609070205080204" pitchFamily="49" charset="-128"/>
            </a:endParaRPr>
          </a:p>
          <a:p>
            <a:r>
              <a:rPr lang="ja-JP" altLang="en-US" sz="2800" b="1" dirty="0" smtClean="0">
                <a:solidFill>
                  <a:srgbClr val="0000CC"/>
                </a:solidFill>
                <a:latin typeface="ＭＳ ゴシック" panose="020B0609070205080204" pitchFamily="49" charset="-128"/>
                <a:ea typeface="ＭＳ ゴシック" panose="020B0609070205080204" pitchFamily="49" charset="-128"/>
              </a:rPr>
              <a:t>●目や</a:t>
            </a:r>
            <a:r>
              <a:rPr lang="ja-JP" altLang="en-US" sz="2800" b="1" dirty="0">
                <a:solidFill>
                  <a:srgbClr val="0000CC"/>
                </a:solidFill>
                <a:latin typeface="ＭＳ ゴシック" panose="020B0609070205080204" pitchFamily="49" charset="-128"/>
                <a:ea typeface="ＭＳ ゴシック" panose="020B0609070205080204" pitchFamily="49" charset="-128"/>
              </a:rPr>
              <a:t>顔面</a:t>
            </a:r>
            <a:r>
              <a:rPr lang="ja-JP" altLang="en-US" sz="2800" b="1" dirty="0" smtClean="0">
                <a:solidFill>
                  <a:srgbClr val="0000CC"/>
                </a:solidFill>
                <a:latin typeface="ＭＳ ゴシック" panose="020B0609070205080204" pitchFamily="49" charset="-128"/>
                <a:ea typeface="ＭＳ ゴシック" panose="020B0609070205080204" pitchFamily="49" charset="-128"/>
              </a:rPr>
              <a:t>の保護</a:t>
            </a:r>
            <a:endParaRPr lang="en-US" altLang="ja-JP" sz="2800" b="1" dirty="0" smtClean="0">
              <a:solidFill>
                <a:srgbClr val="0000CC"/>
              </a:solidFill>
              <a:latin typeface="ＭＳ ゴシック" panose="020B0609070205080204" pitchFamily="49" charset="-128"/>
              <a:ea typeface="ＭＳ ゴシック" panose="020B0609070205080204" pitchFamily="49" charset="-128"/>
            </a:endParaRPr>
          </a:p>
          <a:p>
            <a:r>
              <a:rPr lang="ja-JP" altLang="en-US" sz="2800" b="1" dirty="0">
                <a:latin typeface="ＭＳ ゴシック" panose="020B0609070205080204" pitchFamily="49" charset="-128"/>
                <a:ea typeface="ＭＳ ゴシック" panose="020B0609070205080204" pitchFamily="49" charset="-128"/>
              </a:rPr>
              <a:t>　</a:t>
            </a:r>
            <a:r>
              <a:rPr lang="ja-JP" altLang="en-US" sz="2800" b="1" dirty="0" smtClean="0">
                <a:latin typeface="ＭＳ ゴシック" panose="020B0609070205080204" pitchFamily="49" charset="-128"/>
                <a:ea typeface="ＭＳ ゴシック" panose="020B0609070205080204" pitchFamily="49" charset="-128"/>
              </a:rPr>
              <a:t>　保護メガネ、保護面、遮光保護具</a:t>
            </a:r>
            <a:endParaRPr lang="en-US" altLang="ja-JP" sz="2800" b="1" dirty="0" smtClean="0">
              <a:latin typeface="ＭＳ ゴシック" panose="020B0609070205080204" pitchFamily="49" charset="-128"/>
              <a:ea typeface="ＭＳ ゴシック" panose="020B0609070205080204" pitchFamily="49" charset="-128"/>
            </a:endParaRPr>
          </a:p>
          <a:p>
            <a:endParaRPr kumimoji="1" lang="ja-JP" altLang="en-US" b="1" dirty="0"/>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27</a:t>
            </a:fld>
            <a:endParaRPr kumimoji="1" lang="ja-JP" altLang="en-US"/>
          </a:p>
        </p:txBody>
      </p:sp>
    </p:spTree>
    <p:extLst>
      <p:ext uri="{BB962C8B-B14F-4D97-AF65-F5344CB8AC3E}">
        <p14:creationId xmlns:p14="http://schemas.microsoft.com/office/powerpoint/2010/main" val="599383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32656"/>
            <a:ext cx="8064896" cy="648072"/>
          </a:xfrm>
          <a:solidFill>
            <a:srgbClr val="0000CC"/>
          </a:solidFill>
        </p:spPr>
        <p:txBody>
          <a:bodyPr>
            <a:normAutofit/>
          </a:bodyPr>
          <a:lstStyle/>
          <a:p>
            <a:r>
              <a:rPr kumimoji="1" lang="ja-JP" altLang="en-US" sz="3200" b="1" dirty="0" smtClean="0">
                <a:solidFill>
                  <a:schemeClr val="bg1"/>
                </a:solidFill>
                <a:latin typeface="ＭＳ ゴシック" panose="020B0609070205080204" pitchFamily="49" charset="-128"/>
                <a:ea typeface="ＭＳ ゴシック" panose="020B0609070205080204" pitchFamily="49" charset="-128"/>
              </a:rPr>
              <a:t>保護の正しい装着方法</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539552" y="1124744"/>
            <a:ext cx="8064896" cy="1108720"/>
          </a:xfrm>
          <a:ln w="38100">
            <a:solidFill>
              <a:srgbClr val="0000CC"/>
            </a:solidFill>
          </a:ln>
        </p:spPr>
        <p:txBody>
          <a:bodyPr/>
          <a:lstStyle/>
          <a:p>
            <a:pPr marL="0" indent="0">
              <a:buNone/>
            </a:pPr>
            <a:r>
              <a:rPr kumimoji="1" lang="ja-JP" altLang="en-US" dirty="0" smtClean="0">
                <a:solidFill>
                  <a:srgbClr val="FF0000"/>
                </a:solidFill>
                <a:latin typeface="ＭＳ ゴシック" panose="020B0609070205080204" pitchFamily="49" charset="-128"/>
                <a:ea typeface="ＭＳ ゴシック" panose="020B0609070205080204" pitchFamily="49" charset="-128"/>
              </a:rPr>
              <a:t>★保護</a:t>
            </a:r>
            <a:r>
              <a:rPr lang="ja-JP" altLang="en-US" dirty="0" smtClean="0">
                <a:solidFill>
                  <a:srgbClr val="FF0000"/>
                </a:solidFill>
                <a:latin typeface="ＭＳ ゴシック" panose="020B0609070205080204" pitchFamily="49" charset="-128"/>
                <a:ea typeface="ＭＳ ゴシック" panose="020B0609070205080204" pitchFamily="49" charset="-128"/>
              </a:rPr>
              <a:t>具は正しく装着しないと効果がありません。</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539552" y="2492896"/>
            <a:ext cx="7992888" cy="3847207"/>
          </a:xfrm>
          <a:prstGeom prst="rect">
            <a:avLst/>
          </a:prstGeom>
          <a:noFill/>
          <a:ln w="57150">
            <a:solidFill>
              <a:srgbClr val="3AA52B"/>
            </a:solidFill>
          </a:ln>
        </p:spPr>
        <p:txBody>
          <a:bodyPr wrap="square" rtlCol="0">
            <a:spAutoFit/>
          </a:bodyPr>
          <a:lstStyle/>
          <a:p>
            <a:r>
              <a:rPr lang="ja-JP" altLang="en-US" sz="2800" b="1" dirty="0" smtClean="0">
                <a:solidFill>
                  <a:srgbClr val="0000CC"/>
                </a:solidFill>
                <a:latin typeface="ＭＳ ゴシック" panose="020B0609070205080204" pitchFamily="49" charset="-128"/>
                <a:ea typeface="ＭＳ ゴシック" panose="020B0609070205080204" pitchFamily="49" charset="-128"/>
              </a:rPr>
              <a:t>●吸収</a:t>
            </a:r>
            <a:r>
              <a:rPr lang="ja-JP" altLang="en-US" sz="2800" b="1" dirty="0">
                <a:solidFill>
                  <a:srgbClr val="0000CC"/>
                </a:solidFill>
                <a:latin typeface="ＭＳ ゴシック" panose="020B0609070205080204" pitchFamily="49" charset="-128"/>
                <a:ea typeface="ＭＳ ゴシック" panose="020B0609070205080204" pitchFamily="49" charset="-128"/>
              </a:rPr>
              <a:t>缶の</a:t>
            </a:r>
            <a:r>
              <a:rPr lang="ja-JP" altLang="en-US" sz="2800" b="1" dirty="0" smtClean="0">
                <a:solidFill>
                  <a:srgbClr val="0000CC"/>
                </a:solidFill>
                <a:latin typeface="ＭＳ ゴシック" panose="020B0609070205080204" pitchFamily="49" charset="-128"/>
                <a:ea typeface="ＭＳ ゴシック" panose="020B0609070205080204" pitchFamily="49" charset="-128"/>
              </a:rPr>
              <a:t>選定</a:t>
            </a:r>
            <a:endParaRPr lang="en-US" altLang="ja-JP" sz="2800" b="1" dirty="0" smtClean="0">
              <a:solidFill>
                <a:srgbClr val="0000CC"/>
              </a:solidFill>
              <a:latin typeface="ＭＳ ゴシック" panose="020B0609070205080204" pitchFamily="49" charset="-128"/>
              <a:ea typeface="ＭＳ ゴシック" panose="020B0609070205080204" pitchFamily="49" charset="-128"/>
            </a:endParaRPr>
          </a:p>
          <a:p>
            <a:r>
              <a:rPr lang="ja-JP" altLang="en-US" sz="2000" b="1" dirty="0">
                <a:latin typeface="ＭＳ ゴシック" panose="020B0609070205080204" pitchFamily="49" charset="-128"/>
                <a:ea typeface="ＭＳ ゴシック" panose="020B0609070205080204" pitchFamily="49" charset="-128"/>
              </a:rPr>
              <a:t>　</a:t>
            </a:r>
            <a:r>
              <a:rPr lang="ja-JP" altLang="en-US" sz="2000" b="1" dirty="0" smtClean="0">
                <a:latin typeface="ＭＳ ゴシック" panose="020B0609070205080204" pitchFamily="49" charset="-128"/>
                <a:ea typeface="ＭＳ ゴシック" panose="020B0609070205080204" pitchFamily="49" charset="-128"/>
              </a:rPr>
              <a:t>　有害性ガスの種類によって使用する吸収缶の種類が異なります。</a:t>
            </a:r>
            <a:endParaRPr lang="ja-JP" altLang="en-US" sz="2000" b="1" dirty="0">
              <a:latin typeface="ＭＳ ゴシック" panose="020B0609070205080204" pitchFamily="49" charset="-128"/>
              <a:ea typeface="ＭＳ ゴシック" panose="020B0609070205080204" pitchFamily="49" charset="-128"/>
            </a:endParaRPr>
          </a:p>
          <a:p>
            <a:r>
              <a:rPr kumimoji="1" lang="ja-JP" altLang="en-US" sz="2000" b="1" dirty="0" smtClean="0">
                <a:latin typeface="ＭＳ ゴシック" panose="020B0609070205080204" pitchFamily="49" charset="-128"/>
                <a:ea typeface="ＭＳ ゴシック" panose="020B0609070205080204" pitchFamily="49" charset="-128"/>
              </a:rPr>
              <a:t>　　職場で使用する有害性ガスに効果のある吸収缶を使いましょう</a:t>
            </a:r>
            <a:endParaRPr kumimoji="1" lang="en-US" altLang="ja-JP" sz="2000" b="1" dirty="0" smtClean="0">
              <a:latin typeface="ＭＳ ゴシック" panose="020B0609070205080204" pitchFamily="49" charset="-128"/>
              <a:ea typeface="ＭＳ ゴシック" panose="020B0609070205080204" pitchFamily="49" charset="-128"/>
            </a:endParaRPr>
          </a:p>
          <a:p>
            <a:r>
              <a:rPr lang="ja-JP" altLang="en-US" sz="2800" b="1" dirty="0">
                <a:solidFill>
                  <a:srgbClr val="0000CC"/>
                </a:solidFill>
                <a:latin typeface="ＭＳ ゴシック" panose="020B0609070205080204" pitchFamily="49" charset="-128"/>
                <a:ea typeface="ＭＳ ゴシック" panose="020B0609070205080204" pitchFamily="49" charset="-128"/>
              </a:rPr>
              <a:t>●</a:t>
            </a:r>
            <a:r>
              <a:rPr kumimoji="1" lang="ja-JP" altLang="en-US" sz="2800" b="1" dirty="0" smtClean="0">
                <a:solidFill>
                  <a:srgbClr val="0000CC"/>
                </a:solidFill>
                <a:latin typeface="ＭＳ ゴシック" panose="020B0609070205080204" pitchFamily="49" charset="-128"/>
                <a:ea typeface="ＭＳ ゴシック" panose="020B0609070205080204" pitchFamily="49" charset="-128"/>
              </a:rPr>
              <a:t>呼吸用保護具の</a:t>
            </a:r>
            <a:r>
              <a:rPr lang="ja-JP" altLang="en-US" sz="2800" b="1" dirty="0">
                <a:solidFill>
                  <a:srgbClr val="0000CC"/>
                </a:solidFill>
                <a:latin typeface="ＭＳ ゴシック" panose="020B0609070205080204" pitchFamily="49" charset="-128"/>
                <a:ea typeface="ＭＳ ゴシック" panose="020B0609070205080204" pitchFamily="49" charset="-128"/>
              </a:rPr>
              <a:t>装着</a:t>
            </a:r>
            <a:r>
              <a:rPr kumimoji="1" lang="ja-JP" altLang="en-US" sz="2800" b="1" dirty="0" smtClean="0">
                <a:solidFill>
                  <a:srgbClr val="0000CC"/>
                </a:solidFill>
                <a:latin typeface="ＭＳ ゴシック" panose="020B0609070205080204" pitchFamily="49" charset="-128"/>
                <a:ea typeface="ＭＳ ゴシック" panose="020B0609070205080204" pitchFamily="49" charset="-128"/>
              </a:rPr>
              <a:t>法</a:t>
            </a:r>
            <a:endParaRPr lang="en-US" altLang="ja-JP" sz="2800" b="1" dirty="0" smtClean="0">
              <a:solidFill>
                <a:srgbClr val="0000CC"/>
              </a:solidFill>
              <a:latin typeface="ＭＳ ゴシック" panose="020B0609070205080204" pitchFamily="49" charset="-128"/>
              <a:ea typeface="ＭＳ ゴシック" panose="020B0609070205080204" pitchFamily="49" charset="-128"/>
            </a:endParaRPr>
          </a:p>
          <a:p>
            <a:r>
              <a:rPr kumimoji="1" lang="ja-JP" altLang="en-US" sz="2000" b="1" dirty="0">
                <a:latin typeface="ＭＳ ゴシック" panose="020B0609070205080204" pitchFamily="49" charset="-128"/>
                <a:ea typeface="ＭＳ ゴシック" panose="020B0609070205080204" pitchFamily="49" charset="-128"/>
              </a:rPr>
              <a:t>　</a:t>
            </a:r>
            <a:r>
              <a:rPr lang="ja-JP" altLang="en-US" sz="2000" b="1" dirty="0">
                <a:solidFill>
                  <a:srgbClr val="0000CC"/>
                </a:solidFill>
                <a:latin typeface="ＭＳ ゴシック" panose="020B0609070205080204" pitchFamily="49" charset="-128"/>
                <a:ea typeface="ＭＳ ゴシック" panose="020B0609070205080204" pitchFamily="49" charset="-128"/>
              </a:rPr>
              <a:t>　</a:t>
            </a:r>
            <a:r>
              <a:rPr lang="ja-JP" altLang="en-US" sz="2000" b="1" dirty="0" smtClean="0">
                <a:latin typeface="ＭＳ ゴシック" panose="020B0609070205080204" pitchFamily="49" charset="-128"/>
                <a:ea typeface="ＭＳ ゴシック" panose="020B0609070205080204" pitchFamily="49" charset="-128"/>
              </a:rPr>
              <a:t>顔面とマスクを密着するように装着し、隙間がないことを</a:t>
            </a:r>
            <a:endParaRPr lang="en-US" altLang="ja-JP" sz="2000" b="1" dirty="0" smtClean="0">
              <a:latin typeface="ＭＳ ゴシック" panose="020B0609070205080204" pitchFamily="49" charset="-128"/>
              <a:ea typeface="ＭＳ ゴシック" panose="020B0609070205080204" pitchFamily="49" charset="-128"/>
            </a:endParaRPr>
          </a:p>
          <a:p>
            <a:r>
              <a:rPr lang="ja-JP" altLang="en-US" sz="2000" b="1" dirty="0">
                <a:latin typeface="ＭＳ ゴシック" panose="020B0609070205080204" pitchFamily="49" charset="-128"/>
                <a:ea typeface="ＭＳ ゴシック" panose="020B0609070205080204" pitchFamily="49" charset="-128"/>
              </a:rPr>
              <a:t>　</a:t>
            </a:r>
            <a:r>
              <a:rPr lang="ja-JP" altLang="en-US" sz="2000" b="1" dirty="0" smtClean="0">
                <a:latin typeface="ＭＳ ゴシック" panose="020B0609070205080204" pitchFamily="49" charset="-128"/>
                <a:ea typeface="ＭＳ ゴシック" panose="020B0609070205080204" pitchFamily="49" charset="-128"/>
              </a:rPr>
              <a:t>　確認してから作業を始めましょう。</a:t>
            </a:r>
            <a:endParaRPr lang="en-US" altLang="ja-JP" sz="2000" b="1" dirty="0" smtClean="0">
              <a:latin typeface="ＭＳ ゴシック" panose="020B0609070205080204" pitchFamily="49" charset="-128"/>
              <a:ea typeface="ＭＳ ゴシック" panose="020B0609070205080204" pitchFamily="49" charset="-128"/>
            </a:endParaRPr>
          </a:p>
          <a:p>
            <a:r>
              <a:rPr lang="ja-JP" altLang="en-US" sz="2800" b="1" dirty="0">
                <a:solidFill>
                  <a:srgbClr val="0000CC"/>
                </a:solidFill>
                <a:latin typeface="ＭＳ ゴシック" panose="020B0609070205080204" pitchFamily="49" charset="-128"/>
                <a:ea typeface="ＭＳ ゴシック" panose="020B0609070205080204" pitchFamily="49" charset="-128"/>
              </a:rPr>
              <a:t>●</a:t>
            </a:r>
            <a:r>
              <a:rPr kumimoji="1" lang="ja-JP" altLang="en-US" sz="2800" b="1" dirty="0" smtClean="0">
                <a:solidFill>
                  <a:srgbClr val="0000CC"/>
                </a:solidFill>
                <a:latin typeface="ＭＳ ゴシック" panose="020B0609070205080204" pitchFamily="49" charset="-128"/>
                <a:ea typeface="ＭＳ ゴシック" panose="020B0609070205080204" pitchFamily="49" charset="-128"/>
              </a:rPr>
              <a:t>吸収缶の交換（防毒効果確保）</a:t>
            </a:r>
            <a:endParaRPr kumimoji="1" lang="en-US" altLang="ja-JP" sz="2800" b="1" dirty="0" smtClean="0">
              <a:solidFill>
                <a:srgbClr val="0000CC"/>
              </a:solidFill>
              <a:latin typeface="ＭＳ ゴシック" panose="020B0609070205080204" pitchFamily="49" charset="-128"/>
              <a:ea typeface="ＭＳ ゴシック" panose="020B0609070205080204" pitchFamily="49" charset="-128"/>
            </a:endParaRPr>
          </a:p>
          <a:p>
            <a:r>
              <a:rPr lang="ja-JP" altLang="en-US" sz="2000" b="1" dirty="0">
                <a:latin typeface="ＭＳ ゴシック" panose="020B0609070205080204" pitchFamily="49" charset="-128"/>
                <a:ea typeface="ＭＳ ゴシック" panose="020B0609070205080204" pitchFamily="49" charset="-128"/>
              </a:rPr>
              <a:t>　</a:t>
            </a:r>
            <a:r>
              <a:rPr lang="ja-JP" altLang="en-US" sz="2000" b="1" dirty="0" smtClean="0">
                <a:latin typeface="ＭＳ ゴシック" panose="020B0609070205080204" pitchFamily="49" charset="-128"/>
                <a:ea typeface="ＭＳ ゴシック" panose="020B0609070205080204" pitchFamily="49" charset="-128"/>
              </a:rPr>
              <a:t>　</a:t>
            </a:r>
            <a:r>
              <a:rPr lang="ja-JP" altLang="en-US" sz="2000" b="1" dirty="0">
                <a:latin typeface="ＭＳ ゴシック" panose="020B0609070205080204" pitchFamily="49" charset="-128"/>
                <a:ea typeface="ＭＳ ゴシック" panose="020B0609070205080204" pitchFamily="49" charset="-128"/>
              </a:rPr>
              <a:t>吸収缶</a:t>
            </a:r>
            <a:r>
              <a:rPr lang="ja-JP" altLang="en-US" sz="2000" b="1" dirty="0" smtClean="0">
                <a:latin typeface="ＭＳ ゴシック" panose="020B0609070205080204" pitchFamily="49" charset="-128"/>
                <a:ea typeface="ＭＳ ゴシック" panose="020B0609070205080204" pitchFamily="49" charset="-128"/>
              </a:rPr>
              <a:t>は一定以上のガスを吸着すると、それ以上は</a:t>
            </a:r>
            <a:r>
              <a:rPr lang="ja-JP" altLang="en-US" sz="2000" b="1" dirty="0">
                <a:latin typeface="ＭＳ ゴシック" panose="020B0609070205080204" pitchFamily="49" charset="-128"/>
                <a:ea typeface="ＭＳ ゴシック" panose="020B0609070205080204" pitchFamily="49" charset="-128"/>
              </a:rPr>
              <a:t>吸着</a:t>
            </a:r>
            <a:r>
              <a:rPr lang="ja-JP" altLang="en-US" sz="2000" b="1" dirty="0" smtClean="0">
                <a:latin typeface="ＭＳ ゴシック" panose="020B0609070205080204" pitchFamily="49" charset="-128"/>
                <a:ea typeface="ＭＳ ゴシック" panose="020B0609070205080204" pitchFamily="49" charset="-128"/>
              </a:rPr>
              <a:t>しなく</a:t>
            </a:r>
            <a:endParaRPr lang="en-US" altLang="ja-JP" sz="2000" b="1" dirty="0" smtClean="0">
              <a:latin typeface="ＭＳ ゴシック" panose="020B0609070205080204" pitchFamily="49" charset="-128"/>
              <a:ea typeface="ＭＳ ゴシック" panose="020B0609070205080204" pitchFamily="49" charset="-128"/>
            </a:endParaRPr>
          </a:p>
          <a:p>
            <a:r>
              <a:rPr lang="ja-JP" altLang="en-US" sz="2000" b="1" dirty="0">
                <a:latin typeface="ＭＳ ゴシック" panose="020B0609070205080204" pitchFamily="49" charset="-128"/>
                <a:ea typeface="ＭＳ ゴシック" panose="020B0609070205080204" pitchFamily="49" charset="-128"/>
              </a:rPr>
              <a:t>　</a:t>
            </a:r>
            <a:r>
              <a:rPr lang="ja-JP" altLang="en-US" sz="2000" b="1" dirty="0" smtClean="0">
                <a:latin typeface="ＭＳ ゴシック" panose="020B0609070205080204" pitchFamily="49" charset="-128"/>
                <a:ea typeface="ＭＳ ゴシック" panose="020B0609070205080204" pitchFamily="49" charset="-128"/>
              </a:rPr>
              <a:t>　なり、</a:t>
            </a:r>
            <a:r>
              <a:rPr lang="ja-JP" altLang="en-US" sz="2000" b="1" dirty="0">
                <a:latin typeface="ＭＳ ゴシック" panose="020B0609070205080204" pitchFamily="49" charset="-128"/>
                <a:ea typeface="ＭＳ ゴシック" panose="020B0609070205080204" pitchFamily="49" charset="-128"/>
              </a:rPr>
              <a:t>有害ガス</a:t>
            </a:r>
            <a:r>
              <a:rPr lang="ja-JP" altLang="en-US" sz="2000" b="1" dirty="0" smtClean="0">
                <a:latin typeface="ＭＳ ゴシック" panose="020B0609070205080204" pitchFamily="49" charset="-128"/>
                <a:ea typeface="ＭＳ ゴシック" panose="020B0609070205080204" pitchFamily="49" charset="-128"/>
              </a:rPr>
              <a:t>が吸収缶を通り抜けてしまいます。</a:t>
            </a:r>
            <a:endParaRPr lang="en-US" altLang="ja-JP" sz="2000" b="1" dirty="0" smtClean="0">
              <a:latin typeface="ＭＳ ゴシック" panose="020B0609070205080204" pitchFamily="49" charset="-128"/>
              <a:ea typeface="ＭＳ ゴシック" panose="020B0609070205080204" pitchFamily="49" charset="-128"/>
            </a:endParaRPr>
          </a:p>
          <a:p>
            <a:r>
              <a:rPr kumimoji="1" lang="ja-JP" altLang="en-US" sz="2000" b="1" dirty="0">
                <a:latin typeface="ＭＳ ゴシック" panose="020B0609070205080204" pitchFamily="49" charset="-128"/>
                <a:ea typeface="ＭＳ ゴシック" panose="020B0609070205080204" pitchFamily="49" charset="-128"/>
              </a:rPr>
              <a:t>　</a:t>
            </a:r>
            <a:r>
              <a:rPr kumimoji="1" lang="ja-JP" altLang="en-US" sz="2000" b="1" dirty="0" smtClean="0">
                <a:latin typeface="ＭＳ ゴシック" panose="020B0609070205080204" pitchFamily="49" charset="-128"/>
                <a:ea typeface="ＭＳ ゴシック" panose="020B0609070205080204" pitchFamily="49" charset="-128"/>
              </a:rPr>
              <a:t>　</a:t>
            </a:r>
            <a:r>
              <a:rPr lang="ja-JP" altLang="en-US" sz="2000" b="1" dirty="0">
                <a:latin typeface="ＭＳ ゴシック" panose="020B0609070205080204" pitchFamily="49" charset="-128"/>
                <a:ea typeface="ＭＳ ゴシック" panose="020B0609070205080204" pitchFamily="49" charset="-128"/>
              </a:rPr>
              <a:t>吸収缶</a:t>
            </a:r>
            <a:r>
              <a:rPr kumimoji="1" lang="ja-JP" altLang="en-US" sz="2000" b="1" dirty="0" smtClean="0">
                <a:latin typeface="ＭＳ ゴシック" panose="020B0609070205080204" pitchFamily="49" charset="-128"/>
                <a:ea typeface="ＭＳ ゴシック" panose="020B0609070205080204" pitchFamily="49" charset="-128"/>
              </a:rPr>
              <a:t>の交換時期に気を付けましょう。</a:t>
            </a:r>
            <a:endParaRPr kumimoji="1" lang="en-US" altLang="ja-JP" sz="2000" b="1" dirty="0" smtClean="0">
              <a:latin typeface="ＭＳ ゴシック" panose="020B0609070205080204" pitchFamily="49" charset="-128"/>
              <a:ea typeface="ＭＳ ゴシック" panose="020B0609070205080204" pitchFamily="49" charset="-128"/>
            </a:endParaRPr>
          </a:p>
          <a:p>
            <a:r>
              <a:rPr lang="ja-JP" altLang="en-US" sz="2000" b="1" dirty="0">
                <a:latin typeface="ＭＳ ゴシック" panose="020B0609070205080204" pitchFamily="49" charset="-128"/>
                <a:ea typeface="ＭＳ ゴシック" panose="020B0609070205080204" pitchFamily="49" charset="-128"/>
              </a:rPr>
              <a:t>　</a:t>
            </a:r>
            <a:r>
              <a:rPr lang="ja-JP" altLang="en-US" sz="2000" b="1" dirty="0" smtClean="0">
                <a:latin typeface="ＭＳ ゴシック" panose="020B0609070205080204" pitchFamily="49" charset="-128"/>
                <a:ea typeface="ＭＳ ゴシック" panose="020B0609070205080204" pitchFamily="49" charset="-128"/>
              </a:rPr>
              <a:t>　防塵マスクもフィルターの交換時期に気を付けましょう。</a:t>
            </a:r>
            <a:endParaRPr kumimoji="1" lang="en-US" altLang="ja-JP" sz="2000" b="1"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28</a:t>
            </a:fld>
            <a:endParaRPr kumimoji="1" lang="ja-JP" altLang="en-US"/>
          </a:p>
        </p:txBody>
      </p:sp>
    </p:spTree>
    <p:extLst>
      <p:ext uri="{BB962C8B-B14F-4D97-AF65-F5344CB8AC3E}">
        <p14:creationId xmlns:p14="http://schemas.microsoft.com/office/powerpoint/2010/main" val="3641000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60648"/>
            <a:ext cx="8229600" cy="792088"/>
          </a:xfrm>
          <a:solidFill>
            <a:srgbClr val="0000CC"/>
          </a:solidFill>
          <a:ln w="38100">
            <a:solidFill>
              <a:srgbClr val="0000CC"/>
            </a:solidFill>
          </a:ln>
        </p:spPr>
        <p:txBody>
          <a:bodyPr>
            <a:normAutofit/>
          </a:bodyPr>
          <a:lstStyle/>
          <a:p>
            <a:r>
              <a:rPr kumimoji="1" lang="ja-JP" altLang="en-US" sz="3600" b="1" dirty="0" smtClean="0">
                <a:solidFill>
                  <a:schemeClr val="bg1"/>
                </a:solidFill>
                <a:latin typeface="ＭＳ ゴシック" panose="020B0609070205080204" pitchFamily="49" charset="-128"/>
                <a:ea typeface="ＭＳ ゴシック" panose="020B0609070205080204" pitchFamily="49" charset="-128"/>
              </a:rPr>
              <a:t>防毒マスクの装着方法</a:t>
            </a:r>
            <a:endParaRPr kumimoji="1"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a:xfrm>
            <a:off x="3203848" y="5949280"/>
            <a:ext cx="2925688" cy="365125"/>
          </a:xfrm>
        </p:spPr>
        <p:txBody>
          <a:bodyPr/>
          <a:lstStyle/>
          <a:p>
            <a:r>
              <a:rPr lang="ja-JP" altLang="en-US" dirty="0">
                <a:solidFill>
                  <a:schemeClr val="tx1"/>
                </a:solidFill>
              </a:rPr>
              <a:t>提供</a:t>
            </a:r>
            <a:r>
              <a:rPr kumimoji="1" lang="ja-JP" altLang="en-US" dirty="0" smtClean="0">
                <a:solidFill>
                  <a:schemeClr val="tx1"/>
                </a:solidFill>
              </a:rPr>
              <a:t>：スリーエムジャパン株式会社</a:t>
            </a:r>
            <a:endParaRPr kumimoji="1" lang="ja-JP" altLang="en-US" dirty="0">
              <a:solidFill>
                <a:schemeClr val="tx1"/>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6497" y="1268760"/>
            <a:ext cx="7985343" cy="4766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918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a:solidFill>
            <a:srgbClr val="0000CC"/>
          </a:solidFill>
        </p:spPr>
        <p:txBody>
          <a:bodyPr>
            <a:noAutofit/>
          </a:bodyPr>
          <a:lstStyle/>
          <a:p>
            <a:r>
              <a:rPr kumimoji="1" lang="ja-JP" altLang="en-US" sz="3600" b="1" dirty="0" smtClean="0">
                <a:solidFill>
                  <a:schemeClr val="bg1"/>
                </a:solidFill>
                <a:latin typeface="ＭＳ ゴシック" panose="020B0609070205080204" pitchFamily="49" charset="-128"/>
                <a:ea typeface="ＭＳ ゴシック" panose="020B0609070205080204" pitchFamily="49" charset="-128"/>
              </a:rPr>
              <a:t>１．</a:t>
            </a:r>
            <a:r>
              <a:rPr lang="ja-JP" altLang="en-US" sz="3600" b="1" dirty="0" smtClean="0">
                <a:solidFill>
                  <a:schemeClr val="bg1"/>
                </a:solidFill>
                <a:latin typeface="ＭＳ ゴシック" panose="020B0609070205080204" pitchFamily="49" charset="-128"/>
                <a:ea typeface="ＭＳ ゴシック" panose="020B0609070205080204" pitchFamily="49" charset="-128"/>
              </a:rPr>
              <a:t>健康障害事例</a:t>
            </a:r>
            <a:endParaRPr kumimoji="1"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457200" y="1340768"/>
            <a:ext cx="8229600" cy="5112568"/>
          </a:xfrm>
          <a:ln w="57150">
            <a:solidFill>
              <a:srgbClr val="3AA52B"/>
            </a:solidFill>
          </a:ln>
        </p:spPr>
        <p:txBody>
          <a:bodyPr>
            <a:normAutofit lnSpcReduction="10000"/>
          </a:bodyPr>
          <a:lstStyle/>
          <a:p>
            <a:pPr marL="0" indent="0">
              <a:buNone/>
            </a:pPr>
            <a:r>
              <a:rPr lang="ja-JP" altLang="en-US" b="1" dirty="0" smtClean="0">
                <a:latin typeface="ＭＳ ゴシック" panose="020B0609070205080204" pitchFamily="49" charset="-128"/>
                <a:ea typeface="ＭＳ ゴシック" panose="020B0609070205080204" pitchFamily="49" charset="-128"/>
              </a:rPr>
              <a:t>中毒、薬傷、発がんなどの健康障害事例</a:t>
            </a:r>
            <a:r>
              <a:rPr lang="ja-JP" altLang="en-US" b="1" dirty="0">
                <a:latin typeface="ＭＳ ゴシック" panose="020B0609070205080204" pitchFamily="49" charset="-128"/>
                <a:ea typeface="ＭＳ ゴシック" panose="020B0609070205080204" pitchFamily="49" charset="-128"/>
              </a:rPr>
              <a:t>の中から、自社と同業種</a:t>
            </a:r>
            <a:r>
              <a:rPr lang="ja-JP" altLang="en-US" b="1" dirty="0" smtClean="0">
                <a:latin typeface="ＭＳ ゴシック" panose="020B0609070205080204" pitchFamily="49" charset="-128"/>
                <a:ea typeface="ＭＳ ゴシック" panose="020B0609070205080204" pitchFamily="49" charset="-128"/>
              </a:rPr>
              <a:t>の障害例</a:t>
            </a:r>
            <a:r>
              <a:rPr lang="ja-JP" altLang="en-US" b="1" dirty="0">
                <a:latin typeface="ＭＳ ゴシック" panose="020B0609070205080204" pitchFamily="49" charset="-128"/>
                <a:ea typeface="ＭＳ ゴシック" panose="020B0609070205080204" pitchFamily="49" charset="-128"/>
              </a:rPr>
              <a:t>、自社が取り扱っているものと同じ</a:t>
            </a:r>
            <a:r>
              <a:rPr lang="ja-JP" altLang="en-US" b="1" dirty="0" smtClean="0">
                <a:latin typeface="ＭＳ ゴシック" panose="020B0609070205080204" pitchFamily="49" charset="-128"/>
                <a:ea typeface="ＭＳ ゴシック" panose="020B0609070205080204" pitchFamily="49" charset="-128"/>
              </a:rPr>
              <a:t>物質</a:t>
            </a:r>
            <a:r>
              <a:rPr lang="ja-JP" altLang="en-US" b="1" dirty="0">
                <a:latin typeface="ＭＳ ゴシック" panose="020B0609070205080204" pitchFamily="49" charset="-128"/>
                <a:ea typeface="ＭＳ ゴシック" panose="020B0609070205080204" pitchFamily="49" charset="-128"/>
              </a:rPr>
              <a:t>による</a:t>
            </a:r>
            <a:r>
              <a:rPr lang="ja-JP" altLang="en-US" b="1" dirty="0" smtClean="0">
                <a:latin typeface="ＭＳ ゴシック" panose="020B0609070205080204" pitchFamily="49" charset="-128"/>
                <a:ea typeface="ＭＳ ゴシック" panose="020B0609070205080204" pitchFamily="49" charset="-128"/>
              </a:rPr>
              <a:t>障害例</a:t>
            </a:r>
            <a:r>
              <a:rPr lang="ja-JP" altLang="en-US" b="1" dirty="0">
                <a:latin typeface="ＭＳ ゴシック" panose="020B0609070205080204" pitchFamily="49" charset="-128"/>
                <a:ea typeface="ＭＳ ゴシック" panose="020B0609070205080204" pitchFamily="49" charset="-128"/>
              </a:rPr>
              <a:t>を</a:t>
            </a:r>
            <a:r>
              <a:rPr lang="ja-JP" altLang="en-US" b="1" dirty="0" smtClean="0">
                <a:latin typeface="ＭＳ ゴシック" panose="020B0609070205080204" pitchFamily="49" charset="-128"/>
                <a:ea typeface="ＭＳ ゴシック" panose="020B0609070205080204" pitchFamily="49" charset="-128"/>
              </a:rPr>
              <a:t>、他山</a:t>
            </a:r>
            <a:r>
              <a:rPr lang="ja-JP" altLang="en-US" b="1" dirty="0">
                <a:latin typeface="ＭＳ ゴシック" panose="020B0609070205080204" pitchFamily="49" charset="-128"/>
                <a:ea typeface="ＭＳ ゴシック" panose="020B0609070205080204" pitchFamily="49" charset="-128"/>
              </a:rPr>
              <a:t>の石と</a:t>
            </a:r>
            <a:r>
              <a:rPr lang="ja-JP" altLang="en-US" b="1" dirty="0" smtClean="0">
                <a:latin typeface="ＭＳ ゴシック" panose="020B0609070205080204" pitchFamily="49" charset="-128"/>
                <a:ea typeface="ＭＳ ゴシック" panose="020B0609070205080204" pitchFamily="49" charset="-128"/>
              </a:rPr>
              <a:t>して健康障害防止に活かしましょう。</a:t>
            </a:r>
            <a:endParaRPr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b="1" dirty="0" smtClean="0">
                <a:latin typeface="ＭＳ ゴシック" panose="020B0609070205080204" pitchFamily="49" charset="-128"/>
                <a:ea typeface="ＭＳ ゴシック" panose="020B0609070205080204" pitchFamily="49" charset="-128"/>
              </a:rPr>
              <a:t>① 薬傷事故例</a:t>
            </a:r>
            <a:endParaRPr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b="1" dirty="0" smtClean="0">
                <a:latin typeface="ＭＳ ゴシック" panose="020B0609070205080204" pitchFamily="49" charset="-128"/>
                <a:ea typeface="ＭＳ ゴシック" panose="020B0609070205080204" pitchFamily="49" charset="-128"/>
              </a:rPr>
              <a:t>② 中毒事故例</a:t>
            </a:r>
            <a:endParaRPr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b="1" dirty="0" smtClean="0">
                <a:latin typeface="ＭＳ ゴシック" panose="020B0609070205080204" pitchFamily="49" charset="-128"/>
                <a:ea typeface="ＭＳ ゴシック" panose="020B0609070205080204" pitchFamily="49" charset="-128"/>
              </a:rPr>
              <a:t>③ 混合による有害ガス発生で中毒の例</a:t>
            </a:r>
            <a:endParaRPr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b="1" dirty="0">
                <a:latin typeface="ＭＳ ゴシック" panose="020B0609070205080204" pitchFamily="49" charset="-128"/>
                <a:ea typeface="ＭＳ ゴシック" panose="020B0609070205080204" pitchFamily="49" charset="-128"/>
              </a:rPr>
              <a:t>④</a:t>
            </a:r>
            <a:r>
              <a:rPr lang="ja-JP" altLang="en-US" b="1" dirty="0" smtClean="0">
                <a:latin typeface="ＭＳ ゴシック" panose="020B0609070205080204" pitchFamily="49" charset="-128"/>
                <a:ea typeface="ＭＳ ゴシック" panose="020B0609070205080204" pitchFamily="49" charset="-128"/>
              </a:rPr>
              <a:t> 長期接触による発がんの事例</a:t>
            </a:r>
            <a:endParaRPr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b="1" dirty="0" smtClean="0">
                <a:latin typeface="ＭＳ ゴシック" panose="020B0609070205080204" pitchFamily="49" charset="-128"/>
                <a:ea typeface="ＭＳ ゴシック" panose="020B0609070205080204" pitchFamily="49" charset="-128"/>
              </a:rPr>
              <a:t>⑤</a:t>
            </a:r>
            <a:r>
              <a:rPr kumimoji="1" lang="ja-JP" altLang="en-US" b="1" dirty="0" smtClean="0">
                <a:latin typeface="ＭＳ ゴシック" panose="020B0609070205080204" pitchFamily="49" charset="-128"/>
                <a:ea typeface="ＭＳ ゴシック" panose="020B0609070205080204" pitchFamily="49" charset="-128"/>
              </a:rPr>
              <a:t> 長期接触による臓器障害の事例</a:t>
            </a:r>
            <a:endParaRPr kumimoji="1" lang="ja-JP" altLang="en-US" b="1" dirty="0"/>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3</a:t>
            </a:fld>
            <a:endParaRPr kumimoji="1" lang="ja-JP" altLang="en-US" dirty="0"/>
          </a:p>
        </p:txBody>
      </p:sp>
    </p:spTree>
    <p:extLst>
      <p:ext uri="{BB962C8B-B14F-4D97-AF65-F5344CB8AC3E}">
        <p14:creationId xmlns:p14="http://schemas.microsoft.com/office/powerpoint/2010/main" val="3660946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268760"/>
            <a:ext cx="7848872" cy="5049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274638"/>
            <a:ext cx="8229600" cy="850106"/>
          </a:xfrm>
          <a:solidFill>
            <a:srgbClr val="0000CC"/>
          </a:solidFill>
          <a:ln w="38100">
            <a:solidFill>
              <a:srgbClr val="0000CC"/>
            </a:solidFill>
          </a:ln>
        </p:spPr>
        <p:txBody>
          <a:bodyPr>
            <a:normAutofit/>
          </a:bodyPr>
          <a:lstStyle/>
          <a:p>
            <a:r>
              <a:rPr kumimoji="1" lang="ja-JP" altLang="en-US" sz="3200" b="1" dirty="0" smtClean="0">
                <a:solidFill>
                  <a:schemeClr val="bg1"/>
                </a:solidFill>
                <a:latin typeface="ＭＳ ゴシック" panose="020B0609070205080204" pitchFamily="49" charset="-128"/>
                <a:ea typeface="ＭＳ ゴシック" panose="020B0609070205080204" pitchFamily="49" charset="-128"/>
              </a:rPr>
              <a:t>防</a:t>
            </a:r>
            <a:r>
              <a:rPr kumimoji="1" lang="ja-JP" altLang="en-US" sz="3200" b="1" dirty="0" err="1" smtClean="0">
                <a:solidFill>
                  <a:schemeClr val="bg1"/>
                </a:solidFill>
                <a:latin typeface="ＭＳ ゴシック" panose="020B0609070205080204" pitchFamily="49" charset="-128"/>
                <a:ea typeface="ＭＳ ゴシック" panose="020B0609070205080204" pitchFamily="49" charset="-128"/>
              </a:rPr>
              <a:t>じん</a:t>
            </a:r>
            <a:r>
              <a:rPr kumimoji="1" lang="ja-JP" altLang="en-US" sz="3200" b="1" dirty="0" smtClean="0">
                <a:solidFill>
                  <a:schemeClr val="bg1"/>
                </a:solidFill>
                <a:latin typeface="ＭＳ ゴシック" panose="020B0609070205080204" pitchFamily="49" charset="-128"/>
                <a:ea typeface="ＭＳ ゴシック" panose="020B0609070205080204" pitchFamily="49" charset="-128"/>
              </a:rPr>
              <a:t>マスクの装着方法（使い捨て式）</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1A808FB3-8003-43CC-8C56-148E992D40FC}" type="slidenum">
              <a:rPr lang="ja-JP" altLang="en-US" smtClean="0">
                <a:solidFill>
                  <a:prstClr val="black">
                    <a:tint val="75000"/>
                  </a:prstClr>
                </a:solidFill>
              </a:rPr>
              <a:pPr/>
              <a:t>30</a:t>
            </a:fld>
            <a:endParaRPr lang="ja-JP" altLang="en-US">
              <a:solidFill>
                <a:prstClr val="black">
                  <a:tint val="75000"/>
                </a:prstClr>
              </a:solidFill>
            </a:endParaRPr>
          </a:p>
        </p:txBody>
      </p:sp>
      <p:sp>
        <p:nvSpPr>
          <p:cNvPr id="5" name="テキスト ボックス 4"/>
          <p:cNvSpPr txBox="1"/>
          <p:nvPr/>
        </p:nvSpPr>
        <p:spPr>
          <a:xfrm>
            <a:off x="1979712" y="6133946"/>
            <a:ext cx="3384376" cy="307777"/>
          </a:xfrm>
          <a:prstGeom prst="rect">
            <a:avLst/>
          </a:prstGeom>
          <a:noFill/>
        </p:spPr>
        <p:txBody>
          <a:bodyPr wrap="square" rtlCol="0">
            <a:spAutoFit/>
          </a:bodyPr>
          <a:lstStyle/>
          <a:p>
            <a:r>
              <a:rPr lang="ja-JP" altLang="en-US" sz="1400" dirty="0" smtClean="0">
                <a:solidFill>
                  <a:prstClr val="black"/>
                </a:solidFill>
              </a:rPr>
              <a:t>提供</a:t>
            </a:r>
            <a:r>
              <a:rPr lang="en-US" altLang="ja-JP" sz="1400" dirty="0" smtClean="0">
                <a:solidFill>
                  <a:prstClr val="black"/>
                </a:solidFill>
              </a:rPr>
              <a:t>:</a:t>
            </a:r>
            <a:r>
              <a:rPr lang="ja-JP" altLang="en-US" sz="1400" dirty="0" smtClean="0">
                <a:solidFill>
                  <a:prstClr val="black"/>
                </a:solidFill>
              </a:rPr>
              <a:t>スリーエムジャパン株式会社</a:t>
            </a:r>
            <a:endParaRPr lang="ja-JP" altLang="en-US" sz="1400" dirty="0">
              <a:solidFill>
                <a:prstClr val="black"/>
              </a:solidFill>
            </a:endParaRPr>
          </a:p>
        </p:txBody>
      </p:sp>
      <p:sp>
        <p:nvSpPr>
          <p:cNvPr id="6" name="正方形/長方形 5"/>
          <p:cNvSpPr/>
          <p:nvPr/>
        </p:nvSpPr>
        <p:spPr>
          <a:xfrm>
            <a:off x="539552" y="5949280"/>
            <a:ext cx="1440160" cy="553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4585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a:solidFill>
            <a:srgbClr val="0000CC"/>
          </a:solidFill>
          <a:ln>
            <a:solidFill>
              <a:srgbClr val="0000CC"/>
            </a:solidFill>
          </a:ln>
        </p:spPr>
        <p:txBody>
          <a:bodyPr/>
          <a:lstStyle/>
          <a:p>
            <a:r>
              <a:rPr kumimoji="1" lang="ja-JP" altLang="en-US" dirty="0" smtClean="0">
                <a:solidFill>
                  <a:schemeClr val="bg1"/>
                </a:solidFill>
                <a:latin typeface="ＭＳ ゴシック" panose="020B0609070205080204" pitchFamily="49" charset="-128"/>
                <a:ea typeface="ＭＳ ゴシック" panose="020B0609070205080204" pitchFamily="49" charset="-128"/>
              </a:rPr>
              <a:t>まとめ</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539552" y="1196752"/>
            <a:ext cx="8229600" cy="5328592"/>
          </a:xfrm>
          <a:ln w="57150">
            <a:solidFill>
              <a:srgbClr val="3AA52B"/>
            </a:solidFill>
          </a:ln>
        </p:spPr>
        <p:txBody>
          <a:bodyPr>
            <a:normAutofit/>
          </a:bodyPr>
          <a:lstStyle/>
          <a:p>
            <a:pPr marL="0" indent="0">
              <a:buNone/>
            </a:pPr>
            <a:endParaRPr kumimoji="1" lang="en-US" altLang="ja-JP" sz="1100" dirty="0" smtClean="0">
              <a:solidFill>
                <a:srgbClr val="0000CC"/>
              </a:solidFill>
              <a:latin typeface="ＭＳ ゴシック" panose="020B0609070205080204" pitchFamily="49" charset="-128"/>
              <a:ea typeface="ＭＳ ゴシック" panose="020B0609070205080204" pitchFamily="49" charset="-128"/>
            </a:endParaRPr>
          </a:p>
          <a:p>
            <a:pPr marL="0" indent="0">
              <a:buNone/>
            </a:pPr>
            <a:r>
              <a:rPr kumimoji="1" lang="ja-JP" altLang="en-US" dirty="0" smtClean="0">
                <a:latin typeface="ＭＳ ゴシック" panose="020B0609070205080204" pitchFamily="49" charset="-128"/>
                <a:ea typeface="ＭＳ ゴシック" panose="020B0609070205080204" pitchFamily="49" charset="-128"/>
              </a:rPr>
              <a:t>◆</a:t>
            </a:r>
            <a:r>
              <a:rPr kumimoji="1" lang="ja-JP" altLang="en-US" b="1" dirty="0" smtClean="0">
                <a:latin typeface="ＭＳ ゴシック" panose="020B0609070205080204" pitchFamily="49" charset="-128"/>
                <a:ea typeface="ＭＳ ゴシック" panose="020B0609070205080204" pitchFamily="49" charset="-128"/>
              </a:rPr>
              <a:t>有害性のある化学物質でも、適正に取り　</a:t>
            </a:r>
            <a:endParaRPr kumimoji="1"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b="1" dirty="0">
                <a:latin typeface="ＭＳ ゴシック" panose="020B0609070205080204" pitchFamily="49" charset="-128"/>
                <a:ea typeface="ＭＳ ゴシック" panose="020B0609070205080204" pitchFamily="49" charset="-128"/>
              </a:rPr>
              <a:t>　</a:t>
            </a:r>
            <a:r>
              <a:rPr kumimoji="1" lang="ja-JP" altLang="en-US" b="1" dirty="0" smtClean="0">
                <a:latin typeface="ＭＳ ゴシック" panose="020B0609070205080204" pitchFamily="49" charset="-128"/>
                <a:ea typeface="ＭＳ ゴシック" panose="020B0609070205080204" pitchFamily="49" charset="-128"/>
              </a:rPr>
              <a:t>扱えば、健康を損なう心配はありません。</a:t>
            </a:r>
            <a:endParaRPr kumimoji="1"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b="1" dirty="0" smtClean="0">
                <a:latin typeface="ＭＳ ゴシック" panose="020B0609070205080204" pitchFamily="49" charset="-128"/>
                <a:ea typeface="ＭＳ ゴシック" panose="020B0609070205080204" pitchFamily="49" charset="-128"/>
              </a:rPr>
              <a:t>◆取り扱う化学物質の有害性を、ラベル表</a:t>
            </a:r>
            <a:endParaRPr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b="1" dirty="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示等で正しく理解しましょう。</a:t>
            </a:r>
            <a:endParaRPr lang="en-US" altLang="ja-JP" b="1" dirty="0" smtClean="0">
              <a:latin typeface="ＭＳ ゴシック" panose="020B0609070205080204" pitchFamily="49" charset="-128"/>
              <a:ea typeface="ＭＳ ゴシック" panose="020B0609070205080204" pitchFamily="49" charset="-128"/>
            </a:endParaRPr>
          </a:p>
          <a:p>
            <a:pPr marL="0" indent="0">
              <a:buNone/>
            </a:pPr>
            <a:r>
              <a:rPr kumimoji="1" lang="ja-JP" altLang="en-US" b="1" dirty="0" smtClean="0">
                <a:latin typeface="ＭＳ ゴシック" panose="020B0609070205080204" pitchFamily="49" charset="-128"/>
                <a:ea typeface="ＭＳ ゴシック" panose="020B0609070205080204" pitchFamily="49" charset="-128"/>
              </a:rPr>
              <a:t>◆発がん性等すぐには症状が現れないリス</a:t>
            </a:r>
            <a:endParaRPr kumimoji="1"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b="1" dirty="0">
                <a:latin typeface="ＭＳ ゴシック" panose="020B0609070205080204" pitchFamily="49" charset="-128"/>
                <a:ea typeface="ＭＳ ゴシック" panose="020B0609070205080204" pitchFamily="49" charset="-128"/>
              </a:rPr>
              <a:t>　</a:t>
            </a:r>
            <a:r>
              <a:rPr kumimoji="1" lang="ja-JP" altLang="en-US" b="1" dirty="0" smtClean="0">
                <a:latin typeface="ＭＳ ゴシック" panose="020B0609070205080204" pitchFamily="49" charset="-128"/>
                <a:ea typeface="ＭＳ ゴシック" panose="020B0609070205080204" pitchFamily="49" charset="-128"/>
              </a:rPr>
              <a:t>クもありますので、油断せず、決められ</a:t>
            </a:r>
            <a:endParaRPr kumimoji="1"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b="1" dirty="0">
                <a:latin typeface="ＭＳ ゴシック" panose="020B0609070205080204" pitchFamily="49" charset="-128"/>
                <a:ea typeface="ＭＳ ゴシック" panose="020B0609070205080204" pitchFamily="49" charset="-128"/>
              </a:rPr>
              <a:t>　</a:t>
            </a:r>
            <a:r>
              <a:rPr kumimoji="1" lang="ja-JP" altLang="en-US" b="1" dirty="0" err="1" smtClean="0">
                <a:latin typeface="ＭＳ ゴシック" panose="020B0609070205080204" pitchFamily="49" charset="-128"/>
                <a:ea typeface="ＭＳ ゴシック" panose="020B0609070205080204" pitchFamily="49" charset="-128"/>
              </a:rPr>
              <a:t>た</a:t>
            </a:r>
            <a:r>
              <a:rPr kumimoji="1" lang="ja-JP" altLang="en-US" b="1" dirty="0" smtClean="0">
                <a:latin typeface="ＭＳ ゴシック" panose="020B0609070205080204" pitchFamily="49" charset="-128"/>
                <a:ea typeface="ＭＳ ゴシック" panose="020B0609070205080204" pitchFamily="49" charset="-128"/>
              </a:rPr>
              <a:t>作業手順を守り、自分と仲間の健康を</a:t>
            </a:r>
            <a:endParaRPr kumimoji="1"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b="1" dirty="0">
                <a:latin typeface="ＭＳ ゴシック" panose="020B0609070205080204" pitchFamily="49" charset="-128"/>
                <a:ea typeface="ＭＳ ゴシック" panose="020B0609070205080204" pitchFamily="49" charset="-128"/>
              </a:rPr>
              <a:t>　</a:t>
            </a:r>
            <a:r>
              <a:rPr kumimoji="1" lang="ja-JP" altLang="en-US" b="1" dirty="0" smtClean="0">
                <a:latin typeface="ＭＳ ゴシック" panose="020B0609070205080204" pitchFamily="49" charset="-128"/>
                <a:ea typeface="ＭＳ ゴシック" panose="020B0609070205080204" pitchFamily="49" charset="-128"/>
              </a:rPr>
              <a:t>守りましょう。</a:t>
            </a:r>
            <a:endParaRPr kumimoji="1" lang="en-US" altLang="ja-JP" b="1" dirty="0" smtClean="0">
              <a:latin typeface="ＭＳ ゴシック" panose="020B0609070205080204" pitchFamily="49" charset="-128"/>
              <a:ea typeface="ＭＳ ゴシック" panose="020B0609070205080204" pitchFamily="49" charset="-128"/>
            </a:endParaRP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31</a:t>
            </a:fld>
            <a:endParaRPr kumimoji="1" lang="ja-JP" altLang="en-US" dirty="0"/>
          </a:p>
        </p:txBody>
      </p:sp>
    </p:spTree>
    <p:extLst>
      <p:ext uri="{BB962C8B-B14F-4D97-AF65-F5344CB8AC3E}">
        <p14:creationId xmlns:p14="http://schemas.microsoft.com/office/powerpoint/2010/main" val="728638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542" y="692696"/>
            <a:ext cx="8229600" cy="504056"/>
          </a:xfrm>
          <a:solidFill>
            <a:srgbClr val="0070C0"/>
          </a:solidFill>
          <a:ln>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r>
              <a:rPr lang="ja-JP"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塗装工場塗装</a:t>
            </a:r>
            <a:r>
              <a:rPr lang="ja-JP"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ブース槽の清掃中</a:t>
            </a:r>
            <a:r>
              <a:rPr lang="ja-JP"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、水酸化ナトリウム薬傷</a:t>
            </a:r>
            <a:r>
              <a:rPr lang="ja-JP"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を負う</a:t>
            </a:r>
            <a:endParaRPr kumimoji="1" lang="ja-JP"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1"/>
            <a:ext cx="3642390"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4572000" y="1196752"/>
            <a:ext cx="4104456" cy="544706"/>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b="1" dirty="0" smtClean="0">
                <a:latin typeface="ＭＳ ゴシック" panose="020B0609070205080204" pitchFamily="49" charset="-128"/>
                <a:ea typeface="ＭＳ ゴシック" panose="020B0609070205080204" pitchFamily="49" charset="-128"/>
              </a:rPr>
              <a:t>人的被害：休業者数　</a:t>
            </a:r>
            <a:r>
              <a:rPr lang="en-US" altLang="ja-JP" b="1" dirty="0" smtClean="0">
                <a:latin typeface="ＭＳ ゴシック" panose="020B0609070205080204" pitchFamily="49" charset="-128"/>
                <a:ea typeface="ＭＳ ゴシック" panose="020B0609070205080204" pitchFamily="49" charset="-128"/>
              </a:rPr>
              <a:t>3</a:t>
            </a:r>
            <a:r>
              <a:rPr lang="ja-JP" altLang="en-US" b="1" dirty="0" smtClean="0">
                <a:latin typeface="ＭＳ ゴシック" panose="020B0609070205080204" pitchFamily="49" charset="-128"/>
                <a:ea typeface="ＭＳ ゴシック" panose="020B0609070205080204" pitchFamily="49" charset="-128"/>
              </a:rPr>
              <a:t>人</a:t>
            </a:r>
            <a:r>
              <a:rPr kumimoji="1" lang="ja-JP" altLang="en-US" dirty="0" smtClean="0">
                <a:latin typeface="ＭＳ ゴシック" panose="020B0609070205080204" pitchFamily="49" charset="-128"/>
                <a:ea typeface="ＭＳ ゴシック" panose="020B0609070205080204" pitchFamily="49" charset="-128"/>
              </a:rPr>
              <a:t>　　</a:t>
            </a:r>
            <a:r>
              <a:rPr kumimoji="1" lang="ja-JP" altLang="en-US" dirty="0" smtClean="0"/>
              <a:t>　</a:t>
            </a:r>
            <a:endParaRPr kumimoji="1" lang="en-US" altLang="ja-JP" dirty="0" smtClean="0"/>
          </a:p>
        </p:txBody>
      </p:sp>
      <p:sp>
        <p:nvSpPr>
          <p:cNvPr id="8" name="テキスト ボックス 7"/>
          <p:cNvSpPr txBox="1"/>
          <p:nvPr/>
        </p:nvSpPr>
        <p:spPr>
          <a:xfrm>
            <a:off x="4572000" y="1700808"/>
            <a:ext cx="4104456" cy="49859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本災害</a:t>
            </a:r>
            <a:r>
              <a:rPr lang="ja-JP" altLang="en-US" sz="1400" dirty="0">
                <a:latin typeface="ＭＳ ゴシック" panose="020B0609070205080204" pitchFamily="49" charset="-128"/>
                <a:ea typeface="ＭＳ ゴシック" panose="020B0609070205080204" pitchFamily="49" charset="-128"/>
              </a:rPr>
              <a:t>は、塗装工場において廃塗料沈殿槽を清掃中に発生した。災害の発生した工場内の塗装を行うブースには、オーバースプレーされた塗料を受けるための沈殿槽が設置されており、槽内には常時深さ</a:t>
            </a:r>
            <a:r>
              <a:rPr lang="en-US" altLang="ja-JP" sz="1400" dirty="0">
                <a:latin typeface="ＭＳ ゴシック" panose="020B0609070205080204" pitchFamily="49" charset="-128"/>
                <a:ea typeface="ＭＳ ゴシック" panose="020B0609070205080204" pitchFamily="49" charset="-128"/>
              </a:rPr>
              <a:t>50cm</a:t>
            </a:r>
            <a:r>
              <a:rPr lang="ja-JP" altLang="en-US" sz="1400" dirty="0">
                <a:latin typeface="ＭＳ ゴシック" panose="020B0609070205080204" pitchFamily="49" charset="-128"/>
                <a:ea typeface="ＭＳ ゴシック" panose="020B0609070205080204" pitchFamily="49" charset="-128"/>
              </a:rPr>
              <a:t>程度に水が張られ、けん化反応により塗料を沈殿させるために、水酸化ナトリウムと廃油が投入されていた</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槽内</a:t>
            </a:r>
            <a:r>
              <a:rPr lang="ja-JP" altLang="en-US" sz="1400" dirty="0" smtClean="0">
                <a:latin typeface="ＭＳ ゴシック" panose="020B0609070205080204" pitchFamily="49" charset="-128"/>
                <a:ea typeface="ＭＳ ゴシック" panose="020B0609070205080204" pitchFamily="49" charset="-128"/>
              </a:rPr>
              <a:t>の水溶液がバキュームカーにより吸い上げられた後、作業者</a:t>
            </a:r>
            <a:r>
              <a:rPr lang="en-US" altLang="ja-JP" sz="1400" dirty="0" smtClean="0">
                <a:latin typeface="ＭＳ ゴシック" panose="020B0609070205080204" pitchFamily="49" charset="-128"/>
                <a:ea typeface="ＭＳ ゴシック" panose="020B0609070205080204" pitchFamily="49" charset="-128"/>
              </a:rPr>
              <a:t>4</a:t>
            </a:r>
            <a:r>
              <a:rPr lang="ja-JP" altLang="en-US" sz="1400" dirty="0" smtClean="0">
                <a:latin typeface="ＭＳ ゴシック" panose="020B0609070205080204" pitchFamily="49" charset="-128"/>
                <a:ea typeface="ＭＳ ゴシック" panose="020B0609070205080204" pitchFamily="49" charset="-128"/>
              </a:rPr>
              <a:t>人がスコップで廃塗料沈殿物（深さ</a:t>
            </a:r>
            <a:r>
              <a:rPr lang="en-US" altLang="ja-JP" sz="1400" dirty="0" smtClean="0">
                <a:latin typeface="ＭＳ ゴシック" panose="020B0609070205080204" pitchFamily="49" charset="-128"/>
                <a:ea typeface="ＭＳ ゴシック" panose="020B0609070205080204" pitchFamily="49" charset="-128"/>
              </a:rPr>
              <a:t>30</a:t>
            </a:r>
            <a:r>
              <a:rPr lang="ja-JP" altLang="en-US" sz="1400" dirty="0" smtClean="0">
                <a:latin typeface="ＭＳ ゴシック" panose="020B0609070205080204" pitchFamily="49" charset="-128"/>
                <a:ea typeface="ＭＳ ゴシック" panose="020B0609070205080204" pitchFamily="49" charset="-128"/>
              </a:rPr>
              <a:t>㎝）をすくってバケツに入れる作業をして</a:t>
            </a:r>
            <a:r>
              <a:rPr lang="ja-JP" altLang="en-US" sz="1400" dirty="0">
                <a:latin typeface="ＭＳ ゴシック" panose="020B0609070205080204" pitchFamily="49" charset="-128"/>
                <a:ea typeface="ＭＳ ゴシック" panose="020B0609070205080204" pitchFamily="49" charset="-128"/>
              </a:rPr>
              <a:t>いた</a:t>
            </a:r>
            <a:r>
              <a:rPr lang="ja-JP" altLang="en-US" sz="1400" dirty="0" smtClean="0">
                <a:latin typeface="ＭＳ ゴシック" panose="020B0609070205080204" pitchFamily="49" charset="-128"/>
                <a:ea typeface="ＭＳ ゴシック" panose="020B0609070205080204" pitchFamily="49" charset="-128"/>
              </a:rPr>
              <a:t>。スコップですくった際、飛散した水溶液を顔、手等に浴びた。</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なお</a:t>
            </a:r>
            <a:r>
              <a:rPr lang="ja-JP" altLang="en-US" sz="1400" dirty="0" smtClean="0">
                <a:latin typeface="ＭＳ ゴシック" panose="020B0609070205080204" pitchFamily="49" charset="-128"/>
                <a:ea typeface="ＭＳ ゴシック" panose="020B0609070205080204" pitchFamily="49" charset="-128"/>
              </a:rPr>
              <a:t>、</a:t>
            </a:r>
            <a:r>
              <a:rPr lang="ja-JP" altLang="en-US" sz="1400" b="1" dirty="0" smtClean="0">
                <a:latin typeface="ＭＳ ゴシック" panose="020B0609070205080204" pitchFamily="49" charset="-128"/>
                <a:ea typeface="ＭＳ ゴシック" panose="020B0609070205080204" pitchFamily="49" charset="-128"/>
              </a:rPr>
              <a:t>作業者の服装は、通常の作業着にビニール手袋、ゴム長靴、人によってはナイロン製ヤッケを着用していた。</a:t>
            </a:r>
            <a:endParaRPr lang="en-US" altLang="ja-JP" sz="1400" b="1" dirty="0" smtClean="0">
              <a:latin typeface="ＭＳ ゴシック" panose="020B0609070205080204" pitchFamily="49" charset="-128"/>
              <a:ea typeface="ＭＳ ゴシック" panose="020B0609070205080204" pitchFamily="49" charset="-128"/>
            </a:endParaRPr>
          </a:p>
          <a:p>
            <a:endParaRPr lang="en-US" altLang="ja-JP" sz="1600"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a:t>
            </a:r>
            <a:r>
              <a:rPr kumimoji="1" lang="ja-JP" altLang="en-US" b="1" dirty="0" smtClean="0">
                <a:latin typeface="ＭＳ ゴシック" panose="020B0609070205080204" pitchFamily="49" charset="-128"/>
                <a:ea typeface="ＭＳ ゴシック" panose="020B0609070205080204" pitchFamily="49" charset="-128"/>
              </a:rPr>
              <a:t>原因</a:t>
            </a:r>
            <a:r>
              <a:rPr lang="ja-JP" altLang="en-US" b="1" dirty="0">
                <a:latin typeface="ＭＳ ゴシック" panose="020B0609070205080204" pitchFamily="49" charset="-128"/>
                <a:ea typeface="ＭＳ ゴシック" panose="020B0609070205080204" pitchFamily="49" charset="-128"/>
              </a:rPr>
              <a:t>・</a:t>
            </a:r>
            <a:r>
              <a:rPr kumimoji="1" lang="ja-JP" altLang="en-US" b="1" dirty="0" smtClean="0">
                <a:latin typeface="ＭＳ ゴシック" panose="020B0609070205080204" pitchFamily="49" charset="-128"/>
                <a:ea typeface="ＭＳ ゴシック" panose="020B0609070205080204" pitchFamily="49" charset="-128"/>
              </a:rPr>
              <a:t>教訓</a:t>
            </a:r>
            <a:endParaRPr kumimoji="1" lang="en-US" altLang="ja-JP" b="1" dirty="0" smtClean="0">
              <a:latin typeface="ＭＳ ゴシック" panose="020B0609070205080204" pitchFamily="49" charset="-128"/>
              <a:ea typeface="ＭＳ ゴシック" panose="020B0609070205080204" pitchFamily="49" charset="-128"/>
            </a:endParaRPr>
          </a:p>
          <a:p>
            <a:r>
              <a:rPr kumimoji="1" lang="ja-JP" altLang="en-US" sz="1400" b="1" dirty="0" smtClean="0">
                <a:latin typeface="ＭＳ ゴシック" panose="020B0609070205080204" pitchFamily="49" charset="-128"/>
                <a:ea typeface="ＭＳ ゴシック" panose="020B0609070205080204" pitchFamily="49" charset="-128"/>
              </a:rPr>
              <a:t>現場責任者、作業者に槽内の物質の有害性について認識がなかった。</a:t>
            </a:r>
            <a:endParaRPr kumimoji="1" lang="en-US" altLang="ja-JP" sz="1400" b="1" dirty="0" smtClean="0">
              <a:latin typeface="ＭＳ ゴシック" panose="020B0609070205080204" pitchFamily="49" charset="-128"/>
              <a:ea typeface="ＭＳ ゴシック" panose="020B0609070205080204" pitchFamily="49" charset="-128"/>
            </a:endParaRPr>
          </a:p>
          <a:p>
            <a:r>
              <a:rPr lang="ja-JP" altLang="en-US" sz="1400" b="1" dirty="0">
                <a:latin typeface="ＭＳ ゴシック" panose="020B0609070205080204" pitchFamily="49" charset="-128"/>
                <a:ea typeface="ＭＳ ゴシック" panose="020B0609070205080204" pitchFamily="49" charset="-128"/>
              </a:rPr>
              <a:t>そのため</a:t>
            </a:r>
            <a:r>
              <a:rPr lang="ja-JP" altLang="en-US" sz="1400" b="1" dirty="0" smtClean="0">
                <a:latin typeface="ＭＳ ゴシック" panose="020B0609070205080204" pitchFamily="49" charset="-128"/>
                <a:ea typeface="ＭＳ ゴシック" panose="020B0609070205080204" pitchFamily="49" charset="-128"/>
              </a:rPr>
              <a:t>か、適切な保護具（水酸化ナトリウム用）を使用していなかった。</a:t>
            </a:r>
            <a:endParaRPr kumimoji="1" lang="en-US" altLang="ja-JP" sz="1400" b="1" dirty="0" smtClean="0">
              <a:latin typeface="ＭＳ ゴシック" panose="020B0609070205080204" pitchFamily="49" charset="-128"/>
              <a:ea typeface="ＭＳ ゴシック" panose="020B0609070205080204" pitchFamily="49" charset="-128"/>
            </a:endParaRPr>
          </a:p>
          <a:p>
            <a:endParaRPr lang="en-US" altLang="ja-JP" sz="1400" dirty="0" smtClean="0"/>
          </a:p>
        </p:txBody>
      </p:sp>
      <p:sp>
        <p:nvSpPr>
          <p:cNvPr id="6" name="テキスト ボックス 5"/>
          <p:cNvSpPr txBox="1"/>
          <p:nvPr/>
        </p:nvSpPr>
        <p:spPr>
          <a:xfrm>
            <a:off x="1475656" y="1556792"/>
            <a:ext cx="877163" cy="369332"/>
          </a:xfrm>
          <a:prstGeom prst="rect">
            <a:avLst/>
          </a:prstGeom>
          <a:noFill/>
        </p:spPr>
        <p:txBody>
          <a:bodyPr wrap="none" rtlCol="0">
            <a:spAutoFit/>
          </a:bodyPr>
          <a:lstStyle/>
          <a:p>
            <a:r>
              <a:rPr lang="ja-JP" altLang="en-US" b="1" dirty="0">
                <a:latin typeface="ＭＳ ゴシック" panose="020B0609070205080204" pitchFamily="49" charset="-128"/>
                <a:ea typeface="ＭＳ ゴシック" panose="020B0609070205080204" pitchFamily="49" charset="-128"/>
              </a:rPr>
              <a:t>沈殿槽</a:t>
            </a:r>
            <a:endParaRPr kumimoji="1" lang="ja-JP" altLang="en-US" b="1" dirty="0">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856254" y="5982018"/>
            <a:ext cx="3570208" cy="276999"/>
          </a:xfrm>
          <a:prstGeom prst="rect">
            <a:avLst/>
          </a:prstGeom>
        </p:spPr>
        <p:txBody>
          <a:bodyPr wrap="none">
            <a:spAutoFit/>
          </a:bodyPr>
          <a:lstStyle/>
          <a:p>
            <a:r>
              <a:rPr lang="ja-JP" altLang="en-US" sz="1200" dirty="0">
                <a:latin typeface="ＭＳ ゴシック" panose="020B0609070205080204" pitchFamily="49" charset="-128"/>
                <a:ea typeface="ＭＳ ゴシック" panose="020B0609070205080204" pitchFamily="49" charset="-128"/>
              </a:rPr>
              <a:t>出典：職場</a:t>
            </a:r>
            <a:r>
              <a:rPr lang="ja-JP" altLang="en-US" sz="1200" dirty="0" smtClean="0">
                <a:latin typeface="ＭＳ ゴシック" panose="020B0609070205080204" pitchFamily="49" charset="-128"/>
                <a:ea typeface="ＭＳ ゴシック" panose="020B0609070205080204" pitchFamily="49" charset="-128"/>
              </a:rPr>
              <a:t>の</a:t>
            </a:r>
            <a:r>
              <a:rPr lang="ja-JP" altLang="en-US" sz="1200" dirty="0">
                <a:latin typeface="ＭＳ ゴシック" panose="020B0609070205080204" pitchFamily="49" charset="-128"/>
                <a:ea typeface="ＭＳ ゴシック" panose="020B0609070205080204" pitchFamily="49" charset="-128"/>
              </a:rPr>
              <a:t>あんぜん</a:t>
            </a:r>
            <a:r>
              <a:rPr lang="ja-JP" altLang="en-US" sz="1200" dirty="0" smtClean="0">
                <a:latin typeface="ＭＳ ゴシック" panose="020B0609070205080204" pitchFamily="49" charset="-128"/>
                <a:ea typeface="ＭＳ ゴシック" panose="020B0609070205080204" pitchFamily="49" charset="-128"/>
              </a:rPr>
              <a:t>サイト</a:t>
            </a:r>
            <a:r>
              <a:rPr lang="ja-JP" altLang="en-US" sz="1200" dirty="0">
                <a:latin typeface="ＭＳ ゴシック" panose="020B0609070205080204" pitchFamily="49" charset="-128"/>
                <a:ea typeface="ＭＳ ゴシック" panose="020B0609070205080204" pitchFamily="49" charset="-128"/>
              </a:rPr>
              <a:t>　労働災害事例より</a:t>
            </a:r>
          </a:p>
        </p:txBody>
      </p:sp>
      <p:sp>
        <p:nvSpPr>
          <p:cNvPr id="11" name="テキスト ボックス 10"/>
          <p:cNvSpPr txBox="1"/>
          <p:nvPr/>
        </p:nvSpPr>
        <p:spPr>
          <a:xfrm rot="10800000" flipV="1">
            <a:off x="323727" y="4992906"/>
            <a:ext cx="2553909" cy="523220"/>
          </a:xfrm>
          <a:prstGeom prst="rect">
            <a:avLst/>
          </a:prstGeom>
          <a:noFill/>
        </p:spPr>
        <p:txBody>
          <a:bodyPr wrap="square" rtlCol="0">
            <a:spAutoFit/>
          </a:bodyPr>
          <a:lstStyle/>
          <a:p>
            <a:r>
              <a:rPr kumimoji="1" lang="ja-JP" altLang="en-US" sz="1400" dirty="0" smtClean="0">
                <a:latin typeface="ＭＳ ゴシック" panose="020B0609070205080204" pitchFamily="49" charset="-128"/>
                <a:ea typeface="ＭＳ ゴシック" panose="020B0609070205080204" pitchFamily="49" charset="-128"/>
              </a:rPr>
              <a:t>廃塗料沈殿物</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（水酸化ナトリウム含有）</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12" name="上矢印 11"/>
          <p:cNvSpPr/>
          <p:nvPr/>
        </p:nvSpPr>
        <p:spPr>
          <a:xfrm>
            <a:off x="856255" y="3717032"/>
            <a:ext cx="259361" cy="11058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1115616" y="2492895"/>
            <a:ext cx="1877437" cy="276999"/>
          </a:xfrm>
          <a:prstGeom prst="rect">
            <a:avLst/>
          </a:prstGeom>
          <a:noFill/>
        </p:spPr>
        <p:txBody>
          <a:bodyPr wrap="none" rtlCol="0">
            <a:spAutoFit/>
          </a:bodyPr>
          <a:lstStyle/>
          <a:p>
            <a:r>
              <a:rPr kumimoji="1" lang="ja-JP" altLang="en-US" sz="1200" dirty="0" smtClean="0">
                <a:latin typeface="ＭＳ ゴシック" panose="020B0609070205080204" pitchFamily="49" charset="-128"/>
                <a:ea typeface="ＭＳ ゴシック" panose="020B0609070205080204" pitchFamily="49" charset="-128"/>
              </a:rPr>
              <a:t>水酸化ナトリウム含有液</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4" name="下矢印 13"/>
          <p:cNvSpPr/>
          <p:nvPr/>
        </p:nvSpPr>
        <p:spPr>
          <a:xfrm>
            <a:off x="1619672" y="2769894"/>
            <a:ext cx="72008" cy="587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p:nvSpPr>
        <p:spPr>
          <a:xfrm>
            <a:off x="323727" y="116632"/>
            <a:ext cx="2808113" cy="432048"/>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FF0000"/>
                </a:solidFill>
              </a:rPr>
              <a:t>①薬傷の事故例（１）</a:t>
            </a:r>
            <a:endParaRPr kumimoji="1" lang="ja-JP" altLang="en-US" b="1" dirty="0">
              <a:solidFill>
                <a:srgbClr val="FF0000"/>
              </a:solidFill>
            </a:endParaRPr>
          </a:p>
        </p:txBody>
      </p:sp>
    </p:spTree>
    <p:extLst>
      <p:ext uri="{BB962C8B-B14F-4D97-AF65-F5344CB8AC3E}">
        <p14:creationId xmlns:p14="http://schemas.microsoft.com/office/powerpoint/2010/main" val="1025642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nzeninfo.mhlw.go.jp/anzen/sai/image/sai24/sai24-20-56-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0406" y="2348880"/>
            <a:ext cx="4593805" cy="3445354"/>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117013" y="727194"/>
            <a:ext cx="8497182" cy="836712"/>
          </a:xfrm>
          <a:solidFill>
            <a:schemeClr val="accent1">
              <a:lumMod val="75000"/>
            </a:schemeClr>
          </a:solidFill>
          <a:ln w="28575">
            <a:solidFill>
              <a:srgbClr val="0000CC"/>
            </a:solidFill>
          </a:ln>
          <a:effectLst/>
        </p:spPr>
        <p:style>
          <a:lnRef idx="2">
            <a:schemeClr val="dk1"/>
          </a:lnRef>
          <a:fillRef idx="1">
            <a:schemeClr val="lt1"/>
          </a:fillRef>
          <a:effectRef idx="0">
            <a:schemeClr val="dk1"/>
          </a:effectRef>
          <a:fontRef idx="minor">
            <a:schemeClr val="dk1"/>
          </a:fontRef>
        </p:style>
        <p:txBody>
          <a:bodyPr>
            <a:noAutofit/>
          </a:bodyPr>
          <a:lstStyle/>
          <a:p>
            <a:r>
              <a:rPr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工場内焼却</a:t>
            </a:r>
            <a:r>
              <a:rPr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炉の吹きつけ作業中に薬傷</a:t>
            </a:r>
          </a:p>
        </p:txBody>
      </p:sp>
      <p:sp>
        <p:nvSpPr>
          <p:cNvPr id="4" name="正方形/長方形 3"/>
          <p:cNvSpPr/>
          <p:nvPr/>
        </p:nvSpPr>
        <p:spPr>
          <a:xfrm>
            <a:off x="4509739" y="1628800"/>
            <a:ext cx="4104456" cy="72008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b="1" dirty="0" smtClean="0">
                <a:latin typeface="ＭＳ ゴシック" panose="020B0609070205080204" pitchFamily="49" charset="-128"/>
                <a:ea typeface="ＭＳ ゴシック" panose="020B0609070205080204" pitchFamily="49" charset="-128"/>
              </a:rPr>
              <a:t>人的被害：</a:t>
            </a:r>
            <a:r>
              <a:rPr kumimoji="1" lang="ja-JP" altLang="en-US" b="1" dirty="0" smtClean="0">
                <a:latin typeface="ＭＳ ゴシック" panose="020B0609070205080204" pitchFamily="49" charset="-128"/>
                <a:ea typeface="ＭＳ ゴシック" panose="020B0609070205080204" pitchFamily="49" charset="-128"/>
              </a:rPr>
              <a:t>不休業者数</a:t>
            </a:r>
            <a:r>
              <a:rPr lang="ja-JP" altLang="en-US" b="1" dirty="0" smtClean="0">
                <a:latin typeface="ＭＳ ゴシック" panose="020B0609070205080204" pitchFamily="49" charset="-128"/>
                <a:ea typeface="ＭＳ ゴシック" panose="020B0609070205080204" pitchFamily="49" charset="-128"/>
              </a:rPr>
              <a:t>　３人</a:t>
            </a:r>
            <a:endParaRPr kumimoji="1" lang="en-US" altLang="ja-JP" b="1" dirty="0" smtClean="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4509739" y="2483018"/>
            <a:ext cx="4104456" cy="40318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r>
              <a:rPr kumimoji="1" lang="ja-JP" altLang="en-US" sz="1600" b="1" dirty="0" smtClean="0">
                <a:latin typeface="ＭＳ ゴシック" panose="020B0609070205080204" pitchFamily="49" charset="-128"/>
                <a:ea typeface="ＭＳ ゴシック" panose="020B0609070205080204" pitchFamily="49" charset="-128"/>
              </a:rPr>
              <a:t>事故の概要</a:t>
            </a:r>
            <a:endParaRPr kumimoji="1" lang="en-US" altLang="ja-JP" sz="1600" b="1" dirty="0" smtClean="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被災者ら３名の作業者は、化学工場内における廃棄物焼却炉の定期補修工事で、</a:t>
            </a:r>
            <a:r>
              <a:rPr lang="ja-JP" altLang="en-US" sz="1600" dirty="0" smtClean="0">
                <a:latin typeface="ＭＳ ゴシック" panose="020B0609070205080204" pitchFamily="49" charset="-128"/>
                <a:ea typeface="ＭＳ ゴシック" panose="020B0609070205080204" pitchFamily="49" charset="-128"/>
              </a:rPr>
              <a:t>耐火物へ、耐火物</a:t>
            </a:r>
            <a:r>
              <a:rPr lang="ja-JP" altLang="en-US" sz="1600" dirty="0">
                <a:latin typeface="ＭＳ ゴシック" panose="020B0609070205080204" pitchFamily="49" charset="-128"/>
                <a:ea typeface="ＭＳ ゴシック" panose="020B0609070205080204" pitchFamily="49" charset="-128"/>
              </a:rPr>
              <a:t>の</a:t>
            </a:r>
            <a:r>
              <a:rPr lang="ja-JP" altLang="en-US" sz="1600" dirty="0" smtClean="0">
                <a:latin typeface="ＭＳ ゴシック" panose="020B0609070205080204" pitchFamily="49" charset="-128"/>
                <a:ea typeface="ＭＳ ゴシック" panose="020B0609070205080204" pitchFamily="49" charset="-128"/>
              </a:rPr>
              <a:t>硬化促進剤</a:t>
            </a:r>
            <a:r>
              <a:rPr lang="ja-JP" altLang="en-US" sz="1600" dirty="0">
                <a:latin typeface="ＭＳ ゴシック" panose="020B0609070205080204" pitchFamily="49" charset="-128"/>
                <a:ea typeface="ＭＳ ゴシック" panose="020B0609070205080204" pitchFamily="49" charset="-128"/>
              </a:rPr>
              <a:t>である急結剤の吹付け作業を行っていた。その際、ノズルとホースの接続部から飛散した強</a:t>
            </a:r>
            <a:r>
              <a:rPr lang="ja-JP" altLang="en-US" sz="1600" dirty="0" smtClean="0">
                <a:latin typeface="ＭＳ ゴシック" panose="020B0609070205080204" pitchFamily="49" charset="-128"/>
                <a:ea typeface="ＭＳ ゴシック" panose="020B0609070205080204" pitchFamily="49" charset="-128"/>
              </a:rPr>
              <a:t>アルカリ</a:t>
            </a:r>
            <a:r>
              <a:rPr lang="ja-JP" altLang="en-US" sz="1600" dirty="0">
                <a:latin typeface="ＭＳ ゴシック" panose="020B0609070205080204" pitchFamily="49" charset="-128"/>
                <a:ea typeface="ＭＳ ゴシック" panose="020B0609070205080204" pitchFamily="49" charset="-128"/>
              </a:rPr>
              <a:t>性</a:t>
            </a:r>
            <a:r>
              <a:rPr lang="ja-JP" altLang="en-US" sz="1600" dirty="0" smtClean="0">
                <a:latin typeface="ＭＳ ゴシック" panose="020B0609070205080204" pitchFamily="49" charset="-128"/>
                <a:ea typeface="ＭＳ ゴシック" panose="020B0609070205080204" pitchFamily="49" charset="-128"/>
              </a:rPr>
              <a:t>の</a:t>
            </a:r>
            <a:r>
              <a:rPr lang="ja-JP" altLang="en-US" sz="1600" dirty="0">
                <a:latin typeface="ＭＳ ゴシック" panose="020B0609070205080204" pitchFamily="49" charset="-128"/>
                <a:ea typeface="ＭＳ ゴシック" panose="020B0609070205080204" pitchFamily="49" charset="-128"/>
              </a:rPr>
              <a:t>急結剤が作業者３名の皮膚に付着したことにより、３名とも薬傷（化学性皮膚炎）を負った。</a:t>
            </a:r>
            <a:endParaRPr lang="en-US" altLang="ja-JP" sz="1600" dirty="0" smtClean="0">
              <a:latin typeface="ＭＳ ゴシック" panose="020B0609070205080204" pitchFamily="49" charset="-128"/>
              <a:ea typeface="ＭＳ ゴシック" panose="020B0609070205080204" pitchFamily="49" charset="-128"/>
            </a:endParaRPr>
          </a:p>
          <a:p>
            <a:r>
              <a:rPr kumimoji="1" lang="ja-JP" altLang="en-US" sz="1600" dirty="0" smtClean="0">
                <a:latin typeface="ＭＳ ゴシック" panose="020B0609070205080204" pitchFamily="49" charset="-128"/>
                <a:ea typeface="ＭＳ ゴシック" panose="020B0609070205080204" pitchFamily="49" charset="-128"/>
              </a:rPr>
              <a:t>・</a:t>
            </a:r>
            <a:r>
              <a:rPr kumimoji="1" lang="ja-JP" altLang="en-US" sz="1600" b="1" dirty="0" smtClean="0">
                <a:latin typeface="ＭＳ ゴシック" panose="020B0609070205080204" pitchFamily="49" charset="-128"/>
                <a:ea typeface="ＭＳ ゴシック" panose="020B0609070205080204" pitchFamily="49" charset="-128"/>
              </a:rPr>
              <a:t>教訓</a:t>
            </a:r>
            <a:endParaRPr kumimoji="1" lang="en-US" altLang="ja-JP" sz="1600" b="1"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適切な作業手順を定め、安全</a:t>
            </a:r>
            <a:r>
              <a:rPr lang="ja-JP" altLang="en-US" sz="1600" dirty="0">
                <a:latin typeface="ＭＳ ゴシック" panose="020B0609070205080204" pitchFamily="49" charset="-128"/>
                <a:ea typeface="ＭＳ ゴシック" panose="020B0609070205080204" pitchFamily="49" charset="-128"/>
              </a:rPr>
              <a:t>作業に</a:t>
            </a:r>
            <a:r>
              <a:rPr lang="ja-JP" altLang="en-US" sz="1600" dirty="0" smtClean="0">
                <a:latin typeface="ＭＳ ゴシック" panose="020B0609070205080204" pitchFamily="49" charset="-128"/>
                <a:ea typeface="ＭＳ ゴシック" panose="020B0609070205080204" pitchFamily="49" charset="-128"/>
              </a:rPr>
              <a:t>係る機器の使用、留意</a:t>
            </a:r>
            <a:r>
              <a:rPr lang="ja-JP" altLang="en-US" sz="1600" dirty="0">
                <a:latin typeface="ＭＳ ゴシック" panose="020B0609070205080204" pitchFamily="49" charset="-128"/>
                <a:ea typeface="ＭＳ ゴシック" panose="020B0609070205080204" pitchFamily="49" charset="-128"/>
              </a:rPr>
              <a:t>事項を</a:t>
            </a:r>
            <a:r>
              <a:rPr lang="ja-JP" altLang="en-US" sz="1600" dirty="0" smtClean="0">
                <a:latin typeface="ＭＳ ゴシック" panose="020B0609070205080204" pitchFamily="49" charset="-128"/>
                <a:ea typeface="ＭＳ ゴシック" panose="020B0609070205080204" pitchFamily="49" charset="-128"/>
              </a:rPr>
              <a:t>記載する。</a:t>
            </a:r>
            <a:endParaRPr lang="ja-JP" altLang="en-US" sz="1600" dirty="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作業</a:t>
            </a:r>
            <a:r>
              <a:rPr lang="ja-JP" altLang="en-US" sz="1600" dirty="0">
                <a:latin typeface="ＭＳ ゴシック" panose="020B0609070205080204" pitchFamily="49" charset="-128"/>
                <a:ea typeface="ＭＳ ゴシック" panose="020B0609070205080204" pitchFamily="49" charset="-128"/>
              </a:rPr>
              <a:t>に応じた適切な保護具を選定し、労働者に着用</a:t>
            </a:r>
            <a:r>
              <a:rPr lang="ja-JP" altLang="en-US" sz="1600" dirty="0" smtClean="0">
                <a:latin typeface="ＭＳ ゴシック" panose="020B0609070205080204" pitchFamily="49" charset="-128"/>
                <a:ea typeface="ＭＳ ゴシック" panose="020B0609070205080204" pitchFamily="49" charset="-128"/>
              </a:rPr>
              <a:t>させる。</a:t>
            </a:r>
            <a:endParaRPr lang="ja-JP" altLang="en-US" sz="1600" dirty="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使用する薬剤の</a:t>
            </a:r>
            <a:r>
              <a:rPr lang="en-US" altLang="ja-JP" sz="1600" dirty="0" smtClean="0">
                <a:latin typeface="ＭＳ ゴシック" panose="020B0609070205080204" pitchFamily="49" charset="-128"/>
                <a:ea typeface="ＭＳ ゴシック" panose="020B0609070205080204" pitchFamily="49" charset="-128"/>
              </a:rPr>
              <a:t>SDS</a:t>
            </a:r>
            <a:r>
              <a:rPr lang="ja-JP" altLang="en-US" sz="1600" dirty="0">
                <a:latin typeface="ＭＳ ゴシック" panose="020B0609070205080204" pitchFamily="49" charset="-128"/>
                <a:ea typeface="ＭＳ ゴシック" panose="020B0609070205080204" pitchFamily="49" charset="-128"/>
              </a:rPr>
              <a:t>等</a:t>
            </a:r>
            <a:r>
              <a:rPr lang="ja-JP" altLang="en-US" sz="1600" dirty="0" smtClean="0">
                <a:latin typeface="ＭＳ ゴシック" panose="020B0609070205080204" pitchFamily="49" charset="-128"/>
                <a:ea typeface="ＭＳ ゴシック" panose="020B0609070205080204" pitchFamily="49" charset="-128"/>
              </a:rPr>
              <a:t>を入手し、危険有害性と対策を確認する。  </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14" name="正方形/長方形 13"/>
          <p:cNvSpPr/>
          <p:nvPr/>
        </p:nvSpPr>
        <p:spPr>
          <a:xfrm>
            <a:off x="126542" y="72008"/>
            <a:ext cx="3488428" cy="620688"/>
          </a:xfrm>
          <a:prstGeom prst="rect">
            <a:avLst/>
          </a:prstGeom>
          <a:solidFill>
            <a:schemeClr val="bg1"/>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rgbClr val="FF0000"/>
                </a:solidFill>
                <a:latin typeface="ＭＳ ゴシック" panose="020B0609070205080204" pitchFamily="49" charset="-128"/>
                <a:ea typeface="ＭＳ ゴシック" panose="020B0609070205080204" pitchFamily="49" charset="-128"/>
              </a:rPr>
              <a:t>①薬傷の事故例（２）</a:t>
            </a:r>
            <a:endParaRPr lang="en-US" altLang="ja-JP" sz="2000" b="1" dirty="0" smtClean="0">
              <a:solidFill>
                <a:srgbClr val="FF0000"/>
              </a:solidFill>
              <a:latin typeface="ＭＳ ゴシック" panose="020B0609070205080204" pitchFamily="49" charset="-128"/>
              <a:ea typeface="ＭＳ ゴシック" panose="020B0609070205080204" pitchFamily="49" charset="-128"/>
            </a:endParaRPr>
          </a:p>
        </p:txBody>
      </p:sp>
      <p:sp>
        <p:nvSpPr>
          <p:cNvPr id="15" name="正方形/長方形 14"/>
          <p:cNvSpPr/>
          <p:nvPr/>
        </p:nvSpPr>
        <p:spPr>
          <a:xfrm>
            <a:off x="2142014" y="6459874"/>
            <a:ext cx="3570208" cy="276999"/>
          </a:xfrm>
          <a:prstGeom prst="rect">
            <a:avLst/>
          </a:prstGeom>
        </p:spPr>
        <p:txBody>
          <a:bodyPr wrap="none">
            <a:spAutoFit/>
          </a:bodyPr>
          <a:lstStyle/>
          <a:p>
            <a:pPr algn="r"/>
            <a:r>
              <a:rPr lang="ja-JP" altLang="en-US" sz="1200" dirty="0">
                <a:latin typeface="ＭＳ ゴシック" panose="020B0609070205080204" pitchFamily="49" charset="-128"/>
                <a:ea typeface="ＭＳ ゴシック" panose="020B0609070205080204" pitchFamily="49" charset="-128"/>
              </a:rPr>
              <a:t>出典：職場</a:t>
            </a:r>
            <a:r>
              <a:rPr lang="ja-JP" altLang="en-US" sz="1200" dirty="0" smtClean="0">
                <a:latin typeface="ＭＳ ゴシック" panose="020B0609070205080204" pitchFamily="49" charset="-128"/>
                <a:ea typeface="ＭＳ ゴシック" panose="020B0609070205080204" pitchFamily="49" charset="-128"/>
              </a:rPr>
              <a:t>の</a:t>
            </a:r>
            <a:r>
              <a:rPr lang="ja-JP" altLang="en-US" sz="1200" dirty="0">
                <a:latin typeface="ＭＳ ゴシック" panose="020B0609070205080204" pitchFamily="49" charset="-128"/>
                <a:ea typeface="ＭＳ ゴシック" panose="020B0609070205080204" pitchFamily="49" charset="-128"/>
              </a:rPr>
              <a:t>あんぜん</a:t>
            </a:r>
            <a:r>
              <a:rPr lang="ja-JP" altLang="en-US" sz="1200" dirty="0" smtClean="0">
                <a:latin typeface="ＭＳ ゴシック" panose="020B0609070205080204" pitchFamily="49" charset="-128"/>
                <a:ea typeface="ＭＳ ゴシック" panose="020B0609070205080204" pitchFamily="49" charset="-128"/>
              </a:rPr>
              <a:t>サイト</a:t>
            </a:r>
            <a:r>
              <a:rPr lang="ja-JP" altLang="en-US" sz="1200" dirty="0">
                <a:latin typeface="ＭＳ ゴシック" panose="020B0609070205080204" pitchFamily="49" charset="-128"/>
                <a:ea typeface="ＭＳ ゴシック" panose="020B0609070205080204" pitchFamily="49" charset="-128"/>
              </a:rPr>
              <a:t>　労働災害事例より</a:t>
            </a:r>
          </a:p>
        </p:txBody>
      </p:sp>
      <p:sp>
        <p:nvSpPr>
          <p:cNvPr id="8" name="雲形吹き出し 7"/>
          <p:cNvSpPr/>
          <p:nvPr/>
        </p:nvSpPr>
        <p:spPr>
          <a:xfrm>
            <a:off x="-16093" y="2348880"/>
            <a:ext cx="1818485" cy="504056"/>
          </a:xfrm>
          <a:prstGeom prst="cloudCallout">
            <a:avLst>
              <a:gd name="adj1" fmla="val 5986"/>
              <a:gd name="adj2" fmla="val 119904"/>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smtClean="0">
                <a:latin typeface="ＭＳ ゴシック" panose="020B0609070205080204" pitchFamily="49" charset="-128"/>
                <a:ea typeface="ＭＳ ゴシック" panose="020B0609070205080204" pitchFamily="49" charset="-128"/>
              </a:rPr>
              <a:t>硬化促進剤</a:t>
            </a:r>
            <a:endParaRPr kumimoji="1"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71311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634082"/>
          </a:xfrm>
          <a:solidFill>
            <a:srgbClr val="0000CC"/>
          </a:solidFill>
        </p:spPr>
        <p:txBody>
          <a:bodyPr>
            <a:noAutofit/>
          </a:bodyPr>
          <a:lstStyle/>
          <a:p>
            <a:r>
              <a:rPr kumimoji="1" lang="ja-JP" altLang="en-US" sz="3600" b="1" dirty="0" smtClean="0">
                <a:solidFill>
                  <a:schemeClr val="bg1"/>
                </a:solidFill>
                <a:latin typeface="ＭＳ ゴシック" panose="020B0609070205080204" pitchFamily="49" charset="-128"/>
                <a:ea typeface="ＭＳ ゴシック" panose="020B0609070205080204" pitchFamily="49" charset="-128"/>
              </a:rPr>
              <a:t>この作業は安全ですか？</a:t>
            </a:r>
            <a:endParaRPr kumimoji="1"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6</a:t>
            </a:fld>
            <a:endParaRPr kumimoji="1" lang="ja-JP" altLang="en-US" dirty="0"/>
          </a:p>
        </p:txBody>
      </p:sp>
      <p:sp>
        <p:nvSpPr>
          <p:cNvPr id="17" name="テキスト ボックス 16"/>
          <p:cNvSpPr txBox="1"/>
          <p:nvPr/>
        </p:nvSpPr>
        <p:spPr>
          <a:xfrm>
            <a:off x="5796136" y="1628800"/>
            <a:ext cx="2808312" cy="923330"/>
          </a:xfrm>
          <a:prstGeom prst="rect">
            <a:avLst/>
          </a:prstGeom>
          <a:noFill/>
          <a:ln w="38100">
            <a:solidFill>
              <a:srgbClr val="0000CC"/>
            </a:solidFill>
          </a:ln>
        </p:spPr>
        <p:txBody>
          <a:bodyPr wrap="square" rtlCol="0">
            <a:spAutoFit/>
          </a:bodyPr>
          <a:lstStyle/>
          <a:p>
            <a:r>
              <a:rPr kumimoji="1" lang="ja-JP" altLang="en-US" b="1" dirty="0" smtClean="0">
                <a:latin typeface="ＭＳ ゴシック" panose="020B0609070205080204" pitchFamily="49" charset="-128"/>
                <a:ea typeface="ＭＳ ゴシック" panose="020B0609070205080204" pitchFamily="49" charset="-128"/>
              </a:rPr>
              <a:t>１斗缶に接着剤とトルエンと酢酸エチルを入れて、</a:t>
            </a:r>
            <a:endParaRPr kumimoji="1" lang="en-US" altLang="ja-JP" b="1" dirty="0" smtClean="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手</a:t>
            </a:r>
            <a:r>
              <a:rPr lang="ja-JP" altLang="en-US" b="1" dirty="0" smtClean="0">
                <a:latin typeface="ＭＳ ゴシック" panose="020B0609070205080204" pitchFamily="49" charset="-128"/>
                <a:ea typeface="ＭＳ ゴシック" panose="020B0609070205080204" pitchFamily="49" charset="-128"/>
              </a:rPr>
              <a:t>で撹拌しています。</a:t>
            </a:r>
            <a:endParaRPr kumimoji="1" lang="ja-JP" altLang="en-US" b="1" dirty="0">
              <a:latin typeface="ＭＳ ゴシック" panose="020B0609070205080204" pitchFamily="49" charset="-128"/>
              <a:ea typeface="ＭＳ ゴシック" panose="020B0609070205080204" pitchFamily="49" charset="-128"/>
            </a:endParaRPr>
          </a:p>
        </p:txBody>
      </p:sp>
      <p:sp>
        <p:nvSpPr>
          <p:cNvPr id="19" name="テキスト ボックス 18"/>
          <p:cNvSpPr txBox="1"/>
          <p:nvPr/>
        </p:nvSpPr>
        <p:spPr>
          <a:xfrm>
            <a:off x="5796136" y="3501008"/>
            <a:ext cx="2808312" cy="646331"/>
          </a:xfrm>
          <a:prstGeom prst="rect">
            <a:avLst/>
          </a:prstGeom>
          <a:noFill/>
          <a:ln w="38100">
            <a:solidFill>
              <a:srgbClr val="0000CC"/>
            </a:solidFill>
          </a:ln>
        </p:spPr>
        <p:txBody>
          <a:bodyPr wrap="square" rtlCol="0">
            <a:spAutoFit/>
          </a:bodyPr>
          <a:lstStyle/>
          <a:p>
            <a:r>
              <a:rPr kumimoji="1" lang="ja-JP" altLang="en-US" b="1" dirty="0" smtClean="0">
                <a:latin typeface="ＭＳ ゴシック" panose="020B0609070205080204" pitchFamily="49" charset="-128"/>
                <a:ea typeface="ＭＳ ゴシック" panose="020B0609070205080204" pitchFamily="49" charset="-128"/>
              </a:rPr>
              <a:t>どんなことに注意すれば</a:t>
            </a:r>
            <a:endParaRPr kumimoji="1"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よいで</a:t>
            </a:r>
            <a:r>
              <a:rPr lang="ja-JP" altLang="en-US" b="1" dirty="0">
                <a:latin typeface="ＭＳ ゴシック" panose="020B0609070205080204" pitchFamily="49" charset="-128"/>
                <a:ea typeface="ＭＳ ゴシック" panose="020B0609070205080204" pitchFamily="49" charset="-128"/>
              </a:rPr>
              <a:t>しょ</a:t>
            </a:r>
            <a:r>
              <a:rPr lang="ja-JP" altLang="en-US" b="1" dirty="0" smtClean="0">
                <a:latin typeface="ＭＳ ゴシック" panose="020B0609070205080204" pitchFamily="49" charset="-128"/>
                <a:ea typeface="ＭＳ ゴシック" panose="020B0609070205080204" pitchFamily="49" charset="-128"/>
              </a:rPr>
              <a:t>うか</a:t>
            </a:r>
            <a:r>
              <a:rPr lang="ja-JP" altLang="en-US" b="1" dirty="0">
                <a:latin typeface="ＭＳ ゴシック" panose="020B0609070205080204" pitchFamily="49" charset="-128"/>
                <a:ea typeface="ＭＳ ゴシック" panose="020B0609070205080204" pitchFamily="49" charset="-128"/>
              </a:rPr>
              <a:t>？</a:t>
            </a:r>
            <a:endParaRPr kumimoji="1" lang="ja-JP" altLang="en-US" b="1" dirty="0">
              <a:latin typeface="ＭＳ ゴシック" panose="020B0609070205080204" pitchFamily="49" charset="-128"/>
              <a:ea typeface="ＭＳ ゴシック" panose="020B0609070205080204" pitchFamily="49" charset="-128"/>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056101"/>
            <a:ext cx="4896544" cy="527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295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a:solidFill>
            <a:srgbClr val="0070C0"/>
          </a:solidFill>
          <a:ln>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r>
              <a:rPr lang="ja-JP" altLang="en-US"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　　　グラビアコーター</a:t>
            </a:r>
            <a:r>
              <a:rPr lang="ja-JP" altLang="en-US"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の接着剤の受皿に接着剤</a:t>
            </a:r>
            <a:r>
              <a:rPr lang="ja-JP" altLang="en-US"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を</a:t>
            </a:r>
            <a:r>
              <a:rPr lang="en-US" altLang="ja-JP"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
            </a:r>
            <a:br>
              <a:rPr lang="en-US" altLang="ja-JP"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br>
            <a:r>
              <a:rPr lang="ja-JP" altLang="en-US"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ひ</a:t>
            </a:r>
            <a:r>
              <a:rPr lang="ja-JP" altLang="en-US"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しゃくで補給作業中、トルエン中毒</a:t>
            </a:r>
            <a:endParaRPr kumimoji="1" lang="ja-JP" altLang="en-US"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00808"/>
            <a:ext cx="385762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雲形吹き出し 6"/>
          <p:cNvSpPr/>
          <p:nvPr/>
        </p:nvSpPr>
        <p:spPr>
          <a:xfrm>
            <a:off x="395536" y="1340768"/>
            <a:ext cx="1584176" cy="864096"/>
          </a:xfrm>
          <a:prstGeom prst="cloudCallout">
            <a:avLst>
              <a:gd name="adj1" fmla="val -17077"/>
              <a:gd name="adj2" fmla="val 165513"/>
            </a:avLst>
          </a:prstGeom>
          <a:solidFill>
            <a:srgbClr val="FFFF00"/>
          </a:solid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latin typeface="ＭＳ ゴシック" panose="020B0609070205080204" pitchFamily="49" charset="-128"/>
                <a:ea typeface="ＭＳ ゴシック" panose="020B0609070205080204" pitchFamily="49" charset="-128"/>
              </a:rPr>
              <a:t>トルエン蒸気</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8" name="上矢印 7"/>
          <p:cNvSpPr/>
          <p:nvPr/>
        </p:nvSpPr>
        <p:spPr>
          <a:xfrm>
            <a:off x="1547664" y="4509120"/>
            <a:ext cx="288032"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539552" y="5075854"/>
            <a:ext cx="3852689" cy="738664"/>
          </a:xfrm>
          <a:prstGeom prst="rect">
            <a:avLst/>
          </a:prstGeom>
          <a:noFill/>
        </p:spPr>
        <p:txBody>
          <a:bodyPr wrap="square" rtlCol="0">
            <a:spAutoFit/>
          </a:bodyPr>
          <a:lstStyle/>
          <a:p>
            <a:r>
              <a:rPr kumimoji="1" lang="ja-JP" altLang="en-US" sz="1400" dirty="0" smtClean="0">
                <a:latin typeface="ＭＳ ゴシック" panose="020B0609070205080204" pitchFamily="49" charset="-128"/>
                <a:ea typeface="ＭＳ ゴシック" panose="020B0609070205080204" pitchFamily="49" charset="-128"/>
              </a:rPr>
              <a:t>一斗缶</a:t>
            </a:r>
            <a:endParaRPr kumimoji="1"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（接着剤</a:t>
            </a:r>
            <a:r>
              <a:rPr lang="en-US" altLang="ja-JP" sz="1400" dirty="0" smtClean="0">
                <a:latin typeface="ＭＳ ゴシック" panose="020B0609070205080204" pitchFamily="49" charset="-128"/>
                <a:ea typeface="ＭＳ ゴシック" panose="020B0609070205080204" pitchFamily="49" charset="-128"/>
              </a:rPr>
              <a:t>5</a:t>
            </a:r>
            <a:r>
              <a:rPr lang="ja-JP" altLang="en-US" sz="1400" dirty="0" smtClean="0">
                <a:latin typeface="ＭＳ ゴシック" panose="020B0609070205080204" pitchFamily="49" charset="-128"/>
                <a:ea typeface="ＭＳ ゴシック" panose="020B0609070205080204" pitchFamily="49" charset="-128"/>
              </a:rPr>
              <a:t>㎏にトルエン</a:t>
            </a:r>
            <a:r>
              <a:rPr lang="en-US" altLang="ja-JP" sz="1400" dirty="0" smtClean="0">
                <a:latin typeface="ＭＳ ゴシック" panose="020B0609070205080204" pitchFamily="49" charset="-128"/>
                <a:ea typeface="ＭＳ ゴシック" panose="020B0609070205080204" pitchFamily="49" charset="-128"/>
              </a:rPr>
              <a:t>3</a:t>
            </a:r>
            <a:r>
              <a:rPr lang="ja-JP" altLang="en-US" sz="1400" dirty="0" smtClean="0">
                <a:latin typeface="ＭＳ ゴシック" panose="020B0609070205080204" pitchFamily="49" charset="-128"/>
                <a:ea typeface="ＭＳ ゴシック" panose="020B0609070205080204" pitchFamily="49" charset="-128"/>
              </a:rPr>
              <a:t>㎏、酢酸エチル</a:t>
            </a:r>
            <a:r>
              <a:rPr lang="en-US" altLang="ja-JP" sz="1400" dirty="0" smtClean="0">
                <a:latin typeface="ＭＳ ゴシック" panose="020B0609070205080204" pitchFamily="49" charset="-128"/>
                <a:ea typeface="ＭＳ ゴシック" panose="020B0609070205080204" pitchFamily="49" charset="-128"/>
              </a:rPr>
              <a:t>3</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硬化剤を作業者が予め混ぜたもの）</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4572000" y="1196752"/>
            <a:ext cx="4104456" cy="504056"/>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b="1" dirty="0" smtClean="0">
                <a:latin typeface="ＭＳ ゴシック" panose="020B0609070205080204" pitchFamily="49" charset="-128"/>
                <a:ea typeface="ＭＳ ゴシック" panose="020B0609070205080204" pitchFamily="49" charset="-128"/>
              </a:rPr>
              <a:t>人的被害：休業者数　</a:t>
            </a:r>
            <a:r>
              <a:rPr lang="en-US" altLang="ja-JP" b="1" dirty="0" smtClean="0">
                <a:latin typeface="ＭＳ ゴシック" panose="020B0609070205080204" pitchFamily="49" charset="-128"/>
                <a:ea typeface="ＭＳ ゴシック" panose="020B0609070205080204" pitchFamily="49" charset="-128"/>
              </a:rPr>
              <a:t>1</a:t>
            </a:r>
            <a:r>
              <a:rPr lang="ja-JP" altLang="en-US" b="1" dirty="0" smtClean="0">
                <a:latin typeface="ＭＳ ゴシック" panose="020B0609070205080204" pitchFamily="49" charset="-128"/>
                <a:ea typeface="ＭＳ ゴシック" panose="020B0609070205080204" pitchFamily="49" charset="-128"/>
              </a:rPr>
              <a:t>人</a:t>
            </a:r>
            <a:r>
              <a:rPr kumimoji="1" lang="ja-JP" altLang="en-US" dirty="0" smtClean="0">
                <a:latin typeface="ＭＳ ゴシック" panose="020B0609070205080204" pitchFamily="49" charset="-128"/>
                <a:ea typeface="ＭＳ ゴシック" panose="020B0609070205080204" pitchFamily="49" charset="-128"/>
              </a:rPr>
              <a:t>　</a:t>
            </a:r>
            <a:r>
              <a:rPr kumimoji="1" lang="ja-JP" altLang="en-US" dirty="0" smtClean="0"/>
              <a:t>　　　　　</a:t>
            </a:r>
            <a:endParaRPr kumimoji="1" lang="en-US" altLang="ja-JP" dirty="0" smtClean="0"/>
          </a:p>
        </p:txBody>
      </p:sp>
      <p:sp>
        <p:nvSpPr>
          <p:cNvPr id="12" name="テキスト ボックス 11"/>
          <p:cNvSpPr txBox="1"/>
          <p:nvPr/>
        </p:nvSpPr>
        <p:spPr>
          <a:xfrm>
            <a:off x="4579549" y="1845405"/>
            <a:ext cx="4104456" cy="47705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a:t>
            </a:r>
            <a:r>
              <a:rPr kumimoji="1" lang="ja-JP" altLang="en-US" b="1" dirty="0" smtClean="0">
                <a:latin typeface="ＭＳ ゴシック" panose="020B0609070205080204" pitchFamily="49" charset="-128"/>
                <a:ea typeface="ＭＳ ゴシック" panose="020B0609070205080204" pitchFamily="49" charset="-128"/>
              </a:rPr>
              <a:t>事故の概要</a:t>
            </a:r>
            <a:endParaRPr kumimoji="1" lang="en-US" altLang="ja-JP" b="1"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ビニールシートにコーティングする接着剤（有機溶剤含有）をグラビアコーターの接着の受皿に補給する作業。</a:t>
            </a:r>
            <a:endParaRPr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一斗</a:t>
            </a:r>
            <a:r>
              <a:rPr kumimoji="1" lang="ja-JP" altLang="en-US" sz="1400" dirty="0" smtClean="0">
                <a:latin typeface="ＭＳ ゴシック" panose="020B0609070205080204" pitchFamily="49" charset="-128"/>
                <a:ea typeface="ＭＳ ゴシック" panose="020B0609070205080204" pitchFamily="49" charset="-128"/>
              </a:rPr>
              <a:t>缶に接着</a:t>
            </a:r>
            <a:r>
              <a:rPr lang="ja-JP" altLang="en-US" sz="1400" dirty="0" smtClean="0">
                <a:latin typeface="ＭＳ ゴシック" panose="020B0609070205080204" pitchFamily="49" charset="-128"/>
                <a:ea typeface="ＭＳ ゴシック" panose="020B0609070205080204" pitchFamily="49" charset="-128"/>
              </a:rPr>
              <a:t>剤</a:t>
            </a:r>
            <a:r>
              <a:rPr lang="en-US" altLang="ja-JP" sz="1400" dirty="0" smtClean="0">
                <a:latin typeface="ＭＳ ゴシック" panose="020B0609070205080204" pitchFamily="49" charset="-128"/>
                <a:ea typeface="ＭＳ ゴシック" panose="020B0609070205080204" pitchFamily="49" charset="-128"/>
              </a:rPr>
              <a:t>5</a:t>
            </a:r>
            <a:r>
              <a:rPr lang="ja-JP" altLang="en-US" sz="1400" dirty="0" smtClean="0">
                <a:latin typeface="ＭＳ ゴシック" panose="020B0609070205080204" pitchFamily="49" charset="-128"/>
                <a:ea typeface="ＭＳ ゴシック" panose="020B0609070205080204" pitchFamily="49" charset="-128"/>
              </a:rPr>
              <a:t>㎏、トルエン</a:t>
            </a:r>
            <a:r>
              <a:rPr lang="en-US" altLang="ja-JP" sz="1400" dirty="0" smtClean="0">
                <a:latin typeface="ＭＳ ゴシック" panose="020B0609070205080204" pitchFamily="49" charset="-128"/>
                <a:ea typeface="ＭＳ ゴシック" panose="020B0609070205080204" pitchFamily="49" charset="-128"/>
              </a:rPr>
              <a:t>3</a:t>
            </a:r>
            <a:r>
              <a:rPr lang="ja-JP" altLang="en-US" sz="1400" dirty="0" smtClean="0">
                <a:latin typeface="ＭＳ ゴシック" panose="020B0609070205080204" pitchFamily="49" charset="-128"/>
                <a:ea typeface="ＭＳ ゴシック" panose="020B0609070205080204" pitchFamily="49" charset="-128"/>
              </a:rPr>
              <a:t>㎏、酢酸エチル</a:t>
            </a:r>
            <a:r>
              <a:rPr lang="en-US" altLang="ja-JP" sz="1400" dirty="0" smtClean="0">
                <a:latin typeface="ＭＳ ゴシック" panose="020B0609070205080204" pitchFamily="49" charset="-128"/>
                <a:ea typeface="ＭＳ ゴシック" panose="020B0609070205080204" pitchFamily="49" charset="-128"/>
              </a:rPr>
              <a:t>3</a:t>
            </a:r>
            <a:r>
              <a:rPr lang="ja-JP" altLang="en-US" sz="1400" dirty="0" smtClean="0">
                <a:latin typeface="ＭＳ ゴシック" panose="020B0609070205080204" pitchFamily="49" charset="-128"/>
                <a:ea typeface="ＭＳ ゴシック" panose="020B0609070205080204" pitchFamily="49" charset="-128"/>
              </a:rPr>
              <a:t>㎏、硬化剤を混ぜ、補給時に一斗缶内を</a:t>
            </a:r>
            <a:r>
              <a:rPr lang="ja-JP" altLang="en-US" sz="1400" dirty="0" err="1" smtClean="0">
                <a:latin typeface="ＭＳ ゴシック" panose="020B0609070205080204" pitchFamily="49" charset="-128"/>
                <a:ea typeface="ＭＳ ゴシック" panose="020B0609070205080204" pitchFamily="49" charset="-128"/>
              </a:rPr>
              <a:t>ひ</a:t>
            </a:r>
            <a:r>
              <a:rPr lang="ja-JP" altLang="en-US" sz="1400" dirty="0" smtClean="0">
                <a:latin typeface="ＭＳ ゴシック" panose="020B0609070205080204" pitchFamily="49" charset="-128"/>
                <a:ea typeface="ＭＳ ゴシック" panose="020B0609070205080204" pitchFamily="49" charset="-128"/>
              </a:rPr>
              <a:t>しゃくでかき混ぜ、グラビアコーターの接着剤受皿に補給していたところ、気分が悪くなった。</a:t>
            </a:r>
            <a:endParaRPr kumimoji="1" lang="en-US" altLang="ja-JP" sz="1400" dirty="0" smtClean="0">
              <a:latin typeface="ＭＳ ゴシック" panose="020B0609070205080204" pitchFamily="49" charset="-128"/>
              <a:ea typeface="ＭＳ ゴシック" panose="020B0609070205080204" pitchFamily="49" charset="-128"/>
            </a:endParaRPr>
          </a:p>
          <a:p>
            <a:endParaRPr lang="en-US" altLang="ja-JP" sz="1600"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a:t>
            </a:r>
            <a:r>
              <a:rPr kumimoji="1" lang="ja-JP" altLang="en-US" b="1" dirty="0" smtClean="0">
                <a:latin typeface="ＭＳ ゴシック" panose="020B0609070205080204" pitchFamily="49" charset="-128"/>
                <a:ea typeface="ＭＳ ゴシック" panose="020B0609070205080204" pitchFamily="49" charset="-128"/>
              </a:rPr>
              <a:t>教訓</a:t>
            </a:r>
            <a:endParaRPr kumimoji="1" lang="en-US" altLang="ja-JP" b="1" dirty="0" smtClean="0">
              <a:latin typeface="ＭＳ ゴシック" panose="020B0609070205080204" pitchFamily="49" charset="-128"/>
              <a:ea typeface="ＭＳ ゴシック" panose="020B0609070205080204" pitchFamily="49" charset="-128"/>
            </a:endParaRPr>
          </a:p>
          <a:p>
            <a:r>
              <a:rPr lang="ja-JP" altLang="en-US" sz="1400" b="1" dirty="0">
                <a:latin typeface="ＭＳ ゴシック" panose="020B0609070205080204" pitchFamily="49" charset="-128"/>
                <a:ea typeface="ＭＳ ゴシック" panose="020B0609070205080204" pitchFamily="49" charset="-128"/>
              </a:rPr>
              <a:t>原因</a:t>
            </a:r>
            <a:r>
              <a:rPr lang="ja-JP" altLang="en-US" sz="1400" b="1" dirty="0" smtClean="0">
                <a:latin typeface="ＭＳ ゴシック" panose="020B0609070205080204" pitchFamily="49" charset="-128"/>
                <a:ea typeface="ＭＳ ゴシック" panose="020B0609070205080204" pitchFamily="49" charset="-128"/>
              </a:rPr>
              <a:t>の第一は</a:t>
            </a:r>
            <a:r>
              <a:rPr lang="ja-JP" altLang="en-US" sz="1400" b="1" dirty="0">
                <a:latin typeface="ＭＳ ゴシック" panose="020B0609070205080204" pitchFamily="49" charset="-128"/>
                <a:ea typeface="ＭＳ ゴシック" panose="020B0609070205080204" pitchFamily="49" charset="-128"/>
              </a:rPr>
              <a:t>有機</a:t>
            </a:r>
            <a:r>
              <a:rPr lang="ja-JP" altLang="en-US" sz="1400" b="1" dirty="0" smtClean="0">
                <a:latin typeface="ＭＳ ゴシック" panose="020B0609070205080204" pitchFamily="49" charset="-128"/>
                <a:ea typeface="ＭＳ ゴシック" panose="020B0609070205080204" pitchFamily="49" charset="-128"/>
              </a:rPr>
              <a:t>溶剤作業主任者が実務に疎く、作業マニュアルが整備されていなかったため、作業者の判断で作業が行われていたこと。</a:t>
            </a:r>
            <a:endParaRPr lang="en-US" altLang="ja-JP" sz="1400" b="1" dirty="0" smtClean="0">
              <a:latin typeface="ＭＳ ゴシック" panose="020B0609070205080204" pitchFamily="49" charset="-128"/>
              <a:ea typeface="ＭＳ ゴシック" panose="020B0609070205080204" pitchFamily="49" charset="-128"/>
            </a:endParaRPr>
          </a:p>
          <a:p>
            <a:endParaRPr kumimoji="1" lang="en-US" altLang="ja-JP" sz="1400" b="1"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接着剤を小分けする作業、接着剤を混合する作業は、局所排気装置を備えたチャンバー内で行うよう設備の改善が必要。</a:t>
            </a:r>
            <a:endParaRPr kumimoji="1" lang="en-US" altLang="ja-JP" sz="1400"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接着剤補給作業は作業者が有機溶剤蒸気にばく</a:t>
            </a:r>
            <a:r>
              <a:rPr lang="ja-JP" altLang="en-US" sz="1400" dirty="0" err="1" smtClean="0">
                <a:latin typeface="ＭＳ ゴシック" panose="020B0609070205080204" pitchFamily="49" charset="-128"/>
                <a:ea typeface="ＭＳ ゴシック" panose="020B0609070205080204" pitchFamily="49" charset="-128"/>
              </a:rPr>
              <a:t>露されない</a:t>
            </a:r>
            <a:r>
              <a:rPr lang="ja-JP" altLang="en-US" sz="1400" dirty="0" smtClean="0">
                <a:latin typeface="ＭＳ ゴシック" panose="020B0609070205080204" pitchFamily="49" charset="-128"/>
                <a:ea typeface="ＭＳ ゴシック" panose="020B0609070205080204" pitchFamily="49" charset="-128"/>
              </a:rPr>
              <a:t>ような補給装置が必要。</a:t>
            </a: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保護</a:t>
            </a:r>
            <a:r>
              <a:rPr lang="ja-JP" altLang="en-US" sz="1400" dirty="0" smtClean="0">
                <a:latin typeface="ＭＳ ゴシック" panose="020B0609070205080204" pitchFamily="49" charset="-128"/>
                <a:ea typeface="ＭＳ ゴシック" panose="020B0609070205080204" pitchFamily="49" charset="-128"/>
              </a:rPr>
              <a:t>具（トルエン用）を着用して作業をすることを作業の必要条件</a:t>
            </a:r>
            <a:r>
              <a:rPr lang="ja-JP" altLang="en-US" sz="1400" dirty="0">
                <a:latin typeface="ＭＳ ゴシック" panose="020B0609070205080204" pitchFamily="49" charset="-128"/>
                <a:ea typeface="ＭＳ ゴシック" panose="020B0609070205080204" pitchFamily="49" charset="-128"/>
              </a:rPr>
              <a:t>と</a:t>
            </a:r>
            <a:r>
              <a:rPr lang="ja-JP" altLang="en-US" sz="1400" dirty="0" smtClean="0">
                <a:latin typeface="ＭＳ ゴシック" panose="020B0609070205080204" pitchFamily="49" charset="-128"/>
                <a:ea typeface="ＭＳ ゴシック" panose="020B0609070205080204" pitchFamily="49" charset="-128"/>
              </a:rPr>
              <a:t>する。</a:t>
            </a:r>
            <a:endParaRPr lang="en-US" altLang="ja-JP" sz="1400" dirty="0" smtClean="0">
              <a:latin typeface="ＭＳ ゴシック" panose="020B0609070205080204" pitchFamily="49" charset="-128"/>
              <a:ea typeface="ＭＳ ゴシック" panose="020B0609070205080204" pitchFamily="49" charset="-128"/>
            </a:endParaRPr>
          </a:p>
        </p:txBody>
      </p:sp>
      <p:sp>
        <p:nvSpPr>
          <p:cNvPr id="10" name="テキスト ボックス 9"/>
          <p:cNvSpPr txBox="1"/>
          <p:nvPr/>
        </p:nvSpPr>
        <p:spPr>
          <a:xfrm>
            <a:off x="2198210" y="1196752"/>
            <a:ext cx="2044149" cy="369332"/>
          </a:xfrm>
          <a:prstGeom prst="rect">
            <a:avLst/>
          </a:prstGeom>
          <a:noFill/>
        </p:spPr>
        <p:txBody>
          <a:bodyPr wrap="none" rtlCol="0">
            <a:spAutoFit/>
          </a:bodyPr>
          <a:lstStyle/>
          <a:p>
            <a:r>
              <a:rPr kumimoji="1" lang="ja-JP" altLang="en-US" b="1" dirty="0" smtClean="0">
                <a:latin typeface="ＭＳ ゴシック" panose="020B0609070205080204" pitchFamily="49" charset="-128"/>
                <a:ea typeface="ＭＳ ゴシック" panose="020B0609070205080204" pitchFamily="49" charset="-128"/>
              </a:rPr>
              <a:t>グラビア</a:t>
            </a:r>
            <a:r>
              <a:rPr lang="ja-JP" altLang="en-US" b="1" dirty="0">
                <a:latin typeface="ＭＳ ゴシック" panose="020B0609070205080204" pitchFamily="49" charset="-128"/>
                <a:ea typeface="ＭＳ ゴシック" panose="020B0609070205080204" pitchFamily="49" charset="-128"/>
              </a:rPr>
              <a:t>コーター</a:t>
            </a:r>
            <a:endParaRPr kumimoji="1" lang="ja-JP" altLang="en-US" b="1" dirty="0">
              <a:latin typeface="ＭＳ ゴシック" panose="020B0609070205080204" pitchFamily="49" charset="-128"/>
              <a:ea typeface="ＭＳ ゴシック" panose="020B0609070205080204" pitchFamily="49" charset="-128"/>
            </a:endParaRPr>
          </a:p>
        </p:txBody>
      </p:sp>
      <p:sp>
        <p:nvSpPr>
          <p:cNvPr id="13" name="正方形/長方形 12"/>
          <p:cNvSpPr/>
          <p:nvPr/>
        </p:nvSpPr>
        <p:spPr>
          <a:xfrm>
            <a:off x="706617" y="6123499"/>
            <a:ext cx="3570208" cy="276999"/>
          </a:xfrm>
          <a:prstGeom prst="rect">
            <a:avLst/>
          </a:prstGeom>
        </p:spPr>
        <p:txBody>
          <a:bodyPr wrap="none">
            <a:spAutoFit/>
          </a:bodyPr>
          <a:lstStyle/>
          <a:p>
            <a:r>
              <a:rPr lang="ja-JP" altLang="en-US" sz="1200" dirty="0">
                <a:latin typeface="ＭＳ ゴシック" panose="020B0609070205080204" pitchFamily="49" charset="-128"/>
                <a:ea typeface="ＭＳ ゴシック" panose="020B0609070205080204" pitchFamily="49" charset="-128"/>
              </a:rPr>
              <a:t>出典：職場</a:t>
            </a:r>
            <a:r>
              <a:rPr lang="ja-JP" altLang="en-US" sz="1200" dirty="0" smtClean="0">
                <a:latin typeface="ＭＳ ゴシック" panose="020B0609070205080204" pitchFamily="49" charset="-128"/>
                <a:ea typeface="ＭＳ ゴシック" panose="020B0609070205080204" pitchFamily="49" charset="-128"/>
              </a:rPr>
              <a:t>の</a:t>
            </a:r>
            <a:r>
              <a:rPr lang="ja-JP" altLang="en-US" sz="1200" dirty="0">
                <a:latin typeface="ＭＳ ゴシック" panose="020B0609070205080204" pitchFamily="49" charset="-128"/>
                <a:ea typeface="ＭＳ ゴシック" panose="020B0609070205080204" pitchFamily="49" charset="-128"/>
              </a:rPr>
              <a:t>あんぜん</a:t>
            </a:r>
            <a:r>
              <a:rPr lang="ja-JP" altLang="en-US" sz="1200" dirty="0" smtClean="0">
                <a:latin typeface="ＭＳ ゴシック" panose="020B0609070205080204" pitchFamily="49" charset="-128"/>
                <a:ea typeface="ＭＳ ゴシック" panose="020B0609070205080204" pitchFamily="49" charset="-128"/>
              </a:rPr>
              <a:t>サイト</a:t>
            </a:r>
            <a:r>
              <a:rPr lang="ja-JP" altLang="en-US" sz="1200" dirty="0">
                <a:latin typeface="ＭＳ ゴシック" panose="020B0609070205080204" pitchFamily="49" charset="-128"/>
                <a:ea typeface="ＭＳ ゴシック" panose="020B0609070205080204" pitchFamily="49" charset="-128"/>
              </a:rPr>
              <a:t>　労働災害事例より</a:t>
            </a:r>
          </a:p>
        </p:txBody>
      </p:sp>
      <p:sp>
        <p:nvSpPr>
          <p:cNvPr id="14" name="正方形/長方形 13"/>
          <p:cNvSpPr/>
          <p:nvPr/>
        </p:nvSpPr>
        <p:spPr>
          <a:xfrm>
            <a:off x="107504" y="116632"/>
            <a:ext cx="2216844" cy="432048"/>
          </a:xfrm>
          <a:prstGeom prst="rect">
            <a:avLst/>
          </a:prstGeom>
          <a:solidFill>
            <a:schemeClr val="bg1"/>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FF0000"/>
                </a:solidFill>
              </a:rPr>
              <a:t>②中毒</a:t>
            </a:r>
            <a:r>
              <a:rPr kumimoji="1" lang="ja-JP" altLang="en-US" b="1" dirty="0" smtClean="0">
                <a:solidFill>
                  <a:srgbClr val="FF0000"/>
                </a:solidFill>
              </a:rPr>
              <a:t>の事故例（１）</a:t>
            </a:r>
            <a:endParaRPr kumimoji="1" lang="ja-JP" altLang="en-US" b="1" dirty="0">
              <a:solidFill>
                <a:srgbClr val="FF0000"/>
              </a:solidFill>
            </a:endParaRPr>
          </a:p>
        </p:txBody>
      </p:sp>
    </p:spTree>
    <p:extLst>
      <p:ext uri="{BB962C8B-B14F-4D97-AF65-F5344CB8AC3E}">
        <p14:creationId xmlns:p14="http://schemas.microsoft.com/office/powerpoint/2010/main" val="2717908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67544" y="1052736"/>
            <a:ext cx="8208912" cy="720080"/>
          </a:xfrm>
          <a:solidFill>
            <a:schemeClr val="accent1">
              <a:lumMod val="75000"/>
            </a:schemeClr>
          </a:solidFill>
          <a:ln w="38100">
            <a:solidFill>
              <a:srgbClr val="0000CC"/>
            </a:solidFill>
          </a:ln>
        </p:spPr>
        <p:txBody>
          <a:bodyPr>
            <a:normAutofit/>
          </a:bodyPr>
          <a:lstStyle/>
          <a:p>
            <a:pPr algn="ctr"/>
            <a:r>
              <a:rPr lang="ja-JP" altLang="en-US" sz="4000" dirty="0">
                <a:solidFill>
                  <a:schemeClr val="bg1"/>
                </a:solidFill>
                <a:latin typeface="ＭＳ ゴシック" panose="020B0609070205080204" pitchFamily="49" charset="-128"/>
                <a:ea typeface="ＭＳ ゴシック" panose="020B0609070205080204" pitchFamily="49" charset="-128"/>
              </a:rPr>
              <a:t>鉛</a:t>
            </a:r>
            <a:r>
              <a:rPr lang="ja-JP" altLang="en-US" sz="4000" dirty="0" smtClean="0">
                <a:solidFill>
                  <a:schemeClr val="bg1"/>
                </a:solidFill>
                <a:latin typeface="ＭＳ ゴシック" panose="020B0609070205080204" pitchFamily="49" charset="-128"/>
                <a:ea typeface="ＭＳ ゴシック" panose="020B0609070205080204" pitchFamily="49" charset="-128"/>
              </a:rPr>
              <a:t>ヒューム</a:t>
            </a:r>
            <a:r>
              <a:rPr lang="ja-JP" altLang="en-US" sz="4000" dirty="0">
                <a:solidFill>
                  <a:schemeClr val="bg1"/>
                </a:solidFill>
                <a:latin typeface="ＭＳ ゴシック" panose="020B0609070205080204" pitchFamily="49" charset="-128"/>
                <a:ea typeface="ＭＳ ゴシック" panose="020B0609070205080204" pitchFamily="49" charset="-128"/>
              </a:rPr>
              <a:t>に</a:t>
            </a:r>
            <a:r>
              <a:rPr lang="ja-JP" altLang="en-US" sz="4000" dirty="0" smtClean="0">
                <a:solidFill>
                  <a:schemeClr val="bg1"/>
                </a:solidFill>
                <a:latin typeface="ＭＳ ゴシック" panose="020B0609070205080204" pitchFamily="49" charset="-128"/>
                <a:ea typeface="ＭＳ ゴシック" panose="020B0609070205080204" pitchFamily="49" charset="-128"/>
              </a:rPr>
              <a:t>よる慢性</a:t>
            </a:r>
            <a:r>
              <a:rPr lang="ja-JP" altLang="en-US" sz="4000" dirty="0">
                <a:solidFill>
                  <a:schemeClr val="bg1"/>
                </a:solidFill>
                <a:latin typeface="ＭＳ ゴシック" panose="020B0609070205080204" pitchFamily="49" charset="-128"/>
                <a:ea typeface="ＭＳ ゴシック" panose="020B0609070205080204" pitchFamily="49" charset="-128"/>
              </a:rPr>
              <a:t>鉛</a:t>
            </a:r>
            <a:r>
              <a:rPr lang="ja-JP" altLang="en-US" sz="4000" dirty="0" smtClean="0">
                <a:solidFill>
                  <a:schemeClr val="bg1"/>
                </a:solidFill>
                <a:latin typeface="ＭＳ ゴシック" panose="020B0609070205080204" pitchFamily="49" charset="-128"/>
                <a:ea typeface="ＭＳ ゴシック" panose="020B0609070205080204" pitchFamily="49" charset="-128"/>
              </a:rPr>
              <a:t>中毒</a:t>
            </a:r>
            <a:endParaRPr kumimoji="1" lang="ja-JP" altLang="en-US" sz="4000" dirty="0">
              <a:solidFill>
                <a:schemeClr val="bg1"/>
              </a:solidFill>
              <a:latin typeface="ＭＳ ゴシック" panose="020B0609070205080204" pitchFamily="49" charset="-128"/>
              <a:ea typeface="ＭＳ ゴシック" panose="020B0609070205080204" pitchFamily="49" charset="-128"/>
            </a:endParaRPr>
          </a:p>
        </p:txBody>
      </p:sp>
      <p:sp>
        <p:nvSpPr>
          <p:cNvPr id="6" name="コンテンツ プレースホルダー 5"/>
          <p:cNvSpPr>
            <a:spLocks noGrp="1"/>
          </p:cNvSpPr>
          <p:nvPr>
            <p:ph sz="quarter" idx="4"/>
          </p:nvPr>
        </p:nvSpPr>
        <p:spPr>
          <a:xfrm>
            <a:off x="4556922" y="1988840"/>
            <a:ext cx="4119534" cy="4392488"/>
          </a:xfrm>
          <a:ln w="28575">
            <a:solidFill>
              <a:schemeClr val="tx1"/>
            </a:solidFill>
          </a:ln>
        </p:spPr>
        <p:txBody>
          <a:bodyPr>
            <a:normAutofit fontScale="92500"/>
          </a:bodyPr>
          <a:lstStyle/>
          <a:p>
            <a:r>
              <a:rPr kumimoji="1" lang="ja-JP" altLang="en-US" b="1" dirty="0" smtClean="0">
                <a:latin typeface="ＭＳ ゴシック" panose="020B0609070205080204" pitchFamily="49" charset="-128"/>
                <a:ea typeface="ＭＳ ゴシック" panose="020B0609070205080204" pitchFamily="49" charset="-128"/>
              </a:rPr>
              <a:t>事故の概要</a:t>
            </a:r>
            <a:endParaRPr kumimoji="1"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sz="2000" dirty="0" smtClean="0">
                <a:latin typeface="ＭＳ ゴシック" panose="020B0609070205080204" pitchFamily="49" charset="-128"/>
                <a:ea typeface="ＭＳ ゴシック" panose="020B0609070205080204" pitchFamily="49" charset="-128"/>
              </a:rPr>
              <a:t>鉛を含有する水道用仕切弁の鋳物部品製造工場で、鋳物の不必要な部分をグラインダーで切断・研磨作業を</a:t>
            </a:r>
            <a:r>
              <a:rPr lang="en-US" altLang="ja-JP" sz="2000" dirty="0" smtClean="0">
                <a:latin typeface="ＭＳ ゴシック" panose="020B0609070205080204" pitchFamily="49" charset="-128"/>
                <a:ea typeface="ＭＳ ゴシック" panose="020B0609070205080204" pitchFamily="49" charset="-128"/>
              </a:rPr>
              <a:t>18</a:t>
            </a:r>
            <a:r>
              <a:rPr lang="ja-JP" altLang="en-US" sz="2000" dirty="0" smtClean="0">
                <a:latin typeface="ＭＳ ゴシック" panose="020B0609070205080204" pitchFamily="49" charset="-128"/>
                <a:ea typeface="ＭＳ ゴシック" panose="020B0609070205080204" pitchFamily="49" charset="-128"/>
              </a:rPr>
              <a:t>年間担当。腹痛のため血液検査を受けた結果、血中鉛濃度が高く、慢性鉛中毒と診断</a:t>
            </a:r>
            <a:r>
              <a:rPr kumimoji="1" lang="ja-JP" altLang="en-US" sz="2000" dirty="0" smtClean="0">
                <a:latin typeface="ＭＳ ゴシック" panose="020B0609070205080204" pitchFamily="49" charset="-128"/>
                <a:ea typeface="ＭＳ ゴシック" panose="020B0609070205080204" pitchFamily="49" charset="-128"/>
              </a:rPr>
              <a:t>された。</a:t>
            </a:r>
            <a:endParaRPr lang="en-US" altLang="ja-JP" sz="2000" dirty="0">
              <a:latin typeface="ＭＳ ゴシック" panose="020B0609070205080204" pitchFamily="49" charset="-128"/>
              <a:ea typeface="ＭＳ ゴシック" panose="020B0609070205080204" pitchFamily="49" charset="-128"/>
            </a:endParaRPr>
          </a:p>
          <a:p>
            <a:r>
              <a:rPr kumimoji="1" lang="ja-JP" altLang="en-US" b="1" dirty="0" smtClean="0">
                <a:latin typeface="ＭＳ ゴシック" panose="020B0609070205080204" pitchFamily="49" charset="-128"/>
                <a:ea typeface="ＭＳ ゴシック" panose="020B0609070205080204" pitchFamily="49" charset="-128"/>
              </a:rPr>
              <a:t>教訓</a:t>
            </a:r>
            <a:endParaRPr kumimoji="1"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sz="2000" dirty="0" smtClean="0">
                <a:latin typeface="ＭＳ ゴシック" panose="020B0609070205080204" pitchFamily="49" charset="-128"/>
                <a:ea typeface="ＭＳ ゴシック" panose="020B0609070205080204" pitchFamily="49" charset="-128"/>
              </a:rPr>
              <a:t>局所</a:t>
            </a:r>
            <a:r>
              <a:rPr lang="ja-JP" altLang="en-US" sz="2000" dirty="0">
                <a:latin typeface="ＭＳ ゴシック" panose="020B0609070205080204" pitchFamily="49" charset="-128"/>
                <a:ea typeface="ＭＳ ゴシック" panose="020B0609070205080204" pitchFamily="49" charset="-128"/>
              </a:rPr>
              <a:t>排気装置</a:t>
            </a:r>
            <a:r>
              <a:rPr lang="ja-JP" altLang="en-US" sz="2000" dirty="0" smtClean="0">
                <a:latin typeface="ＭＳ ゴシック" panose="020B0609070205080204" pitchFamily="49" charset="-128"/>
                <a:ea typeface="ＭＳ ゴシック" panose="020B0609070205080204" pitchFamily="49" charset="-128"/>
              </a:rPr>
              <a:t>を稼働させる。</a:t>
            </a:r>
            <a:endParaRPr lang="en-US" altLang="ja-JP" sz="2000" dirty="0" smtClean="0">
              <a:latin typeface="ＭＳ ゴシック" panose="020B0609070205080204" pitchFamily="49" charset="-128"/>
              <a:ea typeface="ＭＳ ゴシック" panose="020B0609070205080204" pitchFamily="49" charset="-128"/>
            </a:endParaRPr>
          </a:p>
          <a:p>
            <a:pPr marL="0" indent="0">
              <a:buNone/>
            </a:pPr>
            <a:r>
              <a:rPr lang="ja-JP" altLang="en-US" sz="2000" dirty="0" err="1" smtClean="0">
                <a:latin typeface="ＭＳ ゴシック" panose="020B0609070205080204" pitchFamily="49" charset="-128"/>
                <a:ea typeface="ＭＳ ゴシック" panose="020B0609070205080204" pitchFamily="49" charset="-128"/>
              </a:rPr>
              <a:t>除じん</a:t>
            </a:r>
            <a:r>
              <a:rPr lang="ja-JP" altLang="en-US" sz="2000" dirty="0" smtClean="0">
                <a:latin typeface="ＭＳ ゴシック" panose="020B0609070205080204" pitchFamily="49" charset="-128"/>
                <a:ea typeface="ＭＳ ゴシック" panose="020B0609070205080204" pitchFamily="49" charset="-128"/>
              </a:rPr>
              <a:t>装置の排気口は屋外に設ける。</a:t>
            </a:r>
            <a:endParaRPr lang="en-US" altLang="ja-JP" sz="2000" dirty="0" smtClean="0">
              <a:latin typeface="ＭＳ ゴシック" panose="020B0609070205080204" pitchFamily="49" charset="-128"/>
              <a:ea typeface="ＭＳ ゴシック" panose="020B0609070205080204" pitchFamily="49" charset="-128"/>
            </a:endParaRPr>
          </a:p>
          <a:p>
            <a:pPr marL="0" indent="0">
              <a:buNone/>
            </a:pPr>
            <a:r>
              <a:rPr kumimoji="1" lang="ja-JP" altLang="en-US" sz="2000" dirty="0" smtClean="0">
                <a:latin typeface="ＭＳ ゴシック" panose="020B0609070205080204" pitchFamily="49" charset="-128"/>
                <a:ea typeface="ＭＳ ゴシック" panose="020B0609070205080204" pitchFamily="49" charset="-128"/>
              </a:rPr>
              <a:t>防</a:t>
            </a:r>
            <a:r>
              <a:rPr kumimoji="1" lang="ja-JP" altLang="en-US" sz="2000" dirty="0" err="1" smtClean="0">
                <a:latin typeface="ＭＳ ゴシック" panose="020B0609070205080204" pitchFamily="49" charset="-128"/>
                <a:ea typeface="ＭＳ ゴシック" panose="020B0609070205080204" pitchFamily="49" charset="-128"/>
              </a:rPr>
              <a:t>じん</a:t>
            </a:r>
            <a:r>
              <a:rPr kumimoji="1" lang="ja-JP" altLang="en-US" sz="2000" dirty="0" smtClean="0">
                <a:latin typeface="ＭＳ ゴシック" panose="020B0609070205080204" pitchFamily="49" charset="-128"/>
                <a:ea typeface="ＭＳ ゴシック" panose="020B0609070205080204" pitchFamily="49" charset="-128"/>
              </a:rPr>
              <a:t>マスクを着用する。</a:t>
            </a:r>
            <a:endParaRPr kumimoji="1" lang="en-US" altLang="ja-JP" sz="2000" dirty="0" smtClean="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作業環境</a:t>
            </a:r>
            <a:r>
              <a:rPr lang="ja-JP" altLang="en-US" sz="2000" dirty="0" smtClean="0">
                <a:latin typeface="ＭＳ ゴシック" panose="020B0609070205080204" pitchFamily="49" charset="-128"/>
                <a:ea typeface="ＭＳ ゴシック" panose="020B0609070205080204" pitchFamily="49" charset="-128"/>
              </a:rPr>
              <a:t>測定および健康診断を実施する。</a:t>
            </a:r>
            <a:endParaRPr lang="en-US" altLang="ja-JP" sz="2000" dirty="0" smtClean="0">
              <a:latin typeface="ＭＳ ゴシック" panose="020B0609070205080204" pitchFamily="49" charset="-128"/>
              <a:ea typeface="ＭＳ ゴシック" panose="020B0609070205080204" pitchFamily="49" charset="-128"/>
            </a:endParaRPr>
          </a:p>
          <a:p>
            <a:pPr marL="0" indent="0">
              <a:buNone/>
            </a:pPr>
            <a:endParaRPr kumimoji="1" lang="en-US" altLang="ja-JP" sz="2000" dirty="0" smtClean="0"/>
          </a:p>
          <a:p>
            <a:endParaRPr kumimoji="1" lang="ja-JP" altLang="en-US" b="1" dirty="0"/>
          </a:p>
        </p:txBody>
      </p:sp>
      <p:sp>
        <p:nvSpPr>
          <p:cNvPr id="7" name="スライド番号プレースホルダー 6"/>
          <p:cNvSpPr>
            <a:spLocks noGrp="1"/>
          </p:cNvSpPr>
          <p:nvPr>
            <p:ph type="sldNum" sz="quarter" idx="12"/>
          </p:nvPr>
        </p:nvSpPr>
        <p:spPr/>
        <p:txBody>
          <a:bodyPr/>
          <a:lstStyle/>
          <a:p>
            <a:fld id="{936AD1A4-2CC3-410E-A5FB-CC0985754886}" type="slidenum">
              <a:rPr kumimoji="1" lang="ja-JP" altLang="en-US" smtClean="0"/>
              <a:t>8</a:t>
            </a:fld>
            <a:endParaRPr kumimoji="1" lang="ja-JP" altLang="en-US"/>
          </a:p>
        </p:txBody>
      </p:sp>
      <p:sp>
        <p:nvSpPr>
          <p:cNvPr id="8" name="タイトル 7"/>
          <p:cNvSpPr>
            <a:spLocks noGrp="1"/>
          </p:cNvSpPr>
          <p:nvPr>
            <p:ph type="title"/>
          </p:nvPr>
        </p:nvSpPr>
        <p:spPr>
          <a:xfrm>
            <a:off x="457200" y="274638"/>
            <a:ext cx="3322712" cy="562074"/>
          </a:xfrm>
          <a:prstGeom prst="rect">
            <a:avLst/>
          </a:prstGeom>
          <a:solidFill>
            <a:schemeClr val="bg1"/>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rgbClr val="FF0000"/>
                </a:solidFill>
                <a:latin typeface="ＭＳ ゴシック" panose="020B0609070205080204" pitchFamily="49" charset="-128"/>
                <a:ea typeface="ＭＳ ゴシック" panose="020B0609070205080204" pitchFamily="49" charset="-128"/>
              </a:rPr>
              <a:t>②中毒の事故例</a:t>
            </a:r>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（２）</a:t>
            </a:r>
            <a:endParaRPr kumimoji="1" lang="ja-JP" altLang="en-US" sz="2400" b="1" dirty="0">
              <a:solidFill>
                <a:srgbClr val="FF0000"/>
              </a:solidFill>
              <a:latin typeface="ＭＳ ゴシック" panose="020B0609070205080204" pitchFamily="49" charset="-128"/>
              <a:ea typeface="ＭＳ ゴシック" panose="020B0609070205080204" pitchFamily="49" charset="-128"/>
            </a:endParaRP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5536" y="3429000"/>
            <a:ext cx="4040188" cy="2497730"/>
          </a:xfrm>
          <a:prstGeom prst="rect">
            <a:avLst/>
          </a:prstGeom>
          <a:noFill/>
          <a:ln w="28575">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sp>
        <p:nvSpPr>
          <p:cNvPr id="11" name="正方形/長方形 10"/>
          <p:cNvSpPr/>
          <p:nvPr/>
        </p:nvSpPr>
        <p:spPr>
          <a:xfrm>
            <a:off x="426987" y="2348880"/>
            <a:ext cx="3928989" cy="72008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b="1" dirty="0" smtClean="0">
                <a:latin typeface="ＭＳ ゴシック" panose="020B0609070205080204" pitchFamily="49" charset="-128"/>
                <a:ea typeface="ＭＳ ゴシック" panose="020B0609070205080204" pitchFamily="49" charset="-128"/>
              </a:rPr>
              <a:t>人的被害：</a:t>
            </a:r>
            <a:r>
              <a:rPr kumimoji="1" lang="ja-JP" altLang="en-US" b="1" dirty="0" smtClean="0">
                <a:latin typeface="ＭＳ ゴシック" panose="020B0609070205080204" pitchFamily="49" charset="-128"/>
                <a:ea typeface="ＭＳ ゴシック" panose="020B0609070205080204" pitchFamily="49" charset="-128"/>
              </a:rPr>
              <a:t>休業者数</a:t>
            </a:r>
            <a:r>
              <a:rPr lang="ja-JP" altLang="en-US" b="1" dirty="0" smtClean="0">
                <a:latin typeface="ＭＳ ゴシック" panose="020B0609070205080204" pitchFamily="49" charset="-128"/>
                <a:ea typeface="ＭＳ ゴシック" panose="020B0609070205080204" pitchFamily="49" charset="-128"/>
              </a:rPr>
              <a:t>　１人</a:t>
            </a:r>
            <a:endParaRPr kumimoji="1" lang="en-US" altLang="ja-JP" b="1" dirty="0" smtClean="0">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a:xfrm>
            <a:off x="580890" y="6116355"/>
            <a:ext cx="3570208" cy="276999"/>
          </a:xfrm>
          <a:prstGeom prst="rect">
            <a:avLst/>
          </a:prstGeom>
          <a:noFill/>
        </p:spPr>
        <p:txBody>
          <a:bodyPr wrap="none" rtlCol="0">
            <a:spAutoFit/>
          </a:bodyPr>
          <a:lstStyle/>
          <a:p>
            <a:r>
              <a:rPr lang="ja-JP" altLang="en-US" sz="1200" dirty="0" smtClean="0">
                <a:latin typeface="ＭＳ ゴシック" panose="020B0609070205080204" pitchFamily="49" charset="-128"/>
                <a:ea typeface="ＭＳ ゴシック" panose="020B0609070205080204" pitchFamily="49" charset="-128"/>
              </a:rPr>
              <a:t>出典：</a:t>
            </a:r>
            <a:r>
              <a:rPr kumimoji="1" lang="ja-JP" altLang="en-US" sz="1200" dirty="0" smtClean="0">
                <a:latin typeface="ＭＳ ゴシック" panose="020B0609070205080204" pitchFamily="49" charset="-128"/>
                <a:ea typeface="ＭＳ ゴシック" panose="020B0609070205080204" pitchFamily="49" charset="-128"/>
              </a:rPr>
              <a:t>職場の</a:t>
            </a:r>
            <a:r>
              <a:rPr lang="ja-JP" altLang="en-US" sz="1200" dirty="0">
                <a:latin typeface="ＭＳ ゴシック" panose="020B0609070205080204" pitchFamily="49" charset="-128"/>
                <a:ea typeface="ＭＳ ゴシック" panose="020B0609070205080204" pitchFamily="49" charset="-128"/>
              </a:rPr>
              <a:t>あんぜん</a:t>
            </a:r>
            <a:r>
              <a:rPr kumimoji="1" lang="ja-JP" altLang="en-US" sz="1200" dirty="0" smtClean="0">
                <a:latin typeface="ＭＳ ゴシック" panose="020B0609070205080204" pitchFamily="49" charset="-128"/>
                <a:ea typeface="ＭＳ ゴシック" panose="020B0609070205080204" pitchFamily="49" charset="-128"/>
              </a:rPr>
              <a:t>サイト　労働災害事例より</a:t>
            </a:r>
            <a:endParaRPr kumimoji="1"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82632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8421" y="433250"/>
            <a:ext cx="8229600" cy="836712"/>
          </a:xfrm>
          <a:solidFill>
            <a:srgbClr val="0070C0"/>
          </a:solidFill>
        </p:spPr>
        <p:style>
          <a:lnRef idx="2">
            <a:schemeClr val="dk1"/>
          </a:lnRef>
          <a:fillRef idx="1">
            <a:schemeClr val="lt1"/>
          </a:fillRef>
          <a:effectRef idx="0">
            <a:schemeClr val="dk1"/>
          </a:effectRef>
          <a:fontRef idx="minor">
            <a:schemeClr val="dk1"/>
          </a:fontRef>
        </p:style>
        <p:txBody>
          <a:bodyPr>
            <a:noAutofit/>
          </a:bodyPr>
          <a:lstStyle/>
          <a:p>
            <a:r>
              <a:rPr lang="ja-JP" altLang="en-US"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ホテルの温泉滅菌用次亜塩素酸ナトリウムタンク</a:t>
            </a:r>
            <a:r>
              <a:rPr lang="ja-JP" altLang="en-US"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に</a:t>
            </a:r>
            <a:r>
              <a:rPr lang="en-US" altLang="ja-JP"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
            </a:r>
            <a:br>
              <a:rPr lang="en-US" altLang="ja-JP"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br>
            <a:r>
              <a:rPr lang="ja-JP" altLang="en-US"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誤って</a:t>
            </a:r>
            <a:r>
              <a:rPr lang="ja-JP" altLang="en-US"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塩酸</a:t>
            </a:r>
            <a:r>
              <a:rPr lang="ja-JP" altLang="en-US"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を投入し、塩素</a:t>
            </a:r>
            <a:r>
              <a:rPr lang="ja-JP" altLang="en-US"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ガス</a:t>
            </a:r>
            <a:r>
              <a:rPr lang="ja-JP" altLang="en-US"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が発生し中毒となった。</a:t>
            </a:r>
            <a:endParaRPr kumimoji="1" lang="ja-JP" altLang="en-US"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4014" y="2390082"/>
            <a:ext cx="389572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4509739" y="1354553"/>
            <a:ext cx="4104456" cy="72008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b="1" dirty="0" smtClean="0">
                <a:latin typeface="ＭＳ ゴシック" panose="020B0609070205080204" pitchFamily="49" charset="-128"/>
                <a:ea typeface="ＭＳ ゴシック" panose="020B0609070205080204" pitchFamily="49" charset="-128"/>
              </a:rPr>
              <a:t>人的被害：休業者数　　</a:t>
            </a:r>
            <a:r>
              <a:rPr lang="en-US" altLang="ja-JP" b="1" dirty="0" smtClean="0">
                <a:latin typeface="ＭＳ ゴシック" panose="020B0609070205080204" pitchFamily="49" charset="-128"/>
                <a:ea typeface="ＭＳ ゴシック" panose="020B0609070205080204" pitchFamily="49" charset="-128"/>
              </a:rPr>
              <a:t>4</a:t>
            </a:r>
            <a:r>
              <a:rPr lang="ja-JP" altLang="en-US" b="1" dirty="0" smtClean="0">
                <a:latin typeface="ＭＳ ゴシック" panose="020B0609070205080204" pitchFamily="49" charset="-128"/>
                <a:ea typeface="ＭＳ ゴシック" panose="020B0609070205080204" pitchFamily="49" charset="-128"/>
              </a:rPr>
              <a:t>人</a:t>
            </a:r>
            <a:endParaRPr lang="en-US" altLang="ja-JP" b="1" dirty="0" smtClean="0">
              <a:latin typeface="ＭＳ ゴシック" panose="020B0609070205080204" pitchFamily="49" charset="-128"/>
              <a:ea typeface="ＭＳ ゴシック" panose="020B0609070205080204" pitchFamily="49" charset="-128"/>
            </a:endParaRPr>
          </a:p>
          <a:p>
            <a:r>
              <a:rPr kumimoji="1" lang="ja-JP" altLang="en-US" b="1" dirty="0">
                <a:latin typeface="ＭＳ ゴシック" panose="020B0609070205080204" pitchFamily="49" charset="-128"/>
                <a:ea typeface="ＭＳ ゴシック" panose="020B0609070205080204" pitchFamily="49" charset="-128"/>
              </a:rPr>
              <a:t>　</a:t>
            </a:r>
            <a:r>
              <a:rPr kumimoji="1" lang="ja-JP" altLang="en-US" b="1" dirty="0" smtClean="0">
                <a:latin typeface="ＭＳ ゴシック" panose="020B0609070205080204" pitchFamily="49" charset="-128"/>
                <a:ea typeface="ＭＳ ゴシック" panose="020B0609070205080204" pitchFamily="49" charset="-128"/>
              </a:rPr>
              <a:t>　　　　不休業者数</a:t>
            </a:r>
            <a:r>
              <a:rPr lang="ja-JP" altLang="en-US" b="1" dirty="0" smtClean="0">
                <a:latin typeface="ＭＳ ゴシック" panose="020B0609070205080204" pitchFamily="49" charset="-128"/>
                <a:ea typeface="ＭＳ ゴシック" panose="020B0609070205080204" pitchFamily="49" charset="-128"/>
              </a:rPr>
              <a:t>　</a:t>
            </a:r>
            <a:r>
              <a:rPr lang="en-US" altLang="ja-JP" b="1" dirty="0" smtClean="0">
                <a:latin typeface="ＭＳ ゴシック" panose="020B0609070205080204" pitchFamily="49" charset="-128"/>
                <a:ea typeface="ＭＳ ゴシック" panose="020B0609070205080204" pitchFamily="49" charset="-128"/>
              </a:rPr>
              <a:t>7</a:t>
            </a:r>
            <a:r>
              <a:rPr lang="ja-JP" altLang="en-US" b="1" dirty="0" smtClean="0">
                <a:latin typeface="ＭＳ ゴシック" panose="020B0609070205080204" pitchFamily="49" charset="-128"/>
                <a:ea typeface="ＭＳ ゴシック" panose="020B0609070205080204" pitchFamily="49" charset="-128"/>
              </a:rPr>
              <a:t>人</a:t>
            </a:r>
            <a:endParaRPr kumimoji="1" lang="en-US" altLang="ja-JP" b="1" dirty="0" smtClean="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4509739" y="2199604"/>
            <a:ext cx="4104456" cy="418576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a:t>
            </a:r>
            <a:r>
              <a:rPr kumimoji="1" lang="ja-JP" altLang="en-US" b="1" dirty="0" smtClean="0">
                <a:latin typeface="ＭＳ ゴシック" panose="020B0609070205080204" pitchFamily="49" charset="-128"/>
                <a:ea typeface="ＭＳ ゴシック" panose="020B0609070205080204" pitchFamily="49" charset="-128"/>
              </a:rPr>
              <a:t>事故の概要</a:t>
            </a:r>
            <a:endParaRPr kumimoji="1" lang="en-US" altLang="ja-JP" b="1"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本ホテルでは、井戸水殺菌用に</a:t>
            </a:r>
            <a:r>
              <a:rPr lang="ja-JP" altLang="en-US" sz="1400" b="1" dirty="0" smtClean="0">
                <a:latin typeface="ＭＳ ゴシック" panose="020B0609070205080204" pitchFamily="49" charset="-128"/>
                <a:ea typeface="ＭＳ ゴシック" panose="020B0609070205080204" pitchFamily="49" charset="-128"/>
              </a:rPr>
              <a:t>塩酸</a:t>
            </a:r>
            <a:r>
              <a:rPr lang="ja-JP" altLang="en-US" sz="1400" dirty="0" smtClean="0">
                <a:latin typeface="ＭＳ ゴシック" panose="020B0609070205080204" pitchFamily="49" charset="-128"/>
                <a:ea typeface="ＭＳ ゴシック" panose="020B0609070205080204" pitchFamily="49" charset="-128"/>
              </a:rPr>
              <a:t>、温泉水殺菌用に</a:t>
            </a:r>
            <a:r>
              <a:rPr lang="ja-JP" altLang="en-US" sz="1400" b="1" dirty="0" smtClean="0">
                <a:latin typeface="ＭＳ ゴシック" panose="020B0609070205080204" pitchFamily="49" charset="-128"/>
                <a:ea typeface="ＭＳ ゴシック" panose="020B0609070205080204" pitchFamily="49" charset="-128"/>
              </a:rPr>
              <a:t>次亜塩素酸ナトリウム</a:t>
            </a:r>
            <a:r>
              <a:rPr lang="ja-JP" altLang="en-US" sz="1400" dirty="0" smtClean="0">
                <a:latin typeface="ＭＳ ゴシック" panose="020B0609070205080204" pitchFamily="49" charset="-128"/>
                <a:ea typeface="ＭＳ ゴシック" panose="020B0609070205080204" pitchFamily="49" charset="-128"/>
              </a:rPr>
              <a:t>を使用。配属されてから間の無い作業者が先に井戸水殺菌に使用した</a:t>
            </a:r>
            <a:r>
              <a:rPr lang="ja-JP" altLang="en-US" sz="1400" b="1" dirty="0" smtClean="0">
                <a:latin typeface="ＭＳ ゴシック" panose="020B0609070205080204" pitchFamily="49" charset="-128"/>
                <a:ea typeface="ＭＳ ゴシック" panose="020B0609070205080204" pitchFamily="49" charset="-128"/>
              </a:rPr>
              <a:t>薬液（塩酸）</a:t>
            </a:r>
            <a:r>
              <a:rPr lang="ja-JP" altLang="en-US" sz="1400" dirty="0" smtClean="0">
                <a:latin typeface="ＭＳ ゴシック" panose="020B0609070205080204" pitchFamily="49" charset="-128"/>
                <a:ea typeface="ＭＳ ゴシック" panose="020B0609070205080204" pitchFamily="49" charset="-128"/>
              </a:rPr>
              <a:t>と温泉水殺菌は同じ薬液と思い、温泉水殺菌用の</a:t>
            </a:r>
            <a:r>
              <a:rPr lang="ja-JP" altLang="en-US" sz="1400" b="1" dirty="0" smtClean="0">
                <a:latin typeface="ＭＳ ゴシック" panose="020B0609070205080204" pitchFamily="49" charset="-128"/>
                <a:ea typeface="ＭＳ ゴシック" panose="020B0609070205080204" pitchFamily="49" charset="-128"/>
              </a:rPr>
              <a:t>次亜塩素酸ナトリウムタンク</a:t>
            </a:r>
            <a:r>
              <a:rPr lang="ja-JP" altLang="en-US" sz="1400" dirty="0" smtClean="0">
                <a:latin typeface="ＭＳ ゴシック" panose="020B0609070205080204" pitchFamily="49" charset="-128"/>
                <a:ea typeface="ＭＳ ゴシック" panose="020B0609070205080204" pitchFamily="49" charset="-128"/>
              </a:rPr>
              <a:t>に当該薬液（塩酸）を補充したところ、ガス（塩素ガス）が発生し、ホテル地下及び</a:t>
            </a:r>
            <a:r>
              <a:rPr lang="en-US" altLang="ja-JP" sz="1400" dirty="0" smtClean="0">
                <a:latin typeface="ＭＳ ゴシック" panose="020B0609070205080204" pitchFamily="49" charset="-128"/>
                <a:ea typeface="ＭＳ ゴシック" panose="020B0609070205080204" pitchFamily="49" charset="-128"/>
              </a:rPr>
              <a:t>1</a:t>
            </a:r>
            <a:r>
              <a:rPr lang="ja-JP" altLang="en-US" sz="1400" dirty="0" smtClean="0">
                <a:latin typeface="ＭＳ ゴシック" panose="020B0609070205080204" pitchFamily="49" charset="-128"/>
                <a:ea typeface="ＭＳ ゴシック" panose="020B0609070205080204" pitchFamily="49" charset="-128"/>
              </a:rPr>
              <a:t>階に充満し、宿泊客、従業員が被災した。</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600"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a:t>
            </a:r>
            <a:r>
              <a:rPr kumimoji="1" lang="ja-JP" altLang="en-US" b="1" dirty="0" smtClean="0">
                <a:latin typeface="ＭＳ ゴシック" panose="020B0609070205080204" pitchFamily="49" charset="-128"/>
                <a:ea typeface="ＭＳ ゴシック" panose="020B0609070205080204" pitchFamily="49" charset="-128"/>
              </a:rPr>
              <a:t>教訓</a:t>
            </a:r>
            <a:endParaRPr kumimoji="1" lang="en-US" altLang="ja-JP" b="1" dirty="0" smtClean="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各薬液タンク及び容器に内容物質名を明示。</a:t>
            </a:r>
            <a:endParaRPr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同じ薬液のタンク、容器は</a:t>
            </a:r>
            <a:r>
              <a:rPr lang="ja-JP" altLang="en-US" sz="1400" dirty="0" smtClean="0">
                <a:latin typeface="ＭＳ ゴシック" panose="020B0609070205080204" pitchFamily="49" charset="-128"/>
                <a:ea typeface="ＭＳ ゴシック" panose="020B0609070205080204" pitchFamily="49" charset="-128"/>
              </a:rPr>
              <a:t>同</a:t>
            </a:r>
            <a:r>
              <a:rPr kumimoji="1" lang="ja-JP" altLang="en-US" sz="1400" dirty="0" smtClean="0">
                <a:latin typeface="ＭＳ ゴシック" panose="020B0609070205080204" pitchFamily="49" charset="-128"/>
                <a:ea typeface="ＭＳ ゴシック" panose="020B0609070205080204" pitchFamily="49" charset="-128"/>
              </a:rPr>
              <a:t>色とする。また、形状</a:t>
            </a:r>
            <a:r>
              <a:rPr lang="ja-JP" altLang="en-US" sz="1400" dirty="0">
                <a:latin typeface="ＭＳ ゴシック" panose="020B0609070205080204" pitchFamily="49" charset="-128"/>
                <a:ea typeface="ＭＳ ゴシック" panose="020B0609070205080204" pitchFamily="49" charset="-128"/>
              </a:rPr>
              <a:t>別</a:t>
            </a:r>
            <a:r>
              <a:rPr lang="ja-JP" altLang="en-US" sz="1400" dirty="0" smtClean="0">
                <a:latin typeface="ＭＳ ゴシック" panose="020B0609070205080204" pitchFamily="49" charset="-128"/>
                <a:ea typeface="ＭＳ ゴシック" panose="020B0609070205080204" pitchFamily="49" charset="-128"/>
              </a:rPr>
              <a:t>に識別できるようにする。</a:t>
            </a:r>
            <a:endParaRPr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ミスによる同様のトラブル発生の</a:t>
            </a:r>
            <a:r>
              <a:rPr kumimoji="1" lang="ja-JP" altLang="en-US" sz="1400" dirty="0" err="1" smtClean="0">
                <a:latin typeface="ＭＳ ゴシック" panose="020B0609070205080204" pitchFamily="49" charset="-128"/>
                <a:ea typeface="ＭＳ ゴシック" panose="020B0609070205080204" pitchFamily="49" charset="-128"/>
              </a:rPr>
              <a:t>惧れは</a:t>
            </a:r>
            <a:r>
              <a:rPr kumimoji="1" lang="ja-JP" altLang="en-US" sz="1400" dirty="0" smtClean="0">
                <a:latin typeface="ＭＳ ゴシック" panose="020B0609070205080204" pitchFamily="49" charset="-128"/>
                <a:ea typeface="ＭＳ ゴシック" panose="020B0609070205080204" pitchFamily="49" charset="-128"/>
              </a:rPr>
              <a:t>あるので、必要な呼吸用保護具（塩素ガス用）を備え付け、作業時には装着を義務付けること。</a:t>
            </a:r>
            <a:endParaRPr kumimoji="1" lang="en-US" altLang="ja-JP" sz="1400" dirty="0" smtClean="0">
              <a:latin typeface="ＭＳ ゴシック" panose="020B0609070205080204" pitchFamily="49" charset="-128"/>
              <a:ea typeface="ＭＳ ゴシック" panose="020B0609070205080204" pitchFamily="49" charset="-128"/>
            </a:endParaRPr>
          </a:p>
          <a:p>
            <a:endParaRPr kumimoji="1" lang="ja-JP" altLang="en-US"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185351" y="5743128"/>
            <a:ext cx="2518638" cy="307777"/>
          </a:xfrm>
          <a:prstGeom prst="rect">
            <a:avLst/>
          </a:prstGeom>
          <a:noFill/>
        </p:spPr>
        <p:txBody>
          <a:bodyPr wrap="none" rtlCol="0">
            <a:spAutoFit/>
          </a:bodyPr>
          <a:lstStyle/>
          <a:p>
            <a:r>
              <a:rPr kumimoji="1" lang="ja-JP" altLang="en-US" sz="1400" dirty="0" smtClean="0">
                <a:latin typeface="ＭＳ ゴシック" panose="020B0609070205080204" pitchFamily="49" charset="-128"/>
                <a:ea typeface="ＭＳ ゴシック" panose="020B0609070205080204" pitchFamily="49" charset="-128"/>
              </a:rPr>
              <a:t>次亜塩素酸ナトリウムタンク</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3026301" y="5800589"/>
            <a:ext cx="1208985" cy="307777"/>
          </a:xfrm>
          <a:prstGeom prst="rect">
            <a:avLst/>
          </a:prstGeom>
          <a:noFill/>
        </p:spPr>
        <p:txBody>
          <a:bodyPr wrap="none" rtlCol="0">
            <a:spAutoFit/>
          </a:bodyPr>
          <a:lstStyle/>
          <a:p>
            <a:r>
              <a:rPr kumimoji="1" lang="ja-JP" altLang="en-US" sz="1400" dirty="0" smtClean="0">
                <a:latin typeface="ＭＳ ゴシック" panose="020B0609070205080204" pitchFamily="49" charset="-128"/>
                <a:ea typeface="ＭＳ ゴシック" panose="020B0609070205080204" pitchFamily="49" charset="-128"/>
              </a:rPr>
              <a:t>塩酸</a:t>
            </a:r>
            <a:r>
              <a:rPr kumimoji="1" lang="ja-JP" altLang="en-US" sz="1400" dirty="0" smtClean="0"/>
              <a:t>ポリ容器</a:t>
            </a:r>
            <a:endParaRPr kumimoji="1" lang="ja-JP" altLang="en-US" sz="1400" dirty="0"/>
          </a:p>
        </p:txBody>
      </p:sp>
      <p:sp>
        <p:nvSpPr>
          <p:cNvPr id="8" name="雲形吹き出し 7"/>
          <p:cNvSpPr/>
          <p:nvPr/>
        </p:nvSpPr>
        <p:spPr>
          <a:xfrm>
            <a:off x="727862" y="2373396"/>
            <a:ext cx="1638132" cy="504056"/>
          </a:xfrm>
          <a:prstGeom prst="cloudCallout">
            <a:avLst>
              <a:gd name="adj1" fmla="val 25196"/>
              <a:gd name="adj2" fmla="val 172900"/>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smtClean="0">
                <a:latin typeface="ＭＳ ゴシック" panose="020B0609070205080204" pitchFamily="49" charset="-128"/>
                <a:ea typeface="ＭＳ ゴシック" panose="020B0609070205080204" pitchFamily="49" charset="-128"/>
              </a:rPr>
              <a:t>塩素ガス</a:t>
            </a:r>
            <a:endParaRPr kumimoji="1" lang="ja-JP" altLang="en-US" sz="1400" b="1" dirty="0">
              <a:latin typeface="ＭＳ ゴシック" panose="020B0609070205080204" pitchFamily="49" charset="-128"/>
              <a:ea typeface="ＭＳ ゴシック" panose="020B0609070205080204" pitchFamily="49" charset="-128"/>
            </a:endParaRPr>
          </a:p>
        </p:txBody>
      </p:sp>
      <p:sp>
        <p:nvSpPr>
          <p:cNvPr id="9" name="上矢印 8"/>
          <p:cNvSpPr/>
          <p:nvPr/>
        </p:nvSpPr>
        <p:spPr>
          <a:xfrm rot="1447129">
            <a:off x="1072064" y="5034350"/>
            <a:ext cx="347467" cy="64807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上矢印 10"/>
          <p:cNvSpPr/>
          <p:nvPr/>
        </p:nvSpPr>
        <p:spPr>
          <a:xfrm rot="20552977">
            <a:off x="3171579" y="4996613"/>
            <a:ext cx="347467" cy="798606"/>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80890" y="6246865"/>
            <a:ext cx="3570208" cy="276999"/>
          </a:xfrm>
          <a:prstGeom prst="rect">
            <a:avLst/>
          </a:prstGeom>
          <a:noFill/>
        </p:spPr>
        <p:txBody>
          <a:bodyPr wrap="none" rtlCol="0">
            <a:spAutoFit/>
          </a:bodyPr>
          <a:lstStyle/>
          <a:p>
            <a:r>
              <a:rPr lang="ja-JP" altLang="en-US" sz="1200" dirty="0" smtClean="0">
                <a:latin typeface="ＭＳ ゴシック" panose="020B0609070205080204" pitchFamily="49" charset="-128"/>
                <a:ea typeface="ＭＳ ゴシック" panose="020B0609070205080204" pitchFamily="49" charset="-128"/>
              </a:rPr>
              <a:t>出典：</a:t>
            </a:r>
            <a:r>
              <a:rPr kumimoji="1" lang="ja-JP" altLang="en-US" sz="1200" dirty="0" smtClean="0">
                <a:latin typeface="ＭＳ ゴシック" panose="020B0609070205080204" pitchFamily="49" charset="-128"/>
                <a:ea typeface="ＭＳ ゴシック" panose="020B0609070205080204" pitchFamily="49" charset="-128"/>
              </a:rPr>
              <a:t>職場の</a:t>
            </a:r>
            <a:r>
              <a:rPr lang="ja-JP" altLang="en-US" sz="1200" dirty="0">
                <a:latin typeface="ＭＳ ゴシック" panose="020B0609070205080204" pitchFamily="49" charset="-128"/>
                <a:ea typeface="ＭＳ ゴシック" panose="020B0609070205080204" pitchFamily="49" charset="-128"/>
              </a:rPr>
              <a:t>あんぜん</a:t>
            </a:r>
            <a:r>
              <a:rPr kumimoji="1" lang="ja-JP" altLang="en-US" sz="1200" dirty="0" smtClean="0">
                <a:latin typeface="ＭＳ ゴシック" panose="020B0609070205080204" pitchFamily="49" charset="-128"/>
                <a:ea typeface="ＭＳ ゴシック" panose="020B0609070205080204" pitchFamily="49" charset="-128"/>
              </a:rPr>
              <a:t>サイト　労働災害事例より</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3" name="円/楕円 12"/>
          <p:cNvSpPr/>
          <p:nvPr/>
        </p:nvSpPr>
        <p:spPr>
          <a:xfrm>
            <a:off x="323528" y="1346472"/>
            <a:ext cx="4032448" cy="853132"/>
          </a:xfrm>
          <a:prstGeom prst="ellipse">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a:t>次亜塩素</a:t>
            </a:r>
            <a:r>
              <a:rPr lang="ja-JP" altLang="en-US" sz="1200" b="1" dirty="0" smtClean="0"/>
              <a:t>酸ナトリウムのラベルには</a:t>
            </a:r>
            <a:r>
              <a:rPr lang="ja-JP" altLang="en-US" sz="1200" b="1" dirty="0" smtClean="0">
                <a:latin typeface="ＭＳ ゴシック" panose="020B0609070205080204" pitchFamily="49" charset="-128"/>
                <a:ea typeface="ＭＳ ゴシック" panose="020B0609070205080204" pitchFamily="49" charset="-128"/>
              </a:rPr>
              <a:t>「酸」と混ぜないことあるが、多くの</a:t>
            </a:r>
            <a:endParaRPr lang="en-US" altLang="ja-JP" sz="1200" b="1" dirty="0" smtClean="0">
              <a:latin typeface="ＭＳ ゴシック" panose="020B0609070205080204" pitchFamily="49" charset="-128"/>
              <a:ea typeface="ＭＳ ゴシック" panose="020B0609070205080204" pitchFamily="49" charset="-128"/>
            </a:endParaRPr>
          </a:p>
          <a:p>
            <a:pPr algn="ctr"/>
            <a:r>
              <a:rPr lang="ja-JP" altLang="en-US" sz="1200" b="1" dirty="0" smtClean="0">
                <a:latin typeface="ＭＳ ゴシック" panose="020B0609070205080204" pitchFamily="49" charset="-128"/>
                <a:ea typeface="ＭＳ ゴシック" panose="020B0609070205080204" pitchFamily="49" charset="-128"/>
              </a:rPr>
              <a:t>混触事故が発生</a:t>
            </a:r>
            <a:r>
              <a:rPr lang="ja-JP" altLang="en-US" sz="1200" b="1" dirty="0">
                <a:latin typeface="ＭＳ ゴシック" panose="020B0609070205080204" pitchFamily="49" charset="-128"/>
                <a:ea typeface="ＭＳ ゴシック" panose="020B0609070205080204" pitchFamily="49" charset="-128"/>
              </a:rPr>
              <a:t>している</a:t>
            </a:r>
            <a:r>
              <a:rPr lang="ja-JP" altLang="en-US" sz="1200" b="1" dirty="0" smtClean="0">
                <a:latin typeface="ＭＳ ゴシック" panose="020B0609070205080204" pitchFamily="49" charset="-128"/>
                <a:ea typeface="ＭＳ ゴシック" panose="020B0609070205080204" pitchFamily="49" charset="-128"/>
              </a:rPr>
              <a:t>。何故か。</a:t>
            </a:r>
            <a:endParaRPr kumimoji="1" lang="ja-JP" altLang="en-US" sz="1200" b="1" dirty="0">
              <a:latin typeface="ＭＳ ゴシック" panose="020B0609070205080204" pitchFamily="49" charset="-128"/>
              <a:ea typeface="ＭＳ ゴシック" panose="020B0609070205080204" pitchFamily="49" charset="-128"/>
            </a:endParaRPr>
          </a:p>
        </p:txBody>
      </p:sp>
      <p:sp>
        <p:nvSpPr>
          <p:cNvPr id="14" name="正方形/長方形 13"/>
          <p:cNvSpPr/>
          <p:nvPr/>
        </p:nvSpPr>
        <p:spPr>
          <a:xfrm>
            <a:off x="107504" y="116632"/>
            <a:ext cx="2376264" cy="432048"/>
          </a:xfrm>
          <a:prstGeom prst="rect">
            <a:avLst/>
          </a:prstGeom>
          <a:solidFill>
            <a:schemeClr val="bg1"/>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FF0000"/>
                </a:solidFill>
              </a:rPr>
              <a:t>③混合・中毒</a:t>
            </a:r>
            <a:r>
              <a:rPr kumimoji="1" lang="ja-JP" altLang="en-US" b="1" dirty="0" smtClean="0">
                <a:solidFill>
                  <a:srgbClr val="FF0000"/>
                </a:solidFill>
              </a:rPr>
              <a:t>の事故例</a:t>
            </a:r>
            <a:endParaRPr kumimoji="1" lang="ja-JP" altLang="en-US" b="1" dirty="0">
              <a:solidFill>
                <a:srgbClr val="FF0000"/>
              </a:solidFill>
            </a:endParaRPr>
          </a:p>
        </p:txBody>
      </p:sp>
    </p:spTree>
    <p:extLst>
      <p:ext uri="{BB962C8B-B14F-4D97-AF65-F5344CB8AC3E}">
        <p14:creationId xmlns:p14="http://schemas.microsoft.com/office/powerpoint/2010/main" val="936378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2731</TotalTime>
  <Words>6919</Words>
  <Application>Microsoft Office PowerPoint</Application>
  <PresentationFormat>画面に合わせる (4:3)</PresentationFormat>
  <Paragraphs>732</Paragraphs>
  <Slides>31</Slides>
  <Notes>31</Notes>
  <HiddenSlides>0</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Office ​​テーマ</vt:lpstr>
      <vt:lpstr>平成28年度厚生労働省委託事業</vt:lpstr>
      <vt:lpstr>本日の学習内容 </vt:lpstr>
      <vt:lpstr>１．健康障害事例</vt:lpstr>
      <vt:lpstr>塗装工場塗装ブース槽の清掃中、水酸化ナトリウム薬傷を負う</vt:lpstr>
      <vt:lpstr>工場内焼却炉の吹きつけ作業中に薬傷</vt:lpstr>
      <vt:lpstr>この作業は安全ですか？</vt:lpstr>
      <vt:lpstr>　　　グラビアコーターの接着剤の受皿に接着剤を ひしゃくで補給作業中、トルエン中毒</vt:lpstr>
      <vt:lpstr>②中毒の事故例（２）</vt:lpstr>
      <vt:lpstr>ホテルの温泉滅菌用次亜塩素酸ナトリウムタンクに 誤って塩酸を投入し、塩素ガスが発生し中毒となった。</vt:lpstr>
      <vt:lpstr>殺菌水生成装置の次亜塩素酸ナトリウムタンクへ塩酸を補充</vt:lpstr>
      <vt:lpstr>PowerPoint プレゼンテーション</vt:lpstr>
      <vt:lpstr>化学物質の災害事例から何を学ぶか</vt:lpstr>
      <vt:lpstr>　　　発がん事例（膀胱がん）</vt:lpstr>
      <vt:lpstr>　　発がん事例（胆管がん）</vt:lpstr>
      <vt:lpstr>　　　　臓器障害事例(肺障害）</vt:lpstr>
      <vt:lpstr>２．健康への有害性があるラベル絵表示</vt:lpstr>
      <vt:lpstr>ラベル表示の例</vt:lpstr>
      <vt:lpstr>絵表示が示す具体的な有害性と注意事項</vt:lpstr>
      <vt:lpstr>　例えば　　　　　　　　　　の表示があれば</vt:lpstr>
      <vt:lpstr>　例えば　　　　　　　　　　の表示であれば</vt:lpstr>
      <vt:lpstr>３．有害性の情報</vt:lpstr>
      <vt:lpstr>ラベルの表示例（６項目の配置例）</vt:lpstr>
      <vt:lpstr>危険有害性情報</vt:lpstr>
      <vt:lpstr>４．注意書き</vt:lpstr>
      <vt:lpstr>職場のラベルを見てみましょう</vt:lpstr>
      <vt:lpstr>５．有害物質の体内取り込みを減らす対策</vt:lpstr>
      <vt:lpstr>６．健康障害防止のための保護具</vt:lpstr>
      <vt:lpstr>保護の正しい装着方法</vt:lpstr>
      <vt:lpstr>防毒マスクの装着方法</vt:lpstr>
      <vt:lpstr>防じんマスクの装着方法（使い捨て式）</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Ｂ：健康障害防止への取組 取扱い物質の有害性とリスク低減策</dc:title>
  <dc:creator>MCTR</dc:creator>
  <cp:lastModifiedBy>MCTR</cp:lastModifiedBy>
  <cp:revision>215</cp:revision>
  <cp:lastPrinted>2016-09-02T02:27:31Z</cp:lastPrinted>
  <dcterms:created xsi:type="dcterms:W3CDTF">2016-05-10T05:19:34Z</dcterms:created>
  <dcterms:modified xsi:type="dcterms:W3CDTF">2017-02-09T12:22:36Z</dcterms:modified>
</cp:coreProperties>
</file>