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262" r:id="rId3"/>
    <p:sldId id="281" r:id="rId4"/>
    <p:sldId id="263" r:id="rId5"/>
    <p:sldId id="264" r:id="rId6"/>
    <p:sldId id="267" r:id="rId7"/>
    <p:sldId id="269" r:id="rId8"/>
    <p:sldId id="261" r:id="rId9"/>
    <p:sldId id="270" r:id="rId10"/>
    <p:sldId id="294" r:id="rId11"/>
    <p:sldId id="268" r:id="rId12"/>
    <p:sldId id="274" r:id="rId13"/>
    <p:sldId id="275" r:id="rId14"/>
    <p:sldId id="276" r:id="rId15"/>
    <p:sldId id="278" r:id="rId16"/>
    <p:sldId id="271" r:id="rId17"/>
    <p:sldId id="298" r:id="rId18"/>
    <p:sldId id="288" r:id="rId19"/>
    <p:sldId id="289" r:id="rId20"/>
    <p:sldId id="290" r:id="rId21"/>
    <p:sldId id="291" r:id="rId22"/>
    <p:sldId id="292" r:id="rId23"/>
    <p:sldId id="286"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505"/>
    <a:srgbClr val="FBE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3" autoAdjust="0"/>
    <p:restoredTop sz="96639" autoAdjust="0"/>
  </p:normalViewPr>
  <p:slideViewPr>
    <p:cSldViewPr>
      <p:cViewPr>
        <p:scale>
          <a:sx n="66" d="100"/>
          <a:sy n="66" d="100"/>
        </p:scale>
        <p:origin x="-1266" y="-228"/>
      </p:cViewPr>
      <p:guideLst>
        <p:guide orient="horz" pos="2160"/>
        <p:guide pos="2880"/>
      </p:guideLst>
    </p:cSldViewPr>
  </p:slideViewPr>
  <p:outlineViewPr>
    <p:cViewPr>
      <p:scale>
        <a:sx n="33" d="100"/>
        <a:sy n="33" d="100"/>
      </p:scale>
      <p:origin x="0" y="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96228748545874E-2"/>
          <c:y val="3.881711555858873E-2"/>
          <c:w val="0.82495473377469108"/>
          <c:h val="0.6994108789499579"/>
        </c:manualLayout>
      </c:layout>
      <c:barChart>
        <c:barDir val="col"/>
        <c:grouping val="clustered"/>
        <c:varyColors val="0"/>
        <c:ser>
          <c:idx val="0"/>
          <c:order val="0"/>
          <c:tx>
            <c:strRef>
              <c:f>Sheet1!$B$1</c:f>
              <c:strCache>
                <c:ptCount val="1"/>
                <c:pt idx="0">
                  <c:v>列1</c:v>
                </c:pt>
              </c:strCache>
            </c:strRef>
          </c:tx>
          <c:spPr>
            <a:pattFill prst="ltUpDiag">
              <a:fgClr>
                <a:schemeClr val="accent1"/>
              </a:fgClr>
              <a:bgClr>
                <a:schemeClr val="bg1"/>
              </a:bgClr>
            </a:pattFill>
            <a:ln>
              <a:solidFill>
                <a:schemeClr val="tx1"/>
              </a:solidFill>
            </a:ln>
          </c:spPr>
          <c:invertIfNegative val="0"/>
          <c:cat>
            <c:strRef>
              <c:f>Sheet1!$A$2:$A$11</c:f>
              <c:strCache>
                <c:ptCount val="10"/>
                <c:pt idx="0">
                  <c:v>墜落</c:v>
                </c:pt>
                <c:pt idx="1">
                  <c:v>飛来・落下</c:v>
                </c:pt>
                <c:pt idx="2">
                  <c:v>倒壊</c:v>
                </c:pt>
                <c:pt idx="3">
                  <c:v>土砂崩壊</c:v>
                </c:pt>
                <c:pt idx="4">
                  <c:v>落盤</c:v>
                </c:pt>
                <c:pt idx="5">
                  <c:v>クレーン</c:v>
                </c:pt>
                <c:pt idx="6">
                  <c:v>自動車</c:v>
                </c:pt>
                <c:pt idx="7">
                  <c:v>建設機械</c:v>
                </c:pt>
                <c:pt idx="8">
                  <c:v>爆発火災</c:v>
                </c:pt>
                <c:pt idx="9">
                  <c:v>その他</c:v>
                </c:pt>
              </c:strCache>
            </c:strRef>
          </c:cat>
          <c:val>
            <c:numRef>
              <c:f>Sheet1!$B$2:$B$11</c:f>
              <c:numCache>
                <c:formatCode>General</c:formatCode>
                <c:ptCount val="10"/>
                <c:pt idx="0">
                  <c:v>12</c:v>
                </c:pt>
                <c:pt idx="1">
                  <c:v>7</c:v>
                </c:pt>
                <c:pt idx="2">
                  <c:v>1</c:v>
                </c:pt>
                <c:pt idx="3">
                  <c:v>1</c:v>
                </c:pt>
                <c:pt idx="4">
                  <c:v>15</c:v>
                </c:pt>
                <c:pt idx="5">
                  <c:v>3</c:v>
                </c:pt>
                <c:pt idx="6">
                  <c:v>2</c:v>
                </c:pt>
                <c:pt idx="7">
                  <c:v>29</c:v>
                </c:pt>
                <c:pt idx="8">
                  <c:v>2</c:v>
                </c:pt>
                <c:pt idx="9">
                  <c:v>12</c:v>
                </c:pt>
              </c:numCache>
            </c:numRef>
          </c:val>
        </c:ser>
        <c:dLbls>
          <c:showLegendKey val="0"/>
          <c:showVal val="0"/>
          <c:showCatName val="0"/>
          <c:showSerName val="0"/>
          <c:showPercent val="0"/>
          <c:showBubbleSize val="0"/>
        </c:dLbls>
        <c:gapWidth val="150"/>
        <c:axId val="102260096"/>
        <c:axId val="102298752"/>
      </c:barChart>
      <c:catAx>
        <c:axId val="102260096"/>
        <c:scaling>
          <c:orientation val="minMax"/>
        </c:scaling>
        <c:delete val="0"/>
        <c:axPos val="b"/>
        <c:majorTickMark val="out"/>
        <c:minorTickMark val="none"/>
        <c:tickLblPos val="nextTo"/>
        <c:spPr>
          <a:ln>
            <a:solidFill>
              <a:schemeClr val="tx1"/>
            </a:solidFill>
          </a:ln>
        </c:spPr>
        <c:txPr>
          <a:bodyPr rot="0" vert="eaVert"/>
          <a:lstStyle/>
          <a:p>
            <a:pPr>
              <a:defRPr sz="1200"/>
            </a:pPr>
            <a:endParaRPr lang="ja-JP"/>
          </a:p>
        </c:txPr>
        <c:crossAx val="102298752"/>
        <c:crosses val="autoZero"/>
        <c:auto val="1"/>
        <c:lblAlgn val="ctr"/>
        <c:lblOffset val="100"/>
        <c:noMultiLvlLbl val="0"/>
      </c:catAx>
      <c:valAx>
        <c:axId val="102298752"/>
        <c:scaling>
          <c:orientation val="minMax"/>
        </c:scaling>
        <c:delete val="0"/>
        <c:axPos val="l"/>
        <c:majorGridlines/>
        <c:numFmt formatCode="General" sourceLinked="1"/>
        <c:majorTickMark val="out"/>
        <c:minorTickMark val="none"/>
        <c:tickLblPos val="nextTo"/>
        <c:spPr>
          <a:ln>
            <a:solidFill>
              <a:schemeClr val="tx1"/>
            </a:solidFill>
          </a:ln>
        </c:spPr>
        <c:txPr>
          <a:bodyPr/>
          <a:lstStyle/>
          <a:p>
            <a:pPr>
              <a:defRPr sz="1200"/>
            </a:pPr>
            <a:endParaRPr lang="ja-JP"/>
          </a:p>
        </c:txPr>
        <c:crossAx val="102260096"/>
        <c:crosses val="autoZero"/>
        <c:crossBetween val="between"/>
      </c:valAx>
      <c:spPr>
        <a:ln>
          <a:solidFill>
            <a:schemeClr val="tx1"/>
          </a:solidFill>
        </a:ln>
      </c:spPr>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pattFill prst="pct5">
              <a:fgClr>
                <a:schemeClr val="accent1"/>
              </a:fgClr>
              <a:bgClr>
                <a:schemeClr val="bg1"/>
              </a:bgClr>
            </a:pattFill>
            <a:ln>
              <a:solidFill>
                <a:schemeClr val="tx1"/>
              </a:solidFill>
            </a:ln>
          </c:spPr>
          <c:dPt>
            <c:idx val="0"/>
            <c:bubble3D val="0"/>
            <c:spPr>
              <a:pattFill prst="pct50">
                <a:fgClr>
                  <a:schemeClr val="accent1"/>
                </a:fgClr>
                <a:bgClr>
                  <a:schemeClr val="bg1"/>
                </a:bgClr>
              </a:pattFill>
              <a:ln>
                <a:solidFill>
                  <a:schemeClr val="tx1"/>
                </a:solidFill>
              </a:ln>
            </c:spPr>
          </c:dPt>
          <c:dPt>
            <c:idx val="1"/>
            <c:bubble3D val="0"/>
            <c:spPr>
              <a:pattFill prst="ltUpDiag">
                <a:fgClr>
                  <a:schemeClr val="accent1"/>
                </a:fgClr>
                <a:bgClr>
                  <a:schemeClr val="bg1"/>
                </a:bgClr>
              </a:pattFill>
              <a:ln>
                <a:solidFill>
                  <a:schemeClr val="tx1"/>
                </a:solidFill>
              </a:ln>
            </c:spPr>
          </c:dPt>
          <c:dPt>
            <c:idx val="2"/>
            <c:bubble3D val="0"/>
            <c:spPr>
              <a:pattFill prst="dotDmnd">
                <a:fgClr>
                  <a:schemeClr val="accent1"/>
                </a:fgClr>
                <a:bgClr>
                  <a:schemeClr val="bg1"/>
                </a:bgClr>
              </a:pattFill>
              <a:ln>
                <a:solidFill>
                  <a:schemeClr val="tx1"/>
                </a:solidFill>
              </a:ln>
            </c:spPr>
          </c:dPt>
          <c:dPt>
            <c:idx val="3"/>
            <c:bubble3D val="0"/>
            <c:spPr>
              <a:pattFill prst="pct10">
                <a:fgClr>
                  <a:schemeClr val="accent1"/>
                </a:fgClr>
                <a:bgClr>
                  <a:schemeClr val="bg1"/>
                </a:bgClr>
              </a:pattFill>
              <a:ln>
                <a:solidFill>
                  <a:schemeClr val="tx1"/>
                </a:solidFill>
              </a:ln>
            </c:spPr>
          </c:dPt>
          <c:dPt>
            <c:idx val="4"/>
            <c:bubble3D val="0"/>
            <c:spPr>
              <a:noFill/>
              <a:ln>
                <a:solidFill>
                  <a:schemeClr val="tx1"/>
                </a:solidFill>
              </a:ln>
            </c:spPr>
          </c:dPt>
          <c:dPt>
            <c:idx val="5"/>
            <c:bubble3D val="0"/>
            <c:spPr>
              <a:pattFill prst="shingle">
                <a:fgClr>
                  <a:schemeClr val="accent1"/>
                </a:fgClr>
                <a:bgClr>
                  <a:schemeClr val="bg1"/>
                </a:bgClr>
              </a:pattFill>
              <a:ln>
                <a:solidFill>
                  <a:schemeClr val="tx1"/>
                </a:solidFill>
              </a:ln>
            </c:spPr>
          </c:dPt>
          <c:dLbls>
            <c:dLbl>
              <c:idx val="0"/>
              <c:layout>
                <c:manualLayout>
                  <c:x val="8.2280314813505576E-2"/>
                  <c:y val="8.9401079641227132E-3"/>
                </c:manualLayout>
              </c:layout>
              <c:tx>
                <c:rich>
                  <a:bodyPr/>
                  <a:lstStyle/>
                  <a:p>
                    <a:r>
                      <a:rPr lang="ja-JP" altLang="en-US" sz="1400" dirty="0" smtClean="0"/>
                      <a:t>死亡</a:t>
                    </a:r>
                    <a:r>
                      <a:rPr lang="en-US" altLang="en-US" sz="1400" dirty="0" smtClean="0"/>
                      <a:t>6</a:t>
                    </a:r>
                    <a:r>
                      <a:rPr lang="en-US" altLang="ja-JP" sz="1400" dirty="0" smtClean="0"/>
                      <a:t>%</a:t>
                    </a:r>
                    <a:endParaRPr lang="en-US" altLang="en-US" sz="1400" dirty="0"/>
                  </a:p>
                </c:rich>
              </c:tx>
              <c:showLegendKey val="0"/>
              <c:showVal val="1"/>
              <c:showCatName val="0"/>
              <c:showSerName val="0"/>
              <c:showPercent val="0"/>
              <c:showBubbleSize val="0"/>
            </c:dLbl>
            <c:dLbl>
              <c:idx val="1"/>
              <c:layout>
                <c:manualLayout>
                  <c:x val="-1.4681340814271329E-2"/>
                  <c:y val="0.16329843749909922"/>
                </c:manualLayout>
              </c:layout>
              <c:tx>
                <c:rich>
                  <a:bodyPr/>
                  <a:lstStyle/>
                  <a:p>
                    <a:r>
                      <a:rPr lang="ja-JP" altLang="en-US" sz="1400" dirty="0" smtClean="0"/>
                      <a:t>休業１月以上</a:t>
                    </a:r>
                    <a:r>
                      <a:rPr lang="en-US" altLang="en-US" sz="1400" dirty="0" smtClean="0"/>
                      <a:t>36</a:t>
                    </a:r>
                    <a:r>
                      <a:rPr lang="en-US" altLang="ja-JP" sz="1400" dirty="0" smtClean="0"/>
                      <a:t>%</a:t>
                    </a:r>
                    <a:endParaRPr lang="en-US" altLang="en-US" sz="1400" dirty="0"/>
                  </a:p>
                </c:rich>
              </c:tx>
              <c:showLegendKey val="0"/>
              <c:showVal val="1"/>
              <c:showCatName val="0"/>
              <c:showSerName val="0"/>
              <c:showPercent val="0"/>
              <c:showBubbleSize val="0"/>
            </c:dLbl>
            <c:dLbl>
              <c:idx val="2"/>
              <c:layout>
                <c:manualLayout>
                  <c:x val="0.10879332668581548"/>
                  <c:y val="-0.18784312843777007"/>
                </c:manualLayout>
              </c:layout>
              <c:tx>
                <c:rich>
                  <a:bodyPr/>
                  <a:lstStyle/>
                  <a:p>
                    <a:r>
                      <a:rPr lang="ja-JP" altLang="en-US" sz="1400" dirty="0" smtClean="0"/>
                      <a:t>休業４日以上</a:t>
                    </a:r>
                    <a:r>
                      <a:rPr lang="en-US" altLang="en-US" sz="1400" dirty="0" smtClean="0"/>
                      <a:t>24</a:t>
                    </a:r>
                    <a:r>
                      <a:rPr lang="en-US" altLang="ja-JP" sz="1400" dirty="0" smtClean="0"/>
                      <a:t>%</a:t>
                    </a:r>
                    <a:endParaRPr lang="en-US" altLang="en-US" sz="1400" dirty="0"/>
                  </a:p>
                </c:rich>
              </c:tx>
              <c:showLegendKey val="0"/>
              <c:showVal val="1"/>
              <c:showCatName val="0"/>
              <c:showSerName val="0"/>
              <c:showPercent val="0"/>
              <c:showBubbleSize val="0"/>
            </c:dLbl>
            <c:dLbl>
              <c:idx val="3"/>
              <c:layout>
                <c:manualLayout>
                  <c:x val="4.0083930068376239E-2"/>
                  <c:y val="-6.7434460033317743E-3"/>
                </c:manualLayout>
              </c:layout>
              <c:tx>
                <c:rich>
                  <a:bodyPr/>
                  <a:lstStyle/>
                  <a:p>
                    <a:r>
                      <a:rPr lang="ja-JP" altLang="en-US" sz="1400" dirty="0" smtClean="0"/>
                      <a:t>休業４日未満</a:t>
                    </a:r>
                    <a:r>
                      <a:rPr lang="en-US" altLang="ja-JP" sz="1400" dirty="0" smtClean="0"/>
                      <a:t>2</a:t>
                    </a:r>
                    <a:r>
                      <a:rPr lang="ja-JP" altLang="en-US" sz="1400" dirty="0" smtClean="0"/>
                      <a:t>％</a:t>
                    </a:r>
                    <a:endParaRPr lang="en-US" altLang="en-US" sz="1400" dirty="0"/>
                  </a:p>
                </c:rich>
              </c:tx>
              <c:showLegendKey val="0"/>
              <c:showVal val="1"/>
              <c:showCatName val="0"/>
              <c:showSerName val="0"/>
              <c:showPercent val="0"/>
              <c:showBubbleSize val="0"/>
            </c:dLbl>
            <c:dLbl>
              <c:idx val="4"/>
              <c:layout>
                <c:manualLayout>
                  <c:x val="2.2806691173187683E-2"/>
                  <c:y val="-2.6550927567363124E-2"/>
                </c:manualLayout>
              </c:layout>
              <c:tx>
                <c:rich>
                  <a:bodyPr/>
                  <a:lstStyle/>
                  <a:p>
                    <a:r>
                      <a:rPr lang="ja-JP" altLang="en-US" sz="1400" dirty="0" smtClean="0"/>
                      <a:t>不休</a:t>
                    </a:r>
                    <a:endParaRPr lang="en-US" altLang="ja-JP" sz="1400" dirty="0" smtClean="0"/>
                  </a:p>
                  <a:p>
                    <a:r>
                      <a:rPr lang="en-US" altLang="ja-JP" sz="1400" dirty="0" smtClean="0"/>
                      <a:t>28</a:t>
                    </a:r>
                  </a:p>
                  <a:p>
                    <a:r>
                      <a:rPr lang="en-US" altLang="ja-JP" sz="1400" dirty="0" smtClean="0"/>
                      <a:t>%</a:t>
                    </a:r>
                    <a:endParaRPr lang="en-US" altLang="en-US" sz="1400" dirty="0"/>
                  </a:p>
                </c:rich>
              </c:tx>
              <c:showLegendKey val="0"/>
              <c:showVal val="1"/>
              <c:showCatName val="0"/>
              <c:showSerName val="0"/>
              <c:showPercent val="0"/>
              <c:showBubbleSize val="0"/>
            </c:dLbl>
            <c:dLbl>
              <c:idx val="5"/>
              <c:layout>
                <c:manualLayout>
                  <c:x val="-2.6950972075464211E-2"/>
                  <c:y val="1.8589108325824357E-2"/>
                </c:manualLayout>
              </c:layout>
              <c:tx>
                <c:rich>
                  <a:bodyPr/>
                  <a:lstStyle/>
                  <a:p>
                    <a:r>
                      <a:rPr lang="ja-JP" altLang="en-US" sz="1400" smtClean="0"/>
                      <a:t>不明</a:t>
                    </a:r>
                    <a:r>
                      <a:rPr lang="en-US" altLang="en-US" sz="1400" smtClean="0"/>
                      <a:t>4</a:t>
                    </a:r>
                    <a:r>
                      <a:rPr lang="en-US" altLang="ja-JP" sz="1400" smtClean="0"/>
                      <a:t>%</a:t>
                    </a:r>
                    <a:endParaRPr lang="en-US" altLang="en-US" sz="1400" dirty="0"/>
                  </a:p>
                </c:rich>
              </c:tx>
              <c:showLegendKey val="0"/>
              <c:showVal val="1"/>
              <c:showCatName val="0"/>
              <c:showSerName val="0"/>
              <c:showPercent val="0"/>
              <c:showBubbleSize val="0"/>
            </c:dLbl>
            <c:spPr>
              <a:solidFill>
                <a:schemeClr val="bg2">
                  <a:alpha val="67000"/>
                </a:schemeClr>
              </a:solidFill>
              <a:ln>
                <a:solidFill>
                  <a:schemeClr val="tx1"/>
                </a:solidFill>
              </a:ln>
            </c:spPr>
            <c:showLegendKey val="0"/>
            <c:showVal val="1"/>
            <c:showCatName val="0"/>
            <c:showSerName val="0"/>
            <c:showPercent val="0"/>
            <c:showBubbleSize val="0"/>
            <c:showLeaderLines val="1"/>
          </c:dLbls>
          <c:cat>
            <c:strRef>
              <c:f>Sheet1!$A$2:$A$11</c:f>
              <c:strCache>
                <c:ptCount val="6"/>
                <c:pt idx="0">
                  <c:v>死亡</c:v>
                </c:pt>
                <c:pt idx="1">
                  <c:v>休業１月以上</c:v>
                </c:pt>
                <c:pt idx="2">
                  <c:v>休業４日以上</c:v>
                </c:pt>
                <c:pt idx="3">
                  <c:v>休業４日未満</c:v>
                </c:pt>
                <c:pt idx="4">
                  <c:v>不休</c:v>
                </c:pt>
                <c:pt idx="5">
                  <c:v>不明</c:v>
                </c:pt>
              </c:strCache>
            </c:strRef>
          </c:cat>
          <c:val>
            <c:numRef>
              <c:f>Sheet1!$B$2:$B$11</c:f>
              <c:numCache>
                <c:formatCode>General</c:formatCode>
                <c:ptCount val="10"/>
                <c:pt idx="0">
                  <c:v>6</c:v>
                </c:pt>
                <c:pt idx="1">
                  <c:v>36</c:v>
                </c:pt>
                <c:pt idx="2">
                  <c:v>24</c:v>
                </c:pt>
                <c:pt idx="3">
                  <c:v>2</c:v>
                </c:pt>
                <c:pt idx="4">
                  <c:v>28</c:v>
                </c:pt>
                <c:pt idx="5">
                  <c:v>4</c:v>
                </c:pt>
              </c:numCache>
            </c:numRef>
          </c:val>
        </c:ser>
        <c:dLbls>
          <c:showLegendKey val="0"/>
          <c:showVal val="0"/>
          <c:showCatName val="0"/>
          <c:showSerName val="0"/>
          <c:showPercent val="0"/>
          <c:showBubbleSize val="0"/>
          <c:showLeaderLines val="1"/>
        </c:dLbls>
        <c:firstSliceAng val="0"/>
      </c:pieChart>
      <c:spPr>
        <a:noFill/>
        <a:ln>
          <a:noFill/>
        </a:ln>
      </c:spPr>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0889276651432"/>
          <c:y val="0.10338362327512418"/>
          <c:w val="0.68363668834551217"/>
          <c:h val="0.79446278690480931"/>
        </c:manualLayout>
      </c:layout>
      <c:pieChart>
        <c:varyColors val="1"/>
        <c:ser>
          <c:idx val="0"/>
          <c:order val="0"/>
          <c:tx>
            <c:strRef>
              <c:f>Sheet1!$B$1</c:f>
              <c:strCache>
                <c:ptCount val="1"/>
                <c:pt idx="0">
                  <c:v>列1</c:v>
                </c:pt>
              </c:strCache>
            </c:strRef>
          </c:tx>
          <c:spPr>
            <a:pattFill prst="pct5">
              <a:fgClr>
                <a:schemeClr val="accent1"/>
              </a:fgClr>
              <a:bgClr>
                <a:schemeClr val="bg1"/>
              </a:bgClr>
            </a:pattFill>
            <a:ln>
              <a:solidFill>
                <a:schemeClr val="tx1"/>
              </a:solidFill>
            </a:ln>
          </c:spPr>
          <c:dPt>
            <c:idx val="0"/>
            <c:bubble3D val="0"/>
            <c:spPr>
              <a:pattFill prst="pct50">
                <a:fgClr>
                  <a:schemeClr val="accent1"/>
                </a:fgClr>
                <a:bgClr>
                  <a:schemeClr val="bg1"/>
                </a:bgClr>
              </a:pattFill>
              <a:ln>
                <a:solidFill>
                  <a:schemeClr val="tx1"/>
                </a:solidFill>
              </a:ln>
            </c:spPr>
          </c:dPt>
          <c:dPt>
            <c:idx val="1"/>
            <c:bubble3D val="0"/>
            <c:spPr>
              <a:pattFill prst="ltUpDiag">
                <a:fgClr>
                  <a:schemeClr val="accent1"/>
                </a:fgClr>
                <a:bgClr>
                  <a:schemeClr val="bg1"/>
                </a:bgClr>
              </a:pattFill>
              <a:ln>
                <a:solidFill>
                  <a:schemeClr val="tx1"/>
                </a:solidFill>
              </a:ln>
            </c:spPr>
          </c:dPt>
          <c:dPt>
            <c:idx val="2"/>
            <c:bubble3D val="0"/>
            <c:spPr>
              <a:pattFill prst="dotDmnd">
                <a:fgClr>
                  <a:schemeClr val="accent1"/>
                </a:fgClr>
                <a:bgClr>
                  <a:schemeClr val="bg1"/>
                </a:bgClr>
              </a:pattFill>
              <a:ln>
                <a:solidFill>
                  <a:schemeClr val="tx1"/>
                </a:solidFill>
              </a:ln>
            </c:spPr>
          </c:dPt>
          <c:dPt>
            <c:idx val="3"/>
            <c:bubble3D val="0"/>
            <c:spPr>
              <a:pattFill prst="pct10">
                <a:fgClr>
                  <a:schemeClr val="accent1"/>
                </a:fgClr>
                <a:bgClr>
                  <a:schemeClr val="bg1"/>
                </a:bgClr>
              </a:pattFill>
              <a:ln>
                <a:solidFill>
                  <a:schemeClr val="tx1"/>
                </a:solidFill>
              </a:ln>
            </c:spPr>
          </c:dPt>
          <c:dPt>
            <c:idx val="4"/>
            <c:bubble3D val="0"/>
            <c:spPr>
              <a:noFill/>
              <a:ln>
                <a:solidFill>
                  <a:schemeClr val="tx1"/>
                </a:solidFill>
              </a:ln>
            </c:spPr>
          </c:dPt>
          <c:dPt>
            <c:idx val="5"/>
            <c:bubble3D val="0"/>
            <c:spPr>
              <a:pattFill prst="shingle">
                <a:fgClr>
                  <a:schemeClr val="accent1"/>
                </a:fgClr>
                <a:bgClr>
                  <a:schemeClr val="bg1"/>
                </a:bgClr>
              </a:pattFill>
              <a:ln>
                <a:solidFill>
                  <a:schemeClr val="tx1"/>
                </a:solidFill>
              </a:ln>
            </c:spPr>
          </c:dPt>
          <c:dLbls>
            <c:dLbl>
              <c:idx val="0"/>
              <c:layout>
                <c:manualLayout>
                  <c:x val="0.21049798375298581"/>
                  <c:y val="-0.60663668258604964"/>
                </c:manualLayout>
              </c:layout>
              <c:showLegendKey val="0"/>
              <c:showVal val="1"/>
              <c:showCatName val="1"/>
              <c:showSerName val="0"/>
              <c:showPercent val="0"/>
              <c:showBubbleSize val="0"/>
            </c:dLbl>
            <c:dLbl>
              <c:idx val="1"/>
              <c:layout>
                <c:manualLayout>
                  <c:x val="-0.33284469116326598"/>
                  <c:y val="-8.5636614049075521E-2"/>
                </c:manualLayout>
              </c:layout>
              <c:showLegendKey val="0"/>
              <c:showVal val="1"/>
              <c:showCatName val="1"/>
              <c:showSerName val="0"/>
              <c:showPercent val="0"/>
              <c:showBubbleSize val="0"/>
            </c:dLbl>
            <c:dLbl>
              <c:idx val="2"/>
              <c:layout>
                <c:manualLayout>
                  <c:x val="0.10879332668581548"/>
                  <c:y val="-0.18784312843777007"/>
                </c:manualLayout>
              </c:layout>
              <c:showLegendKey val="0"/>
              <c:showVal val="1"/>
              <c:showCatName val="1"/>
              <c:showSerName val="0"/>
              <c:showPercent val="0"/>
              <c:showBubbleSize val="0"/>
            </c:dLbl>
            <c:dLbl>
              <c:idx val="3"/>
              <c:layout>
                <c:manualLayout>
                  <c:x val="4.0083930068376239E-2"/>
                  <c:y val="-6.7434460033317743E-3"/>
                </c:manualLayout>
              </c:layout>
              <c:showLegendKey val="0"/>
              <c:showVal val="1"/>
              <c:showCatName val="1"/>
              <c:showSerName val="0"/>
              <c:showPercent val="0"/>
              <c:showBubbleSize val="0"/>
            </c:dLbl>
            <c:dLbl>
              <c:idx val="4"/>
              <c:layout>
                <c:manualLayout>
                  <c:x val="2.2806691173187683E-2"/>
                  <c:y val="-2.6550927567363124E-2"/>
                </c:manualLayout>
              </c:layout>
              <c:showLegendKey val="0"/>
              <c:showVal val="1"/>
              <c:showCatName val="1"/>
              <c:showSerName val="0"/>
              <c:showPercent val="0"/>
              <c:showBubbleSize val="0"/>
            </c:dLbl>
            <c:dLbl>
              <c:idx val="5"/>
              <c:layout>
                <c:manualLayout>
                  <c:x val="-2.6950972075464211E-2"/>
                  <c:y val="1.8589108325824357E-2"/>
                </c:manualLayout>
              </c:layout>
              <c:showLegendKey val="0"/>
              <c:showVal val="1"/>
              <c:showCatName val="1"/>
              <c:showSerName val="0"/>
              <c:showPercent val="0"/>
              <c:showBubbleSize val="0"/>
            </c:dLbl>
            <c:spPr>
              <a:solidFill>
                <a:schemeClr val="bg2">
                  <a:alpha val="67000"/>
                </a:schemeClr>
              </a:solidFill>
              <a:ln>
                <a:solidFill>
                  <a:schemeClr val="tx1"/>
                </a:solidFill>
              </a:ln>
            </c:spPr>
            <c:txPr>
              <a:bodyPr/>
              <a:lstStyle/>
              <a:p>
                <a:pPr>
                  <a:defRPr sz="1200"/>
                </a:pPr>
                <a:endParaRPr lang="ja-JP"/>
              </a:p>
            </c:txPr>
            <c:showLegendKey val="0"/>
            <c:showVal val="1"/>
            <c:showCatName val="1"/>
            <c:showSerName val="0"/>
            <c:showPercent val="0"/>
            <c:showBubbleSize val="0"/>
            <c:showLeaderLines val="1"/>
          </c:dLbls>
          <c:cat>
            <c:strRef>
              <c:f>Sheet1!$A$2:$A$11</c:f>
              <c:strCache>
                <c:ptCount val="2"/>
                <c:pt idx="0">
                  <c:v>山岳</c:v>
                </c:pt>
                <c:pt idx="1">
                  <c:v>シールド</c:v>
                </c:pt>
              </c:strCache>
            </c:strRef>
          </c:cat>
          <c:val>
            <c:numRef>
              <c:f>Sheet1!$B$2:$B$11</c:f>
              <c:numCache>
                <c:formatCode>General</c:formatCode>
                <c:ptCount val="10"/>
                <c:pt idx="0">
                  <c:v>98</c:v>
                </c:pt>
                <c:pt idx="1">
                  <c:v>2</c:v>
                </c:pt>
              </c:numCache>
            </c:numRef>
          </c:val>
        </c:ser>
        <c:dLbls>
          <c:showLegendKey val="0"/>
          <c:showVal val="0"/>
          <c:showCatName val="0"/>
          <c:showSerName val="0"/>
          <c:showPercent val="0"/>
          <c:showBubbleSize val="0"/>
          <c:showLeaderLines val="1"/>
        </c:dLbls>
        <c:firstSliceAng val="0"/>
      </c:pieChart>
      <c:spPr>
        <a:noFill/>
        <a:ln>
          <a:noFill/>
        </a:ln>
      </c:spPr>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03152610142923"/>
          <c:y val="8.4464579834669956E-2"/>
          <c:w val="0.68363668834551217"/>
          <c:h val="0.79446278690480931"/>
        </c:manualLayout>
      </c:layout>
      <c:pieChart>
        <c:varyColors val="1"/>
        <c:ser>
          <c:idx val="0"/>
          <c:order val="0"/>
          <c:tx>
            <c:strRef>
              <c:f>Sheet1!$B$1</c:f>
              <c:strCache>
                <c:ptCount val="1"/>
                <c:pt idx="0">
                  <c:v>列1</c:v>
                </c:pt>
              </c:strCache>
            </c:strRef>
          </c:tx>
          <c:spPr>
            <a:pattFill prst="pct5">
              <a:fgClr>
                <a:schemeClr val="accent1"/>
              </a:fgClr>
              <a:bgClr>
                <a:schemeClr val="bg1"/>
              </a:bgClr>
            </a:pattFill>
            <a:ln>
              <a:solidFill>
                <a:schemeClr val="tx1"/>
              </a:solidFill>
            </a:ln>
          </c:spPr>
          <c:dPt>
            <c:idx val="0"/>
            <c:bubble3D val="0"/>
            <c:spPr>
              <a:pattFill prst="pct50">
                <a:fgClr>
                  <a:srgbClr val="E5D505"/>
                </a:fgClr>
                <a:bgClr>
                  <a:schemeClr val="bg1"/>
                </a:bgClr>
              </a:pattFill>
              <a:ln>
                <a:solidFill>
                  <a:schemeClr val="tx1"/>
                </a:solidFill>
              </a:ln>
            </c:spPr>
          </c:dPt>
          <c:dPt>
            <c:idx val="1"/>
            <c:bubble3D val="0"/>
            <c:spPr>
              <a:pattFill prst="ltUpDiag">
                <a:fgClr>
                  <a:srgbClr val="E5D505"/>
                </a:fgClr>
                <a:bgClr>
                  <a:schemeClr val="bg1"/>
                </a:bgClr>
              </a:pattFill>
              <a:ln>
                <a:solidFill>
                  <a:schemeClr val="tx1"/>
                </a:solidFill>
              </a:ln>
            </c:spPr>
          </c:dPt>
          <c:dPt>
            <c:idx val="2"/>
            <c:bubble3D val="0"/>
            <c:spPr>
              <a:pattFill prst="dotDmnd">
                <a:fgClr>
                  <a:srgbClr val="E5D505"/>
                </a:fgClr>
                <a:bgClr>
                  <a:schemeClr val="bg1"/>
                </a:bgClr>
              </a:pattFill>
              <a:ln>
                <a:solidFill>
                  <a:schemeClr val="tx1"/>
                </a:solidFill>
              </a:ln>
            </c:spPr>
          </c:dPt>
          <c:dPt>
            <c:idx val="3"/>
            <c:bubble3D val="0"/>
            <c:spPr>
              <a:noFill/>
              <a:ln>
                <a:solidFill>
                  <a:schemeClr val="tx1"/>
                </a:solidFill>
              </a:ln>
            </c:spPr>
          </c:dPt>
          <c:dPt>
            <c:idx val="4"/>
            <c:bubble3D val="0"/>
            <c:spPr>
              <a:noFill/>
              <a:ln>
                <a:solidFill>
                  <a:schemeClr val="tx1"/>
                </a:solidFill>
              </a:ln>
            </c:spPr>
          </c:dPt>
          <c:dPt>
            <c:idx val="5"/>
            <c:bubble3D val="0"/>
            <c:spPr>
              <a:pattFill prst="shingle">
                <a:fgClr>
                  <a:schemeClr val="accent1"/>
                </a:fgClr>
                <a:bgClr>
                  <a:schemeClr val="bg1"/>
                </a:bgClr>
              </a:pattFill>
              <a:ln>
                <a:solidFill>
                  <a:schemeClr val="tx1"/>
                </a:solidFill>
              </a:ln>
            </c:spPr>
          </c:dPt>
          <c:dLbls>
            <c:dLbl>
              <c:idx val="0"/>
              <c:layout>
                <c:manualLayout>
                  <c:x val="6.2638389886892964E-2"/>
                  <c:y val="-0.24207321559970574"/>
                </c:manualLayout>
              </c:layout>
              <c:showLegendKey val="0"/>
              <c:showVal val="1"/>
              <c:showCatName val="1"/>
              <c:showSerName val="0"/>
              <c:showPercent val="0"/>
              <c:showBubbleSize val="0"/>
            </c:dLbl>
            <c:dLbl>
              <c:idx val="1"/>
              <c:layout>
                <c:manualLayout>
                  <c:x val="-0.14521590153027278"/>
                  <c:y val="8.2575423105224435E-2"/>
                </c:manualLayout>
              </c:layout>
              <c:showLegendKey val="0"/>
              <c:showVal val="1"/>
              <c:showCatName val="1"/>
              <c:showSerName val="0"/>
              <c:showPercent val="0"/>
              <c:showBubbleSize val="0"/>
            </c:dLbl>
            <c:dLbl>
              <c:idx val="2"/>
              <c:layout>
                <c:manualLayout>
                  <c:x val="-0.13764171656686627"/>
                  <c:y val="-8.5676968359087568E-3"/>
                </c:manualLayout>
              </c:layout>
              <c:showLegendKey val="0"/>
              <c:showVal val="1"/>
              <c:showCatName val="1"/>
              <c:showSerName val="0"/>
              <c:showPercent val="0"/>
              <c:showBubbleSize val="0"/>
            </c:dLbl>
            <c:dLbl>
              <c:idx val="3"/>
              <c:layout>
                <c:manualLayout>
                  <c:x val="0.35695009980039921"/>
                  <c:y val="-7.215930831493747E-2"/>
                </c:manualLayout>
              </c:layout>
              <c:showLegendKey val="0"/>
              <c:showVal val="1"/>
              <c:showCatName val="1"/>
              <c:showSerName val="0"/>
              <c:showPercent val="0"/>
              <c:showBubbleSize val="0"/>
            </c:dLbl>
            <c:dLbl>
              <c:idx val="4"/>
              <c:layout>
                <c:manualLayout>
                  <c:x val="2.2806691173187683E-2"/>
                  <c:y val="-2.6550927567363124E-2"/>
                </c:manualLayout>
              </c:layout>
              <c:showLegendKey val="0"/>
              <c:showVal val="1"/>
              <c:showCatName val="1"/>
              <c:showSerName val="0"/>
              <c:showPercent val="0"/>
              <c:showBubbleSize val="0"/>
            </c:dLbl>
            <c:dLbl>
              <c:idx val="5"/>
              <c:layout>
                <c:manualLayout>
                  <c:x val="-2.6950972075464211E-2"/>
                  <c:y val="1.8589108325824357E-2"/>
                </c:manualLayout>
              </c:layout>
              <c:showLegendKey val="0"/>
              <c:showVal val="1"/>
              <c:showCatName val="1"/>
              <c:showSerName val="0"/>
              <c:showPercent val="0"/>
              <c:showBubbleSize val="0"/>
            </c:dLbl>
            <c:spPr>
              <a:solidFill>
                <a:schemeClr val="bg2">
                  <a:alpha val="67000"/>
                </a:schemeClr>
              </a:solidFill>
              <a:ln>
                <a:solidFill>
                  <a:schemeClr val="tx1"/>
                </a:solidFill>
              </a:ln>
            </c:spPr>
            <c:txPr>
              <a:bodyPr/>
              <a:lstStyle/>
              <a:p>
                <a:pPr>
                  <a:defRPr sz="1200"/>
                </a:pPr>
                <a:endParaRPr lang="ja-JP"/>
              </a:p>
            </c:txPr>
            <c:showLegendKey val="0"/>
            <c:showVal val="1"/>
            <c:showCatName val="1"/>
            <c:showSerName val="0"/>
            <c:showPercent val="0"/>
            <c:showBubbleSize val="0"/>
            <c:showLeaderLines val="1"/>
          </c:dLbls>
          <c:cat>
            <c:strRef>
              <c:f>Sheet1!$A$2:$A$11</c:f>
              <c:strCache>
                <c:ptCount val="4"/>
                <c:pt idx="0">
                  <c:v>切羽</c:v>
                </c:pt>
                <c:pt idx="1">
                  <c:v>坑内</c:v>
                </c:pt>
                <c:pt idx="2">
                  <c:v>坑外</c:v>
                </c:pt>
                <c:pt idx="3">
                  <c:v>不明</c:v>
                </c:pt>
              </c:strCache>
            </c:strRef>
          </c:cat>
          <c:val>
            <c:numRef>
              <c:f>Sheet1!$B$2:$B$11</c:f>
              <c:numCache>
                <c:formatCode>General</c:formatCode>
                <c:ptCount val="10"/>
                <c:pt idx="0">
                  <c:v>93</c:v>
                </c:pt>
                <c:pt idx="1">
                  <c:v>3</c:v>
                </c:pt>
                <c:pt idx="2">
                  <c:v>2</c:v>
                </c:pt>
                <c:pt idx="3">
                  <c:v>2</c:v>
                </c:pt>
              </c:numCache>
            </c:numRef>
          </c:val>
        </c:ser>
        <c:dLbls>
          <c:showLegendKey val="0"/>
          <c:showVal val="0"/>
          <c:showCatName val="0"/>
          <c:showSerName val="0"/>
          <c:showPercent val="0"/>
          <c:showBubbleSize val="0"/>
          <c:showLeaderLines val="1"/>
        </c:dLbls>
        <c:firstSliceAng val="0"/>
      </c:pieChart>
      <c:spPr>
        <a:noFill/>
        <a:ln>
          <a:noFill/>
        </a:ln>
      </c:spPr>
    </c:plotArea>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03152610142923"/>
          <c:y val="8.4464579834669956E-2"/>
          <c:w val="0.68363668834551217"/>
          <c:h val="0.79446278690480931"/>
        </c:manualLayout>
      </c:layout>
      <c:pieChart>
        <c:varyColors val="1"/>
        <c:ser>
          <c:idx val="0"/>
          <c:order val="0"/>
          <c:tx>
            <c:strRef>
              <c:f>Sheet1!$B$1</c:f>
              <c:strCache>
                <c:ptCount val="1"/>
                <c:pt idx="0">
                  <c:v>列1</c:v>
                </c:pt>
              </c:strCache>
            </c:strRef>
          </c:tx>
          <c:spPr>
            <a:pattFill prst="pct5">
              <a:fgClr>
                <a:schemeClr val="accent1"/>
              </a:fgClr>
              <a:bgClr>
                <a:schemeClr val="bg1"/>
              </a:bgClr>
            </a:pattFill>
            <a:ln>
              <a:solidFill>
                <a:schemeClr val="tx1"/>
              </a:solidFill>
            </a:ln>
          </c:spPr>
          <c:dPt>
            <c:idx val="0"/>
            <c:bubble3D val="0"/>
            <c:spPr>
              <a:pattFill prst="pct50">
                <a:fgClr>
                  <a:schemeClr val="accent3"/>
                </a:fgClr>
                <a:bgClr>
                  <a:schemeClr val="bg1"/>
                </a:bgClr>
              </a:pattFill>
              <a:ln>
                <a:solidFill>
                  <a:schemeClr val="tx1"/>
                </a:solidFill>
              </a:ln>
            </c:spPr>
          </c:dPt>
          <c:dPt>
            <c:idx val="1"/>
            <c:bubble3D val="0"/>
            <c:spPr>
              <a:pattFill prst="ltUpDiag">
                <a:fgClr>
                  <a:schemeClr val="accent3"/>
                </a:fgClr>
                <a:bgClr>
                  <a:schemeClr val="bg1"/>
                </a:bgClr>
              </a:pattFill>
              <a:ln>
                <a:solidFill>
                  <a:schemeClr val="tx1"/>
                </a:solidFill>
              </a:ln>
            </c:spPr>
          </c:dPt>
          <c:dPt>
            <c:idx val="2"/>
            <c:bubble3D val="0"/>
            <c:spPr>
              <a:pattFill prst="dotDmnd">
                <a:fgClr>
                  <a:schemeClr val="accent3"/>
                </a:fgClr>
                <a:bgClr>
                  <a:schemeClr val="bg1"/>
                </a:bgClr>
              </a:pattFill>
              <a:ln>
                <a:solidFill>
                  <a:schemeClr val="tx1"/>
                </a:solidFill>
              </a:ln>
            </c:spPr>
          </c:dPt>
          <c:dPt>
            <c:idx val="3"/>
            <c:bubble3D val="0"/>
            <c:spPr>
              <a:pattFill prst="pct10">
                <a:fgClr>
                  <a:schemeClr val="accent1"/>
                </a:fgClr>
                <a:bgClr>
                  <a:schemeClr val="bg1"/>
                </a:bgClr>
              </a:pattFill>
              <a:ln>
                <a:solidFill>
                  <a:schemeClr val="tx1"/>
                </a:solidFill>
              </a:ln>
            </c:spPr>
          </c:dPt>
          <c:dPt>
            <c:idx val="4"/>
            <c:bubble3D val="0"/>
            <c:spPr>
              <a:pattFill prst="dotGrid">
                <a:fgClr>
                  <a:schemeClr val="accent3"/>
                </a:fgClr>
                <a:bgClr>
                  <a:schemeClr val="bg1"/>
                </a:bgClr>
              </a:pattFill>
              <a:ln>
                <a:solidFill>
                  <a:schemeClr val="tx1"/>
                </a:solidFill>
              </a:ln>
            </c:spPr>
          </c:dPt>
          <c:dPt>
            <c:idx val="5"/>
            <c:bubble3D val="0"/>
            <c:spPr>
              <a:pattFill prst="shingle">
                <a:fgClr>
                  <a:schemeClr val="accent1"/>
                </a:fgClr>
                <a:bgClr>
                  <a:schemeClr val="bg1"/>
                </a:bgClr>
              </a:pattFill>
              <a:ln>
                <a:solidFill>
                  <a:schemeClr val="tx1"/>
                </a:solidFill>
              </a:ln>
            </c:spPr>
          </c:dPt>
          <c:dLbls>
            <c:dLbl>
              <c:idx val="0"/>
              <c:layout>
                <c:manualLayout>
                  <c:x val="-7.6047904191616764E-2"/>
                  <c:y val="6.6315673289183225E-2"/>
                </c:manualLayout>
              </c:layout>
              <c:showLegendKey val="0"/>
              <c:showVal val="1"/>
              <c:showCatName val="1"/>
              <c:showSerName val="0"/>
              <c:showPercent val="0"/>
              <c:showBubbleSize val="0"/>
            </c:dLbl>
            <c:dLbl>
              <c:idx val="1"/>
              <c:layout>
                <c:manualLayout>
                  <c:x val="0.16320059880239521"/>
                  <c:y val="-6.7160044150110468E-2"/>
                </c:manualLayout>
              </c:layout>
              <c:showLegendKey val="0"/>
              <c:showVal val="1"/>
              <c:showCatName val="1"/>
              <c:showSerName val="0"/>
              <c:showPercent val="0"/>
              <c:showBubbleSize val="0"/>
            </c:dLbl>
            <c:dLbl>
              <c:idx val="2"/>
              <c:layout>
                <c:manualLayout>
                  <c:x val="8.2273785761809715E-2"/>
                  <c:y val="0.10018543046357616"/>
                </c:manualLayout>
              </c:layout>
              <c:showLegendKey val="0"/>
              <c:showVal val="1"/>
              <c:showCatName val="1"/>
              <c:showSerName val="0"/>
              <c:showPercent val="0"/>
              <c:showBubbleSize val="0"/>
            </c:dLbl>
            <c:dLbl>
              <c:idx val="3"/>
              <c:layout>
                <c:manualLayout>
                  <c:x val="-0.11201197604790418"/>
                  <c:y val="0"/>
                </c:manualLayout>
              </c:layout>
              <c:showLegendKey val="0"/>
              <c:showVal val="1"/>
              <c:showCatName val="1"/>
              <c:showSerName val="0"/>
              <c:showPercent val="0"/>
              <c:showBubbleSize val="0"/>
            </c:dLbl>
            <c:dLbl>
              <c:idx val="4"/>
              <c:layout>
                <c:manualLayout>
                  <c:x val="2.2806691173187683E-2"/>
                  <c:y val="-2.6550927567363124E-2"/>
                </c:manualLayout>
              </c:layout>
              <c:showLegendKey val="0"/>
              <c:showVal val="1"/>
              <c:showCatName val="1"/>
              <c:showSerName val="0"/>
              <c:showPercent val="0"/>
              <c:showBubbleSize val="0"/>
            </c:dLbl>
            <c:dLbl>
              <c:idx val="5"/>
              <c:layout>
                <c:manualLayout>
                  <c:x val="0.22231703260146374"/>
                  <c:y val="4.5713760117733629E-3"/>
                </c:manualLayout>
              </c:layout>
              <c:spPr>
                <a:noFill/>
                <a:ln>
                  <a:solidFill>
                    <a:schemeClr val="tx1"/>
                  </a:solidFill>
                </a:ln>
              </c:spPr>
              <c:txPr>
                <a:bodyPr/>
                <a:lstStyle/>
                <a:p>
                  <a:pPr>
                    <a:defRPr sz="1200"/>
                  </a:pPr>
                  <a:endParaRPr lang="ja-JP"/>
                </a:p>
              </c:txPr>
              <c:showLegendKey val="0"/>
              <c:showVal val="1"/>
              <c:showCatName val="1"/>
              <c:showSerName val="0"/>
              <c:showPercent val="0"/>
              <c:showBubbleSize val="0"/>
            </c:dLbl>
            <c:spPr>
              <a:solidFill>
                <a:schemeClr val="bg2">
                  <a:alpha val="67000"/>
                </a:schemeClr>
              </a:solidFill>
              <a:ln>
                <a:solidFill>
                  <a:schemeClr val="tx1"/>
                </a:solidFill>
              </a:ln>
            </c:spPr>
            <c:txPr>
              <a:bodyPr/>
              <a:lstStyle/>
              <a:p>
                <a:pPr>
                  <a:defRPr sz="1200"/>
                </a:pPr>
                <a:endParaRPr lang="ja-JP"/>
              </a:p>
            </c:txPr>
            <c:showLegendKey val="0"/>
            <c:showVal val="1"/>
            <c:showCatName val="1"/>
            <c:showSerName val="0"/>
            <c:showPercent val="0"/>
            <c:showBubbleSize val="0"/>
            <c:showLeaderLines val="1"/>
          </c:dLbls>
          <c:cat>
            <c:strRef>
              <c:f>Sheet1!$A$2:$A$11</c:f>
              <c:strCache>
                <c:ptCount val="6"/>
                <c:pt idx="0">
                  <c:v>支保工建込</c:v>
                </c:pt>
                <c:pt idx="1">
                  <c:v>装薬</c:v>
                </c:pt>
                <c:pt idx="2">
                  <c:v>掘削</c:v>
                </c:pt>
                <c:pt idx="3">
                  <c:v>補助工法</c:v>
                </c:pt>
                <c:pt idx="4">
                  <c:v>吹付け</c:v>
                </c:pt>
                <c:pt idx="5">
                  <c:v>準備他</c:v>
                </c:pt>
              </c:strCache>
            </c:strRef>
          </c:cat>
          <c:val>
            <c:numRef>
              <c:f>Sheet1!$B$2:$B$11</c:f>
              <c:numCache>
                <c:formatCode>General</c:formatCode>
                <c:ptCount val="10"/>
                <c:pt idx="0">
                  <c:v>41</c:v>
                </c:pt>
                <c:pt idx="1">
                  <c:v>36</c:v>
                </c:pt>
                <c:pt idx="2">
                  <c:v>11</c:v>
                </c:pt>
                <c:pt idx="3">
                  <c:v>5</c:v>
                </c:pt>
                <c:pt idx="4">
                  <c:v>5</c:v>
                </c:pt>
                <c:pt idx="5">
                  <c:v>2</c:v>
                </c:pt>
              </c:numCache>
            </c:numRef>
          </c:val>
        </c:ser>
        <c:dLbls>
          <c:showLegendKey val="0"/>
          <c:showVal val="0"/>
          <c:showCatName val="0"/>
          <c:showSerName val="0"/>
          <c:showPercent val="0"/>
          <c:showBubbleSize val="0"/>
          <c:showLeaderLines val="1"/>
        </c:dLbls>
        <c:firstSliceAng val="0"/>
      </c:pieChart>
      <c:spPr>
        <a:noFill/>
        <a:ln>
          <a:noFill/>
        </a:ln>
      </c:spPr>
    </c:plotArea>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03152610142923"/>
          <c:y val="8.4464579834669956E-2"/>
          <c:w val="0.68363668834551217"/>
          <c:h val="0.79446278690480931"/>
        </c:manualLayout>
      </c:layout>
      <c:pieChart>
        <c:varyColors val="1"/>
        <c:ser>
          <c:idx val="0"/>
          <c:order val="0"/>
          <c:tx>
            <c:strRef>
              <c:f>Sheet1!$B$1</c:f>
              <c:strCache>
                <c:ptCount val="1"/>
                <c:pt idx="0">
                  <c:v>列1</c:v>
                </c:pt>
              </c:strCache>
            </c:strRef>
          </c:tx>
          <c:spPr>
            <a:pattFill prst="pct5">
              <a:fgClr>
                <a:schemeClr val="accent1"/>
              </a:fgClr>
              <a:bgClr>
                <a:schemeClr val="bg1"/>
              </a:bgClr>
            </a:pattFill>
            <a:ln>
              <a:solidFill>
                <a:schemeClr val="tx1"/>
              </a:solidFill>
            </a:ln>
          </c:spPr>
          <c:dPt>
            <c:idx val="0"/>
            <c:bubble3D val="0"/>
            <c:spPr>
              <a:pattFill prst="pct50">
                <a:fgClr>
                  <a:schemeClr val="accent2"/>
                </a:fgClr>
                <a:bgClr>
                  <a:schemeClr val="bg1"/>
                </a:bgClr>
              </a:pattFill>
              <a:ln>
                <a:solidFill>
                  <a:schemeClr val="tx1"/>
                </a:solidFill>
              </a:ln>
            </c:spPr>
          </c:dPt>
          <c:dPt>
            <c:idx val="1"/>
            <c:bubble3D val="0"/>
            <c:spPr>
              <a:pattFill prst="ltUpDiag">
                <a:fgClr>
                  <a:schemeClr val="accent2"/>
                </a:fgClr>
                <a:bgClr>
                  <a:schemeClr val="bg1"/>
                </a:bgClr>
              </a:pattFill>
              <a:ln>
                <a:solidFill>
                  <a:schemeClr val="tx1"/>
                </a:solidFill>
              </a:ln>
            </c:spPr>
          </c:dPt>
          <c:dPt>
            <c:idx val="2"/>
            <c:bubble3D val="0"/>
            <c:spPr>
              <a:pattFill prst="dotDmnd">
                <a:fgClr>
                  <a:schemeClr val="accent2"/>
                </a:fgClr>
                <a:bgClr>
                  <a:schemeClr val="bg1"/>
                </a:bgClr>
              </a:pattFill>
              <a:ln>
                <a:solidFill>
                  <a:schemeClr val="tx1"/>
                </a:solidFill>
              </a:ln>
            </c:spPr>
          </c:dPt>
          <c:dPt>
            <c:idx val="3"/>
            <c:bubble3D val="0"/>
            <c:spPr>
              <a:pattFill prst="pct10">
                <a:fgClr>
                  <a:schemeClr val="accent2"/>
                </a:fgClr>
                <a:bgClr>
                  <a:schemeClr val="bg1"/>
                </a:bgClr>
              </a:pattFill>
              <a:ln>
                <a:solidFill>
                  <a:schemeClr val="tx1"/>
                </a:solidFill>
              </a:ln>
            </c:spPr>
          </c:dPt>
          <c:dPt>
            <c:idx val="4"/>
            <c:bubble3D val="0"/>
            <c:spPr>
              <a:noFill/>
              <a:ln>
                <a:solidFill>
                  <a:schemeClr val="tx1"/>
                </a:solidFill>
              </a:ln>
            </c:spPr>
          </c:dPt>
          <c:dPt>
            <c:idx val="5"/>
            <c:bubble3D val="0"/>
            <c:spPr>
              <a:pattFill prst="shingle">
                <a:fgClr>
                  <a:schemeClr val="accent1"/>
                </a:fgClr>
                <a:bgClr>
                  <a:schemeClr val="bg1"/>
                </a:bgClr>
              </a:pattFill>
              <a:ln>
                <a:solidFill>
                  <a:schemeClr val="tx1"/>
                </a:solidFill>
              </a:ln>
            </c:spPr>
          </c:dPt>
          <c:dLbls>
            <c:dLbl>
              <c:idx val="0"/>
              <c:layout>
                <c:manualLayout>
                  <c:x val="-8.4341317365268682E-3"/>
                  <c:y val="1.5930463576158939E-2"/>
                </c:manualLayout>
              </c:layout>
              <c:showLegendKey val="0"/>
              <c:showVal val="1"/>
              <c:showCatName val="1"/>
              <c:showSerName val="0"/>
              <c:showPercent val="0"/>
              <c:showBubbleSize val="0"/>
            </c:dLbl>
            <c:dLbl>
              <c:idx val="1"/>
              <c:layout>
                <c:manualLayout>
                  <c:x val="-6.4943113772455097E-2"/>
                  <c:y val="0.11528329654157468"/>
                </c:manualLayout>
              </c:layout>
              <c:showLegendKey val="0"/>
              <c:showVal val="1"/>
              <c:showCatName val="1"/>
              <c:showSerName val="0"/>
              <c:showPercent val="0"/>
              <c:showBubbleSize val="0"/>
            </c:dLbl>
            <c:dLbl>
              <c:idx val="2"/>
              <c:layout>
                <c:manualLayout>
                  <c:x val="4.6680306054557551E-2"/>
                  <c:y val="-0.11007947019867541"/>
                </c:manualLayout>
              </c:layout>
              <c:showLegendKey val="0"/>
              <c:showVal val="1"/>
              <c:showCatName val="1"/>
              <c:showSerName val="0"/>
              <c:showPercent val="0"/>
              <c:showBubbleSize val="0"/>
            </c:dLbl>
            <c:dLbl>
              <c:idx val="3"/>
              <c:layout>
                <c:manualLayout>
                  <c:x val="4.0083930068376239E-2"/>
                  <c:y val="-6.7434460033317743E-3"/>
                </c:manualLayout>
              </c:layout>
              <c:showLegendKey val="0"/>
              <c:showVal val="1"/>
              <c:showCatName val="1"/>
              <c:showSerName val="0"/>
              <c:showPercent val="0"/>
              <c:showBubbleSize val="0"/>
            </c:dLbl>
            <c:dLbl>
              <c:idx val="4"/>
              <c:layout>
                <c:manualLayout>
                  <c:x val="2.280638722554891E-2"/>
                  <c:y val="6.2227740986019131E-2"/>
                </c:manualLayout>
              </c:layout>
              <c:showLegendKey val="0"/>
              <c:showVal val="1"/>
              <c:showCatName val="1"/>
              <c:showSerName val="0"/>
              <c:showPercent val="0"/>
              <c:showBubbleSize val="0"/>
            </c:dLbl>
            <c:dLbl>
              <c:idx val="5"/>
              <c:layout>
                <c:manualLayout>
                  <c:x val="-2.6950972075464211E-2"/>
                  <c:y val="1.8589108325824357E-2"/>
                </c:manualLayout>
              </c:layout>
              <c:showLegendKey val="0"/>
              <c:showVal val="1"/>
              <c:showCatName val="1"/>
              <c:showSerName val="0"/>
              <c:showPercent val="0"/>
              <c:showBubbleSize val="0"/>
            </c:dLbl>
            <c:spPr>
              <a:solidFill>
                <a:schemeClr val="bg2">
                  <a:alpha val="67000"/>
                </a:schemeClr>
              </a:solidFill>
              <a:ln>
                <a:solidFill>
                  <a:schemeClr val="tx1"/>
                </a:solidFill>
              </a:ln>
            </c:spPr>
            <c:txPr>
              <a:bodyPr/>
              <a:lstStyle/>
              <a:p>
                <a:pPr>
                  <a:defRPr sz="1200"/>
                </a:pPr>
                <a:endParaRPr lang="ja-JP"/>
              </a:p>
            </c:txPr>
            <c:showLegendKey val="0"/>
            <c:showVal val="1"/>
            <c:showCatName val="1"/>
            <c:showSerName val="0"/>
            <c:showPercent val="0"/>
            <c:showBubbleSize val="0"/>
            <c:showLeaderLines val="1"/>
          </c:dLbls>
          <c:cat>
            <c:strRef>
              <c:f>Sheet1!$A$2:$A$11</c:f>
              <c:strCache>
                <c:ptCount val="5"/>
                <c:pt idx="0">
                  <c:v>B&amp;CI</c:v>
                </c:pt>
                <c:pt idx="1">
                  <c:v>CII</c:v>
                </c:pt>
                <c:pt idx="2">
                  <c:v>DI&amp;DII</c:v>
                </c:pt>
                <c:pt idx="3">
                  <c:v>E</c:v>
                </c:pt>
                <c:pt idx="4">
                  <c:v>不明</c:v>
                </c:pt>
              </c:strCache>
            </c:strRef>
          </c:cat>
          <c:val>
            <c:numRef>
              <c:f>Sheet1!$B$2:$B$11</c:f>
              <c:numCache>
                <c:formatCode>General</c:formatCode>
                <c:ptCount val="10"/>
                <c:pt idx="0">
                  <c:v>7</c:v>
                </c:pt>
                <c:pt idx="1">
                  <c:v>9</c:v>
                </c:pt>
                <c:pt idx="2">
                  <c:v>13</c:v>
                </c:pt>
                <c:pt idx="3">
                  <c:v>1</c:v>
                </c:pt>
                <c:pt idx="4">
                  <c:v>14</c:v>
                </c:pt>
              </c:numCache>
            </c:numRef>
          </c:val>
        </c:ser>
        <c:dLbls>
          <c:showLegendKey val="0"/>
          <c:showVal val="0"/>
          <c:showCatName val="0"/>
          <c:showSerName val="0"/>
          <c:showPercent val="0"/>
          <c:showBubbleSize val="0"/>
          <c:showLeaderLines val="1"/>
        </c:dLbls>
        <c:firstSliceAng val="0"/>
      </c:pieChart>
      <c:spPr>
        <a:noFill/>
        <a:ln>
          <a:noFill/>
        </a:ln>
      </c:spPr>
    </c:plotArea>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03152610142923"/>
          <c:y val="8.4464579834669956E-2"/>
          <c:w val="0.68363668834551217"/>
          <c:h val="0.79446278690480931"/>
        </c:manualLayout>
      </c:layout>
      <c:pieChart>
        <c:varyColors val="1"/>
        <c:ser>
          <c:idx val="0"/>
          <c:order val="0"/>
          <c:tx>
            <c:strRef>
              <c:f>Sheet1!$B$1</c:f>
              <c:strCache>
                <c:ptCount val="1"/>
                <c:pt idx="0">
                  <c:v>列1</c:v>
                </c:pt>
              </c:strCache>
            </c:strRef>
          </c:tx>
          <c:spPr>
            <a:pattFill prst="pct5">
              <a:fgClr>
                <a:schemeClr val="accent1"/>
              </a:fgClr>
              <a:bgClr>
                <a:schemeClr val="bg1"/>
              </a:bgClr>
            </a:pattFill>
            <a:ln>
              <a:solidFill>
                <a:schemeClr val="tx1"/>
              </a:solidFill>
            </a:ln>
          </c:spPr>
          <c:dPt>
            <c:idx val="0"/>
            <c:bubble3D val="0"/>
            <c:spPr>
              <a:pattFill prst="pct50">
                <a:fgClr>
                  <a:schemeClr val="tx1">
                    <a:lumMod val="65000"/>
                    <a:lumOff val="35000"/>
                  </a:schemeClr>
                </a:fgClr>
                <a:bgClr>
                  <a:schemeClr val="bg1"/>
                </a:bgClr>
              </a:pattFill>
              <a:ln>
                <a:solidFill>
                  <a:schemeClr val="tx1"/>
                </a:solidFill>
              </a:ln>
            </c:spPr>
          </c:dPt>
          <c:dPt>
            <c:idx val="1"/>
            <c:bubble3D val="0"/>
            <c:spPr>
              <a:pattFill prst="ltUpDiag">
                <a:fgClr>
                  <a:schemeClr val="tx1">
                    <a:lumMod val="65000"/>
                    <a:lumOff val="35000"/>
                  </a:schemeClr>
                </a:fgClr>
                <a:bgClr>
                  <a:schemeClr val="bg1"/>
                </a:bgClr>
              </a:pattFill>
              <a:ln>
                <a:solidFill>
                  <a:schemeClr val="tx1"/>
                </a:solidFill>
              </a:ln>
            </c:spPr>
          </c:dPt>
          <c:dPt>
            <c:idx val="2"/>
            <c:bubble3D val="0"/>
            <c:spPr>
              <a:pattFill prst="dotDmnd">
                <a:fgClr>
                  <a:schemeClr val="tx1">
                    <a:lumMod val="65000"/>
                    <a:lumOff val="35000"/>
                  </a:schemeClr>
                </a:fgClr>
                <a:bgClr>
                  <a:schemeClr val="bg1"/>
                </a:bgClr>
              </a:pattFill>
              <a:ln>
                <a:solidFill>
                  <a:schemeClr val="tx1"/>
                </a:solidFill>
              </a:ln>
            </c:spPr>
          </c:dPt>
          <c:dPt>
            <c:idx val="3"/>
            <c:bubble3D val="0"/>
            <c:spPr>
              <a:noFill/>
              <a:ln>
                <a:solidFill>
                  <a:schemeClr val="tx1"/>
                </a:solidFill>
              </a:ln>
            </c:spPr>
          </c:dPt>
          <c:dPt>
            <c:idx val="4"/>
            <c:bubble3D val="0"/>
            <c:spPr>
              <a:noFill/>
              <a:ln>
                <a:solidFill>
                  <a:schemeClr val="tx1"/>
                </a:solidFill>
              </a:ln>
            </c:spPr>
          </c:dPt>
          <c:dPt>
            <c:idx val="5"/>
            <c:bubble3D val="0"/>
            <c:spPr>
              <a:pattFill prst="shingle">
                <a:fgClr>
                  <a:schemeClr val="accent1"/>
                </a:fgClr>
                <a:bgClr>
                  <a:schemeClr val="bg1"/>
                </a:bgClr>
              </a:pattFill>
              <a:ln>
                <a:solidFill>
                  <a:schemeClr val="tx1"/>
                </a:solidFill>
              </a:ln>
            </c:spPr>
          </c:dPt>
          <c:dLbls>
            <c:dLbl>
              <c:idx val="0"/>
              <c:layout>
                <c:manualLayout>
                  <c:x val="-3.1011310711909514E-2"/>
                  <c:y val="-0.55046173657100816"/>
                </c:manualLayout>
              </c:layout>
              <c:showLegendKey val="0"/>
              <c:showVal val="1"/>
              <c:showCatName val="1"/>
              <c:showSerName val="0"/>
              <c:showPercent val="0"/>
              <c:showBubbleSize val="0"/>
            </c:dLbl>
            <c:dLbl>
              <c:idx val="1"/>
              <c:layout>
                <c:manualLayout>
                  <c:x val="3.2884564204923486E-2"/>
                  <c:y val="0.1059378219278882"/>
                </c:manualLayout>
              </c:layout>
              <c:showLegendKey val="0"/>
              <c:showVal val="1"/>
              <c:showCatName val="1"/>
              <c:showSerName val="0"/>
              <c:showPercent val="0"/>
              <c:showBubbleSize val="0"/>
            </c:dLbl>
            <c:dLbl>
              <c:idx val="2"/>
              <c:layout>
                <c:manualLayout>
                  <c:x val="-0.19413805721889554"/>
                  <c:y val="-6.335393671817513E-2"/>
                </c:manualLayout>
              </c:layout>
              <c:tx>
                <c:rich>
                  <a:bodyPr/>
                  <a:lstStyle/>
                  <a:p>
                    <a:r>
                      <a:rPr lang="zh-TW" altLang="en-US" dirty="0">
                        <a:latin typeface="ＭＳ Ｐゴシック" panose="020B0600070205080204" pitchFamily="50" charset="-128"/>
                        <a:ea typeface="ＭＳ Ｐゴシック" panose="020B0600070205080204" pitchFamily="50" charset="-128"/>
                      </a:rPr>
                      <a:t>機械発破併用</a:t>
                    </a:r>
                    <a:r>
                      <a:rPr lang="en-US" altLang="zh-TW" dirty="0">
                        <a:latin typeface="ＭＳ Ｐゴシック" panose="020B0600070205080204" pitchFamily="50" charset="-128"/>
                        <a:ea typeface="ＭＳ Ｐゴシック" panose="020B0600070205080204" pitchFamily="50" charset="-128"/>
                      </a:rPr>
                      <a:t>, 5</a:t>
                    </a:r>
                    <a:endParaRPr lang="zh-TW" altLang="en-US" dirty="0">
                      <a:latin typeface="ＭＳ Ｐゴシック" panose="020B0600070205080204" pitchFamily="50" charset="-128"/>
                      <a:ea typeface="ＭＳ Ｐゴシック" panose="020B0600070205080204" pitchFamily="50" charset="-128"/>
                    </a:endParaRPr>
                  </a:p>
                </c:rich>
              </c:tx>
              <c:showLegendKey val="0"/>
              <c:showVal val="1"/>
              <c:showCatName val="1"/>
              <c:showSerName val="0"/>
              <c:showPercent val="0"/>
              <c:showBubbleSize val="0"/>
            </c:dLbl>
            <c:dLbl>
              <c:idx val="3"/>
              <c:layout>
                <c:manualLayout>
                  <c:x val="-2.328942115768463E-2"/>
                  <c:y val="-2.0710080941869023E-3"/>
                </c:manualLayout>
              </c:layout>
              <c:showLegendKey val="0"/>
              <c:showVal val="1"/>
              <c:showCatName val="1"/>
              <c:showSerName val="0"/>
              <c:showPercent val="0"/>
              <c:showBubbleSize val="0"/>
            </c:dLbl>
            <c:dLbl>
              <c:idx val="4"/>
              <c:layout>
                <c:manualLayout>
                  <c:x val="2.2806691173187683E-2"/>
                  <c:y val="-2.6550927567363124E-2"/>
                </c:manualLayout>
              </c:layout>
              <c:showLegendKey val="0"/>
              <c:showVal val="1"/>
              <c:showCatName val="1"/>
              <c:showSerName val="0"/>
              <c:showPercent val="0"/>
              <c:showBubbleSize val="0"/>
            </c:dLbl>
            <c:dLbl>
              <c:idx val="5"/>
              <c:layout>
                <c:manualLayout>
                  <c:x val="-2.6950972075464211E-2"/>
                  <c:y val="1.8589108325824357E-2"/>
                </c:manualLayout>
              </c:layout>
              <c:showLegendKey val="0"/>
              <c:showVal val="1"/>
              <c:showCatName val="1"/>
              <c:showSerName val="0"/>
              <c:showPercent val="0"/>
              <c:showBubbleSize val="0"/>
            </c:dLbl>
            <c:spPr>
              <a:solidFill>
                <a:schemeClr val="bg2">
                  <a:alpha val="67000"/>
                </a:schemeClr>
              </a:solidFill>
              <a:ln>
                <a:solidFill>
                  <a:schemeClr val="tx1"/>
                </a:solidFill>
              </a:ln>
            </c:spPr>
            <c:txPr>
              <a:bodyPr/>
              <a:lstStyle/>
              <a:p>
                <a:pPr>
                  <a:defRPr sz="1200"/>
                </a:pPr>
                <a:endParaRPr lang="ja-JP"/>
              </a:p>
            </c:txPr>
            <c:showLegendKey val="0"/>
            <c:showVal val="1"/>
            <c:showCatName val="1"/>
            <c:showSerName val="0"/>
            <c:showPercent val="0"/>
            <c:showBubbleSize val="0"/>
            <c:showLeaderLines val="1"/>
          </c:dLbls>
          <c:cat>
            <c:strRef>
              <c:f>Sheet1!$A$2:$A$11</c:f>
              <c:strCache>
                <c:ptCount val="4"/>
                <c:pt idx="0">
                  <c:v>発破</c:v>
                </c:pt>
                <c:pt idx="1">
                  <c:v>機械</c:v>
                </c:pt>
                <c:pt idx="2">
                  <c:v>機械発破併用</c:v>
                </c:pt>
                <c:pt idx="3">
                  <c:v>不明</c:v>
                </c:pt>
              </c:strCache>
            </c:strRef>
          </c:cat>
          <c:val>
            <c:numRef>
              <c:f>Sheet1!$B$2:$B$11</c:f>
              <c:numCache>
                <c:formatCode>General</c:formatCode>
                <c:ptCount val="10"/>
                <c:pt idx="0">
                  <c:v>79</c:v>
                </c:pt>
                <c:pt idx="1">
                  <c:v>9</c:v>
                </c:pt>
                <c:pt idx="2">
                  <c:v>5</c:v>
                </c:pt>
                <c:pt idx="3">
                  <c:v>7</c:v>
                </c:pt>
              </c:numCache>
            </c:numRef>
          </c:val>
        </c:ser>
        <c:dLbls>
          <c:showLegendKey val="0"/>
          <c:showVal val="0"/>
          <c:showCatName val="0"/>
          <c:showSerName val="0"/>
          <c:showPercent val="0"/>
          <c:showBubbleSize val="0"/>
          <c:showLeaderLines val="1"/>
        </c:dLbls>
        <c:firstSliceAng val="0"/>
      </c:pieChart>
      <c:spPr>
        <a:noFill/>
        <a:ln>
          <a:noFill/>
        </a:ln>
      </c:spPr>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2" tIns="45716" rIns="91432" bIns="45716" rtlCol="0"/>
          <a:lstStyle>
            <a:lvl1pPr algn="r">
              <a:defRPr sz="1200"/>
            </a:lvl1pPr>
          </a:lstStyle>
          <a:p>
            <a:fld id="{423F4273-EAAD-404A-960B-F92619F771D5}" type="datetimeFigureOut">
              <a:rPr kumimoji="1" lang="ja-JP" altLang="en-US" smtClean="0"/>
              <a:t>2018/1/18</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2" tIns="45716" rIns="91432" bIns="45716" rtlCol="0" anchor="b"/>
          <a:lstStyle>
            <a:lvl1pPr algn="r">
              <a:defRPr sz="1200"/>
            </a:lvl1pPr>
          </a:lstStyle>
          <a:p>
            <a:fld id="{9BE9BF5F-8057-40EA-87DD-59F3F1621FD8}" type="slidenum">
              <a:rPr kumimoji="1" lang="ja-JP" altLang="en-US" smtClean="0"/>
              <a:t>‹#›</a:t>
            </a:fld>
            <a:endParaRPr kumimoji="1" lang="ja-JP" altLang="en-US"/>
          </a:p>
        </p:txBody>
      </p:sp>
    </p:spTree>
    <p:extLst>
      <p:ext uri="{BB962C8B-B14F-4D97-AF65-F5344CB8AC3E}">
        <p14:creationId xmlns:p14="http://schemas.microsoft.com/office/powerpoint/2010/main" val="2419139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2" tIns="45716" rIns="91432" bIns="45716" rtlCol="0"/>
          <a:lstStyle>
            <a:lvl1pPr algn="r">
              <a:defRPr sz="1200"/>
            </a:lvl1pPr>
          </a:lstStyle>
          <a:p>
            <a:fld id="{86CFCA94-7CFB-4098-A519-9D60F1EBE7A1}" type="datetimeFigureOut">
              <a:rPr kumimoji="1" lang="ja-JP" altLang="en-US" smtClean="0"/>
              <a:t>2018/1/18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8" y="4721226"/>
            <a:ext cx="5445125" cy="4471988"/>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2" tIns="45716" rIns="91432" bIns="45716" rtlCol="0" anchor="b"/>
          <a:lstStyle>
            <a:lvl1pPr algn="r">
              <a:defRPr sz="1200"/>
            </a:lvl1pPr>
          </a:lstStyle>
          <a:p>
            <a:fld id="{9B0F6C46-3C97-4B8B-A88E-EC558A0944FB}" type="slidenum">
              <a:rPr kumimoji="1" lang="ja-JP" altLang="en-US" smtClean="0"/>
              <a:t>‹#›</a:t>
            </a:fld>
            <a:endParaRPr kumimoji="1" lang="ja-JP" altLang="en-US"/>
          </a:p>
        </p:txBody>
      </p:sp>
    </p:spTree>
    <p:extLst>
      <p:ext uri="{BB962C8B-B14F-4D97-AF65-F5344CB8AC3E}">
        <p14:creationId xmlns:p14="http://schemas.microsoft.com/office/powerpoint/2010/main" val="28620234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B0F6C46-3C97-4B8B-A88E-EC558A0944FB}" type="slidenum">
              <a:rPr kumimoji="1" lang="ja-JP" altLang="en-US" smtClean="0"/>
              <a:t>10</a:t>
            </a:fld>
            <a:endParaRPr kumimoji="1" lang="ja-JP" altLang="en-US"/>
          </a:p>
        </p:txBody>
      </p:sp>
    </p:spTree>
    <p:extLst>
      <p:ext uri="{BB962C8B-B14F-4D97-AF65-F5344CB8AC3E}">
        <p14:creationId xmlns:p14="http://schemas.microsoft.com/office/powerpoint/2010/main" val="220762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B0F6C46-3C97-4B8B-A88E-EC558A0944FB}" type="slidenum">
              <a:rPr kumimoji="1" lang="ja-JP" altLang="en-US" smtClean="0"/>
              <a:t>11</a:t>
            </a:fld>
            <a:endParaRPr kumimoji="1" lang="ja-JP" altLang="en-US"/>
          </a:p>
        </p:txBody>
      </p:sp>
    </p:spTree>
    <p:extLst>
      <p:ext uri="{BB962C8B-B14F-4D97-AF65-F5344CB8AC3E}">
        <p14:creationId xmlns:p14="http://schemas.microsoft.com/office/powerpoint/2010/main" val="22076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B0F6C46-3C97-4B8B-A88E-EC558A0944FB}" type="slidenum">
              <a:rPr kumimoji="1" lang="ja-JP" altLang="en-US" smtClean="0"/>
              <a:t>15</a:t>
            </a:fld>
            <a:endParaRPr kumimoji="1" lang="ja-JP" altLang="en-US"/>
          </a:p>
        </p:txBody>
      </p:sp>
    </p:spTree>
    <p:extLst>
      <p:ext uri="{BB962C8B-B14F-4D97-AF65-F5344CB8AC3E}">
        <p14:creationId xmlns:p14="http://schemas.microsoft.com/office/powerpoint/2010/main" val="91860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B0F6C46-3C97-4B8B-A88E-EC558A0944FB}" type="slidenum">
              <a:rPr kumimoji="1" lang="ja-JP" altLang="en-US" smtClean="0"/>
              <a:t>18</a:t>
            </a:fld>
            <a:endParaRPr kumimoji="1" lang="ja-JP" altLang="en-US"/>
          </a:p>
        </p:txBody>
      </p:sp>
    </p:spTree>
    <p:extLst>
      <p:ext uri="{BB962C8B-B14F-4D97-AF65-F5344CB8AC3E}">
        <p14:creationId xmlns:p14="http://schemas.microsoft.com/office/powerpoint/2010/main" val="123930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170399D-A864-44FA-B642-C68388A685E8}" type="datetime1">
              <a:rPr kumimoji="1" lang="ja-JP" altLang="en-US" smtClean="0"/>
              <a:t>2018/1/18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850F29D-ABAD-421E-9D8D-22FBE3263B09}" type="datetime1">
              <a:rPr kumimoji="1" lang="ja-JP" altLang="en-US" smtClean="0"/>
              <a:t>2018/1/18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6358002-DF1E-4A13-B7F5-0757F4D38A59}" type="datetime1">
              <a:rPr kumimoji="1" lang="ja-JP" altLang="en-US" smtClean="0"/>
              <a:t>2018/1/18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0ED17F7-2AA0-4DE0-9D13-41059EFBB955}" type="datetime1">
              <a:rPr kumimoji="1" lang="ja-JP" altLang="en-US" smtClean="0"/>
              <a:t>2018/1/18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A05A23E-206D-4604-8C1A-8C71E8FB1CB3}" type="datetime1">
              <a:rPr kumimoji="1" lang="ja-JP" altLang="en-US" smtClean="0"/>
              <a:t>2018/1/18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4ACF14B-2B0A-417F-9D8B-B91B941A362B}" type="datetime1">
              <a:rPr kumimoji="1" lang="ja-JP" altLang="en-US" smtClean="0"/>
              <a:t>2018/1/18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163BE17-5AED-4F6E-B880-C040360B9E9B}" type="datetime1">
              <a:rPr kumimoji="1" lang="ja-JP" altLang="en-US" smtClean="0"/>
              <a:t>2018/1/18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2C4800A-5E31-489D-9ACD-4DFA02C43B06}" type="datetime1">
              <a:rPr kumimoji="1" lang="ja-JP" altLang="en-US" smtClean="0"/>
              <a:t>2018/1/18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2FC1E37-D8A9-4F6D-BEC6-B18689F85BD1}" type="datetime1">
              <a:rPr kumimoji="1" lang="ja-JP" altLang="en-US" smtClean="0"/>
              <a:t>2018/1/18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98C0700-F29E-408D-BF15-6DCA3A778B3F}" type="datetime1">
              <a:rPr kumimoji="1" lang="ja-JP" altLang="en-US" smtClean="0"/>
              <a:t>2018/1/18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3D0E38D-6E22-4D0D-9657-3023FAF94B15}" type="datetime1">
              <a:rPr kumimoji="1" lang="ja-JP" altLang="en-US" smtClean="0"/>
              <a:t>2018/1/18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F021B-7EF3-43F4-8064-686470B78FA1}" type="datetime1">
              <a:rPr kumimoji="1" lang="ja-JP" altLang="en-US" smtClean="0"/>
              <a:t>2018/1/18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51520" y="2169368"/>
            <a:ext cx="8640960" cy="4428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lang="en-US" altLang="ja-JP" sz="1200" dirty="0"/>
          </a:p>
        </p:txBody>
      </p:sp>
      <p:sp>
        <p:nvSpPr>
          <p:cNvPr id="13" name="角丸四角形 12"/>
          <p:cNvSpPr/>
          <p:nvPr/>
        </p:nvSpPr>
        <p:spPr>
          <a:xfrm>
            <a:off x="449542" y="3553392"/>
            <a:ext cx="8280920" cy="846528"/>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08000" rtlCol="0" anchor="t"/>
          <a:lstStyle/>
          <a:p>
            <a:pPr marL="144000" indent="-179388"/>
            <a:r>
              <a:rPr kumimoji="1" lang="ja-JP" altLang="en-US" sz="1100" dirty="0" smtClean="0"/>
              <a:t>○事業者は、労働安全衛生関係法令を遵守するとともに、本ガイドラインに基づき</a:t>
            </a:r>
            <a:r>
              <a:rPr lang="ja-JP" altLang="en-US" sz="1100" dirty="0" smtClean="0"/>
              <a:t>安全</a:t>
            </a:r>
            <a:r>
              <a:rPr lang="ja-JP" altLang="en-US" sz="1100" dirty="0"/>
              <a:t>衛生</a:t>
            </a:r>
            <a:r>
              <a:rPr lang="ja-JP" altLang="en-US" sz="1100" dirty="0" smtClean="0"/>
              <a:t>対策を講ずることにより、切羽における労働災害防止に努めること。</a:t>
            </a:r>
            <a:endParaRPr lang="en-US" altLang="ja-JP" sz="1100" dirty="0" smtClean="0"/>
          </a:p>
          <a:p>
            <a:pPr marL="144000" indent="-179388"/>
            <a:r>
              <a:rPr kumimoji="1" lang="ja-JP" altLang="en-US" sz="1100" dirty="0" smtClean="0"/>
              <a:t>○労働者は、労働安全衛生関係法令に定める労働者が守るべき事項を遵守するとともに、事業者が本ガイドラインに基づいて行う措置に協力することにより、切羽における労働災害防止に</a:t>
            </a:r>
            <a:r>
              <a:rPr lang="ja-JP" altLang="en-US" sz="1100" dirty="0" smtClean="0"/>
              <a:t>努める</a:t>
            </a:r>
            <a:r>
              <a:rPr lang="ja-JP" altLang="en-US" sz="1100" dirty="0"/>
              <a:t>こと</a:t>
            </a:r>
            <a:r>
              <a:rPr lang="ja-JP" altLang="en-US" sz="1100" dirty="0" smtClean="0"/>
              <a:t>。</a:t>
            </a:r>
            <a:endParaRPr lang="en-US" altLang="ja-JP" sz="1100" dirty="0" smtClean="0"/>
          </a:p>
        </p:txBody>
      </p:sp>
      <p:sp>
        <p:nvSpPr>
          <p:cNvPr id="4" name="テキスト ボックス 3"/>
          <p:cNvSpPr txBox="1"/>
          <p:nvPr/>
        </p:nvSpPr>
        <p:spPr>
          <a:xfrm>
            <a:off x="881590" y="44624"/>
            <a:ext cx="738082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kumimoji="1" lang="ja-JP" altLang="en-US" sz="1600" dirty="0" smtClean="0"/>
              <a:t>山岳トンネル工事の切羽における肌落ち災害防止対策に係るガイドライン概要</a:t>
            </a:r>
            <a:endParaRPr kumimoji="1" lang="en-US" altLang="ja-JP" sz="1600" dirty="0" smtClean="0"/>
          </a:p>
          <a:p>
            <a:pPr algn="r"/>
            <a:r>
              <a:rPr lang="ja-JP" altLang="en-US" sz="1100" dirty="0" smtClean="0"/>
              <a:t>（平成</a:t>
            </a:r>
            <a:r>
              <a:rPr lang="en-US" altLang="ja-JP" sz="1100" dirty="0" smtClean="0"/>
              <a:t>28</a:t>
            </a:r>
            <a:r>
              <a:rPr lang="ja-JP" altLang="en-US" sz="1100" dirty="0" smtClean="0"/>
              <a:t>年</a:t>
            </a:r>
            <a:r>
              <a:rPr lang="en-US" altLang="ja-JP" sz="1100" dirty="0" smtClean="0"/>
              <a:t>12</a:t>
            </a:r>
            <a:r>
              <a:rPr lang="ja-JP" altLang="en-US" sz="1100" dirty="0" smtClean="0"/>
              <a:t>月</a:t>
            </a:r>
            <a:r>
              <a:rPr lang="en-US" altLang="ja-JP" sz="1100" dirty="0" smtClean="0"/>
              <a:t>26</a:t>
            </a:r>
            <a:r>
              <a:rPr lang="ja-JP" altLang="en-US" sz="1100" dirty="0" smtClean="0"/>
              <a:t>日基発</a:t>
            </a:r>
            <a:r>
              <a:rPr lang="en-US" altLang="ja-JP" sz="1100" dirty="0" smtClean="0"/>
              <a:t>1226</a:t>
            </a:r>
            <a:r>
              <a:rPr lang="ja-JP" altLang="en-US" sz="1100" dirty="0" smtClean="0"/>
              <a:t>第</a:t>
            </a:r>
            <a:r>
              <a:rPr lang="en-US" altLang="ja-JP" sz="1100" dirty="0" smtClean="0"/>
              <a:t>1</a:t>
            </a:r>
            <a:r>
              <a:rPr lang="ja-JP" altLang="en-US" sz="1100" dirty="0" smtClean="0"/>
              <a:t>号等、平成</a:t>
            </a:r>
            <a:r>
              <a:rPr lang="en-US" altLang="ja-JP" sz="1100" dirty="0" smtClean="0"/>
              <a:t>30</a:t>
            </a:r>
            <a:r>
              <a:rPr lang="ja-JP" altLang="en-US" sz="1100" dirty="0" smtClean="0"/>
              <a:t>年</a:t>
            </a:r>
            <a:r>
              <a:rPr lang="en-US" altLang="ja-JP" sz="1100" dirty="0" smtClean="0"/>
              <a:t>1</a:t>
            </a:r>
            <a:r>
              <a:rPr lang="ja-JP" altLang="en-US" sz="1100" dirty="0" smtClean="0"/>
              <a:t>月</a:t>
            </a:r>
            <a:r>
              <a:rPr lang="en-US" altLang="ja-JP" sz="1100" dirty="0" smtClean="0"/>
              <a:t>18</a:t>
            </a:r>
            <a:r>
              <a:rPr lang="ja-JP" altLang="en-US" sz="1100" dirty="0" smtClean="0"/>
              <a:t>日改正）</a:t>
            </a:r>
            <a:endParaRPr kumimoji="1" lang="ja-JP" altLang="en-US" sz="1100" dirty="0"/>
          </a:p>
        </p:txBody>
      </p:sp>
      <p:sp>
        <p:nvSpPr>
          <p:cNvPr id="5" name="テキスト ボックス 4"/>
          <p:cNvSpPr txBox="1"/>
          <p:nvPr/>
        </p:nvSpPr>
        <p:spPr>
          <a:xfrm>
            <a:off x="251520" y="869811"/>
            <a:ext cx="864096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984250" indent="-84138">
              <a:tabLst>
                <a:tab pos="82550" algn="l"/>
              </a:tabLst>
            </a:pPr>
            <a:endParaRPr lang="en-US" altLang="ja-JP" sz="1200" dirty="0" smtClean="0"/>
          </a:p>
          <a:p>
            <a:pPr marL="263525" indent="-84138">
              <a:tabLst>
                <a:tab pos="82550" algn="l"/>
                <a:tab pos="720725" algn="l"/>
              </a:tabLst>
            </a:pPr>
            <a:r>
              <a:rPr lang="ja-JP" altLang="en-US" sz="1200" dirty="0" smtClean="0"/>
              <a:t>・山岳トンネル工事における掘削の最先端（切羽）では地山が露出しており、岩石の落下</a:t>
            </a:r>
            <a:r>
              <a:rPr lang="ja-JP" altLang="en-US" sz="1200" dirty="0"/>
              <a:t>等（</a:t>
            </a:r>
            <a:r>
              <a:rPr lang="ja-JP" altLang="en-US" sz="1200" dirty="0" smtClean="0"/>
              <a:t>肌落ち）による労働災害がたびたび発生。</a:t>
            </a:r>
            <a:endParaRPr lang="en-US" altLang="ja-JP" sz="1200" dirty="0" smtClean="0"/>
          </a:p>
          <a:p>
            <a:pPr marL="263525" indent="-84138"/>
            <a:r>
              <a:rPr kumimoji="1" lang="ja-JP" altLang="en-US" sz="1200" dirty="0" smtClean="0"/>
              <a:t>・肌落ち災害では、</a:t>
            </a:r>
            <a:r>
              <a:rPr kumimoji="1" lang="en-US" altLang="ja-JP" sz="1200" dirty="0" smtClean="0"/>
              <a:t>6%</a:t>
            </a:r>
            <a:r>
              <a:rPr kumimoji="1" lang="ja-JP" altLang="en-US" sz="1200" dirty="0" smtClean="0"/>
              <a:t>が死亡し、</a:t>
            </a:r>
            <a:r>
              <a:rPr kumimoji="1" lang="en-US" altLang="ja-JP" sz="1200" dirty="0" smtClean="0"/>
              <a:t>42%</a:t>
            </a:r>
            <a:r>
              <a:rPr kumimoji="1" lang="ja-JP" altLang="en-US" sz="1200" dirty="0" smtClean="0"/>
              <a:t>が休業一ヶ月以上*となっており、発生した場合の重篤度が高い。</a:t>
            </a:r>
            <a:endParaRPr kumimoji="1" lang="en-US" altLang="ja-JP" sz="1200" dirty="0" smtClean="0"/>
          </a:p>
          <a:p>
            <a:pPr marL="263525" indent="-84138"/>
            <a:r>
              <a:rPr lang="ja-JP" altLang="en-US" sz="1200" dirty="0" smtClean="0"/>
              <a:t>・</a:t>
            </a:r>
            <a:r>
              <a:rPr lang="ja-JP" altLang="en-US" sz="1200" dirty="0"/>
              <a:t>山岳トンネル工事の切羽における労働災害の防止を図るため、望ましい取組をとりまとめ、関係者に周知する必要がある</a:t>
            </a:r>
            <a:r>
              <a:rPr lang="ja-JP" altLang="en-US" sz="1200" dirty="0" smtClean="0"/>
              <a:t>。</a:t>
            </a:r>
            <a:endParaRPr lang="ja-JP" altLang="en-US" sz="1200" dirty="0"/>
          </a:p>
        </p:txBody>
      </p:sp>
      <p:sp>
        <p:nvSpPr>
          <p:cNvPr id="7" name="テキスト ボックス 6"/>
          <p:cNvSpPr txBox="1"/>
          <p:nvPr/>
        </p:nvSpPr>
        <p:spPr>
          <a:xfrm>
            <a:off x="0" y="6623774"/>
            <a:ext cx="9144000" cy="261610"/>
          </a:xfrm>
          <a:prstGeom prst="rect">
            <a:avLst/>
          </a:prstGeom>
          <a:noFill/>
        </p:spPr>
        <p:txBody>
          <a:bodyPr wrap="square" rtlCol="0">
            <a:spAutoFit/>
          </a:bodyPr>
          <a:lstStyle/>
          <a:p>
            <a:r>
              <a:rPr kumimoji="1" lang="ja-JP" altLang="en-US" sz="1100" dirty="0" smtClean="0"/>
              <a:t>*独立行政法人労働安全衛生総合研究所技術資料</a:t>
            </a:r>
            <a:r>
              <a:rPr kumimoji="1" lang="en-US" altLang="ja-JP" sz="1100" dirty="0" smtClean="0"/>
              <a:t>No.2 (2012)</a:t>
            </a:r>
            <a:r>
              <a:rPr kumimoji="1" lang="ja-JP" altLang="en-US" sz="1100" dirty="0" smtClean="0"/>
              <a:t>より。</a:t>
            </a:r>
            <a:endParaRPr kumimoji="1" lang="ja-JP" altLang="en-US" sz="1100" dirty="0"/>
          </a:p>
        </p:txBody>
      </p:sp>
      <p:sp>
        <p:nvSpPr>
          <p:cNvPr id="9" name="角丸四角形 8"/>
          <p:cNvSpPr/>
          <p:nvPr/>
        </p:nvSpPr>
        <p:spPr>
          <a:xfrm>
            <a:off x="467544" y="733346"/>
            <a:ext cx="1368152" cy="3231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背景・目的</a:t>
            </a:r>
            <a:endParaRPr kumimoji="1" lang="ja-JP" altLang="en-US" dirty="0"/>
          </a:p>
        </p:txBody>
      </p:sp>
      <p:sp>
        <p:nvSpPr>
          <p:cNvPr id="10" name="角丸四角形 9"/>
          <p:cNvSpPr/>
          <p:nvPr/>
        </p:nvSpPr>
        <p:spPr>
          <a:xfrm>
            <a:off x="449542" y="2025714"/>
            <a:ext cx="2538282" cy="3231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dirty="0" smtClean="0"/>
              <a:t>ガイドラインによる取組</a:t>
            </a:r>
            <a:endParaRPr kumimoji="1" lang="ja-JP" altLang="en-US" dirty="0"/>
          </a:p>
        </p:txBody>
      </p:sp>
      <p:sp>
        <p:nvSpPr>
          <p:cNvPr id="11" name="正方形/長方形 10"/>
          <p:cNvSpPr/>
          <p:nvPr/>
        </p:nvSpPr>
        <p:spPr>
          <a:xfrm>
            <a:off x="539552" y="3310384"/>
            <a:ext cx="1872208"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smtClean="0"/>
              <a:t>事業者等の責務</a:t>
            </a:r>
            <a:endParaRPr kumimoji="1" lang="ja-JP" altLang="en-US" sz="1400" dirty="0"/>
          </a:p>
        </p:txBody>
      </p:sp>
      <p:sp>
        <p:nvSpPr>
          <p:cNvPr id="14" name="角丸四角形 13"/>
          <p:cNvSpPr/>
          <p:nvPr/>
        </p:nvSpPr>
        <p:spPr>
          <a:xfrm>
            <a:off x="395536" y="4664462"/>
            <a:ext cx="8280920" cy="1860882"/>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44000" rtlCol="0" anchor="t"/>
          <a:lstStyle/>
          <a:p>
            <a:pPr marL="144000" indent="-179388"/>
            <a:r>
              <a:rPr kumimoji="1" lang="ja-JP" altLang="en-US" sz="1100" dirty="0" smtClean="0"/>
              <a:t>○切羽への立入りを原則として禁止･･･････</a:t>
            </a:r>
            <a:r>
              <a:rPr lang="ja-JP" altLang="en-US" sz="1100" dirty="0" smtClean="0"/>
              <a:t>労働者の切羽への立入りを原則として禁止し、切羽での作業は可能な限り機械化</a:t>
            </a:r>
            <a:endParaRPr lang="en-US" altLang="ja-JP" sz="1100" dirty="0"/>
          </a:p>
          <a:p>
            <a:pPr marL="144000" indent="-179388"/>
            <a:endParaRPr lang="en-US" altLang="ja-JP" sz="400" dirty="0"/>
          </a:p>
          <a:p>
            <a:pPr marL="144000" indent="-179388"/>
            <a:r>
              <a:rPr lang="ja-JP" altLang="en-US" sz="1100" dirty="0" smtClean="0"/>
              <a:t>○肌落ち防止計画の策定、実施、変更</a:t>
            </a:r>
            <a:r>
              <a:rPr lang="ja-JP" altLang="en-US" sz="1100" dirty="0"/>
              <a:t>････</a:t>
            </a:r>
            <a:r>
              <a:rPr lang="ja-JP" altLang="en-US" sz="1100" dirty="0" smtClean="0"/>
              <a:t> 事前調査による地山の状況の把握と、その結果を踏まえた肌落ち防止計画の策定・周知</a:t>
            </a:r>
            <a:r>
              <a:rPr lang="ja-JP" altLang="en-US" sz="1100" dirty="0"/>
              <a:t>　</a:t>
            </a:r>
            <a:r>
              <a:rPr lang="ja-JP" altLang="en-US" sz="1100" dirty="0" smtClean="0"/>
              <a:t>　　　　　　　　　　　　　　　　　　　　　　　</a:t>
            </a:r>
            <a:endParaRPr lang="en-US" altLang="ja-JP" sz="1100" dirty="0" smtClean="0"/>
          </a:p>
          <a:p>
            <a:pPr marL="144000" indent="-179388"/>
            <a:r>
              <a:rPr lang="ja-JP" altLang="en-US" sz="1100" dirty="0" smtClean="0"/>
              <a:t>　　　　　　　　　　　　　　　　　　　　　　　　　　　  肌落ち防止計画には、肌落ち防止対策、切羽の監視、切羽からの退避等を記載</a:t>
            </a:r>
            <a:endParaRPr lang="en-US" altLang="ja-JP" sz="1100" dirty="0" smtClean="0"/>
          </a:p>
          <a:p>
            <a:pPr marL="144000" indent="-179388"/>
            <a:r>
              <a:rPr lang="ja-JP" altLang="en-US" sz="1100" dirty="0"/>
              <a:t>　</a:t>
            </a:r>
            <a:r>
              <a:rPr lang="ja-JP" altLang="en-US" sz="1100" dirty="0" smtClean="0"/>
              <a:t>　　　　　　　　　　　　　　　　　　　　　　　　　　  必要に応じて肌落ち防止計画を変更</a:t>
            </a:r>
            <a:endParaRPr lang="en-US" altLang="ja-JP" sz="1100" dirty="0" smtClean="0"/>
          </a:p>
          <a:p>
            <a:pPr marL="144000" indent="-179388"/>
            <a:endParaRPr lang="en-US" altLang="ja-JP" sz="400" dirty="0"/>
          </a:p>
          <a:p>
            <a:pPr marL="144000" indent="-179388"/>
            <a:r>
              <a:rPr lang="ja-JP" altLang="en-US" sz="1100" dirty="0" smtClean="0"/>
              <a:t>○切羽監視責任者の選任・・・・・・・・・・・・・・切羽の変状等を常時監視する切羽監視責任者の選任</a:t>
            </a:r>
            <a:endParaRPr lang="en-US" altLang="ja-JP" sz="1100" dirty="0" smtClean="0"/>
          </a:p>
          <a:p>
            <a:pPr marL="144000" indent="-179388"/>
            <a:r>
              <a:rPr lang="ja-JP" altLang="en-US" sz="1100" dirty="0"/>
              <a:t>　</a:t>
            </a:r>
            <a:r>
              <a:rPr lang="ja-JP" altLang="en-US" sz="1100" dirty="0" smtClean="0"/>
              <a:t>　　　　　　　　　　　　　　　　　　　　　　　　　　　被災のおそれがある場合の切羽監視責任者による退避指示</a:t>
            </a:r>
            <a:endParaRPr lang="en-US" altLang="ja-JP" sz="1100" dirty="0" smtClean="0"/>
          </a:p>
          <a:p>
            <a:pPr marL="144000" indent="-179388"/>
            <a:endParaRPr lang="en-US" altLang="ja-JP" sz="400" dirty="0" smtClean="0"/>
          </a:p>
          <a:p>
            <a:pPr marL="144000" indent="-179388"/>
            <a:r>
              <a:rPr lang="ja-JP" altLang="en-US" sz="1100" dirty="0" smtClean="0"/>
              <a:t>○具体的な肌落ち防止対策・・・・・・・・・・・・・鏡吹付け、鏡ボルト、浮石落とし、水抜き・さぐり穿孔、切羽変位計測、設備的防護対策</a:t>
            </a:r>
            <a:endParaRPr lang="en-US" altLang="ja-JP" sz="1100" dirty="0" smtClean="0"/>
          </a:p>
          <a:p>
            <a:pPr marL="144000" indent="-179388"/>
            <a:r>
              <a:rPr lang="ja-JP" altLang="en-US" sz="1100" dirty="0"/>
              <a:t>　</a:t>
            </a:r>
            <a:r>
              <a:rPr lang="ja-JP" altLang="en-US" sz="1100" dirty="0" smtClean="0"/>
              <a:t>　　　　　　　　　　　　　　　　　　　　　　　　　　　地山等級、湧水の状態、施工性等を勘案した肌落ち防止対策の選定</a:t>
            </a:r>
            <a:endParaRPr lang="en-US" altLang="ja-JP" sz="1100" dirty="0" smtClean="0"/>
          </a:p>
        </p:txBody>
      </p:sp>
      <p:sp>
        <p:nvSpPr>
          <p:cNvPr id="12" name="正方形/長方形 11"/>
          <p:cNvSpPr/>
          <p:nvPr/>
        </p:nvSpPr>
        <p:spPr>
          <a:xfrm>
            <a:off x="560481" y="4489908"/>
            <a:ext cx="3723487"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事業者が講ずることが望ましい事項</a:t>
            </a:r>
            <a:endParaRPr kumimoji="1" lang="ja-JP" altLang="en-US" sz="1600" dirty="0"/>
          </a:p>
        </p:txBody>
      </p:sp>
      <p:sp>
        <p:nvSpPr>
          <p:cNvPr id="15" name="角丸四角形 14"/>
          <p:cNvSpPr/>
          <p:nvPr/>
        </p:nvSpPr>
        <p:spPr>
          <a:xfrm>
            <a:off x="439834" y="2573470"/>
            <a:ext cx="5212286" cy="639506"/>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80000" rtlCol="0" anchor="t"/>
          <a:lstStyle/>
          <a:p>
            <a:pPr marL="144000" indent="-179388"/>
            <a:r>
              <a:rPr kumimoji="1" lang="ja-JP" altLang="en-US" sz="1100" dirty="0" smtClean="0"/>
              <a:t>○</a:t>
            </a:r>
            <a:r>
              <a:rPr lang="ja-JP" altLang="en-US" sz="1100" dirty="0" smtClean="0"/>
              <a:t>労働</a:t>
            </a:r>
            <a:r>
              <a:rPr lang="ja-JP" altLang="en-US" sz="1100" dirty="0"/>
              <a:t>安全衛生関係法令と相まって、切羽における肌落ち防止対策を適切に実施することにより、山岳トンネル工事の切羽における労働災害の防止を</a:t>
            </a:r>
            <a:r>
              <a:rPr lang="ja-JP" altLang="en-US" sz="1100" dirty="0" smtClean="0"/>
              <a:t>図る</a:t>
            </a:r>
            <a:endParaRPr lang="en-US" altLang="ja-JP" sz="1100" dirty="0" smtClean="0"/>
          </a:p>
        </p:txBody>
      </p:sp>
      <p:sp>
        <p:nvSpPr>
          <p:cNvPr id="16" name="正方形/長方形 15"/>
          <p:cNvSpPr/>
          <p:nvPr/>
        </p:nvSpPr>
        <p:spPr>
          <a:xfrm>
            <a:off x="529844" y="2411886"/>
            <a:ext cx="1305852"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　　目的</a:t>
            </a:r>
            <a:endParaRPr kumimoji="1" lang="ja-JP" altLang="en-US" sz="1400" dirty="0"/>
          </a:p>
        </p:txBody>
      </p:sp>
      <p:sp>
        <p:nvSpPr>
          <p:cNvPr id="18" name="角丸四角形 17"/>
          <p:cNvSpPr/>
          <p:nvPr/>
        </p:nvSpPr>
        <p:spPr>
          <a:xfrm>
            <a:off x="5840434" y="2558956"/>
            <a:ext cx="2836022" cy="654020"/>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80000" rtlCol="0" anchor="ctr"/>
          <a:lstStyle/>
          <a:p>
            <a:pPr marL="144000" indent="-179388"/>
            <a:r>
              <a:rPr kumimoji="1" lang="ja-JP" altLang="en-US" sz="1100" dirty="0" smtClean="0"/>
              <a:t>○山岳トンネル工事の切羽における作業</a:t>
            </a:r>
            <a:endParaRPr lang="en-US" altLang="ja-JP" sz="1100" dirty="0" smtClean="0"/>
          </a:p>
        </p:txBody>
      </p:sp>
      <p:sp>
        <p:nvSpPr>
          <p:cNvPr id="19" name="正方形/長方形 18"/>
          <p:cNvSpPr/>
          <p:nvPr/>
        </p:nvSpPr>
        <p:spPr>
          <a:xfrm>
            <a:off x="5940152" y="2397372"/>
            <a:ext cx="1305852"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　　適用対象</a:t>
            </a:r>
            <a:endParaRPr kumimoji="1" lang="ja-JP" altLang="en-US" sz="1400" dirty="0"/>
          </a:p>
        </p:txBody>
      </p:sp>
      <p:sp>
        <p:nvSpPr>
          <p:cNvPr id="6" name="スライド番号プレースホルダー 5"/>
          <p:cNvSpPr>
            <a:spLocks noGrp="1"/>
          </p:cNvSpPr>
          <p:nvPr>
            <p:ph type="sldNum" sz="quarter" idx="12"/>
          </p:nvPr>
        </p:nvSpPr>
        <p:spPr>
          <a:xfrm>
            <a:off x="6635496" y="6520259"/>
            <a:ext cx="2133600" cy="365125"/>
          </a:xfrm>
        </p:spPr>
        <p:txBody>
          <a:bodyPr/>
          <a:lstStyle/>
          <a:p>
            <a:fld id="{D2D8002D-B5B0-4BAC-B1F6-782DDCCE6D9C}" type="slidenum">
              <a:rPr kumimoji="1" lang="ja-JP" altLang="en-US" smtClean="0"/>
              <a:t>1</a:t>
            </a:fld>
            <a:endParaRPr kumimoji="1" lang="ja-JP" altLang="en-US" dirty="0"/>
          </a:p>
        </p:txBody>
      </p:sp>
    </p:spTree>
    <p:extLst>
      <p:ext uri="{BB962C8B-B14F-4D97-AF65-F5344CB8AC3E}">
        <p14:creationId xmlns:p14="http://schemas.microsoft.com/office/powerpoint/2010/main" val="4121975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23528" y="927932"/>
            <a:ext cx="8280920" cy="2645084"/>
          </a:xfrm>
          <a:prstGeom prst="roundRect">
            <a:avLst>
              <a:gd name="adj" fmla="val 4445"/>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smtClean="0"/>
              <a:t>５</a:t>
            </a:r>
            <a:r>
              <a:rPr lang="ja-JP" altLang="en-US" sz="1100" dirty="0"/>
              <a:t>　</a:t>
            </a:r>
            <a:r>
              <a:rPr lang="ja-JP" altLang="en-US" sz="1100" dirty="0" smtClean="0"/>
              <a:t>掘削</a:t>
            </a:r>
            <a:r>
              <a:rPr lang="ja-JP" altLang="en-US" sz="1100" dirty="0"/>
              <a:t>時の留意事項</a:t>
            </a:r>
          </a:p>
          <a:p>
            <a:pPr marL="82800"/>
            <a:r>
              <a:rPr lang="ja-JP" altLang="en-US" sz="1100" dirty="0" smtClean="0"/>
              <a:t>　地山</a:t>
            </a:r>
            <a:r>
              <a:rPr lang="ja-JP" altLang="en-US" sz="1100" dirty="0"/>
              <a:t>を掘削した場合、掘削された面の力が解放され、また、掘削面周辺の地山に作用している力が再配分されることから、地山が不安定化することがある。このため、掘削断面積を減少させ、力が解放される領域をできる限り少なくさせることが重要であり、以下の方法を検討することが望ましいこと。</a:t>
            </a:r>
          </a:p>
          <a:p>
            <a:r>
              <a:rPr lang="ja-JP" altLang="en-US" sz="1100" dirty="0"/>
              <a:t>（１）ベンチカット工法</a:t>
            </a:r>
          </a:p>
          <a:p>
            <a:pPr marL="82800"/>
            <a:r>
              <a:rPr lang="ja-JP" altLang="en-US" sz="1100" dirty="0" smtClean="0"/>
              <a:t>    地山</a:t>
            </a:r>
            <a:r>
              <a:rPr lang="ja-JP" altLang="en-US" sz="1100" dirty="0"/>
              <a:t>の掘削を行う際は、掘削断面積をなるべく小さくすることが重要である。このため、</a:t>
            </a:r>
            <a:r>
              <a:rPr lang="en-US" altLang="ja-JP" sz="1100" dirty="0"/>
              <a:t>60m</a:t>
            </a:r>
            <a:r>
              <a:rPr lang="en-US" altLang="ja-JP" sz="1100" baseline="30000" dirty="0"/>
              <a:t>2</a:t>
            </a:r>
            <a:r>
              <a:rPr lang="ja-JP" altLang="en-US" sz="1100" dirty="0"/>
              <a:t>以上の断面積を有するトンネルの掘削においては、トンネルを上段と下段とに分け、上段を先行して掘削することにより、１回あたりの掘削断面積を小さくするベンチカット工法の採用を検討すること。また、その際にはトンネルの断面積、地山の状態等を踏まえ、適切なベンチカットの方法を検討すること。</a:t>
            </a:r>
          </a:p>
          <a:p>
            <a:pPr marL="82800"/>
            <a:r>
              <a:rPr lang="ja-JP" altLang="en-US" sz="1100" dirty="0"/>
              <a:t>なお、迅速に地山の安定を図る必要がある場合には、早期にトンネル内空を閉合するため、全断面工法、補助ベンチ付き全断面工法等の採用についても検討すること</a:t>
            </a:r>
            <a:r>
              <a:rPr lang="ja-JP" altLang="en-US" sz="1100" dirty="0" smtClean="0"/>
              <a:t>。</a:t>
            </a:r>
            <a:endParaRPr lang="ja-JP" altLang="en-US" sz="1100" dirty="0"/>
          </a:p>
          <a:p>
            <a:r>
              <a:rPr lang="ja-JP" altLang="en-US" sz="1100" dirty="0"/>
              <a:t>（２）核残し</a:t>
            </a:r>
          </a:p>
          <a:p>
            <a:pPr marL="82800"/>
            <a:r>
              <a:rPr lang="ja-JP" altLang="en-US" sz="1100" dirty="0" smtClean="0"/>
              <a:t>    核残</a:t>
            </a:r>
            <a:r>
              <a:rPr lang="ja-JP" altLang="en-US" sz="1100" dirty="0"/>
              <a:t>しは、鏡の中央から下方向にかけての地山を残し、周辺部分の掘削を先行させる方法であるが、切羽の崩壊が発生した場合に、崩落する岩塊の体積を減少させることができ、また、残した核の部分が鏡を抑える効果を有するので、地山の状態が悪い場合はその実施を検討すること</a:t>
            </a:r>
            <a:r>
              <a:rPr lang="ja-JP" altLang="en-US" sz="1100" dirty="0" smtClean="0"/>
              <a:t>。</a:t>
            </a:r>
            <a:endParaRPr lang="ja-JP" altLang="en-US" sz="1100" dirty="0"/>
          </a:p>
        </p:txBody>
      </p:sp>
      <p:sp>
        <p:nvSpPr>
          <p:cNvPr id="17" name="テキスト ボックス 16"/>
          <p:cNvSpPr txBox="1"/>
          <p:nvPr/>
        </p:nvSpPr>
        <p:spPr>
          <a:xfrm>
            <a:off x="821284" y="210126"/>
            <a:ext cx="75671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600" dirty="0" smtClean="0"/>
              <a:t>山岳トンネル工事の切羽における肌落ち災害防止対策に係るガイドラインの解説</a:t>
            </a:r>
            <a:endParaRPr kumimoji="1" lang="en-US" altLang="ja-JP" sz="1600" dirty="0" smtClean="0"/>
          </a:p>
        </p:txBody>
      </p:sp>
      <p:sp>
        <p:nvSpPr>
          <p:cNvPr id="15" name="正方形/長方形 14"/>
          <p:cNvSpPr/>
          <p:nvPr/>
        </p:nvSpPr>
        <p:spPr>
          <a:xfrm>
            <a:off x="488473" y="764704"/>
            <a:ext cx="2787383"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具体的な肌落ち防止対策</a:t>
            </a:r>
            <a:endParaRPr kumimoji="1" lang="ja-JP" altLang="en-US" sz="1600" dirty="0"/>
          </a:p>
        </p:txBody>
      </p:sp>
      <p:sp>
        <p:nvSpPr>
          <p:cNvPr id="10" name="テキスト ボックス 9"/>
          <p:cNvSpPr txBox="1"/>
          <p:nvPr/>
        </p:nvSpPr>
        <p:spPr>
          <a:xfrm>
            <a:off x="540113" y="3573016"/>
            <a:ext cx="8000174" cy="938719"/>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平成</a:t>
            </a:r>
            <a:r>
              <a:rPr lang="en-US" altLang="ja-JP" sz="1100" dirty="0" smtClean="0"/>
              <a:t>30</a:t>
            </a:r>
            <a:r>
              <a:rPr lang="ja-JP" altLang="en-US" sz="1100" dirty="0"/>
              <a:t>年</a:t>
            </a:r>
            <a:r>
              <a:rPr lang="ja-JP" altLang="en-US" sz="1100" dirty="0" smtClean="0"/>
              <a:t>改正</a:t>
            </a:r>
            <a:r>
              <a:rPr lang="ja-JP" altLang="en-US" sz="1100" dirty="0"/>
              <a:t>に</a:t>
            </a:r>
            <a:r>
              <a:rPr lang="ja-JP" altLang="en-US" sz="1100" dirty="0" smtClean="0"/>
              <a:t>おいて本項目を追加した。</a:t>
            </a:r>
            <a:endParaRPr lang="en-US" altLang="ja-JP" sz="1100" dirty="0" smtClean="0"/>
          </a:p>
          <a:p>
            <a:pPr marL="180000" indent="-165100">
              <a:buFont typeface="Arial" panose="020B0604020202020204" pitchFamily="34" charset="0"/>
              <a:buChar char="•"/>
            </a:pPr>
            <a:r>
              <a:rPr lang="ja-JP" altLang="en-US" sz="1100" dirty="0" smtClean="0"/>
              <a:t>比較的大きな断面のトンネルを掘削する際には、地山の大規模な崩落が発生しやすくなるので、掘削断面積を小さくするためのベンチカット工法の検討、核残しの採用の検討について追記した。</a:t>
            </a:r>
            <a:endParaRPr lang="en-US" altLang="ja-JP" sz="1100" dirty="0" smtClean="0"/>
          </a:p>
          <a:p>
            <a:pPr marL="180000" indent="-165100">
              <a:buFont typeface="Arial" panose="020B0604020202020204" pitchFamily="34" charset="0"/>
              <a:buChar char="•"/>
            </a:pPr>
            <a:r>
              <a:rPr lang="ja-JP" altLang="en-US" sz="1100" dirty="0" smtClean="0"/>
              <a:t>ベンチカット工法の採用の検討を断面積</a:t>
            </a:r>
            <a:r>
              <a:rPr lang="en-US" altLang="ja-JP" sz="1100" dirty="0" smtClean="0"/>
              <a:t>60m</a:t>
            </a:r>
            <a:r>
              <a:rPr lang="en-US" altLang="ja-JP" sz="1100" baseline="30000" dirty="0" smtClean="0"/>
              <a:t>2</a:t>
            </a:r>
            <a:r>
              <a:rPr lang="ja-JP" altLang="en-US" sz="1100" dirty="0" smtClean="0"/>
              <a:t>以上としているのは、トンネル標準示方書において、全断面</a:t>
            </a:r>
            <a:r>
              <a:rPr lang="ja-JP" altLang="en-US" sz="1100" dirty="0"/>
              <a:t>工法に</a:t>
            </a:r>
            <a:r>
              <a:rPr lang="ja-JP" altLang="en-US" sz="1100" dirty="0" smtClean="0"/>
              <a:t>ついては</a:t>
            </a:r>
            <a:r>
              <a:rPr lang="en-US" altLang="ja-JP" sz="1100" dirty="0" smtClean="0"/>
              <a:t>60m</a:t>
            </a:r>
            <a:r>
              <a:rPr lang="en-US" altLang="ja-JP" sz="1100" baseline="30000" dirty="0" smtClean="0"/>
              <a:t>2</a:t>
            </a:r>
            <a:r>
              <a:rPr lang="ja-JP" altLang="en-US" sz="1100" dirty="0"/>
              <a:t>以上ではきわめて安定した地山でなければ適用は</a:t>
            </a:r>
            <a:r>
              <a:rPr lang="ja-JP" altLang="en-US" sz="1100" dirty="0" smtClean="0"/>
              <a:t>困難とされているため、これにならったものである。</a:t>
            </a:r>
            <a:endParaRPr lang="en-US" altLang="ja-JP" sz="1100" dirty="0" smtClean="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Tree>
    <p:extLst>
      <p:ext uri="{BB962C8B-B14F-4D97-AF65-F5344CB8AC3E}">
        <p14:creationId xmlns:p14="http://schemas.microsoft.com/office/powerpoint/2010/main" val="1247034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23528" y="927931"/>
            <a:ext cx="8280920" cy="4445285"/>
          </a:xfrm>
          <a:prstGeom prst="roundRect">
            <a:avLst>
              <a:gd name="adj" fmla="val 4445"/>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smtClean="0"/>
              <a:t>１</a:t>
            </a:r>
            <a:r>
              <a:rPr lang="ja-JP" altLang="en-US" sz="1100" dirty="0"/>
              <a:t>　肌落ち</a:t>
            </a:r>
            <a:r>
              <a:rPr lang="ja-JP" altLang="en-US" sz="1100" dirty="0" smtClean="0"/>
              <a:t>防止対策の種類（要約）</a:t>
            </a:r>
            <a:endParaRPr lang="en-US" altLang="ja-JP" sz="1100" dirty="0" smtClean="0"/>
          </a:p>
          <a:p>
            <a:r>
              <a:rPr lang="ja-JP" altLang="en-US" sz="1100" dirty="0" smtClean="0"/>
              <a:t>（</a:t>
            </a:r>
            <a:r>
              <a:rPr lang="ja-JP" altLang="en-US" sz="1100" dirty="0"/>
              <a:t>１）鏡</a:t>
            </a:r>
            <a:r>
              <a:rPr lang="ja-JP" altLang="en-US" sz="1100" dirty="0" smtClean="0"/>
              <a:t>吹付け　</a:t>
            </a:r>
            <a:endParaRPr lang="ja-JP" altLang="en-US" sz="1100" dirty="0"/>
          </a:p>
          <a:p>
            <a:pPr marL="144000" indent="-179388"/>
            <a:r>
              <a:rPr lang="ja-JP" altLang="en-US" sz="1100" dirty="0" smtClean="0"/>
              <a:t>　　　鏡</a:t>
            </a:r>
            <a:r>
              <a:rPr lang="ja-JP" altLang="en-US" sz="1100" dirty="0"/>
              <a:t>に対し吹付けコンクリートを吹き付けることである</a:t>
            </a:r>
            <a:r>
              <a:rPr lang="ja-JP" altLang="en-US" sz="1100" dirty="0" smtClean="0"/>
              <a:t>。トンネル</a:t>
            </a:r>
            <a:r>
              <a:rPr lang="ja-JP" altLang="en-US" sz="1100" dirty="0"/>
              <a:t>横断方向だけでなく、縦断方向の緩みも抑えることができる</a:t>
            </a:r>
            <a:r>
              <a:rPr lang="ja-JP" altLang="en-US" sz="1100" dirty="0" smtClean="0"/>
              <a:t>。また、切羽</a:t>
            </a:r>
            <a:r>
              <a:rPr lang="ja-JP" altLang="en-US" sz="1100" dirty="0"/>
              <a:t>の変形に伴い新たに発生した亀裂や切羽の変状が視認しやすくなる。</a:t>
            </a:r>
          </a:p>
          <a:p>
            <a:pPr marL="144000" indent="-179388"/>
            <a:r>
              <a:rPr lang="ja-JP" altLang="en-US" sz="1100" dirty="0" smtClean="0"/>
              <a:t>（</a:t>
            </a:r>
            <a:r>
              <a:rPr lang="ja-JP" altLang="en-US" sz="1100" dirty="0"/>
              <a:t>２）鏡ボルト</a:t>
            </a:r>
          </a:p>
          <a:p>
            <a:pPr marL="144000" indent="-179388"/>
            <a:r>
              <a:rPr lang="ja-JP" altLang="en-US" sz="1100" dirty="0" smtClean="0"/>
              <a:t>　　　鏡</a:t>
            </a:r>
            <a:r>
              <a:rPr lang="ja-JP" altLang="en-US" sz="1100" dirty="0"/>
              <a:t>にボルトを打設し、鏡の安定性を高めるものである。</a:t>
            </a:r>
          </a:p>
          <a:p>
            <a:pPr marL="144000" indent="-179388"/>
            <a:r>
              <a:rPr lang="ja-JP" altLang="en-US" sz="1100" dirty="0"/>
              <a:t>（３）浮石落し</a:t>
            </a:r>
          </a:p>
          <a:p>
            <a:pPr marL="144000" indent="-179388"/>
            <a:r>
              <a:rPr lang="ja-JP" altLang="en-US" sz="1100" dirty="0" smtClean="0"/>
              <a:t>　　　比較的</a:t>
            </a:r>
            <a:r>
              <a:rPr lang="ja-JP" altLang="en-US" sz="1100" dirty="0"/>
              <a:t>小さな岩石を予め落とす作業である</a:t>
            </a:r>
            <a:r>
              <a:rPr lang="ja-JP" altLang="en-US" sz="1100" dirty="0" smtClean="0"/>
              <a:t>。</a:t>
            </a:r>
            <a:endParaRPr lang="ja-JP" altLang="en-US" sz="1100" dirty="0"/>
          </a:p>
          <a:p>
            <a:pPr marL="144000" indent="-179388"/>
            <a:r>
              <a:rPr lang="ja-JP" altLang="en-US" sz="1100" dirty="0"/>
              <a:t>（４）水抜き・さぐり</a:t>
            </a:r>
            <a:r>
              <a:rPr lang="ja-JP" altLang="en-US" sz="1100" dirty="0" smtClean="0"/>
              <a:t>穿孔</a:t>
            </a:r>
            <a:endParaRPr lang="ja-JP" altLang="en-US" sz="1100" dirty="0"/>
          </a:p>
          <a:p>
            <a:pPr marL="144000" indent="-179388"/>
            <a:r>
              <a:rPr lang="ja-JP" altLang="en-US" sz="1100" dirty="0" smtClean="0"/>
              <a:t>　　　地山</a:t>
            </a:r>
            <a:r>
              <a:rPr lang="ja-JP" altLang="en-US" sz="1100" dirty="0"/>
              <a:t>の中から水を導き、水が切羽に浸透する前に、</a:t>
            </a:r>
            <a:r>
              <a:rPr lang="ja-JP" altLang="en-US" sz="1100" dirty="0" smtClean="0"/>
              <a:t>穿孔</a:t>
            </a:r>
            <a:r>
              <a:rPr lang="ja-JP" altLang="en-US" sz="1100" dirty="0"/>
              <a:t>した孔に水を導くものである。</a:t>
            </a:r>
          </a:p>
          <a:p>
            <a:pPr marL="144000" indent="-179388"/>
            <a:r>
              <a:rPr lang="ja-JP" altLang="en-US" sz="1100" dirty="0"/>
              <a:t>（５）切羽変位計測</a:t>
            </a:r>
          </a:p>
          <a:p>
            <a:pPr marL="144000" indent="-179388"/>
            <a:r>
              <a:rPr lang="ja-JP" altLang="en-US" sz="1100" dirty="0" smtClean="0"/>
              <a:t>　　　補助的</a:t>
            </a:r>
            <a:r>
              <a:rPr lang="ja-JP" altLang="en-US" sz="1100" dirty="0"/>
              <a:t>な肌落ち防止対策であり、鏡の変位を計測機器により測定することである。目視では確認できない微小な変位を捉えることで、切羽監視責任者による監視を補助することができる。</a:t>
            </a:r>
          </a:p>
          <a:p>
            <a:pPr marL="144000" indent="-179388"/>
            <a:r>
              <a:rPr lang="ja-JP" altLang="en-US" sz="1100" dirty="0" smtClean="0"/>
              <a:t>（</a:t>
            </a:r>
            <a:r>
              <a:rPr lang="ja-JP" altLang="en-US" sz="1100" dirty="0"/>
              <a:t>６）設備的防護対策</a:t>
            </a:r>
          </a:p>
          <a:p>
            <a:pPr marL="144000" indent="-179388"/>
            <a:r>
              <a:rPr lang="ja-JP" altLang="en-US" sz="1100" dirty="0" smtClean="0"/>
              <a:t>　　　補助的</a:t>
            </a:r>
            <a:r>
              <a:rPr lang="ja-JP" altLang="en-US" sz="1100" dirty="0"/>
              <a:t>な肌落ち防止対策であり、切羽で作業する労働者の上部</a:t>
            </a:r>
            <a:r>
              <a:rPr lang="ja-JP" altLang="en-US" sz="1100" dirty="0" smtClean="0"/>
              <a:t>にネット</a:t>
            </a:r>
            <a:r>
              <a:rPr lang="ja-JP" altLang="en-US" sz="1100" dirty="0"/>
              <a:t>、マット、マンケージガード</a:t>
            </a:r>
            <a:r>
              <a:rPr lang="ja-JP" altLang="en-US" sz="1100" dirty="0" smtClean="0"/>
              <a:t>等を設置し、作業中</a:t>
            </a:r>
            <a:r>
              <a:rPr lang="ja-JP" altLang="en-US" sz="1100" dirty="0"/>
              <a:t>の労働者を肌落ちから防護する器具もある。</a:t>
            </a:r>
          </a:p>
          <a:p>
            <a:pPr marL="144000" indent="-179388"/>
            <a:r>
              <a:rPr lang="ja-JP" altLang="en-US" sz="1100" dirty="0"/>
              <a:t>（７）フォアポーリング</a:t>
            </a:r>
          </a:p>
          <a:p>
            <a:pPr marL="144000" indent="-179388"/>
            <a:r>
              <a:rPr lang="ja-JP" altLang="en-US" sz="1100" dirty="0" smtClean="0"/>
              <a:t>　　　切羽</a:t>
            </a:r>
            <a:r>
              <a:rPr lang="ja-JP" altLang="en-US" sz="1100" dirty="0"/>
              <a:t>前方に概ね５メートル以下のボルト又はパイプを打設することにより切羽前方の天端補強を行う補助工法である</a:t>
            </a:r>
            <a:r>
              <a:rPr lang="ja-JP" altLang="en-US" sz="1100" dirty="0" smtClean="0"/>
              <a:t>。中空のものを使用して、薬液又は充填剤を注入することで安定度を高めることがある。</a:t>
            </a:r>
            <a:endParaRPr lang="ja-JP" altLang="en-US" sz="1100" dirty="0"/>
          </a:p>
          <a:p>
            <a:pPr marL="144000" indent="-179388"/>
            <a:r>
              <a:rPr lang="ja-JP" altLang="en-US" sz="1100" dirty="0"/>
              <a:t>（８）長尺フォアパイリング</a:t>
            </a:r>
          </a:p>
          <a:p>
            <a:pPr marL="144000" indent="-179388"/>
            <a:r>
              <a:rPr lang="ja-JP" altLang="en-US" sz="1100" dirty="0" smtClean="0"/>
              <a:t>　　　切羽</a:t>
            </a:r>
            <a:r>
              <a:rPr lang="ja-JP" altLang="en-US" sz="1100" dirty="0"/>
              <a:t>前方に概ね５メートル以上の鋼管等を打設することにより切羽前方の天端補強を行う補助工法である。安定度を高めるため、薬液又は充填剤を注入する。</a:t>
            </a:r>
          </a:p>
          <a:p>
            <a:pPr marL="144000" indent="-179388"/>
            <a:r>
              <a:rPr lang="ja-JP" altLang="en-US" sz="1100" dirty="0"/>
              <a:t>（９）その他の工法</a:t>
            </a:r>
          </a:p>
          <a:p>
            <a:pPr marL="144000" indent="-179388"/>
            <a:r>
              <a:rPr lang="ja-JP" altLang="en-US" sz="1100" dirty="0" smtClean="0"/>
              <a:t>　　　　</a:t>
            </a:r>
            <a:r>
              <a:rPr lang="ja-JP" altLang="en-US" sz="1100" dirty="0"/>
              <a:t>トンネルを掘削する経路上に遮水層、帯水層等が存在する場合は、水抜きボーリング、薬液注入工法（地上からの注入を含む。）等の実施を検討すること。</a:t>
            </a:r>
          </a:p>
        </p:txBody>
      </p:sp>
      <p:sp>
        <p:nvSpPr>
          <p:cNvPr id="17" name="テキスト ボックス 16"/>
          <p:cNvSpPr txBox="1"/>
          <p:nvPr/>
        </p:nvSpPr>
        <p:spPr>
          <a:xfrm>
            <a:off x="821284" y="210126"/>
            <a:ext cx="75671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600" dirty="0" smtClean="0"/>
              <a:t>山岳トンネル工事の切羽における肌落ち災害防止対策に係るガイドラインの解説</a:t>
            </a:r>
            <a:endParaRPr kumimoji="1" lang="en-US" altLang="ja-JP" sz="1600" dirty="0" smtClean="0"/>
          </a:p>
        </p:txBody>
      </p:sp>
      <p:sp>
        <p:nvSpPr>
          <p:cNvPr id="15" name="正方形/長方形 14"/>
          <p:cNvSpPr/>
          <p:nvPr/>
        </p:nvSpPr>
        <p:spPr>
          <a:xfrm>
            <a:off x="488473" y="764704"/>
            <a:ext cx="2787383"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具体的な肌落ち防止対策</a:t>
            </a:r>
            <a:endParaRPr kumimoji="1" lang="ja-JP" altLang="en-US" sz="1600" dirty="0"/>
          </a:p>
        </p:txBody>
      </p:sp>
      <p:sp>
        <p:nvSpPr>
          <p:cNvPr id="10" name="テキスト ボックス 9"/>
          <p:cNvSpPr txBox="1"/>
          <p:nvPr/>
        </p:nvSpPr>
        <p:spPr>
          <a:xfrm>
            <a:off x="540113" y="5373216"/>
            <a:ext cx="8000174" cy="1015663"/>
          </a:xfrm>
          <a:prstGeom prst="rect">
            <a:avLst/>
          </a:prstGeom>
          <a:noFill/>
        </p:spPr>
        <p:txBody>
          <a:bodyPr wrap="square" rtlCol="0">
            <a:spAutoFit/>
          </a:bodyPr>
          <a:lstStyle/>
          <a:p>
            <a:pPr marL="180000" indent="-165100">
              <a:buFont typeface="Arial" panose="020B0604020202020204" pitchFamily="34" charset="0"/>
              <a:buChar char="•"/>
            </a:pPr>
            <a:r>
              <a:rPr lang="ja-JP" altLang="en-US" sz="1200" dirty="0" smtClean="0"/>
              <a:t>鏡吹付けは、それ自体が肌落ちを防止する効果を有するが、大規模な肌落ちを防止することは困難であるので、切羽の変状を視認しやすくすることを主目的とするものと理解すべきである。</a:t>
            </a:r>
            <a:endParaRPr lang="en-US" altLang="ja-JP" sz="1200" dirty="0" smtClean="0"/>
          </a:p>
          <a:p>
            <a:pPr marL="180000" indent="-165100">
              <a:buFont typeface="Arial" panose="020B0604020202020204" pitchFamily="34" charset="0"/>
              <a:buChar char="•"/>
            </a:pPr>
            <a:r>
              <a:rPr lang="ja-JP" altLang="en-US" sz="1200" dirty="0" smtClean="0"/>
              <a:t>浮石落としは「こそく」とも呼ばれる。</a:t>
            </a:r>
            <a:endParaRPr lang="en-US" altLang="ja-JP" sz="1200" dirty="0" smtClean="0"/>
          </a:p>
          <a:p>
            <a:pPr marL="180000" indent="-165100">
              <a:buFont typeface="Arial" panose="020B0604020202020204" pitchFamily="34" charset="0"/>
              <a:buChar char="•"/>
            </a:pPr>
            <a:r>
              <a:rPr lang="ja-JP" altLang="en-US" sz="1200" dirty="0"/>
              <a:t>事</a:t>
            </a:r>
            <a:r>
              <a:rPr lang="ja-JP" altLang="en-US" sz="1200" dirty="0" smtClean="0"/>
              <a:t>業者</a:t>
            </a:r>
            <a:r>
              <a:rPr lang="ja-JP" altLang="en-US" sz="1200" dirty="0"/>
              <a:t>は</a:t>
            </a:r>
            <a:r>
              <a:rPr lang="ja-JP" altLang="en-US" sz="1200" dirty="0" smtClean="0"/>
              <a:t>、これらの方法を地山の状況に応じて適切に組み合わせ、肌落ち災害の防止を図ることが求められる。</a:t>
            </a:r>
            <a:endParaRPr lang="en-US" altLang="ja-JP" sz="1200" dirty="0" smtClean="0"/>
          </a:p>
          <a:p>
            <a:pPr marL="180000" indent="-165100">
              <a:buFont typeface="Arial" panose="020B0604020202020204" pitchFamily="34" charset="0"/>
              <a:buChar char="•"/>
            </a:pPr>
            <a:r>
              <a:rPr lang="ja-JP" altLang="en-US" sz="1200" dirty="0" smtClean="0"/>
              <a:t>平成</a:t>
            </a:r>
            <a:r>
              <a:rPr lang="en-US" altLang="ja-JP" sz="1200" dirty="0" smtClean="0"/>
              <a:t>30</a:t>
            </a:r>
            <a:r>
              <a:rPr lang="ja-JP" altLang="en-US" sz="1200" dirty="0" smtClean="0"/>
              <a:t>年改正において、その他の工法として水抜きボーリングの他、地上からの薬液注入についても記載した。</a:t>
            </a:r>
            <a:endParaRPr lang="en-US" altLang="ja-JP" sz="1200" dirty="0" smtClean="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Tree>
    <p:extLst>
      <p:ext uri="{BB962C8B-B14F-4D97-AF65-F5344CB8AC3E}">
        <p14:creationId xmlns:p14="http://schemas.microsoft.com/office/powerpoint/2010/main" val="3047111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23528" y="927931"/>
            <a:ext cx="8280920" cy="2700000"/>
          </a:xfrm>
          <a:prstGeom prst="roundRect">
            <a:avLst>
              <a:gd name="adj" fmla="val 4445"/>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smtClean="0"/>
              <a:t>１</a:t>
            </a:r>
            <a:r>
              <a:rPr lang="ja-JP" altLang="en-US" sz="1100" dirty="0"/>
              <a:t>　肌落ち</a:t>
            </a:r>
            <a:r>
              <a:rPr lang="ja-JP" altLang="en-US" sz="1100" dirty="0" smtClean="0"/>
              <a:t>防止対策の種類</a:t>
            </a:r>
            <a:endParaRPr lang="en-US" altLang="ja-JP" sz="1100" dirty="0" smtClean="0"/>
          </a:p>
          <a:p>
            <a:r>
              <a:rPr lang="ja-JP" altLang="en-US" sz="1100" dirty="0" smtClean="0"/>
              <a:t>（</a:t>
            </a:r>
            <a:r>
              <a:rPr lang="ja-JP" altLang="en-US" sz="1100" dirty="0"/>
              <a:t>１）鏡</a:t>
            </a:r>
            <a:r>
              <a:rPr lang="ja-JP" altLang="en-US" sz="1100" dirty="0" smtClean="0"/>
              <a:t>吹付け　</a:t>
            </a:r>
            <a:endParaRPr lang="ja-JP" altLang="en-US" sz="1100" dirty="0"/>
          </a:p>
          <a:p>
            <a:pPr marL="174625"/>
            <a:r>
              <a:rPr lang="ja-JP" altLang="en-US" sz="1100" dirty="0" smtClean="0"/>
              <a:t>　　鏡</a:t>
            </a:r>
            <a:r>
              <a:rPr lang="ja-JP" altLang="en-US" sz="1100" dirty="0"/>
              <a:t>吹付けは、鏡に対し吹付けコンクリートを吹き付けることである。掘削により露出した地山を早期に吹付けコンクリートで覆うことにより、トンネル横断方向だけでなく、縦断方向の緩みも抑えることができる。</a:t>
            </a:r>
          </a:p>
          <a:p>
            <a:pPr marL="174625"/>
            <a:r>
              <a:rPr lang="ja-JP" altLang="en-US" sz="1100" dirty="0" smtClean="0"/>
              <a:t>　　また</a:t>
            </a:r>
            <a:r>
              <a:rPr lang="ja-JP" altLang="en-US" sz="1100" dirty="0"/>
              <a:t>、鏡吹付けにより、鏡がコンクリートで覆われるため、切羽の変形に伴い新たに発生した亀裂や切羽の変状が視認しやすくなる。</a:t>
            </a:r>
          </a:p>
          <a:p>
            <a:pPr marL="174625"/>
            <a:r>
              <a:rPr lang="ja-JP" altLang="en-US" sz="1100" dirty="0" smtClean="0"/>
              <a:t>　　さらに</a:t>
            </a:r>
            <a:r>
              <a:rPr lang="ja-JP" altLang="en-US" sz="1100" dirty="0"/>
              <a:t>は、地山を坑内の空気又は水分に触れさせることを防ぐことができるため、膨張性地山に対しても有効である</a:t>
            </a:r>
            <a:r>
              <a:rPr lang="ja-JP" altLang="en-US" sz="1100" dirty="0" smtClean="0"/>
              <a:t>。</a:t>
            </a:r>
            <a:endParaRPr lang="en-US" altLang="ja-JP" sz="1100" dirty="0" smtClean="0"/>
          </a:p>
          <a:p>
            <a:pPr marL="174625"/>
            <a:r>
              <a:rPr lang="ja-JP" altLang="en-US" sz="1100" dirty="0"/>
              <a:t>　　なお、肌落ちは鏡のみならず切羽全体で発生するものであり、鏡吹付けを行う場合は、アーチ側壁部に対しても併せて行うことが必要である。</a:t>
            </a:r>
          </a:p>
          <a:p>
            <a:pPr marL="144000" indent="-179388"/>
            <a:r>
              <a:rPr lang="ja-JP" altLang="en-US" sz="1100" dirty="0"/>
              <a:t>　</a:t>
            </a:r>
            <a:r>
              <a:rPr lang="ja-JP" altLang="en-US" sz="1100" dirty="0" smtClean="0"/>
              <a:t>　＜留意事項＞</a:t>
            </a:r>
            <a:endParaRPr lang="ja-JP" altLang="en-US" sz="1100" dirty="0"/>
          </a:p>
          <a:p>
            <a:pPr marL="363538"/>
            <a:r>
              <a:rPr lang="ja-JP" altLang="en-US" sz="1100" dirty="0" smtClean="0"/>
              <a:t>　鏡</a:t>
            </a:r>
            <a:r>
              <a:rPr lang="ja-JP" altLang="en-US" sz="1100" dirty="0"/>
              <a:t>吹付けの施工に当たっては、地山の状態に応じて、適切な吹付け厚さを確保する必要がある。</a:t>
            </a:r>
            <a:r>
              <a:rPr lang="ja-JP" altLang="en-US" sz="1100" dirty="0" smtClean="0"/>
              <a:t>例えば、</a:t>
            </a:r>
            <a:r>
              <a:rPr lang="ja-JP" altLang="en-US" sz="1100" dirty="0"/>
              <a:t>地山等級</a:t>
            </a:r>
            <a:r>
              <a:rPr lang="en-US" altLang="ja-JP" sz="1100" dirty="0"/>
              <a:t>III</a:t>
            </a:r>
            <a:r>
              <a:rPr lang="ja-JP" altLang="en-US" sz="1100" dirty="0"/>
              <a:t>又は</a:t>
            </a:r>
            <a:r>
              <a:rPr lang="en-US" altLang="ja-JP" sz="1100" dirty="0"/>
              <a:t>C</a:t>
            </a:r>
            <a:r>
              <a:rPr lang="ja-JP" altLang="en-US" sz="1100" dirty="0"/>
              <a:t>クラスでは</a:t>
            </a:r>
            <a:r>
              <a:rPr lang="en-US" altLang="ja-JP" sz="1100" dirty="0"/>
              <a:t>30mm</a:t>
            </a:r>
            <a:r>
              <a:rPr lang="ja-JP" altLang="en-US" sz="1100" dirty="0" err="1"/>
              <a:t>、</a:t>
            </a:r>
            <a:r>
              <a:rPr lang="ja-JP" altLang="en-US" sz="1100" dirty="0"/>
              <a:t>地山等級</a:t>
            </a:r>
            <a:r>
              <a:rPr lang="en-US" altLang="ja-JP" sz="1100" dirty="0"/>
              <a:t>II</a:t>
            </a:r>
            <a:r>
              <a:rPr lang="ja-JP" altLang="en-US" sz="1100" dirty="0"/>
              <a:t>又は</a:t>
            </a:r>
            <a:r>
              <a:rPr lang="en-US" altLang="ja-JP" sz="1100" dirty="0"/>
              <a:t>D</a:t>
            </a:r>
            <a:r>
              <a:rPr lang="ja-JP" altLang="en-US" sz="1100" dirty="0"/>
              <a:t>クラス以下では</a:t>
            </a:r>
            <a:r>
              <a:rPr lang="en-US" altLang="ja-JP" sz="1100" dirty="0"/>
              <a:t>50mm</a:t>
            </a:r>
            <a:r>
              <a:rPr lang="ja-JP" altLang="en-US" sz="1100" dirty="0" err="1"/>
              <a:t>の鏡</a:t>
            </a:r>
            <a:r>
              <a:rPr lang="ja-JP" altLang="en-US" sz="1100" dirty="0"/>
              <a:t>吹付け厚さを最低限確保する必要があること。なお、鏡吹付けにより、肌落ちを完全には防止できないため、併せて</a:t>
            </a:r>
            <a:r>
              <a:rPr lang="ja-JP" altLang="en-US" sz="1100" dirty="0" smtClean="0"/>
              <a:t>、事前に浮石</a:t>
            </a:r>
            <a:r>
              <a:rPr lang="ja-JP" altLang="en-US" sz="1100" dirty="0"/>
              <a:t>落しを実施するとともに、切羽変位計測等、その他の肌落ち防止対策についても検討すること。また、湧水がある場合、水抜き・さぐり</a:t>
            </a:r>
            <a:r>
              <a:rPr lang="ja-JP" altLang="en-US" sz="1100" dirty="0" smtClean="0"/>
              <a:t>穿孔孔</a:t>
            </a:r>
            <a:r>
              <a:rPr lang="ja-JP" altLang="en-US" sz="1100" dirty="0"/>
              <a:t>又は水抜きボーリング等を実施し、事前に切羽から水分をできる限り除去し、吹付けコンクリートを地山に十分に付着させる必要があること。</a:t>
            </a:r>
          </a:p>
        </p:txBody>
      </p:sp>
      <p:sp>
        <p:nvSpPr>
          <p:cNvPr id="17" name="テキスト ボックス 16"/>
          <p:cNvSpPr txBox="1"/>
          <p:nvPr/>
        </p:nvSpPr>
        <p:spPr>
          <a:xfrm>
            <a:off x="821284" y="210126"/>
            <a:ext cx="75671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600" dirty="0" smtClean="0"/>
              <a:t>山岳トンネル工事の切羽における肌落ち災害防止対策に係るガイドラインの解説</a:t>
            </a:r>
            <a:endParaRPr kumimoji="1" lang="en-US" altLang="ja-JP" sz="1600" dirty="0" smtClean="0"/>
          </a:p>
        </p:txBody>
      </p:sp>
      <p:sp>
        <p:nvSpPr>
          <p:cNvPr id="15" name="正方形/長方形 14"/>
          <p:cNvSpPr/>
          <p:nvPr/>
        </p:nvSpPr>
        <p:spPr>
          <a:xfrm>
            <a:off x="488473" y="764704"/>
            <a:ext cx="3651479"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具体的な肌落ち防止対策と留意事項</a:t>
            </a:r>
            <a:endParaRPr kumimoji="1" lang="ja-JP" altLang="en-US" sz="1600" dirty="0"/>
          </a:p>
        </p:txBody>
      </p:sp>
      <p:sp>
        <p:nvSpPr>
          <p:cNvPr id="10" name="テキスト ボックス 9"/>
          <p:cNvSpPr txBox="1"/>
          <p:nvPr/>
        </p:nvSpPr>
        <p:spPr>
          <a:xfrm>
            <a:off x="540113" y="3609869"/>
            <a:ext cx="8000174" cy="746812"/>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鏡吹付けは、それ自体が肌落ちを防止する効果を有するが、大規模な肌落ちを防止することは困難であるので、切羽の変状を視認しやすくすることを主目的とするものと理解すべきである。</a:t>
            </a:r>
            <a:endParaRPr lang="en-US" altLang="ja-JP" sz="1100" dirty="0" smtClean="0"/>
          </a:p>
          <a:p>
            <a:pPr marL="180000" indent="-165100">
              <a:buFont typeface="Arial" panose="020B0604020202020204" pitchFamily="34" charset="0"/>
              <a:buChar char="•"/>
            </a:pPr>
            <a:r>
              <a:rPr lang="ja-JP" altLang="en-US" sz="1100" dirty="0" smtClean="0"/>
              <a:t>留意事項においては、地山</a:t>
            </a:r>
            <a:r>
              <a:rPr lang="ja-JP" altLang="en-US" sz="1100" dirty="0"/>
              <a:t>等級に</a:t>
            </a:r>
            <a:r>
              <a:rPr lang="ja-JP" altLang="en-US" sz="1100" dirty="0" smtClean="0"/>
              <a:t>応じた吹付け</a:t>
            </a:r>
            <a:r>
              <a:rPr lang="ja-JP" altLang="en-US" sz="1100" dirty="0"/>
              <a:t>厚さを例示しているが</a:t>
            </a:r>
            <a:r>
              <a:rPr lang="ja-JP" altLang="en-US" sz="1100" dirty="0" smtClean="0"/>
              <a:t>、これは肌落ち災害が防止できることを担保する厚さを意味するものではないことに留意すること。</a:t>
            </a:r>
            <a:endParaRPr lang="en-US" altLang="ja-JP" sz="1100" dirty="0" smtClean="0"/>
          </a:p>
        </p:txBody>
      </p:sp>
      <p:sp>
        <p:nvSpPr>
          <p:cNvPr id="7" name="テキスト ボックス 6"/>
          <p:cNvSpPr txBox="1"/>
          <p:nvPr/>
        </p:nvSpPr>
        <p:spPr>
          <a:xfrm>
            <a:off x="539552" y="6420589"/>
            <a:ext cx="8000174" cy="430887"/>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a:t>地山等級に応じて打設間隔を例示しているが、地山の状況等に応じて個々に検討することが必要である</a:t>
            </a:r>
            <a:r>
              <a:rPr lang="ja-JP" altLang="en-US" sz="1100" dirty="0" smtClean="0"/>
              <a:t>。</a:t>
            </a:r>
            <a:endParaRPr lang="en-US" altLang="ja-JP" sz="1100" dirty="0" smtClean="0"/>
          </a:p>
          <a:p>
            <a:pPr marL="180000" indent="-165100">
              <a:buFont typeface="Arial" panose="020B0604020202020204" pitchFamily="34" charset="0"/>
              <a:buChar char="•"/>
            </a:pPr>
            <a:r>
              <a:rPr lang="ja-JP" altLang="en-US" sz="1100" dirty="0" smtClean="0"/>
              <a:t>平成</a:t>
            </a:r>
            <a:r>
              <a:rPr lang="en-US" altLang="ja-JP" sz="1100" dirty="0" smtClean="0"/>
              <a:t>30</a:t>
            </a:r>
            <a:r>
              <a:rPr lang="ja-JP" altLang="en-US" sz="1100" dirty="0" smtClean="0"/>
              <a:t>年改正</a:t>
            </a:r>
            <a:r>
              <a:rPr lang="ja-JP" altLang="en-US" sz="1100" dirty="0"/>
              <a:t>において</a:t>
            </a:r>
            <a:r>
              <a:rPr lang="ja-JP" altLang="en-US" sz="1100" dirty="0" smtClean="0"/>
              <a:t>、鏡ボルトが特に有効となる場合があるので、</a:t>
            </a:r>
            <a:r>
              <a:rPr lang="ja-JP" altLang="en-US" sz="1100" dirty="0"/>
              <a:t>その</a:t>
            </a:r>
            <a:r>
              <a:rPr lang="ja-JP" altLang="en-US" sz="1100" dirty="0" smtClean="0"/>
              <a:t>追記</a:t>
            </a:r>
            <a:r>
              <a:rPr lang="ja-JP" altLang="en-US" sz="1100" dirty="0"/>
              <a:t>を</a:t>
            </a:r>
            <a:r>
              <a:rPr lang="ja-JP" altLang="en-US" sz="1100" dirty="0" smtClean="0"/>
              <a:t>行った</a:t>
            </a:r>
            <a:r>
              <a:rPr lang="ja-JP" altLang="en-US" sz="1100" dirty="0"/>
              <a:t>。</a:t>
            </a:r>
            <a:endParaRPr lang="en-US" altLang="ja-JP" sz="1100" dirty="0"/>
          </a:p>
        </p:txBody>
      </p:sp>
      <p:sp>
        <p:nvSpPr>
          <p:cNvPr id="8" name="角丸四角形 7"/>
          <p:cNvSpPr/>
          <p:nvPr/>
        </p:nvSpPr>
        <p:spPr>
          <a:xfrm>
            <a:off x="323528" y="4531323"/>
            <a:ext cx="8280920" cy="1922152"/>
          </a:xfrm>
          <a:prstGeom prst="roundRect">
            <a:avLst>
              <a:gd name="adj" fmla="val 7957"/>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smtClean="0"/>
              <a:t>１</a:t>
            </a:r>
            <a:r>
              <a:rPr lang="ja-JP" altLang="en-US" sz="1100" dirty="0"/>
              <a:t>　肌落ち</a:t>
            </a:r>
            <a:r>
              <a:rPr lang="ja-JP" altLang="en-US" sz="1100" dirty="0" smtClean="0"/>
              <a:t>防止対策の種類</a:t>
            </a:r>
            <a:endParaRPr lang="en-US" altLang="ja-JP" sz="1100" dirty="0" smtClean="0"/>
          </a:p>
          <a:p>
            <a:pPr marL="144000" indent="-179388"/>
            <a:r>
              <a:rPr lang="ja-JP" altLang="en-US" sz="1100" dirty="0" smtClean="0"/>
              <a:t>（</a:t>
            </a:r>
            <a:r>
              <a:rPr lang="ja-JP" altLang="en-US" sz="1100" dirty="0"/>
              <a:t>２）鏡ボルト</a:t>
            </a:r>
          </a:p>
          <a:p>
            <a:pPr marL="144000" indent="-179388"/>
            <a:r>
              <a:rPr lang="ja-JP" altLang="en-US" sz="1100" dirty="0" smtClean="0"/>
              <a:t>　　　　</a:t>
            </a:r>
            <a:r>
              <a:rPr lang="ja-JP" altLang="ja-JP" sz="1100" dirty="0" smtClean="0"/>
              <a:t>鏡</a:t>
            </a:r>
            <a:r>
              <a:rPr lang="ja-JP" altLang="ja-JP" sz="1100" dirty="0"/>
              <a:t>ボルトは、</a:t>
            </a:r>
            <a:r>
              <a:rPr lang="ja-JP" altLang="en-US" sz="1100" dirty="0" smtClean="0"/>
              <a:t>鏡</a:t>
            </a:r>
            <a:r>
              <a:rPr lang="ja-JP" altLang="en-US" sz="1100" dirty="0"/>
              <a:t>にボルトを打設し、鏡の安定性を高めるものである</a:t>
            </a:r>
            <a:r>
              <a:rPr lang="ja-JP" altLang="en-US" sz="1100" dirty="0" smtClean="0"/>
              <a:t>。</a:t>
            </a:r>
            <a:endParaRPr lang="en-US" altLang="ja-JP" sz="1100" dirty="0"/>
          </a:p>
          <a:p>
            <a:pPr marL="144000" indent="-179388"/>
            <a:r>
              <a:rPr lang="ja-JP" altLang="en-US" sz="1100" dirty="0"/>
              <a:t>　</a:t>
            </a:r>
            <a:r>
              <a:rPr lang="ja-JP" altLang="en-US" sz="1100" dirty="0" smtClean="0"/>
              <a:t>　＜</a:t>
            </a:r>
            <a:r>
              <a:rPr lang="ja-JP" altLang="en-US" sz="1100" dirty="0"/>
              <a:t>留意事項＞</a:t>
            </a:r>
          </a:p>
          <a:p>
            <a:pPr marL="363538" indent="1588"/>
            <a:r>
              <a:rPr lang="ja-JP" altLang="en-US" sz="1100" dirty="0" smtClean="0"/>
              <a:t>　鏡</a:t>
            </a:r>
            <a:r>
              <a:rPr lang="ja-JP" altLang="en-US" sz="1100" dirty="0"/>
              <a:t>ボルトの施工にあたっては、自立の困難な切羽における作業となることが多いため、鏡吹付けとの併用が望ましいこと。</a:t>
            </a:r>
          </a:p>
          <a:p>
            <a:pPr marL="363538" indent="1588"/>
            <a:r>
              <a:rPr lang="ja-JP" altLang="en-US" sz="1100" dirty="0"/>
              <a:t>　鏡吹付けと併用した場合、鏡ボルトの打設中、吹付けコンクリートのひび割れの発生及び進行に十分注意すること。</a:t>
            </a:r>
          </a:p>
          <a:p>
            <a:pPr marL="363538" indent="1588"/>
            <a:r>
              <a:rPr lang="ja-JP" altLang="en-US" sz="1100" dirty="0" smtClean="0"/>
              <a:t>　なお、地山等級</a:t>
            </a:r>
            <a:r>
              <a:rPr lang="en-US" altLang="ja-JP" sz="1100" dirty="0" smtClean="0"/>
              <a:t>Ⅲ</a:t>
            </a:r>
            <a:r>
              <a:rPr lang="ja-JP" altLang="en-US" sz="1100" dirty="0" smtClean="0"/>
              <a:t>又は</a:t>
            </a:r>
            <a:r>
              <a:rPr lang="en-US" altLang="ja-JP" sz="1100" dirty="0" smtClean="0"/>
              <a:t>C</a:t>
            </a:r>
            <a:r>
              <a:rPr lang="ja-JP" altLang="en-US" sz="1100" dirty="0" smtClean="0"/>
              <a:t>クラスでは、鏡ボルトの打設間隔は</a:t>
            </a:r>
            <a:r>
              <a:rPr lang="en-US" altLang="ja-JP" sz="1100" dirty="0" smtClean="0"/>
              <a:t>1.8</a:t>
            </a:r>
            <a:r>
              <a:rPr lang="ja-JP" altLang="en-US" sz="1100" dirty="0" smtClean="0"/>
              <a:t>メートル程度、地山等級</a:t>
            </a:r>
            <a:r>
              <a:rPr lang="en-US" altLang="ja-JP" sz="1100" dirty="0" smtClean="0"/>
              <a:t>Ⅱ</a:t>
            </a:r>
            <a:r>
              <a:rPr lang="ja-JP" altLang="en-US" sz="1100" dirty="0" smtClean="0"/>
              <a:t>又は</a:t>
            </a:r>
            <a:r>
              <a:rPr lang="en-US" altLang="ja-JP" sz="1100" dirty="0" smtClean="0"/>
              <a:t>D</a:t>
            </a:r>
            <a:r>
              <a:rPr lang="ja-JP" altLang="en-US" sz="1100" dirty="0" smtClean="0"/>
              <a:t>クラスでは</a:t>
            </a:r>
            <a:r>
              <a:rPr lang="en-US" altLang="ja-JP" sz="1100" dirty="0" smtClean="0"/>
              <a:t>1.5</a:t>
            </a:r>
            <a:r>
              <a:rPr lang="ja-JP" altLang="en-US" sz="1100" dirty="0" smtClean="0"/>
              <a:t>メートル程度、地山等級</a:t>
            </a:r>
            <a:r>
              <a:rPr lang="en-US" altLang="ja-JP" sz="1100" dirty="0" smtClean="0"/>
              <a:t>Ⅰ</a:t>
            </a:r>
            <a:r>
              <a:rPr lang="ja-JP" altLang="en-US" sz="1100" dirty="0" smtClean="0"/>
              <a:t>又は</a:t>
            </a:r>
            <a:r>
              <a:rPr lang="en-US" altLang="ja-JP" sz="1100" dirty="0" smtClean="0"/>
              <a:t>E</a:t>
            </a:r>
            <a:r>
              <a:rPr lang="ja-JP" altLang="en-US" sz="1100" dirty="0" smtClean="0"/>
              <a:t>クラスでは</a:t>
            </a:r>
            <a:r>
              <a:rPr lang="en-US" altLang="ja-JP" sz="1100" dirty="0" smtClean="0"/>
              <a:t>1.2</a:t>
            </a:r>
            <a:r>
              <a:rPr lang="ja-JP" altLang="en-US" sz="1100" dirty="0" smtClean="0"/>
              <a:t>メートル程度とすることを基本とし、地山の状況に応じて検討すること。</a:t>
            </a:r>
            <a:endParaRPr lang="en-US" altLang="ja-JP" sz="1100" dirty="0" smtClean="0"/>
          </a:p>
          <a:p>
            <a:pPr marL="363538" indent="1588"/>
            <a:r>
              <a:rPr lang="ja-JP" altLang="en-US" sz="1100" dirty="0" smtClean="0"/>
              <a:t>　また、</a:t>
            </a:r>
            <a:r>
              <a:rPr lang="ja-JP" altLang="en-US" sz="1100" dirty="0"/>
              <a:t>地山の層が切羽の鏡に平行となっている場合には、鏡の大部分が崩壊する大規模な肌落ちが発生するおそれがあり、これを防止するには鏡ボルトが有効な手法と考えられることから、地山の状態を踏まえ、積極的に検討すべきもので</a:t>
            </a:r>
            <a:r>
              <a:rPr lang="ja-JP" altLang="en-US" sz="1100" dirty="0" smtClean="0"/>
              <a:t>あること。</a:t>
            </a:r>
            <a:endParaRPr lang="ja-JP" altLang="en-US" sz="1100" dirty="0"/>
          </a:p>
        </p:txBody>
      </p:sp>
      <p:sp>
        <p:nvSpPr>
          <p:cNvPr id="9" name="正方形/長方形 8"/>
          <p:cNvSpPr/>
          <p:nvPr/>
        </p:nvSpPr>
        <p:spPr>
          <a:xfrm>
            <a:off x="488473" y="4365243"/>
            <a:ext cx="3651479"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具体的な肌落ち防止対策と留意事項</a:t>
            </a:r>
            <a:endParaRPr kumimoji="1" lang="ja-JP" altLang="en-US" sz="16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Tree>
    <p:extLst>
      <p:ext uri="{BB962C8B-B14F-4D97-AF65-F5344CB8AC3E}">
        <p14:creationId xmlns:p14="http://schemas.microsoft.com/office/powerpoint/2010/main" val="3686885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23528" y="927932"/>
            <a:ext cx="8280920" cy="1925004"/>
          </a:xfrm>
          <a:prstGeom prst="roundRect">
            <a:avLst>
              <a:gd name="adj" fmla="val 4445"/>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smtClean="0"/>
              <a:t>１</a:t>
            </a:r>
            <a:r>
              <a:rPr lang="ja-JP" altLang="en-US" sz="1100" dirty="0"/>
              <a:t>　肌落ち</a:t>
            </a:r>
            <a:r>
              <a:rPr lang="ja-JP" altLang="en-US" sz="1100" dirty="0" smtClean="0"/>
              <a:t>防止対策の種類</a:t>
            </a:r>
            <a:endParaRPr lang="en-US" altLang="ja-JP" sz="1100" dirty="0" smtClean="0"/>
          </a:p>
          <a:p>
            <a:pPr marL="144000" indent="-179388"/>
            <a:r>
              <a:rPr lang="ja-JP" altLang="en-US" sz="1100" dirty="0"/>
              <a:t>（３）浮石落し</a:t>
            </a:r>
          </a:p>
          <a:p>
            <a:pPr marL="144000" indent="-179388"/>
            <a:r>
              <a:rPr lang="ja-JP" altLang="en-US" sz="1100" dirty="0"/>
              <a:t>　　　浮石落しは、比較的小さな岩石を予め落とす作業である。これにより、引き続き実施される作業における肌落ちによる労働災害を防止することを目的とする。</a:t>
            </a:r>
          </a:p>
          <a:p>
            <a:pPr marL="144000" indent="-179388"/>
            <a:r>
              <a:rPr lang="ja-JP" altLang="en-US" sz="1100" dirty="0"/>
              <a:t>　</a:t>
            </a:r>
            <a:r>
              <a:rPr lang="ja-JP" altLang="en-US" sz="1100" dirty="0" smtClean="0"/>
              <a:t>　＜留意事項＞</a:t>
            </a:r>
            <a:endParaRPr lang="ja-JP" altLang="en-US" sz="1100" dirty="0"/>
          </a:p>
          <a:p>
            <a:pPr marL="363538"/>
            <a:r>
              <a:rPr lang="ja-JP" altLang="en-US" sz="1100" dirty="0"/>
              <a:t>　浮石落しが不十分であった場合、肌落ちに直結するため、十分に浮石落しを行う必要があること。</a:t>
            </a:r>
          </a:p>
          <a:p>
            <a:pPr marL="363538"/>
            <a:r>
              <a:rPr lang="ja-JP" altLang="en-US" sz="1100" dirty="0"/>
              <a:t>　ただし、浮石落しに多くの時間がかかると、掘削した地山を長時間大気に開放することとなり、地山の状態に変化が生じることも考えられる。これが肌落ちにつながるおそれがあるため、浮石落しの作業時間をあらかじめ定め、終了後直ちに当たり取り（支保工や覆工の施工に支障を生じる最小巻</a:t>
            </a:r>
            <a:r>
              <a:rPr lang="ja-JP" altLang="en-US" sz="1100" dirty="0" smtClean="0"/>
              <a:t>厚内</a:t>
            </a:r>
            <a:r>
              <a:rPr lang="ja-JP" altLang="en-US" sz="1100" dirty="0"/>
              <a:t>に残留した地山を取り除く作業）、鏡吹付け等を実施すること。</a:t>
            </a:r>
          </a:p>
          <a:p>
            <a:pPr marL="363538"/>
            <a:r>
              <a:rPr lang="ja-JP" altLang="en-US" sz="1100" dirty="0"/>
              <a:t>　また、浮石落しは、原則と</a:t>
            </a:r>
            <a:r>
              <a:rPr lang="ja-JP" altLang="en-US" sz="1100"/>
              <a:t>して</a:t>
            </a:r>
            <a:r>
              <a:rPr lang="ja-JP" altLang="en-US" sz="1100" smtClean="0"/>
              <a:t>ブレーカー等</a:t>
            </a:r>
            <a:r>
              <a:rPr lang="ja-JP" altLang="en-US" sz="1100" dirty="0"/>
              <a:t>の建設機械を用いて行うこと。</a:t>
            </a:r>
          </a:p>
        </p:txBody>
      </p:sp>
      <p:sp>
        <p:nvSpPr>
          <p:cNvPr id="17" name="テキスト ボックス 16"/>
          <p:cNvSpPr txBox="1"/>
          <p:nvPr/>
        </p:nvSpPr>
        <p:spPr>
          <a:xfrm>
            <a:off x="821284" y="210126"/>
            <a:ext cx="75671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600" dirty="0" smtClean="0"/>
              <a:t>山岳トンネル工事の切羽における肌落ち災害防止対策に係るガイドラインの解説</a:t>
            </a:r>
            <a:endParaRPr kumimoji="1" lang="en-US" altLang="ja-JP" sz="1600" dirty="0" smtClean="0"/>
          </a:p>
        </p:txBody>
      </p:sp>
      <p:sp>
        <p:nvSpPr>
          <p:cNvPr id="15" name="正方形/長方形 14"/>
          <p:cNvSpPr/>
          <p:nvPr/>
        </p:nvSpPr>
        <p:spPr>
          <a:xfrm>
            <a:off x="488473" y="764704"/>
            <a:ext cx="3651479"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具体的な肌落ち防止対策と留意事項</a:t>
            </a:r>
            <a:endParaRPr kumimoji="1" lang="ja-JP" altLang="en-US" sz="1600" dirty="0"/>
          </a:p>
        </p:txBody>
      </p:sp>
      <p:sp>
        <p:nvSpPr>
          <p:cNvPr id="10" name="テキスト ボックス 9"/>
          <p:cNvSpPr txBox="1"/>
          <p:nvPr/>
        </p:nvSpPr>
        <p:spPr>
          <a:xfrm>
            <a:off x="540113" y="2852936"/>
            <a:ext cx="8000174" cy="430887"/>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a:t>浮石落としは「こそく」とも呼ばれる</a:t>
            </a:r>
            <a:r>
              <a:rPr lang="ja-JP" altLang="en-US" sz="1100" dirty="0" smtClean="0"/>
              <a:t>。</a:t>
            </a:r>
            <a:endParaRPr lang="en-US" altLang="ja-JP" sz="1100" dirty="0" smtClean="0"/>
          </a:p>
          <a:p>
            <a:pPr marL="180000" indent="-165100">
              <a:buFont typeface="Arial" panose="020B0604020202020204" pitchFamily="34" charset="0"/>
              <a:buChar char="•"/>
            </a:pPr>
            <a:r>
              <a:rPr lang="ja-JP" altLang="en-US" sz="1100" dirty="0" smtClean="0"/>
              <a:t>浮石</a:t>
            </a:r>
            <a:r>
              <a:rPr lang="ja-JP" altLang="en-US" sz="1100" dirty="0"/>
              <a:t>落しは、労働者を切羽に立ち入らせることなく、ブレーカー等の建設機械を用いて行うことを原則とする</a:t>
            </a:r>
            <a:r>
              <a:rPr lang="ja-JP" altLang="en-US" sz="1100" dirty="0" smtClean="0"/>
              <a:t>こと。</a:t>
            </a:r>
            <a:endParaRPr lang="en-US" altLang="ja-JP" sz="1100" dirty="0" smtClean="0"/>
          </a:p>
        </p:txBody>
      </p:sp>
      <p:sp>
        <p:nvSpPr>
          <p:cNvPr id="7" name="テキスト ボックス 6"/>
          <p:cNvSpPr txBox="1"/>
          <p:nvPr/>
        </p:nvSpPr>
        <p:spPr>
          <a:xfrm>
            <a:off x="539552" y="5747770"/>
            <a:ext cx="8000174" cy="261610"/>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a:t>地山等級に応じて打設間隔を例示しているが、地山の状況等に応じて個々に検討することが必要である。</a:t>
            </a:r>
            <a:endParaRPr lang="en-US" altLang="ja-JP" sz="1100" dirty="0"/>
          </a:p>
        </p:txBody>
      </p:sp>
      <p:sp>
        <p:nvSpPr>
          <p:cNvPr id="8" name="角丸四角形 7"/>
          <p:cNvSpPr/>
          <p:nvPr/>
        </p:nvSpPr>
        <p:spPr>
          <a:xfrm>
            <a:off x="323528" y="3613666"/>
            <a:ext cx="8280920" cy="2119590"/>
          </a:xfrm>
          <a:prstGeom prst="roundRect">
            <a:avLst>
              <a:gd name="adj" fmla="val 7957"/>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smtClean="0"/>
              <a:t>１</a:t>
            </a:r>
            <a:r>
              <a:rPr lang="ja-JP" altLang="en-US" sz="1100" dirty="0"/>
              <a:t>　肌落ち</a:t>
            </a:r>
            <a:r>
              <a:rPr lang="ja-JP" altLang="en-US" sz="1100" dirty="0" smtClean="0"/>
              <a:t>防止対策の種類</a:t>
            </a:r>
            <a:endParaRPr lang="en-US" altLang="ja-JP" sz="1100" dirty="0" smtClean="0"/>
          </a:p>
          <a:p>
            <a:pPr marL="144000" indent="-179388"/>
            <a:r>
              <a:rPr lang="ja-JP" altLang="en-US" sz="1100" dirty="0"/>
              <a:t>（４）水抜き・さぐり</a:t>
            </a:r>
            <a:r>
              <a:rPr lang="ja-JP" altLang="en-US" sz="1100" dirty="0" smtClean="0"/>
              <a:t>穿孔</a:t>
            </a:r>
            <a:endParaRPr lang="ja-JP" altLang="en-US" sz="1100" dirty="0"/>
          </a:p>
          <a:p>
            <a:pPr marL="179388" indent="-4763"/>
            <a:r>
              <a:rPr lang="ja-JP" altLang="en-US" sz="1100" dirty="0"/>
              <a:t>　</a:t>
            </a:r>
            <a:r>
              <a:rPr lang="ja-JP" altLang="en-US" sz="1100" dirty="0" smtClean="0"/>
              <a:t> 地山</a:t>
            </a:r>
            <a:r>
              <a:rPr lang="ja-JP" altLang="en-US" sz="1100" dirty="0"/>
              <a:t>前方に地下水脈又は帯水層がある場合は、切羽に係る圧力を低下させて地山の崩壊のおそれを低減させるとともに、切羽への水の浸透を防止することで吹付けコンクリートが十分付着するようにするため、地下水を減少させることが必要である。</a:t>
            </a:r>
          </a:p>
          <a:p>
            <a:pPr marL="179388" indent="-4763"/>
            <a:r>
              <a:rPr lang="ja-JP" altLang="en-US" sz="1100" dirty="0" smtClean="0"/>
              <a:t>　水抜き</a:t>
            </a:r>
            <a:r>
              <a:rPr lang="ja-JP" altLang="en-US" sz="1100" dirty="0"/>
              <a:t>・</a:t>
            </a:r>
            <a:r>
              <a:rPr lang="ja-JP" altLang="en-US" sz="1100" dirty="0" smtClean="0"/>
              <a:t>さぐり穿孔</a:t>
            </a:r>
            <a:r>
              <a:rPr lang="ja-JP" altLang="en-US" sz="1100" dirty="0"/>
              <a:t>は、地山の中から水を導き、水が切羽に浸透する前に、</a:t>
            </a:r>
            <a:r>
              <a:rPr lang="ja-JP" altLang="en-US" sz="1100" dirty="0" smtClean="0"/>
              <a:t>穿孔</a:t>
            </a:r>
            <a:r>
              <a:rPr lang="ja-JP" altLang="en-US" sz="1100" dirty="0"/>
              <a:t>した孔に水を導くものである</a:t>
            </a:r>
            <a:r>
              <a:rPr lang="ja-JP" altLang="en-US" sz="1100" dirty="0" smtClean="0"/>
              <a:t>。</a:t>
            </a:r>
            <a:endParaRPr lang="ja-JP" altLang="en-US" sz="1100" dirty="0"/>
          </a:p>
          <a:p>
            <a:pPr marL="144000" indent="-179388"/>
            <a:r>
              <a:rPr lang="ja-JP" altLang="en-US" sz="1100" dirty="0"/>
              <a:t>　</a:t>
            </a:r>
            <a:r>
              <a:rPr lang="ja-JP" altLang="en-US" sz="1100" dirty="0" smtClean="0"/>
              <a:t>　＜</a:t>
            </a:r>
            <a:r>
              <a:rPr lang="ja-JP" altLang="en-US" sz="1100" dirty="0"/>
              <a:t>留意事項＞</a:t>
            </a:r>
          </a:p>
          <a:p>
            <a:pPr marL="366713"/>
            <a:r>
              <a:rPr lang="ja-JP" altLang="en-US" sz="1100" dirty="0" smtClean="0"/>
              <a:t>　水抜き</a:t>
            </a:r>
            <a:r>
              <a:rPr lang="ja-JP" altLang="en-US" sz="1100" dirty="0"/>
              <a:t>・さぐり穿孔は、基本的</a:t>
            </a:r>
            <a:r>
              <a:rPr lang="ja-JP" altLang="en-US" sz="1100" dirty="0" smtClean="0"/>
              <a:t>に１本</a:t>
            </a:r>
            <a:r>
              <a:rPr lang="ja-JP" altLang="en-US" sz="1100" dirty="0"/>
              <a:t>とすることが多いが、地山の状態や湧水量によっては２本、３本と増やすこと。また、穿孔場所についても、地下水脈又は帯水層に穿孔した孔を到達させるよう必要に応じ変更すること。</a:t>
            </a:r>
          </a:p>
          <a:p>
            <a:pPr marL="366713"/>
            <a:r>
              <a:rPr lang="ja-JP" altLang="en-US" sz="1100" dirty="0"/>
              <a:t>　以上の対策によっても</a:t>
            </a:r>
            <a:r>
              <a:rPr lang="ja-JP" altLang="en-US" sz="1100" dirty="0" smtClean="0"/>
              <a:t>湧水量</a:t>
            </a:r>
            <a:r>
              <a:rPr lang="ja-JP" altLang="en-US" sz="1100" dirty="0"/>
              <a:t>が多い場合は、水抜きボーリングを行うこと。</a:t>
            </a:r>
          </a:p>
          <a:p>
            <a:pPr marL="366713"/>
            <a:r>
              <a:rPr lang="ja-JP" altLang="en-US" sz="1100" dirty="0"/>
              <a:t>　なお、水抜き・さぐり穿孔を行う場合は、周辺地盤の地下水位の低下を招くため、薬液注入工法などによりトンネル前方の地山の亀裂を薬液により固めるなど、その他の補助工法を取り入れることも検討する必要があること。</a:t>
            </a:r>
          </a:p>
        </p:txBody>
      </p:sp>
      <p:sp>
        <p:nvSpPr>
          <p:cNvPr id="9" name="正方形/長方形 8"/>
          <p:cNvSpPr/>
          <p:nvPr/>
        </p:nvSpPr>
        <p:spPr>
          <a:xfrm>
            <a:off x="488473" y="3469650"/>
            <a:ext cx="3651479"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具体的な肌落ち防止対策と留意事項</a:t>
            </a:r>
            <a:endParaRPr kumimoji="1" lang="ja-JP" altLang="en-US" sz="16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a:t>
            </a:fld>
            <a:endParaRPr kumimoji="1" lang="ja-JP" altLang="en-US"/>
          </a:p>
        </p:txBody>
      </p:sp>
    </p:spTree>
    <p:extLst>
      <p:ext uri="{BB962C8B-B14F-4D97-AF65-F5344CB8AC3E}">
        <p14:creationId xmlns:p14="http://schemas.microsoft.com/office/powerpoint/2010/main" val="3654079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23528" y="927932"/>
            <a:ext cx="8280920" cy="1925004"/>
          </a:xfrm>
          <a:prstGeom prst="roundRect">
            <a:avLst>
              <a:gd name="adj" fmla="val 4445"/>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smtClean="0"/>
              <a:t>１</a:t>
            </a:r>
            <a:r>
              <a:rPr lang="ja-JP" altLang="en-US" sz="1100" dirty="0"/>
              <a:t>　肌落ち</a:t>
            </a:r>
            <a:r>
              <a:rPr lang="ja-JP" altLang="en-US" sz="1100" dirty="0" smtClean="0"/>
              <a:t>防止対策の種類</a:t>
            </a:r>
            <a:endParaRPr lang="en-US" altLang="ja-JP" sz="1100" dirty="0" smtClean="0"/>
          </a:p>
          <a:p>
            <a:pPr marL="144000" indent="-179388"/>
            <a:r>
              <a:rPr lang="ja-JP" altLang="en-US" sz="1100" dirty="0"/>
              <a:t>（５）切羽変位計測</a:t>
            </a:r>
          </a:p>
          <a:p>
            <a:pPr marL="266700" indent="-4763"/>
            <a:r>
              <a:rPr lang="ja-JP" altLang="en-US" sz="1100" dirty="0"/>
              <a:t>　</a:t>
            </a:r>
            <a:r>
              <a:rPr lang="ja-JP" altLang="en-US" sz="1100" dirty="0" smtClean="0"/>
              <a:t> 切羽</a:t>
            </a:r>
            <a:r>
              <a:rPr lang="ja-JP" altLang="en-US" sz="1100" dirty="0"/>
              <a:t>変位計測とは、補助的な肌落ち防止対策であり、鏡の変位を計測機器により測定することである。目視では確認できない微小な変位を捉えることで、切羽監視責任者による監視を補助することができる。</a:t>
            </a:r>
          </a:p>
          <a:p>
            <a:pPr marL="179388" indent="-4763"/>
            <a:r>
              <a:rPr lang="ja-JP" altLang="en-US" sz="1100" dirty="0" smtClean="0"/>
              <a:t> 　切羽</a:t>
            </a:r>
            <a:r>
              <a:rPr lang="ja-JP" altLang="en-US" sz="1100" dirty="0"/>
              <a:t>変位計測の結果、一定以上の加速度、変位速度等になると警報を鳴らすといった肌落ち防止対策も可能になる。</a:t>
            </a:r>
          </a:p>
          <a:p>
            <a:pPr marL="144000" indent="-179388"/>
            <a:r>
              <a:rPr lang="ja-JP" altLang="en-US" sz="1100" dirty="0"/>
              <a:t>　</a:t>
            </a:r>
            <a:r>
              <a:rPr lang="ja-JP" altLang="en-US" sz="1100" dirty="0" smtClean="0"/>
              <a:t>　＜留意事項＞</a:t>
            </a:r>
            <a:endParaRPr lang="ja-JP" altLang="en-US" sz="1100" dirty="0"/>
          </a:p>
          <a:p>
            <a:pPr marL="363538"/>
            <a:r>
              <a:rPr lang="ja-JP" altLang="en-US" sz="1100" dirty="0"/>
              <a:t>　切羽変位計測は、切羽監視責任者の切羽監視を補助するものであり、自動追尾ノンプリズムトータルステーション</a:t>
            </a:r>
            <a:r>
              <a:rPr lang="ja-JP" altLang="en-US" sz="1100"/>
              <a:t>、</a:t>
            </a:r>
            <a:r>
              <a:rPr lang="ja-JP" altLang="en-US" sz="1100" smtClean="0"/>
              <a:t>レーザー変位計</a:t>
            </a:r>
            <a:r>
              <a:rPr lang="ja-JP" altLang="en-US" sz="1100"/>
              <a:t>、</a:t>
            </a:r>
            <a:r>
              <a:rPr lang="ja-JP" altLang="en-US" sz="1100" smtClean="0"/>
              <a:t>レーザー距離計</a:t>
            </a:r>
            <a:r>
              <a:rPr lang="ja-JP" altLang="en-US" sz="1100" dirty="0" smtClean="0"/>
              <a:t>等による計測</a:t>
            </a:r>
            <a:r>
              <a:rPr lang="ja-JP" altLang="en-US" sz="1100" dirty="0"/>
              <a:t>方法があること。切羽変位計測の計測点が必ずしも不安定岩石</a:t>
            </a:r>
            <a:r>
              <a:rPr lang="ja-JP" altLang="en-US" sz="1100" dirty="0" smtClean="0"/>
              <a:t>を捕捉して</a:t>
            </a:r>
            <a:r>
              <a:rPr lang="ja-JP" altLang="en-US" sz="1100" dirty="0"/>
              <a:t>いるとはかぎらないため、鏡吹付けと併用することが望ましいこと。鏡吹付けを実施していれば、不安定岩石が前面に押し出してきたとき鏡吹付けコンクリートを面で押し出すため、その周辺を計測することにより不安定岩石の変位を計測することが可能であると考えられること。</a:t>
            </a:r>
          </a:p>
        </p:txBody>
      </p:sp>
      <p:sp>
        <p:nvSpPr>
          <p:cNvPr id="17" name="テキスト ボックス 16"/>
          <p:cNvSpPr txBox="1"/>
          <p:nvPr/>
        </p:nvSpPr>
        <p:spPr>
          <a:xfrm>
            <a:off x="821284" y="210126"/>
            <a:ext cx="75671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600" dirty="0" smtClean="0"/>
              <a:t>山岳トンネル工事の切羽における肌落ち災害防止対策に係るガイドラインの解説</a:t>
            </a:r>
            <a:endParaRPr kumimoji="1" lang="en-US" altLang="ja-JP" sz="1600" dirty="0" smtClean="0"/>
          </a:p>
        </p:txBody>
      </p:sp>
      <p:sp>
        <p:nvSpPr>
          <p:cNvPr id="15" name="正方形/長方形 14"/>
          <p:cNvSpPr/>
          <p:nvPr/>
        </p:nvSpPr>
        <p:spPr>
          <a:xfrm>
            <a:off x="488473" y="764704"/>
            <a:ext cx="3651479"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具体的な肌落ち防止対策と留意事項</a:t>
            </a:r>
            <a:endParaRPr kumimoji="1" lang="ja-JP" altLang="en-US" sz="1600" dirty="0"/>
          </a:p>
        </p:txBody>
      </p:sp>
      <p:sp>
        <p:nvSpPr>
          <p:cNvPr id="10" name="テキスト ボックス 9"/>
          <p:cNvSpPr txBox="1"/>
          <p:nvPr/>
        </p:nvSpPr>
        <p:spPr>
          <a:xfrm>
            <a:off x="540113" y="2852936"/>
            <a:ext cx="8000174" cy="430887"/>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切羽変位計測は切羽に現れる肌落ちの兆候をとらえることができるが、計測範囲が限られるため、切羽監視責任者による監視を不要とするものではないこと。</a:t>
            </a:r>
            <a:endParaRPr lang="en-US" altLang="ja-JP" sz="1100" dirty="0" smtClean="0"/>
          </a:p>
        </p:txBody>
      </p:sp>
      <p:sp>
        <p:nvSpPr>
          <p:cNvPr id="8" name="角丸四角形 7"/>
          <p:cNvSpPr/>
          <p:nvPr/>
        </p:nvSpPr>
        <p:spPr>
          <a:xfrm>
            <a:off x="323528" y="3512041"/>
            <a:ext cx="8280920" cy="3024336"/>
          </a:xfrm>
          <a:prstGeom prst="roundRect">
            <a:avLst>
              <a:gd name="adj" fmla="val 7957"/>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smtClean="0"/>
              <a:t>１</a:t>
            </a:r>
            <a:r>
              <a:rPr lang="ja-JP" altLang="en-US" sz="1100" dirty="0"/>
              <a:t>　肌落ち</a:t>
            </a:r>
            <a:r>
              <a:rPr lang="ja-JP" altLang="en-US" sz="1100" dirty="0" smtClean="0"/>
              <a:t>防止対策の種類</a:t>
            </a:r>
            <a:endParaRPr lang="en-US" altLang="ja-JP" sz="1100" dirty="0" smtClean="0"/>
          </a:p>
          <a:p>
            <a:pPr marL="144000" indent="-179388"/>
            <a:r>
              <a:rPr lang="ja-JP" altLang="en-US" sz="1100" dirty="0"/>
              <a:t>（６）設備的防護対策</a:t>
            </a:r>
          </a:p>
          <a:p>
            <a:pPr marL="174625"/>
            <a:r>
              <a:rPr lang="ja-JP" altLang="en-US" sz="1100" dirty="0"/>
              <a:t>　</a:t>
            </a:r>
            <a:r>
              <a:rPr lang="ja-JP" altLang="en-US" sz="1100" dirty="0" smtClean="0"/>
              <a:t>設備的</a:t>
            </a:r>
            <a:r>
              <a:rPr lang="ja-JP" altLang="en-US" sz="1100" dirty="0"/>
              <a:t>防護対策とは、補助的な肌落ち防止対策であり、切羽で作業する労働者の上部に器具を設置して、人体を守るものである。設置する器具としては、ネット、マット、マンケージガード等がある。ネットは、労働者の上部にネットを設置し、労働者の上部からの落石をネットで受けようとするものである。マットは、労働者の上部にマットを設置し、落石の衝撃をマットで吸収しようというものである。マンケージガードは、マンケージの前面及び天井部に柵を設置し、マンケージに搭乗した労働者を肌落ちから防護するものである。また、マンケージ下部に柵を設置し、マンケージの下部で作業中の労働者を肌落ちから防護する器具もある</a:t>
            </a:r>
            <a:r>
              <a:rPr lang="ja-JP" altLang="en-US" sz="1100" dirty="0" smtClean="0"/>
              <a:t>。</a:t>
            </a:r>
            <a:endParaRPr lang="en-US" altLang="ja-JP" sz="1100" dirty="0" smtClean="0"/>
          </a:p>
          <a:p>
            <a:pPr marL="144000" indent="-179388"/>
            <a:r>
              <a:rPr lang="ja-JP" altLang="en-US" sz="1100" dirty="0"/>
              <a:t>　</a:t>
            </a:r>
            <a:r>
              <a:rPr lang="ja-JP" altLang="en-US" sz="1100" dirty="0" smtClean="0"/>
              <a:t>　＜</a:t>
            </a:r>
            <a:r>
              <a:rPr lang="ja-JP" altLang="en-US" sz="1100" dirty="0"/>
              <a:t>留意事項＞</a:t>
            </a:r>
          </a:p>
          <a:p>
            <a:pPr marL="363538"/>
            <a:r>
              <a:rPr lang="ja-JP" altLang="en-US" sz="1100" dirty="0" smtClean="0"/>
              <a:t>　</a:t>
            </a:r>
            <a:r>
              <a:rPr lang="ja-JP" altLang="ja-JP" sz="1100" dirty="0" smtClean="0"/>
              <a:t>設備的</a:t>
            </a:r>
            <a:r>
              <a:rPr lang="ja-JP" altLang="ja-JP" sz="1100" dirty="0"/>
              <a:t>防護対策であるネット、マット、マンケージガード等は、切羽において装薬中の労働者を肌落ちから防護するため、労働者の上部に設置すること。</a:t>
            </a:r>
          </a:p>
          <a:p>
            <a:pPr marL="363538"/>
            <a:r>
              <a:rPr lang="ja-JP" altLang="en-US" sz="1100" dirty="0" smtClean="0"/>
              <a:t>　</a:t>
            </a:r>
            <a:r>
              <a:rPr lang="ja-JP" altLang="ja-JP" sz="1100" dirty="0" smtClean="0"/>
              <a:t>ネット</a:t>
            </a:r>
            <a:r>
              <a:rPr lang="ja-JP" altLang="ja-JP" sz="1100" dirty="0"/>
              <a:t>、マットは、ドリルジャンボのアームを利用して設置するため、ドリルジャンボの大きさを踏まえると、トンネル内空の断面積が</a:t>
            </a:r>
            <a:r>
              <a:rPr lang="en-US" altLang="ja-JP" sz="1100" dirty="0"/>
              <a:t>10m</a:t>
            </a:r>
            <a:r>
              <a:rPr lang="en-US" altLang="ja-JP" sz="1100" baseline="30000" dirty="0"/>
              <a:t>2</a:t>
            </a:r>
            <a:r>
              <a:rPr lang="ja-JP" altLang="ja-JP" sz="1100" dirty="0"/>
              <a:t>以上での適用に限られること。</a:t>
            </a:r>
          </a:p>
          <a:p>
            <a:pPr marL="363538"/>
            <a:r>
              <a:rPr lang="ja-JP" altLang="en-US" sz="1100" dirty="0" smtClean="0"/>
              <a:t>　</a:t>
            </a:r>
            <a:r>
              <a:rPr lang="ja-JP" altLang="ja-JP" sz="1100" dirty="0" smtClean="0"/>
              <a:t>各種</a:t>
            </a:r>
            <a:r>
              <a:rPr lang="ja-JP" altLang="ja-JP" sz="1100" dirty="0"/>
              <a:t>の防護設備については、施工上の制約が生ずる場合があることから、掘削断面、作業の種類、作業方法等に応じ、適切な防護設備を選定すること。</a:t>
            </a:r>
          </a:p>
          <a:p>
            <a:pPr marL="363538"/>
            <a:r>
              <a:rPr lang="ja-JP" altLang="en-US" sz="1100" dirty="0" smtClean="0"/>
              <a:t>　</a:t>
            </a:r>
            <a:r>
              <a:rPr lang="ja-JP" altLang="ja-JP" sz="1100" dirty="0" smtClean="0"/>
              <a:t>また</a:t>
            </a:r>
            <a:r>
              <a:rPr lang="ja-JP" altLang="ja-JP" sz="1100" dirty="0"/>
              <a:t>、防護設備の防護性能を超える肌落ちが発生することも予想されるので、それぞれの装置の防護性能を表示するとともに、防護性能に限界があることに留意すること。</a:t>
            </a:r>
          </a:p>
        </p:txBody>
      </p:sp>
      <p:sp>
        <p:nvSpPr>
          <p:cNvPr id="9" name="正方形/長方形 8"/>
          <p:cNvSpPr/>
          <p:nvPr/>
        </p:nvSpPr>
        <p:spPr>
          <a:xfrm>
            <a:off x="488473" y="3356992"/>
            <a:ext cx="3651479"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具体的な肌落ち防止対策と留意事項</a:t>
            </a:r>
            <a:endParaRPr kumimoji="1" lang="ja-JP" altLang="en-US" sz="1600" dirty="0"/>
          </a:p>
        </p:txBody>
      </p:sp>
      <p:sp>
        <p:nvSpPr>
          <p:cNvPr id="3" name="スライド番号プレースホルダー 2"/>
          <p:cNvSpPr>
            <a:spLocks noGrp="1"/>
          </p:cNvSpPr>
          <p:nvPr>
            <p:ph type="sldNum" sz="quarter" idx="12"/>
          </p:nvPr>
        </p:nvSpPr>
        <p:spPr>
          <a:xfrm>
            <a:off x="6686872" y="6356350"/>
            <a:ext cx="2133600" cy="365125"/>
          </a:xfrm>
        </p:spPr>
        <p:txBody>
          <a:bodyPr/>
          <a:lstStyle/>
          <a:p>
            <a:fld id="{D2D8002D-B5B0-4BAC-B1F6-782DDCCE6D9C}" type="slidenum">
              <a:rPr kumimoji="1" lang="ja-JP" altLang="en-US" smtClean="0"/>
              <a:t>14</a:t>
            </a:fld>
            <a:endParaRPr kumimoji="1" lang="ja-JP" altLang="en-US"/>
          </a:p>
        </p:txBody>
      </p:sp>
    </p:spTree>
    <p:extLst>
      <p:ext uri="{BB962C8B-B14F-4D97-AF65-F5344CB8AC3E}">
        <p14:creationId xmlns:p14="http://schemas.microsoft.com/office/powerpoint/2010/main" val="935992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23528" y="927932"/>
            <a:ext cx="8280920" cy="1852996"/>
          </a:xfrm>
          <a:prstGeom prst="roundRect">
            <a:avLst>
              <a:gd name="adj" fmla="val 4445"/>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smtClean="0"/>
              <a:t>１</a:t>
            </a:r>
            <a:r>
              <a:rPr lang="ja-JP" altLang="en-US" sz="1100" dirty="0"/>
              <a:t>　肌落ち</a:t>
            </a:r>
            <a:r>
              <a:rPr lang="ja-JP" altLang="en-US" sz="1100" dirty="0" smtClean="0"/>
              <a:t>防止対策の種類</a:t>
            </a:r>
            <a:endParaRPr lang="en-US" altLang="ja-JP" sz="1100" dirty="0" smtClean="0"/>
          </a:p>
          <a:p>
            <a:pPr marL="144000" indent="-179388"/>
            <a:r>
              <a:rPr lang="ja-JP" altLang="en-US" sz="1100" dirty="0" smtClean="0"/>
              <a:t>（</a:t>
            </a:r>
            <a:r>
              <a:rPr lang="ja-JP" altLang="en-US" sz="1100" dirty="0"/>
              <a:t>７）フォアポーリング</a:t>
            </a:r>
          </a:p>
          <a:p>
            <a:pPr marL="144000" indent="-179388"/>
            <a:r>
              <a:rPr lang="ja-JP" altLang="en-US" sz="1100" dirty="0"/>
              <a:t>　　　フォアポーリングとは、切羽前方に概ね５メートル以下のボルト又はパイプを打設することにより切羽前方の天端補強を行う補助工法である。中空のものを使用して、薬液又は充填剤を注入することで安定度を高めることがある</a:t>
            </a:r>
            <a:r>
              <a:rPr lang="ja-JP" altLang="en-US" sz="1100" dirty="0" smtClean="0"/>
              <a:t>。</a:t>
            </a:r>
            <a:endParaRPr lang="ja-JP" altLang="en-US" sz="1100" dirty="0"/>
          </a:p>
          <a:p>
            <a:pPr marL="144000" indent="-179388"/>
            <a:r>
              <a:rPr lang="ja-JP" altLang="en-US" sz="1100" dirty="0"/>
              <a:t>（８）長尺フォアパイリング</a:t>
            </a:r>
          </a:p>
          <a:p>
            <a:pPr marL="144000" indent="-179388"/>
            <a:r>
              <a:rPr lang="ja-JP" altLang="en-US" sz="1100" dirty="0"/>
              <a:t>　　　長尺フォアパイリングとは、切羽前方に概ね５メートル以上の鋼管等を打設することにより切羽前方の天端補強を行う補助工法である。安定度を高めるため、薬液又は充填剤を注入する</a:t>
            </a:r>
            <a:r>
              <a:rPr lang="ja-JP" altLang="en-US" sz="1100" dirty="0" smtClean="0"/>
              <a:t>。</a:t>
            </a:r>
            <a:endParaRPr lang="ja-JP" altLang="en-US" sz="1100" dirty="0"/>
          </a:p>
          <a:p>
            <a:pPr marL="144000" indent="-179388"/>
            <a:r>
              <a:rPr lang="ja-JP" altLang="en-US" sz="1100" dirty="0"/>
              <a:t>（９）その他の工法</a:t>
            </a:r>
          </a:p>
          <a:p>
            <a:pPr marL="144000" indent="-179388"/>
            <a:r>
              <a:rPr lang="ja-JP" altLang="en-US" sz="1100" dirty="0"/>
              <a:t>　　　　水抜きボーリング等がある。</a:t>
            </a:r>
          </a:p>
        </p:txBody>
      </p:sp>
      <p:sp>
        <p:nvSpPr>
          <p:cNvPr id="17" name="テキスト ボックス 16"/>
          <p:cNvSpPr txBox="1"/>
          <p:nvPr/>
        </p:nvSpPr>
        <p:spPr>
          <a:xfrm>
            <a:off x="821284" y="210126"/>
            <a:ext cx="75671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600" dirty="0" smtClean="0"/>
              <a:t>山岳トンネル工事の切羽における肌落ち災害防止対策に係るガイドラインの解説</a:t>
            </a:r>
            <a:endParaRPr kumimoji="1" lang="en-US" altLang="ja-JP" sz="1600" dirty="0" smtClean="0"/>
          </a:p>
        </p:txBody>
      </p:sp>
      <p:sp>
        <p:nvSpPr>
          <p:cNvPr id="15" name="正方形/長方形 14"/>
          <p:cNvSpPr/>
          <p:nvPr/>
        </p:nvSpPr>
        <p:spPr>
          <a:xfrm>
            <a:off x="488473" y="764704"/>
            <a:ext cx="3651479"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具体的な肌落ち防止対策と留意事項</a:t>
            </a:r>
            <a:endParaRPr kumimoji="1" lang="ja-JP" altLang="en-US" sz="1600" dirty="0"/>
          </a:p>
        </p:txBody>
      </p:sp>
      <p:sp>
        <p:nvSpPr>
          <p:cNvPr id="11" name="角丸四角形 10"/>
          <p:cNvSpPr/>
          <p:nvPr/>
        </p:nvSpPr>
        <p:spPr>
          <a:xfrm>
            <a:off x="323528" y="3304196"/>
            <a:ext cx="8280920" cy="1780988"/>
          </a:xfrm>
          <a:prstGeom prst="roundRect">
            <a:avLst>
              <a:gd name="adj" fmla="val 4445"/>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smtClean="0"/>
              <a:t>　事</a:t>
            </a:r>
            <a:r>
              <a:rPr lang="ja-JP" altLang="en-US" sz="1100" dirty="0"/>
              <a:t>業者は、肌落ち防止対策に係る作業を行うときは</a:t>
            </a:r>
            <a:r>
              <a:rPr lang="ja-JP" altLang="en-US" sz="1100" dirty="0" smtClean="0"/>
              <a:t>、作成した肌落ち</a:t>
            </a:r>
            <a:r>
              <a:rPr lang="ja-JP" altLang="en-US" sz="1100" dirty="0"/>
              <a:t>防止計画に基づくとともに、以下に留意する</a:t>
            </a:r>
            <a:r>
              <a:rPr lang="ja-JP" altLang="en-US" sz="1100"/>
              <a:t>こと</a:t>
            </a:r>
            <a:r>
              <a:rPr lang="ja-JP" altLang="en-US" sz="1100" smtClean="0"/>
              <a:t>。</a:t>
            </a:r>
            <a:endParaRPr lang="ja-JP" altLang="en-US" sz="1100" dirty="0"/>
          </a:p>
          <a:p>
            <a:r>
              <a:rPr lang="ja-JP" altLang="en-US" sz="1100" dirty="0"/>
              <a:t>１　切羽における</a:t>
            </a:r>
            <a:r>
              <a:rPr lang="ja-JP" altLang="en-US" sz="1100" dirty="0" smtClean="0"/>
              <a:t>作業</a:t>
            </a:r>
            <a:endParaRPr lang="ja-JP" altLang="en-US" sz="1100" dirty="0"/>
          </a:p>
          <a:p>
            <a:r>
              <a:rPr lang="ja-JP" altLang="en-US" sz="1100" dirty="0" smtClean="0"/>
              <a:t>　事</a:t>
            </a:r>
            <a:r>
              <a:rPr lang="ja-JP" altLang="en-US" sz="1100" dirty="0"/>
              <a:t>業者は、切羽において作業を行うときは、次の事項に留意すること。</a:t>
            </a:r>
          </a:p>
          <a:p>
            <a:r>
              <a:rPr lang="ja-JP" altLang="en-US" sz="1100" dirty="0"/>
              <a:t>（１）保護具の着用</a:t>
            </a:r>
          </a:p>
          <a:p>
            <a:pPr marL="177800"/>
            <a:r>
              <a:rPr lang="ja-JP" altLang="en-US" sz="1100" dirty="0" smtClean="0"/>
              <a:t>　作業</a:t>
            </a:r>
            <a:r>
              <a:rPr lang="ja-JP" altLang="en-US" sz="1100" dirty="0"/>
              <a:t>に従事する労働者に保護帽、保護具（バックプロテクター等）、安全靴（長靴）、必要に応じて電動ファン付き呼吸用保護具等を着用させること。</a:t>
            </a:r>
          </a:p>
          <a:p>
            <a:r>
              <a:rPr lang="ja-JP" altLang="en-US" sz="1100" dirty="0"/>
              <a:t>（２）照明</a:t>
            </a:r>
          </a:p>
          <a:p>
            <a:pPr marL="177800"/>
            <a:r>
              <a:rPr lang="ja-JP" altLang="en-US" sz="1100" dirty="0" smtClean="0"/>
              <a:t>　作業</a:t>
            </a:r>
            <a:r>
              <a:rPr lang="ja-JP" altLang="en-US" sz="1100" dirty="0"/>
              <a:t>を行う場所について、照明施設を設置する等により必要な照度を保持すること。切羽における作業では、</a:t>
            </a:r>
            <a:r>
              <a:rPr lang="en-US" altLang="ja-JP" sz="1100" dirty="0"/>
              <a:t>150</a:t>
            </a:r>
            <a:r>
              <a:rPr lang="ja-JP" altLang="en-US" sz="1100" dirty="0"/>
              <a:t>ルクス以上が望まれること</a:t>
            </a:r>
            <a:r>
              <a:rPr lang="ja-JP" altLang="en-US" sz="1100" dirty="0" smtClean="0"/>
              <a:t>。</a:t>
            </a:r>
            <a:endParaRPr lang="ja-JP" altLang="en-US" sz="1100" dirty="0"/>
          </a:p>
        </p:txBody>
      </p:sp>
      <p:sp>
        <p:nvSpPr>
          <p:cNvPr id="12" name="正方形/長方形 11"/>
          <p:cNvSpPr/>
          <p:nvPr/>
        </p:nvSpPr>
        <p:spPr>
          <a:xfrm>
            <a:off x="488473" y="3140968"/>
            <a:ext cx="3975515"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肌落ち防止対策の実施に係る留意事項</a:t>
            </a:r>
            <a:endParaRPr kumimoji="1" lang="ja-JP" altLang="en-US" sz="1600" dirty="0"/>
          </a:p>
        </p:txBody>
      </p:sp>
      <p:sp>
        <p:nvSpPr>
          <p:cNvPr id="14" name="テキスト ボックス 13"/>
          <p:cNvSpPr txBox="1"/>
          <p:nvPr/>
        </p:nvSpPr>
        <p:spPr>
          <a:xfrm>
            <a:off x="540113" y="5085183"/>
            <a:ext cx="8000174" cy="938719"/>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やむを得ず切羽において作業を行う場合には、バックプロテクター等の肌落ち災害を防止するための保護具を労働者に着用させることが求められる。</a:t>
            </a:r>
            <a:endParaRPr lang="en-US" altLang="ja-JP" sz="1100" dirty="0" smtClean="0"/>
          </a:p>
          <a:p>
            <a:pPr marL="180000" indent="-165100">
              <a:buFont typeface="Arial" panose="020B0604020202020204" pitchFamily="34" charset="0"/>
              <a:buChar char="•"/>
            </a:pPr>
            <a:r>
              <a:rPr lang="ja-JP" altLang="en-US" sz="1100" dirty="0" smtClean="0"/>
              <a:t>照明</a:t>
            </a:r>
            <a:r>
              <a:rPr lang="ja-JP" altLang="en-US" sz="1100" dirty="0"/>
              <a:t>について</a:t>
            </a:r>
            <a:r>
              <a:rPr lang="ja-JP" altLang="en-US" sz="1100" dirty="0" smtClean="0"/>
              <a:t>は、切羽の監視を行うために</a:t>
            </a:r>
            <a:r>
              <a:rPr lang="en-US" altLang="ja-JP" sz="1100" dirty="0" smtClean="0"/>
              <a:t>150</a:t>
            </a:r>
            <a:r>
              <a:rPr lang="ja-JP" altLang="en-US" sz="1100" dirty="0" smtClean="0"/>
              <a:t>ルクス程度が望ましいものであり、これを目安として示したものである。労働安全衛生規則第</a:t>
            </a:r>
            <a:r>
              <a:rPr lang="en-US" altLang="ja-JP" sz="1100" dirty="0" smtClean="0"/>
              <a:t>604</a:t>
            </a:r>
            <a:r>
              <a:rPr lang="ja-JP" altLang="en-US" sz="1100" dirty="0" smtClean="0"/>
              <a:t>条は坑内の作業場について適用はないが、粗な作業について</a:t>
            </a:r>
            <a:r>
              <a:rPr lang="en-US" altLang="ja-JP" sz="1100" dirty="0" smtClean="0"/>
              <a:t>70</a:t>
            </a:r>
            <a:r>
              <a:rPr lang="ja-JP" altLang="en-US" sz="1100" dirty="0" smtClean="0"/>
              <a:t>ルクス以上、普通の作業において</a:t>
            </a:r>
            <a:r>
              <a:rPr lang="en-US" altLang="ja-JP" sz="1100" dirty="0" smtClean="0"/>
              <a:t>150</a:t>
            </a:r>
            <a:r>
              <a:rPr lang="ja-JP" altLang="en-US" sz="1100" dirty="0" smtClean="0"/>
              <a:t>ルクス以上が基準値として定められている。</a:t>
            </a:r>
            <a:endParaRPr lang="en-US" altLang="ja-JP" sz="1100" dirty="0" smtClean="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Tree>
    <p:extLst>
      <p:ext uri="{BB962C8B-B14F-4D97-AF65-F5344CB8AC3E}">
        <p14:creationId xmlns:p14="http://schemas.microsoft.com/office/powerpoint/2010/main" val="968296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23528" y="927932"/>
            <a:ext cx="8280920" cy="4301268"/>
          </a:xfrm>
          <a:prstGeom prst="roundRect">
            <a:avLst>
              <a:gd name="adj" fmla="val 4445"/>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smtClean="0"/>
              <a:t>２</a:t>
            </a:r>
            <a:r>
              <a:rPr lang="ja-JP" altLang="en-US" sz="1100" dirty="0"/>
              <a:t>　肌落ち</a:t>
            </a:r>
            <a:r>
              <a:rPr lang="ja-JP" altLang="en-US" sz="1100" dirty="0" smtClean="0"/>
              <a:t>防止対策の選定</a:t>
            </a:r>
            <a:endParaRPr lang="en-US" altLang="ja-JP" sz="1100" dirty="0" smtClean="0"/>
          </a:p>
          <a:p>
            <a:pPr marL="182563"/>
            <a:r>
              <a:rPr lang="ja-JP" altLang="en-US" sz="1100" dirty="0" smtClean="0"/>
              <a:t>　肌落ち防止対策の選定に当たっては、次の条件等を勘案し、下表を参考に選定すること。なお、肌落ちによって落下する岩石の大きさ等によっては単一の肌落ち防止対策では十分でない場合があるため、必要に応じ複数の肌落ち防止対策を組み合わせることを検討すべきであること。</a:t>
            </a:r>
          </a:p>
          <a:p>
            <a:r>
              <a:rPr lang="ja-JP" altLang="en-US" sz="1100" dirty="0" smtClean="0"/>
              <a:t>（</a:t>
            </a:r>
            <a:r>
              <a:rPr lang="ja-JP" altLang="en-US" sz="1100" dirty="0"/>
              <a:t>１</a:t>
            </a:r>
            <a:r>
              <a:rPr lang="ja-JP" altLang="en-US" sz="1100" dirty="0" smtClean="0"/>
              <a:t>）地山</a:t>
            </a:r>
            <a:r>
              <a:rPr lang="ja-JP" altLang="en-US" sz="1100" dirty="0"/>
              <a:t>等級等による肌落ち防止対策の</a:t>
            </a:r>
            <a:r>
              <a:rPr lang="ja-JP" altLang="en-US" sz="1100" dirty="0" smtClean="0"/>
              <a:t>適否：岩</a:t>
            </a:r>
            <a:r>
              <a:rPr lang="ja-JP" altLang="en-US" sz="1100" dirty="0"/>
              <a:t>種、地山の状態、ボーリングコアの状態、弾性波速度、地山強度比等</a:t>
            </a:r>
          </a:p>
          <a:p>
            <a:r>
              <a:rPr lang="ja-JP" altLang="en-US" sz="1100" dirty="0"/>
              <a:t>（２</a:t>
            </a:r>
            <a:r>
              <a:rPr lang="ja-JP" altLang="en-US" sz="1100" dirty="0" smtClean="0"/>
              <a:t>）湧水</a:t>
            </a:r>
            <a:r>
              <a:rPr lang="ja-JP" altLang="en-US" sz="1100" dirty="0"/>
              <a:t>対策としての効果</a:t>
            </a:r>
          </a:p>
          <a:p>
            <a:r>
              <a:rPr lang="ja-JP" altLang="en-US" sz="1100" dirty="0"/>
              <a:t>（３</a:t>
            </a:r>
            <a:r>
              <a:rPr lang="ja-JP" altLang="en-US" sz="1100" dirty="0" smtClean="0"/>
              <a:t>）施工性</a:t>
            </a:r>
            <a:r>
              <a:rPr lang="ja-JP" altLang="en-US" sz="1100" dirty="0"/>
              <a:t>（施工の容易さ）</a:t>
            </a:r>
          </a:p>
          <a:p>
            <a:r>
              <a:rPr lang="ja-JP" altLang="en-US" sz="1100" dirty="0"/>
              <a:t>（４</a:t>
            </a:r>
            <a:r>
              <a:rPr lang="ja-JP" altLang="en-US" sz="1100" dirty="0" smtClean="0"/>
              <a:t>）その他：切羽</a:t>
            </a:r>
            <a:r>
              <a:rPr lang="ja-JP" altLang="en-US" sz="1100" dirty="0"/>
              <a:t>の変状観察を行う場合における相性、対策の人体防護性の</a:t>
            </a:r>
            <a:r>
              <a:rPr lang="ja-JP" altLang="en-US" sz="1100" dirty="0" smtClean="0"/>
              <a:t>高さ</a:t>
            </a:r>
            <a:endParaRPr lang="en-US" altLang="ja-JP" sz="1100" dirty="0" smtClean="0"/>
          </a:p>
          <a:p>
            <a:endParaRPr lang="en-US" altLang="ja-JP" sz="800" dirty="0" smtClean="0"/>
          </a:p>
          <a:p>
            <a:pPr algn="ctr"/>
            <a:r>
              <a:rPr lang="ja-JP" altLang="en-US" sz="1100" dirty="0" smtClean="0"/>
              <a:t>表</a:t>
            </a:r>
            <a:r>
              <a:rPr lang="ja-JP" altLang="en-US" sz="1100" dirty="0"/>
              <a:t>　肌落ち防止対策の選定</a:t>
            </a:r>
          </a:p>
          <a:p>
            <a:endParaRPr lang="en-US" altLang="ja-JP" sz="1100" dirty="0" smtClean="0"/>
          </a:p>
          <a:p>
            <a:endParaRPr lang="en-US" altLang="ja-JP" sz="1100" dirty="0"/>
          </a:p>
          <a:p>
            <a:endParaRPr lang="en-US" altLang="ja-JP" sz="1100" dirty="0" smtClean="0"/>
          </a:p>
          <a:p>
            <a:endParaRPr lang="en-US" altLang="ja-JP" sz="1100" dirty="0"/>
          </a:p>
          <a:p>
            <a:endParaRPr lang="en-US" altLang="ja-JP" sz="1100" dirty="0" smtClean="0"/>
          </a:p>
          <a:p>
            <a:endParaRPr lang="en-US" altLang="ja-JP" sz="1100" dirty="0"/>
          </a:p>
          <a:p>
            <a:endParaRPr lang="en-US" altLang="ja-JP" sz="1100" dirty="0" smtClean="0"/>
          </a:p>
          <a:p>
            <a:endParaRPr lang="en-US" altLang="ja-JP" sz="1100" dirty="0"/>
          </a:p>
          <a:p>
            <a:endParaRPr lang="en-US" altLang="ja-JP" sz="1100" dirty="0" smtClean="0"/>
          </a:p>
          <a:p>
            <a:endParaRPr lang="en-US" altLang="ja-JP" sz="1100" dirty="0"/>
          </a:p>
          <a:p>
            <a:endParaRPr lang="en-US" altLang="ja-JP" sz="1100" dirty="0" smtClean="0"/>
          </a:p>
          <a:p>
            <a:endParaRPr lang="en-US" altLang="ja-JP" sz="1100" dirty="0"/>
          </a:p>
          <a:p>
            <a:endParaRPr lang="en-US" altLang="ja-JP" sz="1100" dirty="0" smtClean="0"/>
          </a:p>
          <a:p>
            <a:endParaRPr lang="en-US" altLang="ja-JP" sz="400" dirty="0" smtClean="0"/>
          </a:p>
          <a:p>
            <a:r>
              <a:rPr lang="ja-JP" altLang="en-US" sz="1100" dirty="0" smtClean="0"/>
              <a:t>注</a:t>
            </a:r>
            <a:r>
              <a:rPr lang="ja-JP" altLang="en-US" sz="1100" dirty="0"/>
              <a:t>：◎：最良、○：良、△：可能、</a:t>
            </a:r>
            <a:r>
              <a:rPr lang="en-US" altLang="ja-JP" sz="1100" dirty="0"/>
              <a:t>×</a:t>
            </a:r>
            <a:r>
              <a:rPr lang="ja-JP" altLang="en-US" sz="1100" dirty="0"/>
              <a:t>：</a:t>
            </a:r>
            <a:r>
              <a:rPr lang="ja-JP" altLang="en-US" sz="1100" dirty="0" smtClean="0"/>
              <a:t>不適 </a:t>
            </a:r>
            <a:r>
              <a:rPr lang="ja-JP" altLang="en-US" sz="1100" dirty="0"/>
              <a:t>、</a:t>
            </a:r>
            <a:r>
              <a:rPr lang="ja-JP" altLang="en-US" sz="1100" dirty="0" smtClean="0"/>
              <a:t> ○</a:t>
            </a:r>
            <a:r>
              <a:rPr lang="ja-JP" altLang="en-US" sz="1100" dirty="0"/>
              <a:t>*：水抜き対策を併用することで良</a:t>
            </a:r>
            <a:r>
              <a:rPr lang="ja-JP" altLang="en-US" sz="1100" dirty="0" smtClean="0"/>
              <a:t>。</a:t>
            </a:r>
          </a:p>
          <a:p>
            <a:endParaRPr lang="ja-JP" altLang="en-US" sz="1100" dirty="0"/>
          </a:p>
        </p:txBody>
      </p:sp>
      <p:sp>
        <p:nvSpPr>
          <p:cNvPr id="17" name="テキスト ボックス 16"/>
          <p:cNvSpPr txBox="1"/>
          <p:nvPr/>
        </p:nvSpPr>
        <p:spPr>
          <a:xfrm>
            <a:off x="821284" y="210126"/>
            <a:ext cx="75671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600" dirty="0" smtClean="0"/>
              <a:t>山岳トンネル工事の切羽における肌落ち災害防止対策に係るガイドラインの解説</a:t>
            </a:r>
            <a:endParaRPr kumimoji="1" lang="en-US" altLang="ja-JP" sz="1600" dirty="0" smtClean="0"/>
          </a:p>
        </p:txBody>
      </p:sp>
      <p:sp>
        <p:nvSpPr>
          <p:cNvPr id="15" name="正方形/長方形 14"/>
          <p:cNvSpPr/>
          <p:nvPr/>
        </p:nvSpPr>
        <p:spPr>
          <a:xfrm>
            <a:off x="488473" y="764704"/>
            <a:ext cx="2787383"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具体的な肌落ち防止対策</a:t>
            </a:r>
            <a:endParaRPr kumimoji="1" lang="ja-JP" altLang="en-US" sz="1600" dirty="0"/>
          </a:p>
        </p:txBody>
      </p:sp>
      <p:sp>
        <p:nvSpPr>
          <p:cNvPr id="10" name="テキスト ボックス 9"/>
          <p:cNvSpPr txBox="1"/>
          <p:nvPr/>
        </p:nvSpPr>
        <p:spPr>
          <a:xfrm>
            <a:off x="540113" y="5271591"/>
            <a:ext cx="8000174" cy="938719"/>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肌落ち防止対策の選定の目安を表としてまとめたものである。</a:t>
            </a:r>
            <a:endParaRPr lang="en-US" altLang="ja-JP" sz="1100" dirty="0" smtClean="0"/>
          </a:p>
          <a:p>
            <a:pPr marL="180000" indent="-165100">
              <a:buFont typeface="Arial" panose="020B0604020202020204" pitchFamily="34" charset="0"/>
              <a:buChar char="•"/>
            </a:pPr>
            <a:r>
              <a:rPr lang="ja-JP" altLang="en-US" sz="1100" dirty="0" smtClean="0"/>
              <a:t>この表は検討の出発点としては適当であるが、地山等級が同一の評価であっても、切羽の状態には差がみられるので、必ずしもこの表どおりの肌落ち防止対策が適当との結論が得られるわけではないことに留意する必要がある。</a:t>
            </a:r>
            <a:endParaRPr lang="en-US" altLang="ja-JP" sz="1100" dirty="0" smtClean="0"/>
          </a:p>
          <a:p>
            <a:pPr marL="180000" indent="-165100">
              <a:buFont typeface="Arial" panose="020B0604020202020204" pitchFamily="34" charset="0"/>
              <a:buChar char="•"/>
            </a:pPr>
            <a:r>
              <a:rPr lang="ja-JP" altLang="en-US" sz="1100" dirty="0"/>
              <a:t>事</a:t>
            </a:r>
            <a:r>
              <a:rPr lang="ja-JP" altLang="en-US" sz="1100" dirty="0" smtClean="0"/>
              <a:t>業者は、発注者及び設計者と必要に応じ協議し、適切な肌落ち防止対策を選定し、実施することが求められる。</a:t>
            </a:r>
            <a:endParaRPr lang="en-US" altLang="ja-JP" sz="1100" dirty="0" smtClean="0"/>
          </a:p>
          <a:p>
            <a:pPr marL="180000" indent="-165100">
              <a:buFont typeface="Arial" panose="020B0604020202020204" pitchFamily="34" charset="0"/>
              <a:buChar char="•"/>
            </a:pPr>
            <a:endParaRPr lang="en-US" altLang="ja-JP" sz="1100" dirty="0" smtClean="0"/>
          </a:p>
        </p:txBody>
      </p:sp>
      <p:graphicFrame>
        <p:nvGraphicFramePr>
          <p:cNvPr id="2" name="表 1"/>
          <p:cNvGraphicFramePr>
            <a:graphicFrameLocks noGrp="1"/>
          </p:cNvGraphicFramePr>
          <p:nvPr>
            <p:extLst>
              <p:ext uri="{D42A27DB-BD31-4B8C-83A1-F6EECF244321}">
                <p14:modId xmlns:p14="http://schemas.microsoft.com/office/powerpoint/2010/main" val="1622713322"/>
              </p:ext>
            </p:extLst>
          </p:nvPr>
        </p:nvGraphicFramePr>
        <p:xfrm>
          <a:off x="540113" y="2804226"/>
          <a:ext cx="7848315" cy="2208950"/>
        </p:xfrm>
        <a:graphic>
          <a:graphicData uri="http://schemas.openxmlformats.org/drawingml/2006/table">
            <a:tbl>
              <a:tblPr firstRow="1" bandRow="1">
                <a:tableStyleId>{5C22544A-7EE6-4342-B048-85BDC9FD1C3A}</a:tableStyleId>
              </a:tblPr>
              <a:tblGrid>
                <a:gridCol w="1223575"/>
                <a:gridCol w="792088"/>
                <a:gridCol w="720080"/>
                <a:gridCol w="752397"/>
                <a:gridCol w="687763"/>
                <a:gridCol w="936104"/>
                <a:gridCol w="992238"/>
                <a:gridCol w="872035"/>
                <a:gridCol w="872035"/>
              </a:tblGrid>
              <a:tr h="233113">
                <a:tc rowSpan="2">
                  <a:txBody>
                    <a:bodyPr/>
                    <a:lstStyle/>
                    <a:p>
                      <a:r>
                        <a:rPr kumimoji="1" lang="ja-JP" altLang="en-US" sz="1050" b="0" dirty="0" smtClean="0">
                          <a:solidFill>
                            <a:schemeClr val="tx1"/>
                          </a:solidFill>
                        </a:rPr>
                        <a:t>肌落ち防止対策</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4">
                  <a:txBody>
                    <a:bodyPr/>
                    <a:lstStyle/>
                    <a:p>
                      <a:pPr algn="ctr"/>
                      <a:r>
                        <a:rPr kumimoji="1" lang="ja-JP" altLang="en-US" sz="1050" b="0" dirty="0" smtClean="0">
                          <a:solidFill>
                            <a:schemeClr val="tx1"/>
                          </a:solidFill>
                        </a:rPr>
                        <a:t>地山等級等による肌落ち防止対策の適否</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sz="1050"/>
                    </a:p>
                  </a:txBody>
                  <a:tcPr>
                    <a:lnB w="12700" cap="flat" cmpd="sng" algn="ctr">
                      <a:solidFill>
                        <a:schemeClr val="tx1"/>
                      </a:solidFill>
                      <a:prstDash val="solid"/>
                      <a:round/>
                      <a:headEnd type="none" w="med" len="med"/>
                      <a:tailEnd type="none" w="med" len="med"/>
                    </a:lnB>
                  </a:tcPr>
                </a:tc>
                <a:tc hMerge="1">
                  <a:txBody>
                    <a:bodyPr/>
                    <a:lstStyle/>
                    <a:p>
                      <a:endParaRPr kumimoji="1" lang="ja-JP" altLang="en-US" sz="1050"/>
                    </a:p>
                  </a:txBody>
                  <a:tcPr>
                    <a:lnB w="12700" cap="flat" cmpd="sng" algn="ctr">
                      <a:solidFill>
                        <a:schemeClr val="tx1"/>
                      </a:solidFill>
                      <a:prstDash val="solid"/>
                      <a:round/>
                      <a:headEnd type="none" w="med" len="med"/>
                      <a:tailEnd type="none" w="med" len="med"/>
                    </a:lnB>
                  </a:tcPr>
                </a:tc>
                <a:tc hMerge="1">
                  <a:txBody>
                    <a:bodyPr/>
                    <a:lstStyle/>
                    <a:p>
                      <a:endParaRPr kumimoji="1" lang="ja-JP" altLang="en-US" sz="1050" dirty="0"/>
                    </a:p>
                  </a:txBody>
                  <a:tcPr>
                    <a:lnB w="12700" cap="flat" cmpd="sng" algn="ctr">
                      <a:solidFill>
                        <a:schemeClr val="tx1"/>
                      </a:solidFill>
                      <a:prstDash val="solid"/>
                      <a:round/>
                      <a:headEnd type="none" w="med" len="med"/>
                      <a:tailEnd type="none" w="med" len="med"/>
                    </a:lnB>
                  </a:tcPr>
                </a:tc>
                <a:tc rowSpan="2">
                  <a:txBody>
                    <a:bodyPr/>
                    <a:lstStyle/>
                    <a:p>
                      <a:r>
                        <a:rPr kumimoji="1" lang="ja-JP" altLang="en-US" sz="1050" b="0" dirty="0" smtClean="0">
                          <a:solidFill>
                            <a:schemeClr val="tx1"/>
                          </a:solidFill>
                        </a:rPr>
                        <a:t>湧水対策としての効果</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r>
                        <a:rPr kumimoji="1" lang="ja-JP" altLang="en-US" sz="1050" b="0" dirty="0" smtClean="0">
                          <a:solidFill>
                            <a:schemeClr val="tx1"/>
                          </a:solidFill>
                        </a:rPr>
                        <a:t>施工性（施工の容易さ）</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r>
                        <a:rPr kumimoji="1" lang="ja-JP" altLang="en-US" sz="1050" b="0" dirty="0" smtClean="0">
                          <a:solidFill>
                            <a:schemeClr val="tx1"/>
                          </a:solidFill>
                        </a:rPr>
                        <a:t>その他</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B w="12700" cap="flat" cmpd="sng" algn="ctr">
                      <a:solidFill>
                        <a:schemeClr val="tx1"/>
                      </a:solidFill>
                      <a:prstDash val="solid"/>
                      <a:round/>
                      <a:headEnd type="none" w="med" len="med"/>
                      <a:tailEnd type="none" w="med" len="med"/>
                    </a:lnB>
                  </a:tcPr>
                </a:tc>
              </a:tr>
              <a:tr h="381458">
                <a:tc vMerge="1">
                  <a:txBody>
                    <a:bodyPr/>
                    <a:lstStyle/>
                    <a:p>
                      <a:endParaRPr kumimoji="1" lang="ja-JP" altLang="en-US"/>
                    </a:p>
                  </a:txBody>
                  <a:tcPr/>
                </a:tc>
                <a:tc>
                  <a:txBody>
                    <a:bodyPr/>
                    <a:lstStyle/>
                    <a:p>
                      <a:r>
                        <a:rPr kumimoji="1" lang="en-US" altLang="ja-JP" sz="1050" b="0" dirty="0" smtClean="0">
                          <a:solidFill>
                            <a:schemeClr val="tx1"/>
                          </a:solidFill>
                        </a:rPr>
                        <a:t>Ⅳ</a:t>
                      </a:r>
                      <a:r>
                        <a:rPr kumimoji="1" lang="ja-JP" altLang="en-US" sz="1050" b="0" dirty="0" err="1" smtClean="0">
                          <a:solidFill>
                            <a:schemeClr val="tx1"/>
                          </a:solidFill>
                        </a:rPr>
                        <a:t>、</a:t>
                      </a:r>
                      <a:r>
                        <a:rPr kumimoji="1" lang="ja-JP" altLang="en-US" sz="1050" b="0" dirty="0" smtClean="0">
                          <a:solidFill>
                            <a:schemeClr val="tx1"/>
                          </a:solidFill>
                        </a:rPr>
                        <a:t>Ｂ</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en-US" altLang="ja-JP" sz="1050" b="0" dirty="0" smtClean="0">
                          <a:solidFill>
                            <a:schemeClr val="tx1"/>
                          </a:solidFill>
                        </a:rPr>
                        <a:t>Ⅲ</a:t>
                      </a:r>
                      <a:r>
                        <a:rPr kumimoji="1" lang="ja-JP" altLang="en-US" sz="1050" b="0" dirty="0" err="1" smtClean="0">
                          <a:solidFill>
                            <a:schemeClr val="tx1"/>
                          </a:solidFill>
                        </a:rPr>
                        <a:t>、</a:t>
                      </a:r>
                      <a:r>
                        <a:rPr kumimoji="1" lang="ja-JP" altLang="en-US" sz="1050" b="0" dirty="0" smtClean="0">
                          <a:solidFill>
                            <a:schemeClr val="tx1"/>
                          </a:solidFill>
                        </a:rPr>
                        <a:t>Ｃ</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en-US" altLang="ja-JP" sz="1050" b="0" dirty="0" smtClean="0">
                          <a:solidFill>
                            <a:schemeClr val="tx1"/>
                          </a:solidFill>
                        </a:rPr>
                        <a:t>Ⅱ</a:t>
                      </a:r>
                      <a:r>
                        <a:rPr kumimoji="1" lang="ja-JP" altLang="en-US" sz="1050" b="0" dirty="0" err="1" smtClean="0">
                          <a:solidFill>
                            <a:schemeClr val="tx1"/>
                          </a:solidFill>
                        </a:rPr>
                        <a:t>、</a:t>
                      </a:r>
                      <a:r>
                        <a:rPr kumimoji="1" lang="ja-JP" altLang="en-US" sz="1050" b="0" dirty="0" smtClean="0">
                          <a:solidFill>
                            <a:schemeClr val="tx1"/>
                          </a:solidFill>
                        </a:rPr>
                        <a:t>Ｄ</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en-US" altLang="ja-JP" sz="1050" b="0" dirty="0" smtClean="0">
                          <a:solidFill>
                            <a:schemeClr val="tx1"/>
                          </a:solidFill>
                        </a:rPr>
                        <a:t>Ⅰ</a:t>
                      </a:r>
                      <a:r>
                        <a:rPr kumimoji="1" lang="ja-JP" altLang="en-US" sz="1050" b="0" dirty="0" err="1" smtClean="0">
                          <a:solidFill>
                            <a:schemeClr val="tx1"/>
                          </a:solidFill>
                        </a:rPr>
                        <a:t>、</a:t>
                      </a:r>
                      <a:r>
                        <a:rPr kumimoji="1" lang="ja-JP" altLang="en-US" sz="1050" b="0" dirty="0" smtClean="0">
                          <a:solidFill>
                            <a:schemeClr val="tx1"/>
                          </a:solidFill>
                        </a:rPr>
                        <a:t>Ｅ</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b="0" dirty="0" smtClean="0">
                          <a:solidFill>
                            <a:schemeClr val="tx1"/>
                          </a:solidFill>
                        </a:rPr>
                        <a:t>変状観察を行う場合の相性</a:t>
                      </a:r>
                      <a:endParaRPr kumimoji="1" lang="ja-JP" alt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1050" b="0" dirty="0" smtClean="0">
                          <a:solidFill>
                            <a:schemeClr val="tx1"/>
                          </a:solidFill>
                        </a:rPr>
                        <a:t>人体防護性の高さ</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58910">
                <a:tc>
                  <a:txBody>
                    <a:bodyPr/>
                    <a:lstStyle/>
                    <a:p>
                      <a:r>
                        <a:rPr kumimoji="1" lang="ja-JP" altLang="en-US" sz="1050" b="0" dirty="0" smtClean="0">
                          <a:solidFill>
                            <a:schemeClr val="tx1"/>
                          </a:solidFill>
                        </a:rPr>
                        <a:t>鏡吹付け</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r>
                        <a:rPr kumimoji="1" lang="ja-JP" altLang="en-US" sz="1050" b="0" baseline="30000" dirty="0" smtClean="0">
                          <a:solidFill>
                            <a:schemeClr val="tx1"/>
                          </a:solidFill>
                        </a:rPr>
                        <a:t>*</a:t>
                      </a:r>
                      <a:endParaRPr kumimoji="1" lang="ja-JP" altLang="en-US" sz="1050" b="0"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13">
                <a:tc>
                  <a:txBody>
                    <a:bodyPr/>
                    <a:lstStyle/>
                    <a:p>
                      <a:r>
                        <a:rPr kumimoji="1" lang="ja-JP" altLang="en-US" sz="1050" b="0" dirty="0" smtClean="0">
                          <a:solidFill>
                            <a:schemeClr val="tx1"/>
                          </a:solidFill>
                        </a:rPr>
                        <a:t>鏡ボルト</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910">
                <a:tc>
                  <a:txBody>
                    <a:bodyPr/>
                    <a:lstStyle/>
                    <a:p>
                      <a:r>
                        <a:rPr kumimoji="1" lang="ja-JP" altLang="en-US" sz="1050" b="0" dirty="0" smtClean="0">
                          <a:solidFill>
                            <a:schemeClr val="tx1"/>
                          </a:solidFill>
                        </a:rPr>
                        <a:t>浮石落とし</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910">
                <a:tc>
                  <a:txBody>
                    <a:bodyPr/>
                    <a:lstStyle/>
                    <a:p>
                      <a:r>
                        <a:rPr kumimoji="1" lang="ja-JP" altLang="en-US" sz="1050" b="0" dirty="0" smtClean="0">
                          <a:solidFill>
                            <a:schemeClr val="tx1"/>
                          </a:solidFill>
                        </a:rPr>
                        <a:t>水抜き・さぐり穿孔</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910">
                <a:tc>
                  <a:txBody>
                    <a:bodyPr/>
                    <a:lstStyle/>
                    <a:p>
                      <a:r>
                        <a:rPr kumimoji="1" lang="ja-JP" altLang="en-US" sz="1050" b="0" dirty="0" smtClean="0">
                          <a:solidFill>
                            <a:schemeClr val="tx1"/>
                          </a:solidFill>
                        </a:rPr>
                        <a:t>切羽変位計測</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910">
                <a:tc>
                  <a:txBody>
                    <a:bodyPr/>
                    <a:lstStyle/>
                    <a:p>
                      <a:r>
                        <a:rPr kumimoji="1" lang="ja-JP" altLang="en-US" sz="1050" b="0" dirty="0" smtClean="0">
                          <a:solidFill>
                            <a:schemeClr val="tx1"/>
                          </a:solidFill>
                        </a:rPr>
                        <a:t>設備的防護対策</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Tree>
    <p:extLst>
      <p:ext uri="{BB962C8B-B14F-4D97-AF65-F5344CB8AC3E}">
        <p14:creationId xmlns:p14="http://schemas.microsoft.com/office/powerpoint/2010/main" val="2056101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1520" y="2754294"/>
            <a:ext cx="8280920" cy="4052906"/>
          </a:xfrm>
          <a:prstGeom prst="roundRect">
            <a:avLst>
              <a:gd name="adj" fmla="val 4804"/>
            </a:avLst>
          </a:prstGeom>
        </p:spPr>
        <p:style>
          <a:lnRef idx="1">
            <a:schemeClr val="dk1"/>
          </a:lnRef>
          <a:fillRef idx="2">
            <a:schemeClr val="dk1"/>
          </a:fillRef>
          <a:effectRef idx="1">
            <a:schemeClr val="dk1"/>
          </a:effectRef>
          <a:fontRef idx="minor">
            <a:schemeClr val="dk1"/>
          </a:fontRef>
        </p:style>
        <p:txBody>
          <a:bodyPr tIns="108000" rtlCol="0" anchor="t"/>
          <a:lstStyle/>
          <a:p>
            <a:pPr marL="144000" indent="-179388"/>
            <a:endParaRPr lang="en-US" altLang="ja-JP" sz="500" dirty="0" smtClean="0"/>
          </a:p>
          <a:p>
            <a:pPr marL="144000" indent="-179388"/>
            <a:r>
              <a:rPr lang="ja-JP" altLang="en-US" sz="1200" b="1" dirty="0" smtClean="0"/>
              <a:t>○切羽</a:t>
            </a:r>
            <a:r>
              <a:rPr lang="ja-JP" altLang="en-US" sz="1200" b="1" dirty="0"/>
              <a:t>への立入禁止措置</a:t>
            </a:r>
          </a:p>
          <a:p>
            <a:pPr marL="144000" indent="-179388"/>
            <a:r>
              <a:rPr kumimoji="1" lang="ja-JP" altLang="en-US" sz="1100" dirty="0" smtClean="0"/>
              <a:t>　・原則として切羽への立入を禁止、真に必要な場合のみ立ち入らせるようにする</a:t>
            </a:r>
            <a:r>
              <a:rPr lang="ja-JP" altLang="en-US" sz="1100" dirty="0" smtClean="0"/>
              <a:t>。（変更なし）</a:t>
            </a:r>
            <a:endParaRPr lang="en-US" altLang="ja-JP" sz="1100" dirty="0" smtClean="0"/>
          </a:p>
          <a:p>
            <a:pPr marL="144000" indent="-179388"/>
            <a:r>
              <a:rPr lang="ja-JP" altLang="en-US" sz="1100" dirty="0" smtClean="0"/>
              <a:t>　・現在切羽へ立ち入ることにより作業されていることが多い</a:t>
            </a:r>
            <a:r>
              <a:rPr lang="ja-JP" altLang="en-US" sz="1100" dirty="0" smtClean="0">
                <a:solidFill>
                  <a:srgbClr val="FF0000"/>
                </a:solidFill>
              </a:rPr>
              <a:t>装薬作業の遠隔化、支保工建て込み作業</a:t>
            </a:r>
            <a:r>
              <a:rPr lang="ja-JP" altLang="en-US" sz="1100" dirty="0" smtClean="0"/>
              <a:t>等の</a:t>
            </a:r>
            <a:r>
              <a:rPr lang="ja-JP" altLang="en-US" sz="1100" dirty="0" smtClean="0">
                <a:solidFill>
                  <a:srgbClr val="FF0000"/>
                </a:solidFill>
              </a:rPr>
              <a:t>完全な機械化等を積極的に進めることを記載</a:t>
            </a:r>
            <a:r>
              <a:rPr lang="ja-JP" altLang="en-US" sz="1100" dirty="0" smtClean="0"/>
              <a:t>。（第５の１関係）</a:t>
            </a:r>
            <a:endParaRPr lang="en-US" altLang="ja-JP" sz="1100" dirty="0" smtClean="0"/>
          </a:p>
          <a:p>
            <a:pPr marL="144000" indent="-179388"/>
            <a:endParaRPr lang="en-US" altLang="ja-JP" sz="500" dirty="0"/>
          </a:p>
          <a:p>
            <a:pPr marL="144000" indent="-179388"/>
            <a:r>
              <a:rPr lang="ja-JP" altLang="en-US" sz="1200" b="1" dirty="0" smtClean="0"/>
              <a:t>○肌落ち</a:t>
            </a:r>
            <a:r>
              <a:rPr lang="ja-JP" altLang="en-US" sz="1200" b="1" dirty="0"/>
              <a:t>防止計画の実施・変更</a:t>
            </a:r>
          </a:p>
          <a:p>
            <a:pPr marL="144000" indent="-179388"/>
            <a:r>
              <a:rPr lang="ja-JP" altLang="en-US" sz="1100" dirty="0" smtClean="0"/>
              <a:t>　・肌落ち</a:t>
            </a:r>
            <a:r>
              <a:rPr lang="ja-JP" altLang="en-US" sz="1100" dirty="0"/>
              <a:t>防止計画の適否の確認において、</a:t>
            </a:r>
            <a:r>
              <a:rPr lang="ja-JP" altLang="en-US" sz="1100" dirty="0">
                <a:solidFill>
                  <a:srgbClr val="FF0000"/>
                </a:solidFill>
              </a:rPr>
              <a:t>切羽に脆弱部が存在するおそれがあることに留意するよう記載</a:t>
            </a:r>
            <a:r>
              <a:rPr lang="ja-JP" altLang="en-US" sz="1100" dirty="0"/>
              <a:t>。（第５の３のウ関係）</a:t>
            </a:r>
            <a:endParaRPr lang="en-US" altLang="ja-JP" sz="1100" dirty="0"/>
          </a:p>
          <a:p>
            <a:pPr marL="144000" indent="-179388"/>
            <a:r>
              <a:rPr lang="ja-JP" altLang="en-US" sz="1100" dirty="0"/>
              <a:t>（地山に局所的に脆弱な箇所があり、その部分で発生した肌落ちにより災害が発生したことを踏まえたもの）</a:t>
            </a:r>
            <a:endParaRPr lang="en-US" altLang="ja-JP" sz="1100" dirty="0"/>
          </a:p>
          <a:p>
            <a:pPr marL="144000" indent="-179388"/>
            <a:endParaRPr lang="en-US" altLang="ja-JP" sz="500" dirty="0"/>
          </a:p>
          <a:p>
            <a:pPr marL="144000" indent="-179388"/>
            <a:r>
              <a:rPr lang="ja-JP" altLang="en-US" sz="1200" b="1" dirty="0" smtClean="0"/>
              <a:t>○</a:t>
            </a:r>
            <a:r>
              <a:rPr lang="ja-JP" altLang="en-US" sz="1200" b="1" dirty="0"/>
              <a:t>切羽監視責任者の専任性</a:t>
            </a:r>
            <a:r>
              <a:rPr lang="ja-JP" altLang="en-US" sz="1200" b="1" dirty="0" smtClean="0"/>
              <a:t>等</a:t>
            </a:r>
            <a:endParaRPr lang="en-US" altLang="ja-JP" sz="1200" b="1" dirty="0" smtClean="0"/>
          </a:p>
          <a:p>
            <a:pPr marL="144000" indent="-179388"/>
            <a:r>
              <a:rPr lang="ja-JP" altLang="en-US" sz="1100" dirty="0" smtClean="0"/>
              <a:t>　・切羽</a:t>
            </a:r>
            <a:r>
              <a:rPr lang="ja-JP" altLang="en-US" sz="1100" dirty="0"/>
              <a:t>監視責任者は</a:t>
            </a:r>
            <a:r>
              <a:rPr lang="ja-JP" altLang="en-US" sz="1100" dirty="0">
                <a:solidFill>
                  <a:srgbClr val="FF0000"/>
                </a:solidFill>
              </a:rPr>
              <a:t>専任であることを明確化</a:t>
            </a:r>
            <a:r>
              <a:rPr lang="ja-JP" altLang="en-US" sz="1100" dirty="0"/>
              <a:t>。ただし、小断面（概ね</a:t>
            </a:r>
            <a:r>
              <a:rPr lang="en-US" altLang="ja-JP" sz="1100" dirty="0" smtClean="0"/>
              <a:t>50m</a:t>
            </a:r>
            <a:r>
              <a:rPr lang="en-US" altLang="ja-JP" sz="1100" baseline="30000" dirty="0" smtClean="0"/>
              <a:t>2</a:t>
            </a:r>
            <a:r>
              <a:rPr lang="ja-JP" altLang="en-US" sz="1100" dirty="0" smtClean="0"/>
              <a:t>未満。２車線道路では、通常</a:t>
            </a:r>
            <a:r>
              <a:rPr lang="en-US" altLang="ja-JP" sz="1100" dirty="0" smtClean="0"/>
              <a:t>50m</a:t>
            </a:r>
            <a:r>
              <a:rPr lang="en-US" altLang="ja-JP" sz="1100" baseline="30000" dirty="0" smtClean="0"/>
              <a:t>2</a:t>
            </a:r>
            <a:r>
              <a:rPr lang="ja-JP" altLang="en-US" sz="1100" dirty="0" smtClean="0"/>
              <a:t>を超える。）</a:t>
            </a:r>
            <a:r>
              <a:rPr lang="ja-JP" altLang="en-US" sz="1100" dirty="0"/>
              <a:t>では作業主任者が兼任できることを明示。（第５の４の（１）関係</a:t>
            </a:r>
            <a:r>
              <a:rPr lang="ja-JP" altLang="en-US" sz="1100" dirty="0" smtClean="0"/>
              <a:t>）</a:t>
            </a:r>
            <a:endParaRPr lang="en-US" altLang="ja-JP" sz="1100" dirty="0" smtClean="0"/>
          </a:p>
          <a:p>
            <a:pPr marL="144000" indent="-179388"/>
            <a:endParaRPr lang="en-US" altLang="ja-JP" sz="500" dirty="0"/>
          </a:p>
          <a:p>
            <a:pPr marL="144000" indent="-179388"/>
            <a:r>
              <a:rPr lang="ja-JP" altLang="en-US" sz="1200" b="1" dirty="0" smtClean="0"/>
              <a:t>○</a:t>
            </a:r>
            <a:r>
              <a:rPr lang="ja-JP" altLang="en-US" sz="1200" b="1" dirty="0"/>
              <a:t>ベンチカットの</a:t>
            </a:r>
            <a:r>
              <a:rPr lang="ja-JP" altLang="en-US" sz="1200" b="1" dirty="0" smtClean="0"/>
              <a:t>記載</a:t>
            </a:r>
            <a:endParaRPr lang="en-US" altLang="ja-JP" sz="1200" b="1" dirty="0" smtClean="0"/>
          </a:p>
          <a:p>
            <a:pPr marL="144000" indent="-179388"/>
            <a:r>
              <a:rPr lang="ja-JP" altLang="en-US" sz="1100" dirty="0"/>
              <a:t>　</a:t>
            </a:r>
            <a:r>
              <a:rPr lang="ja-JP" altLang="en-US" sz="1100" dirty="0" smtClean="0"/>
              <a:t>・</a:t>
            </a:r>
            <a:r>
              <a:rPr lang="ja-JP" altLang="en-US" sz="1100" dirty="0"/>
              <a:t>○</a:t>
            </a:r>
            <a:r>
              <a:rPr lang="ja-JP" altLang="en-US" sz="1100" dirty="0">
                <a:solidFill>
                  <a:srgbClr val="FF0000"/>
                </a:solidFill>
              </a:rPr>
              <a:t>断面積</a:t>
            </a:r>
            <a:r>
              <a:rPr lang="en-US" altLang="ja-JP" sz="1100" dirty="0">
                <a:solidFill>
                  <a:srgbClr val="FF0000"/>
                </a:solidFill>
              </a:rPr>
              <a:t>60m</a:t>
            </a:r>
            <a:r>
              <a:rPr lang="en-US" altLang="ja-JP" sz="1100" baseline="30000" dirty="0">
                <a:solidFill>
                  <a:srgbClr val="FF0000"/>
                </a:solidFill>
              </a:rPr>
              <a:t>2</a:t>
            </a:r>
            <a:r>
              <a:rPr lang="ja-JP" altLang="en-US" sz="1100" dirty="0">
                <a:solidFill>
                  <a:srgbClr val="FF0000"/>
                </a:solidFill>
              </a:rPr>
              <a:t>以上ではベンチカット</a:t>
            </a:r>
            <a:r>
              <a:rPr lang="ja-JP" altLang="en-US" sz="1100" dirty="0"/>
              <a:t>をする</a:t>
            </a:r>
            <a:r>
              <a:rPr lang="ja-JP" altLang="en-US" sz="1100" dirty="0" smtClean="0"/>
              <a:t>こと、</a:t>
            </a:r>
            <a:r>
              <a:rPr lang="ja-JP" altLang="en-US" sz="1100" dirty="0"/>
              <a:t>地山の状態が悪い場合に</a:t>
            </a:r>
            <a:r>
              <a:rPr lang="ja-JP" altLang="en-US" sz="1100" dirty="0">
                <a:solidFill>
                  <a:srgbClr val="FF0000"/>
                </a:solidFill>
              </a:rPr>
              <a:t>核残し</a:t>
            </a:r>
            <a:r>
              <a:rPr lang="ja-JP" altLang="en-US" sz="1100" dirty="0"/>
              <a:t>を行うことが望ましいことを明記。（第５の５関係）</a:t>
            </a:r>
            <a:endParaRPr lang="en-US" altLang="ja-JP" sz="1100" dirty="0"/>
          </a:p>
          <a:p>
            <a:pPr marL="144000" indent="-179388"/>
            <a:r>
              <a:rPr lang="ja-JP" altLang="en-US" sz="1100" dirty="0"/>
              <a:t>（大断面の山岳トンネルでの肌落ち災害が発生したことを踏まえたもの）</a:t>
            </a:r>
            <a:endParaRPr lang="en-US" altLang="ja-JP" sz="1100" dirty="0"/>
          </a:p>
          <a:p>
            <a:pPr marL="144000" indent="-179388"/>
            <a:endParaRPr lang="en-US" altLang="ja-JP" sz="500" dirty="0"/>
          </a:p>
          <a:p>
            <a:pPr marL="144000" indent="-179388"/>
            <a:r>
              <a:rPr lang="ja-JP" altLang="en-US" sz="1200" b="1" dirty="0" smtClean="0"/>
              <a:t>○</a:t>
            </a:r>
            <a:r>
              <a:rPr lang="ja-JP" altLang="en-US" sz="1200" b="1" dirty="0"/>
              <a:t>遮水層・帯水層対策</a:t>
            </a:r>
          </a:p>
          <a:p>
            <a:pPr marL="144000" indent="-179388"/>
            <a:r>
              <a:rPr lang="ja-JP" altLang="en-US" sz="1100" dirty="0" smtClean="0"/>
              <a:t>　・遮</a:t>
            </a:r>
            <a:r>
              <a:rPr lang="ja-JP" altLang="en-US" sz="1100" dirty="0"/>
              <a:t>水層、帯水層がある場合の</a:t>
            </a:r>
            <a:r>
              <a:rPr lang="ja-JP" altLang="en-US" sz="1100" dirty="0">
                <a:solidFill>
                  <a:srgbClr val="FF0000"/>
                </a:solidFill>
              </a:rPr>
              <a:t>水抜きボーリング、薬液注入工法</a:t>
            </a:r>
            <a:r>
              <a:rPr lang="ja-JP" altLang="en-US" sz="1100" dirty="0"/>
              <a:t>の実施の検討を記載。（第６の１の（９）関係）</a:t>
            </a:r>
            <a:endParaRPr lang="en-US" altLang="ja-JP" sz="1100" dirty="0"/>
          </a:p>
          <a:p>
            <a:pPr marL="144000" indent="-179388"/>
            <a:r>
              <a:rPr lang="ja-JP" altLang="en-US" sz="1100" dirty="0"/>
              <a:t>（遮水層を貫通したことによりトンネルが崩壊した事故が発生したこと踏まえたもの）</a:t>
            </a:r>
            <a:endParaRPr lang="en-US" altLang="ja-JP" sz="1100" dirty="0"/>
          </a:p>
          <a:p>
            <a:pPr marL="144000" indent="-179388"/>
            <a:endParaRPr lang="en-US" altLang="ja-JP" sz="500" dirty="0"/>
          </a:p>
          <a:p>
            <a:pPr marL="144000" indent="-179388"/>
            <a:r>
              <a:rPr lang="ja-JP" altLang="en-US" sz="1200" b="1" dirty="0" smtClean="0"/>
              <a:t>○</a:t>
            </a:r>
            <a:r>
              <a:rPr lang="ja-JP" altLang="en-US" sz="1200" b="1" dirty="0"/>
              <a:t>切羽に平行な層</a:t>
            </a:r>
          </a:p>
          <a:p>
            <a:pPr marL="144000" indent="-179388"/>
            <a:r>
              <a:rPr lang="ja-JP" altLang="en-US" sz="1100" dirty="0" smtClean="0"/>
              <a:t>　・地山</a:t>
            </a:r>
            <a:r>
              <a:rPr lang="ja-JP" altLang="en-US" sz="1100" dirty="0"/>
              <a:t>の層が切羽に平行になっている場合の</a:t>
            </a:r>
            <a:r>
              <a:rPr lang="ja-JP" altLang="en-US" sz="1100" dirty="0">
                <a:solidFill>
                  <a:srgbClr val="FF0000"/>
                </a:solidFill>
              </a:rPr>
              <a:t>鏡ボルトの有効性</a:t>
            </a:r>
            <a:r>
              <a:rPr lang="ja-JP" altLang="en-US" sz="1100" dirty="0"/>
              <a:t>を明記。（第の２の（２）関係）</a:t>
            </a:r>
            <a:endParaRPr lang="en-US" altLang="ja-JP" sz="1100" dirty="0"/>
          </a:p>
          <a:p>
            <a:pPr marL="144000" indent="-179388"/>
            <a:r>
              <a:rPr lang="ja-JP" altLang="en-US" sz="1100" dirty="0"/>
              <a:t>（地山の層が切羽に平行になっている箇所で切羽の大部分が倒れるようにして肌落ちとなった災害が発生したことを踏まえた</a:t>
            </a:r>
            <a:r>
              <a:rPr lang="ja-JP" altLang="en-US" sz="1100" dirty="0" smtClean="0"/>
              <a:t>もの）</a:t>
            </a:r>
            <a:endParaRPr lang="en-US" altLang="ja-JP" sz="1100" dirty="0" smtClean="0"/>
          </a:p>
          <a:p>
            <a:pPr marL="144000" indent="-179388"/>
            <a:endParaRPr lang="ja-JP" altLang="en-US" sz="1100" dirty="0"/>
          </a:p>
          <a:p>
            <a:pPr marL="144000" indent="-179388"/>
            <a:endParaRPr lang="en-US" altLang="ja-JP" sz="1100" dirty="0"/>
          </a:p>
          <a:p>
            <a:pPr marL="144000" indent="-179388"/>
            <a:endParaRPr lang="ja-JP" altLang="en-US" sz="1100" dirty="0"/>
          </a:p>
          <a:p>
            <a:pPr marL="144000" indent="-179388"/>
            <a:endParaRPr lang="en-US" altLang="ja-JP" sz="1100" dirty="0" smtClean="0"/>
          </a:p>
        </p:txBody>
      </p:sp>
      <p:sp>
        <p:nvSpPr>
          <p:cNvPr id="4" name="テキスト ボックス 3"/>
          <p:cNvSpPr txBox="1"/>
          <p:nvPr/>
        </p:nvSpPr>
        <p:spPr>
          <a:xfrm>
            <a:off x="350658" y="136957"/>
            <a:ext cx="8442684"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kumimoji="1" lang="ja-JP" altLang="en-US" sz="1600" dirty="0" smtClean="0"/>
              <a:t>山岳トンネル工事の切羽における肌落ち災害防止対策に係る</a:t>
            </a:r>
            <a:r>
              <a:rPr lang="ja-JP" altLang="en-US" sz="1600" dirty="0"/>
              <a:t>ガイドライン</a:t>
            </a:r>
            <a:r>
              <a:rPr lang="ja-JP" altLang="en-US" sz="1600" dirty="0" smtClean="0"/>
              <a:t>の</a:t>
            </a:r>
            <a:r>
              <a:rPr lang="ja-JP" altLang="en-US" sz="1600" dirty="0"/>
              <a:t>平成</a:t>
            </a:r>
            <a:r>
              <a:rPr lang="en-US" altLang="ja-JP" sz="1600" dirty="0"/>
              <a:t>30</a:t>
            </a:r>
            <a:r>
              <a:rPr lang="ja-JP" altLang="en-US" sz="1600" dirty="0"/>
              <a:t>年</a:t>
            </a:r>
            <a:r>
              <a:rPr lang="ja-JP" altLang="en-US" sz="1600" dirty="0" smtClean="0"/>
              <a:t>改正</a:t>
            </a:r>
            <a:endParaRPr kumimoji="1" lang="en-US" altLang="ja-JP" sz="1600" dirty="0" smtClean="0"/>
          </a:p>
        </p:txBody>
      </p:sp>
      <p:sp>
        <p:nvSpPr>
          <p:cNvPr id="11" name="正方形/長方形 10"/>
          <p:cNvSpPr/>
          <p:nvPr/>
        </p:nvSpPr>
        <p:spPr>
          <a:xfrm>
            <a:off x="350658" y="2638908"/>
            <a:ext cx="2863558"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smtClean="0"/>
              <a:t>改正の概要</a:t>
            </a:r>
            <a:endParaRPr kumimoji="1" lang="ja-JP" altLang="en-US" sz="1400" dirty="0"/>
          </a:p>
        </p:txBody>
      </p:sp>
      <p:sp>
        <p:nvSpPr>
          <p:cNvPr id="16" name="角丸四角形 15"/>
          <p:cNvSpPr/>
          <p:nvPr/>
        </p:nvSpPr>
        <p:spPr>
          <a:xfrm>
            <a:off x="251520" y="795880"/>
            <a:ext cx="8280920" cy="1768152"/>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08000" rtlCol="0" anchor="t"/>
          <a:lstStyle/>
          <a:p>
            <a:pPr marL="144000" indent="-179388"/>
            <a:r>
              <a:rPr kumimoji="1" lang="ja-JP" altLang="en-US" sz="1100" dirty="0" smtClean="0"/>
              <a:t>○</a:t>
            </a:r>
            <a:r>
              <a:rPr kumimoji="1" lang="ja-JP" altLang="en-US" sz="1100" b="1" dirty="0" smtClean="0">
                <a:solidFill>
                  <a:srgbClr val="FF0000"/>
                </a:solidFill>
              </a:rPr>
              <a:t>ガイドライン策定時に考慮されていなかった肌落ち災害</a:t>
            </a:r>
            <a:r>
              <a:rPr kumimoji="1" lang="ja-JP" altLang="en-US" sz="1100" dirty="0" smtClean="0"/>
              <a:t>が発生し、これらの災害に対してはガイドラインが十分な効果を上げることができないおそれがあったこと。</a:t>
            </a:r>
            <a:endParaRPr kumimoji="1" lang="en-US" altLang="ja-JP" sz="1100" dirty="0" smtClean="0"/>
          </a:p>
          <a:p>
            <a:pPr marL="144000" indent="-179388"/>
            <a:r>
              <a:rPr lang="ja-JP" altLang="en-US" sz="1100" dirty="0"/>
              <a:t>　</a:t>
            </a:r>
            <a:r>
              <a:rPr lang="ja-JP" altLang="en-US" sz="1100" dirty="0" smtClean="0"/>
              <a:t> ＜発生した災害の概要＞</a:t>
            </a:r>
            <a:endParaRPr lang="en-US" altLang="ja-JP" sz="1100" dirty="0" smtClean="0"/>
          </a:p>
          <a:p>
            <a:pPr marL="303213" indent="-339725"/>
            <a:r>
              <a:rPr lang="ja-JP" altLang="en-US" sz="1100" dirty="0"/>
              <a:t>　</a:t>
            </a:r>
            <a:r>
              <a:rPr lang="ja-JP" altLang="en-US" sz="1100" dirty="0" smtClean="0"/>
              <a:t>　</a:t>
            </a:r>
            <a:r>
              <a:rPr lang="ja-JP" altLang="en-US" sz="1100" dirty="0"/>
              <a:t>　</a:t>
            </a:r>
            <a:r>
              <a:rPr lang="ja-JP" altLang="en-US" sz="1100" dirty="0" smtClean="0"/>
              <a:t>・地山等級の査定は適切にされ、それに基づき支保パターンが選定されていたが、地山</a:t>
            </a:r>
            <a:r>
              <a:rPr lang="ja-JP" altLang="en-US" sz="1100" dirty="0"/>
              <a:t>に局所的に脆弱な箇所があり、その</a:t>
            </a:r>
            <a:r>
              <a:rPr lang="ja-JP" altLang="en-US" sz="1100" dirty="0" smtClean="0"/>
              <a:t>部分で肌落ちが発生した際に労働者が接近しており、</a:t>
            </a:r>
            <a:r>
              <a:rPr lang="ja-JP" altLang="en-US" sz="1100" dirty="0"/>
              <a:t>被災</a:t>
            </a:r>
            <a:r>
              <a:rPr lang="ja-JP" altLang="en-US" sz="1100" dirty="0" smtClean="0"/>
              <a:t>したもの。</a:t>
            </a:r>
            <a:endParaRPr lang="en-US" altLang="ja-JP" sz="1100" dirty="0" smtClean="0"/>
          </a:p>
          <a:p>
            <a:pPr marL="303213" indent="-339725"/>
            <a:r>
              <a:rPr lang="ja-JP" altLang="en-US" sz="1100" dirty="0" smtClean="0"/>
              <a:t>　　　・地山の層が鏡にほぼ平行であり、鏡全体が倒れるように崩壊したもの。</a:t>
            </a:r>
            <a:endParaRPr lang="en-US" altLang="ja-JP" sz="1100" dirty="0" smtClean="0"/>
          </a:p>
          <a:p>
            <a:pPr marL="303213" indent="-339725"/>
            <a:r>
              <a:rPr lang="ja-JP" altLang="en-US" sz="1100" dirty="0"/>
              <a:t>　</a:t>
            </a:r>
            <a:r>
              <a:rPr lang="ja-JP" altLang="en-US" sz="1100" dirty="0" smtClean="0"/>
              <a:t>　　・遮水層を貫通し、大量の水がトンネル内に流入したもの。</a:t>
            </a:r>
            <a:endParaRPr lang="en-US" altLang="ja-JP" sz="1100" dirty="0" smtClean="0"/>
          </a:p>
          <a:p>
            <a:pPr marL="125413" indent="-161925"/>
            <a:r>
              <a:rPr lang="ja-JP" altLang="en-US" sz="1100" dirty="0" smtClean="0"/>
              <a:t>○切羽監視責任者に専任性を求めているものの全断面積の小さなトンネルまで専任の切羽監視責任者を置くことはかえって車両系建設機械との接触災害を誘発するおそれがあり、</a:t>
            </a:r>
            <a:r>
              <a:rPr lang="ja-JP" altLang="en-US" sz="1100" b="1" dirty="0" smtClean="0">
                <a:solidFill>
                  <a:srgbClr val="FF0000"/>
                </a:solidFill>
              </a:rPr>
              <a:t>専任性と全断面積の関係について整理が必要</a:t>
            </a:r>
            <a:r>
              <a:rPr lang="ja-JP" altLang="en-US" sz="1100" dirty="0" smtClean="0"/>
              <a:t>であったこと。</a:t>
            </a:r>
            <a:endParaRPr lang="en-US" altLang="ja-JP" sz="1100" dirty="0"/>
          </a:p>
          <a:p>
            <a:pPr marL="144000" indent="-179388"/>
            <a:endParaRPr lang="en-US" altLang="ja-JP" sz="1100" dirty="0"/>
          </a:p>
          <a:p>
            <a:pPr marL="144000" indent="-179388"/>
            <a:endParaRPr lang="en-US" altLang="ja-JP" sz="1100" dirty="0" smtClean="0"/>
          </a:p>
        </p:txBody>
      </p:sp>
      <p:sp>
        <p:nvSpPr>
          <p:cNvPr id="18" name="正方形/長方形 17"/>
          <p:cNvSpPr/>
          <p:nvPr/>
        </p:nvSpPr>
        <p:spPr>
          <a:xfrm>
            <a:off x="341530" y="624880"/>
            <a:ext cx="2863558"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smtClean="0"/>
              <a:t>改正の背景</a:t>
            </a:r>
            <a:endParaRPr kumimoji="1" lang="ja-JP" altLang="en-US" sz="1400" dirty="0"/>
          </a:p>
        </p:txBody>
      </p:sp>
    </p:spTree>
    <p:extLst>
      <p:ext uri="{BB962C8B-B14F-4D97-AF65-F5344CB8AC3E}">
        <p14:creationId xmlns:p14="http://schemas.microsoft.com/office/powerpoint/2010/main" val="1276313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23528" y="855924"/>
            <a:ext cx="8280920" cy="2717092"/>
          </a:xfrm>
          <a:prstGeom prst="roundRect">
            <a:avLst>
              <a:gd name="adj" fmla="val 4445"/>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smtClean="0"/>
              <a:t>○災害発生状況　</a:t>
            </a:r>
            <a:endParaRPr lang="en-US" altLang="ja-JP" sz="1100" dirty="0" smtClean="0"/>
          </a:p>
          <a:p>
            <a:r>
              <a:rPr lang="ja-JP" altLang="en-US" sz="1100" dirty="0" smtClean="0"/>
              <a:t>　</a:t>
            </a:r>
            <a:r>
              <a:rPr lang="en-US" altLang="ja-JP" sz="1100" dirty="0" smtClean="0"/>
              <a:t>NATM</a:t>
            </a:r>
            <a:r>
              <a:rPr lang="ja-JP" altLang="en-US" sz="1100" dirty="0" smtClean="0"/>
              <a:t>工法による道路トンネル建設工事において岩盤に孔を開け、雷管の装</a:t>
            </a:r>
            <a:endParaRPr lang="en-US" altLang="ja-JP" sz="1100" dirty="0" smtClean="0"/>
          </a:p>
          <a:p>
            <a:r>
              <a:rPr lang="ja-JP" altLang="en-US" sz="1100" dirty="0" smtClean="0"/>
              <a:t>薬作業を行っていた際に１回目の崩落が発生し、岩塊とともに雷管が落下した。</a:t>
            </a:r>
            <a:endParaRPr lang="en-US" altLang="ja-JP" sz="1100" dirty="0" smtClean="0"/>
          </a:p>
          <a:p>
            <a:r>
              <a:rPr lang="ja-JP" altLang="en-US" sz="1100" dirty="0"/>
              <a:t>　</a:t>
            </a:r>
            <a:r>
              <a:rPr lang="ja-JP" altLang="en-US" sz="1100" dirty="0" smtClean="0"/>
              <a:t>被災者</a:t>
            </a:r>
            <a:r>
              <a:rPr lang="en-US" altLang="ja-JP" sz="1100" dirty="0" smtClean="0"/>
              <a:t>A</a:t>
            </a:r>
            <a:r>
              <a:rPr lang="ja-JP" altLang="en-US" sz="1100" dirty="0" smtClean="0"/>
              <a:t>は作業員</a:t>
            </a:r>
            <a:r>
              <a:rPr lang="en-US" altLang="ja-JP" sz="1100" dirty="0" smtClean="0"/>
              <a:t>B</a:t>
            </a:r>
            <a:r>
              <a:rPr lang="ja-JP" altLang="en-US" sz="1100" dirty="0" smtClean="0"/>
              <a:t>と切羽に向かい、雷管を回収しようとした。このとき作業員</a:t>
            </a:r>
            <a:r>
              <a:rPr lang="en-US" altLang="ja-JP" sz="1100" dirty="0" smtClean="0"/>
              <a:t>C</a:t>
            </a:r>
          </a:p>
          <a:p>
            <a:r>
              <a:rPr lang="ja-JP" altLang="en-US" sz="1100" dirty="0" smtClean="0"/>
              <a:t>が崩落の兆候に気付き叫んだが、被災者</a:t>
            </a:r>
            <a:r>
              <a:rPr lang="en-US" altLang="ja-JP" sz="1100" dirty="0" smtClean="0"/>
              <a:t>A</a:t>
            </a:r>
            <a:r>
              <a:rPr lang="ja-JP" altLang="en-US" sz="1100" dirty="0" smtClean="0"/>
              <a:t>は逃げ遅れ、岩塊の下敷きとなり</a:t>
            </a:r>
            <a:endParaRPr lang="en-US" altLang="ja-JP" sz="1100" dirty="0" smtClean="0"/>
          </a:p>
          <a:p>
            <a:r>
              <a:rPr lang="ja-JP" altLang="en-US" sz="1100" dirty="0" smtClean="0"/>
              <a:t>死亡した。崩落した岩塊の総量は約</a:t>
            </a:r>
            <a:r>
              <a:rPr lang="en-US" altLang="ja-JP" sz="1100" dirty="0" smtClean="0"/>
              <a:t>14m</a:t>
            </a:r>
            <a:r>
              <a:rPr lang="en-US" altLang="ja-JP" sz="1100" baseline="30000" dirty="0" smtClean="0"/>
              <a:t>3</a:t>
            </a:r>
            <a:r>
              <a:rPr lang="ja-JP" altLang="en-US" sz="1100" dirty="0" smtClean="0"/>
              <a:t>と推計されている。</a:t>
            </a:r>
            <a:endParaRPr lang="en-US" altLang="ja-JP" sz="1100" dirty="0" smtClean="0"/>
          </a:p>
          <a:p>
            <a:endParaRPr lang="en-US" altLang="ja-JP" sz="1100" dirty="0"/>
          </a:p>
          <a:p>
            <a:r>
              <a:rPr lang="ja-JP" altLang="en-US" sz="1100" dirty="0" smtClean="0"/>
              <a:t>○災害発生原因</a:t>
            </a:r>
            <a:endParaRPr lang="en-US" altLang="ja-JP" sz="1100" dirty="0" smtClean="0"/>
          </a:p>
          <a:p>
            <a:r>
              <a:rPr lang="ja-JP" altLang="en-US" sz="1100" dirty="0" smtClean="0"/>
              <a:t>　装薬作業は切羽から十分</a:t>
            </a:r>
            <a:r>
              <a:rPr lang="ja-JP" altLang="en-US" sz="1100" dirty="0"/>
              <a:t>な間隔</a:t>
            </a:r>
            <a:r>
              <a:rPr lang="ja-JP" altLang="en-US" sz="1100" dirty="0" smtClean="0"/>
              <a:t>をとって実施すべきであり、落下した雷管を</a:t>
            </a:r>
            <a:endParaRPr lang="en-US" altLang="ja-JP" sz="1100" dirty="0" smtClean="0"/>
          </a:p>
          <a:p>
            <a:r>
              <a:rPr lang="ja-JP" altLang="en-US" sz="1100" dirty="0" smtClean="0"/>
              <a:t>拾うため</a:t>
            </a:r>
            <a:r>
              <a:rPr lang="ja-JP" altLang="en-US" sz="1100" dirty="0"/>
              <a:t>で</a:t>
            </a:r>
            <a:r>
              <a:rPr lang="ja-JP" altLang="en-US" sz="1100" dirty="0" smtClean="0"/>
              <a:t>あったとしても崩壊が</a:t>
            </a:r>
            <a:r>
              <a:rPr lang="ja-JP" altLang="en-US" sz="1100" dirty="0"/>
              <a:t>みられた切羽に安易に</a:t>
            </a:r>
            <a:r>
              <a:rPr lang="ja-JP" altLang="en-US" sz="1100" dirty="0" smtClean="0"/>
              <a:t>接近した</a:t>
            </a:r>
            <a:r>
              <a:rPr lang="ja-JP" altLang="en-US" sz="1100" dirty="0"/>
              <a:t>こと</a:t>
            </a:r>
            <a:r>
              <a:rPr lang="ja-JP" altLang="en-US" sz="1100" dirty="0" smtClean="0"/>
              <a:t>が主な原</a:t>
            </a:r>
            <a:endParaRPr lang="en-US" altLang="ja-JP" sz="1100" dirty="0" smtClean="0"/>
          </a:p>
          <a:p>
            <a:r>
              <a:rPr lang="ja-JP" altLang="en-US" sz="1100" dirty="0" smtClean="0"/>
              <a:t>因である。</a:t>
            </a:r>
            <a:endParaRPr lang="en-US" altLang="ja-JP" sz="1100" dirty="0"/>
          </a:p>
          <a:p>
            <a:r>
              <a:rPr lang="ja-JP" altLang="en-US" sz="1100" dirty="0" smtClean="0"/>
              <a:t>　支保パターンは切羽の観察結果を踏まえ安全側で施工されていたが、火薬</a:t>
            </a:r>
            <a:endParaRPr lang="en-US" altLang="ja-JP" sz="1100" dirty="0" smtClean="0"/>
          </a:p>
          <a:p>
            <a:r>
              <a:rPr lang="ja-JP" altLang="en-US" sz="1100" dirty="0" smtClean="0"/>
              <a:t>使用量が減少しており地山が崩れやすくなっていることが確認されていた。</a:t>
            </a:r>
            <a:endParaRPr lang="en-US" altLang="ja-JP" sz="1100" dirty="0" smtClean="0"/>
          </a:p>
          <a:p>
            <a:r>
              <a:rPr lang="ja-JP" altLang="en-US" sz="1100" dirty="0" smtClean="0"/>
              <a:t>肌落ち防止対策の選定にあたってのこの事実が考慮されていなかったことも</a:t>
            </a:r>
            <a:endParaRPr lang="en-US" altLang="ja-JP" sz="1100" dirty="0" smtClean="0"/>
          </a:p>
          <a:p>
            <a:r>
              <a:rPr lang="ja-JP" altLang="en-US" sz="1100" dirty="0" smtClean="0"/>
              <a:t>原因として挙げられる。　　　　　　　　　　　　　　　　　　　　　　　　　　　　　　　　　　　　　　　　　　　　　　　　　　　　　　崩落した切羽の様子</a:t>
            </a:r>
            <a:endParaRPr lang="en-US" altLang="ja-JP" sz="1100" dirty="0" smtClean="0"/>
          </a:p>
          <a:p>
            <a:endParaRPr lang="ja-JP" altLang="en-US" sz="1100" dirty="0"/>
          </a:p>
        </p:txBody>
      </p:sp>
      <p:sp>
        <p:nvSpPr>
          <p:cNvPr id="17" name="テキスト ボックス 16"/>
          <p:cNvSpPr txBox="1"/>
          <p:nvPr/>
        </p:nvSpPr>
        <p:spPr>
          <a:xfrm>
            <a:off x="821284" y="210126"/>
            <a:ext cx="756714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1600" dirty="0" smtClean="0"/>
              <a:t>山岳トンネル工事の切羽における肌落ち災害事例</a:t>
            </a:r>
            <a:endParaRPr kumimoji="1" lang="en-US" altLang="ja-JP" sz="1600" dirty="0" smtClean="0"/>
          </a:p>
        </p:txBody>
      </p:sp>
      <p:sp>
        <p:nvSpPr>
          <p:cNvPr id="7" name="正方形/長方形 6"/>
          <p:cNvSpPr/>
          <p:nvPr/>
        </p:nvSpPr>
        <p:spPr>
          <a:xfrm>
            <a:off x="488473" y="692696"/>
            <a:ext cx="2787383" cy="3072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smtClean="0"/>
              <a:t>死亡１名</a:t>
            </a:r>
            <a:endParaRPr kumimoji="1" lang="ja-JP" alt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512" y="986292"/>
            <a:ext cx="3196920" cy="242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 8"/>
          <p:cNvSpPr/>
          <p:nvPr/>
        </p:nvSpPr>
        <p:spPr>
          <a:xfrm>
            <a:off x="323528" y="3880260"/>
            <a:ext cx="8280920" cy="2789100"/>
          </a:xfrm>
          <a:prstGeom prst="roundRect">
            <a:avLst>
              <a:gd name="adj" fmla="val 4445"/>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smtClean="0"/>
              <a:t>○災害発生状況　</a:t>
            </a:r>
            <a:endParaRPr lang="en-US" altLang="ja-JP" sz="1100" dirty="0" smtClean="0"/>
          </a:p>
          <a:p>
            <a:r>
              <a:rPr lang="ja-JP" altLang="en-US" sz="1100" dirty="0" smtClean="0"/>
              <a:t>　</a:t>
            </a:r>
            <a:r>
              <a:rPr lang="en-US" altLang="ja-JP" sz="1100" dirty="0" smtClean="0"/>
              <a:t>NATM</a:t>
            </a:r>
            <a:r>
              <a:rPr lang="ja-JP" altLang="en-US" sz="1100" dirty="0" smtClean="0"/>
              <a:t>工法による道路トンネル建設工事において、発破、ずり出しが終了し、</a:t>
            </a:r>
            <a:endParaRPr lang="en-US" altLang="ja-JP" sz="1100" dirty="0" smtClean="0"/>
          </a:p>
          <a:p>
            <a:r>
              <a:rPr lang="ja-JP" altLang="en-US" sz="1100" dirty="0" smtClean="0"/>
              <a:t>被災者は支保工の建込みを行うために、地山の確認作業を行っていた。切羽</a:t>
            </a:r>
            <a:endParaRPr lang="en-US" altLang="ja-JP" sz="1100" dirty="0" smtClean="0"/>
          </a:p>
          <a:p>
            <a:r>
              <a:rPr lang="ja-JP" altLang="en-US" sz="1100" dirty="0" smtClean="0"/>
              <a:t>手前左肩部において全長約</a:t>
            </a:r>
            <a:r>
              <a:rPr lang="en-US" altLang="ja-JP" sz="1100" dirty="0" smtClean="0"/>
              <a:t>5m</a:t>
            </a:r>
            <a:r>
              <a:rPr lang="ja-JP" altLang="en-US" sz="1100" dirty="0" err="1" smtClean="0"/>
              <a:t>、</a:t>
            </a:r>
            <a:r>
              <a:rPr lang="ja-JP" altLang="en-US" sz="1100" dirty="0" smtClean="0"/>
              <a:t>奥行き最大約</a:t>
            </a:r>
            <a:r>
              <a:rPr lang="en-US" altLang="ja-JP" sz="1100" dirty="0" smtClean="0"/>
              <a:t>4m</a:t>
            </a:r>
            <a:r>
              <a:rPr lang="ja-JP" altLang="en-US" sz="1100" dirty="0" err="1" smtClean="0"/>
              <a:t>、</a:t>
            </a:r>
            <a:r>
              <a:rPr lang="ja-JP" altLang="en-US" sz="1100" dirty="0" smtClean="0"/>
              <a:t>高さ約</a:t>
            </a:r>
            <a:r>
              <a:rPr lang="en-US" altLang="ja-JP" sz="1100" dirty="0" smtClean="0"/>
              <a:t>5m</a:t>
            </a:r>
            <a:r>
              <a:rPr lang="ja-JP" altLang="en-US" sz="1100" dirty="0" smtClean="0"/>
              <a:t>にわたる約</a:t>
            </a:r>
            <a:r>
              <a:rPr lang="en-US" altLang="ja-JP" sz="1100" dirty="0" smtClean="0"/>
              <a:t>50m</a:t>
            </a:r>
            <a:r>
              <a:rPr lang="en-US" altLang="ja-JP" sz="1100" baseline="30000" dirty="0" smtClean="0"/>
              <a:t>3</a:t>
            </a:r>
          </a:p>
          <a:p>
            <a:r>
              <a:rPr lang="ja-JP" altLang="en-US" sz="1100" dirty="0" smtClean="0"/>
              <a:t>の土砂が崩壊した。このため、付近にいた被災者が生き埋めとなり、死亡した。</a:t>
            </a:r>
            <a:endParaRPr lang="en-US" altLang="ja-JP" sz="1100" dirty="0" smtClean="0"/>
          </a:p>
          <a:p>
            <a:r>
              <a:rPr lang="ja-JP" altLang="en-US" sz="1100" dirty="0"/>
              <a:t>　</a:t>
            </a:r>
            <a:r>
              <a:rPr lang="ja-JP" altLang="en-US" sz="1100" dirty="0" smtClean="0"/>
              <a:t>崩壊箇所では、二次吹付けコンクリート、鋼製支保工、ロックボルトが施工済</a:t>
            </a:r>
            <a:endParaRPr lang="en-US" altLang="ja-JP" sz="1100" dirty="0" smtClean="0"/>
          </a:p>
          <a:p>
            <a:r>
              <a:rPr lang="ja-JP" altLang="en-US" sz="1100" dirty="0"/>
              <a:t>であった</a:t>
            </a:r>
            <a:r>
              <a:rPr lang="ja-JP" altLang="en-US" sz="1100" dirty="0" smtClean="0"/>
              <a:t>。</a:t>
            </a:r>
            <a:endParaRPr lang="en-US" altLang="ja-JP" sz="1100" dirty="0" smtClean="0"/>
          </a:p>
          <a:p>
            <a:endParaRPr lang="en-US" altLang="ja-JP" sz="1100" dirty="0"/>
          </a:p>
          <a:p>
            <a:r>
              <a:rPr lang="ja-JP" altLang="en-US" sz="1100" dirty="0" smtClean="0"/>
              <a:t>○災害発生原因</a:t>
            </a:r>
            <a:endParaRPr lang="en-US" altLang="ja-JP" sz="1100" dirty="0" smtClean="0"/>
          </a:p>
          <a:p>
            <a:r>
              <a:rPr lang="ja-JP" altLang="en-US" sz="1100" dirty="0"/>
              <a:t>　</a:t>
            </a:r>
            <a:r>
              <a:rPr lang="ja-JP" altLang="en-US" sz="1100" dirty="0" smtClean="0"/>
              <a:t>崩壊箇所の地山に局所的な劣化が生じていたが、支保パターンの選定は</a:t>
            </a:r>
            <a:endParaRPr lang="en-US" altLang="ja-JP" sz="1100" dirty="0" smtClean="0"/>
          </a:p>
          <a:p>
            <a:r>
              <a:rPr lang="ja-JP" altLang="en-US" sz="1100" dirty="0" smtClean="0"/>
              <a:t>３箇所の平均で決定されていたため、崩落箇所の地山の劣化に応じた支保</a:t>
            </a:r>
            <a:endParaRPr lang="en-US" altLang="ja-JP" sz="1100" dirty="0" smtClean="0"/>
          </a:p>
          <a:p>
            <a:r>
              <a:rPr lang="ja-JP" altLang="en-US" sz="1100" dirty="0" smtClean="0"/>
              <a:t>パターンとなっておらず、強度が十分でなかったことが主な原因である。</a:t>
            </a:r>
            <a:endParaRPr lang="en-US" altLang="ja-JP" sz="1100" dirty="0" smtClean="0"/>
          </a:p>
          <a:p>
            <a:r>
              <a:rPr lang="ja-JP" altLang="en-US" sz="1100" dirty="0"/>
              <a:t>　</a:t>
            </a:r>
            <a:r>
              <a:rPr lang="ja-JP" altLang="en-US" sz="1100" dirty="0" smtClean="0"/>
              <a:t>支保パターンを選定する際は、単純に平均値をとるのではなく、局所的に</a:t>
            </a:r>
            <a:endParaRPr lang="en-US" altLang="ja-JP" sz="1100" dirty="0" smtClean="0"/>
          </a:p>
          <a:p>
            <a:r>
              <a:rPr lang="ja-JP" altLang="en-US" sz="1100" dirty="0"/>
              <a:t>劣化</a:t>
            </a:r>
            <a:r>
              <a:rPr lang="ja-JP" altLang="en-US" sz="1100" dirty="0" smtClean="0"/>
              <a:t>したところがあることを加味することが必要である。</a:t>
            </a:r>
            <a:endParaRPr lang="en-US" altLang="ja-JP" sz="1100" dirty="0" smtClean="0"/>
          </a:p>
          <a:p>
            <a:r>
              <a:rPr lang="ja-JP" altLang="en-US" sz="1100" dirty="0"/>
              <a:t>　</a:t>
            </a:r>
            <a:r>
              <a:rPr lang="ja-JP" altLang="en-US" sz="1100" dirty="0" smtClean="0"/>
              <a:t>　　　　　　　　　　　　　　　　　　　　　　　　　　　　　　　　　　　　　　　　　　　　　　　　　　　　　　　　　　　　　崩落した切羽の様子</a:t>
            </a:r>
            <a:endParaRPr lang="en-US" altLang="ja-JP" sz="1100" dirty="0" smtClean="0"/>
          </a:p>
          <a:p>
            <a:endParaRPr lang="ja-JP" altLang="en-US" sz="1100" dirty="0"/>
          </a:p>
        </p:txBody>
      </p:sp>
      <p:sp>
        <p:nvSpPr>
          <p:cNvPr id="11" name="正方形/長方形 10"/>
          <p:cNvSpPr/>
          <p:nvPr/>
        </p:nvSpPr>
        <p:spPr>
          <a:xfrm>
            <a:off x="488473" y="3717032"/>
            <a:ext cx="2787383" cy="3072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smtClean="0"/>
              <a:t>死亡１名</a:t>
            </a:r>
            <a:endParaRPr kumimoji="1" lang="ja-JP" altLang="en-US" sz="1600"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2540" y="4061577"/>
            <a:ext cx="3334217" cy="2378111"/>
          </a:xfrm>
          <a:prstGeom prst="rect">
            <a:avLst/>
          </a:prstGeom>
        </p:spPr>
      </p:pic>
      <p:sp>
        <p:nvSpPr>
          <p:cNvPr id="4" name="スライド番号プレースホルダー 3"/>
          <p:cNvSpPr>
            <a:spLocks noGrp="1"/>
          </p:cNvSpPr>
          <p:nvPr>
            <p:ph type="sldNum" sz="quarter" idx="12"/>
          </p:nvPr>
        </p:nvSpPr>
        <p:spPr>
          <a:xfrm>
            <a:off x="6830888" y="6356350"/>
            <a:ext cx="2133600" cy="365125"/>
          </a:xfrm>
        </p:spPr>
        <p:txBody>
          <a:bodyPr/>
          <a:lstStyle/>
          <a:p>
            <a:fld id="{D2D8002D-B5B0-4BAC-B1F6-782DDCCE6D9C}" type="slidenum">
              <a:rPr kumimoji="1" lang="ja-JP" altLang="en-US" smtClean="0"/>
              <a:t>18</a:t>
            </a:fld>
            <a:endParaRPr kumimoji="1" lang="ja-JP" altLang="en-US"/>
          </a:p>
        </p:txBody>
      </p:sp>
    </p:spTree>
    <p:extLst>
      <p:ext uri="{BB962C8B-B14F-4D97-AF65-F5344CB8AC3E}">
        <p14:creationId xmlns:p14="http://schemas.microsoft.com/office/powerpoint/2010/main" val="293629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23528" y="855924"/>
            <a:ext cx="8280920" cy="2743514"/>
          </a:xfrm>
          <a:prstGeom prst="roundRect">
            <a:avLst>
              <a:gd name="adj" fmla="val 4445"/>
            </a:avLst>
          </a:prstGeom>
        </p:spPr>
        <p:style>
          <a:lnRef idx="1">
            <a:schemeClr val="dk1"/>
          </a:lnRef>
          <a:fillRef idx="2">
            <a:schemeClr val="dk1"/>
          </a:fillRef>
          <a:effectRef idx="1">
            <a:schemeClr val="dk1"/>
          </a:effectRef>
          <a:fontRef idx="minor">
            <a:schemeClr val="dk1"/>
          </a:fontRef>
        </p:style>
        <p:txBody>
          <a:bodyPr tIns="180000" rIns="4176000" rtlCol="0" anchor="t"/>
          <a:lstStyle/>
          <a:p>
            <a:pPr>
              <a:tabLst>
                <a:tab pos="4038600" algn="l"/>
              </a:tabLst>
            </a:pPr>
            <a:r>
              <a:rPr lang="ja-JP" altLang="en-US" sz="1100" dirty="0" smtClean="0"/>
              <a:t>○災害</a:t>
            </a:r>
            <a:r>
              <a:rPr lang="ja-JP" altLang="en-US" sz="1100" dirty="0" smtClean="0">
                <a:solidFill>
                  <a:schemeClr val="tx1"/>
                </a:solidFill>
              </a:rPr>
              <a:t>発生状況　</a:t>
            </a:r>
            <a:endParaRPr lang="en-US" altLang="ja-JP" sz="1100" dirty="0" smtClean="0">
              <a:solidFill>
                <a:schemeClr val="tx1"/>
              </a:solidFill>
            </a:endParaRPr>
          </a:p>
          <a:p>
            <a:pPr>
              <a:tabLst>
                <a:tab pos="3683000" algn="l"/>
              </a:tabLst>
            </a:pPr>
            <a:r>
              <a:rPr lang="ja-JP" altLang="en-US" sz="1100" dirty="0" smtClean="0">
                <a:solidFill>
                  <a:schemeClr val="tx1"/>
                </a:solidFill>
              </a:rPr>
              <a:t>　</a:t>
            </a:r>
            <a:r>
              <a:rPr lang="en-US" altLang="ja-JP" sz="1100" dirty="0" smtClean="0">
                <a:solidFill>
                  <a:schemeClr val="tx1"/>
                </a:solidFill>
              </a:rPr>
              <a:t>NATM</a:t>
            </a:r>
            <a:r>
              <a:rPr lang="ja-JP" altLang="en-US" sz="1100" dirty="0" smtClean="0">
                <a:solidFill>
                  <a:schemeClr val="tx1"/>
                </a:solidFill>
              </a:rPr>
              <a:t>工法による道路トンネル建設工事において、</a:t>
            </a:r>
            <a:r>
              <a:rPr lang="en-US" altLang="ja-JP" sz="1100" dirty="0" smtClean="0">
                <a:solidFill>
                  <a:schemeClr val="tx1"/>
                </a:solidFill>
              </a:rPr>
              <a:t>5cm</a:t>
            </a:r>
            <a:r>
              <a:rPr lang="ja-JP" altLang="en-US" sz="1100" dirty="0" err="1" smtClean="0">
                <a:solidFill>
                  <a:schemeClr val="tx1"/>
                </a:solidFill>
              </a:rPr>
              <a:t>の鏡</a:t>
            </a:r>
            <a:r>
              <a:rPr lang="ja-JP" altLang="en-US" sz="1100" dirty="0" smtClean="0">
                <a:solidFill>
                  <a:schemeClr val="tx1"/>
                </a:solidFill>
              </a:rPr>
              <a:t>吹付けの後、岩盤に装薬用の孔の穿孔を行った。その後、ドリルジャンボのマンケージから装薬作業を始めようとしたところ、切羽の約</a:t>
            </a:r>
            <a:r>
              <a:rPr lang="en-US" altLang="ja-JP" sz="1100" dirty="0" smtClean="0">
                <a:solidFill>
                  <a:schemeClr val="tx1"/>
                </a:solidFill>
              </a:rPr>
              <a:t>3/4</a:t>
            </a:r>
            <a:r>
              <a:rPr lang="ja-JP" altLang="en-US" sz="1100" dirty="0" err="1" smtClean="0">
                <a:solidFill>
                  <a:schemeClr val="tx1"/>
                </a:solidFill>
              </a:rPr>
              <a:t>が崩</a:t>
            </a:r>
            <a:r>
              <a:rPr lang="ja-JP" altLang="en-US" sz="1100" dirty="0" smtClean="0">
                <a:solidFill>
                  <a:schemeClr val="tx1"/>
                </a:solidFill>
              </a:rPr>
              <a:t>壊し、マンケージごと被災者が崩壊に巻き込まれたもの。</a:t>
            </a:r>
            <a:endParaRPr lang="en-US" altLang="ja-JP" sz="1100" dirty="0" smtClean="0">
              <a:solidFill>
                <a:schemeClr val="tx1"/>
              </a:solidFill>
            </a:endParaRPr>
          </a:p>
          <a:p>
            <a:pPr>
              <a:tabLst>
                <a:tab pos="3683000" algn="l"/>
              </a:tabLst>
            </a:pPr>
            <a:r>
              <a:rPr lang="ja-JP" altLang="en-US" sz="1100" dirty="0" smtClean="0">
                <a:solidFill>
                  <a:schemeClr val="tx1"/>
                </a:solidFill>
              </a:rPr>
              <a:t>　ドリルジャンボ後方から切羽監視員が切羽の監視を行っていたが、切羽の崩壊に特段の予兆はみられなかった。</a:t>
            </a:r>
            <a:endParaRPr lang="en-US" altLang="ja-JP" sz="1100" dirty="0">
              <a:solidFill>
                <a:schemeClr val="tx1"/>
              </a:solidFill>
            </a:endParaRPr>
          </a:p>
          <a:p>
            <a:pPr>
              <a:tabLst>
                <a:tab pos="3683000" algn="l"/>
              </a:tabLst>
            </a:pPr>
            <a:endParaRPr lang="en-US" altLang="ja-JP" sz="1100" dirty="0" smtClean="0">
              <a:solidFill>
                <a:schemeClr val="tx1"/>
              </a:solidFill>
            </a:endParaRPr>
          </a:p>
          <a:p>
            <a:pPr>
              <a:tabLst>
                <a:tab pos="3683000" algn="l"/>
              </a:tabLst>
            </a:pPr>
            <a:r>
              <a:rPr lang="ja-JP" altLang="en-US" sz="1100" dirty="0" smtClean="0">
                <a:solidFill>
                  <a:schemeClr val="tx1"/>
                </a:solidFill>
              </a:rPr>
              <a:t>○災害発生原因</a:t>
            </a:r>
            <a:endParaRPr lang="en-US" altLang="ja-JP" sz="1100" dirty="0" smtClean="0">
              <a:solidFill>
                <a:schemeClr val="tx1"/>
              </a:solidFill>
            </a:endParaRPr>
          </a:p>
          <a:p>
            <a:pPr>
              <a:tabLst>
                <a:tab pos="3683000" algn="l"/>
              </a:tabLst>
            </a:pPr>
            <a:r>
              <a:rPr lang="ja-JP" altLang="en-US" sz="1100" dirty="0" smtClean="0">
                <a:solidFill>
                  <a:schemeClr val="tx1"/>
                </a:solidFill>
              </a:rPr>
              <a:t>　崩壊があった切羽の中央と右側部分については、岩辺同士をたたき合わせて割ることができるほど軟岩であった。</a:t>
            </a:r>
            <a:r>
              <a:rPr lang="ja-JP" altLang="en-US" sz="1100" dirty="0">
                <a:solidFill>
                  <a:schemeClr val="tx1"/>
                </a:solidFill>
              </a:rPr>
              <a:t>なお、崩壊した岩塊の一軸圧縮試験</a:t>
            </a:r>
            <a:r>
              <a:rPr lang="ja-JP" altLang="en-US" sz="1100" dirty="0" smtClean="0">
                <a:solidFill>
                  <a:schemeClr val="tx1"/>
                </a:solidFill>
              </a:rPr>
              <a:t>でも、試験が実施にくいほど岩</a:t>
            </a:r>
            <a:r>
              <a:rPr lang="ja-JP" altLang="en-US" sz="1100" dirty="0">
                <a:solidFill>
                  <a:schemeClr val="tx1"/>
                </a:solidFill>
              </a:rPr>
              <a:t>塊の強度が低いことが明らかに</a:t>
            </a:r>
            <a:r>
              <a:rPr lang="ja-JP" altLang="en-US" sz="1100" dirty="0" smtClean="0">
                <a:solidFill>
                  <a:schemeClr val="tx1"/>
                </a:solidFill>
              </a:rPr>
              <a:t>なっている。</a:t>
            </a:r>
            <a:endParaRPr lang="en-US" altLang="ja-JP" sz="1100" dirty="0" smtClean="0">
              <a:solidFill>
                <a:schemeClr val="tx1"/>
              </a:solidFill>
            </a:endParaRPr>
          </a:p>
          <a:p>
            <a:pPr>
              <a:tabLst>
                <a:tab pos="3683000" algn="l"/>
              </a:tabLst>
            </a:pPr>
            <a:r>
              <a:rPr lang="ja-JP" altLang="en-US" sz="1100" dirty="0" smtClean="0">
                <a:solidFill>
                  <a:schemeClr val="tx1"/>
                </a:solidFill>
              </a:rPr>
              <a:t>　地層が鏡に平行で全面に渡る崩壊が発生しやすい地山であった。</a:t>
            </a:r>
            <a:r>
              <a:rPr lang="ja-JP" altLang="en-US" sz="1100" dirty="0">
                <a:solidFill>
                  <a:schemeClr val="tx1"/>
                </a:solidFill>
              </a:rPr>
              <a:t>　</a:t>
            </a:r>
            <a:r>
              <a:rPr lang="ja-JP" altLang="en-US" sz="1100" dirty="0" smtClean="0">
                <a:solidFill>
                  <a:schemeClr val="tx1"/>
                </a:solidFill>
              </a:rPr>
              <a:t>　</a:t>
            </a:r>
            <a:endParaRPr lang="en-US" altLang="ja-JP" sz="1100" dirty="0" smtClean="0">
              <a:solidFill>
                <a:schemeClr val="tx1"/>
              </a:solidFill>
            </a:endParaRPr>
          </a:p>
          <a:p>
            <a:pPr>
              <a:tabLst>
                <a:tab pos="3683000" algn="l"/>
              </a:tabLst>
            </a:pPr>
            <a:r>
              <a:rPr lang="ja-JP" altLang="en-US" sz="1100" dirty="0">
                <a:solidFill>
                  <a:schemeClr val="tx1"/>
                </a:solidFill>
              </a:rPr>
              <a:t>　</a:t>
            </a:r>
            <a:r>
              <a:rPr lang="ja-JP" altLang="en-US" sz="1100" dirty="0" smtClean="0">
                <a:solidFill>
                  <a:schemeClr val="tx1"/>
                </a:solidFill>
              </a:rPr>
              <a:t>　　　　　　　　　　　　　　　　　　　　　　　　　　　　　　　　　　　　　　　　　　　　　　　　　　　　</a:t>
            </a:r>
            <a:endParaRPr lang="ja-JP" altLang="en-US" sz="1100" dirty="0">
              <a:solidFill>
                <a:schemeClr val="tx1"/>
              </a:solidFill>
            </a:endParaRPr>
          </a:p>
        </p:txBody>
      </p:sp>
      <p:sp>
        <p:nvSpPr>
          <p:cNvPr id="6" name="テキスト ボックス 5"/>
          <p:cNvSpPr txBox="1"/>
          <p:nvPr/>
        </p:nvSpPr>
        <p:spPr>
          <a:xfrm>
            <a:off x="821284" y="210126"/>
            <a:ext cx="756714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1600" dirty="0" smtClean="0"/>
              <a:t>山岳トンネル工事の切羽における肌落ち災害事例</a:t>
            </a:r>
            <a:endParaRPr kumimoji="1" lang="en-US" altLang="ja-JP" sz="1600" dirty="0" smtClean="0"/>
          </a:p>
        </p:txBody>
      </p:sp>
      <p:sp>
        <p:nvSpPr>
          <p:cNvPr id="7" name="正方形/長方形 6"/>
          <p:cNvSpPr/>
          <p:nvPr/>
        </p:nvSpPr>
        <p:spPr>
          <a:xfrm>
            <a:off x="488473" y="692696"/>
            <a:ext cx="2787383" cy="3072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smtClean="0"/>
              <a:t>死亡１名</a:t>
            </a:r>
            <a:endParaRPr kumimoji="1" lang="ja-JP" altLang="en-US" sz="1600" dirty="0"/>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8085" y="1062635"/>
            <a:ext cx="3459751" cy="2297491"/>
          </a:xfrm>
          <a:prstGeom prst="rect">
            <a:avLst/>
          </a:prstGeom>
        </p:spPr>
      </p:pic>
      <p:sp>
        <p:nvSpPr>
          <p:cNvPr id="11" name="円/楕円 10"/>
          <p:cNvSpPr/>
          <p:nvPr/>
        </p:nvSpPr>
        <p:spPr>
          <a:xfrm>
            <a:off x="5823142" y="1599941"/>
            <a:ext cx="1904764" cy="1517090"/>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754642" y="1965158"/>
            <a:ext cx="2041764" cy="492443"/>
          </a:xfrm>
          <a:prstGeom prst="rect">
            <a:avLst/>
          </a:prstGeom>
          <a:noFill/>
        </p:spPr>
        <p:txBody>
          <a:bodyPr wrap="square" rtlCol="0">
            <a:spAutoFit/>
          </a:bodyPr>
          <a:lstStyle/>
          <a:p>
            <a:pPr algn="ctr"/>
            <a:r>
              <a:rPr kumimoji="1" lang="ja-JP" altLang="en-US" sz="1400" b="1" dirty="0" smtClean="0">
                <a:solidFill>
                  <a:srgbClr val="FF0000"/>
                </a:solidFill>
              </a:rPr>
              <a:t>崩壊した部分</a:t>
            </a:r>
            <a:endParaRPr kumimoji="1" lang="en-US" altLang="ja-JP" sz="1400" b="1" dirty="0" smtClean="0">
              <a:solidFill>
                <a:srgbClr val="FF0000"/>
              </a:solidFill>
            </a:endParaRPr>
          </a:p>
          <a:p>
            <a:r>
              <a:rPr lang="ja-JP" altLang="en-US" sz="1200" b="1" dirty="0" smtClean="0">
                <a:solidFill>
                  <a:srgbClr val="FF0000"/>
                </a:solidFill>
              </a:rPr>
              <a:t>（崩壊後に鏡吹付けを実施）</a:t>
            </a:r>
            <a:endParaRPr kumimoji="1" lang="ja-JP" altLang="en-US" sz="1200" b="1" dirty="0">
              <a:solidFill>
                <a:srgbClr val="FF0000"/>
              </a:solidFill>
            </a:endParaRPr>
          </a:p>
        </p:txBody>
      </p:sp>
      <p:sp>
        <p:nvSpPr>
          <p:cNvPr id="2" name="テキスト ボックス 1"/>
          <p:cNvSpPr txBox="1"/>
          <p:nvPr/>
        </p:nvSpPr>
        <p:spPr>
          <a:xfrm>
            <a:off x="5183454" y="6250825"/>
            <a:ext cx="1584176" cy="430887"/>
          </a:xfrm>
          <a:prstGeom prst="rect">
            <a:avLst/>
          </a:prstGeom>
          <a:noFill/>
        </p:spPr>
        <p:txBody>
          <a:bodyPr wrap="square" rtlCol="0">
            <a:spAutoFit/>
          </a:bodyPr>
          <a:lstStyle/>
          <a:p>
            <a:r>
              <a:rPr lang="ja-JP" altLang="en-US" sz="1100" dirty="0"/>
              <a:t>災害発生直後の肌落ち箇所</a:t>
            </a:r>
            <a:endParaRPr kumimoji="1" lang="ja-JP" altLang="en-US" sz="1100" dirty="0"/>
          </a:p>
        </p:txBody>
      </p:sp>
      <p:sp>
        <p:nvSpPr>
          <p:cNvPr id="14" name="角丸四角形 13"/>
          <p:cNvSpPr/>
          <p:nvPr/>
        </p:nvSpPr>
        <p:spPr>
          <a:xfrm>
            <a:off x="323528" y="3871800"/>
            <a:ext cx="8280920" cy="2870838"/>
          </a:xfrm>
          <a:prstGeom prst="roundRect">
            <a:avLst>
              <a:gd name="adj" fmla="val 4445"/>
            </a:avLst>
          </a:prstGeom>
        </p:spPr>
        <p:style>
          <a:lnRef idx="1">
            <a:schemeClr val="dk1"/>
          </a:lnRef>
          <a:fillRef idx="2">
            <a:schemeClr val="dk1"/>
          </a:fillRef>
          <a:effectRef idx="1">
            <a:schemeClr val="dk1"/>
          </a:effectRef>
          <a:fontRef idx="minor">
            <a:schemeClr val="dk1"/>
          </a:fontRef>
        </p:style>
        <p:txBody>
          <a:bodyPr tIns="180000" rIns="4176000" rtlCol="0" anchor="t"/>
          <a:lstStyle/>
          <a:p>
            <a:pPr>
              <a:tabLst>
                <a:tab pos="4038600" algn="l"/>
              </a:tabLst>
            </a:pPr>
            <a:r>
              <a:rPr lang="ja-JP" altLang="en-US" sz="1100" dirty="0" smtClean="0"/>
              <a:t>○災害</a:t>
            </a:r>
            <a:r>
              <a:rPr lang="ja-JP" altLang="en-US" sz="1100" dirty="0" smtClean="0">
                <a:solidFill>
                  <a:schemeClr val="tx1"/>
                </a:solidFill>
              </a:rPr>
              <a:t>発生状況　</a:t>
            </a:r>
            <a:endParaRPr lang="en-US" altLang="ja-JP" sz="1100" dirty="0" smtClean="0">
              <a:solidFill>
                <a:schemeClr val="tx1"/>
              </a:solidFill>
            </a:endParaRPr>
          </a:p>
          <a:p>
            <a:pPr>
              <a:tabLst>
                <a:tab pos="3683000" algn="l"/>
              </a:tabLst>
            </a:pPr>
            <a:r>
              <a:rPr lang="ja-JP" altLang="en-US" sz="1100" dirty="0">
                <a:solidFill>
                  <a:schemeClr val="tx1"/>
                </a:solidFill>
              </a:rPr>
              <a:t>　</a:t>
            </a:r>
            <a:r>
              <a:rPr lang="en-US" altLang="ja-JP" sz="1100" dirty="0">
                <a:solidFill>
                  <a:schemeClr val="tx1"/>
                </a:solidFill>
              </a:rPr>
              <a:t>NATM</a:t>
            </a:r>
            <a:r>
              <a:rPr lang="ja-JP" altLang="en-US" sz="1100" dirty="0">
                <a:solidFill>
                  <a:schemeClr val="tx1"/>
                </a:solidFill>
              </a:rPr>
              <a:t>工法による道路トンネル建設工事において、一次吹付け作業の次に鋼製支保工の建込みの準備をしていたところ、根足から高さ</a:t>
            </a:r>
            <a:r>
              <a:rPr lang="en-US" altLang="ja-JP" sz="1100" dirty="0">
                <a:solidFill>
                  <a:schemeClr val="tx1"/>
                </a:solidFill>
              </a:rPr>
              <a:t>2</a:t>
            </a:r>
            <a:r>
              <a:rPr lang="ja-JP" altLang="en-US" sz="1100" dirty="0">
                <a:solidFill>
                  <a:schemeClr val="tx1"/>
                </a:solidFill>
              </a:rPr>
              <a:t>～</a:t>
            </a:r>
            <a:r>
              <a:rPr lang="en-US" altLang="ja-JP" sz="1100" dirty="0">
                <a:solidFill>
                  <a:schemeClr val="tx1"/>
                </a:solidFill>
              </a:rPr>
              <a:t>2.5m</a:t>
            </a:r>
            <a:r>
              <a:rPr lang="ja-JP" altLang="en-US" sz="1100" dirty="0">
                <a:solidFill>
                  <a:schemeClr val="tx1"/>
                </a:solidFill>
              </a:rPr>
              <a:t>の箇所で長辺約</a:t>
            </a:r>
            <a:r>
              <a:rPr lang="en-US" altLang="ja-JP" sz="1100" dirty="0">
                <a:solidFill>
                  <a:schemeClr val="tx1"/>
                </a:solidFill>
              </a:rPr>
              <a:t>2m</a:t>
            </a:r>
            <a:r>
              <a:rPr lang="ja-JP" altLang="en-US" sz="1100" dirty="0" err="1">
                <a:solidFill>
                  <a:schemeClr val="tx1"/>
                </a:solidFill>
              </a:rPr>
              <a:t>、</a:t>
            </a:r>
            <a:r>
              <a:rPr lang="ja-JP" altLang="en-US" sz="1100" dirty="0">
                <a:solidFill>
                  <a:schemeClr val="tx1"/>
                </a:solidFill>
              </a:rPr>
              <a:t>短辺約</a:t>
            </a:r>
            <a:r>
              <a:rPr lang="en-US" altLang="ja-JP" sz="1100" dirty="0">
                <a:solidFill>
                  <a:schemeClr val="tx1"/>
                </a:solidFill>
              </a:rPr>
              <a:t>0.7m</a:t>
            </a:r>
            <a:r>
              <a:rPr lang="ja-JP" altLang="en-US" sz="1100" dirty="0" err="1">
                <a:solidFill>
                  <a:schemeClr val="tx1"/>
                </a:solidFill>
              </a:rPr>
              <a:t>、</a:t>
            </a:r>
            <a:r>
              <a:rPr lang="ja-JP" altLang="en-US" sz="1100" dirty="0">
                <a:solidFill>
                  <a:schemeClr val="tx1"/>
                </a:solidFill>
              </a:rPr>
              <a:t>奥行き約</a:t>
            </a:r>
            <a:r>
              <a:rPr lang="en-US" altLang="ja-JP" sz="1100" dirty="0">
                <a:solidFill>
                  <a:schemeClr val="tx1"/>
                </a:solidFill>
              </a:rPr>
              <a:t>0</a:t>
            </a:r>
            <a:r>
              <a:rPr lang="ja-JP" altLang="en-US" sz="1100" dirty="0" err="1">
                <a:solidFill>
                  <a:schemeClr val="tx1"/>
                </a:solidFill>
              </a:rPr>
              <a:t>．</a:t>
            </a:r>
            <a:r>
              <a:rPr lang="en-US" altLang="ja-JP" sz="1100" dirty="0">
                <a:solidFill>
                  <a:schemeClr val="tx1"/>
                </a:solidFill>
              </a:rPr>
              <a:t>6m</a:t>
            </a:r>
            <a:r>
              <a:rPr lang="ja-JP" altLang="en-US" sz="1100" dirty="0">
                <a:solidFill>
                  <a:schemeClr val="tx1"/>
                </a:solidFill>
              </a:rPr>
              <a:t>（</a:t>
            </a:r>
            <a:r>
              <a:rPr lang="en-US" altLang="ja-JP" sz="1100" dirty="0">
                <a:solidFill>
                  <a:schemeClr val="tx1"/>
                </a:solidFill>
              </a:rPr>
              <a:t>0.28,</a:t>
            </a:r>
          </a:p>
          <a:p>
            <a:pPr>
              <a:tabLst>
                <a:tab pos="3683000" algn="l"/>
              </a:tabLst>
            </a:pPr>
            <a:r>
              <a:rPr lang="en-US" altLang="ja-JP" sz="1100" dirty="0" smtClean="0">
                <a:solidFill>
                  <a:schemeClr val="tx1"/>
                </a:solidFill>
              </a:rPr>
              <a:t>m</a:t>
            </a:r>
            <a:r>
              <a:rPr lang="en-US" altLang="ja-JP" sz="1100" baseline="30000" dirty="0" smtClean="0">
                <a:solidFill>
                  <a:schemeClr val="tx1"/>
                </a:solidFill>
              </a:rPr>
              <a:t>3</a:t>
            </a:r>
            <a:r>
              <a:rPr lang="ja-JP" altLang="en-US" sz="1100" dirty="0">
                <a:solidFill>
                  <a:schemeClr val="tx1"/>
                </a:solidFill>
              </a:rPr>
              <a:t> 、 </a:t>
            </a:r>
            <a:r>
              <a:rPr lang="ja-JP" altLang="en-US" sz="1100" dirty="0" smtClean="0">
                <a:solidFill>
                  <a:schemeClr val="tx1"/>
                </a:solidFill>
              </a:rPr>
              <a:t>約</a:t>
            </a:r>
            <a:r>
              <a:rPr lang="en-US" altLang="ja-JP" sz="1100" dirty="0" smtClean="0">
                <a:solidFill>
                  <a:schemeClr val="tx1"/>
                </a:solidFill>
              </a:rPr>
              <a:t>650kg</a:t>
            </a:r>
            <a:r>
              <a:rPr lang="ja-JP" altLang="en-US" sz="1100" dirty="0" smtClean="0">
                <a:solidFill>
                  <a:schemeClr val="tx1"/>
                </a:solidFill>
              </a:rPr>
              <a:t>）の</a:t>
            </a:r>
            <a:r>
              <a:rPr lang="ja-JP" altLang="en-US" sz="1100" dirty="0">
                <a:solidFill>
                  <a:schemeClr val="tx1"/>
                </a:solidFill>
              </a:rPr>
              <a:t>岩塊が抜け落ち、被災者の背中に当たったもの。　</a:t>
            </a:r>
            <a:r>
              <a:rPr lang="ja-JP" altLang="en-US" sz="1100" dirty="0" smtClean="0">
                <a:solidFill>
                  <a:schemeClr val="tx1"/>
                </a:solidFill>
              </a:rPr>
              <a:t>一次吹付コンクリートの厚さは施工計画では</a:t>
            </a:r>
            <a:r>
              <a:rPr lang="en-US" altLang="ja-JP" sz="1100" dirty="0" smtClean="0">
                <a:solidFill>
                  <a:schemeClr val="tx1"/>
                </a:solidFill>
              </a:rPr>
              <a:t>30mm</a:t>
            </a:r>
            <a:r>
              <a:rPr lang="ja-JP" altLang="en-US" sz="1100" dirty="0" smtClean="0">
                <a:solidFill>
                  <a:schemeClr val="tx1"/>
                </a:solidFill>
              </a:rPr>
              <a:t>とされていたが、</a:t>
            </a:r>
            <a:r>
              <a:rPr lang="en-US" altLang="ja-JP" sz="1100" dirty="0" smtClean="0">
                <a:solidFill>
                  <a:schemeClr val="tx1"/>
                </a:solidFill>
              </a:rPr>
              <a:t>10mm</a:t>
            </a:r>
            <a:r>
              <a:rPr lang="ja-JP" altLang="en-US" sz="1100" dirty="0" smtClean="0">
                <a:solidFill>
                  <a:schemeClr val="tx1"/>
                </a:solidFill>
              </a:rPr>
              <a:t>程度のところもみられた。</a:t>
            </a:r>
            <a:endParaRPr lang="en-US" altLang="ja-JP" sz="1100" dirty="0">
              <a:solidFill>
                <a:schemeClr val="tx1"/>
              </a:solidFill>
            </a:endParaRPr>
          </a:p>
          <a:p>
            <a:pPr>
              <a:tabLst>
                <a:tab pos="3683000" algn="l"/>
              </a:tabLst>
            </a:pPr>
            <a:endParaRPr lang="en-US" altLang="ja-JP" sz="1100" dirty="0" smtClean="0">
              <a:solidFill>
                <a:schemeClr val="tx1"/>
              </a:solidFill>
            </a:endParaRPr>
          </a:p>
          <a:p>
            <a:pPr>
              <a:tabLst>
                <a:tab pos="3683000" algn="l"/>
              </a:tabLst>
            </a:pPr>
            <a:r>
              <a:rPr lang="ja-JP" altLang="en-US" sz="1100" dirty="0" smtClean="0">
                <a:solidFill>
                  <a:schemeClr val="tx1"/>
                </a:solidFill>
              </a:rPr>
              <a:t>○災害発生原因</a:t>
            </a:r>
            <a:endParaRPr lang="en-US" altLang="ja-JP" sz="1100" dirty="0" smtClean="0">
              <a:solidFill>
                <a:schemeClr val="tx1"/>
              </a:solidFill>
            </a:endParaRPr>
          </a:p>
          <a:p>
            <a:pPr>
              <a:tabLst>
                <a:tab pos="3683000" algn="l"/>
              </a:tabLst>
            </a:pPr>
            <a:r>
              <a:rPr lang="ja-JP" altLang="en-US" sz="1100" dirty="0">
                <a:solidFill>
                  <a:schemeClr val="tx1"/>
                </a:solidFill>
              </a:rPr>
              <a:t>　切羽周辺の応力の再配分がなされていく過程で岩塊が力学的近郊を</a:t>
            </a:r>
            <a:r>
              <a:rPr lang="ja-JP" altLang="en-US" sz="1100" dirty="0" smtClean="0">
                <a:solidFill>
                  <a:schemeClr val="tx1"/>
                </a:solidFill>
              </a:rPr>
              <a:t>失ったことに伴い、岩塊が落下したが、その際、吹付コンクリートが施工計画どおりの厚さで吹き付けられていなかったこと。（岩塊をモデル化し計算したところ、施工計画どおりに吹き付けていれば肌落ちを防止できたと見込まれる）</a:t>
            </a:r>
            <a:endParaRPr lang="en-US" altLang="ja-JP" sz="1100" dirty="0" smtClean="0">
              <a:solidFill>
                <a:schemeClr val="tx1"/>
              </a:solidFill>
            </a:endParaRPr>
          </a:p>
          <a:p>
            <a:pPr>
              <a:tabLst>
                <a:tab pos="3683000" algn="l"/>
              </a:tabLst>
            </a:pPr>
            <a:r>
              <a:rPr lang="ja-JP" altLang="en-US" sz="1100" dirty="0" smtClean="0">
                <a:solidFill>
                  <a:schemeClr val="tx1"/>
                </a:solidFill>
              </a:rPr>
              <a:t>　</a:t>
            </a:r>
            <a:endParaRPr lang="en-US" altLang="ja-JP" sz="1100" dirty="0" smtClean="0">
              <a:solidFill>
                <a:schemeClr val="tx1"/>
              </a:solidFill>
            </a:endParaRPr>
          </a:p>
          <a:p>
            <a:pPr>
              <a:tabLst>
                <a:tab pos="3683000" algn="l"/>
              </a:tabLst>
            </a:pPr>
            <a:r>
              <a:rPr lang="ja-JP" altLang="en-US" sz="1100" dirty="0" smtClean="0">
                <a:solidFill>
                  <a:schemeClr val="tx1"/>
                </a:solidFill>
              </a:rPr>
              <a:t>　　　　　　　　　　　　　　　　　　　　　　　　　　　　　　　　　　　　　　　　　　　　　　　　　　　　</a:t>
            </a:r>
            <a:endParaRPr lang="ja-JP" altLang="en-US" sz="1100" dirty="0">
              <a:solidFill>
                <a:schemeClr val="tx1"/>
              </a:solidFill>
            </a:endParaRPr>
          </a:p>
        </p:txBody>
      </p:sp>
      <p:sp>
        <p:nvSpPr>
          <p:cNvPr id="15" name="正方形/長方形 14"/>
          <p:cNvSpPr/>
          <p:nvPr/>
        </p:nvSpPr>
        <p:spPr>
          <a:xfrm>
            <a:off x="488473" y="3718178"/>
            <a:ext cx="2787383" cy="3072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smtClean="0"/>
              <a:t>休業１名（骨盤骨折）</a:t>
            </a:r>
            <a:endParaRPr kumimoji="1" lang="ja-JP" altLang="en-US" sz="16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997" y="4008902"/>
            <a:ext cx="3149925" cy="2241923"/>
          </a:xfrm>
          <a:prstGeom prst="rect">
            <a:avLst/>
          </a:prstGeom>
        </p:spPr>
      </p:pic>
      <p:sp>
        <p:nvSpPr>
          <p:cNvPr id="16" name="テキスト ボックス 15"/>
          <p:cNvSpPr txBox="1"/>
          <p:nvPr/>
        </p:nvSpPr>
        <p:spPr>
          <a:xfrm>
            <a:off x="5959766" y="3360126"/>
            <a:ext cx="1584176" cy="261610"/>
          </a:xfrm>
          <a:prstGeom prst="rect">
            <a:avLst/>
          </a:prstGeom>
          <a:noFill/>
        </p:spPr>
        <p:txBody>
          <a:bodyPr wrap="square" rtlCol="0">
            <a:spAutoFit/>
          </a:bodyPr>
          <a:lstStyle/>
          <a:p>
            <a:r>
              <a:rPr lang="ja-JP" altLang="en-US" sz="1100" dirty="0"/>
              <a:t>切羽の崩落範囲</a:t>
            </a:r>
            <a:endParaRPr kumimoji="1" lang="ja-JP" altLang="en-US" sz="1100" dirty="0"/>
          </a:p>
        </p:txBody>
      </p:sp>
      <p:sp>
        <p:nvSpPr>
          <p:cNvPr id="17" name="テキスト ボックス 16"/>
          <p:cNvSpPr txBox="1"/>
          <p:nvPr/>
        </p:nvSpPr>
        <p:spPr>
          <a:xfrm>
            <a:off x="4762998" y="6250825"/>
            <a:ext cx="3149924" cy="261610"/>
          </a:xfrm>
          <a:prstGeom prst="rect">
            <a:avLst/>
          </a:prstGeom>
          <a:noFill/>
        </p:spPr>
        <p:txBody>
          <a:bodyPr wrap="square" rtlCol="0">
            <a:spAutoFit/>
          </a:bodyPr>
          <a:lstStyle/>
          <a:p>
            <a:pPr algn="ctr"/>
            <a:r>
              <a:rPr lang="ja-JP" altLang="en-US" sz="1100" dirty="0"/>
              <a:t>災害</a:t>
            </a:r>
            <a:r>
              <a:rPr lang="ja-JP" altLang="en-US" sz="1100" dirty="0" smtClean="0"/>
              <a:t>発生直後の肌落ち箇所（切羽左側面）</a:t>
            </a:r>
            <a:endParaRPr kumimoji="1" lang="ja-JP" altLang="en-US" sz="1100" dirty="0"/>
          </a:p>
        </p:txBody>
      </p:sp>
      <p:sp>
        <p:nvSpPr>
          <p:cNvPr id="9" name="スライド番号プレースホルダー 8"/>
          <p:cNvSpPr>
            <a:spLocks noGrp="1"/>
          </p:cNvSpPr>
          <p:nvPr>
            <p:ph type="sldNum" sz="quarter" idx="12"/>
          </p:nvPr>
        </p:nvSpPr>
        <p:spPr>
          <a:xfrm>
            <a:off x="6783678" y="6329872"/>
            <a:ext cx="2133600" cy="365125"/>
          </a:xfrm>
        </p:spPr>
        <p:txBody>
          <a:bodyPr/>
          <a:lstStyle/>
          <a:p>
            <a:fld id="{D2D8002D-B5B0-4BAC-B1F6-782DDCCE6D9C}" type="slidenum">
              <a:rPr kumimoji="1" lang="ja-JP" altLang="en-US" smtClean="0"/>
              <a:t>19</a:t>
            </a:fld>
            <a:endParaRPr kumimoji="1" lang="ja-JP" altLang="en-US"/>
          </a:p>
        </p:txBody>
      </p:sp>
    </p:spTree>
    <p:extLst>
      <p:ext uri="{BB962C8B-B14F-4D97-AF65-F5344CB8AC3E}">
        <p14:creationId xmlns:p14="http://schemas.microsoft.com/office/powerpoint/2010/main" val="1847363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21284" y="210126"/>
            <a:ext cx="75671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600" dirty="0" smtClean="0"/>
              <a:t>山岳トンネル工事の切羽における肌落ち災害防止対策に係るガイドライン策定の経緯</a:t>
            </a:r>
            <a:endParaRPr kumimoji="1" lang="en-US" altLang="ja-JP" sz="1600" dirty="0" smtClean="0"/>
          </a:p>
        </p:txBody>
      </p:sp>
      <p:sp>
        <p:nvSpPr>
          <p:cNvPr id="5" name="テキスト ボックス 4"/>
          <p:cNvSpPr txBox="1"/>
          <p:nvPr/>
        </p:nvSpPr>
        <p:spPr>
          <a:xfrm>
            <a:off x="251520" y="906685"/>
            <a:ext cx="8568952"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984250" indent="-84138">
              <a:tabLst>
                <a:tab pos="82550" algn="l"/>
              </a:tabLst>
            </a:pPr>
            <a:endParaRPr lang="en-US" altLang="ja-JP" sz="1200" dirty="0" smtClean="0"/>
          </a:p>
          <a:p>
            <a:pPr marL="263525" indent="-84138">
              <a:tabLst>
                <a:tab pos="82550" algn="l"/>
                <a:tab pos="720725" algn="l"/>
              </a:tabLst>
            </a:pPr>
            <a:r>
              <a:rPr lang="ja-JP" altLang="en-US" sz="1200" dirty="0" smtClean="0"/>
              <a:t>・山岳トンネル工事に</a:t>
            </a:r>
            <a:r>
              <a:rPr lang="ja-JP" altLang="en-US" sz="1200" dirty="0"/>
              <a:t>おける</a:t>
            </a:r>
            <a:r>
              <a:rPr lang="ja-JP" altLang="en-US" sz="1200" dirty="0" smtClean="0"/>
              <a:t>掘削の最先端（切羽）では地山が露出しており、岩石の落下等（肌落ち）による労働災害がたびたび</a:t>
            </a:r>
            <a:r>
              <a:rPr lang="ja-JP" altLang="en-US" sz="1200" smtClean="0"/>
              <a:t>発生。</a:t>
            </a:r>
            <a:endParaRPr lang="en-US" altLang="ja-JP" sz="1200" dirty="0" smtClean="0"/>
          </a:p>
          <a:p>
            <a:pPr marL="263525" indent="-84138"/>
            <a:r>
              <a:rPr kumimoji="1" lang="ja-JP" altLang="en-US" sz="1200" dirty="0" smtClean="0"/>
              <a:t>・肌落ち災害では、</a:t>
            </a:r>
            <a:r>
              <a:rPr kumimoji="1" lang="en-US" altLang="ja-JP" sz="1200" dirty="0" smtClean="0"/>
              <a:t>6%</a:t>
            </a:r>
            <a:r>
              <a:rPr kumimoji="1" lang="ja-JP" altLang="en-US" sz="1200" dirty="0" smtClean="0"/>
              <a:t>が死亡し、</a:t>
            </a:r>
            <a:r>
              <a:rPr kumimoji="1" lang="en-US" altLang="ja-JP" sz="1200" dirty="0" smtClean="0"/>
              <a:t>42%</a:t>
            </a:r>
            <a:r>
              <a:rPr kumimoji="1" lang="ja-JP" altLang="en-US" sz="1200" dirty="0" smtClean="0"/>
              <a:t>が休業一ヶ月以上となっており、発生した場合の重篤度が高い。</a:t>
            </a:r>
            <a:endParaRPr kumimoji="1" lang="en-US" altLang="ja-JP" sz="1200" dirty="0" smtClean="0"/>
          </a:p>
          <a:p>
            <a:pPr marL="263525" indent="-84138"/>
            <a:r>
              <a:rPr lang="ja-JP" altLang="en-US" sz="1200" dirty="0" smtClean="0"/>
              <a:t>・山岳</a:t>
            </a:r>
            <a:r>
              <a:rPr lang="ja-JP" altLang="en-US" sz="1200" dirty="0"/>
              <a:t>トンネル工事の切羽における労働災害の防止を</a:t>
            </a:r>
            <a:r>
              <a:rPr lang="ja-JP" altLang="en-US" sz="1200" dirty="0" smtClean="0"/>
              <a:t>図るため、望ましい取組をとりまとめ、関係者に周知する必要がある。</a:t>
            </a:r>
            <a:endParaRPr kumimoji="1" lang="ja-JP" altLang="en-US" sz="1200" dirty="0"/>
          </a:p>
        </p:txBody>
      </p:sp>
      <p:sp>
        <p:nvSpPr>
          <p:cNvPr id="7" name="テキスト ボックス 6"/>
          <p:cNvSpPr txBox="1"/>
          <p:nvPr/>
        </p:nvSpPr>
        <p:spPr>
          <a:xfrm>
            <a:off x="467544" y="6551766"/>
            <a:ext cx="5040560" cy="230832"/>
          </a:xfrm>
          <a:prstGeom prst="rect">
            <a:avLst/>
          </a:prstGeom>
          <a:noFill/>
        </p:spPr>
        <p:txBody>
          <a:bodyPr wrap="square" rtlCol="0">
            <a:spAutoFit/>
          </a:bodyPr>
          <a:lstStyle/>
          <a:p>
            <a:r>
              <a:rPr kumimoji="1" lang="ja-JP" altLang="en-US" sz="900" dirty="0" smtClean="0"/>
              <a:t>*独立行政法人労働安全衛生総合研究所技術資料 </a:t>
            </a:r>
            <a:r>
              <a:rPr kumimoji="1" lang="en-US" altLang="ja-JP" sz="900" dirty="0" smtClean="0"/>
              <a:t>No.2 (2012)</a:t>
            </a:r>
            <a:r>
              <a:rPr lang="ja-JP" altLang="en-US" sz="900" dirty="0" smtClean="0"/>
              <a:t>より。</a:t>
            </a:r>
            <a:endParaRPr kumimoji="1" lang="ja-JP" altLang="en-US" sz="900" dirty="0"/>
          </a:p>
        </p:txBody>
      </p:sp>
      <p:sp>
        <p:nvSpPr>
          <p:cNvPr id="9" name="角丸四角形 8"/>
          <p:cNvSpPr/>
          <p:nvPr/>
        </p:nvSpPr>
        <p:spPr>
          <a:xfrm>
            <a:off x="467544" y="764704"/>
            <a:ext cx="720080" cy="3231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背景</a:t>
            </a:r>
            <a:endParaRPr kumimoji="1" lang="ja-JP" altLang="en-US" dirty="0"/>
          </a:p>
        </p:txBody>
      </p:sp>
      <p:graphicFrame>
        <p:nvGraphicFramePr>
          <p:cNvPr id="2" name="グラフ 1"/>
          <p:cNvGraphicFramePr/>
          <p:nvPr>
            <p:extLst>
              <p:ext uri="{D42A27DB-BD31-4B8C-83A1-F6EECF244321}">
                <p14:modId xmlns:p14="http://schemas.microsoft.com/office/powerpoint/2010/main" val="239821544"/>
              </p:ext>
            </p:extLst>
          </p:nvPr>
        </p:nvGraphicFramePr>
        <p:xfrm>
          <a:off x="467544" y="2767717"/>
          <a:ext cx="4139952" cy="4032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p:cNvGraphicFramePr/>
          <p:nvPr>
            <p:extLst>
              <p:ext uri="{D42A27DB-BD31-4B8C-83A1-F6EECF244321}">
                <p14:modId xmlns:p14="http://schemas.microsoft.com/office/powerpoint/2010/main" val="3341450756"/>
              </p:ext>
            </p:extLst>
          </p:nvPr>
        </p:nvGraphicFramePr>
        <p:xfrm>
          <a:off x="4798888" y="2772365"/>
          <a:ext cx="4031580" cy="3469182"/>
        </p:xfrm>
        <a:graphic>
          <a:graphicData uri="http://schemas.openxmlformats.org/drawingml/2006/chart">
            <c:chart xmlns:c="http://schemas.openxmlformats.org/drawingml/2006/chart" xmlns:r="http://schemas.openxmlformats.org/officeDocument/2006/relationships" r:id="rId3"/>
          </a:graphicData>
        </a:graphic>
      </p:graphicFrame>
      <p:sp>
        <p:nvSpPr>
          <p:cNvPr id="3" name="角丸四角形吹き出し 2"/>
          <p:cNvSpPr/>
          <p:nvPr/>
        </p:nvSpPr>
        <p:spPr>
          <a:xfrm>
            <a:off x="1394954" y="3501008"/>
            <a:ext cx="1008112" cy="720080"/>
          </a:xfrm>
          <a:prstGeom prst="wedgeRoundRectCallout">
            <a:avLst>
              <a:gd name="adj1" fmla="val 37116"/>
              <a:gd name="adj2" fmla="val 9953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200" dirty="0" smtClean="0"/>
              <a:t>肌落ちと同等であると考えられる</a:t>
            </a:r>
            <a:endParaRPr kumimoji="1" lang="ja-JP" altLang="en-US" sz="1200" dirty="0"/>
          </a:p>
        </p:txBody>
      </p:sp>
      <p:sp>
        <p:nvSpPr>
          <p:cNvPr id="6" name="テキスト ボックス 5"/>
          <p:cNvSpPr txBox="1"/>
          <p:nvPr/>
        </p:nvSpPr>
        <p:spPr>
          <a:xfrm>
            <a:off x="251520" y="2035544"/>
            <a:ext cx="4265860" cy="338554"/>
          </a:xfrm>
          <a:prstGeom prst="rect">
            <a:avLst/>
          </a:prstGeom>
          <a:noFill/>
        </p:spPr>
        <p:txBody>
          <a:bodyPr wrap="square" rtlCol="0">
            <a:spAutoFit/>
          </a:bodyPr>
          <a:lstStyle/>
          <a:p>
            <a:r>
              <a:rPr lang="ja-JP" altLang="ja-JP" sz="1600" b="1" dirty="0"/>
              <a:t>トンネル建設工事の死亡者数</a:t>
            </a:r>
            <a:r>
              <a:rPr lang="ja-JP" altLang="en-US" sz="1600" b="1" dirty="0"/>
              <a:t>（</a:t>
            </a:r>
            <a:r>
              <a:rPr lang="ja-JP" altLang="ja-JP" sz="1600" b="1" dirty="0"/>
              <a:t>災害の種類別</a:t>
            </a:r>
            <a:r>
              <a:rPr lang="ja-JP" altLang="en-US" sz="1600" b="1" dirty="0" smtClean="0"/>
              <a:t>）</a:t>
            </a:r>
            <a:endParaRPr kumimoji="1" lang="ja-JP" altLang="en-US" sz="2000" dirty="0"/>
          </a:p>
        </p:txBody>
      </p:sp>
      <p:sp>
        <p:nvSpPr>
          <p:cNvPr id="10" name="テキスト ボックス 9"/>
          <p:cNvSpPr txBox="1"/>
          <p:nvPr/>
        </p:nvSpPr>
        <p:spPr>
          <a:xfrm>
            <a:off x="4878140" y="2035544"/>
            <a:ext cx="4265860" cy="338554"/>
          </a:xfrm>
          <a:prstGeom prst="rect">
            <a:avLst/>
          </a:prstGeom>
          <a:noFill/>
        </p:spPr>
        <p:txBody>
          <a:bodyPr wrap="square" rtlCol="0">
            <a:spAutoFit/>
          </a:bodyPr>
          <a:lstStyle/>
          <a:p>
            <a:pPr>
              <a:defRPr sz="1400" b="1" i="0" u="none" strike="noStrike" kern="1200" baseline="0">
                <a:solidFill>
                  <a:prstClr val="black"/>
                </a:solidFill>
                <a:latin typeface="+mn-lt"/>
                <a:ea typeface="+mn-ea"/>
                <a:cs typeface="+mn-cs"/>
              </a:defRPr>
            </a:pPr>
            <a:r>
              <a:rPr lang="ja-JP" altLang="en-US" sz="1600" dirty="0"/>
              <a:t>トンネル建設工事の肌落ち災害の程度</a:t>
            </a:r>
          </a:p>
        </p:txBody>
      </p:sp>
      <p:sp>
        <p:nvSpPr>
          <p:cNvPr id="8" name="テキスト ボックス 7"/>
          <p:cNvSpPr txBox="1"/>
          <p:nvPr/>
        </p:nvSpPr>
        <p:spPr>
          <a:xfrm>
            <a:off x="533252" y="2636912"/>
            <a:ext cx="576064" cy="261610"/>
          </a:xfrm>
          <a:prstGeom prst="rect">
            <a:avLst/>
          </a:prstGeom>
          <a:noFill/>
        </p:spPr>
        <p:txBody>
          <a:bodyPr wrap="square" rtlCol="0">
            <a:spAutoFit/>
          </a:bodyPr>
          <a:lstStyle/>
          <a:p>
            <a:r>
              <a:rPr kumimoji="1" lang="ja-JP" altLang="en-US" sz="1100" dirty="0" smtClean="0"/>
              <a:t>（人）</a:t>
            </a:r>
            <a:endParaRPr kumimoji="1" lang="ja-JP" altLang="en-US" sz="1100" dirty="0"/>
          </a:p>
        </p:txBody>
      </p:sp>
      <p:sp>
        <p:nvSpPr>
          <p:cNvPr id="11" name="テキスト ボックス 10"/>
          <p:cNvSpPr txBox="1"/>
          <p:nvPr/>
        </p:nvSpPr>
        <p:spPr>
          <a:xfrm>
            <a:off x="350838" y="2359913"/>
            <a:ext cx="4303092" cy="253916"/>
          </a:xfrm>
          <a:prstGeom prst="rect">
            <a:avLst/>
          </a:prstGeom>
          <a:noFill/>
        </p:spPr>
        <p:txBody>
          <a:bodyPr wrap="square" rtlCol="0">
            <a:spAutoFit/>
          </a:bodyPr>
          <a:lstStyle/>
          <a:p>
            <a:r>
              <a:rPr kumimoji="1" lang="ja-JP" altLang="en-US" sz="1050" dirty="0" smtClean="0"/>
              <a:t>（平成</a:t>
            </a:r>
            <a:r>
              <a:rPr lang="en-US" altLang="ja-JP" sz="1050" dirty="0" smtClean="0"/>
              <a:t>12</a:t>
            </a:r>
            <a:r>
              <a:rPr lang="ja-JP" altLang="en-US" sz="1050" dirty="0" smtClean="0"/>
              <a:t>年から</a:t>
            </a:r>
            <a:r>
              <a:rPr lang="en-US" altLang="ja-JP" sz="1050" dirty="0" smtClean="0"/>
              <a:t>21</a:t>
            </a:r>
            <a:r>
              <a:rPr lang="ja-JP" altLang="en-US" sz="1050" dirty="0" smtClean="0"/>
              <a:t>年までのトンネル建設工事中の死亡者</a:t>
            </a:r>
            <a:r>
              <a:rPr lang="en-US" altLang="ja-JP" sz="1050" dirty="0" smtClean="0"/>
              <a:t>84</a:t>
            </a:r>
            <a:r>
              <a:rPr lang="ja-JP" altLang="en-US" sz="1050" dirty="0" smtClean="0"/>
              <a:t>名の内訳）</a:t>
            </a:r>
            <a:endParaRPr kumimoji="1" lang="ja-JP" altLang="en-US" sz="1050" dirty="0"/>
          </a:p>
        </p:txBody>
      </p:sp>
      <p:sp>
        <p:nvSpPr>
          <p:cNvPr id="13" name="テキスト ボックス 12"/>
          <p:cNvSpPr txBox="1"/>
          <p:nvPr/>
        </p:nvSpPr>
        <p:spPr>
          <a:xfrm>
            <a:off x="4823520" y="2348371"/>
            <a:ext cx="4320480" cy="261610"/>
          </a:xfrm>
          <a:prstGeom prst="rect">
            <a:avLst/>
          </a:prstGeom>
          <a:noFill/>
        </p:spPr>
        <p:txBody>
          <a:bodyPr wrap="square" rtlCol="0">
            <a:spAutoFit/>
          </a:bodyPr>
          <a:lstStyle/>
          <a:p>
            <a:r>
              <a:rPr lang="ja-JP" altLang="en-US" sz="1050" dirty="0" smtClean="0"/>
              <a:t>（平成</a:t>
            </a:r>
            <a:r>
              <a:rPr lang="en-US" altLang="ja-JP" sz="1050" dirty="0" smtClean="0"/>
              <a:t>12</a:t>
            </a:r>
            <a:r>
              <a:rPr lang="ja-JP" altLang="en-US" sz="1050" dirty="0" smtClean="0"/>
              <a:t>年から</a:t>
            </a:r>
            <a:r>
              <a:rPr lang="en-US" altLang="ja-JP" sz="1050" dirty="0" smtClean="0"/>
              <a:t>22</a:t>
            </a:r>
            <a:r>
              <a:rPr lang="ja-JP" altLang="en-US" sz="1050" dirty="0" smtClean="0"/>
              <a:t>年までの肌落ちによる死傷者</a:t>
            </a:r>
            <a:r>
              <a:rPr lang="en-US" altLang="ja-JP" sz="1050" dirty="0" smtClean="0"/>
              <a:t>47</a:t>
            </a:r>
            <a:r>
              <a:rPr lang="ja-JP" altLang="en-US" sz="1050" dirty="0" smtClean="0"/>
              <a:t>名の内訳）</a:t>
            </a:r>
            <a:endParaRPr lang="en-US" altLang="ja-JP" sz="1050" dirty="0" smtClean="0"/>
          </a:p>
        </p:txBody>
      </p:sp>
      <p:sp>
        <p:nvSpPr>
          <p:cNvPr id="14" name="テキスト ボックス 13"/>
          <p:cNvSpPr txBox="1"/>
          <p:nvPr/>
        </p:nvSpPr>
        <p:spPr>
          <a:xfrm>
            <a:off x="4653930" y="6528682"/>
            <a:ext cx="4382566" cy="230832"/>
          </a:xfrm>
          <a:prstGeom prst="rect">
            <a:avLst/>
          </a:prstGeom>
          <a:noFill/>
        </p:spPr>
        <p:txBody>
          <a:bodyPr wrap="square" rtlCol="0">
            <a:spAutoFit/>
          </a:bodyPr>
          <a:lstStyle/>
          <a:p>
            <a:r>
              <a:rPr kumimoji="1" lang="ja-JP" altLang="en-US" sz="900" dirty="0" smtClean="0"/>
              <a:t>*一般社団法人日本トンネル専門工事業協会アンケート（平成</a:t>
            </a:r>
            <a:r>
              <a:rPr kumimoji="1" lang="en-US" altLang="ja-JP" sz="900" dirty="0" smtClean="0"/>
              <a:t>24</a:t>
            </a:r>
            <a:r>
              <a:rPr kumimoji="1" lang="ja-JP" altLang="en-US" sz="900" dirty="0" smtClean="0"/>
              <a:t>年</a:t>
            </a:r>
            <a:r>
              <a:rPr kumimoji="1" lang="en-US" altLang="ja-JP" sz="900" dirty="0" smtClean="0"/>
              <a:t>3</a:t>
            </a:r>
            <a:r>
              <a:rPr lang="ja-JP" altLang="en-US" sz="900" dirty="0"/>
              <a:t>月公表）より</a:t>
            </a:r>
            <a:r>
              <a:rPr kumimoji="1" lang="ja-JP" altLang="en-US" sz="900" dirty="0" smtClean="0"/>
              <a:t>。</a:t>
            </a:r>
            <a:endParaRPr kumimoji="1" lang="ja-JP" altLang="en-US" sz="900" dirty="0"/>
          </a:p>
        </p:txBody>
      </p:sp>
      <p:sp>
        <p:nvSpPr>
          <p:cNvPr id="15" name="スライド番号プレースホルダー 14"/>
          <p:cNvSpPr>
            <a:spLocks noGrp="1"/>
          </p:cNvSpPr>
          <p:nvPr>
            <p:ph type="sldNum" sz="quarter" idx="12"/>
          </p:nvPr>
        </p:nvSpPr>
        <p:spPr>
          <a:xfrm>
            <a:off x="6809345" y="6366409"/>
            <a:ext cx="2133600" cy="365125"/>
          </a:xfrm>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801381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883799940"/>
              </p:ext>
            </p:extLst>
          </p:nvPr>
        </p:nvGraphicFramePr>
        <p:xfrm>
          <a:off x="611560" y="748342"/>
          <a:ext cx="7848872" cy="6069395"/>
        </p:xfrm>
        <a:graphic>
          <a:graphicData uri="http://schemas.openxmlformats.org/drawingml/2006/table">
            <a:tbl>
              <a:tblPr firstRow="1" bandRow="1">
                <a:tableStyleId>{5C22544A-7EE6-4342-B048-85BDC9FD1C3A}</a:tableStyleId>
              </a:tblPr>
              <a:tblGrid>
                <a:gridCol w="288032"/>
                <a:gridCol w="469900"/>
                <a:gridCol w="5866804"/>
                <a:gridCol w="1224136"/>
              </a:tblGrid>
              <a:tr h="0">
                <a:tc>
                  <a:txBody>
                    <a:bodyPr/>
                    <a:lstStyle/>
                    <a:p>
                      <a:pPr algn="ctr" fontAlgn="t"/>
                      <a:r>
                        <a:rPr lang="ja-JP" altLang="en-US" sz="1050" dirty="0" smtClean="0">
                          <a:latin typeface="ＭＳ Ｐゴシック" panose="020B0600070205080204" pitchFamily="50" charset="-128"/>
                        </a:rPr>
                        <a:t>番号</a:t>
                      </a:r>
                      <a:endParaRPr lang="en-US" altLang="ja-JP" sz="1050" dirty="0" smtClean="0">
                        <a:latin typeface="ＭＳ Ｐゴシック" panose="020B0600070205080204" pitchFamily="50" charset="-128"/>
                      </a:endParaRPr>
                    </a:p>
                  </a:txBody>
                  <a:tcPr marL="9525" marR="9525" marT="9525" marB="0"/>
                </a:tc>
                <a:tc>
                  <a:txBody>
                    <a:bodyPr/>
                    <a:lstStyle/>
                    <a:p>
                      <a:pPr algn="ctr" fontAlgn="t"/>
                      <a:r>
                        <a:rPr lang="ja-JP" altLang="en-US" sz="1100" dirty="0" smtClean="0">
                          <a:latin typeface="ＭＳ Ｐゴシック" panose="020B0600070205080204" pitchFamily="50" charset="-128"/>
                        </a:rPr>
                        <a:t>発生年</a:t>
                      </a:r>
                      <a:endParaRPr lang="en-US" sz="1100" dirty="0">
                        <a:latin typeface="ＭＳ Ｐゴシック" panose="020B0600070205080204" pitchFamily="50" charset="-128"/>
                      </a:endParaRPr>
                    </a:p>
                  </a:txBody>
                  <a:tcPr marL="9525" marR="9525" marT="9525" marB="0"/>
                </a:tc>
                <a:tc>
                  <a:txBody>
                    <a:bodyPr/>
                    <a:lstStyle/>
                    <a:p>
                      <a:pPr algn="l" fontAlgn="t"/>
                      <a:r>
                        <a:rPr lang="ja-JP" altLang="en-US" sz="1100" dirty="0" smtClean="0">
                          <a:latin typeface="ＭＳ Ｐゴシック" panose="020B0600070205080204" pitchFamily="50" charset="-128"/>
                        </a:rPr>
                        <a:t>災害の概要</a:t>
                      </a:r>
                      <a:endParaRPr lang="ja-JP" altLang="en-US" sz="1100" dirty="0">
                        <a:latin typeface="ＭＳ Ｐゴシック" panose="020B0600070205080204" pitchFamily="50" charset="-128"/>
                      </a:endParaRPr>
                    </a:p>
                  </a:txBody>
                  <a:tcPr marL="9525" marR="9525" marT="9525" marB="0"/>
                </a:tc>
                <a:tc>
                  <a:txBody>
                    <a:bodyPr/>
                    <a:lstStyle/>
                    <a:p>
                      <a:pPr algn="l" fontAlgn="t"/>
                      <a:r>
                        <a:rPr lang="ja-JP" altLang="en-US" sz="1100" dirty="0" smtClean="0">
                          <a:latin typeface="ＭＳ Ｐゴシック" panose="020B0600070205080204" pitchFamily="50" charset="-128"/>
                        </a:rPr>
                        <a:t>推定原因</a:t>
                      </a:r>
                      <a:endParaRPr lang="ja-JP" altLang="en-US" sz="1100" dirty="0">
                        <a:latin typeface="ＭＳ Ｐゴシック" panose="020B0600070205080204" pitchFamily="50" charset="-128"/>
                      </a:endParaRPr>
                    </a:p>
                  </a:txBody>
                  <a:tcPr marL="9525" marR="9525" marT="9525" marB="0"/>
                </a:tc>
              </a:tr>
              <a:tr h="567675">
                <a:tc>
                  <a:txBody>
                    <a:bodyPr/>
                    <a:lstStyle/>
                    <a:p>
                      <a:pPr algn="ctr" fontAlgn="t"/>
                      <a:r>
                        <a:rPr lang="en-US" altLang="ja-JP" sz="1100" baseline="0" dirty="0" smtClean="0">
                          <a:latin typeface="ＭＳ Ｐゴシック" panose="020B0600070205080204" pitchFamily="50" charset="-128"/>
                        </a:rPr>
                        <a:t>1</a:t>
                      </a:r>
                      <a:endParaRPr lang="en-US" altLang="ja-JP" sz="1100" baseline="0" dirty="0">
                        <a:latin typeface="ＭＳ Ｐゴシック" panose="020B0600070205080204" pitchFamily="50" charset="-128"/>
                      </a:endParaRPr>
                    </a:p>
                  </a:txBody>
                  <a:tcPr marL="9525" marR="9525" marT="9525" marB="0"/>
                </a:tc>
                <a:tc>
                  <a:txBody>
                    <a:bodyPr/>
                    <a:lstStyle/>
                    <a:p>
                      <a:pPr algn="ctr" fontAlgn="t"/>
                      <a:r>
                        <a:rPr lang="en-US" altLang="ja-JP" sz="1100" baseline="0" dirty="0" smtClean="0">
                          <a:latin typeface="ＭＳ Ｐゴシック" panose="020B0600070205080204" pitchFamily="50" charset="-128"/>
                        </a:rPr>
                        <a:t>H28</a:t>
                      </a:r>
                      <a:endParaRPr lang="en-US" sz="1100" baseline="0" dirty="0">
                        <a:latin typeface="ＭＳ Ｐゴシック" panose="020B0600070205080204" pitchFamily="50" charset="-128"/>
                      </a:endParaRPr>
                    </a:p>
                  </a:txBody>
                  <a:tcPr marL="9525" marR="9525" marT="9525" marB="0"/>
                </a:tc>
                <a:tc>
                  <a:txBody>
                    <a:bodyPr/>
                    <a:lstStyle/>
                    <a:p>
                      <a:pPr algn="l" fontAlgn="t"/>
                      <a:r>
                        <a:rPr lang="en-US" altLang="ja-JP" sz="1100" dirty="0" smtClean="0">
                          <a:latin typeface="ＭＳ Ｐゴシック" panose="020B0600070205080204" pitchFamily="50" charset="-128"/>
                        </a:rPr>
                        <a:t>NATM</a:t>
                      </a:r>
                      <a:r>
                        <a:rPr lang="ja-JP" altLang="en-US" sz="1100" dirty="0" smtClean="0">
                          <a:latin typeface="ＭＳ Ｐゴシック" panose="020B0600070205080204" pitchFamily="50" charset="-128"/>
                        </a:rPr>
                        <a:t>工法による道路トンネル建設工事現場において、一次吹き付けが終了し、鋼製支保工建込みの準備ため根足箇所に立ち入ったところ、高さ</a:t>
                      </a:r>
                      <a:r>
                        <a:rPr lang="en-US" altLang="ja-JP" sz="1100" dirty="0" smtClean="0">
                          <a:latin typeface="ＭＳ Ｐゴシック" panose="020B0600070205080204" pitchFamily="50" charset="-128"/>
                        </a:rPr>
                        <a:t>2.3</a:t>
                      </a:r>
                      <a:r>
                        <a:rPr lang="ja-JP" altLang="en-US" sz="1100" dirty="0" smtClean="0">
                          <a:latin typeface="ＭＳ Ｐゴシック" panose="020B0600070205080204" pitchFamily="50" charset="-128"/>
                        </a:rPr>
                        <a:t>～</a:t>
                      </a:r>
                      <a:r>
                        <a:rPr lang="en-US" altLang="ja-JP" sz="1100" dirty="0" smtClean="0">
                          <a:latin typeface="ＭＳ Ｐゴシック" panose="020B0600070205080204" pitchFamily="50" charset="-128"/>
                        </a:rPr>
                        <a:t>2.5m</a:t>
                      </a:r>
                      <a:r>
                        <a:rPr lang="ja-JP" altLang="en-US" sz="1100" dirty="0" smtClean="0">
                          <a:latin typeface="ＭＳ Ｐゴシック" panose="020B0600070205080204" pitchFamily="50" charset="-128"/>
                        </a:rPr>
                        <a:t>の箇所から岩塊が抜け落ち、被災者の背中に激突した。</a:t>
                      </a:r>
                      <a:endParaRPr lang="ja-JP" altLang="en-US" sz="1100" dirty="0">
                        <a:latin typeface="ＭＳ Ｐゴシック" panose="020B0600070205080204" pitchFamily="50" charset="-128"/>
                      </a:endParaRPr>
                    </a:p>
                  </a:txBody>
                  <a:tcPr marL="9525" marR="9525" marT="9525" marB="0"/>
                </a:tc>
                <a:tc>
                  <a:txBody>
                    <a:bodyPr/>
                    <a:lstStyle/>
                    <a:p>
                      <a:pPr algn="l" fontAlgn="t"/>
                      <a:r>
                        <a:rPr lang="ja-JP" altLang="en-US" sz="1100" dirty="0" smtClean="0">
                          <a:latin typeface="ＭＳ Ｐゴシック" panose="020B0600070205080204" pitchFamily="50" charset="-128"/>
                        </a:rPr>
                        <a:t>吹付けコンクリートが計画されていた</a:t>
                      </a:r>
                      <a:r>
                        <a:rPr lang="en-US" altLang="ja-JP" sz="1100" dirty="0" smtClean="0">
                          <a:latin typeface="ＭＳ Ｐゴシック" panose="020B0600070205080204" pitchFamily="50" charset="-128"/>
                        </a:rPr>
                        <a:t>30mm</a:t>
                      </a:r>
                      <a:r>
                        <a:rPr lang="ja-JP" altLang="en-US" sz="1100" dirty="0" smtClean="0">
                          <a:latin typeface="ＭＳ Ｐゴシック" panose="020B0600070205080204" pitchFamily="50" charset="-128"/>
                        </a:rPr>
                        <a:t>より薄く</a:t>
                      </a:r>
                      <a:r>
                        <a:rPr lang="en-US" altLang="ja-JP" sz="1100" dirty="0" smtClean="0">
                          <a:latin typeface="ＭＳ Ｐゴシック" panose="020B0600070205080204" pitchFamily="50" charset="-128"/>
                        </a:rPr>
                        <a:t>10mm</a:t>
                      </a:r>
                      <a:r>
                        <a:rPr lang="ja-JP" altLang="en-US" sz="1100" dirty="0" smtClean="0">
                          <a:latin typeface="ＭＳ Ｐゴシック" panose="020B0600070205080204" pitchFamily="50" charset="-128"/>
                        </a:rPr>
                        <a:t>程度の箇所があったこと。</a:t>
                      </a:r>
                      <a:endParaRPr lang="ja-JP" altLang="en-US" sz="1100" dirty="0">
                        <a:latin typeface="ＭＳ Ｐゴシック" panose="020B0600070205080204" pitchFamily="50" charset="-128"/>
                      </a:endParaRPr>
                    </a:p>
                  </a:txBody>
                  <a:tcPr marL="9525" marR="9525" marT="9525" marB="0"/>
                </a:tc>
              </a:tr>
              <a:tr h="567675">
                <a:tc>
                  <a:txBody>
                    <a:bodyPr/>
                    <a:lstStyle/>
                    <a:p>
                      <a:pPr algn="ctr" fontAlgn="t"/>
                      <a:r>
                        <a:rPr lang="en-US" altLang="ja-JP" sz="1100" baseline="0" dirty="0" smtClean="0">
                          <a:latin typeface="ＭＳ Ｐゴシック" panose="020B0600070205080204" pitchFamily="50" charset="-128"/>
                        </a:rPr>
                        <a:t>2</a:t>
                      </a:r>
                      <a:endParaRPr lang="en-US" altLang="ja-JP" sz="1100" baseline="0" dirty="0">
                        <a:latin typeface="ＭＳ Ｐゴシック" panose="020B0600070205080204" pitchFamily="50" charset="-128"/>
                      </a:endParaRPr>
                    </a:p>
                  </a:txBody>
                  <a:tcPr marL="9525" marR="9525" marT="9525" marB="0"/>
                </a:tc>
                <a:tc>
                  <a:txBody>
                    <a:bodyPr/>
                    <a:lstStyle/>
                    <a:p>
                      <a:pPr algn="ctr" fontAlgn="t"/>
                      <a:r>
                        <a:rPr lang="en-US" altLang="ja-JP" sz="1100" baseline="0" dirty="0" smtClean="0">
                          <a:latin typeface="ＭＳ Ｐゴシック" panose="020B0600070205080204" pitchFamily="50" charset="-128"/>
                        </a:rPr>
                        <a:t>H28</a:t>
                      </a:r>
                      <a:endParaRPr lang="en-US" sz="1100" baseline="0" dirty="0">
                        <a:latin typeface="ＭＳ Ｐゴシック" panose="020B0600070205080204" pitchFamily="50" charset="-128"/>
                      </a:endParaRPr>
                    </a:p>
                  </a:txBody>
                  <a:tcPr marL="9525" marR="9525" marT="9525" marB="0"/>
                </a:tc>
                <a:tc>
                  <a:txBody>
                    <a:bodyPr/>
                    <a:lstStyle/>
                    <a:p>
                      <a:pPr algn="l" fontAlgn="t"/>
                      <a:r>
                        <a:rPr lang="en-US" altLang="ja-JP" sz="1100" dirty="0" smtClean="0">
                          <a:latin typeface="ＭＳ Ｐゴシック" panose="020B0600070205080204" pitchFamily="50" charset="-128"/>
                        </a:rPr>
                        <a:t>NATM</a:t>
                      </a:r>
                      <a:r>
                        <a:rPr lang="ja-JP" altLang="en-US" sz="1100" dirty="0" smtClean="0">
                          <a:latin typeface="ＭＳ Ｐゴシック" panose="020B0600070205080204" pitchFamily="50" charset="-128"/>
                        </a:rPr>
                        <a:t>工法による道路トンネル建設工事現場において</a:t>
                      </a:r>
                      <a:r>
                        <a:rPr lang="en-US" altLang="ja-JP" sz="1100" dirty="0" smtClean="0">
                          <a:latin typeface="ＭＳ Ｐゴシック" panose="020B0600070205080204" pitchFamily="50" charset="-128"/>
                        </a:rPr>
                        <a:t>5cm</a:t>
                      </a:r>
                      <a:r>
                        <a:rPr lang="ja-JP" altLang="en-US" sz="1100" dirty="0" err="1" smtClean="0">
                          <a:latin typeface="ＭＳ Ｐゴシック" panose="020B0600070205080204" pitchFamily="50" charset="-128"/>
                        </a:rPr>
                        <a:t>の鏡</a:t>
                      </a:r>
                      <a:r>
                        <a:rPr lang="ja-JP" altLang="en-US" sz="1100" dirty="0" smtClean="0">
                          <a:latin typeface="ＭＳ Ｐゴシック" panose="020B0600070205080204" pitchFamily="50" charset="-128"/>
                        </a:rPr>
                        <a:t>吹付けの後、岩盤に装薬用の孔の穿孔を行った。その後ドリルジャンボのマンケージから装薬作業を始めたところ、切羽の約</a:t>
                      </a:r>
                      <a:r>
                        <a:rPr lang="en-US" altLang="ja-JP" sz="1100" dirty="0" smtClean="0">
                          <a:latin typeface="ＭＳ Ｐゴシック" panose="020B0600070205080204" pitchFamily="50" charset="-128"/>
                        </a:rPr>
                        <a:t>3/4</a:t>
                      </a:r>
                      <a:r>
                        <a:rPr lang="ja-JP" altLang="en-US" sz="1100" dirty="0" err="1" smtClean="0">
                          <a:latin typeface="ＭＳ Ｐゴシック" panose="020B0600070205080204" pitchFamily="50" charset="-128"/>
                        </a:rPr>
                        <a:t>が崩</a:t>
                      </a:r>
                      <a:r>
                        <a:rPr lang="ja-JP" altLang="en-US" sz="1100" dirty="0" smtClean="0">
                          <a:latin typeface="ＭＳ Ｐゴシック" panose="020B0600070205080204" pitchFamily="50" charset="-128"/>
                        </a:rPr>
                        <a:t>壊し、マンケージごと被災者が崩壊に巻き込まれた。</a:t>
                      </a:r>
                      <a:endParaRPr lang="ja-JP" altLang="en-US" sz="1100" dirty="0">
                        <a:latin typeface="ＭＳ Ｐゴシック" panose="020B0600070205080204" pitchFamily="50" charset="-128"/>
                      </a:endParaRPr>
                    </a:p>
                  </a:txBody>
                  <a:tcPr marL="9525" marR="9525" marT="9525" marB="0"/>
                </a:tc>
                <a:tc>
                  <a:txBody>
                    <a:bodyPr/>
                    <a:lstStyle/>
                    <a:p>
                      <a:pPr algn="l" fontAlgn="t"/>
                      <a:r>
                        <a:rPr lang="ja-JP" altLang="en-US" sz="1100" dirty="0" smtClean="0">
                          <a:latin typeface="ＭＳ Ｐゴシック" panose="020B0600070205080204" pitchFamily="50" charset="-128"/>
                        </a:rPr>
                        <a:t>切羽が脆弱であるにもかかず肌落ち防止対策が不十分だったこと</a:t>
                      </a:r>
                      <a:endParaRPr lang="ja-JP" altLang="en-US" sz="1100" dirty="0">
                        <a:latin typeface="ＭＳ Ｐゴシック" panose="020B0600070205080204" pitchFamily="50" charset="-128"/>
                      </a:endParaRPr>
                    </a:p>
                  </a:txBody>
                  <a:tcPr marL="9525" marR="9525" marT="9525" marB="0"/>
                </a:tc>
              </a:tr>
              <a:tr h="567675">
                <a:tc>
                  <a:txBody>
                    <a:bodyPr/>
                    <a:lstStyle/>
                    <a:p>
                      <a:pPr algn="ctr" fontAlgn="t"/>
                      <a:r>
                        <a:rPr lang="en-US" altLang="ja-JP" sz="1100" baseline="0" dirty="0" smtClean="0">
                          <a:latin typeface="ＭＳ Ｐゴシック" panose="020B0600070205080204" pitchFamily="50" charset="-128"/>
                        </a:rPr>
                        <a:t>3</a:t>
                      </a:r>
                      <a:endParaRPr lang="en-US" altLang="ja-JP" sz="1100" baseline="0" dirty="0">
                        <a:latin typeface="ＭＳ Ｐゴシック" panose="020B0600070205080204" pitchFamily="50" charset="-128"/>
                      </a:endParaRPr>
                    </a:p>
                  </a:txBody>
                  <a:tcPr marL="9525" marR="9525" marT="9525" marB="0"/>
                </a:tc>
                <a:tc>
                  <a:txBody>
                    <a:bodyPr/>
                    <a:lstStyle/>
                    <a:p>
                      <a:pPr algn="ctr" fontAlgn="t"/>
                      <a:r>
                        <a:rPr lang="en-US" altLang="ja-JP" sz="1100" baseline="0" dirty="0" smtClean="0">
                          <a:latin typeface="ＭＳ Ｐゴシック" panose="020B0600070205080204" pitchFamily="50" charset="-128"/>
                        </a:rPr>
                        <a:t>H27</a:t>
                      </a:r>
                      <a:endParaRPr lang="en-US" sz="1100" baseline="0" dirty="0">
                        <a:latin typeface="ＭＳ Ｐゴシック" panose="020B0600070205080204" pitchFamily="50" charset="-128"/>
                      </a:endParaRPr>
                    </a:p>
                  </a:txBody>
                  <a:tcPr marL="9525" marR="9525" marT="9525" marB="0"/>
                </a:tc>
                <a:tc>
                  <a:txBody>
                    <a:bodyPr/>
                    <a:lstStyle/>
                    <a:p>
                      <a:pPr algn="l" fontAlgn="t"/>
                      <a:r>
                        <a:rPr lang="ja-JP" altLang="en-US" sz="1100" dirty="0">
                          <a:latin typeface="ＭＳ Ｐゴシック" panose="020B0600070205080204" pitchFamily="50" charset="-128"/>
                        </a:rPr>
                        <a:t>建設中の自動車専用道路のトンネル工事現場で、支保工の建込みを行うために、被災者が地山の確認作業を行っていたところ、切羽手前左肩部の地山が局所的に弱く、全長約</a:t>
                      </a:r>
                      <a:r>
                        <a:rPr lang="en-US" altLang="ja-JP" sz="1100" dirty="0">
                          <a:latin typeface="ＭＳ Ｐゴシック" panose="020B0600070205080204" pitchFamily="50" charset="-128"/>
                        </a:rPr>
                        <a:t>5m</a:t>
                      </a:r>
                      <a:r>
                        <a:rPr lang="ja-JP" altLang="en-US" sz="1100" dirty="0" err="1">
                          <a:latin typeface="ＭＳ Ｐゴシック" panose="020B0600070205080204" pitchFamily="50" charset="-128"/>
                        </a:rPr>
                        <a:t>、</a:t>
                      </a:r>
                      <a:r>
                        <a:rPr lang="ja-JP" altLang="en-US" sz="1100" dirty="0">
                          <a:latin typeface="ＭＳ Ｐゴシック" panose="020B0600070205080204" pitchFamily="50" charset="-128"/>
                        </a:rPr>
                        <a:t>奥行き最大約</a:t>
                      </a:r>
                      <a:r>
                        <a:rPr lang="en-US" altLang="ja-JP" sz="1100" dirty="0">
                          <a:latin typeface="ＭＳ Ｐゴシック" panose="020B0600070205080204" pitchFamily="50" charset="-128"/>
                        </a:rPr>
                        <a:t>4m</a:t>
                      </a:r>
                      <a:r>
                        <a:rPr lang="ja-JP" altLang="en-US" sz="1100" dirty="0" err="1">
                          <a:latin typeface="ＭＳ Ｐゴシック" panose="020B0600070205080204" pitchFamily="50" charset="-128"/>
                        </a:rPr>
                        <a:t>、</a:t>
                      </a:r>
                      <a:r>
                        <a:rPr lang="ja-JP" altLang="en-US" sz="1100" dirty="0">
                          <a:latin typeface="ＭＳ Ｐゴシック" panose="020B0600070205080204" pitchFamily="50" charset="-128"/>
                        </a:rPr>
                        <a:t>高さ約</a:t>
                      </a:r>
                      <a:r>
                        <a:rPr lang="en-US" altLang="ja-JP" sz="1100" dirty="0">
                          <a:latin typeface="ＭＳ Ｐゴシック" panose="020B0600070205080204" pitchFamily="50" charset="-128"/>
                        </a:rPr>
                        <a:t>5m</a:t>
                      </a:r>
                      <a:r>
                        <a:rPr lang="ja-JP" altLang="en-US" sz="1100" dirty="0">
                          <a:latin typeface="ＭＳ Ｐゴシック" panose="020B0600070205080204" pitchFamily="50" charset="-128"/>
                        </a:rPr>
                        <a:t>にわたり崩壊し、その付近にいた被災者が生き埋めとなり、死亡した。</a:t>
                      </a:r>
                      <a:br>
                        <a:rPr lang="ja-JP" altLang="en-US" sz="1100" dirty="0">
                          <a:latin typeface="ＭＳ Ｐゴシック" panose="020B0600070205080204" pitchFamily="50" charset="-128"/>
                        </a:rPr>
                      </a:br>
                      <a:r>
                        <a:rPr lang="ja-JP" altLang="en-US" sz="1100" dirty="0">
                          <a:latin typeface="ＭＳ Ｐゴシック" panose="020B0600070205080204" pitchFamily="50" charset="-128"/>
                        </a:rPr>
                        <a:t>　崩壊箇所では、二次吹付けコンクリート、鋼製支保工、ロックボルトが施工済であった</a:t>
                      </a:r>
                      <a:r>
                        <a:rPr lang="ja-JP" altLang="en-US" sz="1100" dirty="0" smtClean="0">
                          <a:latin typeface="ＭＳ Ｐゴシック" panose="020B0600070205080204" pitchFamily="50" charset="-128"/>
                        </a:rPr>
                        <a:t>。</a:t>
                      </a:r>
                      <a:endParaRPr lang="ja-JP" altLang="en-US" sz="1100" dirty="0">
                        <a:latin typeface="ＭＳ Ｐゴシック" panose="020B0600070205080204" pitchFamily="50" charset="-128"/>
                      </a:endParaRPr>
                    </a:p>
                  </a:txBody>
                  <a:tcPr marL="9525" marR="9525" marT="9525" marB="0"/>
                </a:tc>
                <a:tc>
                  <a:txBody>
                    <a:bodyPr/>
                    <a:lstStyle/>
                    <a:p>
                      <a:pPr algn="l" fontAlgn="t"/>
                      <a:r>
                        <a:rPr lang="ja-JP" altLang="en-US" sz="1100" dirty="0">
                          <a:latin typeface="ＭＳ Ｐゴシック" panose="020B0600070205080204" pitchFamily="50" charset="-128"/>
                        </a:rPr>
                        <a:t>局所的に弱い地山に対して、適切な覆工を行わなかったこと。</a:t>
                      </a:r>
                    </a:p>
                  </a:txBody>
                  <a:tcPr marL="9525" marR="9525" marT="9525" marB="0"/>
                </a:tc>
              </a:tr>
              <a:tr h="567675">
                <a:tc>
                  <a:txBody>
                    <a:bodyPr/>
                    <a:lstStyle/>
                    <a:p>
                      <a:pPr algn="ctr" fontAlgn="t"/>
                      <a:r>
                        <a:rPr lang="en-US" altLang="ja-JP" sz="1100" baseline="0" dirty="0" smtClean="0">
                          <a:latin typeface="ＭＳ Ｐゴシック" panose="020B0600070205080204" pitchFamily="50" charset="-128"/>
                        </a:rPr>
                        <a:t>4</a:t>
                      </a:r>
                      <a:endParaRPr lang="en-US" altLang="ja-JP" sz="1100" baseline="0" dirty="0">
                        <a:latin typeface="ＭＳ Ｐゴシック" panose="020B0600070205080204" pitchFamily="50" charset="-128"/>
                      </a:endParaRPr>
                    </a:p>
                  </a:txBody>
                  <a:tcPr marL="9525" marR="9525" marT="9525" marB="0"/>
                </a:tc>
                <a:tc>
                  <a:txBody>
                    <a:bodyPr/>
                    <a:lstStyle/>
                    <a:p>
                      <a:pPr algn="ctr" fontAlgn="t"/>
                      <a:r>
                        <a:rPr lang="en-US" sz="1100" baseline="0" dirty="0" smtClean="0">
                          <a:latin typeface="ＭＳ Ｐゴシック" panose="020B0600070205080204" pitchFamily="50" charset="-128"/>
                        </a:rPr>
                        <a:t>H27</a:t>
                      </a:r>
                      <a:endParaRPr lang="en-US" sz="1100" baseline="0" dirty="0">
                        <a:latin typeface="ＭＳ Ｐゴシック" panose="020B0600070205080204" pitchFamily="50" charset="-128"/>
                      </a:endParaRPr>
                    </a:p>
                  </a:txBody>
                  <a:tcPr marL="9525" marR="9525" marT="9525" marB="0"/>
                </a:tc>
                <a:tc>
                  <a:txBody>
                    <a:bodyPr/>
                    <a:lstStyle/>
                    <a:p>
                      <a:pPr algn="l" fontAlgn="t"/>
                      <a:r>
                        <a:rPr lang="ja-JP" altLang="en-US" sz="1100" dirty="0">
                          <a:latin typeface="ＭＳ Ｐゴシック" panose="020B0600070205080204" pitchFamily="50" charset="-128"/>
                        </a:rPr>
                        <a:t>トンネル切羽において、火薬の装填作業を行っていたところ、切羽天端部の肌落ちがあり、装填した火薬（雷管）が２つ落下した。火薬を回収するため職長、被災者が切羽に近づいたところ、岩盤が大規模に崩落し、被災者は約３トンの岩の下敷きとなった。</a:t>
                      </a:r>
                      <a:br>
                        <a:rPr lang="ja-JP" altLang="en-US" sz="1100" dirty="0">
                          <a:latin typeface="ＭＳ Ｐゴシック" panose="020B0600070205080204" pitchFamily="50" charset="-128"/>
                        </a:rPr>
                      </a:br>
                      <a:endParaRPr lang="ja-JP" altLang="en-US" sz="1100" dirty="0">
                        <a:latin typeface="ＭＳ Ｐゴシック" panose="020B0600070205080204" pitchFamily="50" charset="-128"/>
                      </a:endParaRPr>
                    </a:p>
                  </a:txBody>
                  <a:tcPr marL="9525" marR="9525" marT="9525" marB="0"/>
                </a:tc>
                <a:tc>
                  <a:txBody>
                    <a:bodyPr/>
                    <a:lstStyle/>
                    <a:p>
                      <a:pPr algn="l" fontAlgn="t"/>
                      <a:r>
                        <a:rPr lang="ja-JP" altLang="en-US" sz="1100" dirty="0">
                          <a:latin typeface="ＭＳ Ｐゴシック" panose="020B0600070205080204" pitchFamily="50" charset="-128"/>
                        </a:rPr>
                        <a:t>切羽に近づいたこと。</a:t>
                      </a:r>
                    </a:p>
                  </a:txBody>
                  <a:tcPr marL="9525" marR="9525" marT="9525" marB="0"/>
                </a:tc>
              </a:tr>
              <a:tr h="415990">
                <a:tc>
                  <a:txBody>
                    <a:bodyPr/>
                    <a:lstStyle/>
                    <a:p>
                      <a:pPr algn="ctr" fontAlgn="t"/>
                      <a:r>
                        <a:rPr lang="en-US" altLang="ja-JP" sz="1100" baseline="0" dirty="0" smtClean="0">
                          <a:latin typeface="ＭＳ Ｐゴシック" panose="020B0600070205080204" pitchFamily="50" charset="-128"/>
                        </a:rPr>
                        <a:t>5</a:t>
                      </a:r>
                      <a:endParaRPr lang="en-US" altLang="ja-JP" sz="1100" baseline="0" dirty="0">
                        <a:latin typeface="ＭＳ Ｐゴシック" panose="020B0600070205080204" pitchFamily="50" charset="-128"/>
                      </a:endParaRPr>
                    </a:p>
                  </a:txBody>
                  <a:tcPr marL="9525" marR="9525" marT="9525" marB="0"/>
                </a:tc>
                <a:tc>
                  <a:txBody>
                    <a:bodyPr/>
                    <a:lstStyle/>
                    <a:p>
                      <a:pPr algn="ctr" fontAlgn="t"/>
                      <a:r>
                        <a:rPr lang="en-US" sz="1100" baseline="0" dirty="0" smtClean="0">
                          <a:latin typeface="ＭＳ Ｐゴシック" panose="020B0600070205080204" pitchFamily="50" charset="-128"/>
                        </a:rPr>
                        <a:t>H25</a:t>
                      </a:r>
                      <a:endParaRPr lang="en-US" sz="1100" baseline="0" dirty="0">
                        <a:latin typeface="ＭＳ Ｐゴシック" panose="020B0600070205080204" pitchFamily="50" charset="-128"/>
                      </a:endParaRPr>
                    </a:p>
                  </a:txBody>
                  <a:tcPr marL="9525" marR="9525" marT="9525" marB="0"/>
                </a:tc>
                <a:tc>
                  <a:txBody>
                    <a:bodyPr/>
                    <a:lstStyle/>
                    <a:p>
                      <a:pPr algn="l" fontAlgn="t"/>
                      <a:r>
                        <a:rPr lang="ja-JP" altLang="en-US" sz="1100" dirty="0">
                          <a:latin typeface="ＭＳ Ｐゴシック" panose="020B0600070205080204" pitchFamily="50" charset="-128"/>
                        </a:rPr>
                        <a:t>建設中の自動車専用道路のトンネル工事現場で</a:t>
                      </a:r>
                      <a:r>
                        <a:rPr lang="ja-JP" altLang="en-US" sz="1100" dirty="0" smtClean="0">
                          <a:latin typeface="ＭＳ Ｐゴシック" panose="020B0600070205080204" pitchFamily="50" charset="-128"/>
                        </a:rPr>
                        <a:t>、切羽周辺が崩落し、作業をしていた被災者が土砂に埋まった。</a:t>
                      </a:r>
                      <a:endParaRPr lang="ja-JP" altLang="en-US" sz="1100" dirty="0">
                        <a:latin typeface="ＭＳ Ｐゴシック" panose="020B0600070205080204" pitchFamily="50" charset="-128"/>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ja-JP" altLang="en-US" sz="1100" dirty="0" smtClean="0">
                          <a:latin typeface="ＭＳ Ｐゴシック" panose="020B0600070205080204" pitchFamily="50" charset="-128"/>
                        </a:rPr>
                        <a:t>切羽で作業を行っていたこと。</a:t>
                      </a:r>
                      <a:endParaRPr lang="ja-JP" altLang="en-US" sz="1100" dirty="0">
                        <a:latin typeface="ＭＳ Ｐゴシック" panose="020B0600070205080204" pitchFamily="50" charset="-128"/>
                      </a:endParaRPr>
                    </a:p>
                  </a:txBody>
                  <a:tcPr marL="9525" marR="9525" marT="9525" marB="0"/>
                </a:tc>
              </a:tr>
              <a:tr h="370840">
                <a:tc>
                  <a:txBody>
                    <a:bodyPr/>
                    <a:lstStyle/>
                    <a:p>
                      <a:pPr algn="ctr" fontAlgn="t"/>
                      <a:r>
                        <a:rPr lang="en-US" altLang="ja-JP" sz="1100" baseline="0" dirty="0" smtClean="0">
                          <a:latin typeface="ＭＳ Ｐゴシック" panose="020B0600070205080204" pitchFamily="50" charset="-128"/>
                        </a:rPr>
                        <a:t>6</a:t>
                      </a:r>
                      <a:endParaRPr lang="en-US" altLang="ja-JP" sz="1100" baseline="0" dirty="0">
                        <a:latin typeface="ＭＳ Ｐゴシック" panose="020B0600070205080204" pitchFamily="50" charset="-128"/>
                      </a:endParaRPr>
                    </a:p>
                  </a:txBody>
                  <a:tcPr marL="9525" marR="9525" marT="9525" marB="0"/>
                </a:tc>
                <a:tc>
                  <a:txBody>
                    <a:bodyPr/>
                    <a:lstStyle/>
                    <a:p>
                      <a:pPr algn="ctr" fontAlgn="t"/>
                      <a:r>
                        <a:rPr lang="en-US" sz="1100" baseline="0" dirty="0" smtClean="0">
                          <a:latin typeface="ＭＳ Ｐゴシック" panose="020B0600070205080204" pitchFamily="50" charset="-128"/>
                        </a:rPr>
                        <a:t>H21</a:t>
                      </a:r>
                      <a:endParaRPr lang="en-US" sz="1100" baseline="0" dirty="0">
                        <a:latin typeface="ＭＳ Ｐゴシック" panose="020B0600070205080204" pitchFamily="50" charset="-128"/>
                      </a:endParaRPr>
                    </a:p>
                  </a:txBody>
                  <a:tcPr marL="9525" marR="9525" marT="9525" marB="0"/>
                </a:tc>
                <a:tc>
                  <a:txBody>
                    <a:bodyPr/>
                    <a:lstStyle/>
                    <a:p>
                      <a:pPr algn="l" fontAlgn="t"/>
                      <a:r>
                        <a:rPr lang="ja-JP" altLang="en-US" sz="1100" dirty="0">
                          <a:latin typeface="ＭＳ Ｐゴシック" panose="020B0600070205080204" pitchFamily="50" charset="-128"/>
                        </a:rPr>
                        <a:t>ずい</a:t>
                      </a:r>
                      <a:r>
                        <a:rPr lang="ja-JP" altLang="en-US" sz="1100" dirty="0" smtClean="0">
                          <a:latin typeface="ＭＳ Ｐゴシック" panose="020B0600070205080204" pitchFamily="50" charset="-128"/>
                        </a:rPr>
                        <a:t>道建設現場</a:t>
                      </a:r>
                      <a:r>
                        <a:rPr lang="ja-JP" altLang="en-US" sz="1100" dirty="0">
                          <a:latin typeface="ＭＳ Ｐゴシック" panose="020B0600070205080204" pitchFamily="50" charset="-128"/>
                        </a:rPr>
                        <a:t>の切羽先端において、ドラグ・ショベルで掘削した脇に残った下部の土砂を手作業で掘削していたところ、切羽の土砂（約</a:t>
                      </a:r>
                      <a:r>
                        <a:rPr lang="en-US" altLang="ja-JP" sz="1100" dirty="0">
                          <a:latin typeface="ＭＳ Ｐゴシック" panose="020B0600070205080204" pitchFamily="50" charset="-128"/>
                        </a:rPr>
                        <a:t>20m</a:t>
                      </a:r>
                      <a:r>
                        <a:rPr lang="en-US" altLang="ja-JP" sz="1100" baseline="30000" dirty="0">
                          <a:latin typeface="ＭＳ Ｐゴシック" panose="020B0600070205080204" pitchFamily="50" charset="-128"/>
                        </a:rPr>
                        <a:t>3</a:t>
                      </a:r>
                      <a:r>
                        <a:rPr lang="ja-JP" altLang="en-US" sz="1100" dirty="0">
                          <a:latin typeface="ＭＳ Ｐゴシック" panose="020B0600070205080204" pitchFamily="50" charset="-128"/>
                        </a:rPr>
                        <a:t>）が崩壊し、被災者が埋まった。</a:t>
                      </a:r>
                    </a:p>
                  </a:txBody>
                  <a:tcPr marL="9525" marR="9525" marT="9525" marB="0"/>
                </a:tc>
                <a:tc>
                  <a:txBody>
                    <a:bodyPr/>
                    <a:lstStyle/>
                    <a:p>
                      <a:pPr algn="l" fontAlgn="t"/>
                      <a:r>
                        <a:rPr lang="ja-JP" altLang="en-US" sz="1100" dirty="0">
                          <a:latin typeface="ＭＳ Ｐゴシック" panose="020B0600070205080204" pitchFamily="50" charset="-128"/>
                        </a:rPr>
                        <a:t>切羽で作業を行っていたこと。</a:t>
                      </a:r>
                    </a:p>
                  </a:txBody>
                  <a:tcPr marL="9525" marR="9525" marT="9525" marB="0"/>
                </a:tc>
              </a:tr>
              <a:tr h="370840">
                <a:tc>
                  <a:txBody>
                    <a:bodyPr/>
                    <a:lstStyle/>
                    <a:p>
                      <a:pPr algn="ctr" fontAlgn="t"/>
                      <a:r>
                        <a:rPr lang="en-US" altLang="ja-JP" sz="1100" baseline="0" dirty="0" smtClean="0">
                          <a:latin typeface="ＭＳ Ｐゴシック" panose="020B0600070205080204" pitchFamily="50" charset="-128"/>
                        </a:rPr>
                        <a:t>7</a:t>
                      </a:r>
                      <a:endParaRPr lang="en-US" altLang="ja-JP" sz="1100" baseline="0" dirty="0">
                        <a:latin typeface="ＭＳ Ｐゴシック" panose="020B0600070205080204" pitchFamily="50" charset="-128"/>
                      </a:endParaRPr>
                    </a:p>
                  </a:txBody>
                  <a:tcPr marL="9525" marR="9525" marT="9525" marB="0"/>
                </a:tc>
                <a:tc>
                  <a:txBody>
                    <a:bodyPr/>
                    <a:lstStyle/>
                    <a:p>
                      <a:pPr algn="ctr" fontAlgn="t"/>
                      <a:r>
                        <a:rPr lang="en-US" sz="1100" baseline="0" dirty="0" smtClean="0">
                          <a:latin typeface="ＭＳ Ｐゴシック" panose="020B0600070205080204" pitchFamily="50" charset="-128"/>
                        </a:rPr>
                        <a:t>H21</a:t>
                      </a:r>
                      <a:endParaRPr lang="en-US" sz="1100" baseline="0" dirty="0">
                        <a:latin typeface="ＭＳ Ｐゴシック" panose="020B0600070205080204" pitchFamily="50" charset="-128"/>
                      </a:endParaRPr>
                    </a:p>
                  </a:txBody>
                  <a:tcPr marL="9525" marR="9525" marT="9525" marB="0"/>
                </a:tc>
                <a:tc>
                  <a:txBody>
                    <a:bodyPr/>
                    <a:lstStyle/>
                    <a:p>
                      <a:pPr algn="l" fontAlgn="t"/>
                      <a:r>
                        <a:rPr lang="ja-JP" altLang="en-US" sz="1100" dirty="0">
                          <a:latin typeface="ＭＳ Ｐゴシック" panose="020B0600070205080204" pitchFamily="50" charset="-128"/>
                        </a:rPr>
                        <a:t>切羽上半部の発破作業のため、ドリルジャンボを使用して穿孔、火薬の装填を終え、被災者が切羽下端部の結線作業を行っていたところ、切羽上方約</a:t>
                      </a:r>
                      <a:r>
                        <a:rPr lang="en-US" altLang="ja-JP" sz="1100" dirty="0">
                          <a:latin typeface="ＭＳ Ｐゴシック" panose="020B0600070205080204" pitchFamily="50" charset="-128"/>
                        </a:rPr>
                        <a:t>4m</a:t>
                      </a:r>
                      <a:r>
                        <a:rPr lang="ja-JP" altLang="en-US" sz="1100" dirty="0">
                          <a:latin typeface="ＭＳ Ｐゴシック" panose="020B0600070205080204" pitchFamily="50" charset="-128"/>
                        </a:rPr>
                        <a:t>から岩塊（約</a:t>
                      </a:r>
                      <a:r>
                        <a:rPr lang="en-US" altLang="ja-JP" sz="1100" dirty="0">
                          <a:latin typeface="ＭＳ Ｐゴシック" panose="020B0600070205080204" pitchFamily="50" charset="-128"/>
                        </a:rPr>
                        <a:t>360kg</a:t>
                      </a:r>
                      <a:r>
                        <a:rPr lang="ja-JP" altLang="en-US" sz="1100" dirty="0">
                          <a:latin typeface="ＭＳ Ｐゴシック" panose="020B0600070205080204" pitchFamily="50" charset="-128"/>
                        </a:rPr>
                        <a:t>）が肌落ちし、被災者を直撃した。</a:t>
                      </a:r>
                    </a:p>
                  </a:txBody>
                  <a:tcPr marL="9525" marR="9525" marT="9525" marB="0"/>
                </a:tc>
                <a:tc>
                  <a:txBody>
                    <a:bodyPr/>
                    <a:lstStyle/>
                    <a:p>
                      <a:pPr algn="l" fontAlgn="t"/>
                      <a:r>
                        <a:rPr lang="ja-JP" altLang="en-US" sz="1100" dirty="0">
                          <a:latin typeface="ＭＳ Ｐゴシック" panose="020B0600070205080204" pitchFamily="50" charset="-128"/>
                        </a:rPr>
                        <a:t>切羽で作業を行っていたこと。</a:t>
                      </a:r>
                    </a:p>
                  </a:txBody>
                  <a:tcPr marL="9525" marR="9525" marT="9525" marB="0"/>
                </a:tc>
              </a:tr>
              <a:tr h="370840">
                <a:tc>
                  <a:txBody>
                    <a:bodyPr/>
                    <a:lstStyle/>
                    <a:p>
                      <a:pPr algn="ctr" fontAlgn="t"/>
                      <a:r>
                        <a:rPr lang="en-US" altLang="ja-JP" sz="1100" baseline="0" dirty="0" smtClean="0">
                          <a:latin typeface="ＭＳ Ｐゴシック" panose="020B0600070205080204" pitchFamily="50" charset="-128"/>
                        </a:rPr>
                        <a:t>8</a:t>
                      </a:r>
                      <a:endParaRPr lang="en-US" altLang="ja-JP" sz="1100" baseline="0" dirty="0">
                        <a:latin typeface="ＭＳ Ｐゴシック" panose="020B0600070205080204" pitchFamily="50" charset="-128"/>
                      </a:endParaRPr>
                    </a:p>
                  </a:txBody>
                  <a:tcPr marL="9525" marR="9525" marT="9525" marB="0"/>
                </a:tc>
                <a:tc>
                  <a:txBody>
                    <a:bodyPr/>
                    <a:lstStyle/>
                    <a:p>
                      <a:pPr algn="ctr" fontAlgn="t"/>
                      <a:r>
                        <a:rPr lang="en-US" sz="1100" baseline="0" dirty="0" smtClean="0">
                          <a:latin typeface="ＭＳ Ｐゴシック" panose="020B0600070205080204" pitchFamily="50" charset="-128"/>
                        </a:rPr>
                        <a:t>H19</a:t>
                      </a:r>
                      <a:endParaRPr lang="en-US" sz="1100" baseline="0" dirty="0">
                        <a:latin typeface="ＭＳ Ｐゴシック" panose="020B0600070205080204" pitchFamily="50" charset="-128"/>
                      </a:endParaRPr>
                    </a:p>
                  </a:txBody>
                  <a:tcPr marL="9525" marR="9525" marT="9525" marB="0"/>
                </a:tc>
                <a:tc>
                  <a:txBody>
                    <a:bodyPr/>
                    <a:lstStyle/>
                    <a:p>
                      <a:pPr algn="l" fontAlgn="t"/>
                      <a:r>
                        <a:rPr lang="ja-JP" altLang="en-US" sz="1100" dirty="0">
                          <a:latin typeface="ＭＳ Ｐゴシック" panose="020B0600070205080204" pitchFamily="50" charset="-128"/>
                        </a:rPr>
                        <a:t>坑口より約</a:t>
                      </a:r>
                      <a:r>
                        <a:rPr lang="en-US" altLang="ja-JP" sz="1100" dirty="0">
                          <a:latin typeface="ＭＳ Ｐゴシック" panose="020B0600070205080204" pitchFamily="50" charset="-128"/>
                        </a:rPr>
                        <a:t>550m</a:t>
                      </a:r>
                      <a:r>
                        <a:rPr lang="ja-JP" altLang="en-US" sz="1100" dirty="0">
                          <a:latin typeface="ＭＳ Ｐゴシック" panose="020B0600070205080204" pitchFamily="50" charset="-128"/>
                        </a:rPr>
                        <a:t>地点の崩壊防止用のモルタルが前面に吹き付けられている切羽下部の地上において、発破の装填作業中、切羽の高さ約</a:t>
                      </a:r>
                      <a:r>
                        <a:rPr lang="en-US" altLang="ja-JP" sz="1100" dirty="0">
                          <a:latin typeface="ＭＳ Ｐゴシック" panose="020B0600070205080204" pitchFamily="50" charset="-128"/>
                        </a:rPr>
                        <a:t>6m</a:t>
                      </a:r>
                      <a:r>
                        <a:rPr lang="ja-JP" altLang="en-US" sz="1100" dirty="0">
                          <a:latin typeface="ＭＳ Ｐゴシック" panose="020B0600070205080204" pitchFamily="50" charset="-128"/>
                        </a:rPr>
                        <a:t>の断面から幅約</a:t>
                      </a:r>
                      <a:r>
                        <a:rPr lang="en-US" altLang="ja-JP" sz="1100" dirty="0">
                          <a:latin typeface="ＭＳ Ｐゴシック" panose="020B0600070205080204" pitchFamily="50" charset="-128"/>
                        </a:rPr>
                        <a:t>3m</a:t>
                      </a:r>
                      <a:r>
                        <a:rPr lang="ja-JP" altLang="en-US" sz="1100" dirty="0" err="1">
                          <a:latin typeface="ＭＳ Ｐゴシック" panose="020B0600070205080204" pitchFamily="50" charset="-128"/>
                        </a:rPr>
                        <a:t>、</a:t>
                      </a:r>
                      <a:r>
                        <a:rPr lang="ja-JP" altLang="en-US" sz="1100" dirty="0">
                          <a:latin typeface="ＭＳ Ｐゴシック" panose="020B0600070205080204" pitchFamily="50" charset="-128"/>
                        </a:rPr>
                        <a:t>高さ約</a:t>
                      </a:r>
                      <a:r>
                        <a:rPr lang="en-US" altLang="ja-JP" sz="1100" dirty="0">
                          <a:latin typeface="ＭＳ Ｐゴシック" panose="020B0600070205080204" pitchFamily="50" charset="-128"/>
                        </a:rPr>
                        <a:t>3m</a:t>
                      </a:r>
                      <a:r>
                        <a:rPr lang="ja-JP" altLang="en-US" sz="1100" dirty="0" err="1">
                          <a:latin typeface="ＭＳ Ｐゴシック" panose="020B0600070205080204" pitchFamily="50" charset="-128"/>
                        </a:rPr>
                        <a:t>、</a:t>
                      </a:r>
                      <a:r>
                        <a:rPr lang="ja-JP" altLang="en-US" sz="1100" dirty="0">
                          <a:latin typeface="ＭＳ Ｐゴシック" panose="020B0600070205080204" pitchFamily="50" charset="-128"/>
                        </a:rPr>
                        <a:t>厚さ</a:t>
                      </a:r>
                      <a:r>
                        <a:rPr lang="en-US" altLang="ja-JP" sz="1100" dirty="0">
                          <a:latin typeface="ＭＳ Ｐゴシック" panose="020B0600070205080204" pitchFamily="50" charset="-128"/>
                        </a:rPr>
                        <a:t>30cm</a:t>
                      </a:r>
                      <a:r>
                        <a:rPr lang="ja-JP" altLang="en-US" sz="1100" dirty="0">
                          <a:latin typeface="ＭＳ Ｐゴシック" panose="020B0600070205080204" pitchFamily="50" charset="-128"/>
                        </a:rPr>
                        <a:t>にわたりモルタル及び地山の一部が崩落し被災者に激突した。</a:t>
                      </a:r>
                    </a:p>
                  </a:txBody>
                  <a:tcPr marL="9525" marR="9525" marT="9525" marB="0"/>
                </a:tc>
                <a:tc>
                  <a:txBody>
                    <a:bodyPr/>
                    <a:lstStyle/>
                    <a:p>
                      <a:pPr algn="l" fontAlgn="t"/>
                      <a:r>
                        <a:rPr lang="ja-JP" altLang="en-US" sz="1100">
                          <a:latin typeface="ＭＳ Ｐゴシック" panose="020B0600070205080204" pitchFamily="50" charset="-128"/>
                        </a:rPr>
                        <a:t>切羽で作業を行っていたこと。</a:t>
                      </a:r>
                    </a:p>
                  </a:txBody>
                  <a:tcPr marL="9525" marR="9525" marT="9525" marB="0"/>
                </a:tc>
              </a:tr>
              <a:tr h="370840">
                <a:tc>
                  <a:txBody>
                    <a:bodyPr/>
                    <a:lstStyle/>
                    <a:p>
                      <a:pPr algn="ctr" fontAlgn="t"/>
                      <a:r>
                        <a:rPr lang="en-US" altLang="ja-JP" sz="1100" baseline="0" dirty="0" smtClean="0">
                          <a:latin typeface="ＭＳ Ｐゴシック" panose="020B0600070205080204" pitchFamily="50" charset="-128"/>
                        </a:rPr>
                        <a:t>9</a:t>
                      </a:r>
                      <a:endParaRPr lang="en-US" altLang="ja-JP" sz="1100" baseline="0" dirty="0">
                        <a:latin typeface="ＭＳ Ｐゴシック" panose="020B0600070205080204" pitchFamily="50" charset="-128"/>
                      </a:endParaRPr>
                    </a:p>
                  </a:txBody>
                  <a:tcPr marL="9525" marR="9525" marT="9525" marB="0"/>
                </a:tc>
                <a:tc>
                  <a:txBody>
                    <a:bodyPr/>
                    <a:lstStyle/>
                    <a:p>
                      <a:pPr algn="ctr" fontAlgn="t"/>
                      <a:r>
                        <a:rPr lang="en-US" sz="1100" baseline="0" dirty="0" smtClean="0">
                          <a:latin typeface="ＭＳ Ｐゴシック" panose="020B0600070205080204" pitchFamily="50" charset="-128"/>
                        </a:rPr>
                        <a:t>H17</a:t>
                      </a:r>
                      <a:endParaRPr lang="en-US" sz="1100" baseline="0" dirty="0">
                        <a:latin typeface="ＭＳ Ｐゴシック" panose="020B0600070205080204" pitchFamily="50" charset="-128"/>
                      </a:endParaRPr>
                    </a:p>
                  </a:txBody>
                  <a:tcPr marL="9525" marR="9525" marT="9525" marB="0"/>
                </a:tc>
                <a:tc>
                  <a:txBody>
                    <a:bodyPr/>
                    <a:lstStyle/>
                    <a:p>
                      <a:pPr algn="l" fontAlgn="t"/>
                      <a:r>
                        <a:rPr lang="ja-JP" altLang="en-US" sz="1100">
                          <a:latin typeface="ＭＳ Ｐゴシック" panose="020B0600070205080204" pitchFamily="50" charset="-128"/>
                        </a:rPr>
                        <a:t>切羽面の下方部において、油圧削岩機が発破孔の穿孔を行う付近で、切羽面の下にたまった岩石を鍬を用いて搬出する作業中に、切羽の天井最上部付近（高さ約</a:t>
                      </a:r>
                      <a:r>
                        <a:rPr lang="en-US" altLang="ja-JP" sz="1100">
                          <a:latin typeface="ＭＳ Ｐゴシック" panose="020B0600070205080204" pitchFamily="50" charset="-128"/>
                        </a:rPr>
                        <a:t>5m</a:t>
                      </a:r>
                      <a:r>
                        <a:rPr lang="ja-JP" altLang="en-US" sz="1100">
                          <a:latin typeface="ＭＳ Ｐゴシック" panose="020B0600070205080204" pitchFamily="50" charset="-128"/>
                        </a:rPr>
                        <a:t>）から一次吹き付けを終えたコンクリート片（縦・横・厚さ約</a:t>
                      </a:r>
                      <a:r>
                        <a:rPr lang="en-US" altLang="ja-JP" sz="1100">
                          <a:latin typeface="ＭＳ Ｐゴシック" panose="020B0600070205080204" pitchFamily="50" charset="-128"/>
                        </a:rPr>
                        <a:t>65×30×13cm</a:t>
                      </a:r>
                      <a:r>
                        <a:rPr lang="ja-JP" altLang="en-US" sz="1100">
                          <a:latin typeface="ＭＳ Ｐゴシック" panose="020B0600070205080204" pitchFamily="50" charset="-128"/>
                        </a:rPr>
                        <a:t>、重量約</a:t>
                      </a:r>
                      <a:r>
                        <a:rPr lang="en-US" altLang="ja-JP" sz="1100">
                          <a:latin typeface="ＭＳ Ｐゴシック" panose="020B0600070205080204" pitchFamily="50" charset="-128"/>
                        </a:rPr>
                        <a:t>60kg</a:t>
                      </a:r>
                      <a:r>
                        <a:rPr lang="ja-JP" altLang="en-US" sz="1100">
                          <a:latin typeface="ＭＳ Ｐゴシック" panose="020B0600070205080204" pitchFamily="50" charset="-128"/>
                        </a:rPr>
                        <a:t>）及び岩塊（重量約</a:t>
                      </a:r>
                      <a:r>
                        <a:rPr lang="en-US" altLang="ja-JP" sz="1100">
                          <a:latin typeface="ＭＳ Ｐゴシック" panose="020B0600070205080204" pitchFamily="50" charset="-128"/>
                        </a:rPr>
                        <a:t>30kg</a:t>
                      </a:r>
                      <a:r>
                        <a:rPr lang="ja-JP" altLang="en-US" sz="1100">
                          <a:latin typeface="ＭＳ Ｐゴシック" panose="020B0600070205080204" pitchFamily="50" charset="-128"/>
                        </a:rPr>
                        <a:t>）が剥離して落下し、被災者の頭部に当たった。</a:t>
                      </a:r>
                    </a:p>
                  </a:txBody>
                  <a:tcPr marL="9525" marR="9525" marT="9525" marB="0"/>
                </a:tc>
                <a:tc>
                  <a:txBody>
                    <a:bodyPr/>
                    <a:lstStyle/>
                    <a:p>
                      <a:pPr algn="l" fontAlgn="t"/>
                      <a:r>
                        <a:rPr lang="ja-JP" altLang="en-US" sz="1100">
                          <a:latin typeface="ＭＳ Ｐゴシック" panose="020B0600070205080204" pitchFamily="50" charset="-128"/>
                        </a:rPr>
                        <a:t>切羽で作業を行っていたこと。</a:t>
                      </a:r>
                    </a:p>
                  </a:txBody>
                  <a:tcPr marL="9525" marR="9525" marT="9525" marB="0"/>
                </a:tc>
              </a:tr>
              <a:tr h="370840">
                <a:tc>
                  <a:txBody>
                    <a:bodyPr/>
                    <a:lstStyle/>
                    <a:p>
                      <a:pPr algn="ctr" fontAlgn="t"/>
                      <a:r>
                        <a:rPr lang="en-US" altLang="ja-JP" sz="1100" baseline="0" dirty="0" smtClean="0">
                          <a:latin typeface="ＭＳ Ｐゴシック" panose="020B0600070205080204" pitchFamily="50" charset="-128"/>
                        </a:rPr>
                        <a:t>10</a:t>
                      </a:r>
                      <a:endParaRPr lang="en-US" altLang="ja-JP" sz="1100" baseline="0" dirty="0">
                        <a:latin typeface="ＭＳ Ｐゴシック" panose="020B0600070205080204" pitchFamily="50" charset="-128"/>
                      </a:endParaRPr>
                    </a:p>
                  </a:txBody>
                  <a:tcPr marL="9525" marR="9525" marT="9525" marB="0"/>
                </a:tc>
                <a:tc>
                  <a:txBody>
                    <a:bodyPr/>
                    <a:lstStyle/>
                    <a:p>
                      <a:pPr algn="ctr" fontAlgn="t"/>
                      <a:r>
                        <a:rPr lang="en-US" sz="1100" baseline="0" dirty="0" smtClean="0">
                          <a:latin typeface="ＭＳ Ｐゴシック" panose="020B0600070205080204" pitchFamily="50" charset="-128"/>
                        </a:rPr>
                        <a:t>H15</a:t>
                      </a:r>
                      <a:endParaRPr lang="en-US" sz="1100" baseline="0" dirty="0">
                        <a:latin typeface="ＭＳ Ｐゴシック" panose="020B0600070205080204" pitchFamily="50" charset="-128"/>
                      </a:endParaRPr>
                    </a:p>
                  </a:txBody>
                  <a:tcPr marL="9525" marR="9525" marT="9525" marB="0"/>
                </a:tc>
                <a:tc>
                  <a:txBody>
                    <a:bodyPr/>
                    <a:lstStyle/>
                    <a:p>
                      <a:pPr algn="l" fontAlgn="t"/>
                      <a:r>
                        <a:rPr lang="en-US" altLang="ja-JP" sz="1100" dirty="0">
                          <a:latin typeface="ＭＳ Ｐゴシック" panose="020B0600070205080204" pitchFamily="50" charset="-128"/>
                        </a:rPr>
                        <a:t>NATM</a:t>
                      </a:r>
                      <a:r>
                        <a:rPr lang="ja-JP" altLang="en-US" sz="1100" dirty="0">
                          <a:latin typeface="ＭＳ Ｐゴシック" panose="020B0600070205080204" pitchFamily="50" charset="-128"/>
                        </a:rPr>
                        <a:t>工法によるトンネル工事現場（延長</a:t>
                      </a:r>
                      <a:r>
                        <a:rPr lang="en-US" altLang="ja-JP" sz="1100" dirty="0">
                          <a:latin typeface="ＭＳ Ｐゴシック" panose="020B0600070205080204" pitchFamily="50" charset="-128"/>
                        </a:rPr>
                        <a:t>334m</a:t>
                      </a:r>
                      <a:r>
                        <a:rPr lang="ja-JP" altLang="en-US" sz="1100" dirty="0">
                          <a:latin typeface="ＭＳ Ｐゴシック" panose="020B0600070205080204" pitchFamily="50" charset="-128"/>
                        </a:rPr>
                        <a:t>）において、坑口から約</a:t>
                      </a:r>
                      <a:r>
                        <a:rPr lang="en-US" altLang="ja-JP" sz="1100" dirty="0">
                          <a:latin typeface="ＭＳ Ｐゴシック" panose="020B0600070205080204" pitchFamily="50" charset="-128"/>
                        </a:rPr>
                        <a:t>110m</a:t>
                      </a:r>
                      <a:r>
                        <a:rPr lang="ja-JP" altLang="en-US" sz="1100" dirty="0">
                          <a:latin typeface="ＭＳ Ｐゴシック" panose="020B0600070205080204" pitchFamily="50" charset="-128"/>
                        </a:rPr>
                        <a:t>の地点で切羽鏡面の発破準備作業中、ホイールジャンボのバスケット上から切羽への装薬を行っていたところ、切羽の下端より高さ約</a:t>
                      </a:r>
                      <a:r>
                        <a:rPr lang="en-US" altLang="ja-JP" sz="1100" dirty="0">
                          <a:latin typeface="ＭＳ Ｐゴシック" panose="020B0600070205080204" pitchFamily="50" charset="-128"/>
                        </a:rPr>
                        <a:t>6m</a:t>
                      </a:r>
                      <a:r>
                        <a:rPr lang="ja-JP" altLang="en-US" sz="1100" dirty="0">
                          <a:latin typeface="ＭＳ Ｐゴシック" panose="020B0600070205080204" pitchFamily="50" charset="-128"/>
                        </a:rPr>
                        <a:t>の位置から、高さ</a:t>
                      </a:r>
                      <a:r>
                        <a:rPr lang="en-US" altLang="ja-JP" sz="1100" dirty="0">
                          <a:latin typeface="ＭＳ Ｐゴシック" panose="020B0600070205080204" pitchFamily="50" charset="-128"/>
                        </a:rPr>
                        <a:t>1.1m</a:t>
                      </a:r>
                      <a:r>
                        <a:rPr lang="ja-JP" altLang="en-US" sz="1100" dirty="0" err="1">
                          <a:latin typeface="ＭＳ Ｐゴシック" panose="020B0600070205080204" pitchFamily="50" charset="-128"/>
                        </a:rPr>
                        <a:t>、</a:t>
                      </a:r>
                      <a:r>
                        <a:rPr lang="ja-JP" altLang="en-US" sz="1100" dirty="0">
                          <a:latin typeface="ＭＳ Ｐゴシック" panose="020B0600070205080204" pitchFamily="50" charset="-128"/>
                        </a:rPr>
                        <a:t>幅</a:t>
                      </a:r>
                      <a:r>
                        <a:rPr lang="en-US" altLang="ja-JP" sz="1100" dirty="0">
                          <a:latin typeface="ＭＳ Ｐゴシック" panose="020B0600070205080204" pitchFamily="50" charset="-128"/>
                        </a:rPr>
                        <a:t>1.1m</a:t>
                      </a:r>
                      <a:r>
                        <a:rPr lang="ja-JP" altLang="en-US" sz="1100" dirty="0" err="1">
                          <a:latin typeface="ＭＳ Ｐゴシック" panose="020B0600070205080204" pitchFamily="50" charset="-128"/>
                        </a:rPr>
                        <a:t>、</a:t>
                      </a:r>
                      <a:r>
                        <a:rPr lang="ja-JP" altLang="en-US" sz="1100" dirty="0">
                          <a:latin typeface="ＭＳ Ｐゴシック" panose="020B0600070205080204" pitchFamily="50" charset="-128"/>
                        </a:rPr>
                        <a:t>約</a:t>
                      </a:r>
                      <a:r>
                        <a:rPr lang="en-US" altLang="ja-JP" sz="1100" dirty="0">
                          <a:latin typeface="ＭＳ Ｐゴシック" panose="020B0600070205080204" pitchFamily="50" charset="-128"/>
                        </a:rPr>
                        <a:t>0.3m</a:t>
                      </a:r>
                      <a:r>
                        <a:rPr lang="en-US" altLang="ja-JP" sz="1100" baseline="30000" dirty="0">
                          <a:latin typeface="ＭＳ Ｐゴシック" panose="020B0600070205080204" pitchFamily="50" charset="-128"/>
                        </a:rPr>
                        <a:t>3</a:t>
                      </a:r>
                      <a:r>
                        <a:rPr lang="ja-JP" altLang="en-US" sz="1100" dirty="0">
                          <a:latin typeface="ＭＳ Ｐゴシック" panose="020B0600070205080204" pitchFamily="50" charset="-128"/>
                        </a:rPr>
                        <a:t>の岩塊が崩壊して直撃された。</a:t>
                      </a:r>
                    </a:p>
                  </a:txBody>
                  <a:tcPr marL="9525" marR="9525" marT="9525" marB="0"/>
                </a:tc>
                <a:tc>
                  <a:txBody>
                    <a:bodyPr/>
                    <a:lstStyle/>
                    <a:p>
                      <a:pPr algn="l" fontAlgn="t"/>
                      <a:r>
                        <a:rPr lang="ja-JP" altLang="en-US" sz="1100" dirty="0">
                          <a:latin typeface="ＭＳ Ｐゴシック" panose="020B0600070205080204" pitchFamily="50" charset="-128"/>
                        </a:rPr>
                        <a:t>切羽で作業を行っていたこと。</a:t>
                      </a:r>
                    </a:p>
                  </a:txBody>
                  <a:tcPr marL="9525" marR="9525" marT="9525" marB="0"/>
                </a:tc>
              </a:tr>
            </a:tbl>
          </a:graphicData>
        </a:graphic>
      </p:graphicFrame>
      <p:sp>
        <p:nvSpPr>
          <p:cNvPr id="8" name="テキスト ボックス 7"/>
          <p:cNvSpPr txBox="1"/>
          <p:nvPr/>
        </p:nvSpPr>
        <p:spPr>
          <a:xfrm>
            <a:off x="821284" y="210126"/>
            <a:ext cx="756714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ja-JP" altLang="en-US" sz="1600" dirty="0"/>
              <a:t>山岳トンネル工事の切羽における肌落ち災害の最近の災害事例</a:t>
            </a:r>
            <a:endParaRPr kumimoji="1" lang="en-US" altLang="ja-JP" sz="1600" dirty="0" smtClean="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spTree>
    <p:extLst>
      <p:ext uri="{BB962C8B-B14F-4D97-AF65-F5344CB8AC3E}">
        <p14:creationId xmlns:p14="http://schemas.microsoft.com/office/powerpoint/2010/main" val="2063521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410020987"/>
              </p:ext>
            </p:extLst>
          </p:nvPr>
        </p:nvGraphicFramePr>
        <p:xfrm>
          <a:off x="611560" y="748342"/>
          <a:ext cx="7848872" cy="5472977"/>
        </p:xfrm>
        <a:graphic>
          <a:graphicData uri="http://schemas.openxmlformats.org/drawingml/2006/table">
            <a:tbl>
              <a:tblPr firstRow="1" bandRow="1">
                <a:tableStyleId>{5C22544A-7EE6-4342-B048-85BDC9FD1C3A}</a:tableStyleId>
              </a:tblPr>
              <a:tblGrid>
                <a:gridCol w="288032"/>
                <a:gridCol w="469900"/>
                <a:gridCol w="6154836"/>
                <a:gridCol w="936104"/>
              </a:tblGrid>
              <a:tr h="0">
                <a:tc>
                  <a:txBody>
                    <a:bodyPr/>
                    <a:lstStyle/>
                    <a:p>
                      <a:pPr algn="ctr" fontAlgn="t"/>
                      <a:r>
                        <a:rPr lang="ja-JP" altLang="en-US" sz="1050" baseline="0" dirty="0" smtClean="0">
                          <a:latin typeface="ＭＳ Ｐゴシック" panose="020B0600070205080204" pitchFamily="50" charset="-128"/>
                          <a:ea typeface="+mn-ea"/>
                        </a:rPr>
                        <a:t>番号</a:t>
                      </a:r>
                      <a:endParaRPr lang="en-US" altLang="ja-JP" sz="1050" baseline="0" dirty="0" smtClean="0">
                        <a:latin typeface="ＭＳ Ｐゴシック" panose="020B0600070205080204" pitchFamily="50" charset="-128"/>
                        <a:ea typeface="+mn-ea"/>
                      </a:endParaRPr>
                    </a:p>
                  </a:txBody>
                  <a:tcPr marL="9525" marR="9525" marT="9525" marB="0"/>
                </a:tc>
                <a:tc>
                  <a:txBody>
                    <a:bodyPr/>
                    <a:lstStyle/>
                    <a:p>
                      <a:pPr algn="ctr" fontAlgn="t"/>
                      <a:r>
                        <a:rPr lang="ja-JP" altLang="en-US" sz="1100" baseline="0" dirty="0" smtClean="0">
                          <a:latin typeface="ＭＳ Ｐゴシック" panose="020B0600070205080204" pitchFamily="50" charset="-128"/>
                          <a:ea typeface="+mn-ea"/>
                        </a:rPr>
                        <a:t>発生月</a:t>
                      </a:r>
                      <a:endParaRPr lang="en-US" sz="1100" baseline="0" dirty="0">
                        <a:latin typeface="ＭＳ Ｐゴシック" panose="020B0600070205080204" pitchFamily="50" charset="-128"/>
                        <a:ea typeface="+mn-ea"/>
                      </a:endParaRPr>
                    </a:p>
                  </a:txBody>
                  <a:tcPr marL="9525" marR="9525" marT="9525" marB="0"/>
                </a:tc>
                <a:tc>
                  <a:txBody>
                    <a:bodyPr/>
                    <a:lstStyle/>
                    <a:p>
                      <a:pPr algn="l" fontAlgn="t"/>
                      <a:r>
                        <a:rPr lang="ja-JP" altLang="en-US" sz="1100" dirty="0" smtClean="0">
                          <a:latin typeface="ＭＳ Ｐゴシック" panose="020B0600070205080204" pitchFamily="50" charset="-128"/>
                          <a:ea typeface="+mn-ea"/>
                        </a:rPr>
                        <a:t>災害の概要</a:t>
                      </a:r>
                      <a:endParaRPr lang="ja-JP" altLang="en-US" sz="1100" dirty="0">
                        <a:latin typeface="ＭＳ Ｐゴシック" panose="020B0600070205080204" pitchFamily="50" charset="-128"/>
                        <a:ea typeface="+mn-ea"/>
                      </a:endParaRPr>
                    </a:p>
                  </a:txBody>
                  <a:tcPr marL="9525" marR="9525" marT="9525" marB="0"/>
                </a:tc>
                <a:tc>
                  <a:txBody>
                    <a:bodyPr/>
                    <a:lstStyle/>
                    <a:p>
                      <a:pPr algn="l" fontAlgn="t"/>
                      <a:r>
                        <a:rPr lang="ja-JP" altLang="en-US" sz="1100" dirty="0" smtClean="0">
                          <a:latin typeface="ＭＳ Ｐゴシック" panose="020B0600070205080204" pitchFamily="50" charset="-128"/>
                          <a:ea typeface="+mn-ea"/>
                        </a:rPr>
                        <a:t>推定原因</a:t>
                      </a:r>
                      <a:endParaRPr lang="ja-JP" altLang="en-US" sz="1100" dirty="0">
                        <a:latin typeface="ＭＳ Ｐゴシック" panose="020B0600070205080204" pitchFamily="50" charset="-128"/>
                        <a:ea typeface="+mn-ea"/>
                      </a:endParaRPr>
                    </a:p>
                  </a:txBody>
                  <a:tcPr marL="9525" marR="9525" marT="9525" marB="0"/>
                </a:tc>
              </a:tr>
              <a:tr h="567675">
                <a:tc>
                  <a:txBody>
                    <a:bodyPr/>
                    <a:lstStyle/>
                    <a:p>
                      <a:pPr algn="ctr" fontAlgn="t"/>
                      <a:r>
                        <a:rPr lang="en-US" altLang="ja-JP" sz="1100" baseline="0" dirty="0" smtClean="0">
                          <a:latin typeface="ＭＳ Ｐゴシック" panose="020B0600070205080204" pitchFamily="50" charset="-128"/>
                        </a:rPr>
                        <a:t>11</a:t>
                      </a:r>
                      <a:endParaRPr lang="en-US" altLang="ja-JP" sz="1100" baseline="0" dirty="0">
                        <a:latin typeface="ＭＳ Ｐゴシック" panose="020B0600070205080204" pitchFamily="50" charset="-128"/>
                      </a:endParaRPr>
                    </a:p>
                  </a:txBody>
                  <a:tcPr marL="9525" marR="9525" marT="9525" marB="0"/>
                </a:tc>
                <a:tc>
                  <a:txBody>
                    <a:bodyPr/>
                    <a:lstStyle/>
                    <a:p>
                      <a:pPr algn="ctr" fontAlgn="t"/>
                      <a:r>
                        <a:rPr lang="en-US" sz="1100" baseline="0" dirty="0" smtClean="0">
                          <a:latin typeface="ＭＳ Ｐゴシック" panose="020B0600070205080204" pitchFamily="50" charset="-128"/>
                        </a:rPr>
                        <a:t>H14</a:t>
                      </a:r>
                      <a:endParaRPr lang="en-US" sz="1100" baseline="0" dirty="0">
                        <a:latin typeface="ＭＳ Ｐゴシック" panose="020B0600070205080204" pitchFamily="50" charset="-128"/>
                      </a:endParaRPr>
                    </a:p>
                  </a:txBody>
                  <a:tcPr marL="9525" marR="9525" marT="9525" marB="0"/>
                </a:tc>
                <a:tc>
                  <a:txBody>
                    <a:bodyPr/>
                    <a:lstStyle/>
                    <a:p>
                      <a:pPr algn="l" fontAlgn="t"/>
                      <a:r>
                        <a:rPr lang="ja-JP" altLang="en-US" sz="1100" dirty="0">
                          <a:latin typeface="ＭＳ Ｐゴシック" panose="020B0600070205080204" pitchFamily="50" charset="-128"/>
                        </a:rPr>
                        <a:t>下り線坑口より約</a:t>
                      </a:r>
                      <a:r>
                        <a:rPr lang="en-US" altLang="ja-JP" sz="1100" dirty="0">
                          <a:latin typeface="ＭＳ Ｐゴシック" panose="020B0600070205080204" pitchFamily="50" charset="-128"/>
                        </a:rPr>
                        <a:t>700m</a:t>
                      </a:r>
                      <a:r>
                        <a:rPr lang="ja-JP" altLang="en-US" sz="1100" dirty="0">
                          <a:latin typeface="ＭＳ Ｐゴシック" panose="020B0600070205080204" pitchFamily="50" charset="-128"/>
                        </a:rPr>
                        <a:t>の切羽において、ホイールジャンボのマンケージ内でロックボルト注入作業を行っていたところ、突然切羽鏡面より地山が約</a:t>
                      </a:r>
                      <a:r>
                        <a:rPr lang="en-US" altLang="ja-JP" sz="1100" dirty="0">
                          <a:latin typeface="ＭＳ Ｐゴシック" panose="020B0600070205080204" pitchFamily="50" charset="-128"/>
                        </a:rPr>
                        <a:t>20m</a:t>
                      </a:r>
                      <a:r>
                        <a:rPr lang="en-US" altLang="ja-JP" sz="1100" baseline="30000" dirty="0">
                          <a:latin typeface="ＭＳ Ｐゴシック" panose="020B0600070205080204" pitchFamily="50" charset="-128"/>
                        </a:rPr>
                        <a:t>3</a:t>
                      </a:r>
                      <a:r>
                        <a:rPr lang="ja-JP" altLang="en-US" sz="1100" dirty="0">
                          <a:latin typeface="ＭＳ Ｐゴシック" panose="020B0600070205080204" pitchFamily="50" charset="-128"/>
                        </a:rPr>
                        <a:t>崩壊し、崩壊する土砂とマンケージの手摺りに挟まれた。</a:t>
                      </a:r>
                    </a:p>
                  </a:txBody>
                  <a:tcPr marL="9525" marR="9525" marT="9525" marB="0"/>
                </a:tc>
                <a:tc>
                  <a:txBody>
                    <a:bodyPr/>
                    <a:lstStyle/>
                    <a:p>
                      <a:pPr algn="l" fontAlgn="t"/>
                      <a:r>
                        <a:rPr lang="ja-JP" altLang="en-US" sz="1100" dirty="0">
                          <a:latin typeface="ＭＳ Ｐゴシック" panose="020B0600070205080204" pitchFamily="50" charset="-128"/>
                        </a:rPr>
                        <a:t>切羽で作業を行っていたこと。</a:t>
                      </a:r>
                    </a:p>
                  </a:txBody>
                  <a:tcPr marL="9525" marR="9525" marT="9525" marB="0"/>
                </a:tc>
              </a:tr>
              <a:tr h="567675">
                <a:tc>
                  <a:txBody>
                    <a:bodyPr/>
                    <a:lstStyle/>
                    <a:p>
                      <a:pPr algn="ctr" fontAlgn="t"/>
                      <a:r>
                        <a:rPr lang="en-US" altLang="ja-JP" sz="1100" baseline="0" dirty="0" smtClean="0">
                          <a:latin typeface="ＭＳ Ｐゴシック" panose="020B0600070205080204" pitchFamily="50" charset="-128"/>
                        </a:rPr>
                        <a:t>12</a:t>
                      </a:r>
                      <a:endParaRPr lang="en-US" altLang="ja-JP" sz="1100" baseline="0" dirty="0">
                        <a:latin typeface="ＭＳ Ｐゴシック" panose="020B0600070205080204" pitchFamily="50" charset="-128"/>
                      </a:endParaRPr>
                    </a:p>
                  </a:txBody>
                  <a:tcPr marL="9525" marR="9525" marT="9525" marB="0"/>
                </a:tc>
                <a:tc>
                  <a:txBody>
                    <a:bodyPr/>
                    <a:lstStyle/>
                    <a:p>
                      <a:pPr algn="ctr" fontAlgn="t"/>
                      <a:r>
                        <a:rPr lang="en-US" sz="1100" baseline="0" dirty="0" smtClean="0">
                          <a:latin typeface="ＭＳ Ｐゴシック" panose="020B0600070205080204" pitchFamily="50" charset="-128"/>
                        </a:rPr>
                        <a:t>H14</a:t>
                      </a:r>
                      <a:endParaRPr lang="en-US" sz="1100" baseline="0" dirty="0">
                        <a:latin typeface="ＭＳ Ｐゴシック" panose="020B0600070205080204" pitchFamily="50" charset="-128"/>
                      </a:endParaRPr>
                    </a:p>
                  </a:txBody>
                  <a:tcPr marL="9525" marR="9525" marT="9525" marB="0"/>
                </a:tc>
                <a:tc>
                  <a:txBody>
                    <a:bodyPr/>
                    <a:lstStyle/>
                    <a:p>
                      <a:pPr algn="l" fontAlgn="t"/>
                      <a:r>
                        <a:rPr lang="ja-JP" altLang="en-US" sz="1100" dirty="0">
                          <a:latin typeface="ＭＳ Ｐゴシック" panose="020B0600070205080204" pitchFamily="50" charset="-128"/>
                        </a:rPr>
                        <a:t>坑口より</a:t>
                      </a:r>
                      <a:r>
                        <a:rPr lang="en-US" altLang="ja-JP" sz="1100" dirty="0">
                          <a:latin typeface="ＭＳ Ｐゴシック" panose="020B0600070205080204" pitchFamily="50" charset="-128"/>
                        </a:rPr>
                        <a:t>1,027m</a:t>
                      </a:r>
                      <a:r>
                        <a:rPr lang="ja-JP" altLang="en-US" sz="1100" dirty="0">
                          <a:latin typeface="ＭＳ Ｐゴシック" panose="020B0600070205080204" pitchFamily="50" charset="-128"/>
                        </a:rPr>
                        <a:t>付近にて</a:t>
                      </a:r>
                      <a:r>
                        <a:rPr lang="en-US" altLang="ja-JP" sz="1100" dirty="0">
                          <a:latin typeface="ＭＳ Ｐゴシック" panose="020B0600070205080204" pitchFamily="50" charset="-128"/>
                        </a:rPr>
                        <a:t>NATM</a:t>
                      </a:r>
                      <a:r>
                        <a:rPr lang="ja-JP" altLang="en-US" sz="1100" dirty="0">
                          <a:latin typeface="ＭＳ Ｐゴシック" panose="020B0600070205080204" pitchFamily="50" charset="-128"/>
                        </a:rPr>
                        <a:t>工法による切羽掘削作業を行っていたとき、切羽を発破し、油圧ブレーカによる</a:t>
                      </a:r>
                      <a:r>
                        <a:rPr lang="ja-JP" altLang="en-US" sz="1100" dirty="0" err="1">
                          <a:latin typeface="ＭＳ Ｐゴシック" panose="020B0600070205080204" pitchFamily="50" charset="-128"/>
                        </a:rPr>
                        <a:t>こそくを</a:t>
                      </a:r>
                      <a:r>
                        <a:rPr lang="ja-JP" altLang="en-US" sz="1100" dirty="0">
                          <a:latin typeface="ＭＳ Ｐゴシック" panose="020B0600070205080204" pitchFamily="50" charset="-128"/>
                        </a:rPr>
                        <a:t>終了した後、鋼製支保工建込みのため被災者が切羽に近づいたところ、切羽が高さ</a:t>
                      </a:r>
                      <a:r>
                        <a:rPr lang="en-US" altLang="ja-JP" sz="1100" dirty="0">
                          <a:latin typeface="ＭＳ Ｐゴシック" panose="020B0600070205080204" pitchFamily="50" charset="-128"/>
                        </a:rPr>
                        <a:t>3m</a:t>
                      </a:r>
                      <a:r>
                        <a:rPr lang="ja-JP" altLang="en-US" sz="1100" dirty="0" err="1">
                          <a:latin typeface="ＭＳ Ｐゴシック" panose="020B0600070205080204" pitchFamily="50" charset="-128"/>
                        </a:rPr>
                        <a:t>、</a:t>
                      </a:r>
                      <a:r>
                        <a:rPr lang="ja-JP" altLang="en-US" sz="1100" dirty="0">
                          <a:latin typeface="ＭＳ Ｐゴシック" panose="020B0600070205080204" pitchFamily="50" charset="-128"/>
                        </a:rPr>
                        <a:t>幅約</a:t>
                      </a:r>
                      <a:r>
                        <a:rPr lang="en-US" altLang="ja-JP" sz="1100" dirty="0">
                          <a:latin typeface="ＭＳ Ｐゴシック" panose="020B0600070205080204" pitchFamily="50" charset="-128"/>
                        </a:rPr>
                        <a:t>1.5m</a:t>
                      </a:r>
                      <a:r>
                        <a:rPr lang="ja-JP" altLang="en-US" sz="1100" dirty="0" err="1">
                          <a:latin typeface="ＭＳ Ｐゴシック" panose="020B0600070205080204" pitchFamily="50" charset="-128"/>
                        </a:rPr>
                        <a:t>ほど</a:t>
                      </a:r>
                      <a:r>
                        <a:rPr lang="ja-JP" altLang="en-US" sz="1100" dirty="0">
                          <a:latin typeface="ＭＳ Ｐゴシック" panose="020B0600070205080204" pitchFamily="50" charset="-128"/>
                        </a:rPr>
                        <a:t>崩れ、落ちてきた岩塊に直撃された。</a:t>
                      </a:r>
                    </a:p>
                  </a:txBody>
                  <a:tcPr marL="9525" marR="9525" marT="9525" marB="0"/>
                </a:tc>
                <a:tc>
                  <a:txBody>
                    <a:bodyPr/>
                    <a:lstStyle/>
                    <a:p>
                      <a:pPr algn="l" fontAlgn="t"/>
                      <a:r>
                        <a:rPr lang="ja-JP" altLang="en-US" sz="1100" dirty="0">
                          <a:latin typeface="ＭＳ Ｐゴシック" panose="020B0600070205080204" pitchFamily="50" charset="-128"/>
                        </a:rPr>
                        <a:t>切羽で作業を行っていたこと。</a:t>
                      </a:r>
                    </a:p>
                  </a:txBody>
                  <a:tcPr marL="9525" marR="9525" marT="9525" marB="0"/>
                </a:tc>
              </a:tr>
              <a:tr h="423650">
                <a:tc>
                  <a:txBody>
                    <a:bodyPr/>
                    <a:lstStyle/>
                    <a:p>
                      <a:pPr algn="ctr" fontAlgn="t"/>
                      <a:r>
                        <a:rPr lang="en-US" altLang="ja-JP" sz="1100" baseline="0" dirty="0" smtClean="0">
                          <a:latin typeface="ＭＳ Ｐゴシック" panose="020B0600070205080204" pitchFamily="50" charset="-128"/>
                        </a:rPr>
                        <a:t>13</a:t>
                      </a:r>
                      <a:endParaRPr lang="en-US" altLang="ja-JP" sz="1100" baseline="0" dirty="0">
                        <a:latin typeface="ＭＳ Ｐゴシック" panose="020B0600070205080204" pitchFamily="50" charset="-128"/>
                      </a:endParaRPr>
                    </a:p>
                  </a:txBody>
                  <a:tcPr marL="9525" marR="9525" marT="9525" marB="0"/>
                </a:tc>
                <a:tc>
                  <a:txBody>
                    <a:bodyPr/>
                    <a:lstStyle/>
                    <a:p>
                      <a:pPr algn="ctr" fontAlgn="t"/>
                      <a:r>
                        <a:rPr lang="en-US" sz="1100" baseline="0" dirty="0" smtClean="0">
                          <a:latin typeface="ＭＳ Ｐゴシック" panose="020B0600070205080204" pitchFamily="50" charset="-128"/>
                        </a:rPr>
                        <a:t>H14</a:t>
                      </a:r>
                      <a:endParaRPr lang="en-US" sz="1100" baseline="0" dirty="0">
                        <a:latin typeface="ＭＳ Ｐゴシック" panose="020B0600070205080204" pitchFamily="50" charset="-128"/>
                      </a:endParaRPr>
                    </a:p>
                  </a:txBody>
                  <a:tcPr marL="9525" marR="9525" marT="9525" marB="0"/>
                </a:tc>
                <a:tc>
                  <a:txBody>
                    <a:bodyPr/>
                    <a:lstStyle/>
                    <a:p>
                      <a:pPr algn="l" fontAlgn="t"/>
                      <a:r>
                        <a:rPr lang="ja-JP" altLang="en-US" sz="1100" dirty="0">
                          <a:latin typeface="ＭＳ Ｐゴシック" panose="020B0600070205080204" pitchFamily="50" charset="-128"/>
                        </a:rPr>
                        <a:t>高速道路トンネル工事現場で切羽上部より岩石（長さ</a:t>
                      </a:r>
                      <a:r>
                        <a:rPr lang="en-US" altLang="ja-JP" sz="1100" dirty="0">
                          <a:latin typeface="ＭＳ Ｐゴシック" panose="020B0600070205080204" pitchFamily="50" charset="-128"/>
                        </a:rPr>
                        <a:t>2.5m</a:t>
                      </a:r>
                      <a:r>
                        <a:rPr lang="ja-JP" altLang="en-US" sz="1100" dirty="0" err="1">
                          <a:latin typeface="ＭＳ Ｐゴシック" panose="020B0600070205080204" pitchFamily="50" charset="-128"/>
                        </a:rPr>
                        <a:t>、</a:t>
                      </a:r>
                      <a:r>
                        <a:rPr lang="ja-JP" altLang="en-US" sz="1100" dirty="0">
                          <a:latin typeface="ＭＳ Ｐゴシック" panose="020B0600070205080204" pitchFamily="50" charset="-128"/>
                        </a:rPr>
                        <a:t>幅</a:t>
                      </a:r>
                      <a:r>
                        <a:rPr lang="en-US" altLang="ja-JP" sz="1100" dirty="0">
                          <a:latin typeface="ＭＳ Ｐゴシック" panose="020B0600070205080204" pitchFamily="50" charset="-128"/>
                        </a:rPr>
                        <a:t>0.7m</a:t>
                      </a:r>
                      <a:r>
                        <a:rPr lang="ja-JP" altLang="en-US" sz="1100" dirty="0" err="1">
                          <a:latin typeface="ＭＳ Ｐゴシック" panose="020B0600070205080204" pitchFamily="50" charset="-128"/>
                        </a:rPr>
                        <a:t>、</a:t>
                      </a:r>
                      <a:r>
                        <a:rPr lang="ja-JP" altLang="en-US" sz="1100" dirty="0">
                          <a:latin typeface="ＭＳ Ｐゴシック" panose="020B0600070205080204" pitchFamily="50" charset="-128"/>
                        </a:rPr>
                        <a:t>重さ約</a:t>
                      </a:r>
                      <a:r>
                        <a:rPr lang="en-US" altLang="ja-JP" sz="1100" dirty="0">
                          <a:latin typeface="ＭＳ Ｐゴシック" panose="020B0600070205080204" pitchFamily="50" charset="-128"/>
                        </a:rPr>
                        <a:t>4t</a:t>
                      </a:r>
                      <a:r>
                        <a:rPr lang="ja-JP" altLang="en-US" sz="1100" dirty="0">
                          <a:latin typeface="ＭＳ Ｐゴシック" panose="020B0600070205080204" pitchFamily="50" charset="-128"/>
                        </a:rPr>
                        <a:t>）が落下、装薬作業を行っていた被災者を直撃した。</a:t>
                      </a:r>
                    </a:p>
                  </a:txBody>
                  <a:tcPr marL="9525" marR="9525" marT="9525" marB="0"/>
                </a:tc>
                <a:tc>
                  <a:txBody>
                    <a:bodyPr/>
                    <a:lstStyle/>
                    <a:p>
                      <a:pPr algn="l" fontAlgn="t"/>
                      <a:r>
                        <a:rPr lang="ja-JP" altLang="en-US" sz="1100" dirty="0">
                          <a:latin typeface="ＭＳ Ｐゴシック" panose="020B0600070205080204" pitchFamily="50" charset="-128"/>
                        </a:rPr>
                        <a:t>切羽で作業を行っていたこと。</a:t>
                      </a:r>
                    </a:p>
                  </a:txBody>
                  <a:tcPr marL="9525" marR="9525" marT="9525" marB="0"/>
                </a:tc>
              </a:tr>
              <a:tr h="567675">
                <a:tc>
                  <a:txBody>
                    <a:bodyPr/>
                    <a:lstStyle/>
                    <a:p>
                      <a:pPr algn="ctr" fontAlgn="t"/>
                      <a:r>
                        <a:rPr lang="en-US" altLang="ja-JP" sz="1100" baseline="0" dirty="0" smtClean="0">
                          <a:latin typeface="ＭＳ Ｐゴシック" panose="020B0600070205080204" pitchFamily="50" charset="-128"/>
                          <a:ea typeface="+mn-ea"/>
                        </a:rPr>
                        <a:t>14</a:t>
                      </a:r>
                      <a:endParaRPr lang="en-US" altLang="ja-JP" sz="1100" baseline="0" dirty="0">
                        <a:latin typeface="ＭＳ Ｐゴシック" panose="020B0600070205080204" pitchFamily="50" charset="-128"/>
                        <a:ea typeface="+mn-ea"/>
                      </a:endParaRPr>
                    </a:p>
                  </a:txBody>
                  <a:tcPr marL="9525" marR="9525" marT="9525" marB="0"/>
                </a:tc>
                <a:tc>
                  <a:txBody>
                    <a:bodyPr/>
                    <a:lstStyle/>
                    <a:p>
                      <a:pPr algn="ctr" fontAlgn="t"/>
                      <a:r>
                        <a:rPr lang="en-US" sz="1100" baseline="0" dirty="0" smtClean="0">
                          <a:latin typeface="ＭＳ Ｐゴシック" panose="020B0600070205080204" pitchFamily="50" charset="-128"/>
                          <a:ea typeface="+mn-ea"/>
                        </a:rPr>
                        <a:t>H14</a:t>
                      </a:r>
                      <a:endParaRPr lang="en-US" sz="1100" baseline="0" dirty="0">
                        <a:latin typeface="ＭＳ Ｐゴシック" panose="020B0600070205080204" pitchFamily="50" charset="-128"/>
                        <a:ea typeface="+mn-ea"/>
                      </a:endParaRPr>
                    </a:p>
                  </a:txBody>
                  <a:tcPr marL="9525" marR="9525" marT="9525" marB="0"/>
                </a:tc>
                <a:tc>
                  <a:txBody>
                    <a:bodyPr/>
                    <a:lstStyle/>
                    <a:p>
                      <a:pPr algn="l" fontAlgn="t"/>
                      <a:r>
                        <a:rPr lang="ja-JP" altLang="en-US" sz="1100" dirty="0">
                          <a:latin typeface="ＭＳ Ｐゴシック" panose="020B0600070205080204" pitchFamily="50" charset="-128"/>
                          <a:ea typeface="+mn-ea"/>
                        </a:rPr>
                        <a:t>坑口より約</a:t>
                      </a:r>
                      <a:r>
                        <a:rPr lang="en-US" altLang="ja-JP" sz="1100" dirty="0">
                          <a:latin typeface="ＭＳ Ｐゴシック" panose="020B0600070205080204" pitchFamily="50" charset="-128"/>
                          <a:ea typeface="+mn-ea"/>
                        </a:rPr>
                        <a:t>400m</a:t>
                      </a:r>
                      <a:r>
                        <a:rPr lang="ja-JP" altLang="en-US" sz="1100" dirty="0">
                          <a:latin typeface="ＭＳ Ｐゴシック" panose="020B0600070205080204" pitchFamily="50" charset="-128"/>
                          <a:ea typeface="+mn-ea"/>
                        </a:rPr>
                        <a:t>の地点で発破、ずり取りが終了</a:t>
                      </a:r>
                      <a:r>
                        <a:rPr lang="ja-JP" altLang="en-US" sz="1100" dirty="0" smtClean="0">
                          <a:latin typeface="ＭＳ Ｐゴシック" panose="020B0600070205080204" pitchFamily="50" charset="-128"/>
                          <a:ea typeface="+mn-ea"/>
                        </a:rPr>
                        <a:t>し、職長が切羽</a:t>
                      </a:r>
                      <a:r>
                        <a:rPr lang="ja-JP" altLang="en-US" sz="1100" dirty="0">
                          <a:latin typeface="ＭＳ Ｐゴシック" panose="020B0600070205080204" pitchFamily="50" charset="-128"/>
                          <a:ea typeface="+mn-ea"/>
                        </a:rPr>
                        <a:t>を点検</a:t>
                      </a:r>
                      <a:r>
                        <a:rPr lang="ja-JP" altLang="en-US" sz="1100" dirty="0" smtClean="0">
                          <a:latin typeface="ＭＳ Ｐゴシック" panose="020B0600070205080204" pitchFamily="50" charset="-128"/>
                          <a:ea typeface="+mn-ea"/>
                        </a:rPr>
                        <a:t>したところ、肌</a:t>
                      </a:r>
                      <a:r>
                        <a:rPr lang="ja-JP" altLang="en-US" sz="1100" dirty="0">
                          <a:latin typeface="ＭＳ Ｐゴシック" panose="020B0600070205080204" pitchFamily="50" charset="-128"/>
                          <a:ea typeface="+mn-ea"/>
                        </a:rPr>
                        <a:t>落ちの危険を</a:t>
                      </a:r>
                      <a:r>
                        <a:rPr lang="ja-JP" altLang="en-US" sz="1100" dirty="0" smtClean="0">
                          <a:latin typeface="ＭＳ Ｐゴシック" panose="020B0600070205080204" pitchFamily="50" charset="-128"/>
                          <a:ea typeface="+mn-ea"/>
                        </a:rPr>
                        <a:t>感じたため作業員</a:t>
                      </a:r>
                      <a:r>
                        <a:rPr lang="ja-JP" altLang="en-US" sz="1100" dirty="0">
                          <a:latin typeface="ＭＳ Ｐゴシック" panose="020B0600070205080204" pitchFamily="50" charset="-128"/>
                          <a:ea typeface="+mn-ea"/>
                        </a:rPr>
                        <a:t>に切羽に入らないように指示</a:t>
                      </a:r>
                      <a:r>
                        <a:rPr lang="ja-JP" altLang="en-US" sz="1100" dirty="0" smtClean="0">
                          <a:latin typeface="ＭＳ Ｐゴシック" panose="020B0600070205080204" pitchFamily="50" charset="-128"/>
                          <a:ea typeface="+mn-ea"/>
                        </a:rPr>
                        <a:t>した。職長がブレーカーを運転</a:t>
                      </a:r>
                      <a:r>
                        <a:rPr lang="ja-JP" altLang="en-US" sz="1100" dirty="0">
                          <a:latin typeface="ＭＳ Ｐゴシック" panose="020B0600070205080204" pitchFamily="50" charset="-128"/>
                          <a:ea typeface="+mn-ea"/>
                        </a:rPr>
                        <a:t>して戻るとき、被災者が切羽右部にいるの</a:t>
                      </a:r>
                      <a:r>
                        <a:rPr lang="ja-JP" altLang="en-US" sz="1100" dirty="0" smtClean="0">
                          <a:latin typeface="ＭＳ Ｐゴシック" panose="020B0600070205080204" pitchFamily="50" charset="-128"/>
                          <a:ea typeface="+mn-ea"/>
                        </a:rPr>
                        <a:t>を見つけ、退避するよう叫んだ直後に</a:t>
                      </a:r>
                      <a:r>
                        <a:rPr lang="en-US" altLang="ja-JP" sz="1100" dirty="0">
                          <a:latin typeface="ＭＳ Ｐゴシック" panose="020B0600070205080204" pitchFamily="50" charset="-128"/>
                          <a:ea typeface="+mn-ea"/>
                        </a:rPr>
                        <a:t>0.5m</a:t>
                      </a:r>
                      <a:r>
                        <a:rPr lang="en-US" altLang="ja-JP" sz="1100" baseline="30000" dirty="0">
                          <a:latin typeface="ＭＳ Ｐゴシック" panose="020B0600070205080204" pitchFamily="50" charset="-128"/>
                          <a:ea typeface="+mn-ea"/>
                        </a:rPr>
                        <a:t>3</a:t>
                      </a:r>
                      <a:r>
                        <a:rPr lang="ja-JP" altLang="en-US" sz="1100" dirty="0" smtClean="0">
                          <a:latin typeface="ＭＳ Ｐゴシック" panose="020B0600070205080204" pitchFamily="50" charset="-128"/>
                          <a:ea typeface="+mn-ea"/>
                        </a:rPr>
                        <a:t>ほどの肌落ちが発生し、</a:t>
                      </a:r>
                      <a:r>
                        <a:rPr lang="ja-JP" altLang="en-US" sz="1100" dirty="0">
                          <a:latin typeface="ＭＳ Ｐゴシック" panose="020B0600070205080204" pitchFamily="50" charset="-128"/>
                          <a:ea typeface="+mn-ea"/>
                        </a:rPr>
                        <a:t>岩石が被災者を直撃した。</a:t>
                      </a:r>
                    </a:p>
                  </a:txBody>
                  <a:tcPr marL="9525" marR="9525" marT="9525" marB="0"/>
                </a:tc>
                <a:tc>
                  <a:txBody>
                    <a:bodyPr/>
                    <a:lstStyle/>
                    <a:p>
                      <a:pPr algn="l" fontAlgn="t"/>
                      <a:r>
                        <a:rPr lang="ja-JP" altLang="en-US" sz="1100" dirty="0">
                          <a:latin typeface="ＭＳ Ｐゴシック" panose="020B0600070205080204" pitchFamily="50" charset="-128"/>
                          <a:ea typeface="+mn-ea"/>
                        </a:rPr>
                        <a:t>切羽に近づいたこと。</a:t>
                      </a:r>
                    </a:p>
                  </a:txBody>
                  <a:tcPr marL="9525" marR="9525" marT="9525" marB="0"/>
                </a:tc>
              </a:tr>
              <a:tr h="351642">
                <a:tc>
                  <a:txBody>
                    <a:bodyPr/>
                    <a:lstStyle/>
                    <a:p>
                      <a:pPr algn="ctr" fontAlgn="t"/>
                      <a:r>
                        <a:rPr lang="en-US" altLang="ja-JP" sz="1100" baseline="0" dirty="0" smtClean="0">
                          <a:latin typeface="ＭＳ Ｐゴシック" panose="020B0600070205080204" pitchFamily="50" charset="-128"/>
                          <a:ea typeface="+mn-ea"/>
                        </a:rPr>
                        <a:t>15</a:t>
                      </a:r>
                      <a:endParaRPr lang="en-US" altLang="ja-JP" sz="1100" baseline="0" dirty="0">
                        <a:latin typeface="ＭＳ Ｐゴシック" panose="020B0600070205080204" pitchFamily="50" charset="-128"/>
                        <a:ea typeface="+mn-ea"/>
                      </a:endParaRPr>
                    </a:p>
                  </a:txBody>
                  <a:tcPr marL="9525" marR="9525" marT="9525" marB="0"/>
                </a:tc>
                <a:tc>
                  <a:txBody>
                    <a:bodyPr/>
                    <a:lstStyle/>
                    <a:p>
                      <a:pPr algn="ctr" fontAlgn="t"/>
                      <a:r>
                        <a:rPr lang="en-US" sz="1100" baseline="0" dirty="0" smtClean="0">
                          <a:latin typeface="ＭＳ Ｐゴシック" panose="020B0600070205080204" pitchFamily="50" charset="-128"/>
                          <a:ea typeface="+mn-ea"/>
                        </a:rPr>
                        <a:t>H13</a:t>
                      </a:r>
                      <a:endParaRPr lang="en-US" sz="1100" baseline="0" dirty="0">
                        <a:latin typeface="ＭＳ Ｐゴシック" panose="020B0600070205080204" pitchFamily="50" charset="-128"/>
                        <a:ea typeface="+mn-ea"/>
                      </a:endParaRPr>
                    </a:p>
                  </a:txBody>
                  <a:tcPr marL="9525" marR="9525" marT="9525" marB="0"/>
                </a:tc>
                <a:tc>
                  <a:txBody>
                    <a:bodyPr/>
                    <a:lstStyle/>
                    <a:p>
                      <a:pPr algn="l" fontAlgn="t"/>
                      <a:r>
                        <a:rPr lang="ja-JP" altLang="en-US" sz="1100" dirty="0">
                          <a:latin typeface="ＭＳ Ｐゴシック" panose="020B0600070205080204" pitchFamily="50" charset="-128"/>
                          <a:ea typeface="+mn-ea"/>
                        </a:rPr>
                        <a:t>坑口より</a:t>
                      </a:r>
                      <a:r>
                        <a:rPr lang="en-US" altLang="ja-JP" sz="1100" dirty="0">
                          <a:latin typeface="ＭＳ Ｐゴシック" panose="020B0600070205080204" pitchFamily="50" charset="-128"/>
                          <a:ea typeface="+mn-ea"/>
                        </a:rPr>
                        <a:t>769m</a:t>
                      </a:r>
                      <a:r>
                        <a:rPr lang="ja-JP" altLang="en-US" sz="1100" dirty="0">
                          <a:latin typeface="ＭＳ Ｐゴシック" panose="020B0600070205080204" pitchFamily="50" charset="-128"/>
                          <a:ea typeface="+mn-ea"/>
                        </a:rPr>
                        <a:t>の地点の切羽でホイルジャンボのケージに乗り、発破前のこそく作業中、高さ</a:t>
                      </a:r>
                      <a:r>
                        <a:rPr lang="en-US" altLang="ja-JP" sz="1100" dirty="0">
                          <a:latin typeface="ＭＳ Ｐゴシック" panose="020B0600070205080204" pitchFamily="50" charset="-128"/>
                          <a:ea typeface="+mn-ea"/>
                        </a:rPr>
                        <a:t>7.5m</a:t>
                      </a:r>
                      <a:r>
                        <a:rPr lang="ja-JP" altLang="en-US" sz="1100" dirty="0">
                          <a:latin typeface="ＭＳ Ｐゴシック" panose="020B0600070205080204" pitchFamily="50" charset="-128"/>
                          <a:ea typeface="+mn-ea"/>
                        </a:rPr>
                        <a:t>の切羽より崩落があり、被災者の背部に激突した。</a:t>
                      </a:r>
                    </a:p>
                  </a:txBody>
                  <a:tcPr marL="9525" marR="9525" marT="9525" marB="0"/>
                </a:tc>
                <a:tc>
                  <a:txBody>
                    <a:bodyPr/>
                    <a:lstStyle/>
                    <a:p>
                      <a:pPr algn="l" fontAlgn="t"/>
                      <a:r>
                        <a:rPr lang="ja-JP" altLang="en-US" sz="1100" dirty="0">
                          <a:latin typeface="ＭＳ Ｐゴシック" panose="020B0600070205080204" pitchFamily="50" charset="-128"/>
                          <a:ea typeface="+mn-ea"/>
                        </a:rPr>
                        <a:t>切羽で作業を行っていたこと。</a:t>
                      </a:r>
                    </a:p>
                  </a:txBody>
                  <a:tcPr marL="9525" marR="9525" marT="9525" marB="0"/>
                </a:tc>
              </a:tr>
              <a:tr h="370840">
                <a:tc>
                  <a:txBody>
                    <a:bodyPr/>
                    <a:lstStyle/>
                    <a:p>
                      <a:pPr algn="ctr" fontAlgn="t"/>
                      <a:r>
                        <a:rPr lang="en-US" altLang="ja-JP" sz="1100" baseline="0" dirty="0" smtClean="0">
                          <a:latin typeface="ＭＳ Ｐゴシック" panose="020B0600070205080204" pitchFamily="50" charset="-128"/>
                          <a:ea typeface="+mn-ea"/>
                        </a:rPr>
                        <a:t>16</a:t>
                      </a:r>
                      <a:endParaRPr lang="en-US" altLang="ja-JP" sz="1100" baseline="0" dirty="0">
                        <a:latin typeface="ＭＳ Ｐゴシック" panose="020B0600070205080204" pitchFamily="50" charset="-128"/>
                        <a:ea typeface="+mn-ea"/>
                      </a:endParaRPr>
                    </a:p>
                  </a:txBody>
                  <a:tcPr marL="9525" marR="9525" marT="9525" marB="0"/>
                </a:tc>
                <a:tc>
                  <a:txBody>
                    <a:bodyPr/>
                    <a:lstStyle/>
                    <a:p>
                      <a:pPr algn="ctr" fontAlgn="t"/>
                      <a:r>
                        <a:rPr lang="en-US" sz="1100" baseline="0" dirty="0" smtClean="0">
                          <a:latin typeface="ＭＳ Ｐゴシック" panose="020B0600070205080204" pitchFamily="50" charset="-128"/>
                          <a:ea typeface="+mn-ea"/>
                        </a:rPr>
                        <a:t>H13</a:t>
                      </a:r>
                      <a:endParaRPr lang="en-US" sz="1100" baseline="0" dirty="0">
                        <a:latin typeface="ＭＳ Ｐゴシック" panose="020B0600070205080204" pitchFamily="50" charset="-128"/>
                        <a:ea typeface="+mn-ea"/>
                      </a:endParaRPr>
                    </a:p>
                  </a:txBody>
                  <a:tcPr marL="9525" marR="9525" marT="9525" marB="0"/>
                </a:tc>
                <a:tc>
                  <a:txBody>
                    <a:bodyPr/>
                    <a:lstStyle/>
                    <a:p>
                      <a:pPr algn="l" fontAlgn="t"/>
                      <a:r>
                        <a:rPr lang="ja-JP" altLang="en-US" sz="1100" dirty="0">
                          <a:latin typeface="ＭＳ Ｐゴシック" panose="020B0600070205080204" pitchFamily="50" charset="-128"/>
                          <a:ea typeface="+mn-ea"/>
                        </a:rPr>
                        <a:t>トンネル工事現場において切羽鏡面の下部で発破用火薬の装薬作業を行っていた被災者の上部の切羽鏡面が崩落し、岩が足に当たった。このため転倒した被災者の背部に、より大きな岩が倒れ込んできて、その下敷きになった。</a:t>
                      </a:r>
                    </a:p>
                  </a:txBody>
                  <a:tcPr marL="9525" marR="9525" marT="9525" marB="0"/>
                </a:tc>
                <a:tc>
                  <a:txBody>
                    <a:bodyPr/>
                    <a:lstStyle/>
                    <a:p>
                      <a:pPr algn="l" fontAlgn="t"/>
                      <a:r>
                        <a:rPr lang="ja-JP" altLang="en-US" sz="1100">
                          <a:latin typeface="ＭＳ Ｐゴシック" panose="020B0600070205080204" pitchFamily="50" charset="-128"/>
                          <a:ea typeface="+mn-ea"/>
                        </a:rPr>
                        <a:t>切羽で作業を行っていたこと。</a:t>
                      </a:r>
                    </a:p>
                  </a:txBody>
                  <a:tcPr marL="9525" marR="9525" marT="9525" marB="0"/>
                </a:tc>
              </a:tr>
              <a:tr h="370840">
                <a:tc>
                  <a:txBody>
                    <a:bodyPr/>
                    <a:lstStyle/>
                    <a:p>
                      <a:pPr algn="ctr" fontAlgn="t"/>
                      <a:r>
                        <a:rPr lang="en-US" altLang="ja-JP" sz="1100" baseline="0" dirty="0" smtClean="0">
                          <a:latin typeface="ＭＳ Ｐゴシック" panose="020B0600070205080204" pitchFamily="50" charset="-128"/>
                          <a:ea typeface="+mn-ea"/>
                        </a:rPr>
                        <a:t>17</a:t>
                      </a:r>
                      <a:endParaRPr lang="en-US" altLang="ja-JP" sz="1100" baseline="0" dirty="0">
                        <a:latin typeface="ＭＳ Ｐゴシック" panose="020B0600070205080204" pitchFamily="50" charset="-128"/>
                        <a:ea typeface="+mn-ea"/>
                      </a:endParaRPr>
                    </a:p>
                  </a:txBody>
                  <a:tcPr marL="9525" marR="9525" marT="9525" marB="0"/>
                </a:tc>
                <a:tc>
                  <a:txBody>
                    <a:bodyPr/>
                    <a:lstStyle/>
                    <a:p>
                      <a:pPr algn="ctr" fontAlgn="t"/>
                      <a:r>
                        <a:rPr lang="en-US" sz="1100" baseline="0" dirty="0" smtClean="0">
                          <a:latin typeface="ＭＳ Ｐゴシック" panose="020B0600070205080204" pitchFamily="50" charset="-128"/>
                          <a:ea typeface="+mn-ea"/>
                        </a:rPr>
                        <a:t>H12</a:t>
                      </a:r>
                      <a:endParaRPr lang="en-US" sz="1100" baseline="0" dirty="0">
                        <a:latin typeface="ＭＳ Ｐゴシック" panose="020B0600070205080204" pitchFamily="50" charset="-128"/>
                        <a:ea typeface="+mn-ea"/>
                      </a:endParaRPr>
                    </a:p>
                  </a:txBody>
                  <a:tcPr marL="9525" marR="9525" marT="9525" marB="0"/>
                </a:tc>
                <a:tc>
                  <a:txBody>
                    <a:bodyPr/>
                    <a:lstStyle/>
                    <a:p>
                      <a:pPr algn="l" fontAlgn="t"/>
                      <a:r>
                        <a:rPr lang="ja-JP" altLang="en-US" sz="1100" dirty="0">
                          <a:latin typeface="ＭＳ Ｐゴシック" panose="020B0600070205080204" pitchFamily="50" charset="-128"/>
                          <a:ea typeface="+mn-ea"/>
                        </a:rPr>
                        <a:t>ドラグショベルとタイヤショベルで切羽付近の地盤改良中、切羽の地山が崩壊し、湧水を大量に含んだ土砂が坑口側に約</a:t>
                      </a:r>
                      <a:r>
                        <a:rPr lang="en-US" altLang="ja-JP" sz="1100" dirty="0">
                          <a:latin typeface="ＭＳ Ｐゴシック" panose="020B0600070205080204" pitchFamily="50" charset="-128"/>
                          <a:ea typeface="+mn-ea"/>
                        </a:rPr>
                        <a:t>60m</a:t>
                      </a:r>
                      <a:r>
                        <a:rPr lang="ja-JP" altLang="en-US" sz="1100" dirty="0">
                          <a:latin typeface="ＭＳ Ｐゴシック" panose="020B0600070205080204" pitchFamily="50" charset="-128"/>
                          <a:ea typeface="+mn-ea"/>
                        </a:rPr>
                        <a:t>流出し、切羽から約</a:t>
                      </a:r>
                      <a:r>
                        <a:rPr lang="en-US" altLang="ja-JP" sz="1100" dirty="0">
                          <a:latin typeface="ＭＳ Ｐゴシック" panose="020B0600070205080204" pitchFamily="50" charset="-128"/>
                          <a:ea typeface="+mn-ea"/>
                        </a:rPr>
                        <a:t>40m</a:t>
                      </a:r>
                      <a:r>
                        <a:rPr lang="ja-JP" altLang="en-US" sz="1100" dirty="0">
                          <a:latin typeface="ＭＳ Ｐゴシック" panose="020B0600070205080204" pitchFamily="50" charset="-128"/>
                          <a:ea typeface="+mn-ea"/>
                        </a:rPr>
                        <a:t>後方で小型ドラグショベルに搭乗し待機していた被災者がドラグショベルごと押し流され、後方に待機していたトンネル掘削機械との間に生き埋めになった。</a:t>
                      </a:r>
                    </a:p>
                  </a:txBody>
                  <a:tcPr marL="9525" marR="9525" marT="9525" marB="0"/>
                </a:tc>
                <a:tc>
                  <a:txBody>
                    <a:bodyPr/>
                    <a:lstStyle/>
                    <a:p>
                      <a:pPr algn="l" fontAlgn="t"/>
                      <a:r>
                        <a:rPr lang="ja-JP" altLang="en-US" sz="1100">
                          <a:latin typeface="ＭＳ Ｐゴシック" panose="020B0600070205080204" pitchFamily="50" charset="-128"/>
                          <a:ea typeface="+mn-ea"/>
                        </a:rPr>
                        <a:t>水抜きが不十分であったこと。</a:t>
                      </a:r>
                    </a:p>
                  </a:txBody>
                  <a:tcPr marL="9525" marR="9525" marT="9525" marB="0"/>
                </a:tc>
              </a:tr>
              <a:tr h="370840">
                <a:tc>
                  <a:txBody>
                    <a:bodyPr/>
                    <a:lstStyle/>
                    <a:p>
                      <a:pPr algn="ctr" fontAlgn="t"/>
                      <a:r>
                        <a:rPr lang="en-US" altLang="ja-JP" sz="1100" baseline="0" dirty="0" smtClean="0">
                          <a:latin typeface="ＭＳ Ｐゴシック" panose="020B0600070205080204" pitchFamily="50" charset="-128"/>
                          <a:ea typeface="+mn-ea"/>
                        </a:rPr>
                        <a:t>18</a:t>
                      </a:r>
                      <a:endParaRPr lang="en-US" altLang="ja-JP" sz="1100" baseline="0" dirty="0">
                        <a:latin typeface="ＭＳ Ｐゴシック" panose="020B0600070205080204" pitchFamily="50" charset="-128"/>
                        <a:ea typeface="+mn-ea"/>
                      </a:endParaRPr>
                    </a:p>
                  </a:txBody>
                  <a:tcPr marL="9525" marR="9525" marT="9525" marB="0"/>
                </a:tc>
                <a:tc>
                  <a:txBody>
                    <a:bodyPr/>
                    <a:lstStyle/>
                    <a:p>
                      <a:pPr algn="ctr" fontAlgn="t"/>
                      <a:r>
                        <a:rPr lang="en-US" sz="1100" baseline="0" dirty="0" smtClean="0">
                          <a:latin typeface="ＭＳ Ｐゴシック" panose="020B0600070205080204" pitchFamily="50" charset="-128"/>
                          <a:ea typeface="+mn-ea"/>
                        </a:rPr>
                        <a:t>H12</a:t>
                      </a:r>
                      <a:endParaRPr lang="en-US" sz="1100" baseline="0" dirty="0">
                        <a:latin typeface="ＭＳ Ｐゴシック" panose="020B0600070205080204" pitchFamily="50" charset="-128"/>
                        <a:ea typeface="+mn-ea"/>
                      </a:endParaRPr>
                    </a:p>
                  </a:txBody>
                  <a:tcPr marL="9525" marR="9525" marT="9525" marB="0"/>
                </a:tc>
                <a:tc>
                  <a:txBody>
                    <a:bodyPr/>
                    <a:lstStyle/>
                    <a:p>
                      <a:pPr algn="l" fontAlgn="t"/>
                      <a:r>
                        <a:rPr lang="ja-JP" altLang="en-US" sz="1100" dirty="0">
                          <a:latin typeface="ＭＳ Ｐゴシック" panose="020B0600070205080204" pitchFamily="50" charset="-128"/>
                          <a:ea typeface="+mn-ea"/>
                        </a:rPr>
                        <a:t>トンネル工事</a:t>
                      </a:r>
                      <a:r>
                        <a:rPr lang="ja-JP" altLang="en-US" sz="1100" dirty="0" smtClean="0">
                          <a:latin typeface="ＭＳ Ｐゴシック" panose="020B0600070205080204" pitchFamily="50" charset="-128"/>
                          <a:ea typeface="+mn-ea"/>
                        </a:rPr>
                        <a:t>現場の切羽で</a:t>
                      </a:r>
                      <a:r>
                        <a:rPr lang="ja-JP" altLang="en-US" sz="1100" dirty="0">
                          <a:latin typeface="ＭＳ Ｐゴシック" panose="020B0600070205080204" pitchFamily="50" charset="-128"/>
                          <a:ea typeface="+mn-ea"/>
                        </a:rPr>
                        <a:t>発破の装薬作業中、鏡面から約</a:t>
                      </a:r>
                      <a:r>
                        <a:rPr lang="en-US" altLang="ja-JP" sz="1100" dirty="0">
                          <a:latin typeface="ＭＳ Ｐゴシック" panose="020B0600070205080204" pitchFamily="50" charset="-128"/>
                          <a:ea typeface="+mn-ea"/>
                        </a:rPr>
                        <a:t>3m</a:t>
                      </a:r>
                      <a:r>
                        <a:rPr lang="en-US" altLang="ja-JP" sz="1100" baseline="30000" dirty="0">
                          <a:latin typeface="ＭＳ Ｐゴシック" panose="020B0600070205080204" pitchFamily="50" charset="-128"/>
                          <a:ea typeface="+mn-ea"/>
                        </a:rPr>
                        <a:t>3</a:t>
                      </a:r>
                      <a:r>
                        <a:rPr lang="ja-JP" altLang="en-US" sz="1100" dirty="0">
                          <a:latin typeface="ＭＳ Ｐゴシック" panose="020B0600070205080204" pitchFamily="50" charset="-128"/>
                          <a:ea typeface="+mn-ea"/>
                        </a:rPr>
                        <a:t>の岩塊が抜け落ち、落下した岩塊に下半身及び右上腕以上が埋まった。</a:t>
                      </a:r>
                    </a:p>
                  </a:txBody>
                  <a:tcPr marL="9525" marR="9525" marT="9525" marB="0"/>
                </a:tc>
                <a:tc>
                  <a:txBody>
                    <a:bodyPr/>
                    <a:lstStyle/>
                    <a:p>
                      <a:pPr algn="l" fontAlgn="t"/>
                      <a:r>
                        <a:rPr lang="ja-JP" altLang="en-US" sz="1100">
                          <a:latin typeface="ＭＳ Ｐゴシック" panose="020B0600070205080204" pitchFamily="50" charset="-128"/>
                          <a:ea typeface="+mn-ea"/>
                        </a:rPr>
                        <a:t>切羽で作業を行っていたこと。</a:t>
                      </a:r>
                    </a:p>
                  </a:txBody>
                  <a:tcPr marL="9525" marR="9525" marT="9525" marB="0"/>
                </a:tc>
              </a:tr>
              <a:tr h="370840">
                <a:tc>
                  <a:txBody>
                    <a:bodyPr/>
                    <a:lstStyle/>
                    <a:p>
                      <a:pPr algn="ctr" fontAlgn="t"/>
                      <a:r>
                        <a:rPr lang="en-US" altLang="ja-JP" sz="1100" baseline="0" dirty="0" smtClean="0">
                          <a:latin typeface="ＭＳ Ｐゴシック" panose="020B0600070205080204" pitchFamily="50" charset="-128"/>
                          <a:ea typeface="+mn-ea"/>
                        </a:rPr>
                        <a:t>19</a:t>
                      </a:r>
                      <a:endParaRPr lang="en-US" altLang="ja-JP" sz="1100" baseline="0" dirty="0">
                        <a:latin typeface="ＭＳ Ｐゴシック" panose="020B0600070205080204" pitchFamily="50" charset="-128"/>
                        <a:ea typeface="+mn-ea"/>
                      </a:endParaRPr>
                    </a:p>
                  </a:txBody>
                  <a:tcPr marL="9525" marR="9525" marT="9525" marB="0"/>
                </a:tc>
                <a:tc>
                  <a:txBody>
                    <a:bodyPr/>
                    <a:lstStyle/>
                    <a:p>
                      <a:pPr algn="ctr" fontAlgn="t"/>
                      <a:r>
                        <a:rPr lang="en-US" sz="1100" baseline="0" dirty="0" smtClean="0">
                          <a:latin typeface="ＭＳ Ｐゴシック" panose="020B0600070205080204" pitchFamily="50" charset="-128"/>
                          <a:ea typeface="+mn-ea"/>
                        </a:rPr>
                        <a:t>H12</a:t>
                      </a:r>
                      <a:endParaRPr lang="en-US" sz="1100" baseline="0" dirty="0">
                        <a:latin typeface="ＭＳ Ｐゴシック" panose="020B0600070205080204" pitchFamily="50" charset="-128"/>
                        <a:ea typeface="+mn-ea"/>
                      </a:endParaRPr>
                    </a:p>
                  </a:txBody>
                  <a:tcPr marL="9525" marR="9525" marT="9525" marB="0"/>
                </a:tc>
                <a:tc>
                  <a:txBody>
                    <a:bodyPr/>
                    <a:lstStyle/>
                    <a:p>
                      <a:pPr algn="l" fontAlgn="t"/>
                      <a:r>
                        <a:rPr lang="en-US" altLang="ja-JP" sz="1100" dirty="0">
                          <a:latin typeface="ＭＳ Ｐゴシック" panose="020B0600070205080204" pitchFamily="50" charset="-128"/>
                          <a:ea typeface="+mn-ea"/>
                        </a:rPr>
                        <a:t>NATM</a:t>
                      </a:r>
                      <a:r>
                        <a:rPr lang="ja-JP" altLang="en-US" sz="1100" dirty="0">
                          <a:latin typeface="ＭＳ Ｐゴシック" panose="020B0600070205080204" pitchFamily="50" charset="-128"/>
                          <a:ea typeface="+mn-ea"/>
                        </a:rPr>
                        <a:t>工法によりずい道の掘削作業中、坑口より</a:t>
                      </a:r>
                      <a:r>
                        <a:rPr lang="en-US" altLang="ja-JP" sz="1100" dirty="0">
                          <a:latin typeface="ＭＳ Ｐゴシック" panose="020B0600070205080204" pitchFamily="50" charset="-128"/>
                          <a:ea typeface="+mn-ea"/>
                        </a:rPr>
                        <a:t>184m</a:t>
                      </a:r>
                      <a:r>
                        <a:rPr lang="ja-JP" altLang="en-US" sz="1100" dirty="0">
                          <a:latin typeface="ＭＳ Ｐゴシック" panose="020B0600070205080204" pitchFamily="50" charset="-128"/>
                          <a:ea typeface="+mn-ea"/>
                        </a:rPr>
                        <a:t>の切羽でアーチ型枠材を建て込むため、掘削面下端を手作業で整地中、高さ</a:t>
                      </a:r>
                      <a:r>
                        <a:rPr lang="en-US" altLang="ja-JP" sz="1100" dirty="0">
                          <a:latin typeface="ＭＳ Ｐゴシック" panose="020B0600070205080204" pitchFamily="50" charset="-128"/>
                          <a:ea typeface="+mn-ea"/>
                        </a:rPr>
                        <a:t>2m</a:t>
                      </a:r>
                      <a:r>
                        <a:rPr lang="ja-JP" altLang="en-US" sz="1100" dirty="0">
                          <a:latin typeface="ＭＳ Ｐゴシック" panose="020B0600070205080204" pitchFamily="50" charset="-128"/>
                          <a:ea typeface="+mn-ea"/>
                        </a:rPr>
                        <a:t>の箇所から岩盤が落下し、被災者に激突した。</a:t>
                      </a:r>
                    </a:p>
                  </a:txBody>
                  <a:tcPr marL="9525" marR="9525" marT="9525" marB="0"/>
                </a:tc>
                <a:tc>
                  <a:txBody>
                    <a:bodyPr/>
                    <a:lstStyle/>
                    <a:p>
                      <a:pPr algn="l" fontAlgn="t"/>
                      <a:r>
                        <a:rPr lang="ja-JP" altLang="en-US" sz="1100">
                          <a:latin typeface="ＭＳ Ｐゴシック" panose="020B0600070205080204" pitchFamily="50" charset="-128"/>
                          <a:ea typeface="+mn-ea"/>
                        </a:rPr>
                        <a:t>切羽で作業を行っていたこと。</a:t>
                      </a:r>
                    </a:p>
                  </a:txBody>
                  <a:tcPr marL="9525" marR="9525" marT="9525" marB="0"/>
                </a:tc>
              </a:tr>
              <a:tr h="370840">
                <a:tc>
                  <a:txBody>
                    <a:bodyPr/>
                    <a:lstStyle/>
                    <a:p>
                      <a:pPr algn="ctr" fontAlgn="t"/>
                      <a:r>
                        <a:rPr lang="en-US" altLang="ja-JP" sz="1100" baseline="0" dirty="0" smtClean="0">
                          <a:latin typeface="ＭＳ Ｐゴシック" panose="020B0600070205080204" pitchFamily="50" charset="-128"/>
                          <a:ea typeface="+mn-ea"/>
                        </a:rPr>
                        <a:t>20</a:t>
                      </a:r>
                      <a:endParaRPr lang="en-US" altLang="ja-JP" sz="1100" baseline="0" dirty="0">
                        <a:latin typeface="ＭＳ Ｐゴシック" panose="020B0600070205080204" pitchFamily="50" charset="-128"/>
                        <a:ea typeface="+mn-ea"/>
                      </a:endParaRPr>
                    </a:p>
                  </a:txBody>
                  <a:tcPr marL="9525" marR="9525" marT="9525" marB="0"/>
                </a:tc>
                <a:tc>
                  <a:txBody>
                    <a:bodyPr/>
                    <a:lstStyle/>
                    <a:p>
                      <a:pPr algn="ctr" fontAlgn="t"/>
                      <a:r>
                        <a:rPr lang="en-US" sz="1100" baseline="0" dirty="0" smtClean="0">
                          <a:latin typeface="ＭＳ Ｐゴシック" panose="020B0600070205080204" pitchFamily="50" charset="-128"/>
                          <a:ea typeface="+mn-ea"/>
                        </a:rPr>
                        <a:t>H12</a:t>
                      </a:r>
                      <a:endParaRPr lang="en-US" sz="1100" baseline="0" dirty="0">
                        <a:latin typeface="ＭＳ Ｐゴシック" panose="020B0600070205080204" pitchFamily="50" charset="-128"/>
                        <a:ea typeface="+mn-ea"/>
                      </a:endParaRPr>
                    </a:p>
                  </a:txBody>
                  <a:tcPr marL="9525" marR="9525" marT="9525" marB="0"/>
                </a:tc>
                <a:tc>
                  <a:txBody>
                    <a:bodyPr/>
                    <a:lstStyle/>
                    <a:p>
                      <a:pPr algn="l" fontAlgn="t"/>
                      <a:r>
                        <a:rPr lang="ja-JP" altLang="en-US" sz="1100" dirty="0">
                          <a:latin typeface="ＭＳ Ｐゴシック" panose="020B0600070205080204" pitchFamily="50" charset="-128"/>
                          <a:ea typeface="+mn-ea"/>
                        </a:rPr>
                        <a:t>ずい道坑口から約</a:t>
                      </a:r>
                      <a:r>
                        <a:rPr lang="en-US" altLang="ja-JP" sz="1100" dirty="0">
                          <a:latin typeface="ＭＳ Ｐゴシック" panose="020B0600070205080204" pitchFamily="50" charset="-128"/>
                          <a:ea typeface="+mn-ea"/>
                        </a:rPr>
                        <a:t>100m</a:t>
                      </a:r>
                      <a:r>
                        <a:rPr lang="ja-JP" altLang="en-US" sz="1100" dirty="0">
                          <a:latin typeface="ＭＳ Ｐゴシック" panose="020B0600070205080204" pitchFamily="50" charset="-128"/>
                          <a:ea typeface="+mn-ea"/>
                        </a:rPr>
                        <a:t>の切羽付近においてこそく</a:t>
                      </a:r>
                      <a:r>
                        <a:rPr lang="ja-JP" altLang="en-US" sz="1100" dirty="0" err="1">
                          <a:latin typeface="ＭＳ Ｐゴシック" panose="020B0600070205080204" pitchFamily="50" charset="-128"/>
                          <a:ea typeface="+mn-ea"/>
                        </a:rPr>
                        <a:t>が</a:t>
                      </a:r>
                      <a:r>
                        <a:rPr lang="ja-JP" altLang="en-US" sz="1100" dirty="0">
                          <a:latin typeface="ＭＳ Ｐゴシック" panose="020B0600070205080204" pitchFamily="50" charset="-128"/>
                          <a:ea typeface="+mn-ea"/>
                        </a:rPr>
                        <a:t>行われた後にずい道支保工設置のためズリ</a:t>
                      </a:r>
                      <a:r>
                        <a:rPr lang="ja-JP" altLang="en-US" sz="1100" dirty="0" smtClean="0">
                          <a:latin typeface="ＭＳ Ｐゴシック" panose="020B0600070205080204" pitchFamily="50" charset="-128"/>
                          <a:ea typeface="+mn-ea"/>
                        </a:rPr>
                        <a:t>かきならし</a:t>
                      </a:r>
                      <a:r>
                        <a:rPr lang="ja-JP" altLang="en-US" sz="1100" dirty="0">
                          <a:latin typeface="ＭＳ Ｐゴシック" panose="020B0600070205080204" pitchFamily="50" charset="-128"/>
                          <a:ea typeface="+mn-ea"/>
                        </a:rPr>
                        <a:t>を行っていたところ、どこかから石が落下して被災者に激突した。</a:t>
                      </a:r>
                    </a:p>
                  </a:txBody>
                  <a:tcPr marL="9525" marR="9525" marT="9525" marB="0"/>
                </a:tc>
                <a:tc>
                  <a:txBody>
                    <a:bodyPr/>
                    <a:lstStyle/>
                    <a:p>
                      <a:pPr algn="l" fontAlgn="t"/>
                      <a:r>
                        <a:rPr lang="ja-JP" altLang="en-US" sz="1100">
                          <a:latin typeface="ＭＳ Ｐゴシック" panose="020B0600070205080204" pitchFamily="50" charset="-128"/>
                          <a:ea typeface="+mn-ea"/>
                        </a:rPr>
                        <a:t>切羽で作業を行っていたこと。</a:t>
                      </a:r>
                    </a:p>
                  </a:txBody>
                  <a:tcPr marL="9525" marR="9525" marT="9525" marB="0"/>
                </a:tc>
              </a:tr>
              <a:tr h="370840">
                <a:tc>
                  <a:txBody>
                    <a:bodyPr/>
                    <a:lstStyle/>
                    <a:p>
                      <a:pPr algn="ctr" fontAlgn="t"/>
                      <a:r>
                        <a:rPr lang="en-US" altLang="ja-JP" sz="1100" baseline="0" dirty="0" smtClean="0">
                          <a:latin typeface="ＭＳ Ｐゴシック" panose="020B0600070205080204" pitchFamily="50" charset="-128"/>
                          <a:ea typeface="+mn-ea"/>
                        </a:rPr>
                        <a:t>21</a:t>
                      </a:r>
                      <a:endParaRPr lang="en-US" altLang="ja-JP" sz="1100" baseline="0" dirty="0">
                        <a:latin typeface="ＭＳ Ｐゴシック" panose="020B0600070205080204" pitchFamily="50" charset="-128"/>
                        <a:ea typeface="+mn-ea"/>
                      </a:endParaRPr>
                    </a:p>
                  </a:txBody>
                  <a:tcPr marL="9525" marR="9525" marT="9525" marB="0"/>
                </a:tc>
                <a:tc>
                  <a:txBody>
                    <a:bodyPr/>
                    <a:lstStyle/>
                    <a:p>
                      <a:pPr algn="ctr" fontAlgn="t"/>
                      <a:r>
                        <a:rPr lang="en-US" sz="1100" baseline="0" dirty="0" smtClean="0">
                          <a:latin typeface="ＭＳ Ｐゴシック" panose="020B0600070205080204" pitchFamily="50" charset="-128"/>
                          <a:ea typeface="+mn-ea"/>
                        </a:rPr>
                        <a:t>H12</a:t>
                      </a:r>
                      <a:endParaRPr lang="en-US" sz="1100" baseline="0" dirty="0">
                        <a:latin typeface="ＭＳ Ｐゴシック" panose="020B0600070205080204" pitchFamily="50" charset="-128"/>
                        <a:ea typeface="+mn-ea"/>
                      </a:endParaRPr>
                    </a:p>
                  </a:txBody>
                  <a:tcPr marL="9525" marR="9525" marT="9525" marB="0"/>
                </a:tc>
                <a:tc>
                  <a:txBody>
                    <a:bodyPr/>
                    <a:lstStyle/>
                    <a:p>
                      <a:pPr algn="l" fontAlgn="t"/>
                      <a:r>
                        <a:rPr lang="ja-JP" altLang="en-US" sz="1100" dirty="0">
                          <a:latin typeface="ＭＳ Ｐゴシック" panose="020B0600070205080204" pitchFamily="50" charset="-128"/>
                          <a:ea typeface="+mn-ea"/>
                        </a:rPr>
                        <a:t>坑口より約</a:t>
                      </a:r>
                      <a:r>
                        <a:rPr lang="en-US" altLang="ja-JP" sz="1100" dirty="0">
                          <a:latin typeface="ＭＳ Ｐゴシック" panose="020B0600070205080204" pitchFamily="50" charset="-128"/>
                          <a:ea typeface="+mn-ea"/>
                        </a:rPr>
                        <a:t>790m</a:t>
                      </a:r>
                      <a:r>
                        <a:rPr lang="ja-JP" altLang="en-US" sz="1100" dirty="0">
                          <a:latin typeface="ＭＳ Ｐゴシック" panose="020B0600070205080204" pitchFamily="50" charset="-128"/>
                          <a:ea typeface="+mn-ea"/>
                        </a:rPr>
                        <a:t>付近において切羽掘削作業がほぼ終了し、支保工組立、モルタルの吹き付け作業等を終了し、次の支保工組立の基礎の確認のために２名が左右に分かれて近づき、掘削盤の高さの確認を行っていたところ、切羽右側の岩盤（</a:t>
                      </a:r>
                      <a:r>
                        <a:rPr lang="en-US" altLang="ja-JP" sz="1100" dirty="0">
                          <a:latin typeface="ＭＳ Ｐゴシック" panose="020B0600070205080204" pitchFamily="50" charset="-128"/>
                          <a:ea typeface="+mn-ea"/>
                        </a:rPr>
                        <a:t>5.6m</a:t>
                      </a:r>
                      <a:r>
                        <a:rPr lang="en-US" altLang="ja-JP" sz="1100" baseline="30000" dirty="0">
                          <a:latin typeface="ＭＳ Ｐゴシック" panose="020B0600070205080204" pitchFamily="50" charset="-128"/>
                          <a:ea typeface="+mn-ea"/>
                        </a:rPr>
                        <a:t>3</a:t>
                      </a:r>
                      <a:r>
                        <a:rPr lang="ja-JP" altLang="en-US" sz="1100" dirty="0">
                          <a:latin typeface="ＭＳ Ｐゴシック" panose="020B0600070205080204" pitchFamily="50" charset="-128"/>
                          <a:ea typeface="+mn-ea"/>
                        </a:rPr>
                        <a:t>）が突然崩落し、被災者が崩落してきた岩盤に巻き込まれたもの。</a:t>
                      </a:r>
                    </a:p>
                  </a:txBody>
                  <a:tcPr marL="9525" marR="9525" marT="9525" marB="0"/>
                </a:tc>
                <a:tc>
                  <a:txBody>
                    <a:bodyPr/>
                    <a:lstStyle/>
                    <a:p>
                      <a:pPr algn="l" fontAlgn="t"/>
                      <a:r>
                        <a:rPr lang="ja-JP" altLang="en-US" sz="1100" dirty="0">
                          <a:latin typeface="ＭＳ Ｐゴシック" panose="020B0600070205080204" pitchFamily="50" charset="-128"/>
                          <a:ea typeface="+mn-ea"/>
                        </a:rPr>
                        <a:t>切羽に近づいたこと。</a:t>
                      </a:r>
                    </a:p>
                  </a:txBody>
                  <a:tcPr marL="9525" marR="9525" marT="9525" marB="0"/>
                </a:tc>
              </a:tr>
            </a:tbl>
          </a:graphicData>
        </a:graphic>
      </p:graphicFrame>
      <p:sp>
        <p:nvSpPr>
          <p:cNvPr id="8" name="テキスト ボックス 7"/>
          <p:cNvSpPr txBox="1"/>
          <p:nvPr/>
        </p:nvSpPr>
        <p:spPr>
          <a:xfrm>
            <a:off x="821284" y="210126"/>
            <a:ext cx="756714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ja-JP" altLang="en-US" sz="1600" dirty="0"/>
              <a:t>山岳トンネル工事の切羽における肌落ち災害の最近の災害事例</a:t>
            </a:r>
            <a:endParaRPr lang="en-US" altLang="ja-JP" sz="16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sp>
        <p:nvSpPr>
          <p:cNvPr id="3" name="テキスト ボックス 2"/>
          <p:cNvSpPr txBox="1"/>
          <p:nvPr/>
        </p:nvSpPr>
        <p:spPr>
          <a:xfrm>
            <a:off x="554066" y="6265031"/>
            <a:ext cx="7056784" cy="261610"/>
          </a:xfrm>
          <a:prstGeom prst="rect">
            <a:avLst/>
          </a:prstGeom>
          <a:noFill/>
        </p:spPr>
        <p:txBody>
          <a:bodyPr wrap="square" rtlCol="0">
            <a:spAutoFit/>
          </a:bodyPr>
          <a:lstStyle/>
          <a:p>
            <a:r>
              <a:rPr kumimoji="1" lang="en-US" altLang="ja-JP" sz="1100" dirty="0" smtClean="0"/>
              <a:t>※</a:t>
            </a:r>
            <a:r>
              <a:rPr kumimoji="1" lang="ja-JP" altLang="en-US" sz="1100" dirty="0" smtClean="0"/>
              <a:t>１は死傷災害。２以降は死亡災害。</a:t>
            </a:r>
            <a:endParaRPr kumimoji="1" lang="ja-JP" altLang="en-US" sz="1100" dirty="0"/>
          </a:p>
        </p:txBody>
      </p:sp>
    </p:spTree>
    <p:extLst>
      <p:ext uri="{BB962C8B-B14F-4D97-AF65-F5344CB8AC3E}">
        <p14:creationId xmlns:p14="http://schemas.microsoft.com/office/powerpoint/2010/main" val="253422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107504" y="6404318"/>
            <a:ext cx="8818940" cy="507831"/>
          </a:xfrm>
          <a:prstGeom prst="rect">
            <a:avLst/>
          </a:prstGeom>
          <a:noFill/>
        </p:spPr>
        <p:txBody>
          <a:bodyPr wrap="square" rtlCol="0">
            <a:spAutoFit/>
          </a:bodyPr>
          <a:lstStyle/>
          <a:p>
            <a:r>
              <a:rPr kumimoji="1" lang="en-US" altLang="ja-JP" sz="900" dirty="0" smtClean="0"/>
              <a:t>※</a:t>
            </a:r>
            <a:r>
              <a:rPr kumimoji="1" lang="ja-JP" altLang="en-US" sz="900" dirty="0" smtClean="0"/>
              <a:t>「則」は労働安全衛生規則の略。</a:t>
            </a:r>
            <a:endParaRPr kumimoji="1" lang="en-US" altLang="ja-JP" sz="900" dirty="0" smtClean="0"/>
          </a:p>
          <a:p>
            <a:r>
              <a:rPr lang="en-US" altLang="ja-JP" sz="900" dirty="0"/>
              <a:t>※</a:t>
            </a:r>
            <a:r>
              <a:rPr kumimoji="1" lang="ja-JP" altLang="en-US" sz="900" dirty="0" smtClean="0"/>
              <a:t>山岳トンネル工事に係る安全衛生法令</a:t>
            </a:r>
            <a:r>
              <a:rPr lang="ja-JP" altLang="en-US" sz="900" dirty="0"/>
              <a:t>等</a:t>
            </a:r>
            <a:r>
              <a:rPr kumimoji="1" lang="ja-JP" altLang="en-US" sz="900" dirty="0" smtClean="0"/>
              <a:t>を網羅しているわけではありません</a:t>
            </a:r>
            <a:r>
              <a:rPr lang="ja-JP" altLang="en-US" sz="900" dirty="0" smtClean="0"/>
              <a:t>。</a:t>
            </a:r>
            <a:endParaRPr lang="en-US" altLang="ja-JP" sz="900" dirty="0" smtClean="0"/>
          </a:p>
          <a:p>
            <a:r>
              <a:rPr lang="en-US" altLang="ja-JP" sz="900" dirty="0" smtClean="0"/>
              <a:t>※</a:t>
            </a:r>
            <a:r>
              <a:rPr lang="ja-JP" altLang="en-US" sz="900" dirty="0" smtClean="0"/>
              <a:t>法令</a:t>
            </a:r>
            <a:r>
              <a:rPr kumimoji="1" lang="ja-JP" altLang="en-US" sz="900" dirty="0" smtClean="0"/>
              <a:t>、ガイドラインの表現は簡略化している場合があるので、原典を確認してください。</a:t>
            </a:r>
            <a:endParaRPr kumimoji="1" lang="ja-JP" altLang="en-US" sz="900" dirty="0"/>
          </a:p>
        </p:txBody>
      </p:sp>
      <p:sp>
        <p:nvSpPr>
          <p:cNvPr id="23" name="テキスト ボックス 22"/>
          <p:cNvSpPr txBox="1"/>
          <p:nvPr/>
        </p:nvSpPr>
        <p:spPr>
          <a:xfrm>
            <a:off x="821284" y="210126"/>
            <a:ext cx="756714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kumimoji="1" lang="ja-JP" altLang="en-US" sz="1600" dirty="0" smtClean="0"/>
              <a:t>山岳トンネル工事</a:t>
            </a:r>
            <a:r>
              <a:rPr lang="ja-JP" altLang="en-US" sz="1600" dirty="0" smtClean="0"/>
              <a:t>において事業者が実施する主要事項の整理１</a:t>
            </a:r>
            <a:endParaRPr kumimoji="1" lang="en-US" altLang="ja-JP" sz="1600" dirty="0" smtClean="0"/>
          </a:p>
        </p:txBody>
      </p:sp>
      <p:sp>
        <p:nvSpPr>
          <p:cNvPr id="25" name="角丸四角形 24"/>
          <p:cNvSpPr/>
          <p:nvPr/>
        </p:nvSpPr>
        <p:spPr>
          <a:xfrm>
            <a:off x="251520" y="782272"/>
            <a:ext cx="4118311" cy="832014"/>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80000" rtlCol="0" anchor="t"/>
          <a:lstStyle/>
          <a:p>
            <a:pPr marL="144000" indent="-179388"/>
            <a:r>
              <a:rPr kumimoji="1" lang="ja-JP" altLang="en-US" sz="1100" dirty="0" smtClean="0"/>
              <a:t>○ボーリング等による地山</a:t>
            </a:r>
            <a:r>
              <a:rPr lang="ja-JP" altLang="en-US" sz="1100" dirty="0"/>
              <a:t>の</a:t>
            </a:r>
            <a:r>
              <a:rPr lang="ja-JP" altLang="en-US" sz="1100" dirty="0" smtClean="0"/>
              <a:t>調査</a:t>
            </a:r>
            <a:r>
              <a:rPr lang="ja-JP" altLang="en-US" sz="1100" baseline="30000" dirty="0"/>
              <a:t>*</a:t>
            </a:r>
            <a:r>
              <a:rPr lang="en-US" altLang="ja-JP" sz="1100" baseline="30000" dirty="0"/>
              <a:t>1</a:t>
            </a:r>
            <a:r>
              <a:rPr lang="en-US" altLang="ja-JP" sz="1100" dirty="0"/>
              <a:t> </a:t>
            </a:r>
            <a:r>
              <a:rPr lang="ja-JP" altLang="en-US" sz="1100" dirty="0" err="1" smtClean="0"/>
              <a:t>、</a:t>
            </a:r>
            <a:r>
              <a:rPr lang="ja-JP" altLang="en-US" sz="1100" dirty="0" smtClean="0"/>
              <a:t>記録</a:t>
            </a:r>
            <a:r>
              <a:rPr lang="ja-JP" altLang="en-US" sz="1100" baseline="30000" dirty="0" smtClean="0"/>
              <a:t>*</a:t>
            </a:r>
            <a:r>
              <a:rPr lang="en-US" altLang="ja-JP" sz="1100" baseline="30000" dirty="0" smtClean="0"/>
              <a:t>2</a:t>
            </a:r>
            <a:r>
              <a:rPr lang="ja-JP" altLang="en-US" sz="1100" dirty="0" smtClean="0"/>
              <a:t> </a:t>
            </a:r>
            <a:r>
              <a:rPr lang="ja-JP" altLang="en-US" sz="1100" dirty="0"/>
              <a:t>（</a:t>
            </a:r>
            <a:r>
              <a:rPr kumimoji="1" lang="ja-JP" altLang="en-US" sz="1100" dirty="0" smtClean="0"/>
              <a:t>則第</a:t>
            </a:r>
            <a:r>
              <a:rPr kumimoji="1" lang="en-US" altLang="ja-JP" sz="1100" dirty="0" smtClean="0"/>
              <a:t>379</a:t>
            </a:r>
            <a:r>
              <a:rPr kumimoji="1" lang="ja-JP" altLang="en-US" sz="1100" dirty="0" smtClean="0"/>
              <a:t>条、ガイドライン第５の２の（１））</a:t>
            </a:r>
            <a:endParaRPr kumimoji="1" lang="en-US" altLang="ja-JP" sz="1100" dirty="0" smtClean="0"/>
          </a:p>
          <a:p>
            <a:pPr marL="144000" indent="-179388"/>
            <a:endParaRPr kumimoji="1" lang="en-US" altLang="ja-JP" sz="400" dirty="0" smtClean="0"/>
          </a:p>
          <a:p>
            <a:pPr marL="144000" indent="-179388"/>
            <a:r>
              <a:rPr lang="ja-JP" altLang="en-US" sz="1100" baseline="30000" dirty="0" smtClean="0"/>
              <a:t>＊</a:t>
            </a:r>
            <a:r>
              <a:rPr lang="en-US" altLang="ja-JP" sz="1100" baseline="30000" dirty="0" smtClean="0"/>
              <a:t>1</a:t>
            </a:r>
            <a:r>
              <a:rPr lang="ja-JP" altLang="en-US" sz="1100" baseline="30000" dirty="0" smtClean="0"/>
              <a:t>　発注者等による調査を利用してよい。</a:t>
            </a:r>
            <a:endParaRPr lang="en-US" altLang="ja-JP" sz="1100" baseline="30000" dirty="0" smtClean="0"/>
          </a:p>
          <a:p>
            <a:pPr marL="144000" indent="-179388"/>
            <a:r>
              <a:rPr lang="ja-JP" altLang="en-US" sz="1100" baseline="30000" dirty="0"/>
              <a:t>＊</a:t>
            </a:r>
            <a:r>
              <a:rPr lang="ja-JP" altLang="en-US" sz="1100" baseline="30000" dirty="0" smtClean="0"/>
              <a:t>２　記録が明記されているのは則のみ。</a:t>
            </a:r>
            <a:endParaRPr lang="en-US" altLang="ja-JP" sz="1100" baseline="30000" dirty="0" smtClean="0"/>
          </a:p>
        </p:txBody>
      </p:sp>
      <p:sp>
        <p:nvSpPr>
          <p:cNvPr id="26" name="正方形/長方形 25"/>
          <p:cNvSpPr/>
          <p:nvPr/>
        </p:nvSpPr>
        <p:spPr>
          <a:xfrm>
            <a:off x="341530" y="620688"/>
            <a:ext cx="1305852"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　</a:t>
            </a:r>
            <a:r>
              <a:rPr lang="ja-JP" altLang="en-US" sz="1400" dirty="0"/>
              <a:t>事前調査</a:t>
            </a:r>
            <a:endParaRPr kumimoji="1" lang="ja-JP" altLang="en-US" sz="1400" dirty="0"/>
          </a:p>
        </p:txBody>
      </p:sp>
      <p:sp>
        <p:nvSpPr>
          <p:cNvPr id="27" name="角丸四角形 26"/>
          <p:cNvSpPr/>
          <p:nvPr/>
        </p:nvSpPr>
        <p:spPr>
          <a:xfrm>
            <a:off x="251520" y="1919886"/>
            <a:ext cx="4118311" cy="2484000"/>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08000" rtlCol="0" anchor="t"/>
          <a:lstStyle/>
          <a:p>
            <a:pPr marL="144000" indent="-179388"/>
            <a:r>
              <a:rPr kumimoji="1" lang="ja-JP" altLang="en-US" sz="1100" dirty="0" smtClean="0"/>
              <a:t>○施工計画（則第</a:t>
            </a:r>
            <a:r>
              <a:rPr kumimoji="1" lang="en-US" altLang="ja-JP" sz="1100" dirty="0" smtClean="0"/>
              <a:t>380</a:t>
            </a:r>
            <a:r>
              <a:rPr kumimoji="1" lang="ja-JP" altLang="en-US" sz="1100" dirty="0" smtClean="0"/>
              <a:t>条、第</a:t>
            </a:r>
            <a:r>
              <a:rPr kumimoji="1" lang="en-US" altLang="ja-JP" sz="1100" dirty="0" smtClean="0"/>
              <a:t>383</a:t>
            </a:r>
            <a:r>
              <a:rPr kumimoji="1" lang="ja-JP" altLang="en-US" sz="1100" dirty="0" smtClean="0"/>
              <a:t>条）</a:t>
            </a:r>
            <a:endParaRPr kumimoji="1" lang="en-US" altLang="ja-JP" sz="1100" dirty="0" smtClean="0"/>
          </a:p>
          <a:p>
            <a:pPr marL="601200" lvl="1" indent="-179388">
              <a:buFont typeface="Arial" panose="020B0604020202020204" pitchFamily="34" charset="0"/>
              <a:buChar char="•"/>
            </a:pPr>
            <a:r>
              <a:rPr lang="ja-JP" altLang="en-US" sz="1100" dirty="0" smtClean="0"/>
              <a:t>支保工の</a:t>
            </a:r>
            <a:r>
              <a:rPr lang="ja-JP" altLang="en-US" sz="1100" dirty="0"/>
              <a:t>施工</a:t>
            </a:r>
            <a:r>
              <a:rPr lang="ja-JP" altLang="en-US" sz="1100" dirty="0" smtClean="0"/>
              <a:t>、覆工、湧水・可燃性ガスの処理、換気の方法、照明の方法を定める。</a:t>
            </a:r>
            <a:endParaRPr lang="en-US" altLang="ja-JP" sz="1100" dirty="0" smtClean="0"/>
          </a:p>
          <a:p>
            <a:pPr marL="601200" lvl="1" indent="-179388">
              <a:buFont typeface="Arial" panose="020B0604020202020204" pitchFamily="34" charset="0"/>
              <a:buChar char="•"/>
            </a:pPr>
            <a:r>
              <a:rPr lang="ja-JP" altLang="en-US" sz="1100" dirty="0" smtClean="0"/>
              <a:t>施工計画を地山の状態に適応するよう変更する。</a:t>
            </a:r>
            <a:r>
              <a:rPr lang="ja-JP" altLang="en-US" sz="1100" dirty="0"/>
              <a:t>　　　</a:t>
            </a:r>
            <a:endParaRPr lang="en-US" altLang="ja-JP" sz="1100" dirty="0" smtClean="0"/>
          </a:p>
          <a:p>
            <a:pPr marL="144000" indent="-179388"/>
            <a:r>
              <a:rPr lang="ja-JP" altLang="en-US" sz="1100" dirty="0" smtClean="0"/>
              <a:t>○肌落ち防止計画（</a:t>
            </a:r>
            <a:r>
              <a:rPr lang="ja-JP" altLang="en-US" sz="1100" dirty="0"/>
              <a:t>則第</a:t>
            </a:r>
            <a:r>
              <a:rPr lang="en-US" altLang="ja-JP" sz="1100" dirty="0"/>
              <a:t>382</a:t>
            </a:r>
            <a:r>
              <a:rPr lang="ja-JP" altLang="en-US" sz="1100" dirty="0"/>
              <a:t>条の３） </a:t>
            </a:r>
            <a:r>
              <a:rPr lang="ja-JP" altLang="en-US" sz="1100" dirty="0" smtClean="0"/>
              <a:t>（ガイドライン第５の２）</a:t>
            </a:r>
            <a:endParaRPr lang="en-US" altLang="ja-JP" sz="1100" dirty="0" smtClean="0"/>
          </a:p>
          <a:p>
            <a:pPr marL="601200" lvl="1" indent="-179388">
              <a:buFont typeface="Arial" panose="020B0604020202020204" pitchFamily="34" charset="0"/>
              <a:buChar char="•"/>
            </a:pPr>
            <a:r>
              <a:rPr lang="ja-JP" altLang="en-US" sz="1100" dirty="0" smtClean="0"/>
              <a:t>地山の状態に応じた肌落ち防止対策、切羽監視責任者の選任、切羽から退避の方法等、その他の事項を定める。</a:t>
            </a:r>
            <a:endParaRPr lang="en-US" altLang="ja-JP" sz="1100" dirty="0" smtClean="0"/>
          </a:p>
          <a:p>
            <a:pPr marL="601200" lvl="1" indent="-179388">
              <a:buFont typeface="Arial" panose="020B0604020202020204" pitchFamily="34" charset="0"/>
              <a:buChar char="•"/>
            </a:pPr>
            <a:r>
              <a:rPr lang="ja-JP" altLang="en-US" sz="1100" dirty="0" smtClean="0"/>
              <a:t>十分な肌落ち防止対策ができないおそれがある場合、発注者、設計者と検討し、肌落ち防止計画を変更する。</a:t>
            </a:r>
            <a:endParaRPr lang="en-US" altLang="ja-JP" sz="1100" dirty="0" smtClean="0"/>
          </a:p>
          <a:p>
            <a:pPr marL="601200" lvl="1" indent="-179388">
              <a:buFont typeface="Arial" panose="020B0604020202020204" pitchFamily="34" charset="0"/>
              <a:buChar char="•"/>
            </a:pPr>
            <a:r>
              <a:rPr lang="ja-JP" altLang="en-US" sz="1100" dirty="0" smtClean="0"/>
              <a:t>肌落ち防止計画は関係労働者に周知する。</a:t>
            </a:r>
            <a:endParaRPr lang="en-US" altLang="ja-JP" sz="1100" dirty="0" smtClean="0"/>
          </a:p>
          <a:p>
            <a:pPr marL="601200" lvl="1" indent="-179388">
              <a:buFont typeface="Arial" panose="020B0604020202020204" pitchFamily="34" charset="0"/>
              <a:buChar char="•"/>
            </a:pPr>
            <a:r>
              <a:rPr lang="ja-JP" altLang="en-US" sz="1100" dirty="0" smtClean="0"/>
              <a:t>退避の方法、退避指示の方法を定める。</a:t>
            </a:r>
            <a:endParaRPr lang="en-US" altLang="ja-JP" sz="1100" dirty="0" smtClean="0"/>
          </a:p>
          <a:p>
            <a:pPr marL="601200" lvl="1" indent="-179388">
              <a:buFont typeface="Arial" panose="020B0604020202020204" pitchFamily="34" charset="0"/>
              <a:buChar char="•"/>
            </a:pPr>
            <a:r>
              <a:rPr lang="ja-JP" altLang="en-US" sz="1100" dirty="0" smtClean="0"/>
              <a:t>作業</a:t>
            </a:r>
            <a:r>
              <a:rPr lang="ja-JP" altLang="en-US" sz="1100" dirty="0"/>
              <a:t>手順書</a:t>
            </a:r>
            <a:r>
              <a:rPr lang="ja-JP" altLang="en-US" sz="1100" dirty="0" smtClean="0"/>
              <a:t>を作成する。</a:t>
            </a:r>
            <a:endParaRPr lang="en-US" altLang="ja-JP" sz="1100" dirty="0" smtClean="0"/>
          </a:p>
          <a:p>
            <a:pPr marL="144000" indent="-179388"/>
            <a:r>
              <a:rPr lang="ja-JP" altLang="en-US" sz="1100" dirty="0"/>
              <a:t>　</a:t>
            </a:r>
            <a:r>
              <a:rPr lang="ja-JP" altLang="en-US" sz="1100" dirty="0" smtClean="0"/>
              <a:t>　　</a:t>
            </a:r>
            <a:endParaRPr lang="en-US" altLang="ja-JP" sz="1100" dirty="0" smtClean="0"/>
          </a:p>
          <a:p>
            <a:pPr marL="144000" indent="-179388"/>
            <a:endParaRPr lang="en-US" altLang="ja-JP" sz="1100" dirty="0"/>
          </a:p>
          <a:p>
            <a:pPr marL="144000" indent="-179388"/>
            <a:endParaRPr lang="en-US" altLang="ja-JP" sz="1100" baseline="30000" dirty="0" smtClean="0"/>
          </a:p>
        </p:txBody>
      </p:sp>
      <p:sp>
        <p:nvSpPr>
          <p:cNvPr id="28" name="正方形/長方形 27"/>
          <p:cNvSpPr/>
          <p:nvPr/>
        </p:nvSpPr>
        <p:spPr>
          <a:xfrm>
            <a:off x="351237" y="1758302"/>
            <a:ext cx="1296145"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　　計画</a:t>
            </a:r>
            <a:endParaRPr kumimoji="1" lang="ja-JP" altLang="en-US" sz="1400" dirty="0"/>
          </a:p>
        </p:txBody>
      </p:sp>
      <p:sp>
        <p:nvSpPr>
          <p:cNvPr id="31" name="角丸四角形 30"/>
          <p:cNvSpPr/>
          <p:nvPr/>
        </p:nvSpPr>
        <p:spPr>
          <a:xfrm>
            <a:off x="4808133" y="782270"/>
            <a:ext cx="4118311" cy="3064263"/>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08000" rtlCol="0" anchor="t"/>
          <a:lstStyle/>
          <a:p>
            <a:pPr marL="144000" indent="-179388"/>
            <a:r>
              <a:rPr kumimoji="1" lang="ja-JP" altLang="en-US" sz="1100" dirty="0" smtClean="0"/>
              <a:t>○観察（則第</a:t>
            </a:r>
            <a:r>
              <a:rPr kumimoji="1" lang="en-US" altLang="ja-JP" sz="1100" dirty="0" smtClean="0"/>
              <a:t>381</a:t>
            </a:r>
            <a:r>
              <a:rPr kumimoji="1" lang="ja-JP" altLang="en-US" sz="1100" dirty="0" smtClean="0"/>
              <a:t>条）</a:t>
            </a:r>
            <a:endParaRPr kumimoji="1" lang="en-US" altLang="ja-JP" sz="1100" dirty="0" smtClean="0"/>
          </a:p>
          <a:p>
            <a:pPr marL="601200" lvl="1" indent="-179388">
              <a:buFont typeface="Arial" panose="020B0604020202020204" pitchFamily="34" charset="0"/>
              <a:buChar char="•"/>
            </a:pPr>
            <a:r>
              <a:rPr lang="ja-JP" altLang="en-US" sz="1100" dirty="0" smtClean="0"/>
              <a:t>毎日、掘削箇所及びその周辺について行う。</a:t>
            </a:r>
            <a:endParaRPr lang="en-US" altLang="ja-JP" sz="1100" dirty="0" smtClean="0"/>
          </a:p>
          <a:p>
            <a:pPr marL="601200" lvl="1" indent="-179388">
              <a:buFont typeface="Arial" panose="020B0604020202020204" pitchFamily="34" charset="0"/>
              <a:buChar char="•"/>
            </a:pPr>
            <a:r>
              <a:rPr lang="ja-JP" altLang="en-US" sz="1100" dirty="0" smtClean="0"/>
              <a:t>結果を記録する。</a:t>
            </a:r>
            <a:endParaRPr lang="en-US" altLang="ja-JP" sz="1100" dirty="0" smtClean="0"/>
          </a:p>
          <a:p>
            <a:pPr marL="144000" indent="-179388"/>
            <a:r>
              <a:rPr lang="ja-JP" altLang="en-US" sz="1100" dirty="0" smtClean="0"/>
              <a:t>○点検（則第</a:t>
            </a:r>
            <a:r>
              <a:rPr lang="en-US" altLang="ja-JP" sz="1100" dirty="0" smtClean="0"/>
              <a:t>382</a:t>
            </a:r>
            <a:r>
              <a:rPr lang="ja-JP" altLang="en-US" sz="1100" dirty="0" smtClean="0"/>
              <a:t>条）</a:t>
            </a:r>
            <a:endParaRPr lang="en-US" altLang="ja-JP" sz="1100" dirty="0" smtClean="0"/>
          </a:p>
          <a:p>
            <a:pPr marL="601200" lvl="1" indent="-179388">
              <a:buFont typeface="Arial" panose="020B0604020202020204" pitchFamily="34" charset="0"/>
              <a:buChar char="•"/>
            </a:pPr>
            <a:r>
              <a:rPr lang="ja-JP" altLang="en-US" sz="1100" dirty="0" smtClean="0"/>
              <a:t>事業者は点検者を指名する。</a:t>
            </a:r>
            <a:endParaRPr lang="en-US" altLang="ja-JP" sz="1100" dirty="0" smtClean="0"/>
          </a:p>
          <a:p>
            <a:pPr marL="601200" lvl="1" indent="-179388">
              <a:buFont typeface="Arial" panose="020B0604020202020204" pitchFamily="34" charset="0"/>
              <a:buChar char="•"/>
            </a:pPr>
            <a:r>
              <a:rPr lang="ja-JP" altLang="en-US" sz="1100" dirty="0" smtClean="0"/>
              <a:t>毎日及び中震以上の地震後、ずい道の内部の地山について行う。</a:t>
            </a:r>
            <a:endParaRPr lang="en-US" altLang="ja-JP" sz="1100" dirty="0" smtClean="0"/>
          </a:p>
          <a:p>
            <a:pPr marL="601200" lvl="1" indent="-179388">
              <a:buFont typeface="Arial" panose="020B0604020202020204" pitchFamily="34" charset="0"/>
              <a:buChar char="•"/>
            </a:pPr>
            <a:r>
              <a:rPr lang="ja-JP" altLang="en-US" sz="1100" dirty="0" smtClean="0"/>
              <a:t>発破を行った後、発破を行った箇所及びその周辺について行う。</a:t>
            </a:r>
            <a:endParaRPr lang="en-US" altLang="ja-JP" sz="1100" dirty="0" smtClean="0"/>
          </a:p>
          <a:p>
            <a:pPr marL="144000" indent="-179388"/>
            <a:r>
              <a:rPr lang="ja-JP" altLang="en-US" sz="1100" dirty="0" smtClean="0"/>
              <a:t>○観察（ガイドライン第５の３の（１）のア）</a:t>
            </a:r>
            <a:endParaRPr lang="en-US" altLang="ja-JP" sz="1100" dirty="0" smtClean="0"/>
          </a:p>
          <a:p>
            <a:pPr marL="601200" lvl="1" indent="-179388">
              <a:buFont typeface="Arial" panose="020B0604020202020204" pitchFamily="34" charset="0"/>
              <a:buChar char="•"/>
            </a:pPr>
            <a:r>
              <a:rPr lang="ja-JP" altLang="en-US" sz="1100" dirty="0" smtClean="0"/>
              <a:t>装薬</a:t>
            </a:r>
            <a:r>
              <a:rPr lang="ja-JP" altLang="en-US" sz="1100" dirty="0"/>
              <a:t>時、吹付け時、支保工建て込み時、交代</a:t>
            </a:r>
            <a:r>
              <a:rPr lang="ja-JP" altLang="en-US" sz="1100" dirty="0" smtClean="0"/>
              <a:t>時、切羽について行う。</a:t>
            </a:r>
            <a:endParaRPr lang="en-US" altLang="ja-JP" sz="1100" dirty="0" smtClean="0"/>
          </a:p>
          <a:p>
            <a:pPr marL="601200" lvl="1" indent="-179388">
              <a:buFont typeface="Arial" panose="020B0604020202020204" pitchFamily="34" charset="0"/>
              <a:buChar char="•"/>
            </a:pPr>
            <a:r>
              <a:rPr lang="ja-JP" altLang="en-US" sz="1100" dirty="0" smtClean="0"/>
              <a:t>結果は記録し肌落ち防止計画の見直し等に活用する。</a:t>
            </a:r>
            <a:endParaRPr lang="ja-JP" altLang="en-US" sz="1100" dirty="0"/>
          </a:p>
          <a:p>
            <a:pPr marL="144000" indent="-179388"/>
            <a:r>
              <a:rPr lang="ja-JP" altLang="en-US" sz="1100" dirty="0" smtClean="0"/>
              <a:t>○監視（ガイドライン第５の２の（２）のイ等）</a:t>
            </a:r>
            <a:endParaRPr lang="en-US" altLang="ja-JP" sz="1100" dirty="0" smtClean="0"/>
          </a:p>
          <a:p>
            <a:pPr marL="601200" lvl="1" indent="-179388">
              <a:buFont typeface="Arial" panose="020B0604020202020204" pitchFamily="34" charset="0"/>
              <a:buChar char="•"/>
            </a:pPr>
            <a:r>
              <a:rPr lang="ja-JP" altLang="en-US" sz="1100" dirty="0" smtClean="0"/>
              <a:t>事業者は切羽監視責任者を選任する。</a:t>
            </a:r>
            <a:endParaRPr lang="en-US" altLang="ja-JP" sz="1100" dirty="0" smtClean="0"/>
          </a:p>
          <a:p>
            <a:pPr marL="601200" lvl="1" indent="-179388">
              <a:buFont typeface="Arial" panose="020B0604020202020204" pitchFamily="34" charset="0"/>
              <a:buChar char="•"/>
            </a:pPr>
            <a:r>
              <a:rPr lang="ja-JP" altLang="en-US" sz="1100" dirty="0" smtClean="0"/>
              <a:t>常時、切羽について行う。</a:t>
            </a:r>
            <a:endParaRPr lang="en-US" altLang="ja-JP" sz="1100" dirty="0" smtClean="0"/>
          </a:p>
        </p:txBody>
      </p:sp>
      <p:sp>
        <p:nvSpPr>
          <p:cNvPr id="32" name="正方形/長方形 31"/>
          <p:cNvSpPr/>
          <p:nvPr/>
        </p:nvSpPr>
        <p:spPr>
          <a:xfrm>
            <a:off x="4898143" y="628650"/>
            <a:ext cx="2122193"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　　切羽の状況の確認</a:t>
            </a:r>
            <a:r>
              <a:rPr kumimoji="1" lang="en-US" altLang="ja-JP" sz="1400" dirty="0" smtClean="0"/>
              <a:t>	</a:t>
            </a:r>
            <a:endParaRPr kumimoji="1" lang="ja-JP" altLang="en-US" sz="1400" dirty="0"/>
          </a:p>
        </p:txBody>
      </p:sp>
      <p:sp>
        <p:nvSpPr>
          <p:cNvPr id="33" name="角丸四角形 32"/>
          <p:cNvSpPr/>
          <p:nvPr/>
        </p:nvSpPr>
        <p:spPr>
          <a:xfrm>
            <a:off x="251520" y="4650726"/>
            <a:ext cx="4118311" cy="1762696"/>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44000" rtlCol="0" anchor="t"/>
          <a:lstStyle/>
          <a:p>
            <a:pPr marL="144000" indent="-179388"/>
            <a:r>
              <a:rPr kumimoji="1" lang="ja-JP" altLang="en-US" sz="1100" dirty="0" smtClean="0"/>
              <a:t>○可燃性ガスの濃度の測定</a:t>
            </a:r>
            <a:r>
              <a:rPr lang="ja-JP" altLang="en-US" sz="1100" dirty="0" smtClean="0"/>
              <a:t>（則第</a:t>
            </a:r>
            <a:r>
              <a:rPr lang="en-US" altLang="ja-JP" sz="1100" dirty="0" smtClean="0"/>
              <a:t>382</a:t>
            </a:r>
            <a:r>
              <a:rPr lang="ja-JP" altLang="en-US" sz="1100" dirty="0" smtClean="0"/>
              <a:t>条の２）</a:t>
            </a:r>
            <a:endParaRPr lang="en-US" altLang="ja-JP" sz="1100" dirty="0" smtClean="0"/>
          </a:p>
          <a:p>
            <a:pPr marL="601200" lvl="1" indent="-179388">
              <a:buFont typeface="Arial" panose="020B0604020202020204" pitchFamily="34" charset="0"/>
              <a:buChar char="•"/>
            </a:pPr>
            <a:r>
              <a:rPr lang="ja-JP" altLang="en-US" sz="1100" dirty="0" smtClean="0"/>
              <a:t>事業者は可燃性ガスの濃度を測定する者を指名する。</a:t>
            </a:r>
            <a:endParaRPr lang="en-US" altLang="ja-JP" sz="1100" dirty="0" smtClean="0"/>
          </a:p>
          <a:p>
            <a:pPr marL="601200" lvl="1" indent="-179388">
              <a:buFont typeface="Arial" panose="020B0604020202020204" pitchFamily="34" charset="0"/>
              <a:buChar char="•"/>
            </a:pPr>
            <a:r>
              <a:rPr lang="ja-JP" altLang="en-US" sz="1100" dirty="0" smtClean="0"/>
              <a:t>測定は、毎日作業を開始する前、中震以上の地震の後、可燃性ガスに異常があったときに行う。</a:t>
            </a:r>
            <a:endParaRPr lang="en-US" altLang="ja-JP" sz="1100" dirty="0" smtClean="0"/>
          </a:p>
          <a:p>
            <a:pPr marL="601200" lvl="1" indent="-179388">
              <a:buFont typeface="Arial" panose="020B0604020202020204" pitchFamily="34" charset="0"/>
              <a:buChar char="•"/>
            </a:pPr>
            <a:r>
              <a:rPr lang="ja-JP" altLang="en-US" sz="1100" dirty="0" smtClean="0"/>
              <a:t>結果を記録する。</a:t>
            </a:r>
            <a:endParaRPr lang="en-US" altLang="ja-JP" sz="1100" dirty="0" smtClean="0"/>
          </a:p>
          <a:p>
            <a:pPr marL="144000" indent="-179388"/>
            <a:r>
              <a:rPr lang="ja-JP" altLang="en-US" sz="1100" dirty="0" smtClean="0"/>
              <a:t>○自動警報装置の設置</a:t>
            </a:r>
            <a:r>
              <a:rPr lang="ja-JP" altLang="en-US" sz="1100" dirty="0"/>
              <a:t>（則第</a:t>
            </a:r>
            <a:r>
              <a:rPr lang="en-US" altLang="ja-JP" sz="1100" dirty="0"/>
              <a:t>382</a:t>
            </a:r>
            <a:r>
              <a:rPr lang="ja-JP" altLang="en-US" sz="1100" dirty="0"/>
              <a:t>条の３）</a:t>
            </a:r>
            <a:endParaRPr lang="en-US" altLang="ja-JP" sz="1100" dirty="0" smtClean="0"/>
          </a:p>
          <a:p>
            <a:pPr marL="601200" lvl="1" indent="-179388">
              <a:buFont typeface="Arial" panose="020B0604020202020204" pitchFamily="34" charset="0"/>
              <a:buChar char="•"/>
            </a:pPr>
            <a:r>
              <a:rPr lang="ja-JP" altLang="en-US" sz="1100" dirty="0" smtClean="0"/>
              <a:t>則第</a:t>
            </a:r>
            <a:r>
              <a:rPr lang="en-US" altLang="ja-JP" sz="1100" dirty="0" smtClean="0"/>
              <a:t>382</a:t>
            </a:r>
            <a:r>
              <a:rPr lang="ja-JP" altLang="en-US" sz="1100" dirty="0" smtClean="0"/>
              <a:t>条の２の測定の結果、爆発、火災が生じるおそれのあるときは、自動警報装置を設ける。</a:t>
            </a:r>
            <a:endParaRPr lang="en-US" altLang="ja-JP" sz="1100" dirty="0" smtClean="0"/>
          </a:p>
          <a:p>
            <a:pPr marL="601200" lvl="1" indent="-179388">
              <a:buFont typeface="Arial" panose="020B0604020202020204" pitchFamily="34" charset="0"/>
              <a:buChar char="•"/>
            </a:pPr>
            <a:r>
              <a:rPr lang="ja-JP" altLang="en-US" sz="1100" dirty="0" smtClean="0"/>
              <a:t>自動警報装置を点検し、異常があるときは補修する。</a:t>
            </a:r>
            <a:endParaRPr lang="en-US" altLang="ja-JP" sz="1100" baseline="30000" dirty="0" smtClean="0"/>
          </a:p>
        </p:txBody>
      </p:sp>
      <p:sp>
        <p:nvSpPr>
          <p:cNvPr id="34" name="正方形/長方形 33"/>
          <p:cNvSpPr/>
          <p:nvPr/>
        </p:nvSpPr>
        <p:spPr>
          <a:xfrm>
            <a:off x="353370" y="4469206"/>
            <a:ext cx="1296145"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　　測定等</a:t>
            </a:r>
            <a:endParaRPr kumimoji="1" lang="ja-JP" altLang="en-US" sz="1400" dirty="0"/>
          </a:p>
        </p:txBody>
      </p:sp>
      <p:sp>
        <p:nvSpPr>
          <p:cNvPr id="35" name="角丸四角形 34"/>
          <p:cNvSpPr/>
          <p:nvPr/>
        </p:nvSpPr>
        <p:spPr>
          <a:xfrm>
            <a:off x="4808132" y="4095782"/>
            <a:ext cx="4118311" cy="2332154"/>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80000" rtlCol="0" anchor="t"/>
          <a:lstStyle/>
          <a:p>
            <a:pPr marL="144000" indent="-179388"/>
            <a:r>
              <a:rPr kumimoji="1" lang="ja-JP" altLang="en-US" sz="1100" dirty="0" smtClean="0"/>
              <a:t>○ずい道等の掘削等作業主任者の選任（則第</a:t>
            </a:r>
            <a:r>
              <a:rPr kumimoji="1" lang="en-US" altLang="ja-JP" sz="1100" dirty="0" smtClean="0"/>
              <a:t>383</a:t>
            </a:r>
            <a:r>
              <a:rPr kumimoji="1" lang="ja-JP" altLang="en-US" sz="1100" dirty="0" smtClean="0"/>
              <a:t>条の２）</a:t>
            </a:r>
            <a:endParaRPr kumimoji="1" lang="en-US" altLang="ja-JP" sz="1100" dirty="0" smtClean="0"/>
          </a:p>
          <a:p>
            <a:pPr marL="601200" lvl="2" indent="-179388">
              <a:buFont typeface="Arial" panose="020B0604020202020204" pitchFamily="34" charset="0"/>
              <a:buChar char="•"/>
            </a:pPr>
            <a:r>
              <a:rPr lang="ja-JP" altLang="en-US" sz="1100" dirty="0"/>
              <a:t>作業の</a:t>
            </a:r>
            <a:r>
              <a:rPr lang="ja-JP" altLang="en-US" sz="1100" dirty="0" smtClean="0"/>
              <a:t>方法及び労働者の配置を決定し、作業を直接指揮する。</a:t>
            </a:r>
            <a:endParaRPr lang="en-US" altLang="ja-JP" sz="1100" dirty="0" smtClean="0"/>
          </a:p>
          <a:p>
            <a:pPr marL="601200" lvl="2" indent="-179388">
              <a:buFont typeface="Arial" panose="020B0604020202020204" pitchFamily="34" charset="0"/>
              <a:buChar char="•"/>
            </a:pPr>
            <a:r>
              <a:rPr lang="ja-JP" altLang="en-US" sz="1100" dirty="0" smtClean="0"/>
              <a:t>器具、工具、安全帯等、保護具の機能を点検し、不良品を取り除く。</a:t>
            </a:r>
            <a:endParaRPr lang="en-US" altLang="ja-JP" sz="1100" dirty="0" smtClean="0"/>
          </a:p>
          <a:p>
            <a:pPr marL="601200" lvl="2" indent="-179388">
              <a:buFont typeface="Arial" panose="020B0604020202020204" pitchFamily="34" charset="0"/>
              <a:buChar char="•"/>
            </a:pPr>
            <a:r>
              <a:rPr lang="ja-JP" altLang="en-US" sz="1100" dirty="0" smtClean="0"/>
              <a:t>安全帯等及び保護具の使用状況を監視する。</a:t>
            </a:r>
            <a:endParaRPr lang="en-US" altLang="ja-JP" sz="1100" dirty="0"/>
          </a:p>
          <a:p>
            <a:pPr marL="144000" indent="-179388"/>
            <a:r>
              <a:rPr lang="ja-JP" altLang="en-US" sz="1100" dirty="0" smtClean="0"/>
              <a:t>○</a:t>
            </a:r>
            <a:r>
              <a:rPr lang="ja-JP" altLang="en-US" sz="1100" dirty="0"/>
              <a:t>ずい道等</a:t>
            </a:r>
            <a:r>
              <a:rPr lang="ja-JP" altLang="en-US" sz="1100" dirty="0" smtClean="0"/>
              <a:t>の覆工作業</a:t>
            </a:r>
            <a:r>
              <a:rPr lang="ja-JP" altLang="en-US" sz="1100" dirty="0"/>
              <a:t>主任者の選任（則第</a:t>
            </a:r>
            <a:r>
              <a:rPr lang="en-US" altLang="ja-JP" sz="1100" dirty="0"/>
              <a:t>383</a:t>
            </a:r>
            <a:r>
              <a:rPr lang="ja-JP" altLang="en-US" sz="1100" dirty="0"/>
              <a:t>条</a:t>
            </a:r>
            <a:r>
              <a:rPr lang="ja-JP" altLang="en-US" sz="1100" dirty="0" smtClean="0"/>
              <a:t>の４）</a:t>
            </a:r>
            <a:endParaRPr lang="en-US" altLang="ja-JP" sz="1100" dirty="0" smtClean="0"/>
          </a:p>
          <a:p>
            <a:pPr marL="601200" lvl="2" indent="-179388">
              <a:buFont typeface="Arial" panose="020B0604020202020204" pitchFamily="34" charset="0"/>
              <a:buChar char="•"/>
            </a:pPr>
            <a:r>
              <a:rPr lang="ja-JP" altLang="en-US" sz="1100" dirty="0"/>
              <a:t>作業の方法及び労働者の配置を決定し、作業を直接指揮する。</a:t>
            </a:r>
            <a:endParaRPr lang="en-US" altLang="ja-JP" sz="1100" dirty="0"/>
          </a:p>
          <a:p>
            <a:pPr marL="601200" lvl="2" indent="-179388">
              <a:buFont typeface="Arial" panose="020B0604020202020204" pitchFamily="34" charset="0"/>
              <a:buChar char="•"/>
            </a:pPr>
            <a:r>
              <a:rPr lang="ja-JP" altLang="en-US" sz="1100" dirty="0"/>
              <a:t>器具、工具、安全帯等、保護具の機能を点検し、不良品を取り除く。</a:t>
            </a:r>
            <a:endParaRPr lang="en-US" altLang="ja-JP" sz="1100" dirty="0"/>
          </a:p>
          <a:p>
            <a:pPr marL="601200" lvl="2" indent="-179388">
              <a:buFont typeface="Arial" panose="020B0604020202020204" pitchFamily="34" charset="0"/>
              <a:buChar char="•"/>
            </a:pPr>
            <a:r>
              <a:rPr lang="ja-JP" altLang="en-US" sz="1100" dirty="0"/>
              <a:t>安全帯等及び保護具の使用状況を監視する。</a:t>
            </a:r>
            <a:endParaRPr lang="en-US" altLang="ja-JP" sz="1100" dirty="0"/>
          </a:p>
          <a:p>
            <a:pPr marL="144000" indent="-179388"/>
            <a:endParaRPr lang="en-US" altLang="ja-JP" sz="1100" dirty="0"/>
          </a:p>
          <a:p>
            <a:pPr marL="144000" indent="-179388"/>
            <a:endParaRPr lang="en-US" altLang="ja-JP" sz="1100" baseline="30000" dirty="0" smtClean="0"/>
          </a:p>
        </p:txBody>
      </p:sp>
      <p:sp>
        <p:nvSpPr>
          <p:cNvPr id="36" name="正方形/長方形 35"/>
          <p:cNvSpPr/>
          <p:nvPr/>
        </p:nvSpPr>
        <p:spPr>
          <a:xfrm>
            <a:off x="4898142" y="3991692"/>
            <a:ext cx="1305852"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　作業主任者</a:t>
            </a:r>
            <a:endParaRPr kumimoji="1" lang="ja-JP" altLang="en-US" sz="14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Tree>
    <p:extLst>
      <p:ext uri="{BB962C8B-B14F-4D97-AF65-F5344CB8AC3E}">
        <p14:creationId xmlns:p14="http://schemas.microsoft.com/office/powerpoint/2010/main" val="524633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821284" y="210126"/>
            <a:ext cx="756714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kumimoji="1" lang="ja-JP" altLang="en-US" sz="1600" dirty="0" smtClean="0"/>
              <a:t>山岳トンネル工事</a:t>
            </a:r>
            <a:r>
              <a:rPr lang="ja-JP" altLang="en-US" sz="1600" dirty="0" smtClean="0"/>
              <a:t>において事業者が実施する主要事項の整理２</a:t>
            </a:r>
            <a:endParaRPr kumimoji="1" lang="en-US" altLang="ja-JP" sz="1600" dirty="0" smtClean="0"/>
          </a:p>
        </p:txBody>
      </p:sp>
      <p:sp>
        <p:nvSpPr>
          <p:cNvPr id="25" name="角丸四角形 24"/>
          <p:cNvSpPr/>
          <p:nvPr/>
        </p:nvSpPr>
        <p:spPr>
          <a:xfrm>
            <a:off x="251520" y="796785"/>
            <a:ext cx="4118311" cy="3496311"/>
          </a:xfrm>
          <a:prstGeom prst="roundRect">
            <a:avLst>
              <a:gd name="adj" fmla="val 6230"/>
            </a:avLst>
          </a:prstGeom>
        </p:spPr>
        <p:style>
          <a:lnRef idx="1">
            <a:schemeClr val="dk1"/>
          </a:lnRef>
          <a:fillRef idx="2">
            <a:schemeClr val="dk1"/>
          </a:fillRef>
          <a:effectRef idx="1">
            <a:schemeClr val="dk1"/>
          </a:effectRef>
          <a:fontRef idx="minor">
            <a:schemeClr val="dk1"/>
          </a:fontRef>
        </p:style>
        <p:txBody>
          <a:bodyPr tIns="108000" rtlCol="0" anchor="t"/>
          <a:lstStyle/>
          <a:p>
            <a:pPr marL="144000" indent="-179388"/>
            <a:r>
              <a:rPr kumimoji="1" lang="ja-JP" altLang="en-US" sz="1100" dirty="0" smtClean="0"/>
              <a:t>○落盤、肌落ちの危険の防止</a:t>
            </a:r>
            <a:endParaRPr kumimoji="1" lang="en-US" altLang="ja-JP" sz="1100" dirty="0" smtClean="0"/>
          </a:p>
          <a:p>
            <a:pPr marL="592137" lvl="1" indent="-171450">
              <a:buFont typeface="Arial" panose="020B0604020202020204" pitchFamily="34" charset="0"/>
              <a:buChar char="•"/>
            </a:pPr>
            <a:r>
              <a:rPr kumimoji="1" lang="ja-JP" altLang="en-US" sz="1100" dirty="0" smtClean="0"/>
              <a:t>ずい道支保工、ロックボルト、浮石落とし等の労働災害防止措置を実施する。</a:t>
            </a:r>
            <a:r>
              <a:rPr lang="ja-JP" altLang="en-US" sz="1100" dirty="0" smtClean="0"/>
              <a:t> </a:t>
            </a:r>
            <a:r>
              <a:rPr lang="ja-JP" altLang="en-US" sz="1100" dirty="0"/>
              <a:t>（</a:t>
            </a:r>
            <a:r>
              <a:rPr kumimoji="1" lang="ja-JP" altLang="en-US" sz="1100" dirty="0" smtClean="0"/>
              <a:t>則第</a:t>
            </a:r>
            <a:r>
              <a:rPr kumimoji="1" lang="en-US" altLang="ja-JP" sz="1100" dirty="0" smtClean="0"/>
              <a:t>384</a:t>
            </a:r>
            <a:r>
              <a:rPr kumimoji="1" lang="ja-JP" altLang="en-US" sz="1100" dirty="0" smtClean="0"/>
              <a:t>条）</a:t>
            </a:r>
            <a:endParaRPr kumimoji="1" lang="en-US" altLang="ja-JP" sz="1100" dirty="0" smtClean="0"/>
          </a:p>
          <a:p>
            <a:pPr marL="144000" indent="-179388"/>
            <a:r>
              <a:rPr lang="ja-JP" altLang="en-US" sz="1100" dirty="0" smtClean="0"/>
              <a:t>○出入り口付近の地山の崩壊等の危険の防止</a:t>
            </a:r>
            <a:endParaRPr lang="en-US" altLang="ja-JP" sz="1100" dirty="0" smtClean="0"/>
          </a:p>
          <a:p>
            <a:pPr marL="601200" lvl="1" indent="-179388">
              <a:buFont typeface="Arial" panose="020B0604020202020204" pitchFamily="34" charset="0"/>
              <a:buChar char="•"/>
            </a:pPr>
            <a:r>
              <a:rPr lang="ja-JP" altLang="en-US" sz="1100" dirty="0" smtClean="0"/>
              <a:t>土留め支保工、防護網、浮石落とし等の措置を実施する。（則第</a:t>
            </a:r>
            <a:r>
              <a:rPr lang="en-US" altLang="ja-JP" sz="1100" dirty="0" smtClean="0"/>
              <a:t>385</a:t>
            </a:r>
            <a:r>
              <a:rPr lang="ja-JP" altLang="en-US" sz="1100" dirty="0" smtClean="0"/>
              <a:t>条）</a:t>
            </a:r>
            <a:endParaRPr lang="en-US" altLang="ja-JP" sz="1100" dirty="0" smtClean="0"/>
          </a:p>
          <a:p>
            <a:pPr marL="144000" indent="-179388"/>
            <a:r>
              <a:rPr lang="ja-JP" altLang="en-US" sz="1100" dirty="0" smtClean="0"/>
              <a:t>○立入禁止（則第</a:t>
            </a:r>
            <a:r>
              <a:rPr lang="en-US" altLang="ja-JP" sz="1100" dirty="0" smtClean="0"/>
              <a:t>386</a:t>
            </a:r>
            <a:r>
              <a:rPr lang="ja-JP" altLang="en-US" sz="1100" dirty="0" smtClean="0"/>
              <a:t>条</a:t>
            </a:r>
            <a:r>
              <a:rPr lang="ja-JP" altLang="en-US" sz="1100" dirty="0"/>
              <a:t>）</a:t>
            </a:r>
            <a:endParaRPr lang="en-US" altLang="ja-JP" sz="1100" dirty="0" smtClean="0"/>
          </a:p>
          <a:p>
            <a:pPr marL="601200" lvl="1" indent="-179388">
              <a:buFont typeface="Arial" panose="020B0604020202020204" pitchFamily="34" charset="0"/>
              <a:buChar char="•"/>
            </a:pPr>
            <a:r>
              <a:rPr lang="ja-JP" altLang="en-US" sz="1100" dirty="0" smtClean="0"/>
              <a:t>浮石落としが行われている箇所及びその下方で労働者に危険を及ぼすおそれのあるところ</a:t>
            </a:r>
            <a:endParaRPr lang="en-US" altLang="ja-JP" sz="1100" dirty="0" smtClean="0"/>
          </a:p>
          <a:p>
            <a:pPr marL="601200" lvl="1" indent="-179388">
              <a:buFont typeface="Arial" panose="020B0604020202020204" pitchFamily="34" charset="0"/>
              <a:buChar char="•"/>
            </a:pPr>
            <a:r>
              <a:rPr lang="ja-JP" altLang="en-US" sz="1100" dirty="0" smtClean="0"/>
              <a:t>ずい道支保工の補強、補修作業が行われている箇所で労働者に危険を及ぼすおそれのあるところ</a:t>
            </a:r>
            <a:endParaRPr lang="en-US" altLang="ja-JP" sz="1100" dirty="0" smtClean="0"/>
          </a:p>
          <a:p>
            <a:pPr marL="144000" indent="-179388"/>
            <a:r>
              <a:rPr lang="ja-JP" altLang="en-US" sz="1100" dirty="0" smtClean="0"/>
              <a:t>○切羽へ</a:t>
            </a:r>
            <a:r>
              <a:rPr lang="ja-JP" altLang="en-US" sz="1100" dirty="0"/>
              <a:t>の立入禁止（ガイドライン第５の１</a:t>
            </a:r>
            <a:r>
              <a:rPr lang="ja-JP" altLang="en-US" sz="1100" dirty="0" smtClean="0"/>
              <a:t>）</a:t>
            </a:r>
            <a:endParaRPr lang="en-US" altLang="ja-JP" sz="1100" dirty="0" smtClean="0"/>
          </a:p>
          <a:p>
            <a:pPr marL="601200" lvl="1" indent="-179388">
              <a:buFont typeface="Arial" panose="020B0604020202020204" pitchFamily="34" charset="0"/>
              <a:buChar char="•"/>
            </a:pPr>
            <a:r>
              <a:rPr lang="ja-JP" altLang="en-US" sz="1100" dirty="0" smtClean="0"/>
              <a:t>切羽への立入を原則として禁止にする。</a:t>
            </a:r>
            <a:endParaRPr lang="en-US" altLang="ja-JP" sz="1100" dirty="0" smtClean="0"/>
          </a:p>
          <a:p>
            <a:pPr marL="601200" lvl="1" indent="-179388">
              <a:buFont typeface="Arial" panose="020B0604020202020204" pitchFamily="34" charset="0"/>
              <a:buChar char="•"/>
            </a:pPr>
            <a:r>
              <a:rPr lang="ja-JP" altLang="en-US" sz="1100" dirty="0" smtClean="0"/>
              <a:t>真に必要がある場合のみ立ち入らせるようにする。</a:t>
            </a:r>
            <a:endParaRPr lang="en-US" altLang="ja-JP" sz="1100" dirty="0" smtClean="0"/>
          </a:p>
          <a:p>
            <a:pPr marL="601200" lvl="1" indent="-179388">
              <a:buFont typeface="Arial" panose="020B0604020202020204" pitchFamily="34" charset="0"/>
              <a:buChar char="•"/>
            </a:pPr>
            <a:r>
              <a:rPr lang="ja-JP" altLang="en-US" sz="1100" dirty="0" smtClean="0"/>
              <a:t>できる限り機械等で行うようにする。</a:t>
            </a:r>
            <a:endParaRPr lang="en-US" altLang="ja-JP" sz="1100" dirty="0"/>
          </a:p>
          <a:p>
            <a:pPr marL="144000" indent="-179388"/>
            <a:r>
              <a:rPr lang="ja-JP" altLang="en-US" sz="1100" dirty="0" smtClean="0"/>
              <a:t>○肌落ち防止対策</a:t>
            </a:r>
            <a:endParaRPr lang="en-US" altLang="ja-JP" sz="1100" dirty="0" smtClean="0"/>
          </a:p>
          <a:p>
            <a:pPr marL="601200" lvl="1" indent="-179388">
              <a:buFont typeface="Arial" panose="020B0604020202020204" pitchFamily="34" charset="0"/>
              <a:buChar char="•"/>
            </a:pPr>
            <a:r>
              <a:rPr lang="ja-JP" altLang="en-US" sz="1100" dirty="0" smtClean="0"/>
              <a:t>調査結果に適応した肌落ち防止対策を含む肌落ち防止計画を策定する（</a:t>
            </a:r>
            <a:r>
              <a:rPr lang="ja-JP" altLang="en-US" sz="1100" dirty="0"/>
              <a:t>ガイドライン第５の２の（２</a:t>
            </a:r>
            <a:r>
              <a:rPr lang="ja-JP" altLang="en-US" sz="1100" dirty="0" smtClean="0"/>
              <a:t>））</a:t>
            </a:r>
            <a:endParaRPr lang="en-US" altLang="ja-JP" sz="1100" dirty="0" smtClean="0"/>
          </a:p>
          <a:p>
            <a:pPr marL="601200" lvl="1" indent="-179388">
              <a:buFont typeface="Arial" panose="020B0604020202020204" pitchFamily="34" charset="0"/>
              <a:buChar char="•"/>
            </a:pPr>
            <a:r>
              <a:rPr lang="ja-JP" altLang="en-US" sz="1100" dirty="0" smtClean="0"/>
              <a:t>追加の肌落ち防止対策を検討する（ガイドライン第５の２の（２）のエ）</a:t>
            </a:r>
            <a:endParaRPr lang="en-US" altLang="ja-JP" sz="1100" dirty="0" smtClean="0"/>
          </a:p>
          <a:p>
            <a:pPr marL="144000" indent="-179388"/>
            <a:endParaRPr kumimoji="1" lang="en-US" altLang="ja-JP" sz="1100" dirty="0" smtClean="0"/>
          </a:p>
        </p:txBody>
      </p:sp>
      <p:sp>
        <p:nvSpPr>
          <p:cNvPr id="26" name="正方形/長方形 25"/>
          <p:cNvSpPr/>
          <p:nvPr/>
        </p:nvSpPr>
        <p:spPr>
          <a:xfrm>
            <a:off x="413538" y="635202"/>
            <a:ext cx="2430270" cy="3152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　落盤等による危険の防止</a:t>
            </a:r>
            <a:endParaRPr kumimoji="1" lang="ja-JP" altLang="en-US" sz="1400" dirty="0"/>
          </a:p>
        </p:txBody>
      </p:sp>
      <p:sp>
        <p:nvSpPr>
          <p:cNvPr id="11" name="角丸四角形 10"/>
          <p:cNvSpPr/>
          <p:nvPr/>
        </p:nvSpPr>
        <p:spPr>
          <a:xfrm>
            <a:off x="251519" y="4465687"/>
            <a:ext cx="8654815" cy="1941041"/>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80000" bIns="0" numCol="2" spcCol="576000" rtlCol="0" anchor="t"/>
          <a:lstStyle/>
          <a:p>
            <a:pPr marL="144000" indent="-179388"/>
            <a:r>
              <a:rPr kumimoji="1" lang="ja-JP" altLang="en-US" sz="1100" dirty="0" smtClean="0"/>
              <a:t>○労働安全衛生法第</a:t>
            </a:r>
            <a:r>
              <a:rPr kumimoji="1" lang="en-US" altLang="ja-JP" sz="1100" dirty="0" smtClean="0"/>
              <a:t>88</a:t>
            </a:r>
            <a:r>
              <a:rPr kumimoji="1" lang="ja-JP" altLang="en-US" sz="1100" dirty="0" smtClean="0"/>
              <a:t>条に基づく計画届</a:t>
            </a:r>
            <a:endParaRPr kumimoji="1" lang="en-US" altLang="ja-JP" sz="1100" dirty="0" smtClean="0"/>
          </a:p>
          <a:p>
            <a:pPr marL="144000" indent="-179388"/>
            <a:r>
              <a:rPr kumimoji="1" lang="ja-JP" altLang="en-US" sz="1100" dirty="0" smtClean="0"/>
              <a:t>○救護に関する措置（則第</a:t>
            </a:r>
            <a:r>
              <a:rPr kumimoji="1" lang="en-US" altLang="ja-JP" sz="1100" dirty="0" smtClean="0"/>
              <a:t>24</a:t>
            </a:r>
            <a:r>
              <a:rPr kumimoji="1" lang="ja-JP" altLang="en-US" sz="1100" dirty="0" smtClean="0"/>
              <a:t>条の</a:t>
            </a:r>
            <a:r>
              <a:rPr kumimoji="1" lang="en-US" altLang="ja-JP" sz="1100" dirty="0" smtClean="0"/>
              <a:t>3</a:t>
            </a:r>
            <a:r>
              <a:rPr lang="ja-JP" altLang="en-US" sz="1100" dirty="0" smtClean="0"/>
              <a:t>～第</a:t>
            </a:r>
            <a:r>
              <a:rPr lang="en-US" altLang="ja-JP" sz="1100" dirty="0" smtClean="0"/>
              <a:t>24</a:t>
            </a:r>
            <a:r>
              <a:rPr lang="ja-JP" altLang="en-US" sz="1100" dirty="0" smtClean="0"/>
              <a:t>条の</a:t>
            </a:r>
            <a:r>
              <a:rPr lang="en-US" altLang="ja-JP" sz="1100" dirty="0" smtClean="0"/>
              <a:t>9</a:t>
            </a:r>
            <a:r>
              <a:rPr lang="ja-JP" altLang="en-US" sz="1100" dirty="0" smtClean="0"/>
              <a:t>）</a:t>
            </a:r>
            <a:endParaRPr kumimoji="1" lang="en-US" altLang="ja-JP" sz="1100" dirty="0" smtClean="0"/>
          </a:p>
          <a:p>
            <a:pPr marL="144000" indent="-179388"/>
            <a:r>
              <a:rPr kumimoji="1" lang="ja-JP" altLang="en-US" sz="1100" dirty="0" smtClean="0"/>
              <a:t>○車両系機械等の運行経路（則第</a:t>
            </a:r>
            <a:r>
              <a:rPr kumimoji="1" lang="en-US" altLang="ja-JP" sz="1100" dirty="0" smtClean="0"/>
              <a:t>388</a:t>
            </a:r>
            <a:r>
              <a:rPr kumimoji="1" lang="ja-JP" altLang="en-US" sz="1100" dirty="0" smtClean="0"/>
              <a:t>条で読み替える第</a:t>
            </a:r>
            <a:r>
              <a:rPr kumimoji="1" lang="en-US" altLang="ja-JP" sz="1100" dirty="0" smtClean="0"/>
              <a:t>364</a:t>
            </a:r>
            <a:r>
              <a:rPr kumimoji="1" lang="ja-JP" altLang="en-US" sz="1100" dirty="0" smtClean="0"/>
              <a:t>条）</a:t>
            </a:r>
            <a:endParaRPr kumimoji="1" lang="en-US" altLang="ja-JP" sz="1100" dirty="0" smtClean="0"/>
          </a:p>
          <a:p>
            <a:pPr marL="144000" indent="-179388"/>
            <a:r>
              <a:rPr lang="ja-JP" altLang="en-US" sz="1100" dirty="0" smtClean="0"/>
              <a:t>○誘導者の配置</a:t>
            </a:r>
            <a:r>
              <a:rPr lang="ja-JP" altLang="en-US" sz="1100" dirty="0"/>
              <a:t>（則第</a:t>
            </a:r>
            <a:r>
              <a:rPr lang="en-US" altLang="ja-JP" sz="1100" dirty="0"/>
              <a:t>388</a:t>
            </a:r>
            <a:r>
              <a:rPr lang="ja-JP" altLang="en-US" sz="1100" dirty="0"/>
              <a:t>条で読み替える第</a:t>
            </a:r>
            <a:r>
              <a:rPr lang="en-US" altLang="ja-JP" sz="1100" dirty="0" smtClean="0"/>
              <a:t>365</a:t>
            </a:r>
            <a:r>
              <a:rPr lang="ja-JP" altLang="en-US" sz="1100" dirty="0" smtClean="0"/>
              <a:t>条</a:t>
            </a:r>
            <a:r>
              <a:rPr lang="ja-JP" altLang="en-US" sz="1100" dirty="0"/>
              <a:t>）</a:t>
            </a:r>
            <a:endParaRPr lang="en-US" altLang="ja-JP" sz="1100" dirty="0" smtClean="0"/>
          </a:p>
          <a:p>
            <a:pPr marL="144000" indent="-179388"/>
            <a:r>
              <a:rPr kumimoji="1" lang="ja-JP" altLang="en-US" sz="1100" dirty="0" smtClean="0"/>
              <a:t>○保護帽</a:t>
            </a:r>
            <a:r>
              <a:rPr lang="ja-JP" altLang="en-US" sz="1100" dirty="0"/>
              <a:t>の</a:t>
            </a:r>
            <a:r>
              <a:rPr lang="ja-JP" altLang="en-US" sz="1100" dirty="0" smtClean="0"/>
              <a:t>着用</a:t>
            </a:r>
            <a:r>
              <a:rPr lang="ja-JP" altLang="en-US" sz="1100" dirty="0"/>
              <a:t>（則第</a:t>
            </a:r>
            <a:r>
              <a:rPr lang="en-US" altLang="ja-JP" sz="1100" dirty="0"/>
              <a:t>388</a:t>
            </a:r>
            <a:r>
              <a:rPr lang="ja-JP" altLang="en-US" sz="1100" dirty="0"/>
              <a:t>条で読み替える第</a:t>
            </a:r>
            <a:r>
              <a:rPr lang="en-US" altLang="ja-JP" sz="1100" dirty="0" smtClean="0"/>
              <a:t>366</a:t>
            </a:r>
            <a:r>
              <a:rPr lang="ja-JP" altLang="en-US" sz="1100" dirty="0" smtClean="0"/>
              <a:t>条</a:t>
            </a:r>
            <a:r>
              <a:rPr lang="ja-JP" altLang="en-US" sz="1100" dirty="0"/>
              <a:t>）</a:t>
            </a:r>
            <a:endParaRPr lang="en-US" altLang="ja-JP" sz="1100" dirty="0" smtClean="0"/>
          </a:p>
          <a:p>
            <a:pPr marL="144000" indent="-179388"/>
            <a:r>
              <a:rPr kumimoji="1" lang="ja-JP" altLang="en-US" sz="1100" dirty="0" smtClean="0"/>
              <a:t>○安全な照度</a:t>
            </a:r>
            <a:r>
              <a:rPr lang="ja-JP" altLang="en-US" sz="1100" dirty="0"/>
              <a:t>の保持（則第</a:t>
            </a:r>
            <a:r>
              <a:rPr lang="en-US" altLang="ja-JP" sz="1100" dirty="0"/>
              <a:t>388</a:t>
            </a:r>
            <a:r>
              <a:rPr lang="ja-JP" altLang="en-US" sz="1100" dirty="0"/>
              <a:t>条で読み替える第</a:t>
            </a:r>
            <a:r>
              <a:rPr lang="en-US" altLang="ja-JP" sz="1100" dirty="0" smtClean="0"/>
              <a:t>367</a:t>
            </a:r>
            <a:r>
              <a:rPr lang="ja-JP" altLang="en-US" sz="1100" dirty="0" smtClean="0"/>
              <a:t>条</a:t>
            </a:r>
            <a:r>
              <a:rPr lang="ja-JP" altLang="en-US" sz="1100" dirty="0"/>
              <a:t>）</a:t>
            </a:r>
            <a:endParaRPr kumimoji="1" lang="en-US" altLang="ja-JP" sz="1100" dirty="0" smtClean="0"/>
          </a:p>
          <a:p>
            <a:pPr marL="144000" indent="-179388"/>
            <a:r>
              <a:rPr kumimoji="1" lang="ja-JP" altLang="en-US" sz="1100" dirty="0" smtClean="0"/>
              <a:t>○爆発</a:t>
            </a:r>
            <a:r>
              <a:rPr lang="ja-JP" altLang="en-US" sz="1100" dirty="0" smtClean="0"/>
              <a:t>、火災等の防止（則第</a:t>
            </a:r>
            <a:r>
              <a:rPr lang="en-US" altLang="ja-JP" sz="1100" dirty="0" smtClean="0"/>
              <a:t>389</a:t>
            </a:r>
            <a:r>
              <a:rPr lang="ja-JP" altLang="en-US" sz="1100" dirty="0" smtClean="0"/>
              <a:t>条～第</a:t>
            </a:r>
            <a:r>
              <a:rPr lang="en-US" altLang="ja-JP" sz="1100" dirty="0" smtClean="0"/>
              <a:t>389</a:t>
            </a:r>
            <a:r>
              <a:rPr lang="ja-JP" altLang="en-US" sz="1100" dirty="0" smtClean="0"/>
              <a:t>条の５）</a:t>
            </a:r>
            <a:endParaRPr lang="en-US" altLang="ja-JP" sz="1100" dirty="0" smtClean="0"/>
          </a:p>
          <a:p>
            <a:pPr marL="144000" indent="-179388"/>
            <a:r>
              <a:rPr lang="ja-JP" altLang="en-US" sz="1100" dirty="0" smtClean="0"/>
              <a:t>○ずい道支保工（則第</a:t>
            </a:r>
            <a:r>
              <a:rPr lang="en-US" altLang="ja-JP" sz="1100" dirty="0" smtClean="0"/>
              <a:t>390</a:t>
            </a:r>
            <a:r>
              <a:rPr lang="ja-JP" altLang="en-US" sz="1100" dirty="0" smtClean="0"/>
              <a:t>条～第</a:t>
            </a:r>
            <a:r>
              <a:rPr lang="en-US" altLang="ja-JP" sz="1100" dirty="0" smtClean="0"/>
              <a:t>396</a:t>
            </a:r>
            <a:r>
              <a:rPr lang="ja-JP" altLang="en-US" sz="1100" dirty="0" smtClean="0"/>
              <a:t>条）</a:t>
            </a:r>
            <a:endParaRPr lang="en-US" altLang="ja-JP" sz="1100" dirty="0"/>
          </a:p>
          <a:p>
            <a:pPr marL="144000" indent="-179388"/>
            <a:r>
              <a:rPr lang="ja-JP" altLang="en-US" sz="1100" dirty="0" smtClean="0"/>
              <a:t>○ずい道型枠支保工</a:t>
            </a:r>
            <a:r>
              <a:rPr lang="ja-JP" altLang="en-US" sz="1100" dirty="0"/>
              <a:t>（則第</a:t>
            </a:r>
            <a:r>
              <a:rPr lang="en-US" altLang="ja-JP" sz="1100" dirty="0" smtClean="0"/>
              <a:t>397</a:t>
            </a:r>
            <a:r>
              <a:rPr lang="ja-JP" altLang="en-US" sz="1100" dirty="0" smtClean="0"/>
              <a:t>条</a:t>
            </a:r>
            <a:r>
              <a:rPr lang="ja-JP" altLang="en-US" sz="1100" dirty="0"/>
              <a:t>～第</a:t>
            </a:r>
            <a:r>
              <a:rPr lang="en-US" altLang="ja-JP" sz="1100" dirty="0" smtClean="0"/>
              <a:t>398</a:t>
            </a:r>
            <a:r>
              <a:rPr lang="ja-JP" altLang="en-US" sz="1100" dirty="0" smtClean="0"/>
              <a:t>条）</a:t>
            </a:r>
            <a:endParaRPr lang="en-US" altLang="ja-JP" sz="1100" dirty="0" smtClean="0"/>
          </a:p>
          <a:p>
            <a:pPr marL="144000" indent="-179388"/>
            <a:endParaRPr lang="en-US" altLang="ja-JP" sz="1100" dirty="0" smtClean="0"/>
          </a:p>
          <a:p>
            <a:pPr marL="144000" indent="-179388"/>
            <a:r>
              <a:rPr lang="ja-JP" altLang="en-US" sz="1100" dirty="0" smtClean="0"/>
              <a:t>○粉</a:t>
            </a:r>
            <a:r>
              <a:rPr lang="ja-JP" altLang="en-US" sz="1100" dirty="0" err="1" smtClean="0"/>
              <a:t>じん</a:t>
            </a:r>
            <a:r>
              <a:rPr lang="ja-JP" altLang="en-US" sz="1100" dirty="0" smtClean="0"/>
              <a:t>障害防止規則</a:t>
            </a:r>
            <a:endParaRPr lang="en-US" altLang="ja-JP" sz="1100" dirty="0" smtClean="0"/>
          </a:p>
          <a:p>
            <a:pPr marL="601200" lvl="1" indent="-179388">
              <a:buFont typeface="Arial" panose="020B0604020202020204" pitchFamily="34" charset="0"/>
              <a:buChar char="•"/>
            </a:pPr>
            <a:r>
              <a:rPr lang="ja-JP" altLang="en-US" sz="1100" dirty="0" smtClean="0"/>
              <a:t>坑内での地山の掘削、地山の破砕等、ずり出しは特定</a:t>
            </a:r>
            <a:r>
              <a:rPr lang="ja-JP" altLang="en-US" sz="1100" dirty="0"/>
              <a:t>粉</a:t>
            </a:r>
            <a:r>
              <a:rPr lang="ja-JP" altLang="en-US" sz="1100" dirty="0" err="1"/>
              <a:t>じん</a:t>
            </a:r>
            <a:r>
              <a:rPr lang="ja-JP" altLang="en-US" sz="1100" dirty="0" smtClean="0"/>
              <a:t>作業に該当（第</a:t>
            </a:r>
            <a:r>
              <a:rPr lang="en-US" altLang="ja-JP" sz="1100" dirty="0" smtClean="0"/>
              <a:t>2</a:t>
            </a:r>
            <a:r>
              <a:rPr lang="ja-JP" altLang="en-US" sz="1100" dirty="0" smtClean="0"/>
              <a:t>条）</a:t>
            </a:r>
            <a:endParaRPr lang="en-US" altLang="ja-JP" sz="1100" dirty="0" smtClean="0"/>
          </a:p>
          <a:p>
            <a:pPr marL="601200" lvl="1" indent="-179388">
              <a:buFont typeface="Arial" panose="020B0604020202020204" pitchFamily="34" charset="0"/>
              <a:buChar char="•"/>
            </a:pPr>
            <a:r>
              <a:rPr lang="ja-JP" altLang="en-US" sz="1100" dirty="0" smtClean="0"/>
              <a:t>湿潤化等（第</a:t>
            </a:r>
            <a:r>
              <a:rPr lang="en-US" altLang="ja-JP" sz="1100" dirty="0" smtClean="0"/>
              <a:t>4</a:t>
            </a:r>
            <a:r>
              <a:rPr lang="ja-JP" altLang="en-US" sz="1100" dirty="0" smtClean="0"/>
              <a:t>条）</a:t>
            </a:r>
            <a:endParaRPr lang="en-US" altLang="ja-JP" sz="1100" dirty="0" smtClean="0"/>
          </a:p>
          <a:p>
            <a:pPr marL="601200" lvl="1" indent="-179388">
              <a:buFont typeface="Arial" panose="020B0604020202020204" pitchFamily="34" charset="0"/>
              <a:buChar char="•"/>
            </a:pPr>
            <a:r>
              <a:rPr lang="ja-JP" altLang="en-US" sz="1100" dirty="0"/>
              <a:t>換気（第</a:t>
            </a:r>
            <a:r>
              <a:rPr lang="en-US" altLang="ja-JP" sz="1100" dirty="0"/>
              <a:t>6</a:t>
            </a:r>
            <a:r>
              <a:rPr lang="ja-JP" altLang="en-US" sz="1100" dirty="0"/>
              <a:t>条の</a:t>
            </a:r>
            <a:r>
              <a:rPr lang="en-US" altLang="ja-JP" sz="1100" dirty="0"/>
              <a:t>2</a:t>
            </a:r>
            <a:r>
              <a:rPr lang="ja-JP" altLang="en-US" sz="1100" dirty="0" smtClean="0"/>
              <a:t>）、半月</a:t>
            </a:r>
            <a:r>
              <a:rPr lang="ja-JP" altLang="en-US" sz="1100" dirty="0"/>
              <a:t>以内</a:t>
            </a:r>
            <a:r>
              <a:rPr lang="ja-JP" altLang="en-US" sz="1100" dirty="0" smtClean="0"/>
              <a:t>ごとの粉</a:t>
            </a:r>
            <a:r>
              <a:rPr lang="ja-JP" altLang="en-US" sz="1100" dirty="0" err="1" smtClean="0"/>
              <a:t>じん</a:t>
            </a:r>
            <a:r>
              <a:rPr lang="ja-JP" altLang="en-US" sz="1100" dirty="0" smtClean="0"/>
              <a:t>濃度の測定と結果に応じた風量増加等の措置（第</a:t>
            </a:r>
            <a:r>
              <a:rPr lang="en-US" altLang="ja-JP" sz="1100" dirty="0" smtClean="0"/>
              <a:t>6</a:t>
            </a:r>
            <a:r>
              <a:rPr lang="ja-JP" altLang="en-US" sz="1100" dirty="0" smtClean="0"/>
              <a:t>条の</a:t>
            </a:r>
            <a:r>
              <a:rPr lang="en-US" altLang="ja-JP" sz="1100" dirty="0" smtClean="0"/>
              <a:t>3</a:t>
            </a:r>
            <a:r>
              <a:rPr lang="ja-JP" altLang="en-US" sz="1100" dirty="0" err="1" smtClean="0"/>
              <a:t>、</a:t>
            </a:r>
            <a:r>
              <a:rPr lang="ja-JP" altLang="en-US" sz="1100" dirty="0" smtClean="0"/>
              <a:t>第</a:t>
            </a:r>
            <a:r>
              <a:rPr lang="en-US" altLang="ja-JP" sz="1100" dirty="0" smtClean="0"/>
              <a:t>6</a:t>
            </a:r>
            <a:r>
              <a:rPr lang="ja-JP" altLang="en-US" sz="1100" dirty="0" smtClean="0"/>
              <a:t>条の</a:t>
            </a:r>
            <a:r>
              <a:rPr lang="en-US" altLang="ja-JP" sz="1100" dirty="0" smtClean="0"/>
              <a:t>4</a:t>
            </a:r>
            <a:r>
              <a:rPr lang="ja-JP" altLang="en-US" sz="1100" dirty="0" smtClean="0"/>
              <a:t>）</a:t>
            </a:r>
            <a:endParaRPr lang="en-US" altLang="ja-JP" sz="1100" dirty="0" smtClean="0"/>
          </a:p>
          <a:p>
            <a:pPr marL="601200" lvl="1" indent="-179388">
              <a:buFont typeface="Arial" panose="020B0604020202020204" pitchFamily="34" charset="0"/>
              <a:buChar char="•"/>
            </a:pPr>
            <a:r>
              <a:rPr lang="ja-JP" altLang="en-US" sz="1100" dirty="0" smtClean="0"/>
              <a:t>特別教育（第</a:t>
            </a:r>
            <a:r>
              <a:rPr lang="en-US" altLang="ja-JP" sz="1100" dirty="0" smtClean="0"/>
              <a:t>22</a:t>
            </a:r>
            <a:r>
              <a:rPr lang="ja-JP" altLang="en-US" sz="1100" dirty="0" smtClean="0"/>
              <a:t>条）</a:t>
            </a:r>
            <a:endParaRPr lang="en-US" altLang="ja-JP" sz="1100" dirty="0" smtClean="0"/>
          </a:p>
          <a:p>
            <a:pPr marL="601200" lvl="1" indent="-179388">
              <a:buFont typeface="Arial" panose="020B0604020202020204" pitchFamily="34" charset="0"/>
              <a:buChar char="•"/>
            </a:pPr>
            <a:r>
              <a:rPr lang="ja-JP" altLang="en-US" sz="1100" dirty="0" smtClean="0"/>
              <a:t>休憩設備の設置（第</a:t>
            </a:r>
            <a:r>
              <a:rPr lang="en-US" altLang="ja-JP" sz="1100" dirty="0" smtClean="0"/>
              <a:t>23</a:t>
            </a:r>
            <a:r>
              <a:rPr lang="ja-JP" altLang="en-US" sz="1100" dirty="0" smtClean="0"/>
              <a:t>条）、清掃の実施（第</a:t>
            </a:r>
            <a:r>
              <a:rPr lang="en-US" altLang="ja-JP" sz="1100" dirty="0" smtClean="0"/>
              <a:t>24</a:t>
            </a:r>
            <a:r>
              <a:rPr lang="ja-JP" altLang="en-US" sz="1100" dirty="0" smtClean="0"/>
              <a:t>条）</a:t>
            </a:r>
            <a:endParaRPr lang="en-US" altLang="ja-JP" sz="1100" dirty="0" smtClean="0"/>
          </a:p>
          <a:p>
            <a:pPr marL="601200" lvl="1" indent="-179388">
              <a:buFont typeface="Arial" panose="020B0604020202020204" pitchFamily="34" charset="0"/>
              <a:buChar char="•"/>
            </a:pPr>
            <a:r>
              <a:rPr lang="ja-JP" altLang="en-US" sz="1100" dirty="0" smtClean="0"/>
              <a:t>発破終了後の措置（第</a:t>
            </a:r>
            <a:r>
              <a:rPr lang="en-US" altLang="ja-JP" sz="1100" dirty="0" smtClean="0"/>
              <a:t>24</a:t>
            </a:r>
            <a:r>
              <a:rPr lang="ja-JP" altLang="en-US" sz="1100" dirty="0" smtClean="0"/>
              <a:t>条の</a:t>
            </a:r>
            <a:r>
              <a:rPr lang="en-US" altLang="ja-JP" sz="1100" dirty="0" smtClean="0"/>
              <a:t>2</a:t>
            </a:r>
            <a:r>
              <a:rPr lang="ja-JP" altLang="en-US" sz="1100" dirty="0" smtClean="0"/>
              <a:t>）</a:t>
            </a:r>
            <a:endParaRPr lang="en-US" altLang="ja-JP" sz="1100" dirty="0" smtClean="0"/>
          </a:p>
          <a:p>
            <a:pPr marL="601200" lvl="1" indent="-179388">
              <a:buFont typeface="Arial" panose="020B0604020202020204" pitchFamily="34" charset="0"/>
              <a:buChar char="•"/>
            </a:pPr>
            <a:r>
              <a:rPr lang="ja-JP" altLang="en-US" sz="1100" dirty="0" smtClean="0"/>
              <a:t>電動ファン付き呼吸用保護具の使用（第</a:t>
            </a:r>
            <a:r>
              <a:rPr lang="en-US" altLang="ja-JP" sz="1100" dirty="0" smtClean="0"/>
              <a:t>27</a:t>
            </a:r>
            <a:r>
              <a:rPr lang="ja-JP" altLang="en-US" sz="1100" dirty="0" smtClean="0"/>
              <a:t>条）</a:t>
            </a:r>
            <a:endParaRPr lang="en-US" altLang="ja-JP" sz="1100" dirty="0" smtClean="0"/>
          </a:p>
        </p:txBody>
      </p:sp>
      <p:sp>
        <p:nvSpPr>
          <p:cNvPr id="12" name="正方形/長方形 11"/>
          <p:cNvSpPr/>
          <p:nvPr/>
        </p:nvSpPr>
        <p:spPr>
          <a:xfrm>
            <a:off x="478620" y="4365104"/>
            <a:ext cx="1150054" cy="3375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　　その他</a:t>
            </a:r>
            <a:r>
              <a:rPr kumimoji="1" lang="en-US" altLang="ja-JP" sz="1400" dirty="0" smtClean="0"/>
              <a:t>	</a:t>
            </a:r>
            <a:endParaRPr kumimoji="1" lang="ja-JP" altLang="en-US" sz="1400" dirty="0"/>
          </a:p>
        </p:txBody>
      </p:sp>
      <p:sp>
        <p:nvSpPr>
          <p:cNvPr id="13" name="角丸四角形 12"/>
          <p:cNvSpPr/>
          <p:nvPr/>
        </p:nvSpPr>
        <p:spPr>
          <a:xfrm>
            <a:off x="4788024" y="2006407"/>
            <a:ext cx="4118311" cy="2304246"/>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80000" rtlCol="0" anchor="t"/>
          <a:lstStyle/>
          <a:p>
            <a:pPr marL="144000" lvl="1" indent="-179388"/>
            <a:r>
              <a:rPr lang="ja-JP" altLang="en-US" sz="1100" dirty="0" smtClean="0"/>
              <a:t>○退避</a:t>
            </a:r>
            <a:endParaRPr lang="en-US" altLang="ja-JP" sz="1100" dirty="0" smtClean="0"/>
          </a:p>
          <a:p>
            <a:pPr marL="601200" lvl="2" indent="-179388">
              <a:buFont typeface="Arial" panose="020B0604020202020204" pitchFamily="34" charset="0"/>
              <a:buChar char="•"/>
            </a:pPr>
            <a:r>
              <a:rPr lang="ja-JP" altLang="en-US" sz="1100" dirty="0" smtClean="0"/>
              <a:t>労働</a:t>
            </a:r>
            <a:r>
              <a:rPr lang="ja-JP" altLang="en-US" sz="1100" dirty="0"/>
              <a:t>災害発生の急迫</a:t>
            </a:r>
            <a:r>
              <a:rPr lang="ja-JP" altLang="en-US" sz="1100" dirty="0" smtClean="0"/>
              <a:t>した</a:t>
            </a:r>
            <a:r>
              <a:rPr lang="ja-JP" altLang="en-US" sz="1100" dirty="0"/>
              <a:t>危険があるとき</a:t>
            </a:r>
            <a:r>
              <a:rPr lang="ja-JP" altLang="en-US" sz="1100" dirty="0" smtClean="0"/>
              <a:t>は、直ちに作業を中止し、労働者を安全な場所に退避させる</a:t>
            </a:r>
            <a:r>
              <a:rPr lang="ja-JP" altLang="en-US" sz="1100" dirty="0"/>
              <a:t>（</a:t>
            </a:r>
            <a:r>
              <a:rPr lang="ja-JP" altLang="en-US" sz="1100" dirty="0" smtClean="0"/>
              <a:t>則第</a:t>
            </a:r>
            <a:r>
              <a:rPr lang="en-US" altLang="ja-JP" sz="1100" dirty="0" smtClean="0"/>
              <a:t>389</a:t>
            </a:r>
            <a:r>
              <a:rPr lang="ja-JP" altLang="en-US" sz="1100" dirty="0"/>
              <a:t>条の</a:t>
            </a:r>
            <a:r>
              <a:rPr lang="en-US" altLang="ja-JP" sz="1100" dirty="0"/>
              <a:t>7</a:t>
            </a:r>
            <a:r>
              <a:rPr lang="ja-JP" altLang="en-US" sz="1100" dirty="0"/>
              <a:t>）</a:t>
            </a:r>
            <a:endParaRPr lang="en-US" altLang="ja-JP" sz="1100" dirty="0"/>
          </a:p>
          <a:p>
            <a:pPr marL="601200" lvl="2" indent="-179388">
              <a:buFont typeface="Arial" panose="020B0604020202020204" pitchFamily="34" charset="0"/>
              <a:buChar char="•"/>
            </a:pPr>
            <a:r>
              <a:rPr lang="ja-JP" altLang="en-US" sz="1100" dirty="0" smtClean="0"/>
              <a:t>爆発のおそれのある場合の立入禁止、警報設備の設置、避難用器具の備付け、避難訓練の実施等</a:t>
            </a:r>
            <a:r>
              <a:rPr lang="en-US" altLang="ja-JP" sz="1100" dirty="0" smtClean="0"/>
              <a:t>(</a:t>
            </a:r>
            <a:r>
              <a:rPr lang="ja-JP" altLang="en-US" sz="1100" dirty="0" smtClean="0"/>
              <a:t>則第</a:t>
            </a:r>
            <a:r>
              <a:rPr lang="en-US" altLang="ja-JP" sz="1100" dirty="0" smtClean="0"/>
              <a:t>389</a:t>
            </a:r>
            <a:r>
              <a:rPr lang="ja-JP" altLang="en-US" sz="1100" dirty="0" smtClean="0"/>
              <a:t>条の</a:t>
            </a:r>
            <a:r>
              <a:rPr lang="en-US" altLang="ja-JP" sz="1100" dirty="0" smtClean="0"/>
              <a:t>8</a:t>
            </a:r>
            <a:r>
              <a:rPr lang="ja-JP" altLang="en-US" sz="1100" dirty="0" smtClean="0"/>
              <a:t>～第</a:t>
            </a:r>
            <a:r>
              <a:rPr lang="en-US" altLang="ja-JP" sz="1100" dirty="0" smtClean="0"/>
              <a:t>389</a:t>
            </a:r>
            <a:r>
              <a:rPr lang="ja-JP" altLang="en-US" sz="1100" dirty="0" smtClean="0"/>
              <a:t>条</a:t>
            </a:r>
            <a:r>
              <a:rPr lang="en-US" altLang="ja-JP" sz="1100" dirty="0" smtClean="0"/>
              <a:t>11</a:t>
            </a:r>
            <a:r>
              <a:rPr lang="ja-JP" altLang="en-US" sz="1100" dirty="0" smtClean="0"/>
              <a:t>）</a:t>
            </a:r>
            <a:endParaRPr lang="en-US" altLang="ja-JP" sz="1100" dirty="0" smtClean="0"/>
          </a:p>
          <a:p>
            <a:pPr marL="144000" lvl="1" indent="-179388"/>
            <a:r>
              <a:rPr lang="ja-JP" altLang="en-US" sz="1100" dirty="0" smtClean="0"/>
              <a:t>○</a:t>
            </a:r>
            <a:r>
              <a:rPr lang="ja-JP" altLang="en-US" sz="1100" dirty="0"/>
              <a:t>退避</a:t>
            </a:r>
            <a:r>
              <a:rPr lang="ja-JP" altLang="en-US" sz="1100" dirty="0" smtClean="0"/>
              <a:t>指示（ガイドライン第５の２の（２）のウ、第５の４の（２））</a:t>
            </a:r>
            <a:endParaRPr lang="en-US" altLang="ja-JP" sz="1100" dirty="0" smtClean="0"/>
          </a:p>
          <a:p>
            <a:pPr marL="601200" lvl="1" indent="-179388">
              <a:buFont typeface="Arial" panose="020B0604020202020204" pitchFamily="34" charset="0"/>
              <a:buChar char="•"/>
            </a:pPr>
            <a:r>
              <a:rPr lang="ja-JP" altLang="en-US" sz="1100" dirty="0" smtClean="0"/>
              <a:t>退避の方法、退避指示の方法を定める。</a:t>
            </a:r>
            <a:endParaRPr lang="en-US" altLang="ja-JP" sz="1100" dirty="0" smtClean="0"/>
          </a:p>
          <a:p>
            <a:pPr marL="601200" lvl="1" indent="-179388">
              <a:buFont typeface="Arial" panose="020B0604020202020204" pitchFamily="34" charset="0"/>
              <a:buChar char="•"/>
            </a:pPr>
            <a:r>
              <a:rPr lang="ja-JP" altLang="en-US" sz="1100" dirty="0" smtClean="0"/>
              <a:t>監視の結果、肌落ちにより被災するおそれがあると判断される場合には、切羽監視責任者は直ちに切羽から労働者を退避させる。</a:t>
            </a:r>
            <a:endParaRPr lang="en-US" altLang="ja-JP" sz="1100" dirty="0" smtClean="0"/>
          </a:p>
        </p:txBody>
      </p:sp>
      <p:sp>
        <p:nvSpPr>
          <p:cNvPr id="14" name="正方形/長方形 13"/>
          <p:cNvSpPr/>
          <p:nvPr/>
        </p:nvSpPr>
        <p:spPr>
          <a:xfrm>
            <a:off x="4950042" y="1844824"/>
            <a:ext cx="774086" cy="3152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　退避</a:t>
            </a:r>
            <a:endParaRPr kumimoji="1" lang="ja-JP" altLang="en-US" sz="1400" dirty="0"/>
          </a:p>
        </p:txBody>
      </p:sp>
      <p:sp>
        <p:nvSpPr>
          <p:cNvPr id="16" name="角丸四角形 15"/>
          <p:cNvSpPr/>
          <p:nvPr/>
        </p:nvSpPr>
        <p:spPr>
          <a:xfrm>
            <a:off x="4788024" y="782271"/>
            <a:ext cx="4118311" cy="747137"/>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80000" rtlCol="0" anchor="t"/>
          <a:lstStyle/>
          <a:p>
            <a:pPr marL="144000" lvl="1" indent="-179388"/>
            <a:r>
              <a:rPr lang="ja-JP" altLang="en-US" sz="1100" dirty="0" smtClean="0"/>
              <a:t>○視界の保持（則第</a:t>
            </a:r>
            <a:r>
              <a:rPr lang="en-US" altLang="ja-JP" sz="1100" dirty="0" smtClean="0"/>
              <a:t>387</a:t>
            </a:r>
            <a:r>
              <a:rPr lang="ja-JP" altLang="en-US" sz="1100" dirty="0" smtClean="0"/>
              <a:t>条）</a:t>
            </a:r>
            <a:endParaRPr lang="en-US" altLang="ja-JP" sz="1100" dirty="0" smtClean="0"/>
          </a:p>
          <a:p>
            <a:pPr marL="601200" lvl="1" indent="-179388">
              <a:buFont typeface="Arial" panose="020B0604020202020204" pitchFamily="34" charset="0"/>
              <a:buChar char="•"/>
            </a:pPr>
            <a:r>
              <a:rPr lang="ja-JP" altLang="en-US" sz="1100" dirty="0" smtClean="0"/>
              <a:t>視界が著しく制限される場合は、換気を行い、水を撒く等必要な視界を保持するための措置を講じる。</a:t>
            </a:r>
            <a:endParaRPr lang="en-US" altLang="ja-JP" sz="1100" dirty="0" smtClean="0"/>
          </a:p>
        </p:txBody>
      </p:sp>
      <p:sp>
        <p:nvSpPr>
          <p:cNvPr id="17" name="正方形/長方形 16"/>
          <p:cNvSpPr/>
          <p:nvPr/>
        </p:nvSpPr>
        <p:spPr>
          <a:xfrm>
            <a:off x="4950042" y="620688"/>
            <a:ext cx="1494166" cy="3152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　視界の保持</a:t>
            </a:r>
            <a:endParaRPr kumimoji="1" lang="ja-JP" altLang="en-US" sz="1400" dirty="0"/>
          </a:p>
        </p:txBody>
      </p:sp>
      <p:sp>
        <p:nvSpPr>
          <p:cNvPr id="15" name="テキスト ボックス 14"/>
          <p:cNvSpPr txBox="1"/>
          <p:nvPr/>
        </p:nvSpPr>
        <p:spPr>
          <a:xfrm>
            <a:off x="107504" y="6406728"/>
            <a:ext cx="8818940" cy="507831"/>
          </a:xfrm>
          <a:prstGeom prst="rect">
            <a:avLst/>
          </a:prstGeom>
          <a:noFill/>
        </p:spPr>
        <p:txBody>
          <a:bodyPr wrap="square" rtlCol="0">
            <a:spAutoFit/>
          </a:bodyPr>
          <a:lstStyle/>
          <a:p>
            <a:r>
              <a:rPr kumimoji="1" lang="en-US" altLang="ja-JP" sz="900" dirty="0" smtClean="0"/>
              <a:t>※</a:t>
            </a:r>
            <a:r>
              <a:rPr kumimoji="1" lang="ja-JP" altLang="en-US" sz="900" dirty="0" smtClean="0"/>
              <a:t>「則」は労働安全衛生規則の略。</a:t>
            </a:r>
            <a:endParaRPr kumimoji="1" lang="en-US" altLang="ja-JP" sz="900" dirty="0" smtClean="0"/>
          </a:p>
          <a:p>
            <a:r>
              <a:rPr lang="en-US" altLang="ja-JP" sz="900" dirty="0"/>
              <a:t>※</a:t>
            </a:r>
            <a:r>
              <a:rPr kumimoji="1" lang="ja-JP" altLang="en-US" sz="900" dirty="0" smtClean="0"/>
              <a:t>山岳トンネル工事に係る安全衛生法令</a:t>
            </a:r>
            <a:r>
              <a:rPr lang="ja-JP" altLang="en-US" sz="900" dirty="0"/>
              <a:t>等</a:t>
            </a:r>
            <a:r>
              <a:rPr kumimoji="1" lang="ja-JP" altLang="en-US" sz="900" dirty="0" smtClean="0"/>
              <a:t>を網羅しているわけではありません</a:t>
            </a:r>
            <a:r>
              <a:rPr lang="ja-JP" altLang="en-US" sz="900" dirty="0" smtClean="0"/>
              <a:t>。</a:t>
            </a:r>
            <a:endParaRPr lang="en-US" altLang="ja-JP" sz="900" dirty="0" smtClean="0"/>
          </a:p>
          <a:p>
            <a:r>
              <a:rPr lang="en-US" altLang="ja-JP" sz="900" dirty="0" smtClean="0"/>
              <a:t>※</a:t>
            </a:r>
            <a:r>
              <a:rPr lang="ja-JP" altLang="en-US" sz="900" dirty="0" smtClean="0"/>
              <a:t>法令</a:t>
            </a:r>
            <a:r>
              <a:rPr kumimoji="1" lang="ja-JP" altLang="en-US" sz="900" dirty="0" smtClean="0"/>
              <a:t>、ガイドラインの表現は簡略化している場合があるので、原典を確認してください。</a:t>
            </a:r>
            <a:endParaRPr kumimoji="1" lang="ja-JP" altLang="en-US" sz="9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Tree>
    <p:extLst>
      <p:ext uri="{BB962C8B-B14F-4D97-AF65-F5344CB8AC3E}">
        <p14:creationId xmlns:p14="http://schemas.microsoft.com/office/powerpoint/2010/main" val="3047885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78257" y="188640"/>
            <a:ext cx="8299876"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トンネル工事における肌落ち災害の発生状況</a:t>
            </a:r>
            <a:endParaRPr kumimoji="1" lang="en-US" altLang="ja-JP" dirty="0" smtClean="0"/>
          </a:p>
        </p:txBody>
      </p:sp>
      <p:sp>
        <p:nvSpPr>
          <p:cNvPr id="14" name="テキスト ボックス 13"/>
          <p:cNvSpPr txBox="1"/>
          <p:nvPr/>
        </p:nvSpPr>
        <p:spPr>
          <a:xfrm>
            <a:off x="287105" y="6093296"/>
            <a:ext cx="864096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88900"/>
            <a:r>
              <a:rPr kumimoji="1" lang="ja-JP" altLang="en-US" sz="1400" dirty="0" smtClean="0"/>
              <a:t>一般社団法人日本トンネル専門工事業協会アンケート（平成</a:t>
            </a:r>
            <a:r>
              <a:rPr kumimoji="1" lang="en-US" altLang="ja-JP" sz="1400" dirty="0" smtClean="0"/>
              <a:t>24</a:t>
            </a:r>
            <a:r>
              <a:rPr kumimoji="1" lang="ja-JP" altLang="en-US" sz="1400" dirty="0" smtClean="0"/>
              <a:t>年３月公表）をもとに、労働安全衛生総合研究所が平成</a:t>
            </a:r>
            <a:r>
              <a:rPr kumimoji="1" lang="en-US" altLang="ja-JP" sz="1400" dirty="0" smtClean="0"/>
              <a:t>12</a:t>
            </a:r>
            <a:r>
              <a:rPr kumimoji="1" lang="ja-JP" altLang="en-US" sz="1400" dirty="0" smtClean="0"/>
              <a:t>年から</a:t>
            </a:r>
            <a:r>
              <a:rPr kumimoji="1" lang="en-US" altLang="ja-JP" sz="1400" dirty="0" smtClean="0"/>
              <a:t>20</a:t>
            </a:r>
            <a:r>
              <a:rPr kumimoji="1" lang="ja-JP" altLang="en-US" sz="1400" dirty="0" smtClean="0"/>
              <a:t>年の</a:t>
            </a:r>
            <a:r>
              <a:rPr kumimoji="1" lang="en-US" altLang="ja-JP" sz="1400" dirty="0" smtClean="0"/>
              <a:t>44</a:t>
            </a:r>
            <a:r>
              <a:rPr lang="ja-JP" altLang="en-US" sz="1400" dirty="0" smtClean="0"/>
              <a:t>件の肌落ち災害について分析したもの。</a:t>
            </a:r>
            <a:endParaRPr kumimoji="1" lang="ja-JP" altLang="en-US" sz="1400" dirty="0"/>
          </a:p>
        </p:txBody>
      </p:sp>
      <p:graphicFrame>
        <p:nvGraphicFramePr>
          <p:cNvPr id="18" name="グラフ 17"/>
          <p:cNvGraphicFramePr/>
          <p:nvPr>
            <p:extLst>
              <p:ext uri="{D42A27DB-BD31-4B8C-83A1-F6EECF244321}">
                <p14:modId xmlns:p14="http://schemas.microsoft.com/office/powerpoint/2010/main" val="1875250844"/>
              </p:ext>
            </p:extLst>
          </p:nvPr>
        </p:nvGraphicFramePr>
        <p:xfrm>
          <a:off x="133440" y="1071598"/>
          <a:ext cx="3007568" cy="27174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p:nvPr>
            <p:extLst>
              <p:ext uri="{D42A27DB-BD31-4B8C-83A1-F6EECF244321}">
                <p14:modId xmlns:p14="http://schemas.microsoft.com/office/powerpoint/2010/main" val="1720225966"/>
              </p:ext>
            </p:extLst>
          </p:nvPr>
        </p:nvGraphicFramePr>
        <p:xfrm>
          <a:off x="1691680" y="3679437"/>
          <a:ext cx="3006000" cy="271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p:nvPr>
            <p:extLst>
              <p:ext uri="{D42A27DB-BD31-4B8C-83A1-F6EECF244321}">
                <p14:modId xmlns:p14="http://schemas.microsoft.com/office/powerpoint/2010/main" val="3396590215"/>
              </p:ext>
            </p:extLst>
          </p:nvPr>
        </p:nvGraphicFramePr>
        <p:xfrm>
          <a:off x="4581168" y="3619106"/>
          <a:ext cx="3006000" cy="271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グラフ 28"/>
          <p:cNvGraphicFramePr/>
          <p:nvPr>
            <p:extLst>
              <p:ext uri="{D42A27DB-BD31-4B8C-83A1-F6EECF244321}">
                <p14:modId xmlns:p14="http://schemas.microsoft.com/office/powerpoint/2010/main" val="1222148603"/>
              </p:ext>
            </p:extLst>
          </p:nvPr>
        </p:nvGraphicFramePr>
        <p:xfrm>
          <a:off x="5958488" y="1052736"/>
          <a:ext cx="3006000" cy="2718000"/>
        </p:xfrm>
        <a:graphic>
          <a:graphicData uri="http://schemas.openxmlformats.org/drawingml/2006/chart">
            <c:chart xmlns:c="http://schemas.openxmlformats.org/drawingml/2006/chart" xmlns:r="http://schemas.openxmlformats.org/officeDocument/2006/relationships" r:id="rId5"/>
          </a:graphicData>
        </a:graphic>
      </p:graphicFrame>
      <p:sp>
        <p:nvSpPr>
          <p:cNvPr id="31" name="円/楕円 30"/>
          <p:cNvSpPr/>
          <p:nvPr/>
        </p:nvSpPr>
        <p:spPr>
          <a:xfrm>
            <a:off x="1099384" y="1919296"/>
            <a:ext cx="1080120" cy="104977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smtClean="0">
                <a:solidFill>
                  <a:schemeClr val="tx1"/>
                </a:solidFill>
              </a:rPr>
              <a:t>施工方法</a:t>
            </a:r>
            <a:endParaRPr kumimoji="1" lang="ja-JP" altLang="en-US" sz="1400" b="1" dirty="0">
              <a:solidFill>
                <a:schemeClr val="tx1"/>
              </a:solidFill>
            </a:endParaRPr>
          </a:p>
        </p:txBody>
      </p:sp>
      <p:grpSp>
        <p:nvGrpSpPr>
          <p:cNvPr id="36" name="グループ化 35"/>
          <p:cNvGrpSpPr/>
          <p:nvPr/>
        </p:nvGrpSpPr>
        <p:grpSpPr>
          <a:xfrm>
            <a:off x="3069548" y="1029571"/>
            <a:ext cx="3006000" cy="2718000"/>
            <a:chOff x="2925532" y="1029571"/>
            <a:chExt cx="3006000" cy="2718000"/>
          </a:xfrm>
        </p:grpSpPr>
        <p:graphicFrame>
          <p:nvGraphicFramePr>
            <p:cNvPr id="20" name="グラフ 19"/>
            <p:cNvGraphicFramePr/>
            <p:nvPr>
              <p:extLst>
                <p:ext uri="{D42A27DB-BD31-4B8C-83A1-F6EECF244321}">
                  <p14:modId xmlns:p14="http://schemas.microsoft.com/office/powerpoint/2010/main" val="1420168974"/>
                </p:ext>
              </p:extLst>
            </p:nvPr>
          </p:nvGraphicFramePr>
          <p:xfrm>
            <a:off x="2925532" y="1029571"/>
            <a:ext cx="3006000" cy="2718000"/>
          </p:xfrm>
          <a:graphic>
            <a:graphicData uri="http://schemas.openxmlformats.org/drawingml/2006/chart">
              <c:chart xmlns:c="http://schemas.openxmlformats.org/drawingml/2006/chart" xmlns:r="http://schemas.openxmlformats.org/officeDocument/2006/relationships" r:id="rId6"/>
            </a:graphicData>
          </a:graphic>
        </p:graphicFrame>
        <p:sp>
          <p:nvSpPr>
            <p:cNvPr id="32" name="円/楕円 31"/>
            <p:cNvSpPr/>
            <p:nvPr/>
          </p:nvSpPr>
          <p:spPr>
            <a:xfrm>
              <a:off x="3897092" y="1863686"/>
              <a:ext cx="1080120" cy="104977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smtClean="0">
                  <a:solidFill>
                    <a:schemeClr val="tx1"/>
                  </a:solidFill>
                </a:rPr>
                <a:t>掘削方式</a:t>
              </a:r>
              <a:endParaRPr kumimoji="1" lang="ja-JP" altLang="en-US" sz="1400" b="1" dirty="0">
                <a:solidFill>
                  <a:schemeClr val="tx1"/>
                </a:solidFill>
              </a:endParaRPr>
            </a:p>
          </p:txBody>
        </p:sp>
      </p:grpSp>
      <p:sp>
        <p:nvSpPr>
          <p:cNvPr id="33" name="円/楕円 32"/>
          <p:cNvSpPr/>
          <p:nvPr/>
        </p:nvSpPr>
        <p:spPr>
          <a:xfrm>
            <a:off x="2671360" y="4424917"/>
            <a:ext cx="1080120" cy="104977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smtClean="0">
                <a:solidFill>
                  <a:schemeClr val="tx1"/>
                </a:solidFill>
              </a:rPr>
              <a:t>発生場所</a:t>
            </a:r>
            <a:endParaRPr kumimoji="1" lang="ja-JP" altLang="en-US" sz="1400" b="1" dirty="0">
              <a:solidFill>
                <a:schemeClr val="tx1"/>
              </a:solidFill>
            </a:endParaRPr>
          </a:p>
        </p:txBody>
      </p:sp>
      <p:sp>
        <p:nvSpPr>
          <p:cNvPr id="34" name="円/楕円 33"/>
          <p:cNvSpPr/>
          <p:nvPr/>
        </p:nvSpPr>
        <p:spPr>
          <a:xfrm>
            <a:off x="5554712" y="4453221"/>
            <a:ext cx="1080120" cy="104977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smtClean="0">
                <a:solidFill>
                  <a:schemeClr val="tx1"/>
                </a:solidFill>
              </a:rPr>
              <a:t>作業内容</a:t>
            </a:r>
            <a:endParaRPr kumimoji="1" lang="ja-JP" altLang="en-US" sz="1400" b="1" dirty="0">
              <a:solidFill>
                <a:schemeClr val="tx1"/>
              </a:solidFill>
            </a:endParaRPr>
          </a:p>
        </p:txBody>
      </p:sp>
      <p:sp>
        <p:nvSpPr>
          <p:cNvPr id="35" name="円/楕円 34"/>
          <p:cNvSpPr/>
          <p:nvPr/>
        </p:nvSpPr>
        <p:spPr>
          <a:xfrm>
            <a:off x="6921428" y="1826519"/>
            <a:ext cx="1080120" cy="104977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smtClean="0">
                <a:solidFill>
                  <a:schemeClr val="tx1"/>
                </a:solidFill>
              </a:rPr>
              <a:t>地山等級</a:t>
            </a:r>
            <a:endParaRPr kumimoji="1" lang="ja-JP" altLang="en-US" sz="1400" b="1" dirty="0">
              <a:solidFill>
                <a:schemeClr val="tx1"/>
              </a:solidFill>
            </a:endParaRPr>
          </a:p>
        </p:txBody>
      </p:sp>
      <p:sp>
        <p:nvSpPr>
          <p:cNvPr id="2" name="テキスト ボックス 1"/>
          <p:cNvSpPr txBox="1"/>
          <p:nvPr/>
        </p:nvSpPr>
        <p:spPr>
          <a:xfrm>
            <a:off x="8062130" y="5805264"/>
            <a:ext cx="865933" cy="261610"/>
          </a:xfrm>
          <a:prstGeom prst="rect">
            <a:avLst/>
          </a:prstGeom>
          <a:noFill/>
        </p:spPr>
        <p:txBody>
          <a:bodyPr wrap="square" rtlCol="0">
            <a:spAutoFit/>
          </a:bodyPr>
          <a:lstStyle/>
          <a:p>
            <a:r>
              <a:rPr kumimoji="1" lang="ja-JP" altLang="en-US" sz="1100" dirty="0" smtClean="0"/>
              <a:t>（単位：％）</a:t>
            </a:r>
            <a:endParaRPr kumimoji="1" lang="ja-JP" altLang="en-US" sz="1100" dirty="0"/>
          </a:p>
        </p:txBody>
      </p:sp>
      <p:sp>
        <p:nvSpPr>
          <p:cNvPr id="4" name="スライド番号プレースホルダー 3"/>
          <p:cNvSpPr>
            <a:spLocks noGrp="1"/>
          </p:cNvSpPr>
          <p:nvPr>
            <p:ph type="sldNum" sz="quarter" idx="12"/>
          </p:nvPr>
        </p:nvSpPr>
        <p:spPr>
          <a:xfrm>
            <a:off x="6855558" y="6538044"/>
            <a:ext cx="2133600" cy="365125"/>
          </a:xfrm>
        </p:spPr>
        <p:txBody>
          <a:bodyPr/>
          <a:lstStyle/>
          <a:p>
            <a:fld id="{D2D8002D-B5B0-4BAC-B1F6-782DDCCE6D9C}" type="slidenum">
              <a:rPr kumimoji="1" lang="ja-JP" altLang="en-US" smtClean="0"/>
              <a:t>3</a:t>
            </a:fld>
            <a:endParaRPr kumimoji="1" lang="ja-JP" altLang="en-US" dirty="0"/>
          </a:p>
        </p:txBody>
      </p:sp>
    </p:spTree>
    <p:extLst>
      <p:ext uri="{BB962C8B-B14F-4D97-AF65-F5344CB8AC3E}">
        <p14:creationId xmlns:p14="http://schemas.microsoft.com/office/powerpoint/2010/main" val="51708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540000" y="4149080"/>
            <a:ext cx="8000286" cy="600164"/>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肌落ち災害の</a:t>
            </a:r>
            <a:r>
              <a:rPr lang="en-US" altLang="ja-JP" sz="1100" dirty="0" smtClean="0"/>
              <a:t>98%</a:t>
            </a:r>
            <a:r>
              <a:rPr lang="ja-JP" altLang="en-US" sz="1100" dirty="0" smtClean="0"/>
              <a:t>は山岳トンネル工事において発生しており、発生場所の</a:t>
            </a:r>
            <a:r>
              <a:rPr lang="en-US" altLang="ja-JP" sz="1100" dirty="0" smtClean="0"/>
              <a:t>93%</a:t>
            </a:r>
            <a:r>
              <a:rPr lang="ja-JP" altLang="en-US" sz="1100" dirty="0" smtClean="0"/>
              <a:t>は切羽であることから、本ガイドラインは山岳トンネル工事の切羽における作業に焦点を絞ってとりまとめた。</a:t>
            </a:r>
            <a:endParaRPr lang="en-US" altLang="ja-JP" sz="1100" dirty="0"/>
          </a:p>
          <a:p>
            <a:pPr marL="180000" indent="-165100">
              <a:buFont typeface="Arial" panose="020B0604020202020204" pitchFamily="34" charset="0"/>
              <a:buChar char="•"/>
            </a:pPr>
            <a:endParaRPr lang="en-US" altLang="ja-JP" sz="1100" dirty="0" smtClean="0"/>
          </a:p>
        </p:txBody>
      </p:sp>
      <p:sp>
        <p:nvSpPr>
          <p:cNvPr id="13" name="角丸四角形 12"/>
          <p:cNvSpPr/>
          <p:nvPr/>
        </p:nvSpPr>
        <p:spPr>
          <a:xfrm>
            <a:off x="454844" y="4797152"/>
            <a:ext cx="8280920" cy="967028"/>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80000" rtlCol="0" anchor="t"/>
          <a:lstStyle/>
          <a:p>
            <a:pPr marL="144000" indent="-179388"/>
            <a:r>
              <a:rPr kumimoji="1" lang="ja-JP" altLang="en-US" sz="1100" dirty="0" smtClean="0"/>
              <a:t>○山岳トンネル工事を行う事業者は、労働安全衛生関係法令を遵守するとともに、本ガイドラインに基づき切羽における肌落ち災害防止対策を</a:t>
            </a:r>
            <a:r>
              <a:rPr lang="ja-JP" altLang="en-US" sz="1100" dirty="0" smtClean="0"/>
              <a:t>講ずることにより、山岳トンネル工事の切羽における労働災害防止に努めるものとする。</a:t>
            </a:r>
            <a:endParaRPr lang="en-US" altLang="ja-JP" sz="1100" dirty="0" smtClean="0"/>
          </a:p>
          <a:p>
            <a:pPr marL="144000" indent="-179388"/>
            <a:r>
              <a:rPr kumimoji="1" lang="ja-JP" altLang="en-US" sz="1100" dirty="0" smtClean="0"/>
              <a:t>○山岳トンネル工事に従事する労働者は、労働安全衛生関係法令に定める労働者が守るべき事項を遵守するとともに、事業者が本ガイドラインに基づいて行う措置に協力することにより、切羽における労働災害防止に</a:t>
            </a:r>
            <a:r>
              <a:rPr lang="ja-JP" altLang="en-US" sz="1100" dirty="0" smtClean="0"/>
              <a:t>努める</a:t>
            </a:r>
            <a:r>
              <a:rPr lang="ja-JP" altLang="en-US" sz="1100" dirty="0"/>
              <a:t>ものとする</a:t>
            </a:r>
            <a:r>
              <a:rPr lang="ja-JP" altLang="en-US" sz="1100" dirty="0" smtClean="0"/>
              <a:t>。</a:t>
            </a:r>
            <a:endParaRPr lang="en-US" altLang="ja-JP" sz="1100" dirty="0" smtClean="0"/>
          </a:p>
        </p:txBody>
      </p:sp>
      <p:sp>
        <p:nvSpPr>
          <p:cNvPr id="11" name="正方形/長方形 10"/>
          <p:cNvSpPr/>
          <p:nvPr/>
        </p:nvSpPr>
        <p:spPr>
          <a:xfrm>
            <a:off x="544854" y="4653136"/>
            <a:ext cx="1872208"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smtClean="0"/>
              <a:t>事業者等の責務</a:t>
            </a:r>
            <a:endParaRPr kumimoji="1" lang="ja-JP" altLang="en-US" sz="1400" dirty="0"/>
          </a:p>
        </p:txBody>
      </p:sp>
      <p:sp>
        <p:nvSpPr>
          <p:cNvPr id="15" name="角丸四角形 14"/>
          <p:cNvSpPr/>
          <p:nvPr/>
        </p:nvSpPr>
        <p:spPr>
          <a:xfrm>
            <a:off x="442144" y="3662592"/>
            <a:ext cx="8280920" cy="486488"/>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80000" rtlCol="0" anchor="t"/>
          <a:lstStyle/>
          <a:p>
            <a:pPr marL="144000" indent="-179388"/>
            <a:r>
              <a:rPr lang="ja-JP" altLang="en-US" sz="1100" dirty="0" smtClean="0"/>
              <a:t>○本ガイドラインは、</a:t>
            </a:r>
            <a:r>
              <a:rPr kumimoji="1" lang="ja-JP" altLang="en-US" sz="1100" dirty="0" smtClean="0"/>
              <a:t>山岳トンネル工事の切羽における作業に適用する。</a:t>
            </a:r>
            <a:endParaRPr lang="en-US" altLang="ja-JP" sz="1100" dirty="0" smtClean="0"/>
          </a:p>
        </p:txBody>
      </p:sp>
      <p:sp>
        <p:nvSpPr>
          <p:cNvPr id="16" name="正方形/長方形 15"/>
          <p:cNvSpPr/>
          <p:nvPr/>
        </p:nvSpPr>
        <p:spPr>
          <a:xfrm>
            <a:off x="532154" y="3501008"/>
            <a:ext cx="1305852"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　　適用対象</a:t>
            </a:r>
            <a:endParaRPr kumimoji="1" lang="ja-JP" altLang="en-US" sz="1400" dirty="0"/>
          </a:p>
        </p:txBody>
      </p:sp>
      <p:sp>
        <p:nvSpPr>
          <p:cNvPr id="17" name="テキスト ボックス 16"/>
          <p:cNvSpPr txBox="1"/>
          <p:nvPr/>
        </p:nvSpPr>
        <p:spPr>
          <a:xfrm>
            <a:off x="821284" y="210126"/>
            <a:ext cx="75671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600" dirty="0" smtClean="0"/>
              <a:t>山岳トンネル工事の切羽における肌落ち災害防止対策に係るガイドラインの解説</a:t>
            </a:r>
            <a:endParaRPr kumimoji="1" lang="en-US" altLang="ja-JP" sz="1600" dirty="0" smtClean="0"/>
          </a:p>
        </p:txBody>
      </p:sp>
      <p:sp>
        <p:nvSpPr>
          <p:cNvPr id="19" name="角丸四角形 18"/>
          <p:cNvSpPr/>
          <p:nvPr/>
        </p:nvSpPr>
        <p:spPr>
          <a:xfrm>
            <a:off x="442144" y="998296"/>
            <a:ext cx="8280920" cy="573012"/>
          </a:xfrm>
          <a:prstGeom prst="roundRect">
            <a:avLst>
              <a:gd name="adj" fmla="val 9719"/>
            </a:avLst>
          </a:prstGeom>
        </p:spPr>
        <p:style>
          <a:lnRef idx="1">
            <a:schemeClr val="dk1"/>
          </a:lnRef>
          <a:fillRef idx="2">
            <a:schemeClr val="dk1"/>
          </a:fillRef>
          <a:effectRef idx="1">
            <a:schemeClr val="dk1"/>
          </a:effectRef>
          <a:fontRef idx="minor">
            <a:schemeClr val="dk1"/>
          </a:fontRef>
        </p:style>
        <p:txBody>
          <a:bodyPr tIns="180000" rtlCol="0" anchor="t"/>
          <a:lstStyle/>
          <a:p>
            <a:pPr marL="144000" indent="-179388"/>
            <a:r>
              <a:rPr lang="ja-JP" altLang="en-US" sz="1100" dirty="0" smtClean="0"/>
              <a:t>○本ガイドラインは、労働</a:t>
            </a:r>
            <a:r>
              <a:rPr lang="ja-JP" altLang="en-US" sz="1100" dirty="0"/>
              <a:t>安全衛生関係法令と相まって、切羽</a:t>
            </a:r>
            <a:r>
              <a:rPr lang="ja-JP" altLang="en-US" sz="1100" dirty="0" smtClean="0"/>
              <a:t>における肌落ち防止対策を適切に実施することにより、山岳トンネル工事の切羽における労働災害の防止を図ることを目的とする。</a:t>
            </a:r>
            <a:endParaRPr lang="en-US" altLang="ja-JP" sz="1100" dirty="0" smtClean="0"/>
          </a:p>
        </p:txBody>
      </p:sp>
      <p:sp>
        <p:nvSpPr>
          <p:cNvPr id="20" name="正方形/長方形 19"/>
          <p:cNvSpPr/>
          <p:nvPr/>
        </p:nvSpPr>
        <p:spPr>
          <a:xfrm>
            <a:off x="532154" y="836712"/>
            <a:ext cx="1305852"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　　目的</a:t>
            </a:r>
            <a:endParaRPr kumimoji="1" lang="ja-JP" altLang="en-US" sz="1400" dirty="0"/>
          </a:p>
        </p:txBody>
      </p:sp>
      <p:sp>
        <p:nvSpPr>
          <p:cNvPr id="2" name="テキスト ボックス 1"/>
          <p:cNvSpPr txBox="1"/>
          <p:nvPr/>
        </p:nvSpPr>
        <p:spPr>
          <a:xfrm>
            <a:off x="540000" y="1571308"/>
            <a:ext cx="8000286" cy="1785104"/>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労働安全衛生規則第</a:t>
            </a:r>
            <a:r>
              <a:rPr lang="en-US" altLang="ja-JP" sz="1100" dirty="0" smtClean="0"/>
              <a:t>384</a:t>
            </a:r>
            <a:r>
              <a:rPr lang="ja-JP" altLang="en-US" sz="1100" dirty="0" smtClean="0"/>
              <a:t>条では、事業者はずい道等の建設の作業を行う場合、落盤又は肌落ちにより労働者に危険を及ぼすおそれのあるときは、支保工を設け、ロックボルトを施し、浮石を落とす等の危険を防止するための措置を講じなければならないこととされている。</a:t>
            </a:r>
            <a:endParaRPr lang="en-US" altLang="ja-JP" sz="1100" dirty="0" smtClean="0"/>
          </a:p>
          <a:p>
            <a:pPr marL="180000" indent="-165100">
              <a:buFont typeface="Arial" panose="020B0604020202020204" pitchFamily="34" charset="0"/>
              <a:buChar char="•"/>
            </a:pPr>
            <a:r>
              <a:rPr lang="ja-JP" altLang="en-US" sz="1100" dirty="0" smtClean="0"/>
              <a:t>切羽</a:t>
            </a:r>
            <a:r>
              <a:rPr lang="ja-JP" altLang="en-US" sz="1100" dirty="0"/>
              <a:t>は肌落ち災害が発生しかねない危険な場所</a:t>
            </a:r>
            <a:r>
              <a:rPr lang="ja-JP" altLang="en-US" sz="1100" dirty="0" smtClean="0"/>
              <a:t>であり、肌落ち災害がたびたび発生している。肌落ち災害が一旦発生すると、被災者の</a:t>
            </a:r>
            <a:r>
              <a:rPr lang="en-US" altLang="ja-JP" sz="1100" dirty="0" smtClean="0"/>
              <a:t>6</a:t>
            </a:r>
            <a:r>
              <a:rPr lang="en-US" altLang="ja-JP" sz="1100" dirty="0"/>
              <a:t>%</a:t>
            </a:r>
            <a:r>
              <a:rPr lang="ja-JP" altLang="en-US" sz="1100" dirty="0"/>
              <a:t>が死亡し、</a:t>
            </a:r>
            <a:r>
              <a:rPr lang="en-US" altLang="ja-JP" sz="1100" dirty="0"/>
              <a:t>42%</a:t>
            </a:r>
            <a:r>
              <a:rPr lang="ja-JP" altLang="en-US" sz="1100" dirty="0"/>
              <a:t>が休業一ヶ月以上となっており、発生した場合の重篤度が高い。</a:t>
            </a:r>
            <a:endParaRPr lang="en-US" altLang="ja-JP" sz="1100" dirty="0"/>
          </a:p>
          <a:p>
            <a:pPr marL="180000" indent="-165100">
              <a:buFont typeface="Arial" panose="020B0604020202020204" pitchFamily="34" charset="0"/>
              <a:buChar char="•"/>
            </a:pPr>
            <a:r>
              <a:rPr lang="ja-JP" altLang="en-US" sz="1100" dirty="0" smtClean="0"/>
              <a:t>このため、切羽は原則として立ち入らないようにすべき。</a:t>
            </a:r>
            <a:endParaRPr lang="en-US" altLang="ja-JP" sz="1100" dirty="0" smtClean="0"/>
          </a:p>
          <a:p>
            <a:pPr marL="180000" indent="-165100">
              <a:buFont typeface="Arial" panose="020B0604020202020204" pitchFamily="34" charset="0"/>
              <a:buChar char="•"/>
            </a:pPr>
            <a:r>
              <a:rPr lang="ja-JP" altLang="en-US" sz="1100" dirty="0" smtClean="0"/>
              <a:t>しかし</a:t>
            </a:r>
            <a:r>
              <a:rPr lang="ja-JP" altLang="en-US" sz="1100" dirty="0"/>
              <a:t>、切羽に一切</a:t>
            </a:r>
            <a:r>
              <a:rPr lang="ja-JP" altLang="en-US" sz="1100" dirty="0" smtClean="0"/>
              <a:t>立ち入らずに山岳トンネル工事を行うことは現実的ではない。</a:t>
            </a:r>
            <a:endParaRPr lang="en-US" altLang="ja-JP" sz="1100" dirty="0"/>
          </a:p>
          <a:p>
            <a:pPr marL="180000" indent="-165100">
              <a:buFont typeface="Arial" panose="020B0604020202020204" pitchFamily="34" charset="0"/>
              <a:buChar char="•"/>
            </a:pPr>
            <a:r>
              <a:rPr lang="ja-JP" altLang="en-US" sz="1100" dirty="0" smtClean="0"/>
              <a:t>危険を承知の上で切羽に立ち入る作業員の安全を確保</a:t>
            </a:r>
            <a:r>
              <a:rPr lang="ja-JP" altLang="en-US" sz="1100" dirty="0"/>
              <a:t>する</a:t>
            </a:r>
            <a:r>
              <a:rPr lang="ja-JP" altLang="en-US" sz="1100" dirty="0" smtClean="0"/>
              <a:t>ため、事業者等は万全の措置をとるべき。</a:t>
            </a:r>
            <a:endParaRPr lang="en-US" altLang="ja-JP" sz="1100" dirty="0"/>
          </a:p>
          <a:p>
            <a:pPr marL="180000" indent="-165100">
              <a:buFont typeface="Arial" panose="020B0604020202020204" pitchFamily="34" charset="0"/>
              <a:buChar char="•"/>
            </a:pPr>
            <a:r>
              <a:rPr lang="ja-JP" altLang="en-US" sz="1100" dirty="0" smtClean="0"/>
              <a:t>肌落ち災害を防止するため望ましい取組をガイドラインとしてとりまとめ</a:t>
            </a:r>
            <a:r>
              <a:rPr lang="ja-JP" altLang="en-US" sz="1100" dirty="0"/>
              <a:t>、関係者に</a:t>
            </a:r>
            <a:r>
              <a:rPr lang="ja-JP" altLang="en-US" sz="1100" dirty="0" smtClean="0"/>
              <a:t>周知することにより、山岳</a:t>
            </a:r>
            <a:r>
              <a:rPr lang="ja-JP" altLang="en-US" sz="1100" dirty="0"/>
              <a:t>トンネル工事の切羽における労働災害の防止を</a:t>
            </a:r>
            <a:r>
              <a:rPr lang="ja-JP" altLang="en-US" sz="1100" dirty="0" smtClean="0"/>
              <a:t>図る。</a:t>
            </a:r>
            <a:endParaRPr lang="en-US" altLang="ja-JP" sz="1100" dirty="0" smtClean="0"/>
          </a:p>
        </p:txBody>
      </p:sp>
      <p:sp>
        <p:nvSpPr>
          <p:cNvPr id="25" name="テキスト ボックス 24"/>
          <p:cNvSpPr txBox="1"/>
          <p:nvPr/>
        </p:nvSpPr>
        <p:spPr>
          <a:xfrm>
            <a:off x="540000" y="5807004"/>
            <a:ext cx="8000286" cy="1107996"/>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肌落ちによる労働災害を防止するには、事業者が適切に作業を計画し、切羽に立ち入る機会を極力少なくすることが肝要である。そのうえで、やむを得ず切羽に立ち入る労働者の安全を確保するため、肌落ち防止対策を実施し、肌落ちが発生しそうなときに迅速に避難ができるよう切羽を監視することが求められる。</a:t>
            </a:r>
            <a:endParaRPr lang="en-US" altLang="ja-JP" sz="1100" dirty="0" smtClean="0"/>
          </a:p>
          <a:p>
            <a:pPr marL="180000" indent="-165100">
              <a:buFont typeface="Arial" panose="020B0604020202020204" pitchFamily="34" charset="0"/>
              <a:buChar char="•"/>
            </a:pPr>
            <a:r>
              <a:rPr lang="ja-JP" altLang="en-US" sz="1100" dirty="0" smtClean="0"/>
              <a:t>労働者は、事業者の措置に協力することが求められる。</a:t>
            </a:r>
            <a:endParaRPr lang="en-US" altLang="ja-JP" sz="1100" dirty="0" smtClean="0"/>
          </a:p>
          <a:p>
            <a:pPr marL="180000" indent="-165100">
              <a:buFont typeface="Arial" panose="020B0604020202020204" pitchFamily="34" charset="0"/>
              <a:buChar char="•"/>
            </a:pPr>
            <a:r>
              <a:rPr lang="ja-JP" altLang="en-US" sz="1100" dirty="0" smtClean="0"/>
              <a:t>両者</a:t>
            </a:r>
            <a:r>
              <a:rPr lang="ja-JP" altLang="en-US" sz="1100" dirty="0"/>
              <a:t>の取組みが</a:t>
            </a:r>
            <a:r>
              <a:rPr lang="ja-JP" altLang="en-US" sz="1100" dirty="0" smtClean="0"/>
              <a:t>相まって、肌落ち災害を防止することができる。</a:t>
            </a:r>
            <a:endParaRPr lang="en-US" altLang="ja-JP" sz="1100" dirty="0" smtClean="0"/>
          </a:p>
          <a:p>
            <a:pPr marL="180000" indent="-165100">
              <a:buFont typeface="Arial" panose="020B0604020202020204" pitchFamily="34" charset="0"/>
              <a:buChar char="•"/>
            </a:pPr>
            <a:endParaRPr lang="en-US" altLang="ja-JP" sz="1100" dirty="0" smtClean="0"/>
          </a:p>
        </p:txBody>
      </p:sp>
      <p:sp>
        <p:nvSpPr>
          <p:cNvPr id="4" name="正方形/長方形 3"/>
          <p:cNvSpPr/>
          <p:nvPr/>
        </p:nvSpPr>
        <p:spPr>
          <a:xfrm>
            <a:off x="4283968" y="615981"/>
            <a:ext cx="4673223" cy="2927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t>枠内はガイドライン本文。枠外は厚生労働省の見解を示した解説。</a:t>
            </a:r>
            <a:endParaRPr kumimoji="1" lang="ja-JP" altLang="en-US" sz="1200"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Tree>
    <p:extLst>
      <p:ext uri="{BB962C8B-B14F-4D97-AF65-F5344CB8AC3E}">
        <p14:creationId xmlns:p14="http://schemas.microsoft.com/office/powerpoint/2010/main" val="2058256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23528" y="927932"/>
            <a:ext cx="8280920" cy="1026000"/>
          </a:xfrm>
          <a:prstGeom prst="roundRect">
            <a:avLst>
              <a:gd name="adj" fmla="val 7710"/>
            </a:avLst>
          </a:prstGeom>
        </p:spPr>
        <p:style>
          <a:lnRef idx="1">
            <a:schemeClr val="dk1"/>
          </a:lnRef>
          <a:fillRef idx="2">
            <a:schemeClr val="dk1"/>
          </a:fillRef>
          <a:effectRef idx="1">
            <a:schemeClr val="dk1"/>
          </a:effectRef>
          <a:fontRef idx="minor">
            <a:schemeClr val="dk1"/>
          </a:fontRef>
        </p:style>
        <p:txBody>
          <a:bodyPr tIns="180000" rtlCol="0" anchor="t"/>
          <a:lstStyle/>
          <a:p>
            <a:pPr marL="144000" indent="-179388"/>
            <a:r>
              <a:rPr lang="ja-JP" altLang="en-US" sz="1100" dirty="0" smtClean="0"/>
              <a:t>１　</a:t>
            </a:r>
            <a:r>
              <a:rPr kumimoji="1" lang="ja-JP" altLang="en-US" sz="1100" dirty="0" smtClean="0"/>
              <a:t>切羽の立入禁止措置</a:t>
            </a:r>
            <a:endParaRPr kumimoji="1" lang="en-US" altLang="ja-JP" sz="1100" dirty="0" smtClean="0"/>
          </a:p>
          <a:p>
            <a:pPr marL="144000" indent="-179388"/>
            <a:r>
              <a:rPr lang="ja-JP" altLang="en-US" sz="1100" dirty="0" smtClean="0"/>
              <a:t>　　  事業者は、肌落ちによる労働災害を防止するため、切羽への労働者の立入りを原則として禁止し、真に必要がある場合のみ立ち入らせるようにすること</a:t>
            </a:r>
            <a:r>
              <a:rPr lang="ja-JP" altLang="en-US" sz="1100" dirty="0"/>
              <a:t>。また、この措置を実効性のあるものとするため、切羽における作業はできる限り機械等で行うようにし、既に一般化している浮石落しの機械化や機械掘削の採用にとどまらず、例えば、装薬作業の遠隔化、支保工建込み作業等の完全な機械化等を積極的に進めること。</a:t>
            </a:r>
            <a:endParaRPr kumimoji="1" lang="en-US" altLang="ja-JP" sz="1100" dirty="0" smtClean="0"/>
          </a:p>
        </p:txBody>
      </p:sp>
      <p:sp>
        <p:nvSpPr>
          <p:cNvPr id="12" name="正方形/長方形 11"/>
          <p:cNvSpPr/>
          <p:nvPr/>
        </p:nvSpPr>
        <p:spPr>
          <a:xfrm>
            <a:off x="488473" y="764704"/>
            <a:ext cx="3723487"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事業者が講ずることが望ましい事項</a:t>
            </a:r>
            <a:endParaRPr kumimoji="1" lang="ja-JP" altLang="en-US" sz="1600" dirty="0"/>
          </a:p>
        </p:txBody>
      </p:sp>
      <p:sp>
        <p:nvSpPr>
          <p:cNvPr id="17" name="テキスト ボックス 16"/>
          <p:cNvSpPr txBox="1"/>
          <p:nvPr/>
        </p:nvSpPr>
        <p:spPr>
          <a:xfrm>
            <a:off x="821284" y="210126"/>
            <a:ext cx="75671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600" dirty="0" smtClean="0"/>
              <a:t>山岳トンネル工事の切羽における肌落ち災害防止対策に係るガイドラインの解説</a:t>
            </a:r>
            <a:endParaRPr kumimoji="1" lang="en-US" altLang="ja-JP" sz="1600" dirty="0" smtClean="0"/>
          </a:p>
        </p:txBody>
      </p:sp>
      <p:sp>
        <p:nvSpPr>
          <p:cNvPr id="10" name="テキスト ボックス 9"/>
          <p:cNvSpPr txBox="1"/>
          <p:nvPr/>
        </p:nvSpPr>
        <p:spPr>
          <a:xfrm>
            <a:off x="540000" y="1916832"/>
            <a:ext cx="8064448" cy="1446550"/>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latin typeface="+mj-ea"/>
                <a:ea typeface="+mj-ea"/>
              </a:rPr>
              <a:t>ずい道工事に関し、労働安全衛生規則第</a:t>
            </a:r>
            <a:r>
              <a:rPr lang="en-US" altLang="ja-JP" sz="1100" dirty="0" smtClean="0">
                <a:latin typeface="+mj-ea"/>
                <a:ea typeface="+mj-ea"/>
              </a:rPr>
              <a:t>386</a:t>
            </a:r>
            <a:r>
              <a:rPr lang="ja-JP" altLang="en-US" sz="1100" dirty="0" smtClean="0">
                <a:latin typeface="+mj-ea"/>
                <a:ea typeface="+mj-ea"/>
              </a:rPr>
              <a:t>条で立入が禁止されているのは、</a:t>
            </a:r>
            <a:r>
              <a:rPr lang="en-US" altLang="ja-JP" sz="1100" dirty="0" err="1" smtClean="0">
                <a:latin typeface="+mj-ea"/>
                <a:ea typeface="+mj-ea"/>
              </a:rPr>
              <a:t>i</a:t>
            </a:r>
            <a:r>
              <a:rPr lang="en-US" altLang="ja-JP" sz="1100" dirty="0" smtClean="0">
                <a:latin typeface="+mj-ea"/>
                <a:ea typeface="+mj-ea"/>
              </a:rPr>
              <a:t>)</a:t>
            </a:r>
            <a:r>
              <a:rPr lang="ja-JP" altLang="en-US" sz="1100" dirty="0" smtClean="0">
                <a:latin typeface="+mj-ea"/>
                <a:ea typeface="+mj-ea"/>
              </a:rPr>
              <a:t>浮石落としが行われている箇所又はその下方で浮石の落下により労働者に危険を及ぼすおそれのある箇所、</a:t>
            </a:r>
            <a:r>
              <a:rPr lang="en-US" altLang="ja-JP" sz="1100" dirty="0" smtClean="0">
                <a:latin typeface="+mj-ea"/>
                <a:ea typeface="+mj-ea"/>
              </a:rPr>
              <a:t>ii)</a:t>
            </a:r>
            <a:r>
              <a:rPr lang="ja-JP" altLang="en-US" sz="1100" dirty="0" smtClean="0">
                <a:latin typeface="+mj-ea"/>
                <a:ea typeface="+mj-ea"/>
              </a:rPr>
              <a:t>ずい道支保工の補強又は補修作業が行われている箇所で、落盤又は肌落ちのそれがあるところに限られており、切羽一般が含まれているわけではない。</a:t>
            </a:r>
            <a:endParaRPr lang="en-US" altLang="ja-JP" sz="1100" dirty="0" smtClean="0">
              <a:latin typeface="+mj-ea"/>
              <a:ea typeface="+mj-ea"/>
            </a:endParaRPr>
          </a:p>
          <a:p>
            <a:pPr marL="180000" indent="-165100">
              <a:buFont typeface="Arial" panose="020B0604020202020204" pitchFamily="34" charset="0"/>
              <a:buChar char="•"/>
            </a:pPr>
            <a:r>
              <a:rPr lang="ja-JP" altLang="en-US" sz="1100" dirty="0" smtClean="0">
                <a:latin typeface="+mj-ea"/>
                <a:ea typeface="+mj-ea"/>
              </a:rPr>
              <a:t>肌落ち災害を防止する最も有効な方法は切羽に近付かないことであるので、立入を原則として禁止するようにしている。</a:t>
            </a:r>
            <a:endParaRPr lang="en-US" altLang="ja-JP" sz="1100" dirty="0">
              <a:latin typeface="+mj-ea"/>
              <a:ea typeface="+mj-ea"/>
            </a:endParaRPr>
          </a:p>
          <a:p>
            <a:pPr marL="180000" indent="-165100">
              <a:buFont typeface="Arial" panose="020B0604020202020204" pitchFamily="34" charset="0"/>
              <a:buChar char="•"/>
            </a:pPr>
            <a:r>
              <a:rPr lang="ja-JP" altLang="en-US" sz="1100" dirty="0" smtClean="0">
                <a:latin typeface="+mj-ea"/>
                <a:ea typeface="+mj-ea"/>
              </a:rPr>
              <a:t>装薬、穿孔などの作業は機械や治具を用いて切羽から労働者が数メートル離れていても実施することが可能であるので、できるかぎりこのような措置を採り、労働者が切羽に近づく機会を減少させるよう求めている。</a:t>
            </a:r>
            <a:endParaRPr lang="en-US" altLang="ja-JP" sz="1100" dirty="0" smtClean="0">
              <a:latin typeface="+mj-ea"/>
              <a:ea typeface="+mj-ea"/>
            </a:endParaRPr>
          </a:p>
          <a:p>
            <a:pPr marL="180000" indent="-165100">
              <a:buFont typeface="Arial" panose="020B0604020202020204" pitchFamily="34" charset="0"/>
              <a:buChar char="•"/>
            </a:pPr>
            <a:r>
              <a:rPr lang="ja-JP" altLang="en-US" sz="1100" dirty="0" smtClean="0">
                <a:latin typeface="+mj-ea"/>
                <a:ea typeface="+mj-ea"/>
              </a:rPr>
              <a:t>労働者が切羽に近付いて作業する以外に方法がない場合もありうるが、事業者はこれを最小限にするように常に検討すべきであり、</a:t>
            </a:r>
            <a:r>
              <a:rPr lang="ja-JP" altLang="en-US" sz="1100" dirty="0">
                <a:latin typeface="+mj-ea"/>
              </a:rPr>
              <a:t>平成</a:t>
            </a:r>
            <a:r>
              <a:rPr lang="en-US" altLang="ja-JP" sz="1100" dirty="0">
                <a:latin typeface="+mj-ea"/>
              </a:rPr>
              <a:t>30</a:t>
            </a:r>
            <a:r>
              <a:rPr lang="ja-JP" altLang="en-US" sz="1100" dirty="0">
                <a:latin typeface="+mj-ea"/>
              </a:rPr>
              <a:t>年の改正に</a:t>
            </a:r>
            <a:r>
              <a:rPr lang="ja-JP" altLang="en-US" sz="1100" dirty="0" smtClean="0">
                <a:latin typeface="+mj-ea"/>
              </a:rPr>
              <a:t>おいて、装薬作業の遠隔化、支保工建込み作業等の完全な機械化等の積極的な推進について追記した</a:t>
            </a:r>
            <a:r>
              <a:rPr lang="ja-JP" altLang="en-US" sz="1100" dirty="0" smtClean="0">
                <a:latin typeface="+mj-ea"/>
                <a:ea typeface="+mj-ea"/>
              </a:rPr>
              <a:t>。</a:t>
            </a:r>
            <a:endParaRPr lang="en-US" altLang="ja-JP" sz="1100" dirty="0" smtClean="0">
              <a:latin typeface="+mj-ea"/>
              <a:ea typeface="+mj-ea"/>
            </a:endParaRPr>
          </a:p>
        </p:txBody>
      </p:sp>
      <p:sp>
        <p:nvSpPr>
          <p:cNvPr id="15" name="角丸四角形 14"/>
          <p:cNvSpPr/>
          <p:nvPr/>
        </p:nvSpPr>
        <p:spPr>
          <a:xfrm>
            <a:off x="323528" y="3607477"/>
            <a:ext cx="8280920" cy="1765739"/>
          </a:xfrm>
          <a:prstGeom prst="roundRect">
            <a:avLst>
              <a:gd name="adj" fmla="val 7710"/>
            </a:avLst>
          </a:prstGeom>
        </p:spPr>
        <p:style>
          <a:lnRef idx="1">
            <a:schemeClr val="dk1"/>
          </a:lnRef>
          <a:fillRef idx="2">
            <a:schemeClr val="dk1"/>
          </a:fillRef>
          <a:effectRef idx="1">
            <a:schemeClr val="dk1"/>
          </a:effectRef>
          <a:fontRef idx="minor">
            <a:schemeClr val="dk1"/>
          </a:fontRef>
        </p:style>
        <p:txBody>
          <a:bodyPr tIns="180000" rtlCol="0" anchor="t"/>
          <a:lstStyle/>
          <a:p>
            <a:pPr marL="144000" indent="-179388"/>
            <a:r>
              <a:rPr lang="ja-JP" altLang="en-US" sz="1100" dirty="0" smtClean="0"/>
              <a:t>２　肌落ち防止計画の作成</a:t>
            </a:r>
            <a:endParaRPr kumimoji="1" lang="en-US" altLang="ja-JP" sz="1100" dirty="0" smtClean="0"/>
          </a:p>
          <a:p>
            <a:pPr marL="144000" indent="-179388"/>
            <a:r>
              <a:rPr lang="ja-JP" altLang="en-US" sz="1100" dirty="0" smtClean="0"/>
              <a:t>　</a:t>
            </a:r>
            <a:r>
              <a:rPr lang="ja-JP" altLang="en-US" sz="1100" dirty="0"/>
              <a:t>　事業者は、山岳トンネル工事を行う場合は、（１）により事前調査を行うとともに、（２）及び（３）により切羽における肌落ち防止計画等を作成し、関係労働者に周知すること。なお、膨張性地山においては、切羽押し出しがあることを踏まえ防止計画を作成する必要があること。</a:t>
            </a:r>
          </a:p>
          <a:p>
            <a:pPr marL="144000" indent="-179388"/>
            <a:r>
              <a:rPr lang="ja-JP" altLang="en-US" sz="1100" dirty="0"/>
              <a:t>（１</a:t>
            </a:r>
            <a:r>
              <a:rPr lang="ja-JP" altLang="en-US" sz="1100" dirty="0" smtClean="0"/>
              <a:t>）地山</a:t>
            </a:r>
            <a:r>
              <a:rPr lang="ja-JP" altLang="en-US" sz="1100" dirty="0"/>
              <a:t>の事前調査</a:t>
            </a:r>
          </a:p>
          <a:p>
            <a:pPr marL="144000" indent="-179388"/>
            <a:r>
              <a:rPr lang="ja-JP" altLang="en-US" sz="1100" dirty="0" smtClean="0"/>
              <a:t>　　　山岳</a:t>
            </a:r>
            <a:r>
              <a:rPr lang="ja-JP" altLang="en-US" sz="1100" dirty="0"/>
              <a:t>トンネルの掘削を行う作業箇所やその周辺の地山等に関する次の事項について、地表面の現地踏査、ボーリング、弾性波探査等の方法により調査を行い、これらの状態を把握すること</a:t>
            </a:r>
            <a:r>
              <a:rPr lang="ja-JP" altLang="en-US" sz="1100" dirty="0" smtClean="0"/>
              <a:t>。</a:t>
            </a:r>
            <a:endParaRPr lang="ja-JP" altLang="en-US" sz="600" dirty="0"/>
          </a:p>
          <a:p>
            <a:pPr marL="144000" indent="-179388"/>
            <a:r>
              <a:rPr lang="ja-JP" altLang="en-US" sz="1100" dirty="0" smtClean="0"/>
              <a:t>　　ア</a:t>
            </a:r>
            <a:r>
              <a:rPr lang="ja-JP" altLang="en-US" sz="1100" dirty="0"/>
              <a:t>　岩</a:t>
            </a:r>
            <a:r>
              <a:rPr lang="ja-JP" altLang="en-US" sz="1100" dirty="0" smtClean="0"/>
              <a:t>種、　　イ</a:t>
            </a:r>
            <a:r>
              <a:rPr lang="ja-JP" altLang="en-US" sz="1100" dirty="0"/>
              <a:t>　地山の状態（岩質、水による影響、不連続面の間隔等</a:t>
            </a:r>
            <a:r>
              <a:rPr lang="ja-JP" altLang="en-US" sz="1100" dirty="0" smtClean="0"/>
              <a:t>）、　　ウ</a:t>
            </a:r>
            <a:r>
              <a:rPr lang="ja-JP" altLang="en-US" sz="1100" dirty="0"/>
              <a:t>　ボーリングコアの</a:t>
            </a:r>
            <a:r>
              <a:rPr lang="ja-JP" altLang="en-US" sz="1100" dirty="0" smtClean="0"/>
              <a:t>状態、　</a:t>
            </a:r>
            <a:endParaRPr lang="en-US" altLang="ja-JP" sz="1100" dirty="0" smtClean="0"/>
          </a:p>
          <a:p>
            <a:pPr marL="144000" indent="-179388"/>
            <a:r>
              <a:rPr lang="ja-JP" altLang="en-US" sz="1100" dirty="0"/>
              <a:t>　</a:t>
            </a:r>
            <a:r>
              <a:rPr lang="ja-JP" altLang="en-US" sz="1100" dirty="0" smtClean="0"/>
              <a:t>　エ</a:t>
            </a:r>
            <a:r>
              <a:rPr lang="ja-JP" altLang="en-US" sz="1100" dirty="0"/>
              <a:t>　弾性波</a:t>
            </a:r>
            <a:r>
              <a:rPr lang="ja-JP" altLang="en-US" sz="1100" dirty="0" smtClean="0"/>
              <a:t>速度、　　オ</a:t>
            </a:r>
            <a:r>
              <a:rPr lang="ja-JP" altLang="en-US" sz="1100" dirty="0"/>
              <a:t>　地山</a:t>
            </a:r>
            <a:r>
              <a:rPr lang="ja-JP" altLang="en-US" sz="1100" dirty="0" smtClean="0"/>
              <a:t>強度比、　　カ</a:t>
            </a:r>
            <a:r>
              <a:rPr lang="ja-JP" altLang="en-US" sz="1100" dirty="0"/>
              <a:t>　可燃性ガス、有害ガス等の有無及び状態</a:t>
            </a:r>
          </a:p>
          <a:p>
            <a:pPr marL="144000" indent="-179388"/>
            <a:endParaRPr kumimoji="1" lang="en-US" altLang="ja-JP" sz="1100" dirty="0" smtClean="0"/>
          </a:p>
        </p:txBody>
      </p:sp>
      <p:sp>
        <p:nvSpPr>
          <p:cNvPr id="18" name="テキスト ボックス 17"/>
          <p:cNvSpPr txBox="1"/>
          <p:nvPr/>
        </p:nvSpPr>
        <p:spPr>
          <a:xfrm>
            <a:off x="540000" y="5335116"/>
            <a:ext cx="8000286" cy="1446550"/>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事業者は、山岳トンネル工事を行う場合、肌落ち災害が発生するおそれがあるとの認識のもと、</a:t>
            </a:r>
            <a:r>
              <a:rPr lang="ja-JP" altLang="en-US" sz="1100" dirty="0"/>
              <a:t>事前調査を</a:t>
            </a:r>
            <a:r>
              <a:rPr lang="ja-JP" altLang="en-US" sz="1100" dirty="0" smtClean="0"/>
              <a:t>行う</a:t>
            </a:r>
            <a:r>
              <a:rPr lang="ja-JP" altLang="en-US" sz="1100" dirty="0"/>
              <a:t>こと</a:t>
            </a:r>
            <a:r>
              <a:rPr lang="ja-JP" altLang="en-US" sz="1100" dirty="0" smtClean="0"/>
              <a:t>が求められる。このとき発注者、設計者が行った事前調査結果を活用し、</a:t>
            </a:r>
            <a:r>
              <a:rPr lang="ja-JP" altLang="en-US" sz="1100" dirty="0"/>
              <a:t>それ</a:t>
            </a:r>
            <a:r>
              <a:rPr lang="ja-JP" altLang="en-US" sz="1100" dirty="0" smtClean="0"/>
              <a:t>では十分でないと判断される場合は、発注者と協議の上追加調査を行い、肌落ち防止計画の策定に万全を期すことが求められる。</a:t>
            </a:r>
            <a:endParaRPr lang="en-US" altLang="ja-JP" sz="1100" dirty="0" smtClean="0"/>
          </a:p>
          <a:p>
            <a:pPr marL="180000" indent="-165100">
              <a:buFont typeface="Arial" panose="020B0604020202020204" pitchFamily="34" charset="0"/>
              <a:buChar char="•"/>
            </a:pPr>
            <a:r>
              <a:rPr lang="ja-JP" altLang="en-US" sz="1100" dirty="0"/>
              <a:t>なお</a:t>
            </a:r>
            <a:r>
              <a:rPr lang="ja-JP" altLang="en-US" sz="1100" dirty="0" smtClean="0"/>
              <a:t>、肌落ち防止計画の策定のために必要な情報は、トンネル工事を円滑に行うためにも活用できるものであり、この観点も踏まえて追加調査の要否を検討するべきである。</a:t>
            </a:r>
            <a:endParaRPr lang="en-US" altLang="ja-JP" sz="1100" dirty="0" smtClean="0"/>
          </a:p>
          <a:p>
            <a:pPr marL="180000" indent="-165100">
              <a:buFont typeface="Arial" panose="020B0604020202020204" pitchFamily="34" charset="0"/>
              <a:buChar char="•"/>
            </a:pPr>
            <a:r>
              <a:rPr lang="ja-JP" altLang="en-US" sz="1100" dirty="0"/>
              <a:t>策定</a:t>
            </a:r>
            <a:r>
              <a:rPr lang="ja-JP" altLang="en-US" sz="1100" dirty="0" smtClean="0"/>
              <a:t>した肌落ち防止計画は、関係労働者に周知することが必要である。</a:t>
            </a:r>
            <a:endParaRPr lang="en-US" altLang="ja-JP" sz="1100" dirty="0" smtClean="0"/>
          </a:p>
          <a:p>
            <a:pPr marL="180000" indent="-165100">
              <a:buFont typeface="Arial" panose="020B0604020202020204" pitchFamily="34" charset="0"/>
              <a:buChar char="•"/>
            </a:pPr>
            <a:r>
              <a:rPr lang="ja-JP" altLang="en-US" sz="1100" dirty="0" smtClean="0"/>
              <a:t>設計段階において、発注者又は設計者は肌落ち防止対策について検討するとともに、その対策を実施するための経費を計上することが望ましく、少なくとも協議の上実際に行った肌落ち防止対策の費用を追加することが求められる。</a:t>
            </a:r>
            <a:endParaRPr lang="en-US" altLang="ja-JP" sz="1100" dirty="0" smtClean="0"/>
          </a:p>
        </p:txBody>
      </p:sp>
      <p:sp>
        <p:nvSpPr>
          <p:cNvPr id="19" name="正方形/長方形 18"/>
          <p:cNvSpPr/>
          <p:nvPr/>
        </p:nvSpPr>
        <p:spPr>
          <a:xfrm>
            <a:off x="488473" y="3453855"/>
            <a:ext cx="3723487"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事業者が講ずることが望ましい事項</a:t>
            </a:r>
            <a:endParaRPr kumimoji="1" lang="ja-JP" altLang="en-US" sz="16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spTree>
    <p:extLst>
      <p:ext uri="{BB962C8B-B14F-4D97-AF65-F5344CB8AC3E}">
        <p14:creationId xmlns:p14="http://schemas.microsoft.com/office/powerpoint/2010/main" val="3444642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23528" y="927932"/>
            <a:ext cx="8280920" cy="2861108"/>
          </a:xfrm>
          <a:prstGeom prst="roundRect">
            <a:avLst>
              <a:gd name="adj" fmla="val 5240"/>
            </a:avLst>
          </a:prstGeom>
        </p:spPr>
        <p:style>
          <a:lnRef idx="1">
            <a:schemeClr val="dk1"/>
          </a:lnRef>
          <a:fillRef idx="2">
            <a:schemeClr val="dk1"/>
          </a:fillRef>
          <a:effectRef idx="1">
            <a:schemeClr val="dk1"/>
          </a:effectRef>
          <a:fontRef idx="minor">
            <a:schemeClr val="dk1"/>
          </a:fontRef>
        </p:style>
        <p:txBody>
          <a:bodyPr tIns="180000" rtlCol="0" anchor="t"/>
          <a:lstStyle/>
          <a:p>
            <a:pPr marL="144000" indent="-179388"/>
            <a:r>
              <a:rPr lang="ja-JP" altLang="en-US" sz="1100" dirty="0"/>
              <a:t>２　肌落ち防止計画の</a:t>
            </a:r>
            <a:r>
              <a:rPr lang="ja-JP" altLang="en-US" sz="1100" dirty="0" smtClean="0"/>
              <a:t>作成</a:t>
            </a:r>
            <a:endParaRPr lang="en-US" altLang="ja-JP" sz="1100" dirty="0" smtClean="0"/>
          </a:p>
          <a:p>
            <a:pPr marL="144000" indent="-179388"/>
            <a:r>
              <a:rPr lang="ja-JP" altLang="en-US" sz="1100" dirty="0" smtClean="0"/>
              <a:t>（</a:t>
            </a:r>
            <a:r>
              <a:rPr lang="ja-JP" altLang="en-US" sz="1100" dirty="0"/>
              <a:t>２）肌落ち防止計画</a:t>
            </a:r>
          </a:p>
          <a:p>
            <a:pPr marL="144000" indent="-179388"/>
            <a:r>
              <a:rPr lang="ja-JP" altLang="en-US" sz="1100" dirty="0" smtClean="0"/>
              <a:t>　　以下</a:t>
            </a:r>
            <a:r>
              <a:rPr lang="ja-JP" altLang="en-US" sz="1100" dirty="0"/>
              <a:t>の事項を含む肌落ち防止計画を作成すること。</a:t>
            </a:r>
          </a:p>
          <a:p>
            <a:pPr marL="144000" indent="-179388"/>
            <a:r>
              <a:rPr lang="ja-JP" altLang="en-US" sz="1100" dirty="0" smtClean="0"/>
              <a:t>　　　ア</a:t>
            </a:r>
            <a:r>
              <a:rPr lang="ja-JP" altLang="en-US" sz="1100" dirty="0"/>
              <a:t>　肌落ち防止対策</a:t>
            </a:r>
          </a:p>
          <a:p>
            <a:pPr marL="144000" indent="-179388"/>
            <a:r>
              <a:rPr lang="ja-JP" altLang="en-US" sz="1100" dirty="0" smtClean="0"/>
              <a:t>　　　　　　（</a:t>
            </a:r>
            <a:r>
              <a:rPr lang="ja-JP" altLang="en-US" sz="1100" dirty="0"/>
              <a:t>１）の地山の事前調査結果に適応した肌落ち防止</a:t>
            </a:r>
            <a:r>
              <a:rPr lang="ja-JP" altLang="en-US" sz="1100" dirty="0" smtClean="0"/>
              <a:t>対策＜後述の肌落ち防止対策等を参考にすること＞</a:t>
            </a:r>
            <a:endParaRPr lang="ja-JP" altLang="en-US" sz="1100" dirty="0"/>
          </a:p>
          <a:p>
            <a:pPr marL="144000" indent="-179388"/>
            <a:r>
              <a:rPr lang="ja-JP" altLang="en-US" sz="1100" dirty="0" smtClean="0"/>
              <a:t>　　　イ</a:t>
            </a:r>
            <a:r>
              <a:rPr lang="ja-JP" altLang="en-US" sz="1100" dirty="0"/>
              <a:t>　切羽の監視</a:t>
            </a:r>
          </a:p>
          <a:p>
            <a:pPr marL="438150" indent="-336550"/>
            <a:r>
              <a:rPr lang="ja-JP" altLang="en-US" sz="1100" dirty="0" smtClean="0"/>
              <a:t>　　　　　切羽</a:t>
            </a:r>
            <a:r>
              <a:rPr lang="ja-JP" altLang="en-US" sz="1100" dirty="0"/>
              <a:t>監視責任者による監視項目、監視方法等。なお、監視項目は肌落ちの予兆を感知できるような項目を定めるものとするが、少なくとも次の事項を含むこと。</a:t>
            </a:r>
          </a:p>
          <a:p>
            <a:pPr marL="144000" indent="-179388"/>
            <a:r>
              <a:rPr lang="ja-JP" altLang="en-US" sz="1100" dirty="0" smtClean="0"/>
              <a:t>　　　　　（</a:t>
            </a:r>
            <a:r>
              <a:rPr lang="ja-JP" altLang="en-US" sz="1100" dirty="0"/>
              <a:t>ア</a:t>
            </a:r>
            <a:r>
              <a:rPr lang="ja-JP" altLang="en-US" sz="1100" dirty="0" smtClean="0"/>
              <a:t>）切羽</a:t>
            </a:r>
            <a:r>
              <a:rPr lang="ja-JP" altLang="en-US" sz="1100" dirty="0"/>
              <a:t>の</a:t>
            </a:r>
            <a:r>
              <a:rPr lang="ja-JP" altLang="en-US" sz="1100" dirty="0" smtClean="0"/>
              <a:t>変状、　　（</a:t>
            </a:r>
            <a:r>
              <a:rPr lang="ja-JP" altLang="en-US" sz="1100" dirty="0"/>
              <a:t>イ</a:t>
            </a:r>
            <a:r>
              <a:rPr lang="ja-JP" altLang="en-US" sz="1100" dirty="0" smtClean="0"/>
              <a:t>）割目</a:t>
            </a:r>
            <a:r>
              <a:rPr lang="ja-JP" altLang="en-US" sz="1100" dirty="0"/>
              <a:t>の発生の</a:t>
            </a:r>
            <a:r>
              <a:rPr lang="ja-JP" altLang="en-US" sz="1100" dirty="0" smtClean="0"/>
              <a:t>有無、　　　（</a:t>
            </a:r>
            <a:r>
              <a:rPr lang="ja-JP" altLang="en-US" sz="1100" dirty="0"/>
              <a:t>ウ</a:t>
            </a:r>
            <a:r>
              <a:rPr lang="ja-JP" altLang="en-US" sz="1100" dirty="0" smtClean="0"/>
              <a:t>）湧水</a:t>
            </a:r>
            <a:r>
              <a:rPr lang="ja-JP" altLang="en-US" sz="1100" dirty="0"/>
              <a:t>の</a:t>
            </a:r>
            <a:r>
              <a:rPr lang="ja-JP" altLang="en-US" sz="1100" dirty="0" smtClean="0"/>
              <a:t>有無、　　　（</a:t>
            </a:r>
            <a:r>
              <a:rPr lang="ja-JP" altLang="en-US" sz="1100" dirty="0"/>
              <a:t>エ</a:t>
            </a:r>
            <a:r>
              <a:rPr lang="ja-JP" altLang="en-US" sz="1100" dirty="0" smtClean="0"/>
              <a:t>）岩盤</a:t>
            </a:r>
            <a:r>
              <a:rPr lang="ja-JP" altLang="en-US" sz="1100" dirty="0"/>
              <a:t>の劣化の状態</a:t>
            </a:r>
          </a:p>
          <a:p>
            <a:pPr marL="144000" indent="-179388"/>
            <a:r>
              <a:rPr lang="ja-JP" altLang="en-US" sz="1100" dirty="0" smtClean="0"/>
              <a:t>　　　　　　また</a:t>
            </a:r>
            <a:r>
              <a:rPr lang="ja-JP" altLang="en-US" sz="1100" dirty="0"/>
              <a:t>、監視方法については、切羽で作業が行われる</a:t>
            </a:r>
            <a:r>
              <a:rPr lang="ja-JP" altLang="en-US" sz="1100" dirty="0" smtClean="0"/>
              <a:t>間、切羽</a:t>
            </a:r>
            <a:r>
              <a:rPr lang="ja-JP" altLang="en-US" sz="1100" dirty="0"/>
              <a:t>を常時監視することを含むこと。</a:t>
            </a:r>
          </a:p>
          <a:p>
            <a:pPr marL="144000" indent="-179388"/>
            <a:r>
              <a:rPr lang="ja-JP" altLang="en-US" sz="1100" dirty="0" smtClean="0"/>
              <a:t>　　　ウ</a:t>
            </a:r>
            <a:r>
              <a:rPr lang="ja-JP" altLang="en-US" sz="1100" dirty="0"/>
              <a:t>　切羽からの退避</a:t>
            </a:r>
          </a:p>
          <a:p>
            <a:pPr marL="438150" indent="-336550"/>
            <a:r>
              <a:rPr lang="ja-JP" altLang="en-US" sz="1100" dirty="0" smtClean="0"/>
              <a:t>　　　　　肌</a:t>
            </a:r>
            <a:r>
              <a:rPr lang="ja-JP" altLang="en-US" sz="1100" dirty="0"/>
              <a:t>落ちにより被災するおそれのある場合に直ちに労働者を切羽から退避させるための退避方法、切羽監視責任者による退避指示の方法等</a:t>
            </a:r>
          </a:p>
          <a:p>
            <a:pPr marL="144000" indent="-179388"/>
            <a:r>
              <a:rPr lang="ja-JP" altLang="en-US" sz="1100" dirty="0" smtClean="0"/>
              <a:t>　　　エ</a:t>
            </a:r>
            <a:r>
              <a:rPr lang="ja-JP" altLang="en-US" sz="1100" dirty="0"/>
              <a:t>　</a:t>
            </a:r>
            <a:r>
              <a:rPr lang="ja-JP" altLang="en-US" sz="1100" dirty="0" smtClean="0"/>
              <a:t>その他</a:t>
            </a:r>
            <a:endParaRPr lang="ja-JP" altLang="en-US" sz="1100" dirty="0"/>
          </a:p>
          <a:p>
            <a:pPr marL="144000" indent="-179388"/>
            <a:r>
              <a:rPr lang="ja-JP" altLang="en-US" sz="1100" dirty="0" smtClean="0"/>
              <a:t>　　　　　　地山</a:t>
            </a:r>
            <a:r>
              <a:rPr lang="ja-JP" altLang="en-US" sz="1100" dirty="0"/>
              <a:t>の状況に応じ、追加の肌落ち防止対策を検討すること。</a:t>
            </a:r>
          </a:p>
        </p:txBody>
      </p:sp>
      <p:sp>
        <p:nvSpPr>
          <p:cNvPr id="12" name="正方形/長方形 11"/>
          <p:cNvSpPr/>
          <p:nvPr/>
        </p:nvSpPr>
        <p:spPr>
          <a:xfrm>
            <a:off x="488473" y="764704"/>
            <a:ext cx="3723487"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事業者が講ずることが望ましい事項</a:t>
            </a:r>
            <a:endParaRPr kumimoji="1" lang="ja-JP" altLang="en-US" sz="1600" dirty="0"/>
          </a:p>
        </p:txBody>
      </p:sp>
      <p:sp>
        <p:nvSpPr>
          <p:cNvPr id="17" name="テキスト ボックス 16"/>
          <p:cNvSpPr txBox="1"/>
          <p:nvPr/>
        </p:nvSpPr>
        <p:spPr>
          <a:xfrm>
            <a:off x="821284" y="210126"/>
            <a:ext cx="75671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600" dirty="0" smtClean="0"/>
              <a:t>山岳トンネル工事の切羽における肌落ち災害防止対策に係るガイドラインの解説</a:t>
            </a:r>
            <a:endParaRPr kumimoji="1" lang="en-US" altLang="ja-JP" sz="1600" dirty="0" smtClean="0"/>
          </a:p>
        </p:txBody>
      </p:sp>
      <p:sp>
        <p:nvSpPr>
          <p:cNvPr id="10" name="テキスト ボックス 9"/>
          <p:cNvSpPr txBox="1"/>
          <p:nvPr/>
        </p:nvSpPr>
        <p:spPr>
          <a:xfrm>
            <a:off x="540000" y="3789040"/>
            <a:ext cx="8000286" cy="2292935"/>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肌落ち防止計画の策定を求めるとともに、計画に記載すべき事項を列挙している。</a:t>
            </a:r>
            <a:endParaRPr lang="en-US" altLang="ja-JP" sz="1100" dirty="0" smtClean="0"/>
          </a:p>
          <a:p>
            <a:pPr marL="180000" indent="-165100">
              <a:buFont typeface="Arial" panose="020B0604020202020204" pitchFamily="34" charset="0"/>
              <a:buChar char="•"/>
            </a:pPr>
            <a:r>
              <a:rPr lang="ja-JP" altLang="en-US" sz="1100" dirty="0"/>
              <a:t>肌落ち防止計画は、労働安全衛生規則第</a:t>
            </a:r>
            <a:r>
              <a:rPr lang="en-US" altLang="ja-JP" sz="1100" dirty="0"/>
              <a:t>380</a:t>
            </a:r>
            <a:r>
              <a:rPr lang="ja-JP" altLang="en-US" sz="1100" dirty="0"/>
              <a:t>条に定める施工計画と一体のものとして作成して差し支えない</a:t>
            </a:r>
            <a:r>
              <a:rPr lang="ja-JP" altLang="en-US" sz="1100" dirty="0" smtClean="0"/>
              <a:t>。</a:t>
            </a:r>
            <a:endParaRPr lang="en-US" altLang="ja-JP" sz="1100" dirty="0"/>
          </a:p>
          <a:p>
            <a:pPr marL="180000" indent="-165100">
              <a:buFont typeface="Arial" panose="020B0604020202020204" pitchFamily="34" charset="0"/>
              <a:buChar char="•"/>
            </a:pPr>
            <a:r>
              <a:rPr lang="ja-JP" altLang="en-US" sz="1100" dirty="0" smtClean="0"/>
              <a:t>記載すべき事項は、事前調査結果を踏まえた肌落ち防止対策、切羽の監視項目、監視方法等、切羽からの退避方法等、その他の大きく４点である。</a:t>
            </a:r>
            <a:endParaRPr lang="en-US" altLang="ja-JP" sz="1100" dirty="0" smtClean="0"/>
          </a:p>
          <a:p>
            <a:pPr marL="180000" indent="-165100">
              <a:buFont typeface="Arial" panose="020B0604020202020204" pitchFamily="34" charset="0"/>
              <a:buChar char="•"/>
            </a:pPr>
            <a:r>
              <a:rPr lang="ja-JP" altLang="en-US" sz="1100" dirty="0" smtClean="0"/>
              <a:t>アの「肌落ち防止対策」においては、単に落ち防止対策を列挙するだけではなく、肌落ち</a:t>
            </a:r>
            <a:r>
              <a:rPr lang="ja-JP" altLang="en-US" sz="1100" dirty="0"/>
              <a:t>防止</a:t>
            </a:r>
            <a:r>
              <a:rPr lang="ja-JP" altLang="en-US" sz="1100" dirty="0" smtClean="0"/>
              <a:t>対策</a:t>
            </a:r>
            <a:r>
              <a:rPr lang="ja-JP" altLang="en-US" sz="1100" dirty="0"/>
              <a:t>を選択</a:t>
            </a:r>
            <a:r>
              <a:rPr lang="ja-JP" altLang="en-US" sz="1100" dirty="0" smtClean="0"/>
              <a:t>する</a:t>
            </a:r>
            <a:r>
              <a:rPr lang="ja-JP" altLang="en-US" sz="1100" dirty="0"/>
              <a:t>考え方も</a:t>
            </a:r>
            <a:r>
              <a:rPr lang="ja-JP" altLang="en-US" sz="1100" dirty="0" smtClean="0"/>
              <a:t>合わせて記載</a:t>
            </a:r>
            <a:r>
              <a:rPr lang="ja-JP" altLang="en-US" sz="1100" dirty="0"/>
              <a:t>する</a:t>
            </a:r>
            <a:r>
              <a:rPr lang="ja-JP" altLang="en-US" sz="1100" dirty="0" smtClean="0"/>
              <a:t>こと望ましい。</a:t>
            </a:r>
            <a:endParaRPr lang="en-US" altLang="ja-JP" sz="1100" dirty="0" smtClean="0"/>
          </a:p>
          <a:p>
            <a:pPr marL="180000" indent="-165100">
              <a:buFont typeface="Arial" panose="020B0604020202020204" pitchFamily="34" charset="0"/>
              <a:buChar char="•"/>
            </a:pPr>
            <a:r>
              <a:rPr lang="ja-JP" altLang="en-US" sz="1100" dirty="0" smtClean="0"/>
              <a:t>イの「監視」は、労働安全衛生規則第</a:t>
            </a:r>
            <a:r>
              <a:rPr lang="en-US" altLang="ja-JP" sz="1100" dirty="0" smtClean="0"/>
              <a:t>381</a:t>
            </a:r>
            <a:r>
              <a:rPr lang="ja-JP" altLang="en-US" sz="1100" dirty="0" smtClean="0"/>
              <a:t>条の観察、同規則第</a:t>
            </a:r>
            <a:r>
              <a:rPr lang="en-US" altLang="ja-JP" sz="1100" dirty="0" smtClean="0"/>
              <a:t>382</a:t>
            </a:r>
            <a:r>
              <a:rPr lang="ja-JP" altLang="en-US" sz="1100" dirty="0" smtClean="0"/>
              <a:t>条の点検とは異なり、常時継続的に実施するものである。事業者は切羽監視責任者を選任し、その者に切羽を監視することを指示することが求められる。</a:t>
            </a:r>
            <a:endParaRPr lang="en-US" altLang="ja-JP" sz="1100" dirty="0" smtClean="0"/>
          </a:p>
          <a:p>
            <a:pPr marL="180000" indent="-165100">
              <a:buFont typeface="Arial" panose="020B0604020202020204" pitchFamily="34" charset="0"/>
              <a:buChar char="•"/>
            </a:pPr>
            <a:r>
              <a:rPr lang="ja-JP" altLang="en-US" sz="1100" dirty="0"/>
              <a:t>また</a:t>
            </a:r>
            <a:r>
              <a:rPr lang="ja-JP" altLang="en-US" sz="1100" dirty="0" smtClean="0"/>
              <a:t>、ウの「退避」について、切羽監視責任者は、肌落ちにより被災するおそれのあるときは直ちに退避の指示を出す必要があるので、事業者はそのために必要な権限を切羽監視責任者に与えることが求められる。</a:t>
            </a:r>
            <a:endParaRPr lang="en-US" altLang="ja-JP" sz="1100" dirty="0" smtClean="0"/>
          </a:p>
          <a:p>
            <a:pPr marL="180000" indent="-165100">
              <a:buFont typeface="Arial" panose="020B0604020202020204" pitchFamily="34" charset="0"/>
              <a:buChar char="•"/>
            </a:pPr>
            <a:r>
              <a:rPr lang="ja-JP" altLang="en-US" sz="1100" dirty="0" smtClean="0"/>
              <a:t>エの「追加の肌落ち防止対策」については、地山</a:t>
            </a:r>
            <a:r>
              <a:rPr lang="ja-JP" altLang="en-US" sz="1100" dirty="0"/>
              <a:t>の状態は様々であり</a:t>
            </a:r>
            <a:r>
              <a:rPr lang="ja-JP" altLang="en-US" sz="1100" dirty="0" smtClean="0"/>
              <a:t>、計画に定めた肌落ち</a:t>
            </a:r>
            <a:r>
              <a:rPr lang="ja-JP" altLang="en-US" sz="1100" dirty="0"/>
              <a:t>防止対策が有効に機能しないと考えられるときは</a:t>
            </a:r>
            <a:r>
              <a:rPr lang="ja-JP" altLang="en-US" sz="1100" dirty="0" smtClean="0"/>
              <a:t>、当初の計画にとらわれることなく他</a:t>
            </a:r>
            <a:r>
              <a:rPr lang="ja-JP" altLang="en-US" sz="1100" dirty="0"/>
              <a:t>の方法を組み合わせる</a:t>
            </a:r>
            <a:r>
              <a:rPr lang="ja-JP" altLang="en-US" sz="1100" dirty="0" smtClean="0"/>
              <a:t>など、地山の状況</a:t>
            </a:r>
            <a:r>
              <a:rPr lang="ja-JP" altLang="en-US" sz="1100" dirty="0"/>
              <a:t>に応じた運用を図る</a:t>
            </a:r>
            <a:r>
              <a:rPr lang="ja-JP" altLang="en-US" sz="1100" dirty="0" smtClean="0"/>
              <a:t>ことを求めているものである。</a:t>
            </a:r>
            <a:endParaRPr lang="en-US" altLang="ja-JP" sz="1100" dirty="0" smtClean="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Tree>
    <p:extLst>
      <p:ext uri="{BB962C8B-B14F-4D97-AF65-F5344CB8AC3E}">
        <p14:creationId xmlns:p14="http://schemas.microsoft.com/office/powerpoint/2010/main" val="3092345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23528" y="927932"/>
            <a:ext cx="8280920" cy="844884"/>
          </a:xfrm>
          <a:prstGeom prst="roundRect">
            <a:avLst>
              <a:gd name="adj" fmla="val 5240"/>
            </a:avLst>
          </a:prstGeom>
        </p:spPr>
        <p:style>
          <a:lnRef idx="1">
            <a:schemeClr val="dk1"/>
          </a:lnRef>
          <a:fillRef idx="2">
            <a:schemeClr val="dk1"/>
          </a:fillRef>
          <a:effectRef idx="1">
            <a:schemeClr val="dk1"/>
          </a:effectRef>
          <a:fontRef idx="minor">
            <a:schemeClr val="dk1"/>
          </a:fontRef>
        </p:style>
        <p:txBody>
          <a:bodyPr tIns="180000" rtlCol="0" anchor="t"/>
          <a:lstStyle/>
          <a:p>
            <a:pPr marL="144000" indent="-179388"/>
            <a:r>
              <a:rPr lang="ja-JP" altLang="en-US" sz="1100" dirty="0"/>
              <a:t>２　肌落ち防止計画の作成</a:t>
            </a:r>
            <a:endParaRPr lang="en-US" altLang="ja-JP" sz="1100" dirty="0"/>
          </a:p>
          <a:p>
            <a:pPr marL="144000" indent="-179388"/>
            <a:r>
              <a:rPr lang="ja-JP" altLang="en-US" sz="1100" dirty="0" smtClean="0"/>
              <a:t>（</a:t>
            </a:r>
            <a:r>
              <a:rPr lang="ja-JP" altLang="en-US" sz="1100" dirty="0"/>
              <a:t>３）作業手順書</a:t>
            </a:r>
          </a:p>
          <a:p>
            <a:pPr marL="144000" indent="-179388"/>
            <a:r>
              <a:rPr lang="ja-JP" altLang="en-US" sz="1100" dirty="0" smtClean="0"/>
              <a:t>　　　肌落ち</a:t>
            </a:r>
            <a:r>
              <a:rPr lang="ja-JP" altLang="en-US" sz="1100" dirty="0"/>
              <a:t>防止計画に基づいた作業の手順を明らかにした作業手順書を作成すること。</a:t>
            </a:r>
          </a:p>
          <a:p>
            <a:pPr marL="144000" indent="-179388"/>
            <a:endParaRPr lang="ja-JP" altLang="en-US" sz="1100" dirty="0"/>
          </a:p>
        </p:txBody>
      </p:sp>
      <p:sp>
        <p:nvSpPr>
          <p:cNvPr id="12" name="正方形/長方形 11"/>
          <p:cNvSpPr/>
          <p:nvPr/>
        </p:nvSpPr>
        <p:spPr>
          <a:xfrm>
            <a:off x="488473" y="764704"/>
            <a:ext cx="3723487"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事業者が講ずることが望ましい事項</a:t>
            </a:r>
            <a:endParaRPr kumimoji="1" lang="ja-JP" altLang="en-US" sz="1600" dirty="0"/>
          </a:p>
        </p:txBody>
      </p:sp>
      <p:sp>
        <p:nvSpPr>
          <p:cNvPr id="17" name="テキスト ボックス 16"/>
          <p:cNvSpPr txBox="1"/>
          <p:nvPr/>
        </p:nvSpPr>
        <p:spPr>
          <a:xfrm>
            <a:off x="821284" y="210126"/>
            <a:ext cx="75671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600" dirty="0" smtClean="0"/>
              <a:t>山岳トンネル工事の切羽における肌落ち災害防止対策に係るガイドラインの解説</a:t>
            </a:r>
            <a:endParaRPr kumimoji="1" lang="en-US" altLang="ja-JP" sz="1600" dirty="0" smtClean="0"/>
          </a:p>
        </p:txBody>
      </p:sp>
      <p:sp>
        <p:nvSpPr>
          <p:cNvPr id="10" name="テキスト ボックス 9"/>
          <p:cNvSpPr txBox="1"/>
          <p:nvPr/>
        </p:nvSpPr>
        <p:spPr>
          <a:xfrm>
            <a:off x="540000" y="1772816"/>
            <a:ext cx="8000286" cy="261610"/>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策定した肌落ち防止計画を踏まえた、適切な作業手順書の作成を求めているものである。</a:t>
            </a:r>
            <a:endParaRPr lang="en-US" altLang="ja-JP" sz="1100" dirty="0" smtClean="0"/>
          </a:p>
        </p:txBody>
      </p:sp>
      <p:sp>
        <p:nvSpPr>
          <p:cNvPr id="7" name="角丸四角形 6"/>
          <p:cNvSpPr/>
          <p:nvPr/>
        </p:nvSpPr>
        <p:spPr>
          <a:xfrm>
            <a:off x="323528" y="2231041"/>
            <a:ext cx="8280920" cy="2418027"/>
          </a:xfrm>
          <a:prstGeom prst="roundRect">
            <a:avLst>
              <a:gd name="adj" fmla="val 5240"/>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a:t>３　肌落ち防止計画の実施及び変更</a:t>
            </a:r>
          </a:p>
          <a:p>
            <a:pPr marL="144000" indent="-179388"/>
            <a:r>
              <a:rPr lang="ja-JP" altLang="en-US" sz="1100" dirty="0" smtClean="0"/>
              <a:t>　　事</a:t>
            </a:r>
            <a:r>
              <a:rPr lang="ja-JP" altLang="en-US" sz="1100" dirty="0"/>
              <a:t>業者は、２で作成した肌落ち防止計画に基づき、一連の作業を適切に実施すること。</a:t>
            </a:r>
          </a:p>
          <a:p>
            <a:pPr marL="144000" indent="-179388"/>
            <a:r>
              <a:rPr lang="ja-JP" altLang="en-US" sz="1100" dirty="0" smtClean="0"/>
              <a:t>　　また</a:t>
            </a:r>
            <a:r>
              <a:rPr lang="ja-JP" altLang="en-US" sz="1100" dirty="0"/>
              <a:t>、同計画の適否を確認し、必要であれば同計画を変更するため、次の事項を実施すること。</a:t>
            </a:r>
          </a:p>
          <a:p>
            <a:pPr marL="144000" indent="-179388"/>
            <a:r>
              <a:rPr lang="ja-JP" altLang="en-US" sz="1100" dirty="0"/>
              <a:t>（１）切羽の調査</a:t>
            </a:r>
          </a:p>
          <a:p>
            <a:pPr marL="144000" indent="-179388"/>
            <a:r>
              <a:rPr lang="ja-JP" altLang="en-US" sz="1100" dirty="0" smtClean="0"/>
              <a:t>　ア</a:t>
            </a:r>
            <a:r>
              <a:rPr lang="ja-JP" altLang="en-US" sz="1100" dirty="0"/>
              <a:t>　切羽の観察</a:t>
            </a:r>
          </a:p>
          <a:p>
            <a:pPr marL="144000" indent="-179388"/>
            <a:r>
              <a:rPr lang="ja-JP" altLang="en-US" sz="1100" dirty="0" smtClean="0"/>
              <a:t>　　　掘削</a:t>
            </a:r>
            <a:r>
              <a:rPr lang="ja-JP" altLang="en-US" sz="1100" dirty="0"/>
              <a:t>を行う作業箇所等における次の事項について、装薬時、吹付け時、支保工建込み時、交代時に切羽の観察を行い、過去の切羽の観察結果の推移との比較を行うほか、必要に応じて先進ボーリング等の方法により調査を行うことにより適切に把握すること。</a:t>
            </a:r>
          </a:p>
          <a:p>
            <a:pPr marL="144000" indent="-179388"/>
            <a:r>
              <a:rPr lang="ja-JP" altLang="en-US" sz="1100" dirty="0" smtClean="0"/>
              <a:t>　　（</a:t>
            </a:r>
            <a:r>
              <a:rPr lang="ja-JP" altLang="en-US" sz="1100" dirty="0"/>
              <a:t>ア）圧縮</a:t>
            </a:r>
            <a:r>
              <a:rPr lang="ja-JP" altLang="en-US" sz="1100" dirty="0" smtClean="0"/>
              <a:t>強度及び風化変質、　　（</a:t>
            </a:r>
            <a:r>
              <a:rPr lang="ja-JP" altLang="en-US" sz="1100" dirty="0"/>
              <a:t>イ）割目</a:t>
            </a:r>
            <a:r>
              <a:rPr lang="ja-JP" altLang="en-US" sz="1100" dirty="0" smtClean="0"/>
              <a:t>間隔及び</a:t>
            </a:r>
            <a:r>
              <a:rPr lang="ja-JP" altLang="en-US" sz="1100" dirty="0"/>
              <a:t>割目</a:t>
            </a:r>
            <a:r>
              <a:rPr lang="ja-JP" altLang="en-US" sz="1100" dirty="0" smtClean="0"/>
              <a:t>状態、　　（</a:t>
            </a:r>
            <a:r>
              <a:rPr lang="ja-JP" altLang="en-US" sz="1100" dirty="0"/>
              <a:t>ウ）走向・</a:t>
            </a:r>
            <a:r>
              <a:rPr lang="ja-JP" altLang="en-US" sz="1100" dirty="0" smtClean="0"/>
              <a:t>傾斜、　　（</a:t>
            </a:r>
            <a:r>
              <a:rPr lang="ja-JP" altLang="en-US" sz="1100" dirty="0"/>
              <a:t>エ）</a:t>
            </a:r>
            <a:r>
              <a:rPr lang="ja-JP" altLang="en-US" sz="1100" dirty="0" smtClean="0"/>
              <a:t>湧水量、　　（</a:t>
            </a:r>
            <a:r>
              <a:rPr lang="ja-JP" altLang="en-US" sz="1100" dirty="0"/>
              <a:t>オ）岩盤の劣化の</a:t>
            </a:r>
            <a:r>
              <a:rPr lang="ja-JP" altLang="en-US" sz="1100" dirty="0" smtClean="0"/>
              <a:t>状態</a:t>
            </a:r>
            <a:endParaRPr lang="ja-JP" altLang="en-US" sz="1100" dirty="0"/>
          </a:p>
          <a:p>
            <a:pPr marL="144000" indent="-179388"/>
            <a:r>
              <a:rPr lang="ja-JP" altLang="en-US" sz="1100" dirty="0" smtClean="0"/>
              <a:t>　イ</a:t>
            </a:r>
            <a:r>
              <a:rPr lang="ja-JP" altLang="en-US" sz="1100" dirty="0"/>
              <a:t>　切羽の観察結果の記録</a:t>
            </a:r>
          </a:p>
          <a:p>
            <a:pPr marL="144000" indent="-179388"/>
            <a:r>
              <a:rPr lang="ja-JP" altLang="en-US" sz="1100" dirty="0" smtClean="0"/>
              <a:t>　　　</a:t>
            </a:r>
            <a:r>
              <a:rPr lang="ja-JP" altLang="en-US" sz="1100" dirty="0"/>
              <a:t>アの切羽の観察結果を記録し、切羽評価点を算定し、地山等級を査定し、適切な支保パターンを選定すること</a:t>
            </a:r>
            <a:r>
              <a:rPr lang="ja-JP" altLang="en-US" sz="1100" dirty="0" smtClean="0"/>
              <a:t>。</a:t>
            </a:r>
            <a:endParaRPr lang="ja-JP" altLang="en-US" sz="1100" dirty="0"/>
          </a:p>
          <a:p>
            <a:pPr marL="144000" indent="-179388"/>
            <a:r>
              <a:rPr lang="ja-JP" altLang="en-US" sz="1100" dirty="0" smtClean="0"/>
              <a:t>　ウ</a:t>
            </a:r>
            <a:r>
              <a:rPr lang="ja-JP" altLang="en-US" sz="1100" dirty="0"/>
              <a:t>　計画の適否の確認</a:t>
            </a:r>
          </a:p>
          <a:p>
            <a:pPr marL="144000" indent="-179388"/>
            <a:r>
              <a:rPr lang="ja-JP" altLang="en-US" sz="1100" dirty="0" smtClean="0"/>
              <a:t>　　　</a:t>
            </a:r>
            <a:r>
              <a:rPr lang="ja-JP" altLang="en-US" sz="1100" dirty="0"/>
              <a:t>ア及びイの切羽の調査結果及び地山等級の査定結果から得られる地山等級と設計時の地山等級及び支保パターンを比較し、同計画の適否を確認すること。なお、地山等級が高い場合であっても、切羽に脆弱な部分が生じているおそれがあるので、留意すること。</a:t>
            </a:r>
          </a:p>
          <a:p>
            <a:pPr marL="144000" indent="-179388"/>
            <a:endParaRPr lang="ja-JP" altLang="en-US" sz="1100" dirty="0"/>
          </a:p>
        </p:txBody>
      </p:sp>
      <p:sp>
        <p:nvSpPr>
          <p:cNvPr id="8" name="正方形/長方形 7"/>
          <p:cNvSpPr/>
          <p:nvPr/>
        </p:nvSpPr>
        <p:spPr>
          <a:xfrm>
            <a:off x="488473" y="2067813"/>
            <a:ext cx="3723487"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事業者が講ずることが望ましい事項</a:t>
            </a:r>
            <a:endParaRPr kumimoji="1" lang="ja-JP" altLang="en-US" sz="1600" dirty="0"/>
          </a:p>
        </p:txBody>
      </p:sp>
      <p:sp>
        <p:nvSpPr>
          <p:cNvPr id="9" name="テキスト ボックス 8"/>
          <p:cNvSpPr txBox="1"/>
          <p:nvPr/>
        </p:nvSpPr>
        <p:spPr>
          <a:xfrm>
            <a:off x="540000" y="4649068"/>
            <a:ext cx="8000286" cy="1954381"/>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事業者に肌落ち防止計画の適切な実施を求めているものである。</a:t>
            </a:r>
            <a:endParaRPr lang="en-US" altLang="ja-JP" sz="1100" dirty="0" smtClean="0"/>
          </a:p>
          <a:p>
            <a:pPr marL="180000" indent="-165100">
              <a:buFont typeface="Arial" panose="020B0604020202020204" pitchFamily="34" charset="0"/>
              <a:buChar char="•"/>
            </a:pPr>
            <a:r>
              <a:rPr lang="ja-JP" altLang="en-US" sz="1100" dirty="0"/>
              <a:t>あわせて</a:t>
            </a:r>
            <a:r>
              <a:rPr lang="ja-JP" altLang="en-US" sz="1100" dirty="0" smtClean="0"/>
              <a:t>、計画の適否を確認し、必要であれば（１）の「切羽の調査」以下の事項を実施するよう求めているものである。</a:t>
            </a:r>
            <a:endParaRPr lang="en-US" altLang="ja-JP" sz="1100" dirty="0" smtClean="0"/>
          </a:p>
          <a:p>
            <a:pPr marL="180000" indent="-165100">
              <a:buFont typeface="Arial" panose="020B0604020202020204" pitchFamily="34" charset="0"/>
              <a:buChar char="•"/>
            </a:pPr>
            <a:r>
              <a:rPr lang="ja-JP" altLang="en-US" sz="1100" dirty="0" smtClean="0"/>
              <a:t>「切羽の観察」については、監視とは異なり、作業の節目等で行うものである。監視は、作業を中断し退避する必要があるかどうかを判断するために行うものであるが、観察は想定していた作業方法で安全が確保できるかどうか判断するために行うものである。</a:t>
            </a:r>
            <a:endParaRPr lang="en-US" altLang="ja-JP" sz="1100" dirty="0" smtClean="0"/>
          </a:p>
          <a:p>
            <a:pPr marL="180000" indent="-165100">
              <a:buFont typeface="Arial" panose="020B0604020202020204" pitchFamily="34" charset="0"/>
              <a:buChar char="•"/>
            </a:pPr>
            <a:r>
              <a:rPr lang="ja-JP" altLang="en-US" sz="1100" dirty="0" smtClean="0"/>
              <a:t>切羽の観察結果等をもとに、事業者は肌落ち防止計画の適否を確認することとなる。</a:t>
            </a:r>
            <a:endParaRPr lang="en-US" altLang="ja-JP" sz="1100" dirty="0" smtClean="0"/>
          </a:p>
          <a:p>
            <a:pPr marL="180000" indent="-165100">
              <a:buFont typeface="Arial" panose="020B0604020202020204" pitchFamily="34" charset="0"/>
              <a:buChar char="•"/>
            </a:pPr>
            <a:r>
              <a:rPr lang="ja-JP" altLang="en-US" sz="1100" dirty="0" smtClean="0"/>
              <a:t>なお、労働安全衛生規則第</a:t>
            </a:r>
            <a:r>
              <a:rPr lang="en-US" altLang="ja-JP" sz="1100" dirty="0" smtClean="0"/>
              <a:t>381</a:t>
            </a:r>
            <a:r>
              <a:rPr lang="ja-JP" altLang="en-US" sz="1100" dirty="0" smtClean="0"/>
              <a:t>条の観察、同規則第</a:t>
            </a:r>
            <a:r>
              <a:rPr lang="en-US" altLang="ja-JP" sz="1100" dirty="0" smtClean="0"/>
              <a:t>382</a:t>
            </a:r>
            <a:r>
              <a:rPr lang="ja-JP" altLang="en-US" sz="1100" dirty="0" smtClean="0"/>
              <a:t>条の点検、同規則第</a:t>
            </a:r>
            <a:r>
              <a:rPr lang="en-US" altLang="ja-JP" sz="1100" dirty="0" smtClean="0"/>
              <a:t>382</a:t>
            </a:r>
            <a:r>
              <a:rPr lang="ja-JP" altLang="en-US" sz="1100" dirty="0" smtClean="0"/>
              <a:t>条の２の測定等により知り得た地山の状況に施工計画が適応しなくなったときは、同規則第</a:t>
            </a:r>
            <a:r>
              <a:rPr lang="en-US" altLang="ja-JP" sz="1100" dirty="0" smtClean="0"/>
              <a:t>383</a:t>
            </a:r>
            <a:r>
              <a:rPr lang="ja-JP" altLang="en-US" sz="1100" dirty="0" smtClean="0"/>
              <a:t>条に基づき施工計画を変更する必要があるが、この場合は、肌落ち防止計画を併せて見直すことになる。</a:t>
            </a:r>
            <a:endParaRPr lang="en-US" altLang="ja-JP" sz="1100" dirty="0" smtClean="0"/>
          </a:p>
          <a:p>
            <a:pPr marL="180000" indent="-165100">
              <a:buFont typeface="Arial" panose="020B0604020202020204" pitchFamily="34" charset="0"/>
              <a:buChar char="•"/>
            </a:pPr>
            <a:r>
              <a:rPr lang="ja-JP" altLang="en-US" sz="1100" dirty="0"/>
              <a:t>平成</a:t>
            </a:r>
            <a:r>
              <a:rPr lang="en-US" altLang="ja-JP" sz="1100" dirty="0"/>
              <a:t>30</a:t>
            </a:r>
            <a:r>
              <a:rPr lang="ja-JP" altLang="en-US" sz="1100" dirty="0" smtClean="0"/>
              <a:t>年の</a:t>
            </a:r>
            <a:r>
              <a:rPr lang="ja-JP" altLang="en-US" sz="1100" dirty="0"/>
              <a:t>改正において</a:t>
            </a:r>
            <a:r>
              <a:rPr lang="ja-JP" altLang="en-US" sz="1100" dirty="0" smtClean="0"/>
              <a:t>、観察結果等を踏まえた支保パターンの選定、切羽に脆弱部が生じているおそれがある場合に留意することを追記した。</a:t>
            </a:r>
            <a:endParaRPr lang="en-US" altLang="ja-JP" sz="1100" dirty="0"/>
          </a:p>
          <a:p>
            <a:pPr marL="180000" indent="-165100">
              <a:buFont typeface="Arial" panose="020B0604020202020204" pitchFamily="34" charset="0"/>
              <a:buChar char="•"/>
            </a:pPr>
            <a:endParaRPr lang="en-US" altLang="ja-JP" sz="1100" dirty="0" smtClean="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Tree>
    <p:extLst>
      <p:ext uri="{BB962C8B-B14F-4D97-AF65-F5344CB8AC3E}">
        <p14:creationId xmlns:p14="http://schemas.microsoft.com/office/powerpoint/2010/main" val="39005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78257" y="476672"/>
            <a:ext cx="8299876"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切羽の監視等の整理</a:t>
            </a:r>
            <a:endParaRPr kumimoji="1" lang="en-US" altLang="ja-JP" dirty="0" smtClean="0"/>
          </a:p>
        </p:txBody>
      </p:sp>
      <p:graphicFrame>
        <p:nvGraphicFramePr>
          <p:cNvPr id="3" name="表 2"/>
          <p:cNvGraphicFramePr>
            <a:graphicFrameLocks noGrp="1"/>
          </p:cNvGraphicFramePr>
          <p:nvPr>
            <p:extLst>
              <p:ext uri="{D42A27DB-BD31-4B8C-83A1-F6EECF244321}">
                <p14:modId xmlns:p14="http://schemas.microsoft.com/office/powerpoint/2010/main" val="3746647509"/>
              </p:ext>
            </p:extLst>
          </p:nvPr>
        </p:nvGraphicFramePr>
        <p:xfrm>
          <a:off x="323528" y="1424104"/>
          <a:ext cx="8568954" cy="4837936"/>
        </p:xfrm>
        <a:graphic>
          <a:graphicData uri="http://schemas.openxmlformats.org/drawingml/2006/table">
            <a:tbl>
              <a:tblPr firstRow="1" bandRow="1">
                <a:tableStyleId>{8A107856-5554-42FB-B03E-39F5DBC370BA}</a:tableStyleId>
              </a:tblPr>
              <a:tblGrid>
                <a:gridCol w="699889"/>
                <a:gridCol w="1944216"/>
                <a:gridCol w="1872208"/>
                <a:gridCol w="1944216"/>
                <a:gridCol w="2108425"/>
              </a:tblGrid>
              <a:tr h="448816">
                <a:tc>
                  <a:txBody>
                    <a:bodyPr/>
                    <a:lstStyle/>
                    <a:p>
                      <a:endParaRPr kumimoji="1" lang="ja-JP" altLang="en-US" sz="1200" dirty="0"/>
                    </a:p>
                  </a:txBody>
                  <a:tcPr/>
                </a:tc>
                <a:tc>
                  <a:txBody>
                    <a:bodyPr/>
                    <a:lstStyle/>
                    <a:p>
                      <a:pPr algn="ctr"/>
                      <a:r>
                        <a:rPr kumimoji="1" lang="ja-JP" altLang="en-US" sz="1200" dirty="0" smtClean="0"/>
                        <a:t>観察１</a:t>
                      </a:r>
                      <a:endParaRPr kumimoji="1" lang="ja-JP" altLang="en-US" sz="1200" dirty="0"/>
                    </a:p>
                  </a:txBody>
                  <a:tcPr anchor="ctr"/>
                </a:tc>
                <a:tc>
                  <a:txBody>
                    <a:bodyPr/>
                    <a:lstStyle/>
                    <a:p>
                      <a:pPr algn="ctr"/>
                      <a:r>
                        <a:rPr kumimoji="1" lang="ja-JP" altLang="en-US" sz="1200" dirty="0" smtClean="0"/>
                        <a:t>点検</a:t>
                      </a:r>
                      <a:endParaRPr kumimoji="1" lang="ja-JP" altLang="en-US" sz="1200" dirty="0"/>
                    </a:p>
                  </a:txBody>
                  <a:tcPr anchor="ctr"/>
                </a:tc>
                <a:tc>
                  <a:txBody>
                    <a:bodyPr/>
                    <a:lstStyle/>
                    <a:p>
                      <a:pPr algn="ctr"/>
                      <a:r>
                        <a:rPr kumimoji="1" lang="ja-JP" altLang="en-US" sz="1200" dirty="0" smtClean="0"/>
                        <a:t>観察２</a:t>
                      </a:r>
                      <a:endParaRPr kumimoji="1" lang="ja-JP" altLang="en-US" sz="1200" dirty="0"/>
                    </a:p>
                  </a:txBody>
                  <a:tcPr anchor="ctr"/>
                </a:tc>
                <a:tc>
                  <a:txBody>
                    <a:bodyPr/>
                    <a:lstStyle/>
                    <a:p>
                      <a:pPr algn="ctr"/>
                      <a:r>
                        <a:rPr kumimoji="1" lang="ja-JP" altLang="en-US" sz="1200" dirty="0" smtClean="0"/>
                        <a:t>監視</a:t>
                      </a:r>
                      <a:endParaRPr kumimoji="1" lang="ja-JP" altLang="en-US" sz="1200" dirty="0"/>
                    </a:p>
                  </a:txBody>
                  <a:tcPr anchor="ctr"/>
                </a:tc>
              </a:tr>
              <a:tr h="352080">
                <a:tc>
                  <a:txBody>
                    <a:bodyPr/>
                    <a:lstStyle/>
                    <a:p>
                      <a:r>
                        <a:rPr kumimoji="1" lang="ja-JP" altLang="en-US" sz="1200" dirty="0" smtClean="0"/>
                        <a:t>根拠</a:t>
                      </a:r>
                      <a:endParaRPr kumimoji="1" lang="ja-JP" altLang="en-US" sz="1200" dirty="0"/>
                    </a:p>
                  </a:txBody>
                  <a:tcPr/>
                </a:tc>
                <a:tc>
                  <a:txBody>
                    <a:bodyPr/>
                    <a:lstStyle/>
                    <a:p>
                      <a:r>
                        <a:rPr kumimoji="1" lang="ja-JP" altLang="en-US" sz="1200" dirty="0" smtClean="0"/>
                        <a:t>労働安全衛生規則第</a:t>
                      </a:r>
                      <a:r>
                        <a:rPr kumimoji="1" lang="en-US" altLang="ja-JP" sz="1200" dirty="0" smtClean="0"/>
                        <a:t>381</a:t>
                      </a:r>
                      <a:r>
                        <a:rPr kumimoji="1" lang="ja-JP" altLang="en-US" sz="1200" dirty="0" smtClean="0"/>
                        <a:t>条</a:t>
                      </a:r>
                      <a:endParaRPr kumimoji="1" lang="ja-JP" altLang="en-US" sz="1200" dirty="0"/>
                    </a:p>
                  </a:txBody>
                  <a:tcPr/>
                </a:tc>
                <a:tc>
                  <a:txBody>
                    <a:bodyPr/>
                    <a:lstStyle/>
                    <a:p>
                      <a:r>
                        <a:rPr kumimoji="1" lang="ja-JP" altLang="en-US" sz="1200" dirty="0" smtClean="0"/>
                        <a:t>労働安全衛生規則第</a:t>
                      </a:r>
                      <a:r>
                        <a:rPr kumimoji="1" lang="en-US" altLang="ja-JP" sz="1200" dirty="0" smtClean="0"/>
                        <a:t>382</a:t>
                      </a:r>
                      <a:r>
                        <a:rPr kumimoji="1" lang="ja-JP" altLang="en-US" sz="1200" dirty="0" smtClean="0"/>
                        <a:t>条</a:t>
                      </a:r>
                      <a:endParaRPr kumimoji="1" lang="ja-JP"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ガイドライン</a:t>
                      </a:r>
                    </a:p>
                    <a:p>
                      <a:endParaRPr kumimoji="1" lang="ja-JP" altLang="en-US" sz="1200" dirty="0"/>
                    </a:p>
                  </a:txBody>
                  <a:tcPr/>
                </a:tc>
                <a:tc>
                  <a:txBody>
                    <a:bodyPr/>
                    <a:lstStyle/>
                    <a:p>
                      <a:r>
                        <a:rPr kumimoji="1" lang="ja-JP" altLang="en-US" sz="1200" dirty="0" smtClean="0"/>
                        <a:t>ガイドライン</a:t>
                      </a:r>
                      <a:endParaRPr kumimoji="1" lang="ja-JP" altLang="en-US" sz="1200" dirty="0"/>
                    </a:p>
                  </a:txBody>
                  <a:tcPr/>
                </a:tc>
              </a:tr>
              <a:tr h="440007">
                <a:tc>
                  <a:txBody>
                    <a:bodyPr/>
                    <a:lstStyle/>
                    <a:p>
                      <a:r>
                        <a:rPr kumimoji="1" lang="ja-JP" altLang="en-US" sz="1200" dirty="0" smtClean="0"/>
                        <a:t>目的</a:t>
                      </a:r>
                      <a:endParaRPr kumimoji="1" lang="ja-JP" altLang="en-US" sz="1200" dirty="0"/>
                    </a:p>
                  </a:txBody>
                  <a:tcPr/>
                </a:tc>
                <a:tc>
                  <a:txBody>
                    <a:bodyPr/>
                    <a:lstStyle/>
                    <a:p>
                      <a:r>
                        <a:rPr kumimoji="1" lang="ja-JP" altLang="en-US" sz="1200" dirty="0" smtClean="0"/>
                        <a:t>落盤、出水、ガス爆発等による労働者の危険を防止するため</a:t>
                      </a:r>
                      <a:endParaRPr kumimoji="1" lang="ja-JP" altLang="en-US" sz="1200" dirty="0"/>
                    </a:p>
                  </a:txBody>
                  <a:tcPr/>
                </a:tc>
                <a:tc>
                  <a:txBody>
                    <a:bodyPr/>
                    <a:lstStyle/>
                    <a:p>
                      <a:r>
                        <a:rPr kumimoji="1" lang="ja-JP" altLang="en-US" sz="1200" dirty="0" smtClean="0"/>
                        <a:t>落盤又は肌落ちによる労働者への危険を防止するため</a:t>
                      </a:r>
                      <a:endParaRPr kumimoji="1" lang="ja-JP"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肌落ち災害を防止するため</a:t>
                      </a:r>
                    </a:p>
                    <a:p>
                      <a:endParaRPr kumimoji="1" lang="ja-JP" altLang="en-US" sz="1200" dirty="0"/>
                    </a:p>
                  </a:txBody>
                  <a:tcPr/>
                </a:tc>
                <a:tc>
                  <a:txBody>
                    <a:bodyPr/>
                    <a:lstStyle/>
                    <a:p>
                      <a:r>
                        <a:rPr kumimoji="1" lang="ja-JP" altLang="en-US" sz="1200" dirty="0" smtClean="0"/>
                        <a:t>肌落ち災害を防止するため</a:t>
                      </a:r>
                      <a:endParaRPr kumimoji="1" lang="ja-JP" altLang="en-US" sz="1200" dirty="0"/>
                    </a:p>
                  </a:txBody>
                  <a:tcPr/>
                </a:tc>
              </a:tr>
              <a:tr h="399525">
                <a:tc>
                  <a:txBody>
                    <a:bodyPr/>
                    <a:lstStyle/>
                    <a:p>
                      <a:r>
                        <a:rPr kumimoji="1" lang="ja-JP" altLang="en-US" sz="1200" dirty="0" smtClean="0"/>
                        <a:t>実施者</a:t>
                      </a:r>
                      <a:endParaRPr kumimoji="1" lang="ja-JP" altLang="en-US" sz="1200" dirty="0"/>
                    </a:p>
                  </a:txBody>
                  <a:tcPr/>
                </a:tc>
                <a:tc>
                  <a:txBody>
                    <a:bodyPr/>
                    <a:lstStyle/>
                    <a:p>
                      <a:r>
                        <a:rPr kumimoji="1" lang="ja-JP" altLang="en-US" sz="1200" dirty="0" smtClean="0"/>
                        <a:t>事業者</a:t>
                      </a:r>
                      <a:endParaRPr kumimoji="1" lang="ja-JP" altLang="en-US" sz="1200" dirty="0"/>
                    </a:p>
                  </a:txBody>
                  <a:tcPr/>
                </a:tc>
                <a:tc>
                  <a:txBody>
                    <a:bodyPr/>
                    <a:lstStyle/>
                    <a:p>
                      <a:r>
                        <a:rPr kumimoji="1" lang="ja-JP" altLang="en-US" sz="1200" dirty="0" smtClean="0"/>
                        <a:t>点検者（事業者の指名）</a:t>
                      </a:r>
                      <a:endParaRPr kumimoji="1" lang="ja-JP" altLang="en-US" sz="1200" dirty="0"/>
                    </a:p>
                  </a:txBody>
                  <a:tcPr/>
                </a:tc>
                <a:tc>
                  <a:txBody>
                    <a:bodyPr/>
                    <a:lstStyle/>
                    <a:p>
                      <a:r>
                        <a:rPr kumimoji="1" lang="ja-JP" altLang="en-US" sz="1200" dirty="0" smtClean="0"/>
                        <a:t>事業者</a:t>
                      </a:r>
                      <a:endParaRPr kumimoji="1" lang="ja-JP" altLang="en-US" sz="1200" dirty="0"/>
                    </a:p>
                  </a:txBody>
                  <a:tcPr/>
                </a:tc>
                <a:tc>
                  <a:txBody>
                    <a:bodyPr/>
                    <a:lstStyle/>
                    <a:p>
                      <a:r>
                        <a:rPr kumimoji="1" lang="ja-JP" altLang="en-US" sz="1200" dirty="0" smtClean="0"/>
                        <a:t>切羽監視責任者（事業者の指名）</a:t>
                      </a:r>
                      <a:endParaRPr kumimoji="1" lang="ja-JP" altLang="en-US" sz="1200" dirty="0"/>
                    </a:p>
                  </a:txBody>
                  <a:tcPr/>
                </a:tc>
              </a:tr>
              <a:tr h="440007">
                <a:tc>
                  <a:txBody>
                    <a:bodyPr/>
                    <a:lstStyle/>
                    <a:p>
                      <a:r>
                        <a:rPr kumimoji="1" lang="ja-JP" altLang="en-US" sz="1200" dirty="0" smtClean="0"/>
                        <a:t>実施時期</a:t>
                      </a:r>
                      <a:endParaRPr kumimoji="1" lang="ja-JP" altLang="en-US" sz="1200" dirty="0"/>
                    </a:p>
                  </a:txBody>
                  <a:tcPr/>
                </a:tc>
                <a:tc>
                  <a:txBody>
                    <a:bodyPr/>
                    <a:lstStyle/>
                    <a:p>
                      <a:r>
                        <a:rPr kumimoji="1" lang="ja-JP" altLang="en-US" sz="1200" dirty="0" smtClean="0"/>
                        <a:t>毎日</a:t>
                      </a:r>
                      <a:endParaRPr kumimoji="1" lang="ja-JP" altLang="en-US" sz="1200" dirty="0"/>
                    </a:p>
                  </a:txBody>
                  <a:tcPr/>
                </a:tc>
                <a:tc>
                  <a:txBody>
                    <a:bodyPr/>
                    <a:lstStyle/>
                    <a:p>
                      <a:pPr marL="88900" indent="-88900"/>
                      <a:r>
                        <a:rPr kumimoji="1" lang="ja-JP" altLang="en-US" sz="1200" dirty="0" smtClean="0"/>
                        <a:t>①毎日及び中震以上の地震後</a:t>
                      </a:r>
                      <a:endParaRPr kumimoji="1" lang="en-US" altLang="ja-JP" sz="1200" dirty="0" smtClean="0"/>
                    </a:p>
                    <a:p>
                      <a:r>
                        <a:rPr kumimoji="1" lang="ja-JP" altLang="en-US" sz="1200" dirty="0" smtClean="0"/>
                        <a:t>②発破を行った後</a:t>
                      </a:r>
                      <a:endParaRPr kumimoji="1" lang="ja-JP" altLang="en-US" sz="1200" dirty="0"/>
                    </a:p>
                  </a:txBody>
                  <a:tcPr/>
                </a:tc>
                <a:tc>
                  <a:txBody>
                    <a:bodyPr/>
                    <a:lstStyle/>
                    <a:p>
                      <a:r>
                        <a:rPr kumimoji="1" lang="ja-JP" altLang="en-US" sz="1200" dirty="0" smtClean="0"/>
                        <a:t>装薬時、吹付け時、支保工建て込み時、交代時</a:t>
                      </a:r>
                      <a:endParaRPr kumimoji="1" lang="ja-JP" altLang="en-US" sz="1200" dirty="0"/>
                    </a:p>
                  </a:txBody>
                  <a:tcPr/>
                </a:tc>
                <a:tc>
                  <a:txBody>
                    <a:bodyPr/>
                    <a:lstStyle/>
                    <a:p>
                      <a:r>
                        <a:rPr kumimoji="1" lang="ja-JP" altLang="en-US" sz="1200" dirty="0" smtClean="0"/>
                        <a:t>常時</a:t>
                      </a:r>
                      <a:endParaRPr kumimoji="1" lang="ja-JP" altLang="en-US" sz="1200" dirty="0"/>
                    </a:p>
                  </a:txBody>
                  <a:tcPr/>
                </a:tc>
              </a:tr>
              <a:tr h="440007">
                <a:tc>
                  <a:txBody>
                    <a:bodyPr/>
                    <a:lstStyle/>
                    <a:p>
                      <a:r>
                        <a:rPr kumimoji="1" lang="ja-JP" altLang="en-US" sz="1200" dirty="0" smtClean="0"/>
                        <a:t>実施対象</a:t>
                      </a:r>
                      <a:endParaRPr kumimoji="1" lang="ja-JP" altLang="en-US" sz="1200" dirty="0"/>
                    </a:p>
                  </a:txBody>
                  <a:tcPr/>
                </a:tc>
                <a:tc>
                  <a:txBody>
                    <a:bodyPr/>
                    <a:lstStyle/>
                    <a:p>
                      <a:r>
                        <a:rPr kumimoji="1" lang="ja-JP" altLang="en-US" sz="1200" dirty="0" smtClean="0"/>
                        <a:t>掘削箇所及びその周辺の地山</a:t>
                      </a:r>
                      <a:endParaRPr kumimoji="1" lang="ja-JP" altLang="en-US" sz="1200" dirty="0"/>
                    </a:p>
                  </a:txBody>
                  <a:tcPr/>
                </a:tc>
                <a:tc>
                  <a:txBody>
                    <a:bodyPr/>
                    <a:lstStyle/>
                    <a:p>
                      <a:r>
                        <a:rPr kumimoji="1" lang="ja-JP" altLang="en-US" sz="1200" dirty="0" smtClean="0"/>
                        <a:t>①ずい道内部の地山</a:t>
                      </a:r>
                      <a:endParaRPr kumimoji="1" lang="en-US" altLang="ja-JP" sz="1200" dirty="0" smtClean="0"/>
                    </a:p>
                    <a:p>
                      <a:pPr marL="177800" indent="-177800"/>
                      <a:r>
                        <a:rPr kumimoji="1" lang="ja-JP" altLang="en-US" sz="1200" dirty="0" smtClean="0"/>
                        <a:t>②発破を行った箇所及びその周辺</a:t>
                      </a:r>
                      <a:endParaRPr kumimoji="1" lang="ja-JP" altLang="en-US" sz="1200" dirty="0"/>
                    </a:p>
                  </a:txBody>
                  <a:tcPr/>
                </a:tc>
                <a:tc>
                  <a:txBody>
                    <a:bodyPr/>
                    <a:lstStyle/>
                    <a:p>
                      <a:pPr marL="177800" indent="-177800"/>
                      <a:r>
                        <a:rPr kumimoji="1" lang="ja-JP" altLang="en-US" sz="1200" dirty="0" smtClean="0"/>
                        <a:t>切羽</a:t>
                      </a:r>
                      <a:endParaRPr kumimoji="1" lang="ja-JP" altLang="en-US" sz="1200" dirty="0"/>
                    </a:p>
                  </a:txBody>
                  <a:tcPr/>
                </a:tc>
                <a:tc>
                  <a:txBody>
                    <a:bodyPr/>
                    <a:lstStyle/>
                    <a:p>
                      <a:r>
                        <a:rPr kumimoji="1" lang="ja-JP" altLang="en-US" sz="1200" dirty="0" smtClean="0"/>
                        <a:t>切羽</a:t>
                      </a:r>
                      <a:endParaRPr kumimoji="1" lang="ja-JP" altLang="en-US" sz="1200" dirty="0"/>
                    </a:p>
                  </a:txBody>
                  <a:tcPr/>
                </a:tc>
              </a:tr>
              <a:tr h="440007">
                <a:tc>
                  <a:txBody>
                    <a:bodyPr/>
                    <a:lstStyle/>
                    <a:p>
                      <a:r>
                        <a:rPr kumimoji="1" lang="ja-JP" altLang="en-US" sz="1200" dirty="0" smtClean="0"/>
                        <a:t>項目</a:t>
                      </a:r>
                      <a:endParaRPr kumimoji="1" lang="ja-JP" altLang="en-US" sz="1200" dirty="0"/>
                    </a:p>
                  </a:txBody>
                  <a:tcPr/>
                </a:tc>
                <a:tc>
                  <a:txBody>
                    <a:bodyPr/>
                    <a:lstStyle/>
                    <a:p>
                      <a:pPr marL="144000" indent="-179388"/>
                      <a:r>
                        <a:rPr lang="ja-JP" altLang="en-US" sz="1200" dirty="0" smtClean="0"/>
                        <a:t>一　地質及び地層の状態</a:t>
                      </a:r>
                      <a:endParaRPr lang="en-US" altLang="ja-JP" sz="1200" dirty="0" smtClean="0"/>
                    </a:p>
                    <a:p>
                      <a:pPr marL="144000" indent="-179388"/>
                      <a:r>
                        <a:rPr lang="ja-JP" altLang="en-US" sz="1200" dirty="0" smtClean="0"/>
                        <a:t>二　含水及び湧水の有無及び状態</a:t>
                      </a:r>
                      <a:endParaRPr lang="en-US" altLang="ja-JP" sz="1200" dirty="0" smtClean="0"/>
                    </a:p>
                    <a:p>
                      <a:pPr marL="144000" indent="-179388"/>
                      <a:r>
                        <a:rPr lang="ja-JP" altLang="en-US" sz="1200" dirty="0" smtClean="0"/>
                        <a:t>三　可燃性ガスの有無及び状態</a:t>
                      </a:r>
                      <a:endParaRPr lang="en-US" altLang="ja-JP" sz="1200" dirty="0" smtClean="0"/>
                    </a:p>
                    <a:p>
                      <a:pPr marL="144000" indent="-179388"/>
                      <a:r>
                        <a:rPr lang="ja-JP" altLang="en-US" sz="1200" dirty="0" smtClean="0"/>
                        <a:t>四　高温のガス及び蒸気の有無及び状態</a:t>
                      </a:r>
                      <a:endParaRPr kumimoji="1" lang="ja-JP" altLang="en-US" sz="1200" dirty="0"/>
                    </a:p>
                  </a:txBody>
                  <a:tcPr/>
                </a:tc>
                <a:tc>
                  <a:txBody>
                    <a:bodyPr/>
                    <a:lstStyle/>
                    <a:p>
                      <a:pPr marL="144000" indent="-179388"/>
                      <a:r>
                        <a:rPr lang="ja-JP" altLang="en-US" sz="1200" dirty="0" smtClean="0"/>
                        <a:t>①浮石及び亀裂の有無及び状態並びに含水及び湧水の状態の変化</a:t>
                      </a:r>
                      <a:endParaRPr lang="en-US" altLang="ja-JP" sz="1200" dirty="0" smtClean="0"/>
                    </a:p>
                    <a:p>
                      <a:pPr marL="144000" indent="-179388"/>
                      <a:r>
                        <a:rPr lang="ja-JP" altLang="en-US" sz="1200" dirty="0" smtClean="0"/>
                        <a:t>②浮石及び亀裂の有無及び状態</a:t>
                      </a:r>
                      <a:endParaRPr lang="en-US" altLang="ja-JP" sz="1200" dirty="0" smtClean="0"/>
                    </a:p>
                  </a:txBody>
                  <a:tcPr/>
                </a:tc>
                <a:tc>
                  <a:txBody>
                    <a:bodyPr/>
                    <a:lstStyle/>
                    <a:p>
                      <a:pPr marL="144000" indent="-179388"/>
                      <a:r>
                        <a:rPr lang="en-US" altLang="ja-JP" sz="1200" dirty="0" smtClean="0"/>
                        <a:t>(</a:t>
                      </a:r>
                      <a:r>
                        <a:rPr lang="ja-JP" altLang="en-US" sz="1200" dirty="0" smtClean="0"/>
                        <a:t>ｱ</a:t>
                      </a:r>
                      <a:r>
                        <a:rPr lang="en-US" altLang="ja-JP" sz="1200" dirty="0" smtClean="0"/>
                        <a:t>)</a:t>
                      </a:r>
                      <a:r>
                        <a:rPr lang="ja-JP" altLang="en-US" sz="1200" dirty="0" smtClean="0"/>
                        <a:t>圧縮強度及び風化変質</a:t>
                      </a:r>
                      <a:endParaRPr lang="en-US" altLang="ja-JP" sz="1200" dirty="0" smtClean="0"/>
                    </a:p>
                    <a:p>
                      <a:pPr marL="144000" indent="-179388"/>
                      <a:r>
                        <a:rPr lang="en-US" altLang="ja-JP" sz="1200" dirty="0" smtClean="0"/>
                        <a:t>(</a:t>
                      </a:r>
                      <a:r>
                        <a:rPr lang="ja-JP" altLang="en-US" sz="1200" dirty="0" smtClean="0"/>
                        <a:t>ｲ</a:t>
                      </a:r>
                      <a:r>
                        <a:rPr lang="en-US" altLang="ja-JP" sz="1200" dirty="0" smtClean="0"/>
                        <a:t>)</a:t>
                      </a:r>
                      <a:r>
                        <a:rPr lang="ja-JP" altLang="en-US" sz="1200" dirty="0" smtClean="0"/>
                        <a:t>割目間隔及び割目状態</a:t>
                      </a:r>
                      <a:endParaRPr lang="en-US" altLang="ja-JP" sz="1200" dirty="0" smtClean="0"/>
                    </a:p>
                    <a:p>
                      <a:pPr marL="144000" indent="-179388"/>
                      <a:r>
                        <a:rPr lang="en-US" altLang="ja-JP" sz="1200" dirty="0" smtClean="0"/>
                        <a:t>(</a:t>
                      </a:r>
                      <a:r>
                        <a:rPr lang="ja-JP" altLang="en-US" sz="1200" dirty="0" smtClean="0"/>
                        <a:t>ｳ</a:t>
                      </a:r>
                      <a:r>
                        <a:rPr lang="en-US" altLang="ja-JP" sz="1200" dirty="0" smtClean="0"/>
                        <a:t>)</a:t>
                      </a:r>
                      <a:r>
                        <a:rPr lang="ja-JP" altLang="en-US" sz="1200" dirty="0" smtClean="0"/>
                        <a:t>走向・傾斜</a:t>
                      </a:r>
                      <a:endParaRPr lang="en-US" altLang="ja-JP" sz="1200" dirty="0" smtClean="0"/>
                    </a:p>
                    <a:p>
                      <a:pPr marL="144000" indent="-179388"/>
                      <a:r>
                        <a:rPr lang="en-US" altLang="ja-JP" sz="1200" dirty="0" smtClean="0"/>
                        <a:t>(</a:t>
                      </a:r>
                      <a:r>
                        <a:rPr lang="ja-JP" altLang="en-US" sz="1200" dirty="0" smtClean="0"/>
                        <a:t>ｴ</a:t>
                      </a:r>
                      <a:r>
                        <a:rPr lang="en-US" altLang="ja-JP" sz="1200" dirty="0" smtClean="0"/>
                        <a:t>)</a:t>
                      </a:r>
                      <a:r>
                        <a:rPr lang="ja-JP" altLang="en-US" sz="1200" dirty="0" smtClean="0"/>
                        <a:t>湧水量</a:t>
                      </a:r>
                      <a:endParaRPr lang="en-US" altLang="ja-JP" sz="1200" dirty="0" smtClean="0"/>
                    </a:p>
                    <a:p>
                      <a:pPr marL="144000" indent="-179388"/>
                      <a:r>
                        <a:rPr lang="en-US" altLang="ja-JP" sz="1200" dirty="0" smtClean="0"/>
                        <a:t>(</a:t>
                      </a:r>
                      <a:r>
                        <a:rPr lang="ja-JP" altLang="en-US" sz="1200" dirty="0" smtClean="0"/>
                        <a:t>ｵ</a:t>
                      </a:r>
                      <a:r>
                        <a:rPr lang="en-US" altLang="ja-JP" sz="1200" dirty="0" smtClean="0"/>
                        <a:t>)</a:t>
                      </a:r>
                      <a:r>
                        <a:rPr lang="ja-JP" altLang="en-US" sz="1200" dirty="0" smtClean="0"/>
                        <a:t>岩盤の劣化の状態</a:t>
                      </a:r>
                      <a:endParaRPr lang="en-US" altLang="ja-JP" sz="1200" dirty="0" smtClean="0"/>
                    </a:p>
                  </a:txBody>
                  <a:tcPr/>
                </a:tc>
                <a:tc>
                  <a:txBody>
                    <a:bodyPr/>
                    <a:lstStyle/>
                    <a:p>
                      <a:r>
                        <a:rPr kumimoji="1" lang="ja-JP" altLang="en-US" sz="1200" dirty="0" smtClean="0"/>
                        <a:t>肌落ちの予兆を感知できるような項目を定めるものであり、少なくとも次を含むこと。</a:t>
                      </a:r>
                    </a:p>
                    <a:p>
                      <a:r>
                        <a:rPr kumimoji="1" lang="en-US" altLang="ja-JP" sz="1200" dirty="0" smtClean="0"/>
                        <a:t>(</a:t>
                      </a:r>
                      <a:r>
                        <a:rPr kumimoji="1" lang="ja-JP" altLang="en-US" sz="1200" dirty="0" smtClean="0"/>
                        <a:t>ｱ</a:t>
                      </a:r>
                      <a:r>
                        <a:rPr kumimoji="1" lang="en-US" altLang="ja-JP" sz="1200" dirty="0" smtClean="0"/>
                        <a:t>)</a:t>
                      </a:r>
                      <a:r>
                        <a:rPr kumimoji="1" lang="ja-JP" altLang="en-US" sz="1200" dirty="0" smtClean="0"/>
                        <a:t>切羽の変状</a:t>
                      </a:r>
                    </a:p>
                    <a:p>
                      <a:r>
                        <a:rPr kumimoji="1" lang="en-US" altLang="ja-JP" sz="1200" dirty="0" smtClean="0"/>
                        <a:t>(</a:t>
                      </a:r>
                      <a:r>
                        <a:rPr kumimoji="1" lang="ja-JP" altLang="en-US" sz="1200" dirty="0" smtClean="0"/>
                        <a:t>ｲ</a:t>
                      </a:r>
                      <a:r>
                        <a:rPr kumimoji="1" lang="en-US" altLang="ja-JP" sz="1200" dirty="0" smtClean="0"/>
                        <a:t>)</a:t>
                      </a:r>
                      <a:r>
                        <a:rPr kumimoji="1" lang="ja-JP" altLang="en-US" sz="1200" dirty="0" smtClean="0"/>
                        <a:t>割目の発生の有無</a:t>
                      </a:r>
                    </a:p>
                    <a:p>
                      <a:r>
                        <a:rPr kumimoji="1" lang="en-US" altLang="ja-JP" sz="1200" dirty="0" smtClean="0"/>
                        <a:t>(</a:t>
                      </a:r>
                      <a:r>
                        <a:rPr kumimoji="1" lang="ja-JP" altLang="en-US" sz="1200" dirty="0" smtClean="0"/>
                        <a:t>ｳ</a:t>
                      </a:r>
                      <a:r>
                        <a:rPr kumimoji="1" lang="en-US" altLang="ja-JP" sz="1200" dirty="0" smtClean="0"/>
                        <a:t>)</a:t>
                      </a:r>
                      <a:r>
                        <a:rPr kumimoji="1" lang="ja-JP" altLang="en-US" sz="1200" dirty="0" smtClean="0"/>
                        <a:t>湧水の有無</a:t>
                      </a:r>
                    </a:p>
                    <a:p>
                      <a:r>
                        <a:rPr kumimoji="1" lang="en-US" altLang="ja-JP" sz="1200" dirty="0" smtClean="0"/>
                        <a:t>(</a:t>
                      </a:r>
                      <a:r>
                        <a:rPr kumimoji="1" lang="ja-JP" altLang="en-US" sz="1200" dirty="0" smtClean="0"/>
                        <a:t>ｴ</a:t>
                      </a:r>
                      <a:r>
                        <a:rPr kumimoji="1" lang="en-US" altLang="ja-JP" sz="1200" dirty="0" smtClean="0"/>
                        <a:t>)</a:t>
                      </a:r>
                      <a:r>
                        <a:rPr kumimoji="1" lang="ja-JP" altLang="en-US" sz="1200" dirty="0" smtClean="0"/>
                        <a:t>岩盤の劣化の状態</a:t>
                      </a:r>
                    </a:p>
                    <a:p>
                      <a:endParaRPr kumimoji="1" lang="ja-JP" altLang="en-US" sz="1200" dirty="0"/>
                    </a:p>
                  </a:txBody>
                  <a:tcPr/>
                </a:tc>
              </a:tr>
            </a:tbl>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Tree>
    <p:extLst>
      <p:ext uri="{BB962C8B-B14F-4D97-AF65-F5344CB8AC3E}">
        <p14:creationId xmlns:p14="http://schemas.microsoft.com/office/powerpoint/2010/main" val="2169074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821284" y="210126"/>
            <a:ext cx="75671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600" dirty="0" smtClean="0"/>
              <a:t>山岳トンネル工事の切羽における肌落ち災害防止対策に係るガイドラインの解説</a:t>
            </a:r>
            <a:endParaRPr kumimoji="1" lang="en-US" altLang="ja-JP" sz="1600" dirty="0" smtClean="0"/>
          </a:p>
        </p:txBody>
      </p:sp>
      <p:sp>
        <p:nvSpPr>
          <p:cNvPr id="9" name="テキスト ボックス 8"/>
          <p:cNvSpPr txBox="1"/>
          <p:nvPr/>
        </p:nvSpPr>
        <p:spPr>
          <a:xfrm>
            <a:off x="540000" y="1895624"/>
            <a:ext cx="8208464" cy="1615827"/>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地山の状態が設計段階で想定していた状態と異なる場合など、施工計画書の範囲内で十分な肌落ち防止対策が実施できない場合がある。この</a:t>
            </a:r>
            <a:r>
              <a:rPr lang="ja-JP" altLang="en-US" sz="1100" dirty="0"/>
              <a:t>よう</a:t>
            </a:r>
            <a:r>
              <a:rPr lang="ja-JP" altLang="en-US" sz="1100" dirty="0" smtClean="0"/>
              <a:t>な場合には、事業者は発注者</a:t>
            </a:r>
            <a:r>
              <a:rPr lang="ja-JP" altLang="en-US" sz="1100" dirty="0"/>
              <a:t>及び</a:t>
            </a:r>
            <a:r>
              <a:rPr lang="ja-JP" altLang="en-US" sz="1100" dirty="0" smtClean="0"/>
              <a:t>設計者と十分に検討を行い、肌落ち防止計画を変更し、切羽の安全が確保されるようにするべきである。</a:t>
            </a:r>
            <a:endParaRPr lang="en-US" altLang="ja-JP" sz="1100" dirty="0" smtClean="0"/>
          </a:p>
          <a:p>
            <a:pPr marL="180000" indent="-165100">
              <a:buFont typeface="Arial" panose="020B0604020202020204" pitchFamily="34" charset="0"/>
              <a:buChar char="•"/>
            </a:pPr>
            <a:r>
              <a:rPr lang="ja-JP" altLang="en-US" sz="1100" dirty="0" smtClean="0"/>
              <a:t>地山の状態が想定どおりでない状況はしばしばみられるので、発注者及び設計者は事業者に対応を任せるのではなく、肌落ち防止災害のために必要な措置を事業者がとることができるよう、肌落ち災害防止対策の実施に伴う安全衛生経費の増額を含め、真摯に協議することが求められる。</a:t>
            </a:r>
            <a:endParaRPr lang="en-US" altLang="ja-JP" sz="1100" dirty="0" smtClean="0"/>
          </a:p>
          <a:p>
            <a:pPr marL="180000" indent="-165100">
              <a:buFont typeface="Arial" panose="020B0604020202020204" pitchFamily="34" charset="0"/>
              <a:buChar char="•"/>
            </a:pPr>
            <a:r>
              <a:rPr lang="ja-JP" altLang="en-US" sz="1100" dirty="0" smtClean="0"/>
              <a:t>同様</a:t>
            </a:r>
            <a:r>
              <a:rPr lang="ja-JP" altLang="en-US" sz="1100" dirty="0"/>
              <a:t>に、元方事業者は専門工事業者と意思疎通を密にし、地山の状態の評価及び採るべき肌落ち防止対策について検討することが求められる</a:t>
            </a:r>
            <a:r>
              <a:rPr lang="ja-JP" altLang="en-US" sz="1100" dirty="0" smtClean="0"/>
              <a:t>。</a:t>
            </a:r>
            <a:endParaRPr lang="en-US" altLang="ja-JP" sz="1100" dirty="0" smtClean="0"/>
          </a:p>
          <a:p>
            <a:pPr marL="180000" indent="-165100">
              <a:buFont typeface="Arial" panose="020B0604020202020204" pitchFamily="34" charset="0"/>
              <a:buChar char="•"/>
            </a:pPr>
            <a:r>
              <a:rPr lang="ja-JP" altLang="en-US" sz="1100" dirty="0"/>
              <a:t>変更された肌落ち防止計画は、関係請負人に属する労働者を含め、共有されるべきである</a:t>
            </a:r>
            <a:r>
              <a:rPr lang="ja-JP" altLang="en-US" sz="1100" dirty="0" smtClean="0"/>
              <a:t>。</a:t>
            </a:r>
            <a:endParaRPr lang="en-US" altLang="ja-JP" sz="1100" dirty="0"/>
          </a:p>
        </p:txBody>
      </p:sp>
      <p:sp>
        <p:nvSpPr>
          <p:cNvPr id="13" name="角丸四角形 12"/>
          <p:cNvSpPr/>
          <p:nvPr/>
        </p:nvSpPr>
        <p:spPr>
          <a:xfrm>
            <a:off x="323528" y="927932"/>
            <a:ext cx="8280920" cy="1008000"/>
          </a:xfrm>
          <a:prstGeom prst="roundRect">
            <a:avLst>
              <a:gd name="adj" fmla="val 5240"/>
            </a:avLst>
          </a:prstGeom>
        </p:spPr>
        <p:style>
          <a:lnRef idx="1">
            <a:schemeClr val="dk1"/>
          </a:lnRef>
          <a:fillRef idx="2">
            <a:schemeClr val="dk1"/>
          </a:fillRef>
          <a:effectRef idx="1">
            <a:schemeClr val="dk1"/>
          </a:effectRef>
          <a:fontRef idx="minor">
            <a:schemeClr val="dk1"/>
          </a:fontRef>
        </p:style>
        <p:txBody>
          <a:bodyPr tIns="180000" rtlCol="0" anchor="t"/>
          <a:lstStyle/>
          <a:p>
            <a:r>
              <a:rPr lang="ja-JP" altLang="en-US" sz="1100" dirty="0"/>
              <a:t>３　肌落ち防止計画の実施及び変更</a:t>
            </a:r>
          </a:p>
          <a:p>
            <a:pPr marL="144000" indent="-179388"/>
            <a:r>
              <a:rPr lang="ja-JP" altLang="en-US" sz="1100" dirty="0" smtClean="0"/>
              <a:t>（</a:t>
            </a:r>
            <a:r>
              <a:rPr lang="ja-JP" altLang="en-US" sz="1100" dirty="0"/>
              <a:t>２）計画の変更</a:t>
            </a:r>
          </a:p>
          <a:p>
            <a:pPr marL="144000" indent="-179388"/>
            <a:r>
              <a:rPr lang="ja-JP" altLang="en-US" sz="1100" dirty="0" smtClean="0"/>
              <a:t>　　　（</a:t>
            </a:r>
            <a:r>
              <a:rPr lang="ja-JP" altLang="en-US" sz="1100" dirty="0"/>
              <a:t>１）の切羽の調査結果及び地山等級の査定結果</a:t>
            </a:r>
            <a:r>
              <a:rPr lang="ja-JP" altLang="en-US" sz="1100" dirty="0" smtClean="0"/>
              <a:t>、その他</a:t>
            </a:r>
            <a:r>
              <a:rPr lang="ja-JP" altLang="en-US" sz="1100" dirty="0"/>
              <a:t>の情報から、作成した肌落ち防止計画によって十分な肌落ち対策ができないおそれがあると認められる場合には、事業者は、発注者及び設計者と十分検討を行い、肌落ち防止計画を適切なものに変更すること。また、変更した肌落ち防止計画は関係労働者に確実に周知すること。</a:t>
            </a:r>
          </a:p>
          <a:p>
            <a:pPr marL="144000" indent="-179388"/>
            <a:endParaRPr lang="ja-JP" altLang="en-US" sz="1100" dirty="0"/>
          </a:p>
        </p:txBody>
      </p:sp>
      <p:sp>
        <p:nvSpPr>
          <p:cNvPr id="15" name="正方形/長方形 14"/>
          <p:cNvSpPr/>
          <p:nvPr/>
        </p:nvSpPr>
        <p:spPr>
          <a:xfrm>
            <a:off x="488473" y="764704"/>
            <a:ext cx="3723487"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事業者が講ずることが望ましい事項</a:t>
            </a:r>
            <a:endParaRPr kumimoji="1" lang="ja-JP" altLang="en-US" sz="1600" dirty="0"/>
          </a:p>
        </p:txBody>
      </p:sp>
      <p:sp>
        <p:nvSpPr>
          <p:cNvPr id="7" name="角丸四角形 6"/>
          <p:cNvSpPr/>
          <p:nvPr/>
        </p:nvSpPr>
        <p:spPr>
          <a:xfrm>
            <a:off x="323528" y="3604927"/>
            <a:ext cx="8280920" cy="2344353"/>
          </a:xfrm>
          <a:prstGeom prst="roundRect">
            <a:avLst>
              <a:gd name="adj" fmla="val 5240"/>
            </a:avLst>
          </a:prstGeom>
        </p:spPr>
        <p:style>
          <a:lnRef idx="1">
            <a:schemeClr val="dk1"/>
          </a:lnRef>
          <a:fillRef idx="2">
            <a:schemeClr val="dk1"/>
          </a:fillRef>
          <a:effectRef idx="1">
            <a:schemeClr val="dk1"/>
          </a:effectRef>
          <a:fontRef idx="minor">
            <a:schemeClr val="dk1"/>
          </a:fontRef>
        </p:style>
        <p:txBody>
          <a:bodyPr tIns="126000" rtlCol="0" anchor="t"/>
          <a:lstStyle/>
          <a:p>
            <a:r>
              <a:rPr lang="ja-JP" altLang="en-US" sz="1100" dirty="0"/>
              <a:t>４　切羽監視責任者の選任等</a:t>
            </a:r>
          </a:p>
          <a:p>
            <a:r>
              <a:rPr lang="ja-JP" altLang="en-US" sz="1100" dirty="0"/>
              <a:t>（１）切羽監視責任者の選任</a:t>
            </a:r>
          </a:p>
          <a:p>
            <a:pPr marL="84138"/>
            <a:r>
              <a:rPr lang="ja-JP" altLang="en-US" sz="1100" dirty="0" smtClean="0"/>
              <a:t>　</a:t>
            </a:r>
            <a:r>
              <a:rPr lang="ja-JP" altLang="en-US" sz="1100" dirty="0"/>
              <a:t>事業者は掘削現場に属する労働者の中から切羽監視責任者を選任し、切羽で作業が行われる間、切羽の状態を常時監視させること。このとき、切羽監視責任者は、原則として専任とするが、トンネルの標準掘削全断面積が概ね</a:t>
            </a:r>
            <a:r>
              <a:rPr lang="en-US" altLang="ja-JP" sz="1100" dirty="0"/>
              <a:t>50m</a:t>
            </a:r>
            <a:r>
              <a:rPr lang="en-US" altLang="ja-JP" sz="1100" baseline="30000" dirty="0"/>
              <a:t>2</a:t>
            </a:r>
            <a:r>
              <a:rPr lang="ja-JP" altLang="en-US" sz="1100" dirty="0"/>
              <a:t>未満であって、切羽監視責任者と車両系建設機械との接触防止等の安全確保措置の実施が困難な場合には、ずい道等掘削作業主任者等が切羽監視責任者を兼任して差し使えないこと。なお、発破の点火やズリ出し等切羽に労働者が接近しない作業工程においては、切羽監視責任者による常時監視は要しないこと。</a:t>
            </a:r>
          </a:p>
          <a:p>
            <a:pPr marL="84138"/>
            <a:r>
              <a:rPr lang="ja-JP" altLang="en-US" sz="1100" dirty="0" smtClean="0"/>
              <a:t>　また</a:t>
            </a:r>
            <a:r>
              <a:rPr lang="ja-JP" altLang="en-US" sz="1100" dirty="0"/>
              <a:t>、事業者は、選任した切羽監視責任者を関係労働者に周知すること。なお、切羽監視責任者は労働安全衛生規則第</a:t>
            </a:r>
            <a:r>
              <a:rPr lang="en-US" altLang="ja-JP" sz="1100" dirty="0"/>
              <a:t>382</a:t>
            </a:r>
            <a:r>
              <a:rPr lang="ja-JP" altLang="en-US" sz="1100" dirty="0"/>
              <a:t>条に定める点検者と同じ者を選任することを妨げないこと。</a:t>
            </a:r>
          </a:p>
          <a:p>
            <a:r>
              <a:rPr lang="ja-JP" altLang="en-US" sz="1100" dirty="0" smtClean="0"/>
              <a:t>（</a:t>
            </a:r>
            <a:r>
              <a:rPr lang="ja-JP" altLang="en-US" sz="1100" dirty="0"/>
              <a:t>２）切羽監視責任者の職務</a:t>
            </a:r>
          </a:p>
          <a:p>
            <a:pPr marL="84138"/>
            <a:r>
              <a:rPr lang="ja-JP" altLang="en-US" sz="1100" dirty="0" smtClean="0"/>
              <a:t>　</a:t>
            </a:r>
            <a:r>
              <a:rPr lang="ja-JP" altLang="en-US" sz="1100" dirty="0"/>
              <a:t>切羽監視責任者は、切羽で作業が行われる間、２の肌落ち防止計画においてあらかじめ定められた方法により切羽の状態を常時監視すること。</a:t>
            </a:r>
          </a:p>
          <a:p>
            <a:pPr marL="84138"/>
            <a:r>
              <a:rPr lang="ja-JP" altLang="en-US" sz="1100" dirty="0" smtClean="0"/>
              <a:t>　監視</a:t>
            </a:r>
            <a:r>
              <a:rPr lang="ja-JP" altLang="en-US" sz="1100" dirty="0"/>
              <a:t>の結果、肌落ちにより被災するおそれがあると判断される場合には、切羽監視責任者は直ちに切羽から労働者を退避させること。</a:t>
            </a:r>
          </a:p>
          <a:p>
            <a:pPr marL="84138"/>
            <a:endParaRPr lang="ja-JP" altLang="en-US" sz="1100" dirty="0"/>
          </a:p>
        </p:txBody>
      </p:sp>
      <p:sp>
        <p:nvSpPr>
          <p:cNvPr id="8" name="正方形/長方形 7"/>
          <p:cNvSpPr/>
          <p:nvPr/>
        </p:nvSpPr>
        <p:spPr>
          <a:xfrm>
            <a:off x="488473" y="3441700"/>
            <a:ext cx="3723487" cy="307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事業者が講ずることが望ましい事項</a:t>
            </a:r>
            <a:endParaRPr kumimoji="1" lang="ja-JP" altLang="en-US" sz="1600" dirty="0"/>
          </a:p>
        </p:txBody>
      </p:sp>
      <p:sp>
        <p:nvSpPr>
          <p:cNvPr id="10" name="テキスト ボックス 9"/>
          <p:cNvSpPr txBox="1"/>
          <p:nvPr/>
        </p:nvSpPr>
        <p:spPr>
          <a:xfrm>
            <a:off x="323528" y="5902672"/>
            <a:ext cx="8568952" cy="938719"/>
          </a:xfrm>
          <a:prstGeom prst="rect">
            <a:avLst/>
          </a:prstGeom>
          <a:noFill/>
        </p:spPr>
        <p:txBody>
          <a:bodyPr wrap="square" rtlCol="0">
            <a:spAutoFit/>
          </a:bodyPr>
          <a:lstStyle/>
          <a:p>
            <a:pPr marL="180000" indent="-165100">
              <a:buFont typeface="Arial" panose="020B0604020202020204" pitchFamily="34" charset="0"/>
              <a:buChar char="•"/>
            </a:pPr>
            <a:r>
              <a:rPr lang="ja-JP" altLang="en-US" sz="1100" dirty="0" smtClean="0"/>
              <a:t>切羽</a:t>
            </a:r>
            <a:r>
              <a:rPr lang="ja-JP" altLang="en-US" sz="1100" dirty="0"/>
              <a:t>監視</a:t>
            </a:r>
            <a:r>
              <a:rPr lang="ja-JP" altLang="en-US" sz="1100" dirty="0" smtClean="0"/>
              <a:t>責任者は元請、専門工事業者のいずれに属していても差し支えないが、その職務を遂行するために適切な権限を与えられていることが必要である。なお、切羽監視責任者を専門工事業者から選任した場合であっても、元請はその選任について把握し、統括管理の観点から必要な指導・援助等を行うことが求められる。</a:t>
            </a:r>
            <a:endParaRPr lang="en-US" altLang="ja-JP" sz="1100" dirty="0" smtClean="0"/>
          </a:p>
          <a:p>
            <a:pPr marL="180000" indent="-165100">
              <a:buFont typeface="Arial" panose="020B0604020202020204" pitchFamily="34" charset="0"/>
              <a:buChar char="•"/>
            </a:pPr>
            <a:r>
              <a:rPr lang="ja-JP" altLang="en-US" sz="1100" dirty="0" smtClean="0"/>
              <a:t>平成</a:t>
            </a:r>
            <a:r>
              <a:rPr lang="en-US" altLang="ja-JP" sz="1100" dirty="0" smtClean="0"/>
              <a:t>30</a:t>
            </a:r>
            <a:r>
              <a:rPr lang="ja-JP" altLang="en-US" sz="1100" dirty="0" smtClean="0"/>
              <a:t>年の改正において、切羽監視責任者を原則として専任とすること、全断面積が</a:t>
            </a:r>
            <a:r>
              <a:rPr lang="en-US" altLang="ja-JP" sz="1100" dirty="0" smtClean="0"/>
              <a:t>50m</a:t>
            </a:r>
            <a:r>
              <a:rPr lang="en-US" altLang="ja-JP" sz="1100" baseline="30000" dirty="0" smtClean="0"/>
              <a:t>2</a:t>
            </a:r>
            <a:r>
              <a:rPr lang="ja-JP" altLang="en-US" sz="1100" dirty="0" smtClean="0"/>
              <a:t>未満（目安としては２車線道路より小さいもの）のトンネルでは作業主任者等の兼任でよいこと、ズリ出し等の切羽に労働者が接近しない作業工程での常時監視が不要であることを明確にした。</a:t>
            </a:r>
            <a:endParaRPr lang="en-US" altLang="ja-JP" sz="1100" dirty="0"/>
          </a:p>
        </p:txBody>
      </p:sp>
      <p:sp>
        <p:nvSpPr>
          <p:cNvPr id="3" name="スライド番号プレースホルダー 2"/>
          <p:cNvSpPr>
            <a:spLocks noGrp="1"/>
          </p:cNvSpPr>
          <p:nvPr>
            <p:ph type="sldNum" sz="quarter" idx="12"/>
          </p:nvPr>
        </p:nvSpPr>
        <p:spPr>
          <a:xfrm>
            <a:off x="6876256" y="6372031"/>
            <a:ext cx="2133600" cy="365125"/>
          </a:xfrm>
        </p:spPr>
        <p:txBody>
          <a:bodyPr/>
          <a:lstStyle/>
          <a:p>
            <a:fld id="{D2D8002D-B5B0-4BAC-B1F6-782DDCCE6D9C}" type="slidenum">
              <a:rPr kumimoji="1" lang="ja-JP" altLang="en-US" smtClean="0"/>
              <a:t>9</a:t>
            </a:fld>
            <a:endParaRPr kumimoji="1" lang="ja-JP" altLang="en-US" dirty="0"/>
          </a:p>
        </p:txBody>
      </p:sp>
    </p:spTree>
    <p:extLst>
      <p:ext uri="{BB962C8B-B14F-4D97-AF65-F5344CB8AC3E}">
        <p14:creationId xmlns:p14="http://schemas.microsoft.com/office/powerpoint/2010/main" val="1025630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2994</TotalTime>
  <Words>6924</Words>
  <Application>Microsoft Office PowerPoint</Application>
  <PresentationFormat>画面に合わせる (4:3)</PresentationFormat>
  <Paragraphs>775</Paragraphs>
  <Slides>23</Slides>
  <Notes>4</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厚生労働省建設安全対策室</dc:creator>
  <cp:lastModifiedBy>厚生労働省建設安全対策室</cp:lastModifiedBy>
  <cp:revision>242</cp:revision>
  <cp:lastPrinted>2018-01-18T01:12:46Z</cp:lastPrinted>
  <dcterms:created xsi:type="dcterms:W3CDTF">2016-08-23T04:30:00Z</dcterms:created>
  <dcterms:modified xsi:type="dcterms:W3CDTF">2018-01-18T01:39:01Z</dcterms:modified>
</cp:coreProperties>
</file>