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6" r:id="rId1"/>
  </p:sldMasterIdLst>
  <p:notesMasterIdLst>
    <p:notesMasterId r:id="rId4"/>
  </p:notesMasterIdLst>
  <p:sldIdLst>
    <p:sldId id="274" r:id="rId2"/>
    <p:sldId id="276"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D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230" y="-78"/>
      </p:cViewPr>
      <p:guideLst>
        <p:guide orient="horz" pos="2160"/>
        <p:guide pos="2880"/>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D8303892-04F9-40CE-A1D8-D876A30EA82E}" type="datetimeFigureOut">
              <a:rPr kumimoji="1" lang="ja-JP" altLang="en-US" smtClean="0"/>
              <a:t>2017/3/21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33BD4CF8-8FF7-4916-8A1B-5CA2091618DC}" type="slidenum">
              <a:rPr kumimoji="1" lang="ja-JP" altLang="en-US" smtClean="0"/>
              <a:t>‹#›</a:t>
            </a:fld>
            <a:endParaRPr kumimoji="1" lang="ja-JP" altLang="en-US"/>
          </a:p>
        </p:txBody>
      </p:sp>
    </p:spTree>
    <p:extLst>
      <p:ext uri="{BB962C8B-B14F-4D97-AF65-F5344CB8AC3E}">
        <p14:creationId xmlns:p14="http://schemas.microsoft.com/office/powerpoint/2010/main" val="252383717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389985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009496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7641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051463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05034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27538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029183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71768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45685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55991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90ED720-0104-4369-84BC-D37694168613}" type="datetimeFigureOut">
              <a:rPr kumimoji="1" lang="ja-JP" altLang="en-US" smtClean="0"/>
              <a:t>2017/3/21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81262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2017/3/21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94592979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51519" y="1430344"/>
            <a:ext cx="8639253" cy="1062552"/>
          </a:xfrm>
          <a:prstGeom prst="rect">
            <a:avLst/>
          </a:prstGeom>
          <a:ln w="12700"/>
        </p:spPr>
        <p:style>
          <a:lnRef idx="1">
            <a:schemeClr val="accent2"/>
          </a:lnRef>
          <a:fillRef idx="2">
            <a:schemeClr val="accent2"/>
          </a:fillRef>
          <a:effectRef idx="1">
            <a:schemeClr val="accent2"/>
          </a:effectRef>
          <a:fontRef idx="minor">
            <a:schemeClr val="dk1"/>
          </a:fontRef>
        </p:style>
        <p:txBody>
          <a:bodyPr wrap="square" rtlCol="0">
            <a:noAutofit/>
          </a:bodyPr>
          <a:lstStyle/>
          <a:p>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buAutoNum type="arabicPeriod"/>
              <a:tabLst>
                <a:tab pos="216000" algn="l"/>
              </a:tabLst>
            </a:pPr>
            <a:r>
              <a:rPr lang="ja-JP" altLang="en-US"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発注者</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、契約書、仕様書等において、専門工事業者の意見を踏まえたリスクアセスメントを設計者及び元請施工業者に行わせ、その結果を設計図書又は施工計画に反映させるように規定し、これを行わせること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buAutoNum type="arabicPeriod"/>
              <a:tabLst>
                <a:tab pos="216000" algn="l"/>
              </a:tabLst>
            </a:pPr>
            <a:endParaRPr lang="ja-JP" altLang="en-US" sz="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発注者にシールドトンネル</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建設工事の安全について十分な知見がある者がいない場合、受注者が示した設計・施工方法について、中立性のあるシールドトンネルの専門家等による安全性の確認を受けることが望ましいこと。</a:t>
            </a:r>
          </a:p>
          <a:p>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251521" y="114018"/>
            <a:ext cx="8639252" cy="307777"/>
          </a:xfrm>
          <a:prstGeom prst="rect">
            <a:avLst/>
          </a:prstGeom>
          <a:ln w="12700"/>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ctr"/>
            <a:r>
              <a:rPr lang="ja-JP" altLang="en-US" sz="1400" b="1" dirty="0"/>
              <a:t>シールドトンネル工事に係る安全対策</a:t>
            </a:r>
            <a:r>
              <a:rPr lang="ja-JP" altLang="en-US" sz="1400" b="1" dirty="0" smtClean="0"/>
              <a:t>ガイドライン</a:t>
            </a:r>
            <a:r>
              <a:rPr kumimoji="1" lang="ja-JP" altLang="en-US" sz="1400" b="1" dirty="0" smtClean="0"/>
              <a:t>概要その１</a:t>
            </a:r>
            <a:endParaRPr kumimoji="1" lang="en-US" altLang="ja-JP" sz="1400" b="1" dirty="0" smtClean="0"/>
          </a:p>
        </p:txBody>
      </p:sp>
      <p:sp>
        <p:nvSpPr>
          <p:cNvPr id="5" name="テキスト ボックス 4"/>
          <p:cNvSpPr txBox="1"/>
          <p:nvPr/>
        </p:nvSpPr>
        <p:spPr>
          <a:xfrm>
            <a:off x="249813" y="688921"/>
            <a:ext cx="8640960" cy="435823"/>
          </a:xfrm>
          <a:prstGeom prst="rect">
            <a:avLst/>
          </a:prstGeom>
          <a:ln w="12700"/>
        </p:spPr>
        <p:style>
          <a:lnRef idx="1">
            <a:schemeClr val="accent2"/>
          </a:lnRef>
          <a:fillRef idx="2">
            <a:schemeClr val="accent2"/>
          </a:fillRef>
          <a:effectRef idx="1">
            <a:schemeClr val="accent2"/>
          </a:effectRef>
          <a:fontRef idx="minor">
            <a:schemeClr val="dk1"/>
          </a:fontRef>
        </p:style>
        <p:txBody>
          <a:bodyPr wrap="square" rtlCol="0">
            <a:noAutofit/>
          </a:bodyPr>
          <a:lstStyle/>
          <a:p>
            <a:pPr marL="984250" indent="-84138">
              <a:tabLst>
                <a:tab pos="82550" algn="l"/>
              </a:tabLst>
            </a:pP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3525" indent="-84138">
              <a:tabLst>
                <a:tab pos="82550" algn="l"/>
                <a:tab pos="720725" algn="l"/>
              </a:tabLst>
            </a:pP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切羽</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における異常出水やセグメントの崩壊等による労働災害の発生が懸念される</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シールドトンネルの一層</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の労働災害防止を</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図る。</a:t>
            </a:r>
            <a:endParaRPr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角丸四角形 8"/>
          <p:cNvSpPr/>
          <p:nvPr/>
        </p:nvSpPr>
        <p:spPr>
          <a:xfrm>
            <a:off x="467544" y="548680"/>
            <a:ext cx="1008112" cy="323166"/>
          </a:xfrm>
          <a:prstGeom prst="roundRect">
            <a:avLst/>
          </a:prstGeom>
          <a:ln w="12700"/>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200" b="1" dirty="0" smtClean="0"/>
              <a:t>目的</a:t>
            </a:r>
            <a:endParaRPr kumimoji="1" lang="ja-JP" altLang="en-US" sz="1200" b="1" dirty="0"/>
          </a:p>
        </p:txBody>
      </p:sp>
      <p:sp>
        <p:nvSpPr>
          <p:cNvPr id="3" name="スライド番号プレースホルダー 2"/>
          <p:cNvSpPr>
            <a:spLocks noGrp="1"/>
          </p:cNvSpPr>
          <p:nvPr>
            <p:ph type="sldNum" sz="quarter" idx="12"/>
          </p:nvPr>
        </p:nvSpPr>
        <p:spPr>
          <a:xfrm>
            <a:off x="13466387" y="10696723"/>
            <a:ext cx="2133600" cy="365125"/>
          </a:xfrm>
        </p:spPr>
        <p:txBody>
          <a:bodyPr/>
          <a:lstStyle/>
          <a:p>
            <a:fld id="{D2D8002D-B5B0-4BAC-B1F6-782DDCCE6D9C}" type="slidenum">
              <a:rPr kumimoji="1" lang="ja-JP" altLang="en-US" sz="1100" smtClean="0"/>
              <a:t>1</a:t>
            </a:fld>
            <a:endParaRPr kumimoji="1" lang="ja-JP" altLang="en-US" sz="1100" dirty="0"/>
          </a:p>
        </p:txBody>
      </p:sp>
      <p:sp>
        <p:nvSpPr>
          <p:cNvPr id="26" name="角丸四角形 25"/>
          <p:cNvSpPr/>
          <p:nvPr/>
        </p:nvSpPr>
        <p:spPr>
          <a:xfrm>
            <a:off x="473574" y="1268760"/>
            <a:ext cx="2010194" cy="353483"/>
          </a:xfrm>
          <a:prstGeom prst="roundRect">
            <a:avLst/>
          </a:prstGeom>
          <a:ln w="127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発注者による</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取組</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の概要</a:t>
            </a:r>
          </a:p>
        </p:txBody>
      </p:sp>
      <p:sp>
        <p:nvSpPr>
          <p:cNvPr id="32" name="テキスト ボックス 31"/>
          <p:cNvSpPr txBox="1"/>
          <p:nvPr/>
        </p:nvSpPr>
        <p:spPr>
          <a:xfrm>
            <a:off x="249812" y="2806893"/>
            <a:ext cx="8640959" cy="3934475"/>
          </a:xfrm>
          <a:prstGeom prst="rect">
            <a:avLst/>
          </a:prstGeom>
          <a:ln w="12700"/>
        </p:spPr>
        <p:style>
          <a:lnRef idx="1">
            <a:schemeClr val="accent2"/>
          </a:lnRef>
          <a:fillRef idx="2">
            <a:schemeClr val="accent2"/>
          </a:fillRef>
          <a:effectRef idx="1">
            <a:schemeClr val="accent2"/>
          </a:effectRef>
          <a:fontRef idx="minor">
            <a:schemeClr val="dk1"/>
          </a:fontRef>
        </p:style>
        <p:txBody>
          <a:bodyPr wrap="square" numCol="2" rtlCol="0">
            <a:noAutofit/>
          </a:bodyPr>
          <a:lstStyle/>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掘進</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箇所のボーリング調査等の実施を検討し、災害につながる要因の把握に努める</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などリスクアセスメント</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を適確に実施する</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ボーリング調査等の結果に基づきシールド工法の計画（施工計画を含む。）を定め、また、施工状況に応じて施工計画等を見直すこと。このとき、必要に応じ設計変更について発注者と協議すること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テールシールは、十分</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な止水性が確保できる構造、段数及び材質とすること。</a:t>
            </a: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組立</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直後のセグメントリングの変形を抑制する装置等の設置について検討すること。</a:t>
            </a: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スクリューコンベアからの噴発防止対策を講ずること。</a:t>
            </a: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電気</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設備のうち安全上重要なものについては、漏水等の可能性を考慮した設計とすること。</a:t>
            </a:r>
          </a:p>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施工</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時荷重に</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対して安定性</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及び各部材の安全性を有するものとすること。また、地盤が良好でない場合には、脆性的な破壊を生じない設計とすること。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の形状・</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寸法は</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、構造計算のほか、類似工事のセグメントの厚さと外径の比率、セグメント幅と厚さの比等の実績を勘案し、慎重に検討すること。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の分割は</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、ジャッキ</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を抜いた場合のシールドマシンの姿勢に与える影響を考慮し適切なものとすること。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リング</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構造が容易に崩れないものとすること。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ボルトボックス</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及びボルトインサートが容易に抜けることのない</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よう注意</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p>
          <a:p>
            <a:pPr marL="358775" indent="-180975">
              <a:tabLst>
                <a:tab pos="216000" algn="l"/>
              </a:tabLst>
            </a:pP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Ｋセグメントの滑動</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又は抜け出しの可能性を検討し、堅固な継手の採用、抜け出し防止装置の設置等</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の対策</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を講じること。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あらかじめ</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十分な数の</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テーパーセグメント用意すること</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止水シール材は</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適切な材料及び形状を選定し、組立時に破損又は剥離しないよう留意すること。</a:t>
            </a:r>
          </a:p>
          <a:p>
            <a:pPr marL="1809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使用</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する裏込め材との接触による固化等の変性、非定常時の溶接による火災等について十分考慮し、選定する</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473574" y="2636912"/>
            <a:ext cx="3313459" cy="339962"/>
          </a:xfrm>
          <a:prstGeom prst="roundRect">
            <a:avLst/>
          </a:prstGeom>
          <a:ln w="127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設計者・施工者による</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取組</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の概要</a:t>
            </a:r>
          </a:p>
        </p:txBody>
      </p:sp>
      <p:sp>
        <p:nvSpPr>
          <p:cNvPr id="23" name="正方形/長方形 22"/>
          <p:cNvSpPr/>
          <p:nvPr/>
        </p:nvSpPr>
        <p:spPr>
          <a:xfrm>
            <a:off x="395536" y="3082769"/>
            <a:ext cx="3888432" cy="274223"/>
          </a:xfrm>
          <a:prstGeom prst="rect">
            <a:avLst/>
          </a:prstGeom>
          <a:ln w="12700"/>
        </p:spPr>
        <p:style>
          <a:lnRef idx="2">
            <a:schemeClr val="accent5"/>
          </a:lnRef>
          <a:fillRef idx="1">
            <a:schemeClr val="lt1"/>
          </a:fillRef>
          <a:effectRef idx="0">
            <a:schemeClr val="accent5"/>
          </a:effectRef>
          <a:fontRef idx="minor">
            <a:schemeClr val="dk1"/>
          </a:fontRef>
        </p:style>
        <p:txBody>
          <a:bodyPr tIns="72000" rtlCol="0" anchor="ct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的確なリスクアセスメントを踏まえた</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設計及び</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施工計画</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95536" y="4666118"/>
            <a:ext cx="1806775" cy="274223"/>
          </a:xfrm>
          <a:prstGeom prst="rect">
            <a:avLst/>
          </a:prstGeom>
          <a:ln w="127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シールドマシン</a:t>
            </a:r>
          </a:p>
        </p:txBody>
      </p:sp>
      <p:sp>
        <p:nvSpPr>
          <p:cNvPr id="12" name="正方形/長方形 11"/>
          <p:cNvSpPr/>
          <p:nvPr/>
        </p:nvSpPr>
        <p:spPr>
          <a:xfrm>
            <a:off x="4860032" y="3082769"/>
            <a:ext cx="2322258" cy="274223"/>
          </a:xfrm>
          <a:prstGeom prst="rect">
            <a:avLst/>
          </a:prstGeom>
          <a:ln w="12700"/>
        </p:spPr>
        <p:style>
          <a:lnRef idx="2">
            <a:schemeClr val="accent5"/>
          </a:lnRef>
          <a:fillRef idx="1">
            <a:schemeClr val="lt1"/>
          </a:fillRef>
          <a:effectRef idx="0">
            <a:schemeClr val="accent5"/>
          </a:effectRef>
          <a:fontRef idx="minor">
            <a:schemeClr val="dk1"/>
          </a:fontRef>
        </p:style>
        <p:txBody>
          <a:bodyPr tIns="72000" rtlCol="0" anchor="ctr"/>
          <a:lstStyle/>
          <a:p>
            <a:pPr marL="180975" indent="-180975">
              <a:tabLst>
                <a:tab pos="216000" algn="l"/>
              </a:tabLst>
            </a:pP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セグメントの設計等</a:t>
            </a:r>
          </a:p>
        </p:txBody>
      </p:sp>
      <p:sp>
        <p:nvSpPr>
          <p:cNvPr id="13" name="正方形/長方形 12"/>
          <p:cNvSpPr/>
          <p:nvPr/>
        </p:nvSpPr>
        <p:spPr>
          <a:xfrm>
            <a:off x="4860032" y="6127204"/>
            <a:ext cx="1944216" cy="274223"/>
          </a:xfrm>
          <a:prstGeom prst="rect">
            <a:avLst/>
          </a:prstGeom>
          <a:ln w="12700"/>
        </p:spPr>
        <p:style>
          <a:lnRef idx="2">
            <a:schemeClr val="accent5"/>
          </a:lnRef>
          <a:fillRef idx="1">
            <a:schemeClr val="lt1"/>
          </a:fillRef>
          <a:effectRef idx="0">
            <a:schemeClr val="accent5"/>
          </a:effectRef>
          <a:fontRef idx="minor">
            <a:schemeClr val="dk1"/>
          </a:fontRef>
        </p:style>
        <p:txBody>
          <a:bodyPr tIns="72000" rtlCol="0" anchor="ct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テールシール用</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グリース</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80941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1521" y="114018"/>
            <a:ext cx="8639252" cy="307777"/>
          </a:xfrm>
          <a:prstGeom prst="rect">
            <a:avLst/>
          </a:prstGeom>
          <a:ln w="12700"/>
        </p:spPr>
        <p:style>
          <a:lnRef idx="1">
            <a:schemeClr val="accent1"/>
          </a:lnRef>
          <a:fillRef idx="2">
            <a:schemeClr val="accent1"/>
          </a:fillRef>
          <a:effectRef idx="1">
            <a:schemeClr val="accent1"/>
          </a:effectRef>
          <a:fontRef idx="minor">
            <a:schemeClr val="dk1"/>
          </a:fontRef>
        </p:style>
        <p:txBody>
          <a:bodyPr wrap="square" rtlCol="0" anchor="ctr">
            <a:spAutoFit/>
          </a:bodyPr>
          <a:lstStyle/>
          <a:p>
            <a:pPr algn="ctr"/>
            <a:r>
              <a:rPr lang="ja-JP" altLang="en-US" sz="1400" b="1" dirty="0"/>
              <a:t>シールドトンネル工事に係る安全対策</a:t>
            </a:r>
            <a:r>
              <a:rPr lang="ja-JP" altLang="en-US" sz="1400" b="1" dirty="0" smtClean="0"/>
              <a:t>ガイドライン</a:t>
            </a:r>
            <a:r>
              <a:rPr kumimoji="1" lang="ja-JP" altLang="en-US" sz="1400" b="1" dirty="0" smtClean="0"/>
              <a:t>概要その２</a:t>
            </a:r>
            <a:endParaRPr kumimoji="1" lang="en-US" altLang="ja-JP" sz="1400" b="1" dirty="0" smtClean="0"/>
          </a:p>
        </p:txBody>
      </p:sp>
      <p:sp>
        <p:nvSpPr>
          <p:cNvPr id="3" name="スライド番号プレースホルダー 2"/>
          <p:cNvSpPr>
            <a:spLocks noGrp="1"/>
          </p:cNvSpPr>
          <p:nvPr>
            <p:ph type="sldNum" sz="quarter" idx="12"/>
          </p:nvPr>
        </p:nvSpPr>
        <p:spPr>
          <a:xfrm>
            <a:off x="13466387" y="10696723"/>
            <a:ext cx="2133600" cy="365125"/>
          </a:xfrm>
        </p:spPr>
        <p:txBody>
          <a:bodyPr/>
          <a:lstStyle/>
          <a:p>
            <a:fld id="{D2D8002D-B5B0-4BAC-B1F6-782DDCCE6D9C}" type="slidenum">
              <a:rPr kumimoji="1" lang="ja-JP" altLang="en-US" sz="1100" smtClean="0"/>
              <a:t>2</a:t>
            </a:fld>
            <a:endParaRPr kumimoji="1" lang="ja-JP" altLang="en-US" sz="1100" dirty="0"/>
          </a:p>
        </p:txBody>
      </p:sp>
      <p:sp>
        <p:nvSpPr>
          <p:cNvPr id="32" name="テキスト ボックス 31"/>
          <p:cNvSpPr txBox="1"/>
          <p:nvPr/>
        </p:nvSpPr>
        <p:spPr>
          <a:xfrm>
            <a:off x="249812" y="790669"/>
            <a:ext cx="8640959" cy="5950699"/>
          </a:xfrm>
          <a:prstGeom prst="rect">
            <a:avLst/>
          </a:prstGeom>
          <a:ln w="12700"/>
        </p:spPr>
        <p:style>
          <a:lnRef idx="1">
            <a:schemeClr val="accent2"/>
          </a:lnRef>
          <a:fillRef idx="2">
            <a:schemeClr val="accent2"/>
          </a:fillRef>
          <a:effectRef idx="1">
            <a:schemeClr val="accent2"/>
          </a:effectRef>
          <a:fontRef idx="minor">
            <a:schemeClr val="dk1"/>
          </a:fontRef>
        </p:style>
        <p:txBody>
          <a:bodyPr wrap="square" numCol="2" rtlCol="0">
            <a:noAutofit/>
          </a:bodyPr>
          <a:lstStyle/>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発進する前の測量を適確に行うとともに、発進後もできるだけ早期に掘進方向を確認するため、測量を行うこと。また</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、一定</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時間経過後改めて測定すること。 </a:t>
            </a: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掘進管理システムを導入し</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、シールドマシン</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の姿勢、方向等に係るデータを計測すること。また、適切な頻度で較正すること。</a:t>
            </a: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	(2)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の計測結果とともに、測量、</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テールクリアランス測定</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等により得られた結果を突合し、トンネルの線形管理に適確に反映させること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線形管理データは、工事終了後、必要に応じ発注者に提供すること。</a:t>
            </a:r>
          </a:p>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適正</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な切羽圧力を保持</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しマシン</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の姿勢、方向、排土量等を総合的に管理</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しながら掘進すること。</a:t>
            </a: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セグメントの組立て誤差を最小にし、セグメントリングが可能な限り真円に近づくよう組立てること。</a:t>
            </a: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線の設計</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計画線</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からの偏差</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について上限値を含めた管理基準値を設定し、掘進中は常時モニタリングを行うこと。</a:t>
            </a:r>
          </a:p>
          <a:p>
            <a:pPr marL="1809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	</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掘進線</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が偏差</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の上限値を超過した場合は、直ちに掘進計画を見直すこと。シールドマシンを設計計画線に戻す場合には、緩やかな曲線によりこれを行うとともに、</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テーパーセグメント等</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によりセグメントに無理な力を与えないようにすること。</a:t>
            </a:r>
          </a:p>
          <a:p>
            <a:pPr marL="228600" indent="-228600">
              <a:buAutoNum type="arabicParenBoth" startAt="5"/>
              <a:tabLst>
                <a:tab pos="216000" algn="l"/>
              </a:tabLst>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蛇行</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修正においては</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に過大な負荷がかからないように、</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オーバーカット等</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を適切に行い、必要がある場合はテーパーセグメントを使用すること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buAutoNum type="arabicParenBoth" startAt="5"/>
              <a:tabLst>
                <a:tab pos="216000" algn="l"/>
              </a:tabLst>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掘進中</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のジャッキは、できるだけ多くの本数を使用することとし、セグメント組立時に引き抜くジャッキの本数は最小限にとどめる</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buAutoNum type="arabicParenBoth" startAt="5"/>
              <a:tabLst>
                <a:tab pos="216000" algn="l"/>
              </a:tabLst>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中央</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管理室又はシールドマシンにおいて専任管理者が常駐し、掘進管理を行うこと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テールシール用</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グリースの補充を適切に行うこと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。注入量</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、注入圧及び注入時期に留意</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して注入し、</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その記録を残すこと。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テールクリアランス</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を適切に保持すること。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裏込め</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材の注入は、セグメントがテール部を出た後、できるだけ早期に実施すること。また、注入圧力、注入量、地表面の変状等のモニタリングを行い、適切に管理すること。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掘進管理データは、工事終了後、必要に応じ発注者に提供すること。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ビデオ撮影を行う場合は、映像を一定期間保存すること。</a:t>
            </a:r>
          </a:p>
          <a:p>
            <a:pPr marL="1809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180975">
              <a:tabLst>
                <a:tab pos="216000" algn="l"/>
              </a:tabLst>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は割れ、欠け等が生じないように取り扱うこと。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ジャッキ</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の押し出し、引き抜きの手順は、セグメントの安定性の維持に留意して定めること。特にＫセグメントの挿入時のジャッキ操作について十分に留意すること。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漏水</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等の原因となるセグメント継手やリング継手の目開きや目違いが生じないよう、セグメントリングの形状の保持のため必要な措置を講ずること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施工中</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は掘進線の偏差、漏水、地盤からの有害・可燃性ガスの流入、施工したセグメントの状態等を継続的にモニタリングを行うこと。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のひび割れ、継手の損傷、漏水、掘進線の蛇行等の非定常事象が断続的に発生する場合は、施工計画を見直し、必要な措置を講ずること</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7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6400" indent="-228600">
              <a:buAutoNum type="arabicParenBoth"/>
              <a:tabLst>
                <a:tab pos="216000" algn="l"/>
              </a:tabLst>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避難</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及び消火の訓練を実施する</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6400" indent="-228600">
              <a:buAutoNum type="arabicParenBoth"/>
              <a:tabLst>
                <a:tab pos="216000" algn="l"/>
              </a:tabLst>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災害の発生の急迫した危険があるときは</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、速やか</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に労働者を安全な場所まで退避させること。</a:t>
            </a:r>
          </a:p>
          <a:p>
            <a:pPr marL="358775" indent="-180975">
              <a:tabLst>
                <a:tab pos="216000" algn="l"/>
              </a:tabLst>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救護</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に関する技術的事項を管理する者を</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選任すること等。</a:t>
            </a: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58775" indent="-180975">
              <a:tabLst>
                <a:tab pos="216000" algn="l"/>
              </a:tabLst>
            </a:pPr>
            <a:endParaRPr lang="en-US" altLang="ja-JP" sz="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473574" y="620688"/>
            <a:ext cx="3313459" cy="339962"/>
          </a:xfrm>
          <a:prstGeom prst="roundRect">
            <a:avLst/>
          </a:prstGeom>
          <a:ln w="12700"/>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設計者・施工者による</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取組の概要</a:t>
            </a:r>
            <a:endParaRPr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p:cNvSpPr/>
          <p:nvPr/>
        </p:nvSpPr>
        <p:spPr>
          <a:xfrm>
            <a:off x="395536" y="1104776"/>
            <a:ext cx="1008112" cy="274223"/>
          </a:xfrm>
          <a:prstGeom prst="rect">
            <a:avLst/>
          </a:prstGeom>
          <a:ln w="12700"/>
        </p:spPr>
        <p:style>
          <a:lnRef idx="2">
            <a:schemeClr val="accent5"/>
          </a:lnRef>
          <a:fillRef idx="1">
            <a:schemeClr val="lt1"/>
          </a:fillRef>
          <a:effectRef idx="0">
            <a:schemeClr val="accent5"/>
          </a:effectRef>
          <a:fontRef idx="minor">
            <a:schemeClr val="dk1"/>
          </a:fontRef>
        </p:style>
        <p:txBody>
          <a:bodyPr tIns="72000" rtlCol="0" anchor="ctr"/>
          <a:lstStyle/>
          <a:p>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線形</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管理</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p:cNvSpPr/>
          <p:nvPr/>
        </p:nvSpPr>
        <p:spPr>
          <a:xfrm>
            <a:off x="395536" y="3193008"/>
            <a:ext cx="1008112" cy="274223"/>
          </a:xfrm>
          <a:prstGeom prst="rect">
            <a:avLst/>
          </a:prstGeom>
          <a:ln w="12700"/>
        </p:spPr>
        <p:style>
          <a:lnRef idx="2">
            <a:schemeClr val="accent5"/>
          </a:lnRef>
          <a:fillRef idx="1">
            <a:schemeClr val="lt1"/>
          </a:fillRef>
          <a:effectRef idx="0">
            <a:schemeClr val="accent5"/>
          </a:effectRef>
          <a:fontRef idx="minor">
            <a:schemeClr val="dk1"/>
          </a:fontRef>
        </p:style>
        <p:txBody>
          <a:bodyPr tIns="72000" rtlCol="0" anchor="ctr"/>
          <a:lstStyle/>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掘進</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管理</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4716016" y="2636912"/>
            <a:ext cx="1800200" cy="274223"/>
          </a:xfrm>
          <a:prstGeom prst="rect">
            <a:avLst/>
          </a:prstGeom>
          <a:ln w="12700"/>
        </p:spPr>
        <p:style>
          <a:lnRef idx="2">
            <a:schemeClr val="accent5"/>
          </a:lnRef>
          <a:fillRef idx="1">
            <a:schemeClr val="lt1"/>
          </a:fillRef>
          <a:effectRef idx="0">
            <a:schemeClr val="accent5"/>
          </a:effectRef>
          <a:fontRef idx="minor">
            <a:schemeClr val="dk1"/>
          </a:fontRef>
        </p:style>
        <p:txBody>
          <a:bodyPr tIns="72000" rtlCol="0" anchor="ctr"/>
          <a:lstStyle/>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セグメント</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の組立</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正方形/長方形 15"/>
          <p:cNvSpPr/>
          <p:nvPr/>
        </p:nvSpPr>
        <p:spPr>
          <a:xfrm>
            <a:off x="4716016" y="4293096"/>
            <a:ext cx="2840484" cy="282600"/>
          </a:xfrm>
          <a:prstGeom prst="rect">
            <a:avLst/>
          </a:prstGeom>
          <a:ln w="12700"/>
        </p:spPr>
        <p:style>
          <a:lnRef idx="2">
            <a:schemeClr val="accent5"/>
          </a:lnRef>
          <a:fillRef idx="1">
            <a:schemeClr val="lt1"/>
          </a:fillRef>
          <a:effectRef idx="0">
            <a:schemeClr val="accent5"/>
          </a:effectRef>
          <a:fontRef idx="minor">
            <a:schemeClr val="dk1"/>
          </a:fontRef>
        </p:style>
        <p:txBody>
          <a:bodyPr tIns="72000" rtlCol="0" anchor="ctr"/>
          <a:lstStyle/>
          <a:p>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掘進</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状況に応じた施工計画の見直し</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4716016" y="5661248"/>
            <a:ext cx="2840484" cy="282600"/>
          </a:xfrm>
          <a:prstGeom prst="rect">
            <a:avLst/>
          </a:prstGeom>
          <a:ln w="12700"/>
        </p:spPr>
        <p:style>
          <a:lnRef idx="2">
            <a:schemeClr val="accent5"/>
          </a:lnRef>
          <a:fillRef idx="1">
            <a:schemeClr val="lt1"/>
          </a:fillRef>
          <a:effectRef idx="0">
            <a:schemeClr val="accent5"/>
          </a:effectRef>
          <a:fontRef idx="minor">
            <a:schemeClr val="dk1"/>
          </a:fontRef>
        </p:style>
        <p:txBody>
          <a:bodyPr tIns="72000" rtlCol="0" anchor="ctr"/>
          <a:lstStyle/>
          <a:p>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9</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避難</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、救護の訓練</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6849480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クラリティ">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270</Words>
  <Application>Microsoft Office PowerPoint</Application>
  <PresentationFormat>画面に合わせる (4:3)</PresentationFormat>
  <Paragraphs>102</Paragraphs>
  <Slides>2</Slides>
  <Notes>0</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2017-03-21T05:03:26Z</dcterms:created>
  <dcterms:modified xsi:type="dcterms:W3CDTF">2017-03-21T05:03:46Z</dcterms:modified>
</cp:coreProperties>
</file>