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542" r:id="rId2"/>
    <p:sldId id="543" r:id="rId3"/>
    <p:sldId id="541" r:id="rId4"/>
    <p:sldId id="546" r:id="rId5"/>
    <p:sldId id="544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4F81BD"/>
    <a:srgbClr val="0033CC"/>
    <a:srgbClr val="FFFFFF"/>
    <a:srgbClr val="FF7C80"/>
    <a:srgbClr val="FFCCFF"/>
    <a:srgbClr val="FF5050"/>
    <a:srgbClr val="F83616"/>
    <a:srgbClr val="FFCC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78319" autoAdjust="0"/>
  </p:normalViewPr>
  <p:slideViewPr>
    <p:cSldViewPr>
      <p:cViewPr varScale="1">
        <p:scale>
          <a:sx n="47" d="100"/>
          <a:sy n="47" d="100"/>
        </p:scale>
        <p:origin x="-9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12170756537256"/>
          <c:y val="6.4976581481624468E-2"/>
          <c:w val="0.73688751136495034"/>
          <c:h val="0.738240616091965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土砂崩壊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17年</c:v>
                </c:pt>
                <c:pt idx="1">
                  <c:v>18年</c:v>
                </c:pt>
                <c:pt idx="2">
                  <c:v>19年</c:v>
                </c:pt>
                <c:pt idx="3">
                  <c:v>20年</c:v>
                </c:pt>
                <c:pt idx="4">
                  <c:v>21年</c:v>
                </c:pt>
                <c:pt idx="5">
                  <c:v>22年</c:v>
                </c:pt>
                <c:pt idx="6">
                  <c:v>23年</c:v>
                </c:pt>
                <c:pt idx="7">
                  <c:v>24年</c:v>
                </c:pt>
                <c:pt idx="8">
                  <c:v>25年</c:v>
                </c:pt>
                <c:pt idx="9">
                  <c:v>26年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14</c:v>
                </c:pt>
                <c:pt idx="1">
                  <c:v>20</c:v>
                </c:pt>
                <c:pt idx="2">
                  <c:v>19</c:v>
                </c:pt>
                <c:pt idx="3">
                  <c:v>21</c:v>
                </c:pt>
                <c:pt idx="4">
                  <c:v>11</c:v>
                </c:pt>
                <c:pt idx="5">
                  <c:v>13</c:v>
                </c:pt>
                <c:pt idx="6">
                  <c:v>9</c:v>
                </c:pt>
                <c:pt idx="7">
                  <c:v>8</c:v>
                </c:pt>
                <c:pt idx="8">
                  <c:v>20</c:v>
                </c:pt>
                <c:pt idx="9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948160"/>
        <c:axId val="899925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建設業</c:v>
                </c:pt>
              </c:strCache>
            </c:strRef>
          </c:tx>
          <c:marker>
            <c:symbol val="square"/>
            <c:size val="5"/>
          </c:marker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17年</c:v>
                </c:pt>
                <c:pt idx="1">
                  <c:v>18年</c:v>
                </c:pt>
                <c:pt idx="2">
                  <c:v>19年</c:v>
                </c:pt>
                <c:pt idx="3">
                  <c:v>20年</c:v>
                </c:pt>
                <c:pt idx="4">
                  <c:v>21年</c:v>
                </c:pt>
                <c:pt idx="5">
                  <c:v>22年</c:v>
                </c:pt>
                <c:pt idx="6">
                  <c:v>23年</c:v>
                </c:pt>
                <c:pt idx="7">
                  <c:v>24年</c:v>
                </c:pt>
                <c:pt idx="8">
                  <c:v>25年</c:v>
                </c:pt>
                <c:pt idx="9">
                  <c:v>26年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497</c:v>
                </c:pt>
                <c:pt idx="1">
                  <c:v>508</c:v>
                </c:pt>
                <c:pt idx="2">
                  <c:v>461</c:v>
                </c:pt>
                <c:pt idx="3">
                  <c:v>430</c:v>
                </c:pt>
                <c:pt idx="4">
                  <c:v>371</c:v>
                </c:pt>
                <c:pt idx="5">
                  <c:v>365</c:v>
                </c:pt>
                <c:pt idx="6">
                  <c:v>342</c:v>
                </c:pt>
                <c:pt idx="7">
                  <c:v>367</c:v>
                </c:pt>
                <c:pt idx="8">
                  <c:v>342</c:v>
                </c:pt>
                <c:pt idx="9">
                  <c:v>377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989504"/>
        <c:axId val="89991040"/>
      </c:lineChart>
      <c:catAx>
        <c:axId val="89989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000" baseline="0"/>
            </a:pPr>
            <a:endParaRPr lang="ja-JP"/>
          </a:p>
        </c:txPr>
        <c:crossAx val="89991040"/>
        <c:crosses val="autoZero"/>
        <c:auto val="1"/>
        <c:lblAlgn val="ctr"/>
        <c:lblOffset val="100"/>
        <c:noMultiLvlLbl val="0"/>
      </c:catAx>
      <c:valAx>
        <c:axId val="89991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89989504"/>
        <c:crosses val="autoZero"/>
        <c:crossBetween val="between"/>
      </c:valAx>
      <c:valAx>
        <c:axId val="89992576"/>
        <c:scaling>
          <c:orientation val="minMax"/>
          <c:max val="6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91948160"/>
        <c:crosses val="max"/>
        <c:crossBetween val="between"/>
        <c:majorUnit val="10"/>
      </c:valAx>
      <c:catAx>
        <c:axId val="91948160"/>
        <c:scaling>
          <c:orientation val="minMax"/>
        </c:scaling>
        <c:delete val="1"/>
        <c:axPos val="b"/>
        <c:majorTickMark val="out"/>
        <c:minorTickMark val="none"/>
        <c:tickLblPos val="nextTo"/>
        <c:crossAx val="899925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9296472727521"/>
          <c:y val="7.8315361078559451E-2"/>
          <c:w val="0.8426059236048602"/>
          <c:h val="0.8011939438545017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道路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75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砂防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16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河川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8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造成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8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342435874471998E-2"/>
                  <c:y val="-2.8139166979038111E-2"/>
                </c:manualLayout>
              </c:layout>
              <c:tx>
                <c:rich>
                  <a:bodyPr/>
                  <a:lstStyle/>
                  <a:p>
                    <a:pPr>
                      <a:defRPr sz="70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defRPr>
                    </a:pPr>
                    <a:r>
                      <a:rPr lang="zh-TW" altLang="en-US" sz="7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急傾斜地崩壊対策</a:t>
                    </a:r>
                    <a:r>
                      <a:rPr lang="zh-TW" altLang="en-US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工事 </a:t>
                    </a:r>
                    <a:r>
                      <a:rPr lang="en-US" altLang="zh-TW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5</a:t>
                    </a:r>
                    <a:r>
                      <a:rPr lang="ja-JP" altLang="en-US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en-US" altLang="zh-TW" sz="7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9691604245509751E-2"/>
                  <c:y val="-6.9934603700931533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latin typeface="+mn-ea"/>
                        <a:ea typeface="+mn-ea"/>
                      </a:defRPr>
                    </a:pPr>
                    <a:r>
                      <a:rPr lang="ja-JP" altLang="en-US" sz="700" dirty="0">
                        <a:latin typeface="+mn-ea"/>
                        <a:ea typeface="+mn-ea"/>
                      </a:rPr>
                      <a:t>ダム</a:t>
                    </a:r>
                    <a:r>
                      <a:rPr lang="ja-JP" altLang="en-US" sz="700" dirty="0" smtClean="0">
                        <a:latin typeface="+mn-ea"/>
                        <a:ea typeface="+mn-ea"/>
                      </a:rPr>
                      <a:t>工事</a:t>
                    </a:r>
                    <a:endParaRPr lang="en-US" altLang="ja-JP" sz="700" dirty="0" smtClean="0">
                      <a:latin typeface="+mn-ea"/>
                      <a:ea typeface="+mn-ea"/>
                    </a:endParaRPr>
                  </a:p>
                  <a:p>
                    <a:pPr>
                      <a:defRPr sz="800">
                        <a:latin typeface="+mn-ea"/>
                        <a:ea typeface="+mn-ea"/>
                      </a:defRPr>
                    </a:pPr>
                    <a:r>
                      <a:rPr lang="en-US" altLang="ja-JP" sz="700" dirty="0" smtClean="0">
                        <a:latin typeface="+mn-ea"/>
                        <a:ea typeface="+mn-ea"/>
                      </a:rPr>
                      <a:t> 2</a:t>
                    </a:r>
                    <a:r>
                      <a:rPr lang="ja-JP" altLang="en-US" sz="700" dirty="0" smtClean="0">
                        <a:latin typeface="+mn-ea"/>
                        <a:ea typeface="+mn-ea"/>
                      </a:rPr>
                      <a:t>件</a:t>
                    </a:r>
                    <a:endParaRPr lang="en-US" altLang="ja-JP" sz="8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536983419075884"/>
                  <c:y val="0.13179791871368551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その他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17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件</a:t>
                    </a:r>
                    <a:endParaRPr lang="ja-JP" altLang="en-US" sz="9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+mn-ea"/>
                    <a:ea typeface="+mn-ea"/>
                  </a:defRPr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道路工事</c:v>
                </c:pt>
                <c:pt idx="1">
                  <c:v>砂防工事</c:v>
                </c:pt>
                <c:pt idx="2">
                  <c:v>河川工事</c:v>
                </c:pt>
                <c:pt idx="3">
                  <c:v>造成工事</c:v>
                </c:pt>
                <c:pt idx="4">
                  <c:v>急傾斜地崩壊対策工事</c:v>
                </c:pt>
                <c:pt idx="5">
                  <c:v>ダム工事</c:v>
                </c:pt>
                <c:pt idx="6">
                  <c:v>その他工事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75</c:v>
                </c:pt>
                <c:pt idx="1">
                  <c:v>16</c:v>
                </c:pt>
                <c:pt idx="2">
                  <c:v>8</c:v>
                </c:pt>
                <c:pt idx="3">
                  <c:v>8</c:v>
                </c:pt>
                <c:pt idx="4">
                  <c:v>5</c:v>
                </c:pt>
                <c:pt idx="5">
                  <c:v>2</c:v>
                </c:pt>
                <c:pt idx="6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道路工事</c:v>
                </c:pt>
                <c:pt idx="1">
                  <c:v>砂防工事</c:v>
                </c:pt>
                <c:pt idx="2">
                  <c:v>河川工事</c:v>
                </c:pt>
                <c:pt idx="3">
                  <c:v>造成工事</c:v>
                </c:pt>
                <c:pt idx="4">
                  <c:v>急傾斜地崩壊対策工事</c:v>
                </c:pt>
                <c:pt idx="5">
                  <c:v>ダム工事</c:v>
                </c:pt>
                <c:pt idx="6">
                  <c:v>その他工事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9296472727521"/>
          <c:y val="7.8315361078559451E-2"/>
          <c:w val="0.8426059236048602"/>
          <c:h val="0.8011939438545017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dirty="0">
                        <a:latin typeface="+mn-ea"/>
                        <a:ea typeface="+mn-ea"/>
                      </a:rPr>
                      <a:t>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2000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円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39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510951517786367"/>
                  <c:y val="-0.17801474346047896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2000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4000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 </a:t>
                    </a:r>
                    <a:r>
                      <a:rPr lang="en-US" altLang="ja-JP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rPr>
                      <a:t>19</a:t>
                    </a:r>
                    <a:r>
                      <a:rPr lang="ja-JP" altLang="en-US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rPr>
                      <a:t>件</a:t>
                    </a:r>
                    <a:endParaRPr lang="ja-JP" alt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352029984328387E-2"/>
                  <c:y val="-9.0225113424132249E-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4000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6000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11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4712672623304059E-2"/>
                  <c:y val="-5.1316399562355217E-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6000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8000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</a:t>
                    </a: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3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24925462843078"/>
                  <c:y val="2.9729262062394338E-3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8000</a:t>
                    </a:r>
                    <a:r>
                      <a:rPr lang="zh-TW" altLang="en-US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万～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</a:t>
                    </a:r>
                    <a:r>
                      <a:rPr lang="zh-TW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5</a:t>
                    </a:r>
                    <a:r>
                      <a:rPr lang="ja-JP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zh-TW" altLang="en-US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zh-TW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</a:t>
                    </a:r>
                    <a:r>
                      <a:rPr lang="zh-TW" altLang="en-US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億～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2</a:t>
                    </a:r>
                    <a:r>
                      <a:rPr lang="zh-TW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</a:t>
                    </a:r>
                    <a:endParaRPr lang="en-US" altLang="zh-TW" dirty="0" smtClean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  <a:p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6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zh-TW" altLang="en-US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6.3253439003858908E-2"/>
                  <c:y val="-0.17404920239819327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2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億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～</a:t>
                    </a:r>
                    <a:endParaRPr lang="en-US" altLang="ja-JP" dirty="0" smtClean="0">
                      <a:latin typeface="+mn-ea"/>
                      <a:ea typeface="+mn-ea"/>
                    </a:endParaRP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3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ja-JP" altLang="en-US" dirty="0" smtClean="0">
                        <a:latin typeface="+mn-ea"/>
                        <a:ea typeface="+mn-ea"/>
                      </a:rPr>
                      <a:t>不明</a:t>
                    </a:r>
                    <a:endParaRPr lang="en-US" altLang="ja-JP" dirty="0" smtClean="0">
                      <a:latin typeface="+mn-ea"/>
                      <a:ea typeface="+mn-ea"/>
                    </a:endParaRP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45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>
                    <a:latin typeface="+mn-ea"/>
                    <a:ea typeface="+mn-ea"/>
                  </a:defRPr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tx1"/>
                  </a:solidFill>
                </a:ln>
              </c:spPr>
            </c:leaderLines>
          </c:dLbls>
          <c:cat>
            <c:strRef>
              <c:f>Sheet1!$A$2:$A$9</c:f>
              <c:strCache>
                <c:ptCount val="8"/>
                <c:pt idx="0">
                  <c:v>～2000万円</c:v>
                </c:pt>
                <c:pt idx="1">
                  <c:v>2000万～4000万円</c:v>
                </c:pt>
                <c:pt idx="2">
                  <c:v>4000万～6000万円</c:v>
                </c:pt>
                <c:pt idx="3">
                  <c:v>6000万～8000万円</c:v>
                </c:pt>
                <c:pt idx="4">
                  <c:v>8000万～1億</c:v>
                </c:pt>
                <c:pt idx="5">
                  <c:v>1億～2億</c:v>
                </c:pt>
                <c:pt idx="6">
                  <c:v>2億～</c:v>
                </c:pt>
                <c:pt idx="7">
                  <c:v>不明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39</c:v>
                </c:pt>
                <c:pt idx="1">
                  <c:v>19</c:v>
                </c:pt>
                <c:pt idx="2">
                  <c:v>11</c:v>
                </c:pt>
                <c:pt idx="3">
                  <c:v>3</c:v>
                </c:pt>
                <c:pt idx="4">
                  <c:v>5</c:v>
                </c:pt>
                <c:pt idx="5">
                  <c:v>6</c:v>
                </c:pt>
                <c:pt idx="6">
                  <c:v>3</c:v>
                </c:pt>
                <c:pt idx="7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tx1"/>
                  </a:solidFill>
                </a:ln>
              </c:spPr>
            </c:leaderLines>
          </c:dLbls>
          <c:cat>
            <c:strRef>
              <c:f>Sheet1!$A$2:$A$9</c:f>
              <c:strCache>
                <c:ptCount val="8"/>
                <c:pt idx="0">
                  <c:v>～2000万円</c:v>
                </c:pt>
                <c:pt idx="1">
                  <c:v>2000万～4000万円</c:v>
                </c:pt>
                <c:pt idx="2">
                  <c:v>4000万～6000万円</c:v>
                </c:pt>
                <c:pt idx="3">
                  <c:v>6000万～8000万円</c:v>
                </c:pt>
                <c:pt idx="4">
                  <c:v>8000万～1億</c:v>
                </c:pt>
                <c:pt idx="5">
                  <c:v>1億～2億</c:v>
                </c:pt>
                <c:pt idx="6">
                  <c:v>2億～</c:v>
                </c:pt>
                <c:pt idx="7">
                  <c:v>不明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en-US" sz="1050" dirty="0"/>
                      <a:t>20</a:t>
                    </a:r>
                    <a:endParaRPr lang="en-US" altLang="en-US" sz="7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altLang="en-US" sz="1050" dirty="0"/>
                      <a:t>10</a:t>
                    </a:r>
                    <a:endParaRPr lang="en-US" altLang="en-US" sz="7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Sheet1!$A$2:$A$15</c:f>
              <c:strCache>
                <c:ptCount val="14"/>
                <c:pt idx="0">
                  <c:v>1ヶ月未満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1年以上</c:v>
                </c:pt>
                <c:pt idx="13">
                  <c:v>不明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</c:v>
                </c:pt>
                <c:pt idx="1">
                  <c:v>9</c:v>
                </c:pt>
                <c:pt idx="2">
                  <c:v>12</c:v>
                </c:pt>
                <c:pt idx="3">
                  <c:v>11</c:v>
                </c:pt>
                <c:pt idx="4">
                  <c:v>21</c:v>
                </c:pt>
                <c:pt idx="5">
                  <c:v>20</c:v>
                </c:pt>
                <c:pt idx="6">
                  <c:v>10</c:v>
                </c:pt>
                <c:pt idx="7">
                  <c:v>11</c:v>
                </c:pt>
                <c:pt idx="8">
                  <c:v>9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5</c:v>
                </c:pt>
                <c:pt idx="1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2720512"/>
        <c:axId val="92722304"/>
      </c:barChart>
      <c:catAx>
        <c:axId val="92720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1000"/>
            </a:pPr>
            <a:endParaRPr lang="ja-JP"/>
          </a:p>
        </c:txPr>
        <c:crossAx val="92722304"/>
        <c:crosses val="autoZero"/>
        <c:auto val="1"/>
        <c:lblAlgn val="ctr"/>
        <c:lblOffset val="100"/>
        <c:noMultiLvlLbl val="0"/>
      </c:catAx>
      <c:valAx>
        <c:axId val="92722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92720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4"/>
              <c:spPr/>
              <c:txPr>
                <a:bodyPr/>
                <a:lstStyle/>
                <a:p>
                  <a:pPr>
                    <a:defRPr sz="8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sz="9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1～2</c:v>
                </c:pt>
                <c:pt idx="1">
                  <c:v>3～4</c:v>
                </c:pt>
                <c:pt idx="2">
                  <c:v>5～6</c:v>
                </c:pt>
                <c:pt idx="3">
                  <c:v>7～8</c:v>
                </c:pt>
                <c:pt idx="4">
                  <c:v>9～10</c:v>
                </c:pt>
                <c:pt idx="5">
                  <c:v>11～12</c:v>
                </c:pt>
                <c:pt idx="6">
                  <c:v>13～14</c:v>
                </c:pt>
                <c:pt idx="7">
                  <c:v>15～16</c:v>
                </c:pt>
                <c:pt idx="8">
                  <c:v>17～18</c:v>
                </c:pt>
                <c:pt idx="9">
                  <c:v>19～20</c:v>
                </c:pt>
                <c:pt idx="10">
                  <c:v>不明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14</c:v>
                </c:pt>
                <c:pt idx="1">
                  <c:v>33</c:v>
                </c:pt>
                <c:pt idx="2">
                  <c:v>37</c:v>
                </c:pt>
                <c:pt idx="3">
                  <c:v>26</c:v>
                </c:pt>
                <c:pt idx="4">
                  <c:v>8</c:v>
                </c:pt>
                <c:pt idx="5">
                  <c:v>7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2468736"/>
        <c:axId val="92470272"/>
      </c:barChart>
      <c:catAx>
        <c:axId val="92468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900"/>
            </a:pPr>
            <a:endParaRPr lang="ja-JP"/>
          </a:p>
        </c:txPr>
        <c:crossAx val="92470272"/>
        <c:crosses val="autoZero"/>
        <c:auto val="1"/>
        <c:lblAlgn val="ctr"/>
        <c:lblOffset val="100"/>
        <c:noMultiLvlLbl val="0"/>
      </c:catAx>
      <c:valAx>
        <c:axId val="92470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92468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2170756537256"/>
          <c:y val="6.4976581481624468E-2"/>
          <c:w val="0.73688751136495034"/>
          <c:h val="0.606442697378279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土砂崩壊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dirty="0"/>
                      <a:t>0</a:t>
                    </a:r>
                    <a:r>
                      <a:rPr lang="en-US" altLang="en-US"/>
                      <a:t>～</a:t>
                    </a:r>
                    <a:r>
                      <a:rPr lang="en-US" altLang="en-US" smtClean="0"/>
                      <a:t>50m</a:t>
                    </a:r>
                    <a:r>
                      <a:rPr lang="en-US" altLang="en-US" baseline="30000" smtClean="0"/>
                      <a:t>3</a:t>
                    </a:r>
                  </a:p>
                  <a:p>
                    <a:r>
                      <a:rPr lang="en-US" altLang="en-US" smtClean="0"/>
                      <a:t> 60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820534931744796E-4"/>
                  <c:y val="-0.11738862119889187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51</a:t>
                    </a:r>
                    <a:r>
                      <a:rPr lang="en-US" altLang="en-US"/>
                      <a:t>～</a:t>
                    </a:r>
                    <a:r>
                      <a:rPr lang="en-US" altLang="en-US" smtClean="0"/>
                      <a:t>100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smtClean="0"/>
                      <a:t> 7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6419198572292693E-2"/>
                  <c:y val="-5.4247647382207418E-3"/>
                </c:manualLayout>
              </c:layout>
              <c:tx>
                <c:rich>
                  <a:bodyPr/>
                  <a:lstStyle/>
                  <a:p>
                    <a:r>
                      <a:rPr lang="en-US" altLang="en-US"/>
                      <a:t>101～</a:t>
                    </a:r>
                    <a:r>
                      <a:rPr lang="en-US" altLang="en-US" smtClean="0"/>
                      <a:t>150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smtClean="0"/>
                      <a:t>6</a:t>
                    </a:r>
                    <a:r>
                      <a:rPr lang="ja-JP" altLang="en-US" smtClean="0"/>
                      <a:t>件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1855957803630285"/>
                  <c:y val="-5.915095559939204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150～</a:t>
                    </a:r>
                    <a:r>
                      <a:rPr lang="en-US" altLang="en-US" dirty="0" smtClean="0"/>
                      <a:t>200</a:t>
                    </a:r>
                    <a:r>
                      <a:rPr lang="en-US" altLang="ja-JP" sz="1050" b="0" i="0" u="none" strike="noStrike" baseline="0" dirty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dirty="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dirty="0" smtClean="0"/>
                      <a:t>6</a:t>
                    </a:r>
                    <a:r>
                      <a:rPr lang="ja-JP" altLang="en-US" dirty="0" smtClean="0"/>
                      <a:t>件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7638630981037385E-2"/>
                  <c:y val="-0.10522184134786398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201～</a:t>
                    </a:r>
                    <a:r>
                      <a:rPr lang="en-US" altLang="en-US" dirty="0" smtClean="0"/>
                      <a:t>400</a:t>
                    </a:r>
                    <a:r>
                      <a:rPr lang="en-US" altLang="ja-JP" sz="1050" b="0" i="0" u="none" strike="noStrike" baseline="0" dirty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dirty="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dirty="0" smtClean="0"/>
                      <a:t>6</a:t>
                    </a:r>
                    <a:r>
                      <a:rPr lang="ja-JP" altLang="en-US" dirty="0" smtClean="0"/>
                      <a:t>件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401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  <a:r>
                      <a:rPr lang="en-US" altLang="en-US" smtClean="0"/>
                      <a:t>～</a:t>
                    </a:r>
                  </a:p>
                  <a:p>
                    <a:r>
                      <a:rPr lang="en-US" altLang="en-US" smtClean="0"/>
                      <a:t>22</a:t>
                    </a:r>
                    <a:r>
                      <a:rPr lang="ja-JP" altLang="en-US" smtClean="0"/>
                      <a:t>件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ja-JP" altLang="en-US" smtClean="0"/>
                      <a:t>崩壊土量不明</a:t>
                    </a:r>
                    <a:r>
                      <a:rPr lang="en-US" altLang="ja-JP" smtClean="0"/>
                      <a:t> 24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0～50</c:v>
                </c:pt>
                <c:pt idx="1">
                  <c:v>51～100</c:v>
                </c:pt>
                <c:pt idx="2">
                  <c:v>101～150</c:v>
                </c:pt>
                <c:pt idx="3">
                  <c:v>150～200</c:v>
                </c:pt>
                <c:pt idx="4">
                  <c:v>201～400</c:v>
                </c:pt>
                <c:pt idx="5">
                  <c:v>401～</c:v>
                </c:pt>
                <c:pt idx="6">
                  <c:v>不明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60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22</c:v>
                </c:pt>
                <c:pt idx="6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1722752"/>
        <c:axId val="101724544"/>
      </c:barChart>
      <c:catAx>
        <c:axId val="101722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1000"/>
            </a:pPr>
            <a:endParaRPr lang="ja-JP"/>
          </a:p>
        </c:txPr>
        <c:crossAx val="101724544"/>
        <c:crosses val="autoZero"/>
        <c:auto val="1"/>
        <c:lblAlgn val="ctr"/>
        <c:lblOffset val="100"/>
        <c:noMultiLvlLbl val="0"/>
      </c:catAx>
      <c:valAx>
        <c:axId val="101724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101722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398227070377187E-2"/>
          <c:y val="0.10719630477041095"/>
          <c:w val="0.81445181801505262"/>
          <c:h val="0.803410548000326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Lbls>
            <c:dLbl>
              <c:idx val="0"/>
              <c:layout>
                <c:manualLayout>
                  <c:x val="-0.223816862725847"/>
                  <c:y val="-0.22045069631630626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1200" dirty="0" smtClean="0"/>
                      <a:t>擁壁工</a:t>
                    </a:r>
                    <a:r>
                      <a:rPr lang="en-US" altLang="ja-JP" sz="1200" dirty="0" smtClean="0"/>
                      <a:t> 95</a:t>
                    </a:r>
                    <a:r>
                      <a:rPr lang="ja-JP" altLang="en-US" sz="1200" dirty="0" smtClean="0"/>
                      <a:t>件</a:t>
                    </a:r>
                    <a:endParaRPr lang="ja-JP" altLang="en-US" sz="12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7417754616412135E-2"/>
                  <c:y val="1.6746941921436484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法面保護工</a:t>
                    </a:r>
                    <a:r>
                      <a:rPr lang="en-US" altLang="ja-JP" dirty="0" smtClean="0"/>
                      <a:t>,  22</a:t>
                    </a:r>
                    <a:r>
                      <a:rPr lang="ja-JP" altLang="en-US" dirty="0" smtClean="0"/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118017248729469"/>
                  <c:y val="8.0702146804194991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その他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18</a:t>
                    </a:r>
                    <a:r>
                      <a:rPr lang="ja-JP" altLang="en-US" dirty="0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擁壁工</c:v>
                </c:pt>
                <c:pt idx="1">
                  <c:v>法面保護工</c:v>
                </c:pt>
                <c:pt idx="2">
                  <c:v>その他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</c:v>
                </c:pt>
                <c:pt idx="1">
                  <c:v>22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0.66277</cdr:x>
      <cdr:y>0.10326</cdr:y>
    </cdr:from>
    <cdr:to>
      <cdr:x>0.80823</cdr:x>
      <cdr:y>0.19293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2624870" y="248751"/>
          <a:ext cx="576085" cy="21601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ja-JP" altLang="en-US" sz="900" dirty="0"/>
            <a:t>建設業</a:t>
          </a:r>
        </a:p>
      </cdr:txBody>
    </cdr:sp>
  </cdr:relSizeAnchor>
  <cdr:relSizeAnchor xmlns:cdr="http://schemas.openxmlformats.org/drawingml/2006/chartDrawing">
    <cdr:from>
      <cdr:x>0.54995</cdr:x>
      <cdr:y>0.44437</cdr:y>
    </cdr:from>
    <cdr:to>
      <cdr:x>0.71819</cdr:x>
      <cdr:y>0.53404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2178031" y="1070495"/>
          <a:ext cx="666305" cy="216014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ja-JP" altLang="en-US" sz="900" dirty="0" smtClean="0"/>
            <a:t>斜面崩壊</a:t>
          </a:r>
          <a:endParaRPr lang="ja-JP" altLang="en-US" sz="900" dirty="0"/>
        </a:p>
      </cdr:txBody>
    </cdr:sp>
  </cdr:relSizeAnchor>
  <cdr:relSizeAnchor xmlns:cdr="http://schemas.openxmlformats.org/drawingml/2006/chartDrawing">
    <cdr:from>
      <cdr:x>0.01923</cdr:x>
      <cdr:y>0.82065</cdr:y>
    </cdr:from>
    <cdr:to>
      <cdr:x>0.0594</cdr:x>
      <cdr:y>0.89349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76162" y="1976943"/>
          <a:ext cx="159093" cy="175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A9B9-20D8-4A8B-B6D7-806074CD828C}" type="datetimeFigureOut">
              <a:rPr kumimoji="1" lang="ja-JP" altLang="en-US" smtClean="0"/>
              <a:t>2017/1/23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66330-CB00-44B6-B7AF-FD99AA950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24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AA3BD-C82A-416E-BFFD-93E4D3C744CC}" type="datetimeFigureOut">
              <a:rPr kumimoji="1" lang="ja-JP" altLang="en-US" smtClean="0"/>
              <a:pPr/>
              <a:t>2017/1/23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03138-3F82-4E56-B117-2E246FC091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40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FB065-2D10-41A8-95A3-B626A32B8DC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070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FB065-2D10-41A8-95A3-B626A32B8DC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134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6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1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36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5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21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9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5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38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12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1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10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9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3770"/>
            <a:ext cx="8229600" cy="418058"/>
          </a:xfrm>
        </p:spPr>
        <p:txBody>
          <a:bodyPr>
            <a:noAutofit/>
          </a:bodyPr>
          <a:lstStyle/>
          <a:p>
            <a:r>
              <a:rPr kumimoji="1" lang="ja-JP" altLang="en-US" sz="2000" b="1" dirty="0" smtClean="0"/>
              <a:t>斜面崩壊による労働災害の防止対策に関するガイドラインの背景</a:t>
            </a:r>
            <a:endParaRPr kumimoji="1" lang="ja-JP" altLang="en-US" sz="2000" b="1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395536" y="620688"/>
            <a:ext cx="4071876" cy="2800469"/>
            <a:chOff x="251520" y="548680"/>
            <a:chExt cx="3849774" cy="280046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51520" y="548680"/>
              <a:ext cx="3849774" cy="2736304"/>
              <a:chOff x="323528" y="788850"/>
              <a:chExt cx="3849774" cy="3026298"/>
            </a:xfrm>
          </p:grpSpPr>
          <p:graphicFrame>
            <p:nvGraphicFramePr>
              <p:cNvPr id="4" name="グラフ 3" title="斜面崩壊による死亡災害の発生状況"/>
              <p:cNvGraphicFramePr/>
              <p:nvPr>
                <p:extLst>
                  <p:ext uri="{D42A27DB-BD31-4B8C-83A1-F6EECF244321}">
                    <p14:modId xmlns:p14="http://schemas.microsoft.com/office/powerpoint/2010/main" val="3871368998"/>
                  </p:ext>
                </p:extLst>
              </p:nvPr>
            </p:nvGraphicFramePr>
            <p:xfrm>
              <a:off x="323528" y="1150852"/>
              <a:ext cx="3744416" cy="266429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6" name="テキスト ボックス 5"/>
              <p:cNvSpPr txBox="1"/>
              <p:nvPr/>
            </p:nvSpPr>
            <p:spPr>
              <a:xfrm>
                <a:off x="3669246" y="1014814"/>
                <a:ext cx="50405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 smtClean="0"/>
                  <a:t>(</a:t>
                </a:r>
                <a:r>
                  <a:rPr kumimoji="1" lang="ja-JP" altLang="en-US" sz="900" dirty="0" smtClean="0"/>
                  <a:t>人</a:t>
                </a:r>
                <a:r>
                  <a:rPr kumimoji="1" lang="en-US" altLang="ja-JP" sz="900" dirty="0" smtClean="0"/>
                  <a:t>)</a:t>
                </a:r>
                <a:endParaRPr kumimoji="1" lang="ja-JP" altLang="en-US" sz="900" dirty="0"/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545951" y="1014814"/>
                <a:ext cx="50405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 smtClean="0"/>
                  <a:t>(</a:t>
                </a:r>
                <a:r>
                  <a:rPr kumimoji="1" lang="ja-JP" altLang="en-US" sz="900" dirty="0" smtClean="0"/>
                  <a:t>人</a:t>
                </a:r>
                <a:r>
                  <a:rPr kumimoji="1" lang="en-US" altLang="ja-JP" sz="900" dirty="0" smtClean="0"/>
                  <a:t>)</a:t>
                </a:r>
                <a:endParaRPr kumimoji="1" lang="ja-JP" altLang="en-US" sz="900" dirty="0"/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395536" y="788850"/>
                <a:ext cx="3525738" cy="22596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1200" dirty="0" smtClean="0"/>
                  <a:t>建設業における斜面崩壊による死亡災害の発生状況</a:t>
                </a:r>
                <a:endParaRPr kumimoji="1" lang="ja-JP" altLang="en-US" sz="1200" dirty="0"/>
              </a:p>
            </p:txBody>
          </p:sp>
        </p:grpSp>
        <p:sp>
          <p:nvSpPr>
            <p:cNvPr id="15" name="テキスト ボックス 14"/>
            <p:cNvSpPr txBox="1"/>
            <p:nvPr/>
          </p:nvSpPr>
          <p:spPr>
            <a:xfrm>
              <a:off x="323528" y="3102928"/>
              <a:ext cx="3600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 smtClean="0"/>
                <a:t>（資料出所：厚生労働省死亡災害報告）</a:t>
              </a:r>
              <a:endParaRPr kumimoji="1" lang="ja-JP" altLang="en-US" sz="1000" dirty="0"/>
            </a:p>
          </p:txBody>
        </p:sp>
      </p:grpSp>
      <p:graphicFrame>
        <p:nvGraphicFramePr>
          <p:cNvPr id="11" name="グラフ 10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310189551"/>
              </p:ext>
            </p:extLst>
          </p:nvPr>
        </p:nvGraphicFramePr>
        <p:xfrm>
          <a:off x="35496" y="4155798"/>
          <a:ext cx="2525586" cy="2236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630791" y="3857488"/>
            <a:ext cx="1466408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50" dirty="0" smtClean="0"/>
              <a:t>工事種別災害発生割合</a:t>
            </a:r>
            <a:endParaRPr kumimoji="1" lang="ja-JP" altLang="en-US" sz="105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7039" y="6606877"/>
            <a:ext cx="6789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（資料出所：独立行政</a:t>
            </a:r>
            <a:r>
              <a:rPr lang="ja-JP" altLang="en-US" sz="1000" dirty="0"/>
              <a:t>法人労働安全</a:t>
            </a:r>
            <a:r>
              <a:rPr kumimoji="1" lang="ja-JP" altLang="en-US" sz="1000" dirty="0" smtClean="0"/>
              <a:t>衛生総合研究所「斜面崩壊による労働災害の防止対策に関する調査研究会」報告書）</a:t>
            </a:r>
            <a:endParaRPr kumimoji="1" lang="ja-JP" altLang="en-US" sz="1000" dirty="0"/>
          </a:p>
        </p:txBody>
      </p:sp>
      <p:graphicFrame>
        <p:nvGraphicFramePr>
          <p:cNvPr id="22" name="グラフ 21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2035841407"/>
              </p:ext>
            </p:extLst>
          </p:nvPr>
        </p:nvGraphicFramePr>
        <p:xfrm>
          <a:off x="2339752" y="4157263"/>
          <a:ext cx="2525586" cy="223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2906720" y="3857488"/>
            <a:ext cx="1665280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00" dirty="0" smtClean="0"/>
              <a:t>請負金額種別災害発生割合</a:t>
            </a:r>
            <a:endParaRPr kumimoji="1" lang="ja-JP" altLang="en-US" sz="1000" dirty="0"/>
          </a:p>
        </p:txBody>
      </p:sp>
      <p:graphicFrame>
        <p:nvGraphicFramePr>
          <p:cNvPr id="27" name="グラフ 26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3759426125"/>
              </p:ext>
            </p:extLst>
          </p:nvPr>
        </p:nvGraphicFramePr>
        <p:xfrm>
          <a:off x="4788024" y="4193583"/>
          <a:ext cx="2448272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5337636" y="3857488"/>
            <a:ext cx="1423995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50" dirty="0" smtClean="0"/>
              <a:t>工期別災害発生状況</a:t>
            </a:r>
            <a:endParaRPr kumimoji="1" lang="ja-JP" altLang="en-US" sz="105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904458" y="4053710"/>
            <a:ext cx="43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(</a:t>
            </a:r>
            <a:r>
              <a:rPr kumimoji="1" lang="ja-JP" altLang="en-US" sz="900" dirty="0" smtClean="0"/>
              <a:t>件</a:t>
            </a:r>
            <a:r>
              <a:rPr kumimoji="1" lang="en-US" altLang="ja-JP" sz="900" dirty="0" smtClean="0"/>
              <a:t>)</a:t>
            </a:r>
            <a:endParaRPr kumimoji="1" lang="ja-JP" altLang="en-US" sz="900" dirty="0"/>
          </a:p>
        </p:txBody>
      </p:sp>
      <p:sp>
        <p:nvSpPr>
          <p:cNvPr id="30" name="角丸四角形 29"/>
          <p:cNvSpPr/>
          <p:nvPr/>
        </p:nvSpPr>
        <p:spPr>
          <a:xfrm>
            <a:off x="4572000" y="628531"/>
            <a:ext cx="4248472" cy="2800469"/>
          </a:xfrm>
          <a:prstGeom prst="roundRect">
            <a:avLst>
              <a:gd name="adj" fmla="val 884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80000" rIns="180000" rtlCol="0" anchor="t"/>
          <a:lstStyle/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斜面</a:t>
            </a:r>
            <a:r>
              <a:rPr lang="ja-JP" altLang="en-US" sz="1200" dirty="0">
                <a:latin typeface="+mj-ea"/>
                <a:ea typeface="+mj-ea"/>
              </a:rPr>
              <a:t>崩壊により毎年</a:t>
            </a:r>
            <a:r>
              <a:rPr lang="en-US" altLang="ja-JP" sz="1200" dirty="0">
                <a:latin typeface="+mj-ea"/>
                <a:ea typeface="+mj-ea"/>
              </a:rPr>
              <a:t>10</a:t>
            </a:r>
            <a:r>
              <a:rPr lang="ja-JP" altLang="en-US" sz="1200" dirty="0">
                <a:latin typeface="+mj-ea"/>
                <a:ea typeface="+mj-ea"/>
              </a:rPr>
              <a:t>人から</a:t>
            </a:r>
            <a:r>
              <a:rPr lang="en-US" altLang="ja-JP" sz="1200" dirty="0">
                <a:latin typeface="+mj-ea"/>
                <a:ea typeface="+mj-ea"/>
              </a:rPr>
              <a:t>20</a:t>
            </a:r>
            <a:r>
              <a:rPr lang="ja-JP" altLang="en-US" sz="1200" dirty="0">
                <a:latin typeface="+mj-ea"/>
                <a:ea typeface="+mj-ea"/>
              </a:rPr>
              <a:t>人の死亡災害が</a:t>
            </a:r>
            <a:r>
              <a:rPr lang="ja-JP" altLang="en-US" sz="1200" dirty="0" smtClean="0">
                <a:latin typeface="+mj-ea"/>
                <a:ea typeface="+mj-ea"/>
              </a:rPr>
              <a:t>発生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平成元年から平成</a:t>
            </a:r>
            <a:r>
              <a:rPr lang="en-US" altLang="ja-JP" sz="1200" dirty="0" smtClean="0">
                <a:latin typeface="+mj-ea"/>
                <a:ea typeface="+mj-ea"/>
              </a:rPr>
              <a:t>14</a:t>
            </a:r>
            <a:r>
              <a:rPr lang="ja-JP" altLang="en-US" sz="1200" dirty="0" smtClean="0">
                <a:latin typeface="+mj-ea"/>
                <a:ea typeface="+mj-ea"/>
              </a:rPr>
              <a:t>年の斜面崩壊による死亡災害</a:t>
            </a:r>
            <a:r>
              <a:rPr lang="en-US" altLang="ja-JP" sz="1200" dirty="0" smtClean="0">
                <a:latin typeface="+mj-ea"/>
                <a:ea typeface="+mj-ea"/>
              </a:rPr>
              <a:t>129</a:t>
            </a:r>
            <a:r>
              <a:rPr lang="ja-JP" altLang="en-US" sz="1200" dirty="0" smtClean="0">
                <a:latin typeface="+mj-ea"/>
                <a:ea typeface="+mj-ea"/>
              </a:rPr>
              <a:t>件、重大災害</a:t>
            </a:r>
            <a:r>
              <a:rPr lang="en-US" altLang="ja-JP" sz="1200" dirty="0" smtClean="0">
                <a:latin typeface="+mj-ea"/>
                <a:ea typeface="+mj-ea"/>
              </a:rPr>
              <a:t>20</a:t>
            </a:r>
            <a:r>
              <a:rPr lang="ja-JP" altLang="en-US" sz="1200" dirty="0" smtClean="0">
                <a:latin typeface="+mj-ea"/>
                <a:ea typeface="+mj-ea"/>
              </a:rPr>
              <a:t>件のうち、災害発生状況が詳細に把握できた</a:t>
            </a:r>
            <a:r>
              <a:rPr lang="en-US" altLang="ja-JP" sz="1200" dirty="0" smtClean="0">
                <a:latin typeface="+mj-ea"/>
                <a:ea typeface="+mj-ea"/>
              </a:rPr>
              <a:t>131</a:t>
            </a:r>
            <a:r>
              <a:rPr lang="ja-JP" altLang="en-US" sz="1200" dirty="0" smtClean="0">
                <a:latin typeface="+mj-ea"/>
                <a:ea typeface="+mj-ea"/>
              </a:rPr>
              <a:t>件の分析結果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道路工事中の災害　５７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>
                <a:latin typeface="+mj-ea"/>
              </a:rPr>
              <a:t>請負</a:t>
            </a:r>
            <a:r>
              <a:rPr lang="ja-JP" altLang="en-US" sz="1200" dirty="0" smtClean="0">
                <a:latin typeface="+mj-ea"/>
              </a:rPr>
              <a:t>金額</a:t>
            </a:r>
            <a:r>
              <a:rPr lang="en-US" altLang="ja-JP" sz="1200" dirty="0" smtClean="0">
                <a:latin typeface="+mj-ea"/>
                <a:ea typeface="+mj-ea"/>
              </a:rPr>
              <a:t>2000</a:t>
            </a:r>
            <a:r>
              <a:rPr lang="ja-JP" altLang="en-US" sz="1200" dirty="0">
                <a:latin typeface="+mj-ea"/>
                <a:ea typeface="+mj-ea"/>
              </a:rPr>
              <a:t>万</a:t>
            </a:r>
            <a:r>
              <a:rPr lang="ja-JP" altLang="en-US" sz="1200" dirty="0" smtClean="0">
                <a:latin typeface="+mj-ea"/>
                <a:ea typeface="+mj-ea"/>
              </a:rPr>
              <a:t>円</a:t>
            </a:r>
            <a:r>
              <a:rPr lang="ja-JP" altLang="en-US" sz="1200" dirty="0">
                <a:latin typeface="+mj-ea"/>
                <a:ea typeface="+mj-ea"/>
              </a:rPr>
              <a:t>未満</a:t>
            </a:r>
            <a:r>
              <a:rPr lang="ja-JP" altLang="en-US" sz="1200" dirty="0" smtClean="0">
                <a:latin typeface="+mj-ea"/>
                <a:ea typeface="+mj-ea"/>
              </a:rPr>
              <a:t>の工事　３０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lvl="1">
              <a:lnSpc>
                <a:spcPts val="1800"/>
              </a:lnSpc>
            </a:pPr>
            <a:r>
              <a:rPr lang="ja-JP" altLang="en-US" sz="1200" dirty="0">
                <a:latin typeface="+mj-ea"/>
                <a:ea typeface="+mj-ea"/>
              </a:rPr>
              <a:t>　</a:t>
            </a:r>
            <a:r>
              <a:rPr lang="ja-JP" altLang="en-US" sz="1200" dirty="0" smtClean="0">
                <a:latin typeface="+mj-ea"/>
                <a:ea typeface="+mj-ea"/>
              </a:rPr>
              <a:t>　　</a:t>
            </a:r>
            <a:r>
              <a:rPr lang="en-US" altLang="ja-JP" sz="1200" dirty="0" smtClean="0">
                <a:latin typeface="+mj-ea"/>
                <a:ea typeface="+mj-ea"/>
              </a:rPr>
              <a:t>4000</a:t>
            </a:r>
            <a:r>
              <a:rPr lang="ja-JP" altLang="en-US" sz="1200" dirty="0" smtClean="0">
                <a:latin typeface="+mj-ea"/>
                <a:ea typeface="+mj-ea"/>
              </a:rPr>
              <a:t>万円未満の工事　４４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工期が</a:t>
            </a:r>
            <a:r>
              <a:rPr lang="ja-JP" altLang="en-US" sz="1200" dirty="0">
                <a:latin typeface="+mj-ea"/>
              </a:rPr>
              <a:t>半年以内</a:t>
            </a:r>
            <a:r>
              <a:rPr lang="ja-JP" altLang="en-US" sz="1200" dirty="0" smtClean="0">
                <a:latin typeface="+mj-ea"/>
              </a:rPr>
              <a:t>の工事　６５</a:t>
            </a:r>
            <a:r>
              <a:rPr lang="ja-JP" altLang="en-US" sz="1200" dirty="0" smtClean="0">
                <a:latin typeface="+mj-ea"/>
                <a:ea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災害</a:t>
            </a:r>
            <a:r>
              <a:rPr lang="ja-JP" altLang="en-US" sz="1200" dirty="0">
                <a:latin typeface="+mj-ea"/>
                <a:ea typeface="+mj-ea"/>
              </a:rPr>
              <a:t>時の</a:t>
            </a:r>
            <a:r>
              <a:rPr lang="ja-JP" altLang="en-US" sz="1200" dirty="0" smtClean="0">
                <a:latin typeface="+mj-ea"/>
                <a:ea typeface="+mj-ea"/>
              </a:rPr>
              <a:t>作業人数が</a:t>
            </a:r>
            <a:r>
              <a:rPr lang="en-US" altLang="ja-JP" sz="1200" dirty="0" smtClean="0">
                <a:latin typeface="+mj-ea"/>
                <a:ea typeface="+mj-ea"/>
              </a:rPr>
              <a:t>10</a:t>
            </a:r>
            <a:r>
              <a:rPr lang="ja-JP" altLang="en-US" sz="1200" dirty="0" smtClean="0">
                <a:latin typeface="+mj-ea"/>
                <a:ea typeface="+mj-ea"/>
              </a:rPr>
              <a:t>人以下のところ　９０％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US" altLang="ja-JP" sz="1200" dirty="0" smtClean="0">
              <a:latin typeface="+mj-ea"/>
              <a:ea typeface="+mj-ea"/>
            </a:endParaRPr>
          </a:p>
          <a:p>
            <a:pPr algn="ctr">
              <a:lnSpc>
                <a:spcPts val="1000"/>
              </a:lnSpc>
            </a:pPr>
            <a:endParaRPr lang="en-US" altLang="ja-JP" sz="1200" dirty="0" smtClean="0">
              <a:latin typeface="+mj-ea"/>
              <a:ea typeface="+mj-ea"/>
            </a:endParaRPr>
          </a:p>
          <a:p>
            <a:pPr algn="ctr">
              <a:lnSpc>
                <a:spcPts val="1500"/>
              </a:lnSpc>
            </a:pPr>
            <a:r>
              <a:rPr lang="ja-JP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中小規模施工者を中心に対策を講じることが効果的</a:t>
            </a:r>
            <a:endParaRPr lang="ja-JP" altLang="en-US" sz="12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>
              <a:lnSpc>
                <a:spcPts val="1500"/>
              </a:lnSpc>
            </a:pPr>
            <a:endParaRPr kumimoji="1" lang="ja-JP" altLang="en-US" sz="1200" dirty="0">
              <a:latin typeface="+mj-ea"/>
              <a:ea typeface="+mj-ea"/>
            </a:endParaRPr>
          </a:p>
        </p:txBody>
      </p:sp>
      <p:graphicFrame>
        <p:nvGraphicFramePr>
          <p:cNvPr id="24" name="グラフ 23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4242213979"/>
              </p:ext>
            </p:extLst>
          </p:nvPr>
        </p:nvGraphicFramePr>
        <p:xfrm>
          <a:off x="7092280" y="4201921"/>
          <a:ext cx="2195736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7236296" y="3857488"/>
            <a:ext cx="1872207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ja-JP" altLang="en-US" sz="900" dirty="0"/>
              <a:t>災害時</a:t>
            </a:r>
            <a:r>
              <a:rPr lang="ja-JP" altLang="en-US" sz="900" dirty="0" smtClean="0"/>
              <a:t>の作業人数別災害発生状況</a:t>
            </a:r>
            <a:endParaRPr kumimoji="1" lang="ja-JP" altLang="en-US" sz="900" dirty="0"/>
          </a:p>
        </p:txBody>
      </p:sp>
      <p:sp>
        <p:nvSpPr>
          <p:cNvPr id="5" name="下矢印 4"/>
          <p:cNvSpPr/>
          <p:nvPr/>
        </p:nvSpPr>
        <p:spPr>
          <a:xfrm>
            <a:off x="6005547" y="2852936"/>
            <a:ext cx="1512168" cy="196949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560" y="29344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平成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39372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58135272"/>
              </p:ext>
            </p:extLst>
          </p:nvPr>
        </p:nvGraphicFramePr>
        <p:xfrm>
          <a:off x="-235483" y="893617"/>
          <a:ext cx="4536504" cy="3710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89683" y="791462"/>
            <a:ext cx="2486171" cy="2043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200" dirty="0" smtClean="0"/>
              <a:t>斜面の崩壊規模別災害発生状況</a:t>
            </a:r>
            <a:endParaRPr kumimoji="1" lang="en-US" altLang="ja-JP" sz="1200" dirty="0" smtClean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36512" y="6597352"/>
            <a:ext cx="69127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（資料出所：独立行政法人労働安全衛生総合研究所「斜面崩壊による労働災害の防止対策に関する調査研究会」報告書）</a:t>
            </a:r>
            <a:endParaRPr kumimoji="1" lang="ja-JP" altLang="en-US" sz="1000" dirty="0"/>
          </a:p>
        </p:txBody>
      </p:sp>
      <p:graphicFrame>
        <p:nvGraphicFramePr>
          <p:cNvPr id="27" name="グラフ 26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2714344460"/>
              </p:ext>
            </p:extLst>
          </p:nvPr>
        </p:nvGraphicFramePr>
        <p:xfrm>
          <a:off x="4788024" y="4193583"/>
          <a:ext cx="2448272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角丸四角形 29"/>
          <p:cNvSpPr/>
          <p:nvPr/>
        </p:nvSpPr>
        <p:spPr>
          <a:xfrm>
            <a:off x="3982963" y="791462"/>
            <a:ext cx="4896544" cy="2291315"/>
          </a:xfrm>
          <a:prstGeom prst="roundRect">
            <a:avLst>
              <a:gd name="adj" fmla="val 1088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marL="447675" lvl="1" indent="-285750">
              <a:lnSpc>
                <a:spcPts val="22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斜面崩壊災害における崩壊土量</a:t>
            </a:r>
            <a:r>
              <a:rPr lang="en-US" altLang="ja-JP" sz="1200" dirty="0" smtClean="0">
                <a:latin typeface="+mj-ea"/>
                <a:ea typeface="+mj-ea"/>
              </a:rPr>
              <a:t>50m</a:t>
            </a:r>
            <a:r>
              <a:rPr lang="en-US" altLang="ja-JP" sz="1200" baseline="30000" dirty="0" smtClean="0">
                <a:latin typeface="+mj-ea"/>
                <a:ea typeface="+mj-ea"/>
              </a:rPr>
              <a:t>3</a:t>
            </a:r>
            <a:r>
              <a:rPr lang="ja-JP" altLang="en-US" sz="1200" dirty="0" smtClean="0">
                <a:latin typeface="+mj-ea"/>
                <a:ea typeface="+mj-ea"/>
              </a:rPr>
              <a:t>以下　４６％で最多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47675" lvl="1" indent="-285750">
              <a:lnSpc>
                <a:spcPts val="22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崩壊した地山を高さ・勾配別にみると以下のとおり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勾配が</a:t>
            </a:r>
            <a:r>
              <a:rPr lang="en-US" altLang="ja-JP" sz="1200" dirty="0" smtClean="0">
                <a:latin typeface="+mj-ea"/>
                <a:ea typeface="+mj-ea"/>
              </a:rPr>
              <a:t>60</a:t>
            </a:r>
            <a:r>
              <a:rPr lang="ja-JP" altLang="en-US" sz="1200" dirty="0">
                <a:latin typeface="+mj-ea"/>
              </a:rPr>
              <a:t>度</a:t>
            </a:r>
            <a:r>
              <a:rPr lang="ja-JP" altLang="en-US" sz="1200" dirty="0" smtClean="0">
                <a:latin typeface="+mj-ea"/>
                <a:ea typeface="+mj-ea"/>
              </a:rPr>
              <a:t>以上</a:t>
            </a:r>
            <a:r>
              <a:rPr lang="en-US" altLang="ja-JP" sz="1200" dirty="0" smtClean="0">
                <a:latin typeface="+mj-ea"/>
                <a:ea typeface="+mj-ea"/>
              </a:rPr>
              <a:t>75</a:t>
            </a:r>
            <a:r>
              <a:rPr lang="ja-JP" altLang="en-US" sz="1200" dirty="0" smtClean="0">
                <a:latin typeface="+mj-ea"/>
                <a:ea typeface="+mj-ea"/>
              </a:rPr>
              <a:t>度未満の斜面　４６％で最多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</a:pPr>
            <a:r>
              <a:rPr lang="ja-JP" altLang="en-US" sz="1200" dirty="0" smtClean="0">
                <a:latin typeface="+mj-ea"/>
                <a:ea typeface="+mj-ea"/>
              </a:rPr>
              <a:t>　　　　←崖崩れは</a:t>
            </a:r>
            <a:r>
              <a:rPr lang="en-US" altLang="ja-JP" sz="1200" dirty="0" smtClean="0">
                <a:latin typeface="+mj-ea"/>
                <a:ea typeface="+mj-ea"/>
              </a:rPr>
              <a:t>40</a:t>
            </a:r>
            <a:r>
              <a:rPr lang="ja-JP" altLang="en-US" sz="1200" dirty="0" smtClean="0">
                <a:latin typeface="+mj-ea"/>
                <a:ea typeface="+mj-ea"/>
              </a:rPr>
              <a:t>度から</a:t>
            </a:r>
            <a:r>
              <a:rPr lang="en-US" altLang="ja-JP" sz="1200" dirty="0" smtClean="0">
                <a:latin typeface="+mj-ea"/>
                <a:ea typeface="+mj-ea"/>
              </a:rPr>
              <a:t>49</a:t>
            </a:r>
            <a:r>
              <a:rPr lang="ja-JP" altLang="en-US" sz="1200" dirty="0" smtClean="0">
                <a:latin typeface="+mj-ea"/>
                <a:ea typeface="+mj-ea"/>
              </a:rPr>
              <a:t>度で最も頻度が高いため、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</a:pPr>
            <a:r>
              <a:rPr lang="ja-JP" altLang="en-US" sz="1200" dirty="0" smtClean="0">
                <a:latin typeface="+mj-ea"/>
                <a:ea typeface="+mj-ea"/>
              </a:rPr>
              <a:t>　　　　　　自然斜面の崩壊に比べて急勾配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労働</a:t>
            </a:r>
            <a:r>
              <a:rPr lang="ja-JP" altLang="en-US" sz="1200" dirty="0">
                <a:latin typeface="+mj-ea"/>
                <a:ea typeface="+mj-ea"/>
              </a:rPr>
              <a:t>安全衛生</a:t>
            </a:r>
            <a:r>
              <a:rPr lang="ja-JP" altLang="en-US" sz="1200" dirty="0" smtClean="0">
                <a:latin typeface="+mj-ea"/>
                <a:ea typeface="+mj-ea"/>
              </a:rPr>
              <a:t>規則第</a:t>
            </a:r>
            <a:r>
              <a:rPr lang="en-US" altLang="ja-JP" sz="1200" dirty="0" smtClean="0">
                <a:latin typeface="+mj-ea"/>
                <a:ea typeface="+mj-ea"/>
              </a:rPr>
              <a:t>356</a:t>
            </a:r>
            <a:r>
              <a:rPr lang="ja-JP" altLang="en-US" sz="1200" dirty="0" smtClean="0">
                <a:latin typeface="+mj-ea"/>
                <a:ea typeface="+mj-ea"/>
              </a:rPr>
              <a:t>条のその他の地山の場合に法違反となる斜面高さ・勾配での掘削　４０％</a:t>
            </a:r>
            <a:r>
              <a:rPr lang="en-US" altLang="ja-JP" sz="1200" dirty="0" smtClean="0">
                <a:latin typeface="+mj-ea"/>
                <a:ea typeface="+mj-ea"/>
              </a:rPr>
              <a:t/>
            </a:r>
            <a:br>
              <a:rPr lang="en-US" altLang="ja-JP" sz="1200" dirty="0" smtClean="0">
                <a:latin typeface="+mj-ea"/>
                <a:ea typeface="+mj-ea"/>
              </a:rPr>
            </a:br>
            <a:endParaRPr lang="en-US" altLang="ja-JP" sz="1200" dirty="0" smtClean="0">
              <a:latin typeface="+mj-ea"/>
              <a:ea typeface="+mj-ea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539831"/>
              </p:ext>
            </p:extLst>
          </p:nvPr>
        </p:nvGraphicFramePr>
        <p:xfrm>
          <a:off x="3923332" y="3854242"/>
          <a:ext cx="4969148" cy="2214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716"/>
                <a:gridCol w="600663"/>
                <a:gridCol w="705607"/>
                <a:gridCol w="670174"/>
                <a:gridCol w="603156"/>
                <a:gridCol w="588752"/>
                <a:gridCol w="720080"/>
              </a:tblGrid>
              <a:tr h="351151">
                <a:tc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60°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60°</a:t>
                      </a:r>
                      <a:r>
                        <a:rPr kumimoji="1" lang="ja-JP" altLang="en-US" sz="900" dirty="0" smtClean="0"/>
                        <a:t>以上</a:t>
                      </a:r>
                      <a:endParaRPr kumimoji="1" lang="en-US" altLang="ja-JP" sz="900" dirty="0" smtClean="0"/>
                    </a:p>
                    <a:p>
                      <a:pPr algn="ctr"/>
                      <a:r>
                        <a:rPr kumimoji="1" lang="en-US" altLang="ja-JP" sz="900" dirty="0" smtClean="0"/>
                        <a:t>75°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75°</a:t>
                      </a:r>
                      <a:r>
                        <a:rPr kumimoji="1" lang="ja-JP" altLang="en-US" sz="900" dirty="0" smtClean="0"/>
                        <a:t>以上</a:t>
                      </a:r>
                      <a:endParaRPr kumimoji="1" lang="en-US" altLang="ja-JP" sz="900" dirty="0" smtClean="0"/>
                    </a:p>
                    <a:p>
                      <a:pPr algn="ctr"/>
                      <a:r>
                        <a:rPr kumimoji="1" lang="en-US" altLang="ja-JP" sz="900" dirty="0" smtClean="0"/>
                        <a:t>90°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90°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不明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計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0304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2m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01503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2m</a:t>
                      </a:r>
                      <a:r>
                        <a:rPr kumimoji="1" lang="ja-JP" altLang="en-US" sz="900" dirty="0" smtClean="0"/>
                        <a:t>以上</a:t>
                      </a:r>
                      <a:r>
                        <a:rPr kumimoji="1" lang="en-US" altLang="ja-JP" sz="900" dirty="0" smtClean="0"/>
                        <a:t>5m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88927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48359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4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14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18864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不明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19469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" name="テキスト ボックス 24"/>
          <p:cNvSpPr txBox="1"/>
          <p:nvPr/>
        </p:nvSpPr>
        <p:spPr>
          <a:xfrm>
            <a:off x="4928299" y="3584729"/>
            <a:ext cx="3139321" cy="2043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200" dirty="0" smtClean="0"/>
              <a:t>崩壊斜面の高さ・勾配別災害発生状況</a:t>
            </a:r>
            <a:endParaRPr kumimoji="1" lang="en-US" altLang="ja-JP" sz="1200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51920" y="6089521"/>
            <a:ext cx="5292080" cy="50783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179388" indent="-358775"/>
            <a:r>
              <a:rPr kumimoji="1" lang="ja-JP" altLang="en-US" sz="900" dirty="0" smtClean="0"/>
              <a:t>＊点線部分は、労働安全衛生規則第</a:t>
            </a:r>
            <a:r>
              <a:rPr kumimoji="1" lang="en-US" altLang="ja-JP" sz="900" dirty="0" smtClean="0"/>
              <a:t>356</a:t>
            </a:r>
            <a:r>
              <a:rPr kumimoji="1" lang="ja-JP" altLang="en-US" sz="900" dirty="0" smtClean="0"/>
              <a:t>条の岩盤又は堅い粘土からなる地山の掘削において法違反</a:t>
            </a:r>
            <a:endParaRPr kumimoji="1" lang="en-US" altLang="ja-JP" sz="900" dirty="0" smtClean="0"/>
          </a:p>
          <a:p>
            <a:pPr marL="179388" indent="-358775"/>
            <a:r>
              <a:rPr lang="ja-JP" altLang="en-US" sz="900" dirty="0"/>
              <a:t>　</a:t>
            </a:r>
            <a:r>
              <a:rPr lang="ja-JP" altLang="en-US" sz="900" dirty="0" smtClean="0"/>
              <a:t>　</a:t>
            </a:r>
            <a:r>
              <a:rPr kumimoji="1" lang="ja-JP" altLang="en-US" sz="900" dirty="0" smtClean="0"/>
              <a:t>となる斜面高さ・勾配</a:t>
            </a:r>
            <a:endParaRPr kumimoji="1" lang="en-US" altLang="ja-JP" sz="900" dirty="0" smtClean="0"/>
          </a:p>
          <a:p>
            <a:pPr marL="179388" indent="-358775"/>
            <a:r>
              <a:rPr kumimoji="1" lang="ja-JP" altLang="en-US" sz="900" dirty="0" smtClean="0"/>
              <a:t>＊網掛け部分は労働安全衛生規則第</a:t>
            </a:r>
            <a:r>
              <a:rPr kumimoji="1" lang="en-US" altLang="ja-JP" sz="900" dirty="0" smtClean="0"/>
              <a:t>356</a:t>
            </a:r>
            <a:r>
              <a:rPr kumimoji="1" lang="ja-JP" altLang="en-US" sz="900" dirty="0" smtClean="0"/>
              <a:t>条のその他の地山において法違反となる斜面高さ・勾配</a:t>
            </a:r>
            <a:endParaRPr kumimoji="1" lang="ja-JP" altLang="en-US" sz="900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611560" y="3937954"/>
            <a:ext cx="3243039" cy="2773694"/>
            <a:chOff x="6230863" y="3756577"/>
            <a:chExt cx="3240360" cy="2773694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6406309" y="3756577"/>
              <a:ext cx="2486171" cy="20431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kumimoji="1" lang="ja-JP" altLang="en-US" sz="1200" dirty="0" smtClean="0"/>
                <a:t>斜面安定化対策工法別災害発生状況</a:t>
              </a:r>
              <a:endParaRPr kumimoji="1" lang="en-US" altLang="ja-JP" sz="1200" dirty="0" smtClean="0"/>
            </a:p>
          </p:txBody>
        </p:sp>
        <p:graphicFrame>
          <p:nvGraphicFramePr>
            <p:cNvPr id="6" name="グラフ 5"/>
            <p:cNvGraphicFramePr/>
            <p:nvPr>
              <p:extLst>
                <p:ext uri="{D42A27DB-BD31-4B8C-83A1-F6EECF244321}">
                  <p14:modId xmlns:p14="http://schemas.microsoft.com/office/powerpoint/2010/main" val="1858005445"/>
                </p:ext>
              </p:extLst>
            </p:nvPr>
          </p:nvGraphicFramePr>
          <p:xfrm>
            <a:off x="6230863" y="3858732"/>
            <a:ext cx="3240360" cy="26715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5" name="タイトル 1"/>
          <p:cNvSpPr txBox="1">
            <a:spLocks/>
          </p:cNvSpPr>
          <p:nvPr/>
        </p:nvSpPr>
        <p:spPr>
          <a:xfrm>
            <a:off x="899592" y="63674"/>
            <a:ext cx="7344816" cy="63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/>
              <a:t>斜面崩壊による労働災害の防止対策に関するガイドラインの背景</a:t>
            </a:r>
            <a:endParaRPr lang="en-US" altLang="ja-JP" sz="2000" b="1" dirty="0" smtClean="0"/>
          </a:p>
          <a:p>
            <a:pPr algn="l"/>
            <a:r>
              <a:rPr lang="ja-JP" altLang="en-US" sz="2000" b="1" dirty="0" smtClean="0"/>
              <a:t>（分析結果の続き）</a:t>
            </a:r>
            <a:endParaRPr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3987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457200" y="-1984"/>
            <a:ext cx="8229600" cy="334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 smtClean="0"/>
              <a:t>斜面崩壊による労働災害の防止対策に関するガイドラインの概要</a:t>
            </a:r>
            <a:endParaRPr lang="ja-JP" altLang="en-US" sz="1600" b="1" dirty="0"/>
          </a:p>
        </p:txBody>
      </p:sp>
      <p:sp>
        <p:nvSpPr>
          <p:cNvPr id="9" name="角丸四角形 8"/>
          <p:cNvSpPr/>
          <p:nvPr/>
        </p:nvSpPr>
        <p:spPr>
          <a:xfrm>
            <a:off x="179513" y="304946"/>
            <a:ext cx="8784974" cy="963814"/>
          </a:xfrm>
          <a:prstGeom prst="roundRect">
            <a:avLst>
              <a:gd name="adj" fmla="val 129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/>
            <a:r>
              <a:rPr kumimoji="1" lang="ja-JP" altLang="en-US" sz="1200" b="1" dirty="0" smtClean="0"/>
              <a:t>＜趣旨・目的＞</a:t>
            </a:r>
            <a:endParaRPr kumimoji="1" lang="en-US" altLang="ja-JP" sz="1200" b="1" dirty="0" smtClean="0"/>
          </a:p>
          <a:p>
            <a:r>
              <a:rPr lang="ja-JP" altLang="en-US" sz="1100" dirty="0" smtClean="0"/>
              <a:t>①中小規模の道路工事、砂防工事等の地山の掘削作業では、</a:t>
            </a:r>
            <a:r>
              <a:rPr lang="ja-JP" altLang="en-US" sz="1100" u="sng" dirty="0" smtClean="0"/>
              <a:t>十分な地質調査がなされておらず</a:t>
            </a:r>
            <a:r>
              <a:rPr lang="ja-JP" altLang="en-US" sz="1100" dirty="0" smtClean="0"/>
              <a:t>、</a:t>
            </a:r>
            <a:r>
              <a:rPr lang="ja-JP" altLang="en-US" sz="1100" u="sng" dirty="0"/>
              <a:t>施工</a:t>
            </a:r>
            <a:r>
              <a:rPr lang="ja-JP" altLang="en-US" sz="1100" u="sng" dirty="0" smtClean="0"/>
              <a:t>開始後に設計図書が地質状況を反映して</a:t>
            </a:r>
            <a:r>
              <a:rPr lang="ja-JP" altLang="en-US" sz="1100" u="sng" dirty="0" err="1" smtClean="0"/>
              <a:t>い</a:t>
            </a:r>
            <a:endParaRPr lang="en-US" altLang="ja-JP" sz="1100" u="sng" dirty="0" smtClean="0"/>
          </a:p>
          <a:p>
            <a:r>
              <a:rPr lang="ja-JP" altLang="en-US" sz="1100" dirty="0"/>
              <a:t>　</a:t>
            </a:r>
            <a:r>
              <a:rPr lang="ja-JP" altLang="en-US" sz="1100" u="sng" dirty="0" smtClean="0"/>
              <a:t>ないことが判明</a:t>
            </a:r>
            <a:r>
              <a:rPr lang="ja-JP" altLang="en-US" sz="1100" dirty="0" smtClean="0"/>
              <a:t>する場合がある。</a:t>
            </a:r>
            <a:endParaRPr lang="en-US" altLang="ja-JP" sz="1100" dirty="0" smtClean="0"/>
          </a:p>
          <a:p>
            <a:r>
              <a:rPr lang="ja-JP" altLang="en-US" sz="1100" dirty="0" smtClean="0"/>
              <a:t>②</a:t>
            </a:r>
            <a:r>
              <a:rPr lang="ja-JP" altLang="en-US" sz="1100" u="sng" dirty="0" smtClean="0"/>
              <a:t>掘削中の斜面は、降雨、湧水等により日々変化</a:t>
            </a:r>
            <a:r>
              <a:rPr lang="ja-JP" altLang="en-US" sz="1100" dirty="0" smtClean="0"/>
              <a:t>し、それらの変化が斜面崩壊につながる場合がある。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③</a:t>
            </a:r>
            <a:r>
              <a:rPr kumimoji="1" lang="ja-JP" altLang="en-US" sz="1100" u="sng" dirty="0" smtClean="0"/>
              <a:t>点検により斜面の状態を的確に把握</a:t>
            </a:r>
            <a:r>
              <a:rPr kumimoji="1" lang="ja-JP" altLang="en-US" sz="1100" dirty="0" smtClean="0"/>
              <a:t>すること、工事関係者が点検結果に基づいた</a:t>
            </a:r>
            <a:r>
              <a:rPr kumimoji="1" lang="ja-JP" altLang="en-US" sz="1100" u="sng" dirty="0" smtClean="0"/>
              <a:t>斜面崩壊の危険性を共有することが重要</a:t>
            </a:r>
            <a:r>
              <a:rPr kumimoji="1" lang="ja-JP" altLang="en-US" sz="1100" dirty="0" smtClean="0"/>
              <a:t>。</a:t>
            </a:r>
            <a:endParaRPr kumimoji="1" lang="en-US" altLang="ja-JP" sz="1100" dirty="0" smtClean="0"/>
          </a:p>
          <a:p>
            <a:pPr marL="171450" indent="-171450">
              <a:buFont typeface="Wingdings" panose="05000000000000000000" pitchFamily="2" charset="2"/>
              <a:buChar char="p"/>
            </a:pPr>
            <a:endParaRPr kumimoji="1" lang="ja-JP" altLang="en-US" sz="1100" dirty="0"/>
          </a:p>
        </p:txBody>
      </p:sp>
      <p:sp>
        <p:nvSpPr>
          <p:cNvPr id="24" name="角丸四角形 23"/>
          <p:cNvSpPr/>
          <p:nvPr/>
        </p:nvSpPr>
        <p:spPr>
          <a:xfrm>
            <a:off x="179512" y="1408743"/>
            <a:ext cx="3020519" cy="1710000"/>
          </a:xfrm>
          <a:prstGeom prst="roundRect">
            <a:avLst>
              <a:gd name="adj" fmla="val 10264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 rIns="36000" bIns="0" rtlCol="0" anchor="t"/>
          <a:lstStyle/>
          <a:p>
            <a:pPr algn="ctr"/>
            <a:r>
              <a:rPr kumimoji="1" lang="ja-JP" altLang="en-US" sz="1200" b="1" dirty="0" smtClean="0"/>
              <a:t>＜適用範囲＞</a:t>
            </a:r>
            <a:endParaRPr kumimoji="1" lang="en-US" altLang="ja-JP" sz="1200" b="1" dirty="0" smtClean="0"/>
          </a:p>
          <a:p>
            <a:r>
              <a:rPr lang="ja-JP" altLang="en-US" sz="1100" dirty="0" smtClean="0"/>
              <a:t>中小規模（掘削高さが概ね１．５から１０メートル）の斜面掘削工事における以下の作業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設計者：斜面の設計作業</a:t>
            </a:r>
            <a:endParaRPr lang="en-US" altLang="ja-JP" sz="1100" dirty="0"/>
          </a:p>
          <a:p>
            <a:r>
              <a:rPr lang="ja-JP" altLang="en-US" sz="1100" dirty="0" smtClean="0"/>
              <a:t>　　施工者：手</a:t>
            </a:r>
            <a:r>
              <a:rPr lang="ja-JP" altLang="en-US" sz="1100" dirty="0"/>
              <a:t>堀り又は機械掘りに</a:t>
            </a:r>
            <a:r>
              <a:rPr lang="ja-JP" altLang="en-US" sz="1100" dirty="0" smtClean="0"/>
              <a:t>よる斜面の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掘削</a:t>
            </a:r>
            <a:r>
              <a:rPr lang="ja-JP" altLang="en-US" sz="1100" dirty="0"/>
              <a:t>作業、擁壁工事等に</a:t>
            </a:r>
            <a:r>
              <a:rPr lang="ja-JP" altLang="en-US" sz="1100" dirty="0" smtClean="0"/>
              <a:t>伴う床堀型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枠</a:t>
            </a:r>
            <a:r>
              <a:rPr lang="ja-JP" altLang="en-US" sz="1100" dirty="0"/>
              <a:t>の組立・解体、床均し</a:t>
            </a:r>
            <a:r>
              <a:rPr lang="ja-JP" altLang="en-US" sz="1100" dirty="0" smtClean="0"/>
              <a:t>、丁張り</a:t>
            </a:r>
            <a:r>
              <a:rPr lang="ja-JP" altLang="en-US" sz="1100" dirty="0"/>
              <a:t>、</a:t>
            </a:r>
            <a:r>
              <a:rPr lang="ja-JP" altLang="en-US" sz="1100" dirty="0" smtClean="0"/>
              <a:t>ブ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ロック</a:t>
            </a:r>
            <a:r>
              <a:rPr lang="ja-JP" altLang="en-US" sz="1100" dirty="0"/>
              <a:t>積み、</a:t>
            </a:r>
            <a:r>
              <a:rPr lang="ja-JP" altLang="en-US" sz="1100" dirty="0" smtClean="0"/>
              <a:t>コンクリート打設の作業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等及び</a:t>
            </a:r>
            <a:r>
              <a:rPr lang="ja-JP" altLang="en-US" sz="1100" dirty="0"/>
              <a:t>その</a:t>
            </a:r>
            <a:r>
              <a:rPr lang="ja-JP" altLang="en-US" sz="1100" dirty="0" smtClean="0"/>
              <a:t>施工管理　　　　</a:t>
            </a:r>
            <a:r>
              <a:rPr lang="ja-JP" altLang="en-US" sz="900" dirty="0" smtClean="0"/>
              <a:t>　　　　　　　　　　　　　　　　　         　　</a:t>
            </a:r>
            <a:r>
              <a:rPr lang="ja-JP" altLang="en-US" sz="800" dirty="0" smtClean="0">
                <a:solidFill>
                  <a:schemeClr val="accent6">
                    <a:lumMod val="75000"/>
                  </a:schemeClr>
                </a:solidFill>
              </a:rPr>
              <a:t>　</a:t>
            </a:r>
            <a:endParaRPr lang="en-US" altLang="ja-JP" sz="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sz="1100" dirty="0"/>
              <a:t>　　</a:t>
            </a:r>
            <a:r>
              <a:rPr lang="ja-JP" altLang="en-US" sz="900" dirty="0"/>
              <a:t>　　　　　　           　　　　　　　　　　</a:t>
            </a:r>
            <a:r>
              <a:rPr lang="ja-JP" altLang="en-US" sz="900" dirty="0" smtClean="0"/>
              <a:t>　　　　　　　　　　　　　　　　　　　　　</a:t>
            </a:r>
            <a:endParaRPr lang="en-US" altLang="ja-JP" sz="900" dirty="0" smtClean="0"/>
          </a:p>
          <a:p>
            <a:r>
              <a:rPr lang="ja-JP" altLang="en-US" sz="900" dirty="0" smtClean="0">
                <a:solidFill>
                  <a:schemeClr val="accent6">
                    <a:lumMod val="75000"/>
                  </a:schemeClr>
                </a:solidFill>
              </a:rPr>
              <a:t>　　　　　　</a:t>
            </a:r>
            <a:r>
              <a:rPr lang="ja-JP" altLang="en-US" sz="900" dirty="0">
                <a:solidFill>
                  <a:schemeClr val="accent6">
                    <a:lumMod val="75000"/>
                  </a:schemeClr>
                </a:solidFill>
              </a:rPr>
              <a:t>　</a:t>
            </a:r>
            <a:r>
              <a:rPr lang="ja-JP" altLang="en-US" sz="900" dirty="0" smtClean="0">
                <a:solidFill>
                  <a:schemeClr val="accent6">
                    <a:lumMod val="75000"/>
                  </a:schemeClr>
                </a:solidFill>
              </a:rPr>
              <a:t>　　　　　　　　　　　　　　　　　　　　　　　　　　　　　　　　</a:t>
            </a:r>
            <a:endParaRPr lang="en-US" altLang="ja-JP" sz="1100" dirty="0"/>
          </a:p>
          <a:p>
            <a:pPr algn="ctr"/>
            <a:endParaRPr lang="ja-JP" altLang="en-US" sz="1100" dirty="0"/>
          </a:p>
          <a:p>
            <a:pPr algn="ctr"/>
            <a:endParaRPr kumimoji="1" lang="ja-JP" altLang="en-US" sz="1100" dirty="0"/>
          </a:p>
        </p:txBody>
      </p:sp>
      <p:sp>
        <p:nvSpPr>
          <p:cNvPr id="13" name="角丸四角形 12"/>
          <p:cNvSpPr/>
          <p:nvPr/>
        </p:nvSpPr>
        <p:spPr>
          <a:xfrm>
            <a:off x="3389332" y="1408743"/>
            <a:ext cx="5575156" cy="1703612"/>
          </a:xfrm>
          <a:prstGeom prst="roundRect">
            <a:avLst>
              <a:gd name="adj" fmla="val 8811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ja-JP" altLang="en-US" sz="1200" b="1" dirty="0" smtClean="0"/>
              <a:t>＜斜面</a:t>
            </a:r>
            <a:r>
              <a:rPr lang="ja-JP" altLang="en-US" sz="1200" b="1" dirty="0"/>
              <a:t>掘削工事における</a:t>
            </a:r>
            <a:r>
              <a:rPr lang="ja-JP" altLang="en-US" sz="1200" b="1" dirty="0" smtClean="0"/>
              <a:t>点検等の種類と実施時期＞</a:t>
            </a:r>
            <a:endParaRPr lang="en-US" altLang="ja-JP" sz="1200" dirty="0" smtClean="0"/>
          </a:p>
          <a:p>
            <a:endParaRPr lang="en-US" altLang="ja-JP" sz="400" dirty="0" smtClean="0"/>
          </a:p>
          <a:p>
            <a:endParaRPr lang="en-US" altLang="ja-JP" sz="400" dirty="0"/>
          </a:p>
        </p:txBody>
      </p:sp>
      <p:sp>
        <p:nvSpPr>
          <p:cNvPr id="47" name="角丸四角形 46"/>
          <p:cNvSpPr/>
          <p:nvPr/>
        </p:nvSpPr>
        <p:spPr>
          <a:xfrm>
            <a:off x="180000" y="3212977"/>
            <a:ext cx="8784975" cy="3600400"/>
          </a:xfrm>
          <a:prstGeom prst="roundRect">
            <a:avLst>
              <a:gd name="adj" fmla="val 9722"/>
            </a:avLst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tIns="0" bIns="36000" rtlCol="0" anchor="t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</a:rPr>
              <a:t>＜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設計者 </a:t>
            </a:r>
            <a:r>
              <a:rPr lang="ja-JP" altLang="en-US" sz="1200" b="1" dirty="0">
                <a:solidFill>
                  <a:schemeClr val="tx1"/>
                </a:solidFill>
              </a:rPr>
              <a:t>、</a:t>
            </a:r>
            <a:r>
              <a:rPr kumimoji="1" lang="ja-JP" altLang="en-US" sz="1200" b="1" dirty="0" smtClean="0">
                <a:solidFill>
                  <a:schemeClr val="tx1"/>
                </a:solidFill>
              </a:rPr>
              <a:t>元方事業者、関係請負人の点検、安全性検討関係者会議等に関する主な実施事項＞</a:t>
            </a:r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pPr algn="just"/>
            <a:r>
              <a:rPr lang="ja-JP" altLang="en-US" sz="1200" dirty="0" smtClean="0">
                <a:solidFill>
                  <a:schemeClr val="tx2"/>
                </a:solidFill>
              </a:rPr>
              <a:t>　　　　　　　　　　　</a:t>
            </a:r>
            <a:endParaRPr lang="ja-JP" altLang="en-US" sz="900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 smtClean="0">
                <a:solidFill>
                  <a:schemeClr val="tx2"/>
                </a:solidFill>
              </a:rPr>
              <a:t>Ｈは発言メモ</a:t>
            </a:r>
            <a:endParaRPr kumimoji="1" lang="ja-JP" altLang="en-US" sz="1200" dirty="0">
              <a:solidFill>
                <a:schemeClr val="tx2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290672" y="3539310"/>
            <a:ext cx="1833056" cy="2075580"/>
          </a:xfrm>
          <a:prstGeom prst="roundRect">
            <a:avLst>
              <a:gd name="adj" fmla="val 972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rtlCol="0" anchor="t"/>
          <a:lstStyle/>
          <a:p>
            <a:pPr algn="ctr"/>
            <a:r>
              <a:rPr kumimoji="1" lang="ja-JP" altLang="en-US" sz="1100" b="1" dirty="0" smtClean="0"/>
              <a:t>＜設計者＞</a:t>
            </a:r>
            <a:endParaRPr kumimoji="1" lang="en-US" altLang="ja-JP" sz="1100" b="1" dirty="0" smtClean="0"/>
          </a:p>
          <a:p>
            <a:r>
              <a:rPr lang="ja-JP" altLang="en-US" sz="1100" dirty="0" smtClean="0"/>
              <a:t>①事前調査の実施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②点検者による設計時点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　検・確認者による確認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③①②を踏まえた詳細設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計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④発注者からの参加要請　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を受けた場合の安全性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検討者会議への参加　　　　　　　　　　</a:t>
            </a:r>
            <a:endParaRPr lang="ja-JP" altLang="en-US" sz="8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kumimoji="1" lang="ja-JP" altLang="en-US" sz="1100" dirty="0"/>
          </a:p>
        </p:txBody>
      </p:sp>
      <p:sp>
        <p:nvSpPr>
          <p:cNvPr id="46" name="角丸四角形 45"/>
          <p:cNvSpPr/>
          <p:nvPr/>
        </p:nvSpPr>
        <p:spPr>
          <a:xfrm>
            <a:off x="7578027" y="3564156"/>
            <a:ext cx="1287234" cy="2039526"/>
          </a:xfrm>
          <a:prstGeom prst="roundRect">
            <a:avLst>
              <a:gd name="adj" fmla="val 1151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rtlCol="0" anchor="t"/>
          <a:lstStyle/>
          <a:p>
            <a:pPr algn="ctr"/>
            <a:r>
              <a:rPr kumimoji="1" lang="ja-JP" altLang="en-US" sz="1100" b="1" dirty="0" smtClean="0"/>
              <a:t>＜関係請負人＞</a:t>
            </a:r>
            <a:endParaRPr kumimoji="1" lang="en-US" altLang="ja-JP" sz="1100" b="1" dirty="0" smtClean="0"/>
          </a:p>
          <a:p>
            <a:r>
              <a:rPr lang="ja-JP" altLang="en-US" sz="1100" dirty="0" smtClean="0"/>
              <a:t>元方事業者と連携し、元方事業者に準じた実施事項の実施</a:t>
            </a:r>
            <a:endParaRPr lang="en-US" altLang="ja-JP" sz="1100" dirty="0" smtClean="0"/>
          </a:p>
        </p:txBody>
      </p:sp>
      <p:sp>
        <p:nvSpPr>
          <p:cNvPr id="2" name="角丸四角形 1"/>
          <p:cNvSpPr/>
          <p:nvPr/>
        </p:nvSpPr>
        <p:spPr>
          <a:xfrm>
            <a:off x="3494006" y="2122831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設計時、施行計画時、丁張設置時、掘削作業前、掘削作業終了時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858260" y="2109305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毎日の作業開始前、毎日の作業終了時、大雨時、震度４以上の地震の後等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6240060" y="2116068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日常点検表で変状を確認した場合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7569158" y="2116068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変状時点検表により変状の進行を確認した場合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251252" y="3564156"/>
            <a:ext cx="5243856" cy="2025889"/>
          </a:xfrm>
          <a:prstGeom prst="roundRect">
            <a:avLst>
              <a:gd name="adj" fmla="val 990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numCol="1" spcCol="180000" rtlCol="0" anchor="t"/>
          <a:lstStyle/>
          <a:p>
            <a:pPr algn="ctr"/>
            <a:r>
              <a:rPr lang="ja-JP" altLang="en-US" sz="1100" b="1" dirty="0" smtClean="0"/>
              <a:t>＜元方事業者＞</a:t>
            </a:r>
            <a:endParaRPr lang="en-US" altLang="ja-JP" sz="1100" b="1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51253" y="3768082"/>
            <a:ext cx="5243856" cy="1785104"/>
          </a:xfrm>
          <a:prstGeom prst="rect">
            <a:avLst/>
          </a:prstGeom>
          <a:noFill/>
        </p:spPr>
        <p:txBody>
          <a:bodyPr wrap="square" numCol="2" spcCol="108000" rtlCol="0">
            <a:spAutoFit/>
          </a:bodyPr>
          <a:lstStyle/>
          <a:p>
            <a:pPr algn="just"/>
            <a:r>
              <a:rPr lang="ja-JP" altLang="en-US" sz="1100" b="1" dirty="0"/>
              <a:t>①掘削作業箇所の調査</a:t>
            </a:r>
            <a:endParaRPr lang="en-US" altLang="ja-JP" sz="1100" b="1" dirty="0"/>
          </a:p>
          <a:p>
            <a:pPr algn="just"/>
            <a:r>
              <a:rPr lang="ja-JP" altLang="en-US" sz="1100" b="1" dirty="0"/>
              <a:t>②点検者による日常点検・確認者に</a:t>
            </a:r>
            <a:r>
              <a:rPr lang="ja-JP" altLang="en-US" sz="1100" b="1" dirty="0" smtClean="0"/>
              <a:t>よる</a:t>
            </a:r>
            <a:endParaRPr lang="en-US" altLang="ja-JP" sz="1100" b="1" dirty="0" smtClean="0"/>
          </a:p>
          <a:p>
            <a:pPr algn="just"/>
            <a:r>
              <a:rPr lang="ja-JP" altLang="en-US" sz="1100" b="1" dirty="0" smtClean="0"/>
              <a:t>　確認</a:t>
            </a:r>
            <a:endParaRPr lang="en-US" altLang="ja-JP" sz="1100" b="1" dirty="0"/>
          </a:p>
          <a:p>
            <a:pPr algn="just"/>
            <a:r>
              <a:rPr lang="ja-JP" altLang="en-US" sz="1100" b="1" dirty="0"/>
              <a:t>③点検を踏まえた危険防止措置の</a:t>
            </a:r>
            <a:r>
              <a:rPr lang="ja-JP" altLang="en-US" sz="1100" b="1" dirty="0" smtClean="0"/>
              <a:t>実施</a:t>
            </a:r>
            <a:endParaRPr lang="en-US" altLang="ja-JP" sz="1100" b="1" dirty="0" smtClean="0"/>
          </a:p>
          <a:p>
            <a:pPr algn="just"/>
            <a:r>
              <a:rPr lang="ja-JP" altLang="en-US" sz="1100" dirty="0" smtClean="0"/>
              <a:t>④</a:t>
            </a:r>
            <a:r>
              <a:rPr lang="ja-JP" altLang="en-US" sz="1100" dirty="0"/>
              <a:t>施工計画書の作成・発注者への提出</a:t>
            </a:r>
            <a:endParaRPr lang="en-US" altLang="ja-JP" sz="1100" dirty="0"/>
          </a:p>
          <a:p>
            <a:pPr algn="just"/>
            <a:r>
              <a:rPr lang="ja-JP" altLang="en-US" sz="1100" dirty="0"/>
              <a:t>⑤点検者による施工段階別点検・変状</a:t>
            </a:r>
            <a:r>
              <a:rPr lang="ja-JP" altLang="en-US" sz="1100" dirty="0" smtClean="0"/>
              <a:t>時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点検</a:t>
            </a:r>
            <a:r>
              <a:rPr lang="ja-JP" altLang="en-US" sz="1100" dirty="0"/>
              <a:t>・確認者による</a:t>
            </a:r>
            <a:r>
              <a:rPr lang="ja-JP" altLang="en-US" sz="1100" dirty="0" smtClean="0"/>
              <a:t>確認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⑥</a:t>
            </a:r>
            <a:r>
              <a:rPr lang="ja-JP" altLang="en-US" sz="1100" dirty="0"/>
              <a:t>⑤を踏まえた斜面の状況に応じた</a:t>
            </a:r>
            <a:r>
              <a:rPr lang="ja-JP" altLang="en-US" sz="1100" dirty="0" smtClean="0"/>
              <a:t>措置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の実施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⑦異常時対応シートの作成と発注者への　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報告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⑧⑦の場合の安全性検討関係者会議の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開催・発注者への参加要請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⑨⑧の安全性検討関係者会議における斜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面の状況に対応するためのハード対策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等の検討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⑩⑨でハード対策が決定された場合の施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工計画書の変更・それに基づく工事の実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施</a:t>
            </a:r>
            <a:endParaRPr lang="en-US" altLang="ja-JP" sz="1100" dirty="0" smtClean="0"/>
          </a:p>
          <a:p>
            <a:pPr algn="just"/>
            <a:r>
              <a:rPr lang="ja-JP" altLang="en-US" sz="800" dirty="0" smtClean="0"/>
              <a:t>　　　　　　　　　　　　　　　　　　　　　</a:t>
            </a:r>
            <a:r>
              <a:rPr lang="ja-JP" altLang="en-US" sz="900" dirty="0" smtClean="0"/>
              <a:t>＊太字は法定事項</a:t>
            </a:r>
            <a:endParaRPr lang="en-US" altLang="ja-JP" sz="900" dirty="0"/>
          </a:p>
        </p:txBody>
      </p:sp>
      <p:sp>
        <p:nvSpPr>
          <p:cNvPr id="3" name="正方形/長方形 2"/>
          <p:cNvSpPr/>
          <p:nvPr/>
        </p:nvSpPr>
        <p:spPr>
          <a:xfrm>
            <a:off x="4397099" y="5683055"/>
            <a:ext cx="748175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/>
                </a:solidFill>
              </a:rPr>
              <a:t>発注者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979712" y="6355754"/>
            <a:ext cx="748175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/>
                </a:solidFill>
              </a:rPr>
              <a:t>設計者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867804" y="6165304"/>
            <a:ext cx="1818997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2"/>
                </a:solidFill>
              </a:rPr>
              <a:t>施工者</a:t>
            </a:r>
            <a:r>
              <a:rPr lang="ja-JP" altLang="en-US" sz="1400" b="1" dirty="0" smtClean="0">
                <a:solidFill>
                  <a:schemeClr val="tx2"/>
                </a:solidFill>
              </a:rPr>
              <a:t>（</a:t>
            </a:r>
            <a:r>
              <a:rPr lang="ja-JP" altLang="en-US" sz="1400" b="1" dirty="0">
                <a:solidFill>
                  <a:schemeClr val="tx2"/>
                </a:solidFill>
              </a:rPr>
              <a:t>元方事業者・関係</a:t>
            </a:r>
            <a:r>
              <a:rPr lang="ja-JP" altLang="en-US" sz="1400" b="1" dirty="0" smtClean="0">
                <a:solidFill>
                  <a:schemeClr val="tx2"/>
                </a:solidFill>
              </a:rPr>
              <a:t>請負人</a:t>
            </a:r>
            <a:r>
              <a:rPr lang="ja-JP" altLang="en-US" sz="1400" b="1" dirty="0">
                <a:solidFill>
                  <a:schemeClr val="tx2"/>
                </a:solidFill>
              </a:rPr>
              <a:t>）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8" name="曲折矢印 7"/>
          <p:cNvSpPr/>
          <p:nvPr/>
        </p:nvSpPr>
        <p:spPr>
          <a:xfrm rot="16200000">
            <a:off x="3024220" y="4976302"/>
            <a:ext cx="533251" cy="2079187"/>
          </a:xfrm>
          <a:prstGeom prst="bentArrow">
            <a:avLst>
              <a:gd name="adj1" fmla="val 19160"/>
              <a:gd name="adj2" fmla="val 17132"/>
              <a:gd name="adj3" fmla="val 26907"/>
              <a:gd name="adj4" fmla="val 43750"/>
            </a:avLst>
          </a:prstGeom>
          <a:solidFill>
            <a:srgbClr val="3366CC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3" name="曲折矢印 52"/>
          <p:cNvSpPr/>
          <p:nvPr/>
        </p:nvSpPr>
        <p:spPr>
          <a:xfrm>
            <a:off x="5177160" y="5709081"/>
            <a:ext cx="2555482" cy="408216"/>
          </a:xfrm>
          <a:prstGeom prst="bentArrow">
            <a:avLst>
              <a:gd name="adj1" fmla="val 24930"/>
              <a:gd name="adj2" fmla="val 25299"/>
              <a:gd name="adj3" fmla="val 47907"/>
              <a:gd name="adj4" fmla="val 43750"/>
            </a:avLst>
          </a:prstGeom>
          <a:solidFill>
            <a:srgbClr val="3366CC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462002" y="6352231"/>
            <a:ext cx="2620258" cy="3131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2"/>
                </a:solidFill>
              </a:rPr>
              <a:t>安全性検討関係者会議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62680" y="5711594"/>
            <a:ext cx="154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上記実施事項の３者による連携と安全性検討関係者会議</a:t>
            </a:r>
            <a:endParaRPr kumimoji="1" lang="ja-JP" altLang="en-US" sz="12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50101" y="582707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設④</a:t>
            </a:r>
            <a:endParaRPr kumimoji="1" lang="ja-JP" altLang="en-US" sz="1100" dirty="0"/>
          </a:p>
        </p:txBody>
      </p:sp>
      <p:sp>
        <p:nvSpPr>
          <p:cNvPr id="15" name="右矢印 14"/>
          <p:cNvSpPr/>
          <p:nvPr/>
        </p:nvSpPr>
        <p:spPr>
          <a:xfrm>
            <a:off x="2783498" y="6401102"/>
            <a:ext cx="60583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右矢印 53"/>
          <p:cNvSpPr/>
          <p:nvPr/>
        </p:nvSpPr>
        <p:spPr>
          <a:xfrm rot="10800000">
            <a:off x="6198267" y="6383497"/>
            <a:ext cx="60583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853018" y="62214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設④</a:t>
            </a:r>
            <a:endParaRPr kumimoji="1" lang="ja-JP" altLang="en-US" sz="1100" dirty="0"/>
          </a:p>
        </p:txBody>
      </p:sp>
      <p:sp>
        <p:nvSpPr>
          <p:cNvPr id="56" name="右矢印 55"/>
          <p:cNvSpPr/>
          <p:nvPr/>
        </p:nvSpPr>
        <p:spPr>
          <a:xfrm rot="5400000">
            <a:off x="4688950" y="6059122"/>
            <a:ext cx="28885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279143" y="62214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元⑧</a:t>
            </a:r>
            <a:endParaRPr kumimoji="1" lang="ja-JP" altLang="en-US" sz="11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69132" y="5840282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元④、⑦、⑧</a:t>
            </a:r>
            <a:endParaRPr kumimoji="1" lang="ja-JP" altLang="en-US" sz="11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524763" y="63738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元⑨</a:t>
            </a:r>
            <a:endParaRPr kumimoji="1" lang="ja-JP" altLang="en-US" sz="11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689353" y="6015895"/>
            <a:ext cx="21162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元方事業者の要請を受けて参加</a:t>
            </a:r>
            <a:endParaRPr kumimoji="1" lang="ja-JP" altLang="en-US" sz="11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" y="6284268"/>
            <a:ext cx="14441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凡例</a:t>
            </a:r>
            <a:endParaRPr kumimoji="1" lang="en-US" altLang="ja-JP" sz="900" dirty="0" smtClean="0"/>
          </a:p>
          <a:p>
            <a:r>
              <a:rPr kumimoji="1" lang="ja-JP" altLang="en-US" sz="900" dirty="0" smtClean="0"/>
              <a:t>設④：設計者の実施事項　</a:t>
            </a:r>
            <a:endParaRPr kumimoji="1" lang="en-US" altLang="ja-JP" sz="900" dirty="0" smtClean="0"/>
          </a:p>
          <a:p>
            <a:r>
              <a:rPr lang="ja-JP" altLang="en-US" sz="900" dirty="0"/>
              <a:t>　</a:t>
            </a:r>
            <a:r>
              <a:rPr lang="ja-JP" altLang="en-US" sz="900" dirty="0" smtClean="0"/>
              <a:t>　　</a:t>
            </a:r>
            <a:r>
              <a:rPr kumimoji="1" lang="ja-JP" altLang="en-US" sz="900" dirty="0" smtClean="0"/>
              <a:t>の④</a:t>
            </a:r>
            <a:endParaRPr kumimoji="1" lang="ja-JP" altLang="en-US" sz="9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04660" y="1693806"/>
            <a:ext cx="121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設計・施行段階の点検</a:t>
            </a:r>
            <a:endParaRPr kumimoji="1" lang="ja-JP" altLang="en-US" sz="12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054136" y="1786138"/>
            <a:ext cx="8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日常点検</a:t>
            </a:r>
            <a:endParaRPr kumimoji="1" lang="ja-JP" altLang="en-US" sz="12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303763" y="1780952"/>
            <a:ext cx="1128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変状時の点検</a:t>
            </a:r>
            <a:endParaRPr kumimoji="1" lang="ja-JP" altLang="en-US" sz="12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675957" y="1688620"/>
            <a:ext cx="108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異常時対応シート</a:t>
            </a:r>
            <a:endParaRPr kumimoji="1" lang="ja-JP" altLang="en-US" sz="1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73936" y="5111724"/>
            <a:ext cx="17497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＊設計者とは、設計業務を外注</a:t>
            </a:r>
            <a:endParaRPr kumimoji="1" lang="en-US" altLang="ja-JP" sz="900" dirty="0" smtClean="0"/>
          </a:p>
          <a:p>
            <a:r>
              <a:rPr kumimoji="1" lang="ja-JP" altLang="en-US" sz="900" dirty="0" smtClean="0"/>
              <a:t>　した場合、当該設計業務を行う</a:t>
            </a:r>
            <a:endParaRPr kumimoji="1" lang="en-US" altLang="ja-JP" sz="900" dirty="0" smtClean="0"/>
          </a:p>
          <a:p>
            <a:r>
              <a:rPr lang="ja-JP" altLang="en-US" sz="900" dirty="0"/>
              <a:t>　</a:t>
            </a:r>
            <a:r>
              <a:rPr kumimoji="1" lang="ja-JP" altLang="en-US" sz="900" dirty="0" smtClean="0"/>
              <a:t>建設関連業者をいう。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7526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419207"/>
              </p:ext>
            </p:extLst>
          </p:nvPr>
        </p:nvGraphicFramePr>
        <p:xfrm>
          <a:off x="1528763" y="1398588"/>
          <a:ext cx="6084887" cy="406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文書" r:id="rId4" imgW="6084164" imgH="4061199" progId="Word.Document.12">
                  <p:embed/>
                </p:oleObj>
              </mc:Choice>
              <mc:Fallback>
                <p:oleObj name="文書" r:id="rId4" imgW="6084164" imgH="406119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8763" y="1398588"/>
                        <a:ext cx="6084887" cy="406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92183"/>
              </p:ext>
            </p:extLst>
          </p:nvPr>
        </p:nvGraphicFramePr>
        <p:xfrm>
          <a:off x="73025" y="286048"/>
          <a:ext cx="8983663" cy="6549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Document" r:id="rId7" imgW="12919031" imgH="8148301" progId="Word.Document.8">
                  <p:embed/>
                </p:oleObj>
              </mc:Choice>
              <mc:Fallback>
                <p:oleObj name="Document" r:id="rId7" imgW="12919031" imgH="814830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025" y="286048"/>
                        <a:ext cx="8983663" cy="6549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 txBox="1">
            <a:spLocks/>
          </p:cNvSpPr>
          <p:nvPr/>
        </p:nvSpPr>
        <p:spPr>
          <a:xfrm>
            <a:off x="457200" y="116632"/>
            <a:ext cx="8229600" cy="334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 smtClean="0"/>
              <a:t>ガイドラインに示した日常点検表</a:t>
            </a:r>
            <a:endParaRPr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1710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130622"/>
            <a:ext cx="82296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 smtClean="0"/>
              <a:t>斜面の点検者に対する安全教育実施要領</a:t>
            </a:r>
            <a:endParaRPr lang="ja-JP" altLang="en-US" sz="2000" b="1" dirty="0"/>
          </a:p>
        </p:txBody>
      </p:sp>
      <p:sp>
        <p:nvSpPr>
          <p:cNvPr id="5" name="角丸四角形 4"/>
          <p:cNvSpPr/>
          <p:nvPr/>
        </p:nvSpPr>
        <p:spPr>
          <a:xfrm>
            <a:off x="334626" y="620688"/>
            <a:ext cx="8474748" cy="792088"/>
          </a:xfrm>
          <a:prstGeom prst="roundRect">
            <a:avLst>
              <a:gd name="adj" fmla="val 129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「斜面崩壊による労働災害の防止対策に関するガイドライン」により斜面崩壊による労働災害防止対策を推進するためには、斜面の点検者により適切な点検がなされ、発注者、設計者及び施工者間で情報が適切に共有されることが重要</a:t>
            </a:r>
            <a:endParaRPr lang="en-US" altLang="ja-JP" sz="12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点検者に十分な能力を付与するため、安全教育実施要領を策定</a:t>
            </a:r>
            <a:endParaRPr lang="en-US" altLang="ja-JP" sz="1200" dirty="0" smtClean="0"/>
          </a:p>
        </p:txBody>
      </p:sp>
      <p:sp>
        <p:nvSpPr>
          <p:cNvPr id="6" name="角丸四角形 5"/>
          <p:cNvSpPr/>
          <p:nvPr/>
        </p:nvSpPr>
        <p:spPr>
          <a:xfrm>
            <a:off x="347649" y="1628800"/>
            <a:ext cx="3382381" cy="2019647"/>
          </a:xfrm>
          <a:prstGeom prst="roundRect">
            <a:avLst>
              <a:gd name="adj" fmla="val 7733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>
              <a:lnSpc>
                <a:spcPts val="1800"/>
              </a:lnSpc>
            </a:pPr>
            <a:r>
              <a:rPr lang="ja-JP" altLang="en-US" sz="1400" b="1" kern="1100" dirty="0" smtClean="0"/>
              <a:t>＜教育の対象者＞</a:t>
            </a:r>
            <a:endParaRPr lang="en-US" altLang="ja-JP" sz="1200" b="1" kern="11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kern="1100" dirty="0" smtClean="0"/>
              <a:t>設計者</a:t>
            </a:r>
            <a:endParaRPr lang="en-US" altLang="ja-JP" sz="1200" kern="11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kern="1100" dirty="0" smtClean="0"/>
              <a:t>施工者</a:t>
            </a:r>
            <a:endParaRPr lang="en-US" altLang="ja-JP" sz="1200" kern="1100" dirty="0" smtClean="0"/>
          </a:p>
          <a:p>
            <a:pPr marL="628650" lvl="1" indent="-1714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kern="1100" dirty="0"/>
              <a:t>元方事業者と</a:t>
            </a:r>
            <a:r>
              <a:rPr lang="ja-JP" altLang="en-US" sz="1200" kern="1100" dirty="0" smtClean="0"/>
              <a:t>なる</a:t>
            </a:r>
            <a:r>
              <a:rPr lang="ja-JP" altLang="en-US" sz="1200" kern="1100" dirty="0"/>
              <a:t>総合工事業者の現場</a:t>
            </a:r>
            <a:r>
              <a:rPr lang="ja-JP" altLang="en-US" sz="1200" kern="1100" dirty="0" smtClean="0"/>
              <a:t>担当者</a:t>
            </a:r>
            <a:r>
              <a:rPr lang="ja-JP" altLang="en-US" sz="1200" kern="1100" dirty="0"/>
              <a:t>又</a:t>
            </a:r>
            <a:r>
              <a:rPr lang="ja-JP" altLang="en-US" sz="1200" kern="1100" dirty="0" smtClean="0"/>
              <a:t>は現場所長等</a:t>
            </a:r>
            <a:endParaRPr lang="en-US" altLang="ja-JP" sz="1200" kern="1100" dirty="0" smtClean="0"/>
          </a:p>
          <a:p>
            <a:pPr marL="628650" lvl="1" indent="-1714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kern="1100" dirty="0"/>
              <a:t>関係請負人</a:t>
            </a:r>
            <a:r>
              <a:rPr lang="ja-JP" altLang="en-US" sz="1200" kern="1100" dirty="0" smtClean="0"/>
              <a:t>等</a:t>
            </a:r>
            <a:r>
              <a:rPr lang="ja-JP" altLang="en-US" sz="1200" kern="1100" dirty="0"/>
              <a:t>と</a:t>
            </a:r>
            <a:r>
              <a:rPr lang="ja-JP" altLang="en-US" sz="1200" kern="1100" dirty="0" smtClean="0"/>
              <a:t>なる専門工事業者の職長、作業主任者又は監視担当者等</a:t>
            </a:r>
            <a:endParaRPr lang="en-US" altLang="ja-JP" sz="1200" kern="11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kern="1100" dirty="0" smtClean="0"/>
              <a:t>斜面の点検</a:t>
            </a:r>
            <a:r>
              <a:rPr lang="ja-JP" altLang="en-US" sz="1200" kern="1100" dirty="0"/>
              <a:t>を</a:t>
            </a:r>
            <a:r>
              <a:rPr lang="ja-JP" altLang="en-US" sz="1200" kern="1100" dirty="0" smtClean="0"/>
              <a:t>行う調査者</a:t>
            </a:r>
            <a:endParaRPr lang="en-US" altLang="ja-JP" sz="1200" kern="1100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347996" y="3792463"/>
            <a:ext cx="3382034" cy="1296144"/>
          </a:xfrm>
          <a:prstGeom prst="roundRect">
            <a:avLst>
              <a:gd name="adj" fmla="val 12993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>
              <a:lnSpc>
                <a:spcPts val="1800"/>
              </a:lnSpc>
            </a:pPr>
            <a:r>
              <a:rPr lang="ja-JP" altLang="en-US" sz="1400" b="1" dirty="0"/>
              <a:t>＜教育</a:t>
            </a:r>
            <a:r>
              <a:rPr lang="ja-JP" altLang="en-US" sz="1400" b="1" dirty="0" smtClean="0"/>
              <a:t>の実施者＞</a:t>
            </a:r>
            <a:endParaRPr lang="en-US" altLang="ja-JP" sz="1100" b="1" dirty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/>
              <a:t>斜面掘削作業</a:t>
            </a:r>
            <a:r>
              <a:rPr lang="ja-JP" altLang="en-US" sz="1200" dirty="0" smtClean="0"/>
              <a:t>を行う工事</a:t>
            </a:r>
            <a:r>
              <a:rPr lang="ja-JP" altLang="en-US" sz="1200" dirty="0"/>
              <a:t>の</a:t>
            </a:r>
            <a:r>
              <a:rPr lang="ja-JP" altLang="en-US" sz="1200" dirty="0" smtClean="0"/>
              <a:t>設計者、施工者、調査者</a:t>
            </a:r>
            <a:endParaRPr lang="en-US" altLang="ja-JP" sz="12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/>
              <a:t>上記の者に</a:t>
            </a:r>
            <a:r>
              <a:rPr lang="ja-JP" altLang="en-US" sz="1200" dirty="0" smtClean="0"/>
              <a:t>代わって教育を実施する安全衛生団体等</a:t>
            </a:r>
            <a:endParaRPr lang="en-US" altLang="ja-JP" sz="1200" dirty="0" smtClean="0"/>
          </a:p>
        </p:txBody>
      </p:sp>
      <p:sp>
        <p:nvSpPr>
          <p:cNvPr id="8" name="角丸四角形 7"/>
          <p:cNvSpPr/>
          <p:nvPr/>
        </p:nvSpPr>
        <p:spPr>
          <a:xfrm>
            <a:off x="3995936" y="1628799"/>
            <a:ext cx="4789030" cy="3459807"/>
          </a:xfrm>
          <a:prstGeom prst="roundRect">
            <a:avLst>
              <a:gd name="adj" fmla="val 4173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>
              <a:lnSpc>
                <a:spcPts val="1800"/>
              </a:lnSpc>
            </a:pPr>
            <a:r>
              <a:rPr lang="ja-JP" altLang="en-US" sz="1400" b="1" dirty="0"/>
              <a:t>＜教育</a:t>
            </a:r>
            <a:r>
              <a:rPr lang="ja-JP" altLang="en-US" sz="1400" b="1" dirty="0" smtClean="0"/>
              <a:t>の実施方法＞</a:t>
            </a:r>
            <a:endParaRPr lang="en-US" altLang="ja-JP" sz="1100" b="1" dirty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カリキュラム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斜面掘削工事で</a:t>
            </a:r>
            <a:r>
              <a:rPr lang="ja-JP" altLang="en-US" sz="1200" dirty="0" smtClean="0"/>
              <a:t>の労働災害</a:t>
            </a:r>
            <a:r>
              <a:rPr lang="ja-JP" altLang="en-US" sz="1200" dirty="0"/>
              <a:t>発生</a:t>
            </a:r>
            <a:r>
              <a:rPr lang="ja-JP" altLang="en-US" sz="1200" dirty="0" smtClean="0"/>
              <a:t>状況等（</a:t>
            </a:r>
            <a:r>
              <a:rPr lang="en-US" altLang="ja-JP" sz="1200" dirty="0" smtClean="0"/>
              <a:t>30</a:t>
            </a:r>
            <a:r>
              <a:rPr lang="ja-JP" altLang="en-US" sz="1200" dirty="0" smtClean="0"/>
              <a:t>分）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斜面崩壊の危険性に係る情報の共有</a:t>
            </a:r>
            <a:r>
              <a:rPr lang="ja-JP" altLang="en-US" sz="1200" dirty="0" smtClean="0"/>
              <a:t>による労働</a:t>
            </a:r>
            <a:r>
              <a:rPr lang="ja-JP" altLang="en-US" sz="1200" dirty="0"/>
              <a:t>災害の</a:t>
            </a:r>
            <a:r>
              <a:rPr lang="ja-JP" altLang="en-US" sz="1200" dirty="0" smtClean="0"/>
              <a:t>防止（</a:t>
            </a:r>
            <a:r>
              <a:rPr lang="en-US" altLang="ja-JP" sz="1200" dirty="0" smtClean="0"/>
              <a:t>30</a:t>
            </a:r>
            <a:r>
              <a:rPr lang="ja-JP" altLang="en-US" sz="1200" dirty="0" smtClean="0"/>
              <a:t>分）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点検表の</a:t>
            </a:r>
            <a:r>
              <a:rPr lang="ja-JP" altLang="en-US" sz="1200" dirty="0" smtClean="0"/>
              <a:t>使い方、解説、記載例（</a:t>
            </a:r>
            <a:r>
              <a:rPr lang="en-US" altLang="ja-JP" sz="1200" dirty="0" smtClean="0"/>
              <a:t>90</a:t>
            </a:r>
            <a:r>
              <a:rPr lang="ja-JP" altLang="en-US" sz="1200" dirty="0" smtClean="0"/>
              <a:t>分）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点検結果に基づく</a:t>
            </a:r>
            <a:r>
              <a:rPr lang="ja-JP" altLang="en-US" sz="1200" dirty="0" smtClean="0"/>
              <a:t>措置（</a:t>
            </a:r>
            <a:r>
              <a:rPr lang="en-US" altLang="ja-JP" sz="1200" dirty="0" smtClean="0"/>
              <a:t>60</a:t>
            </a:r>
            <a:r>
              <a:rPr lang="ja-JP" altLang="en-US" sz="1200" dirty="0" smtClean="0"/>
              <a:t>分））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関係</a:t>
            </a:r>
            <a:r>
              <a:rPr lang="ja-JP" altLang="en-US" sz="1200" dirty="0" smtClean="0"/>
              <a:t>法令（</a:t>
            </a:r>
            <a:r>
              <a:rPr lang="en-US" altLang="ja-JP" sz="1200" dirty="0" smtClean="0"/>
              <a:t>30</a:t>
            </a:r>
            <a:r>
              <a:rPr lang="ja-JP" altLang="en-US" sz="1200" dirty="0" smtClean="0"/>
              <a:t>分）　　　　　　　　　　　　　　　　　　　　　計４時間</a:t>
            </a:r>
            <a:endParaRPr lang="en-US" altLang="ja-JP" sz="12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講師</a:t>
            </a:r>
            <a:endParaRPr lang="en-US" altLang="ja-JP" sz="1200" dirty="0" smtClean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労働</a:t>
            </a:r>
            <a:r>
              <a:rPr lang="ja-JP" altLang="en-US" sz="1200" dirty="0" smtClean="0"/>
              <a:t>安全</a:t>
            </a:r>
            <a:r>
              <a:rPr lang="ja-JP" altLang="en-US" sz="1200" dirty="0"/>
              <a:t>コンサルタント</a:t>
            </a:r>
            <a:r>
              <a:rPr lang="ja-JP" altLang="en-US" sz="1200" dirty="0" smtClean="0"/>
              <a:t>や</a:t>
            </a:r>
            <a:r>
              <a:rPr lang="ja-JP" altLang="en-US" sz="1200" dirty="0"/>
              <a:t>地山の掘削等作業</a:t>
            </a:r>
            <a:r>
              <a:rPr lang="ja-JP" altLang="en-US" sz="1200" dirty="0" smtClean="0"/>
              <a:t>主任者として、掘削作業、上記カリキュラムに十分な知識と経験がある者</a:t>
            </a:r>
            <a:endParaRPr lang="en-US" altLang="ja-JP" sz="12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その他</a:t>
            </a:r>
            <a:endParaRPr lang="en-US" altLang="ja-JP" sz="1200" dirty="0"/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/>
              <a:t>安全衛生団体等が実施する教育は１回の定員を概ね５０人以内とすること</a:t>
            </a:r>
            <a:endParaRPr lang="en-US" altLang="ja-JP" sz="1200" dirty="0"/>
          </a:p>
        </p:txBody>
      </p:sp>
      <p:sp>
        <p:nvSpPr>
          <p:cNvPr id="9" name="角丸四角形 8"/>
          <p:cNvSpPr/>
          <p:nvPr/>
        </p:nvSpPr>
        <p:spPr>
          <a:xfrm>
            <a:off x="370469" y="5301208"/>
            <a:ext cx="8450340" cy="1440160"/>
          </a:xfrm>
          <a:prstGeom prst="roundRect">
            <a:avLst>
              <a:gd name="adj" fmla="val 7733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>
              <a:lnSpc>
                <a:spcPts val="1800"/>
              </a:lnSpc>
            </a:pPr>
            <a:r>
              <a:rPr lang="ja-JP" altLang="en-US" sz="1400" b="1" dirty="0" smtClean="0"/>
              <a:t>＜結果の保存＞</a:t>
            </a:r>
            <a:endParaRPr lang="en-US" altLang="ja-JP" sz="1200" b="1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設計者、施工者等</a:t>
            </a:r>
            <a:endParaRPr lang="en-US" altLang="ja-JP" sz="1200" dirty="0" smtClean="0"/>
          </a:p>
          <a:p>
            <a:pPr marL="615950" indent="-171450">
              <a:lnSpc>
                <a:spcPts val="1800"/>
              </a:lnSpc>
              <a:buFont typeface="Arial" panose="020B0604020202020204" pitchFamily="34" charset="0"/>
              <a:buChar char="•"/>
              <a:tabLst>
                <a:tab pos="444500" algn="l"/>
              </a:tabLst>
            </a:pPr>
            <a:r>
              <a:rPr lang="ja-JP" altLang="en-US" sz="1200" dirty="0" smtClean="0"/>
              <a:t>実施要領に基づく教育を実施した場合はその旨を記録し、保管すること</a:t>
            </a:r>
            <a:endParaRPr lang="en-US" altLang="ja-JP" sz="1200" dirty="0" smtClean="0"/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/>
              <a:t>安全衛生団体等</a:t>
            </a:r>
            <a:endParaRPr lang="en-US" altLang="ja-JP" sz="1200" dirty="0" smtClean="0"/>
          </a:p>
          <a:p>
            <a:pPr marL="628650" lvl="1" indent="-1714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/>
              <a:t>修了者に修了証を交付すること等により、本教育を終了したことを証明すること</a:t>
            </a:r>
            <a:endParaRPr lang="en-US" altLang="ja-JP" sz="1200" dirty="0" smtClean="0"/>
          </a:p>
          <a:p>
            <a:pPr marL="628650" lvl="1" indent="-1714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/>
              <a:t>教育の修了者</a:t>
            </a:r>
            <a:r>
              <a:rPr lang="ja-JP" altLang="en-US" sz="1200" dirty="0" smtClean="0"/>
              <a:t>名簿を作成し、保管すること</a:t>
            </a:r>
            <a:endParaRPr lang="en-US" altLang="ja-JP" sz="1200" dirty="0" smtClean="0"/>
          </a:p>
        </p:txBody>
      </p:sp>
    </p:spTree>
    <p:extLst>
      <p:ext uri="{BB962C8B-B14F-4D97-AF65-F5344CB8AC3E}">
        <p14:creationId xmlns:p14="http://schemas.microsoft.com/office/powerpoint/2010/main" val="180702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16407</TotalTime>
  <Words>1087</Words>
  <Application>Microsoft Office PowerPoint</Application>
  <PresentationFormat>画面に合わせる (4:3)</PresentationFormat>
  <Paragraphs>245</Paragraphs>
  <Slides>5</Slides>
  <Notes>2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1_Office テーマ</vt:lpstr>
      <vt:lpstr>文書</vt:lpstr>
      <vt:lpstr>Document</vt:lpstr>
      <vt:lpstr>斜面崩壊による労働災害の防止対策に関するガイドラインの背景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労働災害発生状況</dc:title>
  <dc:creator>厚生労働省ネットワークシステム</dc:creator>
  <cp:lastModifiedBy>厚生労働省建設安全対策室</cp:lastModifiedBy>
  <cp:revision>1036</cp:revision>
  <cp:lastPrinted>2015-07-09T02:42:32Z</cp:lastPrinted>
  <dcterms:created xsi:type="dcterms:W3CDTF">2012-03-09T06:09:53Z</dcterms:created>
  <dcterms:modified xsi:type="dcterms:W3CDTF">2017-01-23T10:09:29Z</dcterms:modified>
</cp:coreProperties>
</file>