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2.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74" r:id="rId2"/>
    <p:sldId id="275" r:id="rId3"/>
    <p:sldId id="272" r:id="rId4"/>
    <p:sldId id="273" r:id="rId5"/>
    <p:sldId id="276" r:id="rId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890" autoAdjust="0"/>
    <p:restoredTop sz="94324" autoAdjust="0"/>
  </p:normalViewPr>
  <p:slideViewPr>
    <p:cSldViewPr snapToObjects="1">
      <p:cViewPr>
        <p:scale>
          <a:sx n="75" d="100"/>
          <a:sy n="75" d="100"/>
        </p:scale>
        <p:origin x="-78" y="-78"/>
      </p:cViewPr>
      <p:guideLst>
        <p:guide orient="horz" pos="2160"/>
        <p:guide pos="2880"/>
      </p:guideLst>
    </p:cSldViewPr>
  </p:slideViewPr>
  <p:notesTextViewPr>
    <p:cViewPr>
      <p:scale>
        <a:sx n="1" d="1"/>
        <a:sy n="1" d="1"/>
      </p:scale>
      <p:origin x="0" y="0"/>
    </p:cViewPr>
  </p:notesTextViewPr>
  <p:gridSpacing cx="45005" cy="45005"/>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1.xlsx"/><Relationship Id="rId1" Type="http://schemas.openxmlformats.org/officeDocument/2006/relationships/image" Target="../media/image1.jpeg"/></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kawagoe\Desktop\&#26519;&#26989;&#25913;&#27491;20131111\&#26519;&#26989;&#27231;&#26800;&#12395;&#12424;&#12427;&#28797;&#23475;&#65288;&#12509;&#12531;&#12481;&#32117;&#29992;&#65289;.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17"/>
    </mc:Choice>
    <mc:Fallback>
      <c:style val="17"/>
    </mc:Fallback>
  </mc:AlternateContent>
  <c:chart>
    <c:title>
      <c:tx>
        <c:rich>
          <a:bodyPr/>
          <a:lstStyle/>
          <a:p>
            <a:pPr>
              <a:defRPr sz="1400" b="0"/>
            </a:pPr>
            <a:r>
              <a:rPr lang="ja-JP" altLang="en-US" sz="1400" b="0" dirty="0" smtClean="0"/>
              <a:t>車両系木材伐</a:t>
            </a:r>
            <a:r>
              <a:rPr lang="ja-JP" altLang="en-US" sz="1400" b="0" dirty="0"/>
              <a:t>出</a:t>
            </a:r>
            <a:r>
              <a:rPr lang="ja-JP" sz="1400" b="0" dirty="0"/>
              <a:t>機械</a:t>
            </a:r>
            <a:r>
              <a:rPr lang="ja-JP" altLang="en-US" sz="1400" b="0" dirty="0"/>
              <a:t>の</a:t>
            </a:r>
            <a:r>
              <a:rPr lang="ja-JP" sz="1400" b="0" dirty="0"/>
              <a:t>保有台数の推移</a:t>
            </a:r>
          </a:p>
        </c:rich>
      </c:tx>
      <c:layout>
        <c:manualLayout>
          <c:xMode val="edge"/>
          <c:yMode val="edge"/>
          <c:x val="0.31822016130851882"/>
          <c:y val="3.6426747221526917E-2"/>
        </c:manualLayout>
      </c:layout>
      <c:overlay val="0"/>
    </c:title>
    <c:autoTitleDeleted val="0"/>
    <c:plotArea>
      <c:layout>
        <c:manualLayout>
          <c:layoutTarget val="inner"/>
          <c:xMode val="edge"/>
          <c:yMode val="edge"/>
          <c:x val="0.10535496055993777"/>
          <c:y val="0.15908887651669806"/>
          <c:w val="0.65732723198828624"/>
          <c:h val="0.75000193767725354"/>
        </c:manualLayout>
      </c:layout>
      <c:barChart>
        <c:barDir val="col"/>
        <c:grouping val="stacked"/>
        <c:varyColors val="0"/>
        <c:ser>
          <c:idx val="9"/>
          <c:order val="0"/>
          <c:tx>
            <c:strRef>
              <c:f>グラフバックデータ!$G$4</c:f>
              <c:strCache>
                <c:ptCount val="1"/>
                <c:pt idx="0">
                  <c:v>架線集材機械</c:v>
                </c:pt>
              </c:strCache>
            </c:strRef>
          </c:tx>
          <c:spPr>
            <a:blipFill>
              <a:blip xmlns:r="http://schemas.openxmlformats.org/officeDocument/2006/relationships" r:embed="rId1"/>
              <a:tile tx="0" ty="0" sx="100000" sy="100000" flip="none" algn="tl"/>
            </a:blipFill>
          </c:spPr>
          <c:invertIfNegative val="0"/>
          <c:cat>
            <c:numRef>
              <c:f>グラフバックデータ!$A$5:$A$15</c:f>
              <c:numCache>
                <c:formatCode>General</c:formatCode>
                <c:ptCount val="11"/>
                <c:pt idx="0">
                  <c:v>13</c:v>
                </c:pt>
                <c:pt idx="1">
                  <c:v>14</c:v>
                </c:pt>
                <c:pt idx="2">
                  <c:v>15</c:v>
                </c:pt>
                <c:pt idx="3">
                  <c:v>16</c:v>
                </c:pt>
                <c:pt idx="4">
                  <c:v>17</c:v>
                </c:pt>
                <c:pt idx="5">
                  <c:v>18</c:v>
                </c:pt>
                <c:pt idx="6">
                  <c:v>19</c:v>
                </c:pt>
                <c:pt idx="7">
                  <c:v>20</c:v>
                </c:pt>
                <c:pt idx="8">
                  <c:v>21</c:v>
                </c:pt>
                <c:pt idx="9">
                  <c:v>22</c:v>
                </c:pt>
                <c:pt idx="10">
                  <c:v>23</c:v>
                </c:pt>
              </c:numCache>
            </c:numRef>
          </c:cat>
          <c:val>
            <c:numRef>
              <c:f>グラフバックデータ!$G$5:$G$15</c:f>
              <c:numCache>
                <c:formatCode>#,##0_);[Red]\(#,##0\)</c:formatCode>
                <c:ptCount val="11"/>
                <c:pt idx="0">
                  <c:v>345</c:v>
                </c:pt>
                <c:pt idx="1">
                  <c:v>380</c:v>
                </c:pt>
                <c:pt idx="2">
                  <c:v>408</c:v>
                </c:pt>
                <c:pt idx="3">
                  <c:v>466</c:v>
                </c:pt>
                <c:pt idx="4">
                  <c:v>514</c:v>
                </c:pt>
                <c:pt idx="5">
                  <c:v>594</c:v>
                </c:pt>
                <c:pt idx="6">
                  <c:v>650</c:v>
                </c:pt>
                <c:pt idx="7">
                  <c:v>740</c:v>
                </c:pt>
                <c:pt idx="8">
                  <c:v>810</c:v>
                </c:pt>
                <c:pt idx="9">
                  <c:v>856</c:v>
                </c:pt>
                <c:pt idx="10">
                  <c:v>901</c:v>
                </c:pt>
              </c:numCache>
            </c:numRef>
          </c:val>
        </c:ser>
        <c:ser>
          <c:idx val="8"/>
          <c:order val="1"/>
          <c:tx>
            <c:strRef>
              <c:f>グラフバックデータ!$F$4</c:f>
              <c:strCache>
                <c:ptCount val="1"/>
                <c:pt idx="0">
                  <c:v>伐木等機械</c:v>
                </c:pt>
              </c:strCache>
            </c:strRef>
          </c:tx>
          <c:spPr>
            <a:solidFill>
              <a:schemeClr val="tx1">
                <a:lumMod val="95000"/>
                <a:lumOff val="5000"/>
              </a:schemeClr>
            </a:solidFill>
          </c:spPr>
          <c:invertIfNegative val="0"/>
          <c:cat>
            <c:numRef>
              <c:f>グラフバックデータ!$A$5:$A$15</c:f>
              <c:numCache>
                <c:formatCode>General</c:formatCode>
                <c:ptCount val="11"/>
                <c:pt idx="0">
                  <c:v>13</c:v>
                </c:pt>
                <c:pt idx="1">
                  <c:v>14</c:v>
                </c:pt>
                <c:pt idx="2">
                  <c:v>15</c:v>
                </c:pt>
                <c:pt idx="3">
                  <c:v>16</c:v>
                </c:pt>
                <c:pt idx="4">
                  <c:v>17</c:v>
                </c:pt>
                <c:pt idx="5">
                  <c:v>18</c:v>
                </c:pt>
                <c:pt idx="6">
                  <c:v>19</c:v>
                </c:pt>
                <c:pt idx="7">
                  <c:v>20</c:v>
                </c:pt>
                <c:pt idx="8">
                  <c:v>21</c:v>
                </c:pt>
                <c:pt idx="9">
                  <c:v>22</c:v>
                </c:pt>
                <c:pt idx="10">
                  <c:v>23</c:v>
                </c:pt>
              </c:numCache>
            </c:numRef>
          </c:cat>
          <c:val>
            <c:numRef>
              <c:f>グラフバックデータ!$F$5:$F$15</c:f>
              <c:numCache>
                <c:formatCode>#,##0_);[Red]\(#,##0\)</c:formatCode>
                <c:ptCount val="11"/>
                <c:pt idx="0">
                  <c:v>3684</c:v>
                </c:pt>
                <c:pt idx="1">
                  <c:v>3909</c:v>
                </c:pt>
                <c:pt idx="2">
                  <c:v>4111</c:v>
                </c:pt>
                <c:pt idx="3">
                  <c:v>4195</c:v>
                </c:pt>
                <c:pt idx="4">
                  <c:v>4414</c:v>
                </c:pt>
                <c:pt idx="5">
                  <c:v>4783</c:v>
                </c:pt>
                <c:pt idx="6">
                  <c:v>5191</c:v>
                </c:pt>
                <c:pt idx="7">
                  <c:v>5489</c:v>
                </c:pt>
                <c:pt idx="8">
                  <c:v>6287</c:v>
                </c:pt>
                <c:pt idx="9">
                  <c:v>6675</c:v>
                </c:pt>
                <c:pt idx="10">
                  <c:v>7435</c:v>
                </c:pt>
              </c:numCache>
            </c:numRef>
          </c:val>
        </c:ser>
        <c:ser>
          <c:idx val="7"/>
          <c:order val="2"/>
          <c:tx>
            <c:strRef>
              <c:f>グラフバックデータ!$E$4</c:f>
              <c:strCache>
                <c:ptCount val="1"/>
                <c:pt idx="0">
                  <c:v>ﾌｫﾜｰﾀﾞ</c:v>
                </c:pt>
              </c:strCache>
            </c:strRef>
          </c:tx>
          <c:invertIfNegative val="0"/>
          <c:cat>
            <c:numRef>
              <c:f>グラフバックデータ!$A$5:$A$15</c:f>
              <c:numCache>
                <c:formatCode>General</c:formatCode>
                <c:ptCount val="11"/>
                <c:pt idx="0">
                  <c:v>13</c:v>
                </c:pt>
                <c:pt idx="1">
                  <c:v>14</c:v>
                </c:pt>
                <c:pt idx="2">
                  <c:v>15</c:v>
                </c:pt>
                <c:pt idx="3">
                  <c:v>16</c:v>
                </c:pt>
                <c:pt idx="4">
                  <c:v>17</c:v>
                </c:pt>
                <c:pt idx="5">
                  <c:v>18</c:v>
                </c:pt>
                <c:pt idx="6">
                  <c:v>19</c:v>
                </c:pt>
                <c:pt idx="7">
                  <c:v>20</c:v>
                </c:pt>
                <c:pt idx="8">
                  <c:v>21</c:v>
                </c:pt>
                <c:pt idx="9">
                  <c:v>22</c:v>
                </c:pt>
                <c:pt idx="10">
                  <c:v>23</c:v>
                </c:pt>
              </c:numCache>
            </c:numRef>
          </c:cat>
          <c:val>
            <c:numRef>
              <c:f>グラフバックデータ!$E$5:$E$15</c:f>
              <c:numCache>
                <c:formatCode>#,##0_);[Red]\(#,##0\)</c:formatCode>
                <c:ptCount val="11"/>
                <c:pt idx="0">
                  <c:v>565</c:v>
                </c:pt>
                <c:pt idx="1">
                  <c:v>581</c:v>
                </c:pt>
                <c:pt idx="2">
                  <c:v>617</c:v>
                </c:pt>
                <c:pt idx="3">
                  <c:v>652</c:v>
                </c:pt>
                <c:pt idx="4">
                  <c:v>722</c:v>
                </c:pt>
                <c:pt idx="5">
                  <c:v>828</c:v>
                </c:pt>
                <c:pt idx="6">
                  <c:v>914</c:v>
                </c:pt>
                <c:pt idx="7">
                  <c:v>990</c:v>
                </c:pt>
                <c:pt idx="8">
                  <c:v>1083</c:v>
                </c:pt>
                <c:pt idx="9">
                  <c:v>1213</c:v>
                </c:pt>
                <c:pt idx="10">
                  <c:v>1349</c:v>
                </c:pt>
              </c:numCache>
            </c:numRef>
          </c:val>
        </c:ser>
        <c:ser>
          <c:idx val="6"/>
          <c:order val="3"/>
          <c:tx>
            <c:strRef>
              <c:f>グラフバックデータ!$D$4</c:f>
              <c:strCache>
                <c:ptCount val="1"/>
                <c:pt idx="0">
                  <c:v>ｽｷｯﾀﾞ</c:v>
                </c:pt>
              </c:strCache>
            </c:strRef>
          </c:tx>
          <c:spPr>
            <a:solidFill>
              <a:schemeClr val="tx1">
                <a:lumMod val="50000"/>
                <a:lumOff val="50000"/>
              </a:schemeClr>
            </a:solidFill>
            <a:ln>
              <a:solidFill>
                <a:schemeClr val="tx1"/>
              </a:solidFill>
            </a:ln>
          </c:spPr>
          <c:invertIfNegative val="0"/>
          <c:cat>
            <c:numRef>
              <c:f>グラフバックデータ!$A$5:$A$15</c:f>
              <c:numCache>
                <c:formatCode>General</c:formatCode>
                <c:ptCount val="11"/>
                <c:pt idx="0">
                  <c:v>13</c:v>
                </c:pt>
                <c:pt idx="1">
                  <c:v>14</c:v>
                </c:pt>
                <c:pt idx="2">
                  <c:v>15</c:v>
                </c:pt>
                <c:pt idx="3">
                  <c:v>16</c:v>
                </c:pt>
                <c:pt idx="4">
                  <c:v>17</c:v>
                </c:pt>
                <c:pt idx="5">
                  <c:v>18</c:v>
                </c:pt>
                <c:pt idx="6">
                  <c:v>19</c:v>
                </c:pt>
                <c:pt idx="7">
                  <c:v>20</c:v>
                </c:pt>
                <c:pt idx="8">
                  <c:v>21</c:v>
                </c:pt>
                <c:pt idx="9">
                  <c:v>22</c:v>
                </c:pt>
                <c:pt idx="10">
                  <c:v>23</c:v>
                </c:pt>
              </c:numCache>
            </c:numRef>
          </c:cat>
          <c:val>
            <c:numRef>
              <c:f>グラフバックデータ!$D$5:$D$15</c:f>
              <c:numCache>
                <c:formatCode>#,##0_);[Red]\(#,##0\)</c:formatCode>
                <c:ptCount val="11"/>
                <c:pt idx="0">
                  <c:v>166</c:v>
                </c:pt>
                <c:pt idx="1">
                  <c:v>165</c:v>
                </c:pt>
                <c:pt idx="2">
                  <c:v>152</c:v>
                </c:pt>
                <c:pt idx="3">
                  <c:v>157</c:v>
                </c:pt>
                <c:pt idx="4">
                  <c:v>163</c:v>
                </c:pt>
                <c:pt idx="5">
                  <c:v>152</c:v>
                </c:pt>
                <c:pt idx="6">
                  <c:v>151</c:v>
                </c:pt>
                <c:pt idx="7">
                  <c:v>138</c:v>
                </c:pt>
                <c:pt idx="8">
                  <c:v>141</c:v>
                </c:pt>
                <c:pt idx="9">
                  <c:v>141</c:v>
                </c:pt>
                <c:pt idx="10">
                  <c:v>142</c:v>
                </c:pt>
              </c:numCache>
            </c:numRef>
          </c:val>
        </c:ser>
        <c:ser>
          <c:idx val="5"/>
          <c:order val="4"/>
          <c:tx>
            <c:strRef>
              <c:f>グラフバックデータ!$C$4</c:f>
              <c:strCache>
                <c:ptCount val="1"/>
                <c:pt idx="0">
                  <c:v>集材用
トラクター</c:v>
                </c:pt>
              </c:strCache>
            </c:strRef>
          </c:tx>
          <c:spPr>
            <a:solidFill>
              <a:schemeClr val="bg1"/>
            </a:solidFill>
            <a:ln>
              <a:solidFill>
                <a:schemeClr val="tx1"/>
              </a:solidFill>
            </a:ln>
          </c:spPr>
          <c:invertIfNegative val="0"/>
          <c:cat>
            <c:numRef>
              <c:f>グラフバックデータ!$A$5:$A$15</c:f>
              <c:numCache>
                <c:formatCode>General</c:formatCode>
                <c:ptCount val="11"/>
                <c:pt idx="0">
                  <c:v>13</c:v>
                </c:pt>
                <c:pt idx="1">
                  <c:v>14</c:v>
                </c:pt>
                <c:pt idx="2">
                  <c:v>15</c:v>
                </c:pt>
                <c:pt idx="3">
                  <c:v>16</c:v>
                </c:pt>
                <c:pt idx="4">
                  <c:v>17</c:v>
                </c:pt>
                <c:pt idx="5">
                  <c:v>18</c:v>
                </c:pt>
                <c:pt idx="6">
                  <c:v>19</c:v>
                </c:pt>
                <c:pt idx="7">
                  <c:v>20</c:v>
                </c:pt>
                <c:pt idx="8">
                  <c:v>21</c:v>
                </c:pt>
                <c:pt idx="9">
                  <c:v>22</c:v>
                </c:pt>
                <c:pt idx="10">
                  <c:v>23</c:v>
                </c:pt>
              </c:numCache>
            </c:numRef>
          </c:cat>
          <c:val>
            <c:numRef>
              <c:f>グラフバックデータ!$C$5:$C$15</c:f>
              <c:numCache>
                <c:formatCode>#,##0_);[Red]\(#,##0\)</c:formatCode>
                <c:ptCount val="11"/>
                <c:pt idx="0">
                  <c:v>3239</c:v>
                </c:pt>
                <c:pt idx="1">
                  <c:v>3134</c:v>
                </c:pt>
                <c:pt idx="2">
                  <c:v>2908</c:v>
                </c:pt>
                <c:pt idx="3">
                  <c:v>2639</c:v>
                </c:pt>
                <c:pt idx="4">
                  <c:v>2630</c:v>
                </c:pt>
                <c:pt idx="5">
                  <c:v>2593</c:v>
                </c:pt>
                <c:pt idx="6">
                  <c:v>2353</c:v>
                </c:pt>
                <c:pt idx="7">
                  <c:v>2122</c:v>
                </c:pt>
                <c:pt idx="8">
                  <c:v>2150</c:v>
                </c:pt>
                <c:pt idx="9">
                  <c:v>2039</c:v>
                </c:pt>
                <c:pt idx="10">
                  <c:v>1876</c:v>
                </c:pt>
              </c:numCache>
            </c:numRef>
          </c:val>
        </c:ser>
        <c:ser>
          <c:idx val="4"/>
          <c:order val="5"/>
          <c:tx>
            <c:strRef>
              <c:f>グラフバックデータ!$B$4</c:f>
              <c:strCache>
                <c:ptCount val="1"/>
                <c:pt idx="0">
                  <c:v>集材車</c:v>
                </c:pt>
              </c:strCache>
            </c:strRef>
          </c:tx>
          <c:spPr>
            <a:solidFill>
              <a:schemeClr val="bg1">
                <a:lumMod val="95000"/>
              </a:schemeClr>
            </a:solidFill>
            <a:ln>
              <a:solidFill>
                <a:schemeClr val="tx1">
                  <a:lumMod val="95000"/>
                  <a:lumOff val="5000"/>
                </a:schemeClr>
              </a:solidFill>
            </a:ln>
          </c:spPr>
          <c:invertIfNegative val="0"/>
          <c:cat>
            <c:numRef>
              <c:f>グラフバックデータ!$A$5:$A$15</c:f>
              <c:numCache>
                <c:formatCode>General</c:formatCode>
                <c:ptCount val="11"/>
                <c:pt idx="0">
                  <c:v>13</c:v>
                </c:pt>
                <c:pt idx="1">
                  <c:v>14</c:v>
                </c:pt>
                <c:pt idx="2">
                  <c:v>15</c:v>
                </c:pt>
                <c:pt idx="3">
                  <c:v>16</c:v>
                </c:pt>
                <c:pt idx="4">
                  <c:v>17</c:v>
                </c:pt>
                <c:pt idx="5">
                  <c:v>18</c:v>
                </c:pt>
                <c:pt idx="6">
                  <c:v>19</c:v>
                </c:pt>
                <c:pt idx="7">
                  <c:v>20</c:v>
                </c:pt>
                <c:pt idx="8">
                  <c:v>21</c:v>
                </c:pt>
                <c:pt idx="9">
                  <c:v>22</c:v>
                </c:pt>
                <c:pt idx="10">
                  <c:v>23</c:v>
                </c:pt>
              </c:numCache>
            </c:numRef>
          </c:cat>
          <c:val>
            <c:numRef>
              <c:f>グラフバックデータ!$B$5:$B$15</c:f>
              <c:numCache>
                <c:formatCode>#,##0_);[Red]\(#,##0\)</c:formatCode>
                <c:ptCount val="11"/>
                <c:pt idx="0">
                  <c:v>21208</c:v>
                </c:pt>
                <c:pt idx="1">
                  <c:v>20779</c:v>
                </c:pt>
                <c:pt idx="2">
                  <c:v>19843</c:v>
                </c:pt>
                <c:pt idx="3">
                  <c:v>18974</c:v>
                </c:pt>
                <c:pt idx="4">
                  <c:v>18083</c:v>
                </c:pt>
                <c:pt idx="5">
                  <c:v>15765</c:v>
                </c:pt>
                <c:pt idx="6">
                  <c:v>15290</c:v>
                </c:pt>
                <c:pt idx="7">
                  <c:v>14840</c:v>
                </c:pt>
                <c:pt idx="8">
                  <c:v>14440</c:v>
                </c:pt>
                <c:pt idx="9">
                  <c:v>14024</c:v>
                </c:pt>
                <c:pt idx="10">
                  <c:v>13770</c:v>
                </c:pt>
              </c:numCache>
            </c:numRef>
          </c:val>
        </c:ser>
        <c:dLbls>
          <c:showLegendKey val="0"/>
          <c:showVal val="0"/>
          <c:showCatName val="0"/>
          <c:showSerName val="0"/>
          <c:showPercent val="0"/>
          <c:showBubbleSize val="0"/>
        </c:dLbls>
        <c:gapWidth val="80"/>
        <c:overlap val="100"/>
        <c:serLines/>
        <c:axId val="114873856"/>
        <c:axId val="114875392"/>
      </c:barChart>
      <c:catAx>
        <c:axId val="114873856"/>
        <c:scaling>
          <c:orientation val="minMax"/>
        </c:scaling>
        <c:delete val="0"/>
        <c:axPos val="b"/>
        <c:minorGridlines/>
        <c:numFmt formatCode="General" sourceLinked="1"/>
        <c:majorTickMark val="in"/>
        <c:minorTickMark val="none"/>
        <c:tickLblPos val="nextTo"/>
        <c:txPr>
          <a:bodyPr rot="0" vert="horz"/>
          <a:lstStyle/>
          <a:p>
            <a:pPr>
              <a:defRPr sz="1200"/>
            </a:pPr>
            <a:endParaRPr lang="ja-JP"/>
          </a:p>
        </c:txPr>
        <c:crossAx val="114875392"/>
        <c:crosses val="autoZero"/>
        <c:auto val="1"/>
        <c:lblAlgn val="ctr"/>
        <c:lblOffset val="100"/>
        <c:tickMarkSkip val="1"/>
        <c:noMultiLvlLbl val="0"/>
      </c:catAx>
      <c:valAx>
        <c:axId val="114875392"/>
        <c:scaling>
          <c:orientation val="minMax"/>
          <c:max val="30000"/>
        </c:scaling>
        <c:delete val="0"/>
        <c:axPos val="l"/>
        <c:majorGridlines/>
        <c:title>
          <c:tx>
            <c:rich>
              <a:bodyPr rot="0" vert="horz"/>
              <a:lstStyle/>
              <a:p>
                <a:pPr>
                  <a:defRPr sz="1200"/>
                </a:pPr>
                <a:r>
                  <a:rPr lang="ja-JP" sz="1200"/>
                  <a:t>台</a:t>
                </a:r>
              </a:p>
            </c:rich>
          </c:tx>
          <c:layout>
            <c:manualLayout>
              <c:xMode val="edge"/>
              <c:yMode val="edge"/>
              <c:x val="7.4332702668194431E-2"/>
              <c:y val="7.6904556210172337E-2"/>
            </c:manualLayout>
          </c:layout>
          <c:overlay val="0"/>
        </c:title>
        <c:numFmt formatCode="#,##0_);[Red]\(#,##0\)" sourceLinked="1"/>
        <c:majorTickMark val="in"/>
        <c:minorTickMark val="none"/>
        <c:tickLblPos val="nextTo"/>
        <c:txPr>
          <a:bodyPr rot="0" vert="horz"/>
          <a:lstStyle/>
          <a:p>
            <a:pPr>
              <a:defRPr sz="1200"/>
            </a:pPr>
            <a:endParaRPr lang="ja-JP"/>
          </a:p>
        </c:txPr>
        <c:crossAx val="114873856"/>
        <c:crosses val="autoZero"/>
        <c:crossBetween val="between"/>
      </c:valAx>
      <c:spPr>
        <a:noFill/>
        <a:ln w="25400">
          <a:noFill/>
        </a:ln>
      </c:spPr>
    </c:plotArea>
    <c:legend>
      <c:legendPos val="l"/>
      <c:legendEntry>
        <c:idx val="5"/>
        <c:txPr>
          <a:bodyPr/>
          <a:lstStyle/>
          <a:p>
            <a:pPr>
              <a:defRPr sz="1200" baseline="0">
                <a:latin typeface="ＭＳ Ｐゴシック" panose="020B0600070205080204" pitchFamily="50" charset="-128"/>
                <a:ea typeface="ＭＳ Ｐゴシック" panose="020B0600070205080204" pitchFamily="50" charset="-128"/>
              </a:defRPr>
            </a:pPr>
            <a:endParaRPr lang="ja-JP"/>
          </a:p>
        </c:txPr>
      </c:legendEntry>
      <c:layout>
        <c:manualLayout>
          <c:xMode val="edge"/>
          <c:yMode val="edge"/>
          <c:x val="0.72945185592759387"/>
          <c:y val="0.10270812090239539"/>
          <c:w val="0.20218234458194531"/>
          <c:h val="0.79460180732442021"/>
        </c:manualLayout>
      </c:layout>
      <c:overlay val="0"/>
      <c:txPr>
        <a:bodyPr/>
        <a:lstStyle/>
        <a:p>
          <a:pPr>
            <a:defRPr sz="1200"/>
          </a:pPr>
          <a:endParaRPr lang="ja-JP"/>
        </a:p>
      </c:txPr>
    </c:legend>
    <c:plotVisOnly val="1"/>
    <c:dispBlanksAs val="gap"/>
    <c:showDLblsOverMax val="0"/>
  </c:chart>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1"/>
    </mc:Choice>
    <mc:Fallback>
      <c:style val="1"/>
    </mc:Fallback>
  </mc:AlternateContent>
  <c:chart>
    <c:autoTitleDeleted val="0"/>
    <c:plotArea>
      <c:layout>
        <c:manualLayout>
          <c:layoutTarget val="inner"/>
          <c:xMode val="edge"/>
          <c:yMode val="edge"/>
          <c:x val="6.8117819141879171E-2"/>
          <c:y val="8.090168303023082E-2"/>
          <c:w val="0.87802441823440447"/>
          <c:h val="0.65580172352927024"/>
        </c:manualLayout>
      </c:layout>
      <c:lineChart>
        <c:grouping val="standard"/>
        <c:varyColors val="0"/>
        <c:ser>
          <c:idx val="0"/>
          <c:order val="0"/>
          <c:tx>
            <c:strRef>
              <c:f>Sheet1!$A$3</c:f>
              <c:strCache>
                <c:ptCount val="1"/>
                <c:pt idx="0">
                  <c:v>伐木等機械</c:v>
                </c:pt>
              </c:strCache>
            </c:strRef>
          </c:tx>
          <c:cat>
            <c:strRef>
              <c:f>Sheet1!$B$2:$K$2</c:f>
              <c:strCache>
                <c:ptCount val="10"/>
                <c:pt idx="0">
                  <c:v>14年</c:v>
                </c:pt>
                <c:pt idx="1">
                  <c:v>15年</c:v>
                </c:pt>
                <c:pt idx="2">
                  <c:v>16年</c:v>
                </c:pt>
                <c:pt idx="3">
                  <c:v>17年</c:v>
                </c:pt>
                <c:pt idx="4">
                  <c:v>18年</c:v>
                </c:pt>
                <c:pt idx="5">
                  <c:v>19年</c:v>
                </c:pt>
                <c:pt idx="6">
                  <c:v>20年</c:v>
                </c:pt>
                <c:pt idx="7">
                  <c:v>21年</c:v>
                </c:pt>
                <c:pt idx="8">
                  <c:v>22年</c:v>
                </c:pt>
                <c:pt idx="9">
                  <c:v>23年</c:v>
                </c:pt>
              </c:strCache>
            </c:strRef>
          </c:cat>
          <c:val>
            <c:numRef>
              <c:f>Sheet1!$B$3:$K$3</c:f>
              <c:numCache>
                <c:formatCode>General</c:formatCode>
                <c:ptCount val="10"/>
                <c:pt idx="0">
                  <c:v>17</c:v>
                </c:pt>
                <c:pt idx="1">
                  <c:v>17</c:v>
                </c:pt>
                <c:pt idx="2">
                  <c:v>19</c:v>
                </c:pt>
                <c:pt idx="3">
                  <c:v>25</c:v>
                </c:pt>
                <c:pt idx="4">
                  <c:v>26</c:v>
                </c:pt>
                <c:pt idx="5">
                  <c:v>19</c:v>
                </c:pt>
                <c:pt idx="6">
                  <c:v>25</c:v>
                </c:pt>
                <c:pt idx="7">
                  <c:v>24</c:v>
                </c:pt>
                <c:pt idx="8">
                  <c:v>21</c:v>
                </c:pt>
                <c:pt idx="9">
                  <c:v>39</c:v>
                </c:pt>
              </c:numCache>
            </c:numRef>
          </c:val>
          <c:smooth val="0"/>
        </c:ser>
        <c:ser>
          <c:idx val="1"/>
          <c:order val="1"/>
          <c:tx>
            <c:strRef>
              <c:f>Sheet1!$A$4</c:f>
              <c:strCache>
                <c:ptCount val="1"/>
                <c:pt idx="0">
                  <c:v>走行集材機械</c:v>
                </c:pt>
              </c:strCache>
            </c:strRef>
          </c:tx>
          <c:spPr>
            <a:ln>
              <a:solidFill>
                <a:schemeClr val="tx1"/>
              </a:solidFill>
            </a:ln>
          </c:spPr>
          <c:marker>
            <c:spPr>
              <a:solidFill>
                <a:schemeClr val="bg1"/>
              </a:solidFill>
            </c:spPr>
          </c:marker>
          <c:cat>
            <c:strRef>
              <c:f>Sheet1!$B$2:$K$2</c:f>
              <c:strCache>
                <c:ptCount val="10"/>
                <c:pt idx="0">
                  <c:v>14年</c:v>
                </c:pt>
                <c:pt idx="1">
                  <c:v>15年</c:v>
                </c:pt>
                <c:pt idx="2">
                  <c:v>16年</c:v>
                </c:pt>
                <c:pt idx="3">
                  <c:v>17年</c:v>
                </c:pt>
                <c:pt idx="4">
                  <c:v>18年</c:v>
                </c:pt>
                <c:pt idx="5">
                  <c:v>19年</c:v>
                </c:pt>
                <c:pt idx="6">
                  <c:v>20年</c:v>
                </c:pt>
                <c:pt idx="7">
                  <c:v>21年</c:v>
                </c:pt>
                <c:pt idx="8">
                  <c:v>22年</c:v>
                </c:pt>
                <c:pt idx="9">
                  <c:v>23年</c:v>
                </c:pt>
              </c:strCache>
            </c:strRef>
          </c:cat>
          <c:val>
            <c:numRef>
              <c:f>Sheet1!$B$4:$K$4</c:f>
              <c:numCache>
                <c:formatCode>General</c:formatCode>
                <c:ptCount val="10"/>
                <c:pt idx="0">
                  <c:v>32</c:v>
                </c:pt>
                <c:pt idx="1">
                  <c:v>29</c:v>
                </c:pt>
                <c:pt idx="2">
                  <c:v>27</c:v>
                </c:pt>
                <c:pt idx="3">
                  <c:v>23</c:v>
                </c:pt>
                <c:pt idx="4">
                  <c:v>32</c:v>
                </c:pt>
                <c:pt idx="5">
                  <c:v>26</c:v>
                </c:pt>
                <c:pt idx="6">
                  <c:v>31</c:v>
                </c:pt>
                <c:pt idx="7">
                  <c:v>26</c:v>
                </c:pt>
                <c:pt idx="8">
                  <c:v>28</c:v>
                </c:pt>
                <c:pt idx="9">
                  <c:v>21</c:v>
                </c:pt>
              </c:numCache>
            </c:numRef>
          </c:val>
          <c:smooth val="0"/>
        </c:ser>
        <c:ser>
          <c:idx val="2"/>
          <c:order val="2"/>
          <c:tx>
            <c:strRef>
              <c:f>Sheet1!$A$5</c:f>
              <c:strCache>
                <c:ptCount val="1"/>
                <c:pt idx="0">
                  <c:v>架線集材機械</c:v>
                </c:pt>
              </c:strCache>
            </c:strRef>
          </c:tx>
          <c:cat>
            <c:strRef>
              <c:f>Sheet1!$B$2:$K$2</c:f>
              <c:strCache>
                <c:ptCount val="10"/>
                <c:pt idx="0">
                  <c:v>14年</c:v>
                </c:pt>
                <c:pt idx="1">
                  <c:v>15年</c:v>
                </c:pt>
                <c:pt idx="2">
                  <c:v>16年</c:v>
                </c:pt>
                <c:pt idx="3">
                  <c:v>17年</c:v>
                </c:pt>
                <c:pt idx="4">
                  <c:v>18年</c:v>
                </c:pt>
                <c:pt idx="5">
                  <c:v>19年</c:v>
                </c:pt>
                <c:pt idx="6">
                  <c:v>20年</c:v>
                </c:pt>
                <c:pt idx="7">
                  <c:v>21年</c:v>
                </c:pt>
                <c:pt idx="8">
                  <c:v>22年</c:v>
                </c:pt>
                <c:pt idx="9">
                  <c:v>23年</c:v>
                </c:pt>
              </c:strCache>
            </c:strRef>
          </c:cat>
          <c:val>
            <c:numRef>
              <c:f>Sheet1!$B$5:$K$5</c:f>
              <c:numCache>
                <c:formatCode>General</c:formatCode>
                <c:ptCount val="10"/>
                <c:pt idx="0">
                  <c:v>8</c:v>
                </c:pt>
                <c:pt idx="1">
                  <c:v>6</c:v>
                </c:pt>
                <c:pt idx="2">
                  <c:v>8</c:v>
                </c:pt>
                <c:pt idx="3">
                  <c:v>7</c:v>
                </c:pt>
                <c:pt idx="4">
                  <c:v>9</c:v>
                </c:pt>
                <c:pt idx="5">
                  <c:v>3</c:v>
                </c:pt>
                <c:pt idx="6">
                  <c:v>11</c:v>
                </c:pt>
                <c:pt idx="7">
                  <c:v>10</c:v>
                </c:pt>
                <c:pt idx="8">
                  <c:v>10</c:v>
                </c:pt>
                <c:pt idx="9">
                  <c:v>9</c:v>
                </c:pt>
              </c:numCache>
            </c:numRef>
          </c:val>
          <c:smooth val="0"/>
        </c:ser>
        <c:ser>
          <c:idx val="3"/>
          <c:order val="3"/>
          <c:tx>
            <c:strRef>
              <c:f>Sheet1!$A$6</c:f>
              <c:strCache>
                <c:ptCount val="1"/>
                <c:pt idx="0">
                  <c:v>車両系木材伐出機械計</c:v>
                </c:pt>
              </c:strCache>
            </c:strRef>
          </c:tx>
          <c:spPr>
            <a:ln>
              <a:solidFill>
                <a:schemeClr val="tx1"/>
              </a:solidFill>
            </a:ln>
          </c:spPr>
          <c:marker>
            <c:symbol val="circle"/>
            <c:size val="12"/>
            <c:spPr>
              <a:solidFill>
                <a:schemeClr val="tx1"/>
              </a:solidFill>
            </c:spPr>
          </c:marker>
          <c:dLbls>
            <c:dLbl>
              <c:idx val="0"/>
              <c:layout>
                <c:manualLayout>
                  <c:x val="-2.0437916257595456E-2"/>
                  <c:y val="-3.3048464975228523E-2"/>
                </c:manualLayout>
              </c:layout>
              <c:showLegendKey val="0"/>
              <c:showVal val="1"/>
              <c:showCatName val="0"/>
              <c:showSerName val="0"/>
              <c:showPercent val="0"/>
              <c:showBubbleSize val="0"/>
            </c:dLbl>
            <c:dLbl>
              <c:idx val="1"/>
              <c:layout>
                <c:manualLayout>
                  <c:x val="1.3649604338811317E-3"/>
                  <c:y val="2.299554031371713E-2"/>
                </c:manualLayout>
              </c:layout>
              <c:showLegendKey val="0"/>
              <c:showVal val="1"/>
              <c:showCatName val="0"/>
              <c:showSerName val="0"/>
              <c:showPercent val="0"/>
              <c:showBubbleSize val="0"/>
            </c:dLbl>
            <c:dLbl>
              <c:idx val="2"/>
              <c:layout>
                <c:manualLayout>
                  <c:x val="0"/>
                  <c:y val="2.5086043978600456E-2"/>
                </c:manualLayout>
              </c:layout>
              <c:showLegendKey val="0"/>
              <c:showVal val="1"/>
              <c:showCatName val="0"/>
              <c:showSerName val="0"/>
              <c:showPercent val="0"/>
              <c:showBubbleSize val="0"/>
            </c:dLbl>
            <c:dLbl>
              <c:idx val="3"/>
              <c:layout>
                <c:manualLayout>
                  <c:x val="0"/>
                  <c:y val="8.3620146595334652E-3"/>
                </c:manualLayout>
              </c:layout>
              <c:showLegendKey val="0"/>
              <c:showVal val="1"/>
              <c:showCatName val="0"/>
              <c:showSerName val="0"/>
              <c:showPercent val="0"/>
              <c:showBubbleSize val="0"/>
            </c:dLbl>
            <c:dLbl>
              <c:idx val="6"/>
              <c:layout>
                <c:manualLayout>
                  <c:x val="5.4598417355246325E-3"/>
                  <c:y val="-1.0452518324416857E-2"/>
                </c:manualLayout>
              </c:layout>
              <c:showLegendKey val="0"/>
              <c:showVal val="1"/>
              <c:showCatName val="0"/>
              <c:showSerName val="0"/>
              <c:showPercent val="0"/>
              <c:showBubbleSize val="0"/>
            </c:dLbl>
            <c:dLbl>
              <c:idx val="7"/>
              <c:layout>
                <c:manualLayout>
                  <c:x val="-1.8955475362857219E-2"/>
                  <c:y val="3.3448143778808191E-2"/>
                </c:manualLayout>
              </c:layout>
              <c:showLegendKey val="0"/>
              <c:showVal val="1"/>
              <c:showCatName val="0"/>
              <c:showSerName val="0"/>
              <c:showPercent val="0"/>
              <c:showBubbleSize val="0"/>
            </c:dLbl>
            <c:dLbl>
              <c:idx val="8"/>
              <c:layout>
                <c:manualLayout>
                  <c:x val="-9.2833735770955494E-3"/>
                  <c:y val="2.0905113765989781E-2"/>
                </c:manualLayout>
              </c:layout>
              <c:showLegendKey val="0"/>
              <c:showVal val="1"/>
              <c:showCatName val="0"/>
              <c:showSerName val="0"/>
              <c:showPercent val="0"/>
              <c:showBubbleSize val="0"/>
            </c:dLbl>
            <c:dLbl>
              <c:idx val="9"/>
              <c:layout>
                <c:manualLayout>
                  <c:x val="-2.3791526255738053E-2"/>
                  <c:y val="-3.3109851049845304E-2"/>
                </c:manualLayout>
              </c:layout>
              <c:showLegendKey val="0"/>
              <c:showVal val="1"/>
              <c:showCatName val="0"/>
              <c:showSerName val="0"/>
              <c:showPercent val="0"/>
              <c:showBubbleSize val="0"/>
            </c:dLbl>
            <c:spPr>
              <a:noFill/>
              <a:ln>
                <a:noFill/>
              </a:ln>
            </c:spPr>
            <c:txPr>
              <a:bodyPr/>
              <a:lstStyle/>
              <a:p>
                <a:pPr>
                  <a:defRPr sz="1200"/>
                </a:pPr>
                <a:endParaRPr lang="ja-JP"/>
              </a:p>
            </c:txPr>
            <c:showLegendKey val="0"/>
            <c:showVal val="1"/>
            <c:showCatName val="0"/>
            <c:showSerName val="0"/>
            <c:showPercent val="0"/>
            <c:showBubbleSize val="0"/>
            <c:showLeaderLines val="0"/>
          </c:dLbls>
          <c:cat>
            <c:strRef>
              <c:f>Sheet1!$B$2:$K$2</c:f>
              <c:strCache>
                <c:ptCount val="10"/>
                <c:pt idx="0">
                  <c:v>14年</c:v>
                </c:pt>
                <c:pt idx="1">
                  <c:v>15年</c:v>
                </c:pt>
                <c:pt idx="2">
                  <c:v>16年</c:v>
                </c:pt>
                <c:pt idx="3">
                  <c:v>17年</c:v>
                </c:pt>
                <c:pt idx="4">
                  <c:v>18年</c:v>
                </c:pt>
                <c:pt idx="5">
                  <c:v>19年</c:v>
                </c:pt>
                <c:pt idx="6">
                  <c:v>20年</c:v>
                </c:pt>
                <c:pt idx="7">
                  <c:v>21年</c:v>
                </c:pt>
                <c:pt idx="8">
                  <c:v>22年</c:v>
                </c:pt>
                <c:pt idx="9">
                  <c:v>23年</c:v>
                </c:pt>
              </c:strCache>
            </c:strRef>
          </c:cat>
          <c:val>
            <c:numRef>
              <c:f>Sheet1!$B$6:$K$6</c:f>
              <c:numCache>
                <c:formatCode>General</c:formatCode>
                <c:ptCount val="10"/>
                <c:pt idx="0">
                  <c:v>57</c:v>
                </c:pt>
                <c:pt idx="1">
                  <c:v>52</c:v>
                </c:pt>
                <c:pt idx="2">
                  <c:v>54</c:v>
                </c:pt>
                <c:pt idx="3">
                  <c:v>55</c:v>
                </c:pt>
                <c:pt idx="4">
                  <c:v>67</c:v>
                </c:pt>
                <c:pt idx="5">
                  <c:v>48</c:v>
                </c:pt>
                <c:pt idx="6">
                  <c:v>67</c:v>
                </c:pt>
                <c:pt idx="7">
                  <c:v>60</c:v>
                </c:pt>
                <c:pt idx="8">
                  <c:v>59</c:v>
                </c:pt>
                <c:pt idx="9">
                  <c:v>69</c:v>
                </c:pt>
              </c:numCache>
            </c:numRef>
          </c:val>
          <c:smooth val="0"/>
        </c:ser>
        <c:ser>
          <c:idx val="4"/>
          <c:order val="4"/>
          <c:tx>
            <c:strRef>
              <c:f>Sheet1!$A$7</c:f>
              <c:strCache>
                <c:ptCount val="1"/>
                <c:pt idx="0">
                  <c:v>機械集材装置等</c:v>
                </c:pt>
              </c:strCache>
            </c:strRef>
          </c:tx>
          <c:spPr>
            <a:ln>
              <a:solidFill>
                <a:schemeClr val="bg1">
                  <a:lumMod val="50000"/>
                </a:schemeClr>
              </a:solidFill>
            </a:ln>
          </c:spPr>
          <c:marker>
            <c:symbol val="circle"/>
            <c:size val="10"/>
            <c:spPr>
              <a:solidFill>
                <a:schemeClr val="bg1"/>
              </a:solidFill>
              <a:ln>
                <a:solidFill>
                  <a:schemeClr val="tx1"/>
                </a:solidFill>
              </a:ln>
            </c:spPr>
          </c:marker>
          <c:dLbls>
            <c:dLbl>
              <c:idx val="0"/>
              <c:layout>
                <c:manualLayout>
                  <c:x val="-2.1061639292063575E-2"/>
                  <c:y val="-2.7156740449158657E-2"/>
                </c:manualLayout>
              </c:layout>
              <c:showLegendKey val="0"/>
              <c:showVal val="1"/>
              <c:showCatName val="0"/>
              <c:showSerName val="0"/>
              <c:showPercent val="0"/>
              <c:showBubbleSize val="0"/>
            </c:dLbl>
            <c:dLbl>
              <c:idx val="1"/>
              <c:layout>
                <c:manualLayout>
                  <c:x val="-1.361916712251556E-3"/>
                  <c:y val="3.3423597882536141E-2"/>
                </c:manualLayout>
              </c:layout>
              <c:showLegendKey val="0"/>
              <c:showVal val="1"/>
              <c:showCatName val="0"/>
              <c:showSerName val="0"/>
              <c:showPercent val="0"/>
              <c:showBubbleSize val="0"/>
            </c:dLbl>
            <c:dLbl>
              <c:idx val="2"/>
              <c:layout>
                <c:manualLayout>
                  <c:x val="1.0895333698012459E-2"/>
                  <c:y val="1.671179894126807E-2"/>
                </c:manualLayout>
              </c:layout>
              <c:showLegendKey val="0"/>
              <c:showVal val="1"/>
              <c:showCatName val="0"/>
              <c:showSerName val="0"/>
              <c:showPercent val="0"/>
              <c:showBubbleSize val="0"/>
            </c:dLbl>
            <c:dLbl>
              <c:idx val="3"/>
              <c:layout>
                <c:manualLayout>
                  <c:x val="-2.552720434101945E-2"/>
                  <c:y val="2.7734457992514724E-2"/>
                </c:manualLayout>
              </c:layout>
              <c:showLegendKey val="0"/>
              <c:showVal val="1"/>
              <c:showCatName val="0"/>
              <c:showSerName val="0"/>
              <c:showPercent val="0"/>
              <c:showBubbleSize val="0"/>
            </c:dLbl>
            <c:dLbl>
              <c:idx val="4"/>
              <c:layout>
                <c:manualLayout>
                  <c:x val="-2.1061639292063575E-2"/>
                  <c:y val="-3.2693343665062276E-2"/>
                </c:manualLayout>
              </c:layout>
              <c:showLegendKey val="0"/>
              <c:showVal val="1"/>
              <c:showCatName val="0"/>
              <c:showSerName val="0"/>
              <c:showPercent val="0"/>
              <c:showBubbleSize val="0"/>
            </c:dLbl>
            <c:dLbl>
              <c:idx val="5"/>
              <c:layout>
                <c:manualLayout>
                  <c:x val="1.1088040969034416E-3"/>
                  <c:y val="1.1124265877049238E-2"/>
                </c:manualLayout>
              </c:layout>
              <c:showLegendKey val="0"/>
              <c:showVal val="1"/>
              <c:showCatName val="0"/>
              <c:showSerName val="0"/>
              <c:showPercent val="0"/>
              <c:showBubbleSize val="0"/>
            </c:dLbl>
            <c:dLbl>
              <c:idx val="6"/>
              <c:layout>
                <c:manualLayout>
                  <c:x val="-1.361916712251556E-3"/>
                  <c:y val="-1.671179894126807E-2"/>
                </c:manualLayout>
              </c:layout>
              <c:showLegendKey val="0"/>
              <c:showVal val="1"/>
              <c:showCatName val="0"/>
              <c:showSerName val="0"/>
              <c:showPercent val="0"/>
              <c:showBubbleSize val="0"/>
            </c:dLbl>
            <c:dLbl>
              <c:idx val="7"/>
              <c:layout>
                <c:manualLayout>
                  <c:x val="-2.1188174967495421E-2"/>
                  <c:y val="-3.045208262297916E-2"/>
                </c:manualLayout>
              </c:layout>
              <c:showLegendKey val="0"/>
              <c:showVal val="1"/>
              <c:showCatName val="0"/>
              <c:showSerName val="0"/>
              <c:showPercent val="0"/>
              <c:showBubbleSize val="0"/>
            </c:dLbl>
            <c:dLbl>
              <c:idx val="8"/>
              <c:layout>
                <c:manualLayout>
                  <c:x val="-1.2019396608910235E-2"/>
                  <c:y val="-2.3318485297652663E-2"/>
                </c:manualLayout>
              </c:layout>
              <c:showLegendKey val="0"/>
              <c:showVal val="1"/>
              <c:showCatName val="0"/>
              <c:showSerName val="0"/>
              <c:showPercent val="0"/>
              <c:showBubbleSize val="0"/>
            </c:dLbl>
            <c:dLbl>
              <c:idx val="9"/>
              <c:layout>
                <c:manualLayout>
                  <c:x val="-1.0530819646031787E-2"/>
                  <c:y val="2.5543873927918889E-2"/>
                </c:manualLayout>
              </c:layout>
              <c:showLegendKey val="0"/>
              <c:showVal val="1"/>
              <c:showCatName val="0"/>
              <c:showSerName val="0"/>
              <c:showPercent val="0"/>
              <c:showBubbleSize val="0"/>
            </c:dLbl>
            <c:spPr>
              <a:noFill/>
              <a:ln>
                <a:noFill/>
              </a:ln>
            </c:spPr>
            <c:txPr>
              <a:bodyPr/>
              <a:lstStyle/>
              <a:p>
                <a:pPr>
                  <a:defRPr sz="1200"/>
                </a:pPr>
                <a:endParaRPr lang="ja-JP"/>
              </a:p>
            </c:txPr>
            <c:showLegendKey val="0"/>
            <c:showVal val="1"/>
            <c:showCatName val="0"/>
            <c:showSerName val="0"/>
            <c:showPercent val="0"/>
            <c:showBubbleSize val="0"/>
            <c:showLeaderLines val="0"/>
          </c:dLbls>
          <c:cat>
            <c:strRef>
              <c:f>Sheet1!$B$2:$K$2</c:f>
              <c:strCache>
                <c:ptCount val="10"/>
                <c:pt idx="0">
                  <c:v>14年</c:v>
                </c:pt>
                <c:pt idx="1">
                  <c:v>15年</c:v>
                </c:pt>
                <c:pt idx="2">
                  <c:v>16年</c:v>
                </c:pt>
                <c:pt idx="3">
                  <c:v>17年</c:v>
                </c:pt>
                <c:pt idx="4">
                  <c:v>18年</c:v>
                </c:pt>
                <c:pt idx="5">
                  <c:v>19年</c:v>
                </c:pt>
                <c:pt idx="6">
                  <c:v>20年</c:v>
                </c:pt>
                <c:pt idx="7">
                  <c:v>21年</c:v>
                </c:pt>
                <c:pt idx="8">
                  <c:v>22年</c:v>
                </c:pt>
                <c:pt idx="9">
                  <c:v>23年</c:v>
                </c:pt>
              </c:strCache>
            </c:strRef>
          </c:cat>
          <c:val>
            <c:numRef>
              <c:f>Sheet1!$B$7:$K$7</c:f>
              <c:numCache>
                <c:formatCode>General</c:formatCode>
                <c:ptCount val="10"/>
                <c:pt idx="0">
                  <c:v>46</c:v>
                </c:pt>
                <c:pt idx="1">
                  <c:v>42</c:v>
                </c:pt>
                <c:pt idx="2">
                  <c:v>40</c:v>
                </c:pt>
                <c:pt idx="3">
                  <c:v>48</c:v>
                </c:pt>
                <c:pt idx="4">
                  <c:v>38</c:v>
                </c:pt>
                <c:pt idx="5">
                  <c:v>34</c:v>
                </c:pt>
                <c:pt idx="6">
                  <c:v>40</c:v>
                </c:pt>
                <c:pt idx="7">
                  <c:v>31</c:v>
                </c:pt>
                <c:pt idx="8">
                  <c:v>32</c:v>
                </c:pt>
                <c:pt idx="9">
                  <c:v>18</c:v>
                </c:pt>
              </c:numCache>
            </c:numRef>
          </c:val>
          <c:smooth val="0"/>
        </c:ser>
        <c:ser>
          <c:idx val="5"/>
          <c:order val="5"/>
          <c:tx>
            <c:strRef>
              <c:f>Sheet1!$A$8</c:f>
              <c:strCache>
                <c:ptCount val="1"/>
                <c:pt idx="0">
                  <c:v>木材伐出機械等計</c:v>
                </c:pt>
              </c:strCache>
            </c:strRef>
          </c:tx>
          <c:spPr>
            <a:ln>
              <a:solidFill>
                <a:schemeClr val="bg1">
                  <a:lumMod val="50000"/>
                </a:schemeClr>
              </a:solidFill>
            </a:ln>
          </c:spPr>
          <c:marker>
            <c:symbol val="plus"/>
            <c:size val="11"/>
            <c:spPr>
              <a:solidFill>
                <a:schemeClr val="bg1">
                  <a:lumMod val="50000"/>
                </a:schemeClr>
              </a:solidFill>
              <a:ln>
                <a:solidFill>
                  <a:schemeClr val="tx1"/>
                </a:solidFill>
              </a:ln>
            </c:spPr>
          </c:marker>
          <c:dLbls>
            <c:dLbl>
              <c:idx val="1"/>
              <c:layout>
                <c:manualLayout>
                  <c:x val="0"/>
                  <c:y val="3.7500000000000006E-2"/>
                </c:manualLayout>
              </c:layout>
              <c:showLegendKey val="0"/>
              <c:showVal val="1"/>
              <c:showCatName val="0"/>
              <c:showSerName val="0"/>
              <c:showPercent val="0"/>
              <c:showBubbleSize val="0"/>
            </c:dLbl>
            <c:dLbl>
              <c:idx val="2"/>
              <c:layout>
                <c:manualLayout>
                  <c:x val="0"/>
                  <c:y val="1.0416666666666666E-2"/>
                </c:manualLayout>
              </c:layout>
              <c:showLegendKey val="0"/>
              <c:showVal val="1"/>
              <c:showCatName val="0"/>
              <c:showSerName val="0"/>
              <c:showPercent val="0"/>
              <c:showBubbleSize val="0"/>
            </c:dLbl>
            <c:dLbl>
              <c:idx val="3"/>
              <c:layout>
                <c:manualLayout>
                  <c:x val="-4.0816326530611789E-3"/>
                  <c:y val="-2.5000000000000001E-2"/>
                </c:manualLayout>
              </c:layout>
              <c:showLegendKey val="0"/>
              <c:showVal val="1"/>
              <c:showCatName val="0"/>
              <c:showSerName val="0"/>
              <c:showPercent val="0"/>
              <c:showBubbleSize val="0"/>
            </c:dLbl>
            <c:dLbl>
              <c:idx val="4"/>
              <c:layout>
                <c:manualLayout>
                  <c:x val="-8.2939740494069568E-3"/>
                  <c:y val="-2.7083306640271292E-2"/>
                </c:manualLayout>
              </c:layout>
              <c:showLegendKey val="0"/>
              <c:showVal val="1"/>
              <c:showCatName val="0"/>
              <c:showSerName val="0"/>
              <c:showPercent val="0"/>
              <c:showBubbleSize val="0"/>
            </c:dLbl>
            <c:dLbl>
              <c:idx val="5"/>
              <c:layout>
                <c:manualLayout>
                  <c:x val="0"/>
                  <c:y val="-7.2860107255432426E-3"/>
                </c:manualLayout>
              </c:layout>
              <c:showLegendKey val="0"/>
              <c:showVal val="1"/>
              <c:showCatName val="0"/>
              <c:showSerName val="0"/>
              <c:showPercent val="0"/>
              <c:showBubbleSize val="0"/>
            </c:dLbl>
            <c:dLbl>
              <c:idx val="7"/>
              <c:layout>
                <c:manualLayout>
                  <c:x val="-9.5238095238095247E-3"/>
                  <c:y val="3.333333333333334E-2"/>
                </c:manualLayout>
              </c:layout>
              <c:showLegendKey val="0"/>
              <c:showVal val="1"/>
              <c:showCatName val="0"/>
              <c:showSerName val="0"/>
              <c:showPercent val="0"/>
              <c:showBubbleSize val="0"/>
            </c:dLbl>
            <c:dLbl>
              <c:idx val="8"/>
              <c:layout>
                <c:manualLayout>
                  <c:x val="-6.8027210884354762E-3"/>
                  <c:y val="3.333333333333334E-2"/>
                </c:manualLayout>
              </c:layout>
              <c:showLegendKey val="0"/>
              <c:showVal val="1"/>
              <c:showCatName val="0"/>
              <c:showSerName val="0"/>
              <c:showPercent val="0"/>
              <c:showBubbleSize val="0"/>
            </c:dLbl>
            <c:dLbl>
              <c:idx val="9"/>
              <c:layout>
                <c:manualLayout>
                  <c:x val="-2.1061639292063575E-2"/>
                  <c:y val="-4.1276111312650347E-2"/>
                </c:manualLayout>
              </c:layout>
              <c:showLegendKey val="0"/>
              <c:showVal val="1"/>
              <c:showCatName val="0"/>
              <c:showSerName val="0"/>
              <c:showPercent val="0"/>
              <c:showBubbleSize val="0"/>
            </c:dLbl>
            <c:txPr>
              <a:bodyPr/>
              <a:lstStyle/>
              <a:p>
                <a:pPr>
                  <a:defRPr sz="1200" baseline="0"/>
                </a:pPr>
                <a:endParaRPr lang="ja-JP"/>
              </a:p>
            </c:txPr>
            <c:showLegendKey val="0"/>
            <c:showVal val="1"/>
            <c:showCatName val="0"/>
            <c:showSerName val="0"/>
            <c:showPercent val="0"/>
            <c:showBubbleSize val="0"/>
            <c:showLeaderLines val="0"/>
          </c:dLbls>
          <c:cat>
            <c:strRef>
              <c:f>Sheet1!$B$2:$K$2</c:f>
              <c:strCache>
                <c:ptCount val="10"/>
                <c:pt idx="0">
                  <c:v>14年</c:v>
                </c:pt>
                <c:pt idx="1">
                  <c:v>15年</c:v>
                </c:pt>
                <c:pt idx="2">
                  <c:v>16年</c:v>
                </c:pt>
                <c:pt idx="3">
                  <c:v>17年</c:v>
                </c:pt>
                <c:pt idx="4">
                  <c:v>18年</c:v>
                </c:pt>
                <c:pt idx="5">
                  <c:v>19年</c:v>
                </c:pt>
                <c:pt idx="6">
                  <c:v>20年</c:v>
                </c:pt>
                <c:pt idx="7">
                  <c:v>21年</c:v>
                </c:pt>
                <c:pt idx="8">
                  <c:v>22年</c:v>
                </c:pt>
                <c:pt idx="9">
                  <c:v>23年</c:v>
                </c:pt>
              </c:strCache>
            </c:strRef>
          </c:cat>
          <c:val>
            <c:numRef>
              <c:f>Sheet1!$B$8:$K$8</c:f>
              <c:numCache>
                <c:formatCode>General</c:formatCode>
                <c:ptCount val="10"/>
                <c:pt idx="0">
                  <c:v>103</c:v>
                </c:pt>
                <c:pt idx="1">
                  <c:v>94</c:v>
                </c:pt>
                <c:pt idx="2">
                  <c:v>94</c:v>
                </c:pt>
                <c:pt idx="3">
                  <c:v>103</c:v>
                </c:pt>
                <c:pt idx="4">
                  <c:v>105</c:v>
                </c:pt>
                <c:pt idx="5">
                  <c:v>82</c:v>
                </c:pt>
                <c:pt idx="6">
                  <c:v>107</c:v>
                </c:pt>
                <c:pt idx="7">
                  <c:v>91</c:v>
                </c:pt>
                <c:pt idx="8">
                  <c:v>91</c:v>
                </c:pt>
                <c:pt idx="9">
                  <c:v>87</c:v>
                </c:pt>
              </c:numCache>
            </c:numRef>
          </c:val>
          <c:smooth val="0"/>
        </c:ser>
        <c:dLbls>
          <c:showLegendKey val="0"/>
          <c:showVal val="0"/>
          <c:showCatName val="0"/>
          <c:showSerName val="0"/>
          <c:showPercent val="0"/>
          <c:showBubbleSize val="0"/>
        </c:dLbls>
        <c:marker val="1"/>
        <c:smooth val="0"/>
        <c:axId val="115357184"/>
        <c:axId val="115358720"/>
      </c:lineChart>
      <c:catAx>
        <c:axId val="115357184"/>
        <c:scaling>
          <c:orientation val="minMax"/>
        </c:scaling>
        <c:delete val="0"/>
        <c:axPos val="b"/>
        <c:majorTickMark val="out"/>
        <c:minorTickMark val="none"/>
        <c:tickLblPos val="nextTo"/>
        <c:txPr>
          <a:bodyPr/>
          <a:lstStyle/>
          <a:p>
            <a:pPr>
              <a:defRPr sz="1200"/>
            </a:pPr>
            <a:endParaRPr lang="ja-JP"/>
          </a:p>
        </c:txPr>
        <c:crossAx val="115358720"/>
        <c:crosses val="autoZero"/>
        <c:auto val="1"/>
        <c:lblAlgn val="ctr"/>
        <c:lblOffset val="100"/>
        <c:noMultiLvlLbl val="0"/>
      </c:catAx>
      <c:valAx>
        <c:axId val="115358720"/>
        <c:scaling>
          <c:orientation val="minMax"/>
        </c:scaling>
        <c:delete val="0"/>
        <c:axPos val="l"/>
        <c:majorGridlines/>
        <c:numFmt formatCode="General" sourceLinked="1"/>
        <c:majorTickMark val="out"/>
        <c:minorTickMark val="none"/>
        <c:tickLblPos val="nextTo"/>
        <c:txPr>
          <a:bodyPr/>
          <a:lstStyle/>
          <a:p>
            <a:pPr>
              <a:defRPr sz="1200"/>
            </a:pPr>
            <a:endParaRPr lang="ja-JP"/>
          </a:p>
        </c:txPr>
        <c:crossAx val="115357184"/>
        <c:crosses val="autoZero"/>
        <c:crossBetween val="between"/>
      </c:valAx>
      <c:spPr>
        <a:ln>
          <a:solidFill>
            <a:schemeClr val="accent1"/>
          </a:solidFill>
        </a:ln>
      </c:spPr>
    </c:plotArea>
    <c:legend>
      <c:legendPos val="r"/>
      <c:legendEntry>
        <c:idx val="0"/>
        <c:txPr>
          <a:bodyPr/>
          <a:lstStyle/>
          <a:p>
            <a:pPr>
              <a:defRPr sz="1200">
                <a:latin typeface="ＭＳ ゴシック" panose="020B0609070205080204" pitchFamily="49" charset="-128"/>
                <a:ea typeface="ＭＳ ゴシック" panose="020B0609070205080204" pitchFamily="49" charset="-128"/>
              </a:defRPr>
            </a:pPr>
            <a:endParaRPr lang="ja-JP"/>
          </a:p>
        </c:txPr>
      </c:legendEntry>
      <c:legendEntry>
        <c:idx val="1"/>
        <c:txPr>
          <a:bodyPr/>
          <a:lstStyle/>
          <a:p>
            <a:pPr>
              <a:defRPr sz="1200">
                <a:latin typeface="ＭＳ ゴシック" panose="020B0609070205080204" pitchFamily="49" charset="-128"/>
                <a:ea typeface="ＭＳ ゴシック" panose="020B0609070205080204" pitchFamily="49" charset="-128"/>
              </a:defRPr>
            </a:pPr>
            <a:endParaRPr lang="ja-JP"/>
          </a:p>
        </c:txPr>
      </c:legendEntry>
      <c:legendEntry>
        <c:idx val="2"/>
        <c:txPr>
          <a:bodyPr/>
          <a:lstStyle/>
          <a:p>
            <a:pPr>
              <a:defRPr sz="1200">
                <a:latin typeface="ＭＳ ゴシック" panose="020B0609070205080204" pitchFamily="49" charset="-128"/>
                <a:ea typeface="ＭＳ ゴシック" panose="020B0609070205080204" pitchFamily="49" charset="-128"/>
              </a:defRPr>
            </a:pPr>
            <a:endParaRPr lang="ja-JP"/>
          </a:p>
        </c:txPr>
      </c:legendEntry>
      <c:legendEntry>
        <c:idx val="3"/>
        <c:txPr>
          <a:bodyPr/>
          <a:lstStyle/>
          <a:p>
            <a:pPr>
              <a:defRPr sz="1200">
                <a:latin typeface="ＭＳ ゴシック" panose="020B0609070205080204" pitchFamily="49" charset="-128"/>
                <a:ea typeface="ＭＳ ゴシック" panose="020B0609070205080204" pitchFamily="49" charset="-128"/>
              </a:defRPr>
            </a:pPr>
            <a:endParaRPr lang="ja-JP"/>
          </a:p>
        </c:txPr>
      </c:legendEntry>
      <c:legendEntry>
        <c:idx val="4"/>
        <c:txPr>
          <a:bodyPr/>
          <a:lstStyle/>
          <a:p>
            <a:pPr>
              <a:defRPr sz="1200">
                <a:latin typeface="ＭＳ ゴシック" panose="020B0609070205080204" pitchFamily="49" charset="-128"/>
                <a:ea typeface="ＭＳ ゴシック" panose="020B0609070205080204" pitchFamily="49" charset="-128"/>
              </a:defRPr>
            </a:pPr>
            <a:endParaRPr lang="ja-JP"/>
          </a:p>
        </c:txPr>
      </c:legendEntry>
      <c:legendEntry>
        <c:idx val="5"/>
        <c:txPr>
          <a:bodyPr/>
          <a:lstStyle/>
          <a:p>
            <a:pPr>
              <a:defRPr sz="1200">
                <a:latin typeface="ＭＳ ゴシック" panose="020B0609070205080204" pitchFamily="49" charset="-128"/>
                <a:ea typeface="ＭＳ ゴシック" panose="020B0609070205080204" pitchFamily="49" charset="-128"/>
              </a:defRPr>
            </a:pPr>
            <a:endParaRPr lang="ja-JP"/>
          </a:p>
        </c:txPr>
      </c:legendEntry>
      <c:layout>
        <c:manualLayout>
          <c:xMode val="edge"/>
          <c:yMode val="edge"/>
          <c:x val="0.16296153182795128"/>
          <c:y val="0.80324160677556333"/>
          <c:w val="0.74693030753310163"/>
          <c:h val="9.85610236220473E-2"/>
        </c:manualLayout>
      </c:layout>
      <c:overlay val="0"/>
      <c:spPr>
        <a:solidFill>
          <a:schemeClr val="bg1"/>
        </a:solidFill>
      </c:spPr>
      <c:txPr>
        <a:bodyPr/>
        <a:lstStyle/>
        <a:p>
          <a:pPr>
            <a:defRPr sz="1200">
              <a:latin typeface="+mn-ea"/>
              <a:ea typeface="+mn-ea"/>
            </a:defRPr>
          </a:pPr>
          <a:endParaRPr lang="ja-JP"/>
        </a:p>
      </c:txPr>
    </c:legend>
    <c:plotVisOnly val="1"/>
    <c:dispBlanksAs val="gap"/>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0.6144</cdr:x>
      <cdr:y>0.35796</cdr:y>
    </cdr:from>
    <cdr:to>
      <cdr:x>0.75458</cdr:x>
      <cdr:y>0.53022</cdr:y>
    </cdr:to>
    <cdr:sp macro="" textlink="">
      <cdr:nvSpPr>
        <cdr:cNvPr id="3" name="角丸四角形 2"/>
        <cdr:cNvSpPr/>
      </cdr:nvSpPr>
      <cdr:spPr>
        <a:xfrm xmlns:a="http://schemas.openxmlformats.org/drawingml/2006/main">
          <a:off x="5364346" y="1593080"/>
          <a:ext cx="1223851" cy="766637"/>
        </a:xfrm>
        <a:prstGeom xmlns:a="http://schemas.openxmlformats.org/drawingml/2006/main" prst="roundRect">
          <a:avLst/>
        </a:prstGeom>
        <a:solidFill xmlns:a="http://schemas.openxmlformats.org/drawingml/2006/main">
          <a:schemeClr val="tx2"/>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ja-JP" altLang="en-US" sz="1200" b="1" dirty="0" smtClean="0">
              <a:latin typeface="+mj-ea"/>
              <a:ea typeface="+mj-ea"/>
            </a:rPr>
            <a:t>比較的操作が困難な機械計</a:t>
          </a:r>
          <a:endParaRPr lang="en-US" altLang="ja-JP" sz="1200" b="1" dirty="0">
            <a:latin typeface="+mj-ea"/>
            <a:ea typeface="+mj-ea"/>
          </a:endParaRPr>
        </a:p>
        <a:p xmlns:a="http://schemas.openxmlformats.org/drawingml/2006/main">
          <a:pPr algn="ctr"/>
          <a:r>
            <a:rPr lang="ja-JP" altLang="en-US" sz="1200" b="1" dirty="0">
              <a:latin typeface="+mj-ea"/>
              <a:ea typeface="+mj-ea"/>
            </a:rPr>
            <a:t>：</a:t>
          </a:r>
          <a:r>
            <a:rPr lang="en-US" altLang="ja-JP" sz="1200" b="1" dirty="0">
              <a:latin typeface="+mj-ea"/>
              <a:ea typeface="+mj-ea"/>
            </a:rPr>
            <a:t>9,827</a:t>
          </a:r>
          <a:r>
            <a:rPr lang="ja-JP" altLang="en-US" sz="1200" b="1" dirty="0">
              <a:latin typeface="+mj-ea"/>
              <a:ea typeface="+mj-ea"/>
            </a:rPr>
            <a:t>台</a:t>
          </a:r>
          <a:endParaRPr lang="ja-JP" sz="1200" b="1" dirty="0">
            <a:latin typeface="+mj-ea"/>
            <a:ea typeface="+mj-ea"/>
          </a:endParaRPr>
        </a:p>
      </cdr:txBody>
    </cdr:sp>
  </cdr:relSizeAnchor>
  <cdr:relSizeAnchor xmlns:cdr="http://schemas.openxmlformats.org/drawingml/2006/chartDrawing">
    <cdr:from>
      <cdr:x>0.09794</cdr:x>
      <cdr:y>0.51431</cdr:y>
    </cdr:from>
    <cdr:to>
      <cdr:x>0.24227</cdr:x>
      <cdr:y>0.66927</cdr:y>
    </cdr:to>
    <cdr:sp macro="" textlink="">
      <cdr:nvSpPr>
        <cdr:cNvPr id="5" name="角丸四角形 4"/>
        <cdr:cNvSpPr/>
      </cdr:nvSpPr>
      <cdr:spPr>
        <a:xfrm xmlns:a="http://schemas.openxmlformats.org/drawingml/2006/main">
          <a:off x="855095" y="2288925"/>
          <a:ext cx="1260141" cy="689642"/>
        </a:xfrm>
        <a:prstGeom xmlns:a="http://schemas.openxmlformats.org/drawingml/2006/main" prst="roundRect">
          <a:avLst/>
        </a:prstGeom>
        <a:solidFill xmlns:a="http://schemas.openxmlformats.org/drawingml/2006/main">
          <a:srgbClr val="1F497D"/>
        </a:solidFill>
        <a:ln xmlns:a="http://schemas.openxmlformats.org/drawingml/2006/main" w="25400" cap="flat" cmpd="sng" algn="ctr">
          <a:solidFill>
            <a:srgbClr val="4F81BD">
              <a:shade val="50000"/>
            </a:srgbClr>
          </a:solid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ysClr val="window" lastClr="FFFFFF"/>
              </a:solidFill>
              <a:latin typeface="Calibri"/>
            </a:defRPr>
          </a:lvl1pPr>
          <a:lvl2pPr marL="457200" indent="0">
            <a:defRPr sz="1100">
              <a:solidFill>
                <a:sysClr val="window" lastClr="FFFFFF"/>
              </a:solidFill>
              <a:latin typeface="Calibri"/>
            </a:defRPr>
          </a:lvl2pPr>
          <a:lvl3pPr marL="914400" indent="0">
            <a:defRPr sz="1100">
              <a:solidFill>
                <a:sysClr val="window" lastClr="FFFFFF"/>
              </a:solidFill>
              <a:latin typeface="Calibri"/>
            </a:defRPr>
          </a:lvl3pPr>
          <a:lvl4pPr marL="1371600" indent="0">
            <a:defRPr sz="1100">
              <a:solidFill>
                <a:sysClr val="window" lastClr="FFFFFF"/>
              </a:solidFill>
              <a:latin typeface="Calibri"/>
            </a:defRPr>
          </a:lvl4pPr>
          <a:lvl5pPr marL="1828800" indent="0">
            <a:defRPr sz="1100">
              <a:solidFill>
                <a:sysClr val="window" lastClr="FFFFFF"/>
              </a:solidFill>
              <a:latin typeface="Calibri"/>
            </a:defRPr>
          </a:lvl5pPr>
          <a:lvl6pPr marL="2286000" indent="0">
            <a:defRPr sz="1100">
              <a:solidFill>
                <a:sysClr val="window" lastClr="FFFFFF"/>
              </a:solidFill>
              <a:latin typeface="Calibri"/>
            </a:defRPr>
          </a:lvl6pPr>
          <a:lvl7pPr marL="2743200" indent="0">
            <a:defRPr sz="1100">
              <a:solidFill>
                <a:sysClr val="window" lastClr="FFFFFF"/>
              </a:solidFill>
              <a:latin typeface="Calibri"/>
            </a:defRPr>
          </a:lvl7pPr>
          <a:lvl8pPr marL="3200400" indent="0">
            <a:defRPr sz="1100">
              <a:solidFill>
                <a:sysClr val="window" lastClr="FFFFFF"/>
              </a:solidFill>
              <a:latin typeface="Calibri"/>
            </a:defRPr>
          </a:lvl8pPr>
          <a:lvl9pPr marL="3657600" indent="0">
            <a:defRPr sz="1100">
              <a:solidFill>
                <a:sysClr val="window" lastClr="FFFFFF"/>
              </a:solidFill>
              <a:latin typeface="Calibri"/>
            </a:defRPr>
          </a:lvl9pPr>
        </a:lstStyle>
        <a:p xmlns:a="http://schemas.openxmlformats.org/drawingml/2006/main">
          <a:pPr algn="ctr"/>
          <a:r>
            <a:rPr lang="ja-JP" altLang="en-US" sz="1200" b="1" dirty="0" smtClean="0">
              <a:latin typeface="+mj-ea"/>
              <a:ea typeface="+mj-ea"/>
            </a:rPr>
            <a:t>比較的</a:t>
          </a:r>
          <a:r>
            <a:rPr lang="ja-JP" altLang="en-US" sz="1200" b="1" dirty="0">
              <a:latin typeface="+mj-ea"/>
              <a:ea typeface="+mj-ea"/>
            </a:rPr>
            <a:t>操作</a:t>
          </a:r>
          <a:r>
            <a:rPr lang="ja-JP" altLang="en-US" sz="1200" b="1" dirty="0" smtClean="0">
              <a:latin typeface="+mj-ea"/>
              <a:ea typeface="+mj-ea"/>
            </a:rPr>
            <a:t>が</a:t>
          </a:r>
          <a:r>
            <a:rPr lang="ja-JP" altLang="en-US" sz="1200" b="1" dirty="0">
              <a:latin typeface="+mj-ea"/>
              <a:ea typeface="+mj-ea"/>
            </a:rPr>
            <a:t>困難な</a:t>
          </a:r>
          <a:r>
            <a:rPr lang="ja-JP" altLang="en-US" sz="1200" b="1" dirty="0" smtClean="0">
              <a:latin typeface="+mj-ea"/>
              <a:ea typeface="+mj-ea"/>
            </a:rPr>
            <a:t>機械計</a:t>
          </a:r>
          <a:endParaRPr lang="en-US" altLang="ja-JP" sz="1200" b="1" dirty="0">
            <a:latin typeface="+mj-ea"/>
            <a:ea typeface="+mj-ea"/>
          </a:endParaRPr>
        </a:p>
        <a:p xmlns:a="http://schemas.openxmlformats.org/drawingml/2006/main">
          <a:pPr algn="ctr"/>
          <a:r>
            <a:rPr lang="ja-JP" altLang="en-US" sz="1200" b="1" dirty="0">
              <a:latin typeface="+mj-ea"/>
              <a:ea typeface="+mj-ea"/>
            </a:rPr>
            <a:t>：</a:t>
          </a:r>
          <a:r>
            <a:rPr lang="en-US" altLang="ja-JP" sz="1200" b="1" dirty="0">
              <a:latin typeface="+mj-ea"/>
              <a:ea typeface="+mj-ea"/>
            </a:rPr>
            <a:t>4,760</a:t>
          </a:r>
          <a:r>
            <a:rPr lang="ja-JP" altLang="en-US" sz="1200" b="1" dirty="0">
              <a:latin typeface="+mj-ea"/>
              <a:ea typeface="+mj-ea"/>
            </a:rPr>
            <a:t>台</a:t>
          </a:r>
          <a:endParaRPr lang="ja-JP" sz="1200" b="1" dirty="0">
            <a:latin typeface="+mj-ea"/>
            <a:ea typeface="+mj-ea"/>
          </a:endParaRPr>
        </a:p>
      </cdr:txBody>
    </cdr:sp>
  </cdr:relSizeAnchor>
  <cdr:relSizeAnchor xmlns:cdr="http://schemas.openxmlformats.org/drawingml/2006/chartDrawing">
    <cdr:from>
      <cdr:x>0.12687</cdr:x>
      <cdr:y>0.66932</cdr:y>
    </cdr:from>
    <cdr:to>
      <cdr:x>0.14433</cdr:x>
      <cdr:y>0.78582</cdr:y>
    </cdr:to>
    <cdr:sp macro="" textlink="">
      <cdr:nvSpPr>
        <cdr:cNvPr id="10" name="フリーフォーム 9"/>
        <cdr:cNvSpPr/>
      </cdr:nvSpPr>
      <cdr:spPr>
        <a:xfrm xmlns:a="http://schemas.openxmlformats.org/drawingml/2006/main">
          <a:off x="1107697" y="2914965"/>
          <a:ext cx="152444" cy="507380"/>
        </a:xfrm>
        <a:custGeom xmlns:a="http://schemas.openxmlformats.org/drawingml/2006/main">
          <a:avLst/>
          <a:gdLst>
            <a:gd name="connsiteX0" fmla="*/ 0 w 114300"/>
            <a:gd name="connsiteY0" fmla="*/ 9525 h 523875"/>
            <a:gd name="connsiteX1" fmla="*/ 38100 w 114300"/>
            <a:gd name="connsiteY1" fmla="*/ 523875 h 523875"/>
            <a:gd name="connsiteX2" fmla="*/ 114300 w 114300"/>
            <a:gd name="connsiteY2" fmla="*/ 0 h 523875"/>
            <a:gd name="connsiteX3" fmla="*/ 0 w 114300"/>
            <a:gd name="connsiteY3" fmla="*/ 9525 h 523875"/>
          </a:gdLst>
          <a:ahLst/>
          <a:cxnLst>
            <a:cxn ang="0">
              <a:pos x="connsiteX0" y="connsiteY0"/>
            </a:cxn>
            <a:cxn ang="0">
              <a:pos x="connsiteX1" y="connsiteY1"/>
            </a:cxn>
            <a:cxn ang="0">
              <a:pos x="connsiteX2" y="connsiteY2"/>
            </a:cxn>
            <a:cxn ang="0">
              <a:pos x="connsiteX3" y="connsiteY3"/>
            </a:cxn>
          </a:cxnLst>
          <a:rect l="l" t="t" r="r" b="b"/>
          <a:pathLst>
            <a:path w="114300" h="523875">
              <a:moveTo>
                <a:pt x="0" y="9525"/>
              </a:moveTo>
              <a:lnTo>
                <a:pt x="38100" y="523875"/>
              </a:lnTo>
              <a:lnTo>
                <a:pt x="114300" y="0"/>
              </a:lnTo>
              <a:lnTo>
                <a:pt x="0" y="9525"/>
              </a:lnTo>
              <a:close/>
            </a:path>
          </a:pathLst>
        </a:custGeom>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ja-JP" altLang="en-US"/>
        </a:p>
      </cdr:txBody>
    </cdr:sp>
  </cdr:relSizeAnchor>
  <cdr:relSizeAnchor xmlns:cdr="http://schemas.openxmlformats.org/drawingml/2006/chartDrawing">
    <cdr:from>
      <cdr:x>0.7268</cdr:x>
      <cdr:y>0.52465</cdr:y>
    </cdr:from>
    <cdr:to>
      <cdr:x>0.74227</cdr:x>
      <cdr:y>0.6578</cdr:y>
    </cdr:to>
    <cdr:sp macro="" textlink="">
      <cdr:nvSpPr>
        <cdr:cNvPr id="11" name="フリーフォーム 10"/>
        <cdr:cNvSpPr/>
      </cdr:nvSpPr>
      <cdr:spPr>
        <a:xfrm xmlns:a="http://schemas.openxmlformats.org/drawingml/2006/main">
          <a:off x="6345706" y="2284895"/>
          <a:ext cx="135015" cy="579927"/>
        </a:xfrm>
        <a:custGeom xmlns:a="http://schemas.openxmlformats.org/drawingml/2006/main">
          <a:avLst/>
          <a:gdLst>
            <a:gd name="connsiteX0" fmla="*/ 0 w 114300"/>
            <a:gd name="connsiteY0" fmla="*/ 9525 h 523875"/>
            <a:gd name="connsiteX1" fmla="*/ 38100 w 114300"/>
            <a:gd name="connsiteY1" fmla="*/ 523875 h 523875"/>
            <a:gd name="connsiteX2" fmla="*/ 114300 w 114300"/>
            <a:gd name="connsiteY2" fmla="*/ 0 h 523875"/>
            <a:gd name="connsiteX3" fmla="*/ 0 w 114300"/>
            <a:gd name="connsiteY3" fmla="*/ 9525 h 523875"/>
          </a:gdLst>
          <a:ahLst/>
          <a:cxnLst>
            <a:cxn ang="0">
              <a:pos x="connsiteX0" y="connsiteY0"/>
            </a:cxn>
            <a:cxn ang="0">
              <a:pos x="connsiteX1" y="connsiteY1"/>
            </a:cxn>
            <a:cxn ang="0">
              <a:pos x="connsiteX2" y="connsiteY2"/>
            </a:cxn>
            <a:cxn ang="0">
              <a:pos x="connsiteX3" y="connsiteY3"/>
            </a:cxn>
          </a:cxnLst>
          <a:rect l="l" t="t" r="r" b="b"/>
          <a:pathLst>
            <a:path w="114300" h="523875">
              <a:moveTo>
                <a:pt x="0" y="9525"/>
              </a:moveTo>
              <a:lnTo>
                <a:pt x="38100" y="523875"/>
              </a:lnTo>
              <a:lnTo>
                <a:pt x="114300" y="0"/>
              </a:lnTo>
              <a:lnTo>
                <a:pt x="0" y="9525"/>
              </a:lnTo>
              <a:close/>
            </a:path>
          </a:pathLst>
        </a:custGeom>
        <a:solidFill xmlns:a="http://schemas.openxmlformats.org/drawingml/2006/main">
          <a:srgbClr val="4F81BD"/>
        </a:solidFill>
        <a:ln xmlns:a="http://schemas.openxmlformats.org/drawingml/2006/main" w="25400" cap="flat" cmpd="sng" algn="ctr">
          <a:solidFill>
            <a:srgbClr val="4F81BD">
              <a:shade val="50000"/>
            </a:srgbClr>
          </a:solid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p xmlns:a="http://schemas.openxmlformats.org/drawingml/2006/main">
          <a:endParaRPr lang="ja-JP" altLang="en-US"/>
        </a:p>
      </cdr:txBody>
    </cdr:sp>
  </cdr:relSizeAnchor>
  <cdr:relSizeAnchor xmlns:cdr="http://schemas.openxmlformats.org/drawingml/2006/chartDrawing">
    <cdr:from>
      <cdr:x>0.23711</cdr:x>
      <cdr:y>0.49254</cdr:y>
    </cdr:from>
    <cdr:to>
      <cdr:x>0.63918</cdr:x>
      <cdr:y>0.63647</cdr:y>
    </cdr:to>
    <cdr:sp macro="" textlink="">
      <cdr:nvSpPr>
        <cdr:cNvPr id="14" name="フリーフォーム 13"/>
        <cdr:cNvSpPr/>
      </cdr:nvSpPr>
      <cdr:spPr>
        <a:xfrm xmlns:a="http://schemas.openxmlformats.org/drawingml/2006/main">
          <a:off x="2070232" y="2192032"/>
          <a:ext cx="3510390" cy="640556"/>
        </a:xfrm>
        <a:custGeom xmlns:a="http://schemas.openxmlformats.org/drawingml/2006/main">
          <a:avLst/>
          <a:gdLst>
            <a:gd name="connsiteX0" fmla="*/ 0 w 4714875"/>
            <a:gd name="connsiteY0" fmla="*/ 809625 h 904875"/>
            <a:gd name="connsiteX1" fmla="*/ 9525 w 4714875"/>
            <a:gd name="connsiteY1" fmla="*/ 904875 h 904875"/>
            <a:gd name="connsiteX2" fmla="*/ 4486275 w 4714875"/>
            <a:gd name="connsiteY2" fmla="*/ 381000 h 904875"/>
            <a:gd name="connsiteX3" fmla="*/ 4495800 w 4714875"/>
            <a:gd name="connsiteY3" fmla="*/ 466725 h 904875"/>
            <a:gd name="connsiteX4" fmla="*/ 4714875 w 4714875"/>
            <a:gd name="connsiteY4" fmla="*/ 161925 h 904875"/>
            <a:gd name="connsiteX5" fmla="*/ 4429125 w 4714875"/>
            <a:gd name="connsiteY5" fmla="*/ 0 h 904875"/>
            <a:gd name="connsiteX6" fmla="*/ 4448175 w 4714875"/>
            <a:gd name="connsiteY6" fmla="*/ 95250 h 904875"/>
            <a:gd name="connsiteX7" fmla="*/ 0 w 4714875"/>
            <a:gd name="connsiteY7" fmla="*/ 809625 h 904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14875" h="904875">
              <a:moveTo>
                <a:pt x="0" y="809625"/>
              </a:moveTo>
              <a:lnTo>
                <a:pt x="9525" y="904875"/>
              </a:lnTo>
              <a:lnTo>
                <a:pt x="4486275" y="381000"/>
              </a:lnTo>
              <a:lnTo>
                <a:pt x="4495800" y="466725"/>
              </a:lnTo>
              <a:lnTo>
                <a:pt x="4714875" y="161925"/>
              </a:lnTo>
              <a:lnTo>
                <a:pt x="4429125" y="0"/>
              </a:lnTo>
              <a:lnTo>
                <a:pt x="4448175" y="95250"/>
              </a:lnTo>
              <a:lnTo>
                <a:pt x="0" y="809625"/>
              </a:lnTo>
              <a:close/>
            </a:path>
          </a:pathLst>
        </a:custGeom>
        <a:solidFill xmlns:a="http://schemas.openxmlformats.org/drawingml/2006/main">
          <a:srgbClr val="FF0000"/>
        </a:solidFill>
        <a:ln xmlns:a="http://schemas.openxmlformats.org/drawingml/2006/main">
          <a:solidFill>
            <a:schemeClr val="tx1"/>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ja-JP" altLang="en-US"/>
        </a:p>
      </cdr:txBody>
    </cdr:sp>
  </cdr:relSizeAnchor>
  <cdr:relSizeAnchor xmlns:cdr="http://schemas.openxmlformats.org/drawingml/2006/chartDrawing">
    <cdr:from>
      <cdr:x>0.75258</cdr:x>
      <cdr:y>0.92537</cdr:y>
    </cdr:from>
    <cdr:to>
      <cdr:x>0.86279</cdr:x>
      <cdr:y>1</cdr:y>
    </cdr:to>
    <cdr:sp macro="" textlink="">
      <cdr:nvSpPr>
        <cdr:cNvPr id="2" name="テキスト ボックス 1"/>
        <cdr:cNvSpPr txBox="1"/>
      </cdr:nvSpPr>
      <cdr:spPr>
        <a:xfrm xmlns:a="http://schemas.openxmlformats.org/drawingml/2006/main">
          <a:off x="6570731" y="4030102"/>
          <a:ext cx="962241" cy="325023"/>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altLang="ja-JP" sz="1200" dirty="0" smtClean="0">
              <a:latin typeface="+mj-ea"/>
              <a:ea typeface="+mj-ea"/>
            </a:rPr>
            <a:t>(</a:t>
          </a:r>
          <a:r>
            <a:rPr lang="ja-JP" altLang="en-US" sz="1200" dirty="0" smtClean="0">
              <a:latin typeface="+mj-ea"/>
              <a:ea typeface="+mj-ea"/>
            </a:rPr>
            <a:t>年度</a:t>
          </a:r>
          <a:r>
            <a:rPr lang="en-US" altLang="ja-JP" sz="1200" dirty="0" smtClean="0">
              <a:latin typeface="+mj-ea"/>
              <a:ea typeface="+mj-ea"/>
            </a:rPr>
            <a:t>)</a:t>
          </a:r>
          <a:endParaRPr lang="ja-JP" altLang="en-US" sz="1200" dirty="0">
            <a:latin typeface="+mj-ea"/>
            <a:ea typeface="+mj-ea"/>
          </a:endParaRPr>
        </a:p>
      </cdr:txBody>
    </cdr:sp>
  </cdr:relSizeAnchor>
  <cdr:relSizeAnchor xmlns:cdr="http://schemas.openxmlformats.org/drawingml/2006/chartDrawing">
    <cdr:from>
      <cdr:x>0.8866</cdr:x>
      <cdr:y>0.39206</cdr:y>
    </cdr:from>
    <cdr:to>
      <cdr:x>0.92052</cdr:x>
      <cdr:y>0.8641</cdr:y>
    </cdr:to>
    <cdr:sp macro="" textlink="">
      <cdr:nvSpPr>
        <cdr:cNvPr id="8" name="右中かっこ 7"/>
        <cdr:cNvSpPr/>
      </cdr:nvSpPr>
      <cdr:spPr>
        <a:xfrm xmlns:a="http://schemas.openxmlformats.org/drawingml/2006/main">
          <a:off x="7740861" y="1744835"/>
          <a:ext cx="296180" cy="2100805"/>
        </a:xfrm>
        <a:prstGeom xmlns:a="http://schemas.openxmlformats.org/drawingml/2006/main" prst="rightBrace">
          <a:avLst/>
        </a:prstGeom>
        <a:noFill xmlns:a="http://schemas.openxmlformats.org/drawingml/2006/main"/>
        <a:ln xmlns:a="http://schemas.openxmlformats.org/drawingml/2006/main" w="25400" cap="flat" cmpd="sng" algn="ctr">
          <a:solidFill>
            <a:sysClr val="windowText" lastClr="000000"/>
          </a:solidFill>
          <a:prstDash val="solid"/>
        </a:ln>
        <a:effectLst xmlns:a="http://schemas.openxmlformats.org/drawingml/2006/mai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rtlCol="0" anchor="ctr"/>
        <a:lstStyle xmlns:a="http://schemas.openxmlformats.org/drawingml/2006/main">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xmlns:a="http://schemas.openxmlformats.org/drawingml/2006/main">
          <a:pPr algn="ctr"/>
          <a:endParaRPr kumimoji="1" lang="ja-JP" altLang="en-US"/>
        </a:p>
      </cdr:txBody>
    </cdr:sp>
  </cdr:relSizeAnchor>
</c:userShapes>
</file>

<file path=ppt/drawings/drawing2.xml><?xml version="1.0" encoding="utf-8"?>
<c:userShapes xmlns:c="http://schemas.openxmlformats.org/drawingml/2006/chart">
  <cdr:relSizeAnchor xmlns:cdr="http://schemas.openxmlformats.org/drawingml/2006/chartDrawing">
    <cdr:from>
      <cdr:x>0.17913</cdr:x>
      <cdr:y>0.01379</cdr:y>
    </cdr:from>
    <cdr:to>
      <cdr:x>0.88933</cdr:x>
      <cdr:y>0.08024</cdr:y>
    </cdr:to>
    <cdr:sp macro="" textlink="">
      <cdr:nvSpPr>
        <cdr:cNvPr id="2" name="テキスト ボックス 1"/>
        <cdr:cNvSpPr txBox="1"/>
      </cdr:nvSpPr>
      <cdr:spPr>
        <a:xfrm xmlns:a="http://schemas.openxmlformats.org/drawingml/2006/main">
          <a:off x="1080120" y="72101"/>
          <a:ext cx="4282449" cy="34748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ctr"/>
          <a:r>
            <a:rPr lang="ja-JP" altLang="en-US" sz="1400" dirty="0" smtClean="0"/>
            <a:t>木材伐出機械等による死傷災害発生状況</a:t>
          </a:r>
          <a:endParaRPr lang="ja-JP" altLang="en-US" sz="1400" dirty="0"/>
        </a:p>
      </cdr:txBody>
    </cdr:sp>
  </cdr:relSizeAnchor>
  <cdr:relSizeAnchor xmlns:cdr="http://schemas.openxmlformats.org/drawingml/2006/chartDrawing">
    <cdr:from>
      <cdr:x>0.05045</cdr:x>
      <cdr:y>0.89374</cdr:y>
    </cdr:from>
    <cdr:to>
      <cdr:x>1</cdr:x>
      <cdr:y>0.96358</cdr:y>
    </cdr:to>
    <cdr:sp macro="" textlink="">
      <cdr:nvSpPr>
        <cdr:cNvPr id="3" name="テキスト ボックス 1"/>
        <cdr:cNvSpPr txBox="1"/>
      </cdr:nvSpPr>
      <cdr:spPr>
        <a:xfrm xmlns:a="http://schemas.openxmlformats.org/drawingml/2006/main">
          <a:off x="304209" y="4673551"/>
          <a:ext cx="5725711" cy="36520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marL="88900" indent="-88900"/>
          <a:endParaRPr lang="ja-JP" altLang="en-US" sz="1200" dirty="0"/>
        </a:p>
      </cdr:txBody>
    </cdr:sp>
  </cdr:relSizeAnchor>
  <cdr:relSizeAnchor xmlns:cdr="http://schemas.openxmlformats.org/drawingml/2006/chartDrawing">
    <cdr:from>
      <cdr:x>0.45878</cdr:x>
      <cdr:y>0.90137</cdr:y>
    </cdr:from>
    <cdr:to>
      <cdr:x>0.97377</cdr:x>
      <cdr:y>0.94441</cdr:y>
    </cdr:to>
    <cdr:sp macro="" textlink="">
      <cdr:nvSpPr>
        <cdr:cNvPr id="4" name="テキスト ボックス 1"/>
        <cdr:cNvSpPr txBox="1"/>
      </cdr:nvSpPr>
      <cdr:spPr>
        <a:xfrm xmlns:a="http://schemas.openxmlformats.org/drawingml/2006/main">
          <a:off x="2766380" y="4713436"/>
          <a:ext cx="3105349" cy="225065"/>
        </a:xfrm>
        <a:prstGeom xmlns:a="http://schemas.openxmlformats.org/drawingml/2006/main" prst="rect">
          <a:avLst/>
        </a:prstGeom>
      </cdr:spPr>
      <cdr:txBody>
        <a:bodyPr xmlns:a="http://schemas.openxmlformats.org/drawingml/2006/main" wrap="square" rtlCol="0"/>
        <a:lstStyle xmlns:a="http://schemas.openxmlformats.org/drawingml/2006/main">
          <a:defPPr>
            <a:defRPr lang="ja-JP"/>
          </a:defPPr>
          <a:lvl1pPr marL="0" algn="l" defTabSz="914400" rtl="0" eaLnBrk="1" latinLnBrk="0" hangingPunct="1">
            <a:defRPr kumimoji="1" sz="1800" kern="1200">
              <a:solidFill>
                <a:sysClr val="windowText" lastClr="000000"/>
              </a:solidFill>
              <a:latin typeface="Calibri"/>
            </a:defRPr>
          </a:lvl1pPr>
          <a:lvl2pPr marL="457200" algn="l" defTabSz="914400" rtl="0" eaLnBrk="1" latinLnBrk="0" hangingPunct="1">
            <a:defRPr kumimoji="1" sz="1800" kern="1200">
              <a:solidFill>
                <a:sysClr val="windowText" lastClr="000000"/>
              </a:solidFill>
              <a:latin typeface="Calibri"/>
            </a:defRPr>
          </a:lvl2pPr>
          <a:lvl3pPr marL="914400" algn="l" defTabSz="914400" rtl="0" eaLnBrk="1" latinLnBrk="0" hangingPunct="1">
            <a:defRPr kumimoji="1" sz="1800" kern="1200">
              <a:solidFill>
                <a:sysClr val="windowText" lastClr="000000"/>
              </a:solidFill>
              <a:latin typeface="Calibri"/>
            </a:defRPr>
          </a:lvl3pPr>
          <a:lvl4pPr marL="1371600" algn="l" defTabSz="914400" rtl="0" eaLnBrk="1" latinLnBrk="0" hangingPunct="1">
            <a:defRPr kumimoji="1" sz="1800" kern="1200">
              <a:solidFill>
                <a:sysClr val="windowText" lastClr="000000"/>
              </a:solidFill>
              <a:latin typeface="Calibri"/>
            </a:defRPr>
          </a:lvl4pPr>
          <a:lvl5pPr marL="1828800" algn="l" defTabSz="914400" rtl="0" eaLnBrk="1" latinLnBrk="0" hangingPunct="1">
            <a:defRPr kumimoji="1" sz="1800" kern="1200">
              <a:solidFill>
                <a:sysClr val="windowText" lastClr="000000"/>
              </a:solidFill>
              <a:latin typeface="Calibri"/>
            </a:defRPr>
          </a:lvl5pPr>
          <a:lvl6pPr marL="2286000" algn="l" defTabSz="914400" rtl="0" eaLnBrk="1" latinLnBrk="0" hangingPunct="1">
            <a:defRPr kumimoji="1" sz="1800" kern="1200">
              <a:solidFill>
                <a:sysClr val="windowText" lastClr="000000"/>
              </a:solidFill>
              <a:latin typeface="Calibri"/>
            </a:defRPr>
          </a:lvl6pPr>
          <a:lvl7pPr marL="2743200" algn="l" defTabSz="914400" rtl="0" eaLnBrk="1" latinLnBrk="0" hangingPunct="1">
            <a:defRPr kumimoji="1" sz="1800" kern="1200">
              <a:solidFill>
                <a:sysClr val="windowText" lastClr="000000"/>
              </a:solidFill>
              <a:latin typeface="Calibri"/>
            </a:defRPr>
          </a:lvl7pPr>
          <a:lvl8pPr marL="3200400" algn="l" defTabSz="914400" rtl="0" eaLnBrk="1" latinLnBrk="0" hangingPunct="1">
            <a:defRPr kumimoji="1" sz="1800" kern="1200">
              <a:solidFill>
                <a:sysClr val="windowText" lastClr="000000"/>
              </a:solidFill>
              <a:latin typeface="Calibri"/>
            </a:defRPr>
          </a:lvl8pPr>
          <a:lvl9pPr marL="3657600" algn="l" defTabSz="914400" rtl="0" eaLnBrk="1" latinLnBrk="0" hangingPunct="1">
            <a:defRPr kumimoji="1" sz="1800" kern="1200">
              <a:solidFill>
                <a:sysClr val="windowText" lastClr="000000"/>
              </a:solidFill>
              <a:latin typeface="Calibri"/>
            </a:defRPr>
          </a:lvl9pPr>
        </a:lstStyle>
        <a:p xmlns:a="http://schemas.openxmlformats.org/drawingml/2006/main">
          <a:r>
            <a:rPr lang="ja-JP" altLang="en-US" sz="1200" dirty="0" smtClean="0"/>
            <a:t>資料出所：労働者死傷病報告を基に作成</a:t>
          </a:r>
          <a:endParaRPr lang="ja-JP" altLang="en-US" sz="12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6039" y="0"/>
            <a:ext cx="2949575" cy="496888"/>
          </a:xfrm>
          <a:prstGeom prst="rect">
            <a:avLst/>
          </a:prstGeom>
        </p:spPr>
        <p:txBody>
          <a:bodyPr vert="horz" lIns="91440" tIns="45720" rIns="91440" bIns="45720" rtlCol="0"/>
          <a:lstStyle>
            <a:lvl1pPr algn="r">
              <a:defRPr sz="1200"/>
            </a:lvl1pPr>
          </a:lstStyle>
          <a:p>
            <a:fld id="{B47131B2-A865-45A3-ABBE-1623EDE321C3}" type="datetimeFigureOut">
              <a:rPr kumimoji="1" lang="ja-JP" altLang="en-US" smtClean="0"/>
              <a:pPr/>
              <a:t>2014/1/16</a:t>
            </a:fld>
            <a:endParaRPr kumimoji="1" lang="ja-JP" altLang="en-US"/>
          </a:p>
        </p:txBody>
      </p:sp>
      <p:sp>
        <p:nvSpPr>
          <p:cNvPr id="4" name="フッター プレースホルダ 3"/>
          <p:cNvSpPr>
            <a:spLocks noGrp="1"/>
          </p:cNvSpPr>
          <p:nvPr>
            <p:ph type="ftr" sz="quarter" idx="2"/>
          </p:nvPr>
        </p:nvSpPr>
        <p:spPr>
          <a:xfrm>
            <a:off x="1" y="9440865"/>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6039" y="9440865"/>
            <a:ext cx="2949575" cy="496887"/>
          </a:xfrm>
          <a:prstGeom prst="rect">
            <a:avLst/>
          </a:prstGeom>
        </p:spPr>
        <p:txBody>
          <a:bodyPr vert="horz" lIns="91440" tIns="45720" rIns="91440" bIns="45720" rtlCol="0" anchor="b"/>
          <a:lstStyle>
            <a:lvl1pPr algn="r">
              <a:defRPr sz="1200"/>
            </a:lvl1pPr>
          </a:lstStyle>
          <a:p>
            <a:fld id="{97F834B0-719C-4D5C-9394-7AC18CC33A35}" type="slidenum">
              <a:rPr kumimoji="1" lang="ja-JP" altLang="en-US" smtClean="0"/>
              <a:pPr/>
              <a:t>‹#›</a:t>
            </a:fld>
            <a:endParaRPr kumimoji="1" lang="ja-JP" altLang="en-US"/>
          </a:p>
        </p:txBody>
      </p:sp>
    </p:spTree>
    <p:extLst>
      <p:ext uri="{BB962C8B-B14F-4D97-AF65-F5344CB8AC3E}">
        <p14:creationId xmlns:p14="http://schemas.microsoft.com/office/powerpoint/2010/main" val="325500705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3"/>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3"/>
            <a:ext cx="2949787" cy="496967"/>
          </a:xfrm>
          <a:prstGeom prst="rect">
            <a:avLst/>
          </a:prstGeom>
        </p:spPr>
        <p:txBody>
          <a:bodyPr vert="horz" lIns="91440" tIns="45720" rIns="91440" bIns="45720" rtlCol="0"/>
          <a:lstStyle>
            <a:lvl1pPr algn="r">
              <a:defRPr sz="1200"/>
            </a:lvl1pPr>
          </a:lstStyle>
          <a:p>
            <a:fld id="{F18F1206-5AF7-4BB4-8CF6-0917A99DA18A}" type="datetimeFigureOut">
              <a:rPr kumimoji="1" lang="ja-JP" altLang="en-US" smtClean="0"/>
              <a:pPr/>
              <a:t>2014/1/16</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1"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649"/>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9"/>
            <a:ext cx="2949787" cy="496967"/>
          </a:xfrm>
          <a:prstGeom prst="rect">
            <a:avLst/>
          </a:prstGeom>
        </p:spPr>
        <p:txBody>
          <a:bodyPr vert="horz" lIns="91440" tIns="45720" rIns="91440" bIns="45720" rtlCol="0" anchor="b"/>
          <a:lstStyle>
            <a:lvl1pPr algn="r">
              <a:defRPr sz="1200"/>
            </a:lvl1pPr>
          </a:lstStyle>
          <a:p>
            <a:fld id="{58F62C71-7EAB-4635-AAEB-1E6C6D182901}" type="slidenum">
              <a:rPr kumimoji="1" lang="ja-JP" altLang="en-US" smtClean="0"/>
              <a:pPr/>
              <a:t>‹#›</a:t>
            </a:fld>
            <a:endParaRPr kumimoji="1" lang="ja-JP" altLang="en-US"/>
          </a:p>
        </p:txBody>
      </p:sp>
    </p:spTree>
    <p:extLst>
      <p:ext uri="{BB962C8B-B14F-4D97-AF65-F5344CB8AC3E}">
        <p14:creationId xmlns:p14="http://schemas.microsoft.com/office/powerpoint/2010/main" val="9595210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919163" y="746125"/>
            <a:ext cx="4968875" cy="3725863"/>
          </a:xfrm>
        </p:spPr>
      </p:sp>
      <p:sp>
        <p:nvSpPr>
          <p:cNvPr id="3" name="ノート プレースホルダ 2"/>
          <p:cNvSpPr>
            <a:spLocks noGrp="1"/>
          </p:cNvSpPr>
          <p:nvPr>
            <p:ph type="body" idx="1"/>
          </p:nvPr>
        </p:nvSpPr>
        <p:spPr/>
        <p:txBody>
          <a:bodyPr>
            <a:normAutofit/>
          </a:bodyPr>
          <a:lstStyle/>
          <a:p>
            <a:endParaRPr kumimoji="1" lang="ja-JP"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919163" y="746125"/>
            <a:ext cx="4968875" cy="3725863"/>
          </a:xfrm>
        </p:spPr>
      </p:sp>
      <p:sp>
        <p:nvSpPr>
          <p:cNvPr id="3" name="ノート プレースホルダ 2"/>
          <p:cNvSpPr>
            <a:spLocks noGrp="1"/>
          </p:cNvSpPr>
          <p:nvPr>
            <p:ph type="body" idx="1"/>
          </p:nvPr>
        </p:nvSpPr>
        <p:spPr/>
        <p:txBody>
          <a:bodyPr>
            <a:normAutofit/>
          </a:bodyPr>
          <a:lstStyle/>
          <a:p>
            <a:endParaRPr kumimoji="1" lang="ja-JP"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919163" y="746125"/>
            <a:ext cx="4968875" cy="3725863"/>
          </a:xfrm>
        </p:spPr>
      </p:sp>
      <p:sp>
        <p:nvSpPr>
          <p:cNvPr id="3" name="ノート プレースホルダ 2"/>
          <p:cNvSpPr>
            <a:spLocks noGrp="1"/>
          </p:cNvSpPr>
          <p:nvPr>
            <p:ph type="body" idx="1"/>
          </p:nvPr>
        </p:nvSpPr>
        <p:spPr/>
        <p:txBody>
          <a:bodyPr>
            <a:normAutofit/>
          </a:bodyPr>
          <a:lstStyle/>
          <a:p>
            <a:endParaRPr kumimoji="1" lang="ja-JP"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919163" y="746125"/>
            <a:ext cx="4968875" cy="3725863"/>
          </a:xfrm>
        </p:spPr>
      </p:sp>
      <p:sp>
        <p:nvSpPr>
          <p:cNvPr id="3" name="ノート プレースホルダ 2"/>
          <p:cNvSpPr>
            <a:spLocks noGrp="1"/>
          </p:cNvSpPr>
          <p:nvPr>
            <p:ph type="body" idx="1"/>
          </p:nvPr>
        </p:nvSpPr>
        <p:spPr/>
        <p:txBody>
          <a:bodyPr>
            <a:normAutofit/>
          </a:bodyPr>
          <a:lstStyle/>
          <a:p>
            <a:endParaRPr kumimoji="1" lang="ja-JP"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6"/>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8446955-CC55-4D6E-81AB-1FF8DC1688EA}" type="datetime1">
              <a:rPr kumimoji="1" lang="ja-JP" altLang="en-US" smtClean="0"/>
              <a:pPr/>
              <a:t>2014/1/16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5E2F273-D1C6-4F61-B788-41ACC0FC6ED5}" type="slidenum">
              <a:rPr kumimoji="1" lang="ja-JP" altLang="en-US" smtClean="0"/>
              <a:pPr/>
              <a:t>‹#›</a:t>
            </a:fld>
            <a:endParaRPr kumimoji="1" lang="ja-JP" altLang="en-US"/>
          </a:p>
        </p:txBody>
      </p:sp>
    </p:spTree>
    <p:extLst>
      <p:ext uri="{BB962C8B-B14F-4D97-AF65-F5344CB8AC3E}">
        <p14:creationId xmlns:p14="http://schemas.microsoft.com/office/powerpoint/2010/main" val="359126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12EE62D-2112-4DD7-8156-306D33D2B7BA}" type="datetime1">
              <a:rPr kumimoji="1" lang="ja-JP" altLang="en-US" smtClean="0"/>
              <a:pPr/>
              <a:t>2014/1/16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5E2F273-D1C6-4F61-B788-41ACC0FC6ED5}" type="slidenum">
              <a:rPr kumimoji="1" lang="ja-JP" altLang="en-US" smtClean="0"/>
              <a:pPr/>
              <a:t>‹#›</a:t>
            </a:fld>
            <a:endParaRPr kumimoji="1" lang="ja-JP" altLang="en-US"/>
          </a:p>
        </p:txBody>
      </p:sp>
    </p:spTree>
    <p:extLst>
      <p:ext uri="{BB962C8B-B14F-4D97-AF65-F5344CB8AC3E}">
        <p14:creationId xmlns:p14="http://schemas.microsoft.com/office/powerpoint/2010/main" val="3381671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49" y="366713"/>
            <a:ext cx="1543051" cy="780097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342901" y="366713"/>
            <a:ext cx="4476751" cy="780097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E86CA4F-92C6-47FB-B59A-A2EC2ECE8F26}" type="datetime1">
              <a:rPr kumimoji="1" lang="ja-JP" altLang="en-US" smtClean="0"/>
              <a:pPr/>
              <a:t>2014/1/16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5E2F273-D1C6-4F61-B788-41ACC0FC6ED5}" type="slidenum">
              <a:rPr kumimoji="1" lang="ja-JP" altLang="en-US" smtClean="0"/>
              <a:pPr/>
              <a:t>‹#›</a:t>
            </a:fld>
            <a:endParaRPr kumimoji="1" lang="ja-JP" altLang="en-US"/>
          </a:p>
        </p:txBody>
      </p:sp>
    </p:spTree>
    <p:extLst>
      <p:ext uri="{BB962C8B-B14F-4D97-AF65-F5344CB8AC3E}">
        <p14:creationId xmlns:p14="http://schemas.microsoft.com/office/powerpoint/2010/main" val="2617868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A60A32D-3E13-4BD5-AB72-767ED2AB1F62}" type="datetime1">
              <a:rPr kumimoji="1" lang="ja-JP" altLang="en-US" smtClean="0"/>
              <a:pPr/>
              <a:t>2014/1/16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5E2F273-D1C6-4F61-B788-41ACC0FC6ED5}" type="slidenum">
              <a:rPr kumimoji="1" lang="ja-JP" altLang="en-US" smtClean="0"/>
              <a:pPr/>
              <a:t>‹#›</a:t>
            </a:fld>
            <a:endParaRPr kumimoji="1" lang="ja-JP" altLang="en-US"/>
          </a:p>
        </p:txBody>
      </p:sp>
    </p:spTree>
    <p:extLst>
      <p:ext uri="{BB962C8B-B14F-4D97-AF65-F5344CB8AC3E}">
        <p14:creationId xmlns:p14="http://schemas.microsoft.com/office/powerpoint/2010/main" val="569813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EE791BB6-6542-4345-9E20-D4E384C2436D}" type="datetime1">
              <a:rPr kumimoji="1" lang="ja-JP" altLang="en-US" smtClean="0"/>
              <a:pPr/>
              <a:t>2014/1/16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5E2F273-D1C6-4F61-B788-41ACC0FC6ED5}" type="slidenum">
              <a:rPr kumimoji="1" lang="ja-JP" altLang="en-US" smtClean="0"/>
              <a:pPr/>
              <a:t>‹#›</a:t>
            </a:fld>
            <a:endParaRPr kumimoji="1" lang="ja-JP" altLang="en-US"/>
          </a:p>
        </p:txBody>
      </p:sp>
    </p:spTree>
    <p:extLst>
      <p:ext uri="{BB962C8B-B14F-4D97-AF65-F5344CB8AC3E}">
        <p14:creationId xmlns:p14="http://schemas.microsoft.com/office/powerpoint/2010/main" val="3253237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342901" y="2133601"/>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505201" y="2133601"/>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5C012C9D-6C26-47F0-BC4C-29539A3D4F26}" type="datetime1">
              <a:rPr kumimoji="1" lang="ja-JP" altLang="en-US" smtClean="0"/>
              <a:pPr/>
              <a:t>2014/1/16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5E2F273-D1C6-4F61-B788-41ACC0FC6ED5}" type="slidenum">
              <a:rPr kumimoji="1" lang="ja-JP" altLang="en-US" smtClean="0"/>
              <a:pPr/>
              <a:t>‹#›</a:t>
            </a:fld>
            <a:endParaRPr kumimoji="1" lang="ja-JP" altLang="en-US"/>
          </a:p>
        </p:txBody>
      </p:sp>
    </p:spTree>
    <p:extLst>
      <p:ext uri="{BB962C8B-B14F-4D97-AF65-F5344CB8AC3E}">
        <p14:creationId xmlns:p14="http://schemas.microsoft.com/office/powerpoint/2010/main" val="3055841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856AF19-1840-438D-A531-D7F55213272C}" type="datetime1">
              <a:rPr kumimoji="1" lang="ja-JP" altLang="en-US" smtClean="0"/>
              <a:pPr/>
              <a:t>2014/1/16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5E2F273-D1C6-4F61-B788-41ACC0FC6ED5}" type="slidenum">
              <a:rPr kumimoji="1" lang="ja-JP" altLang="en-US" smtClean="0"/>
              <a:pPr/>
              <a:t>‹#›</a:t>
            </a:fld>
            <a:endParaRPr kumimoji="1" lang="ja-JP" altLang="en-US"/>
          </a:p>
        </p:txBody>
      </p:sp>
    </p:spTree>
    <p:extLst>
      <p:ext uri="{BB962C8B-B14F-4D97-AF65-F5344CB8AC3E}">
        <p14:creationId xmlns:p14="http://schemas.microsoft.com/office/powerpoint/2010/main" val="1156619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123A04C9-FF35-4A50-95FF-BCCF4702F812}" type="datetime1">
              <a:rPr kumimoji="1" lang="ja-JP" altLang="en-US" smtClean="0"/>
              <a:pPr/>
              <a:t>2014/1/16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5E2F273-D1C6-4F61-B788-41ACC0FC6ED5}" type="slidenum">
              <a:rPr kumimoji="1" lang="ja-JP" altLang="en-US" smtClean="0"/>
              <a:pPr/>
              <a:t>‹#›</a:t>
            </a:fld>
            <a:endParaRPr kumimoji="1" lang="ja-JP" altLang="en-US"/>
          </a:p>
        </p:txBody>
      </p:sp>
    </p:spTree>
    <p:extLst>
      <p:ext uri="{BB962C8B-B14F-4D97-AF65-F5344CB8AC3E}">
        <p14:creationId xmlns:p14="http://schemas.microsoft.com/office/powerpoint/2010/main" val="3664454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C3D3BDF-3B81-4333-B3E3-413A75D50DD3}" type="datetime1">
              <a:rPr kumimoji="1" lang="ja-JP" altLang="en-US" smtClean="0"/>
              <a:pPr/>
              <a:t>2014/1/16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5E2F273-D1C6-4F61-B788-41ACC0FC6ED5}" type="slidenum">
              <a:rPr kumimoji="1" lang="ja-JP" altLang="en-US" smtClean="0"/>
              <a:pPr/>
              <a:t>‹#›</a:t>
            </a:fld>
            <a:endParaRPr kumimoji="1" lang="ja-JP" altLang="en-US"/>
          </a:p>
        </p:txBody>
      </p:sp>
    </p:spTree>
    <p:extLst>
      <p:ext uri="{BB962C8B-B14F-4D97-AF65-F5344CB8AC3E}">
        <p14:creationId xmlns:p14="http://schemas.microsoft.com/office/powerpoint/2010/main" val="3579444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F28B044-A439-47DE-8FF5-93874EAF0BA1}" type="datetime1">
              <a:rPr kumimoji="1" lang="ja-JP" altLang="en-US" smtClean="0"/>
              <a:pPr/>
              <a:t>2014/1/16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5E2F273-D1C6-4F61-B788-41ACC0FC6ED5}" type="slidenum">
              <a:rPr kumimoji="1" lang="ja-JP" altLang="en-US" smtClean="0"/>
              <a:pPr/>
              <a:t>‹#›</a:t>
            </a:fld>
            <a:endParaRPr kumimoji="1" lang="ja-JP" altLang="en-US"/>
          </a:p>
        </p:txBody>
      </p:sp>
    </p:spTree>
    <p:extLst>
      <p:ext uri="{BB962C8B-B14F-4D97-AF65-F5344CB8AC3E}">
        <p14:creationId xmlns:p14="http://schemas.microsoft.com/office/powerpoint/2010/main" val="2575647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B66DFE8-C5BD-4D02-86B4-D9B7A10FEA25}" type="datetime1">
              <a:rPr kumimoji="1" lang="ja-JP" altLang="en-US" smtClean="0"/>
              <a:pPr/>
              <a:t>2014/1/16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5E2F273-D1C6-4F61-B788-41ACC0FC6ED5}" type="slidenum">
              <a:rPr kumimoji="1" lang="ja-JP" altLang="en-US" smtClean="0"/>
              <a:pPr/>
              <a:t>‹#›</a:t>
            </a:fld>
            <a:endParaRPr kumimoji="1" lang="ja-JP" altLang="en-US"/>
          </a:p>
        </p:txBody>
      </p:sp>
    </p:spTree>
    <p:extLst>
      <p:ext uri="{BB962C8B-B14F-4D97-AF65-F5344CB8AC3E}">
        <p14:creationId xmlns:p14="http://schemas.microsoft.com/office/powerpoint/2010/main" val="382829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6E77A5-B4EE-44E0-97C7-6FB9287945DC}" type="datetime1">
              <a:rPr kumimoji="1" lang="ja-JP" altLang="en-US" smtClean="0"/>
              <a:pPr/>
              <a:t>2014/1/16</a:t>
            </a:fld>
            <a:endParaRPr kumimoji="1" lang="ja-JP" altLang="en-US"/>
          </a:p>
        </p:txBody>
      </p:sp>
      <p:sp>
        <p:nvSpPr>
          <p:cNvPr id="5" name="フッター プレースホルダー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E2F273-D1C6-4F61-B788-41ACC0FC6ED5}" type="slidenum">
              <a:rPr kumimoji="1" lang="ja-JP" altLang="en-US" smtClean="0"/>
              <a:pPr/>
              <a:t>‹#›</a:t>
            </a:fld>
            <a:endParaRPr kumimoji="1" lang="ja-JP" altLang="en-US"/>
          </a:p>
        </p:txBody>
      </p:sp>
    </p:spTree>
    <p:extLst>
      <p:ext uri="{BB962C8B-B14F-4D97-AF65-F5344CB8AC3E}">
        <p14:creationId xmlns:p14="http://schemas.microsoft.com/office/powerpoint/2010/main" val="30623107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7" Type="http://schemas.openxmlformats.org/officeDocument/2006/relationships/image" Target="../media/image6.e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グラフ 15"/>
          <p:cNvGraphicFramePr>
            <a:graphicFrameLocks noGrp="1"/>
          </p:cNvGraphicFramePr>
          <p:nvPr>
            <p:extLst>
              <p:ext uri="{D42A27DB-BD31-4B8C-83A1-F6EECF244321}">
                <p14:modId xmlns:p14="http://schemas.microsoft.com/office/powerpoint/2010/main" val="3864320737"/>
              </p:ext>
            </p:extLst>
          </p:nvPr>
        </p:nvGraphicFramePr>
        <p:xfrm>
          <a:off x="197763" y="1588824"/>
          <a:ext cx="8730971" cy="4450466"/>
        </p:xfrm>
        <a:graphic>
          <a:graphicData uri="http://schemas.openxmlformats.org/drawingml/2006/chart">
            <c:chart xmlns:c="http://schemas.openxmlformats.org/drawingml/2006/chart" xmlns:r="http://schemas.openxmlformats.org/officeDocument/2006/relationships" r:id="rId3"/>
          </a:graphicData>
        </a:graphic>
      </p:graphicFrame>
      <p:sp>
        <p:nvSpPr>
          <p:cNvPr id="28" name="正方形/長方形 27"/>
          <p:cNvSpPr/>
          <p:nvPr/>
        </p:nvSpPr>
        <p:spPr>
          <a:xfrm>
            <a:off x="2480" y="0"/>
            <a:ext cx="9144000" cy="413665"/>
          </a:xfrm>
          <a:prstGeom prst="rect">
            <a:avLst/>
          </a:prstGeom>
          <a:solidFill>
            <a:schemeClr val="accent3">
              <a:lumMod val="60000"/>
              <a:lumOff val="4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ja-JP" altLang="en-US" sz="2400" b="1" dirty="0" smtClean="0">
                <a:ln w="18415" cmpd="sng">
                  <a:noFill/>
                  <a:prstDash val="solid"/>
                </a:ln>
                <a:solidFill>
                  <a:schemeClr val="tx1"/>
                </a:solidFill>
                <a:latin typeface="HGPｺﾞｼｯｸM" panose="020B0600000000000000" pitchFamily="50" charset="-128"/>
                <a:ea typeface="HGPｺﾞｼｯｸM" panose="020B0600000000000000" pitchFamily="50" charset="-128"/>
              </a:rPr>
              <a:t>車両系木材伐</a:t>
            </a:r>
            <a:r>
              <a:rPr lang="ja-JP" altLang="en-US" sz="2400" b="1" dirty="0" smtClean="0">
                <a:ln w="18415" cmpd="sng">
                  <a:noFill/>
                  <a:prstDash val="solid"/>
                </a:ln>
                <a:solidFill>
                  <a:schemeClr val="tx1"/>
                </a:solidFill>
                <a:latin typeface="HGPｺﾞｼｯｸM" panose="020B0600000000000000" pitchFamily="50" charset="-128"/>
                <a:ea typeface="HGPｺﾞｼｯｸM" panose="020B0600000000000000" pitchFamily="50" charset="-128"/>
              </a:rPr>
              <a:t>出機械の保有台数の推移</a:t>
            </a:r>
            <a:endParaRPr kumimoji="1" lang="en-US" altLang="ja-JP" sz="2400" b="1" dirty="0" smtClean="0">
              <a:ln w="18415" cmpd="sng">
                <a:noFill/>
                <a:prstDash val="solid"/>
              </a:ln>
              <a:solidFill>
                <a:schemeClr val="tx1"/>
              </a:solidFill>
              <a:latin typeface="HGPｺﾞｼｯｸM" panose="020B0600000000000000" pitchFamily="50" charset="-128"/>
              <a:ea typeface="HGPｺﾞｼｯｸM" panose="020B0600000000000000" pitchFamily="50" charset="-128"/>
            </a:endParaRPr>
          </a:p>
        </p:txBody>
      </p:sp>
      <p:sp>
        <p:nvSpPr>
          <p:cNvPr id="13" name="右中かっこ 12"/>
          <p:cNvSpPr/>
          <p:nvPr/>
        </p:nvSpPr>
        <p:spPr>
          <a:xfrm>
            <a:off x="7690810" y="2153572"/>
            <a:ext cx="296180" cy="2100805"/>
          </a:xfrm>
          <a:prstGeom prst="rightBrace">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4" name="テキスト ボックス 13"/>
          <p:cNvSpPr txBox="1"/>
          <p:nvPr/>
        </p:nvSpPr>
        <p:spPr>
          <a:xfrm>
            <a:off x="7968595" y="3043650"/>
            <a:ext cx="1125124" cy="276999"/>
          </a:xfrm>
          <a:prstGeom prst="rect">
            <a:avLst/>
          </a:prstGeom>
          <a:noFill/>
        </p:spPr>
        <p:txBody>
          <a:bodyPr wrap="square" rtlCol="0">
            <a:spAutoFit/>
          </a:bodyPr>
          <a:lstStyle/>
          <a:p>
            <a:r>
              <a:rPr kumimoji="1" lang="ja-JP" altLang="en-US" sz="1200" dirty="0" smtClean="0"/>
              <a:t>走行集材機械</a:t>
            </a:r>
            <a:endParaRPr kumimoji="1" lang="ja-JP" altLang="en-US" sz="1200" dirty="0"/>
          </a:p>
        </p:txBody>
      </p:sp>
      <p:sp>
        <p:nvSpPr>
          <p:cNvPr id="19" name="テキスト ボックス 18"/>
          <p:cNvSpPr txBox="1"/>
          <p:nvPr/>
        </p:nvSpPr>
        <p:spPr>
          <a:xfrm>
            <a:off x="5562109" y="5900790"/>
            <a:ext cx="3780421" cy="276999"/>
          </a:xfrm>
          <a:prstGeom prst="rect">
            <a:avLst/>
          </a:prstGeom>
          <a:noFill/>
        </p:spPr>
        <p:txBody>
          <a:bodyPr wrap="square" rtlCol="0">
            <a:spAutoFit/>
          </a:bodyPr>
          <a:lstStyle/>
          <a:p>
            <a:r>
              <a:rPr kumimoji="1" lang="ja-JP" altLang="en-US" sz="1200" dirty="0" smtClean="0"/>
              <a:t>資料出所：林野庁業務資料を基に加工したもの</a:t>
            </a:r>
            <a:endParaRPr kumimoji="1" lang="ja-JP" altLang="en-US" sz="1200" dirty="0"/>
          </a:p>
        </p:txBody>
      </p:sp>
      <p:sp>
        <p:nvSpPr>
          <p:cNvPr id="20" name="テキスト ボックス 13"/>
          <p:cNvSpPr txBox="1"/>
          <p:nvPr/>
        </p:nvSpPr>
        <p:spPr>
          <a:xfrm>
            <a:off x="476545" y="6141730"/>
            <a:ext cx="8235915" cy="646331"/>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177800" indent="-177800"/>
            <a:r>
              <a:rPr lang="en-US" altLang="ja-JP" sz="1200" dirty="0" smtClean="0"/>
              <a:t>※</a:t>
            </a:r>
            <a:r>
              <a:rPr lang="ja-JP" altLang="en-US" sz="1200" dirty="0" smtClean="0"/>
              <a:t>　ハーベスタ、フェラバンチャ、プロセッサ、グラップルソー、木材グラップル、フォワーダ、スキッダ、タワーヤーダ、スイングヤーダは、グラップルによりつかむ等の機能を有しているため、荷台に原木等を積載して車両を走行させる集材車、集材用トラクターよりも操作が難しい。これらの機械を「比較的</a:t>
            </a:r>
            <a:r>
              <a:rPr lang="ja-JP" altLang="en-US" sz="1200" dirty="0"/>
              <a:t>操作</a:t>
            </a:r>
            <a:r>
              <a:rPr lang="ja-JP" altLang="en-US" sz="1200" dirty="0" smtClean="0"/>
              <a:t>が困難な機械」として集計している。</a:t>
            </a:r>
            <a:endParaRPr lang="en-US" altLang="ja-JP" sz="1200" dirty="0" smtClean="0"/>
          </a:p>
        </p:txBody>
      </p:sp>
      <p:sp>
        <p:nvSpPr>
          <p:cNvPr id="21" name="正方形/長方形 20"/>
          <p:cNvSpPr/>
          <p:nvPr/>
        </p:nvSpPr>
        <p:spPr>
          <a:xfrm>
            <a:off x="227098" y="567045"/>
            <a:ext cx="8539240" cy="1021779"/>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tx1"/>
                </a:solidFill>
              </a:rPr>
              <a:t>　</a:t>
            </a:r>
            <a:r>
              <a:rPr lang="ja-JP" altLang="en-US" sz="1600" dirty="0" smtClean="0">
                <a:solidFill>
                  <a:schemeClr val="tx1"/>
                </a:solidFill>
                <a:latin typeface="+mj-ea"/>
                <a:ea typeface="+mj-ea"/>
              </a:rPr>
              <a:t>林業の現場で使用されている車両系木材伐出機械の保有台数は、</a:t>
            </a:r>
            <a:r>
              <a:rPr lang="ja-JP" altLang="en-US" sz="1600" u="sng" dirty="0" smtClean="0">
                <a:solidFill>
                  <a:schemeClr val="tx1"/>
                </a:solidFill>
                <a:latin typeface="+mj-ea"/>
                <a:ea typeface="+mj-ea"/>
              </a:rPr>
              <a:t>平成</a:t>
            </a:r>
            <a:r>
              <a:rPr lang="en-US" altLang="ja-JP" sz="1600" u="sng" dirty="0" smtClean="0">
                <a:solidFill>
                  <a:schemeClr val="tx1"/>
                </a:solidFill>
                <a:latin typeface="+mj-ea"/>
                <a:ea typeface="+mj-ea"/>
              </a:rPr>
              <a:t>23</a:t>
            </a:r>
            <a:r>
              <a:rPr lang="ja-JP" altLang="en-US" sz="1600" u="sng" dirty="0" smtClean="0">
                <a:solidFill>
                  <a:schemeClr val="tx1"/>
                </a:solidFill>
                <a:latin typeface="+mj-ea"/>
                <a:ea typeface="+mj-ea"/>
              </a:rPr>
              <a:t>年度までの</a:t>
            </a:r>
            <a:r>
              <a:rPr lang="en-US" altLang="ja-JP" sz="1600" u="sng" dirty="0" smtClean="0">
                <a:solidFill>
                  <a:schemeClr val="tx1"/>
                </a:solidFill>
                <a:latin typeface="+mj-ea"/>
                <a:ea typeface="+mj-ea"/>
              </a:rPr>
              <a:t>10</a:t>
            </a:r>
            <a:r>
              <a:rPr lang="ja-JP" altLang="en-US" sz="1600" u="sng" dirty="0" smtClean="0">
                <a:solidFill>
                  <a:schemeClr val="tx1"/>
                </a:solidFill>
                <a:latin typeface="+mj-ea"/>
                <a:ea typeface="+mj-ea"/>
              </a:rPr>
              <a:t>年間</a:t>
            </a:r>
            <a:r>
              <a:rPr lang="ja-JP" altLang="en-US" sz="1600" dirty="0" smtClean="0">
                <a:solidFill>
                  <a:schemeClr val="tx1"/>
                </a:solidFill>
                <a:latin typeface="+mj-ea"/>
                <a:ea typeface="+mj-ea"/>
              </a:rPr>
              <a:t>で減少傾向にあるが、</a:t>
            </a:r>
            <a:r>
              <a:rPr lang="ja-JP" altLang="en-US" sz="1600" u="sng" dirty="0" smtClean="0">
                <a:solidFill>
                  <a:schemeClr val="tx1"/>
                </a:solidFill>
                <a:latin typeface="+mj-ea"/>
                <a:ea typeface="+mj-ea"/>
              </a:rPr>
              <a:t>比較的操作が</a:t>
            </a:r>
            <a:r>
              <a:rPr lang="ja-JP" altLang="en-US" sz="1600" u="sng" dirty="0">
                <a:solidFill>
                  <a:schemeClr val="tx1"/>
                </a:solidFill>
                <a:latin typeface="+mj-ea"/>
                <a:ea typeface="+mj-ea"/>
              </a:rPr>
              <a:t>困難な</a:t>
            </a:r>
            <a:r>
              <a:rPr lang="ja-JP" altLang="en-US" sz="1600" u="sng" dirty="0" smtClean="0">
                <a:solidFill>
                  <a:schemeClr val="tx1"/>
                </a:solidFill>
                <a:latin typeface="+mj-ea"/>
                <a:ea typeface="+mj-ea"/>
              </a:rPr>
              <a:t>機械（</a:t>
            </a:r>
            <a:r>
              <a:rPr lang="en-US" altLang="ja-JP" sz="1600" u="sng" dirty="0" smtClean="0">
                <a:solidFill>
                  <a:schemeClr val="tx1"/>
                </a:solidFill>
                <a:latin typeface="+mj-ea"/>
                <a:ea typeface="+mj-ea"/>
              </a:rPr>
              <a:t>※</a:t>
            </a:r>
            <a:r>
              <a:rPr lang="ja-JP" altLang="en-US" sz="1600" u="sng" dirty="0" smtClean="0">
                <a:solidFill>
                  <a:schemeClr val="tx1"/>
                </a:solidFill>
                <a:latin typeface="+mj-ea"/>
                <a:ea typeface="+mj-ea"/>
              </a:rPr>
              <a:t>）の合計保有台数</a:t>
            </a:r>
            <a:r>
              <a:rPr lang="ja-JP" altLang="en-US" sz="1600" dirty="0" smtClean="0">
                <a:solidFill>
                  <a:schemeClr val="tx1"/>
                </a:solidFill>
                <a:latin typeface="+mj-ea"/>
                <a:ea typeface="+mj-ea"/>
              </a:rPr>
              <a:t>は、</a:t>
            </a:r>
            <a:r>
              <a:rPr lang="ja-JP" altLang="en-US" sz="1600" u="sng" dirty="0" smtClean="0">
                <a:solidFill>
                  <a:schemeClr val="tx1"/>
                </a:solidFill>
                <a:latin typeface="+mj-ea"/>
                <a:ea typeface="+mj-ea"/>
              </a:rPr>
              <a:t>約</a:t>
            </a:r>
            <a:r>
              <a:rPr lang="en-US" altLang="ja-JP" sz="1600" u="sng" dirty="0" smtClean="0">
                <a:solidFill>
                  <a:schemeClr val="tx1"/>
                </a:solidFill>
                <a:latin typeface="+mj-ea"/>
                <a:ea typeface="+mj-ea"/>
              </a:rPr>
              <a:t>5,000</a:t>
            </a:r>
            <a:r>
              <a:rPr lang="ja-JP" altLang="en-US" sz="1600" u="sng" dirty="0" smtClean="0">
                <a:solidFill>
                  <a:schemeClr val="tx1"/>
                </a:solidFill>
                <a:latin typeface="+mj-ea"/>
                <a:ea typeface="+mj-ea"/>
              </a:rPr>
              <a:t>台の増加</a:t>
            </a:r>
            <a:r>
              <a:rPr lang="ja-JP" altLang="en-US" sz="1600" dirty="0" smtClean="0">
                <a:solidFill>
                  <a:schemeClr val="tx1"/>
                </a:solidFill>
                <a:latin typeface="+mj-ea"/>
                <a:ea typeface="+mj-ea"/>
              </a:rPr>
              <a:t>となっている。</a:t>
            </a:r>
            <a:endParaRPr lang="ja-JP" altLang="en-US" sz="1600" dirty="0">
              <a:solidFill>
                <a:schemeClr val="tx1"/>
              </a:solidFill>
              <a:latin typeface="+mj-ea"/>
              <a:ea typeface="+mj-ea"/>
            </a:endParaRPr>
          </a:p>
        </p:txBody>
      </p:sp>
      <p:sp>
        <p:nvSpPr>
          <p:cNvPr id="4" name="テキスト ボックス 3"/>
          <p:cNvSpPr txBox="1"/>
          <p:nvPr/>
        </p:nvSpPr>
        <p:spPr>
          <a:xfrm>
            <a:off x="8215026" y="4062932"/>
            <a:ext cx="1102623" cy="646331"/>
          </a:xfrm>
          <a:prstGeom prst="rect">
            <a:avLst/>
          </a:prstGeom>
          <a:noFill/>
        </p:spPr>
        <p:txBody>
          <a:bodyPr wrap="square" rtlCol="0">
            <a:spAutoFit/>
          </a:bodyPr>
          <a:lstStyle/>
          <a:p>
            <a:r>
              <a:rPr kumimoji="1" lang="ja-JP" altLang="en-US" sz="1200" dirty="0" smtClean="0"/>
              <a:t>比較的操作</a:t>
            </a:r>
            <a:endParaRPr kumimoji="1" lang="en-US" altLang="ja-JP" sz="1200" dirty="0" smtClean="0"/>
          </a:p>
          <a:p>
            <a:r>
              <a:rPr kumimoji="1" lang="ja-JP" altLang="en-US" sz="1200" dirty="0" smtClean="0"/>
              <a:t>が困難な</a:t>
            </a:r>
            <a:endParaRPr kumimoji="1" lang="en-US" altLang="ja-JP" sz="1200" dirty="0" smtClean="0"/>
          </a:p>
          <a:p>
            <a:r>
              <a:rPr kumimoji="1" lang="ja-JP" altLang="en-US" sz="1200" dirty="0" smtClean="0"/>
              <a:t>機械（</a:t>
            </a:r>
            <a:r>
              <a:rPr kumimoji="1" lang="en-US" altLang="ja-JP" sz="1200" dirty="0" smtClean="0"/>
              <a:t>※</a:t>
            </a:r>
            <a:r>
              <a:rPr kumimoji="1" lang="ja-JP" altLang="en-US" sz="1200" dirty="0" smtClean="0"/>
              <a:t>）</a:t>
            </a:r>
            <a:endParaRPr kumimoji="1" lang="ja-JP" altLang="en-US" sz="1200" dirty="0"/>
          </a:p>
        </p:txBody>
      </p:sp>
    </p:spTree>
    <p:extLst>
      <p:ext uri="{BB962C8B-B14F-4D97-AF65-F5344CB8AC3E}">
        <p14:creationId xmlns:p14="http://schemas.microsoft.com/office/powerpoint/2010/main" val="7356874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グラフ 12"/>
          <p:cNvGraphicFramePr>
            <a:graphicFrameLocks noGrp="1"/>
          </p:cNvGraphicFramePr>
          <p:nvPr>
            <p:extLst>
              <p:ext uri="{D42A27DB-BD31-4B8C-83A1-F6EECF244321}">
                <p14:modId xmlns:p14="http://schemas.microsoft.com/office/powerpoint/2010/main" val="3722198477"/>
              </p:ext>
            </p:extLst>
          </p:nvPr>
        </p:nvGraphicFramePr>
        <p:xfrm>
          <a:off x="-18510" y="1628800"/>
          <a:ext cx="6029920" cy="5229199"/>
        </p:xfrm>
        <a:graphic>
          <a:graphicData uri="http://schemas.openxmlformats.org/drawingml/2006/chart">
            <c:chart xmlns:c="http://schemas.openxmlformats.org/drawingml/2006/chart" xmlns:r="http://schemas.openxmlformats.org/officeDocument/2006/relationships" r:id="rId3"/>
          </a:graphicData>
        </a:graphic>
      </p:graphicFrame>
      <p:sp>
        <p:nvSpPr>
          <p:cNvPr id="28" name="正方形/長方形 27"/>
          <p:cNvSpPr/>
          <p:nvPr/>
        </p:nvSpPr>
        <p:spPr>
          <a:xfrm>
            <a:off x="2480" y="0"/>
            <a:ext cx="9144000" cy="413665"/>
          </a:xfrm>
          <a:prstGeom prst="rect">
            <a:avLst/>
          </a:prstGeom>
          <a:solidFill>
            <a:schemeClr val="accent3">
              <a:lumMod val="60000"/>
              <a:lumOff val="4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2400" b="1" dirty="0" smtClean="0">
                <a:ln w="18415" cmpd="sng">
                  <a:noFill/>
                  <a:prstDash val="solid"/>
                </a:ln>
                <a:solidFill>
                  <a:schemeClr val="tx1"/>
                </a:solidFill>
                <a:latin typeface="HGPｺﾞｼｯｸM" panose="020B0600000000000000" pitchFamily="50" charset="-128"/>
                <a:ea typeface="HGPｺﾞｼｯｸM" panose="020B0600000000000000" pitchFamily="50" charset="-128"/>
              </a:rPr>
              <a:t>木材伐</a:t>
            </a:r>
            <a:r>
              <a:rPr kumimoji="1" lang="ja-JP" altLang="en-US" sz="2400" b="1" dirty="0" smtClean="0">
                <a:ln w="18415" cmpd="sng">
                  <a:noFill/>
                  <a:prstDash val="solid"/>
                </a:ln>
                <a:solidFill>
                  <a:schemeClr val="tx1"/>
                </a:solidFill>
                <a:latin typeface="HGPｺﾞｼｯｸM" panose="020B0600000000000000" pitchFamily="50" charset="-128"/>
                <a:ea typeface="HGPｺﾞｼｯｸM" panose="020B0600000000000000" pitchFamily="50" charset="-128"/>
              </a:rPr>
              <a:t>出機械等による労働災害の発生状況</a:t>
            </a:r>
            <a:endParaRPr kumimoji="1" lang="en-US" altLang="ja-JP" sz="2400" b="1" dirty="0" smtClean="0">
              <a:ln w="18415" cmpd="sng">
                <a:noFill/>
                <a:prstDash val="solid"/>
              </a:ln>
              <a:solidFill>
                <a:schemeClr val="tx1"/>
              </a:solidFill>
              <a:latin typeface="HGPｺﾞｼｯｸM" panose="020B0600000000000000" pitchFamily="50" charset="-128"/>
              <a:ea typeface="HGPｺﾞｼｯｸM" panose="020B0600000000000000"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895148560"/>
              </p:ext>
            </p:extLst>
          </p:nvPr>
        </p:nvGraphicFramePr>
        <p:xfrm>
          <a:off x="5844450" y="2224434"/>
          <a:ext cx="3115437" cy="4023360"/>
        </p:xfrm>
        <a:graphic>
          <a:graphicData uri="http://schemas.openxmlformats.org/drawingml/2006/table">
            <a:tbl>
              <a:tblPr firstRow="1" bandRow="1">
                <a:tableStyleId>{5940675A-B579-460E-94D1-54222C63F5DA}</a:tableStyleId>
              </a:tblPr>
              <a:tblGrid>
                <a:gridCol w="290215"/>
                <a:gridCol w="1189468"/>
                <a:gridCol w="905583"/>
                <a:gridCol w="730171"/>
              </a:tblGrid>
              <a:tr h="331912">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smtClean="0"/>
                    </a:p>
                  </a:txBody>
                  <a:tcPr anchor="ctr"/>
                </a:tc>
                <a:tc hMerge="1">
                  <a:txBody>
                    <a:bodyPr/>
                    <a:lstStyle/>
                    <a:p>
                      <a:endParaRPr kumimoji="1" lang="ja-JP" altLang="en-US"/>
                    </a:p>
                  </a:txBody>
                  <a:tcPr/>
                </a:tc>
                <a:tc>
                  <a:txBody>
                    <a:bodyPr/>
                    <a:lstStyle/>
                    <a:p>
                      <a:pPr algn="ctr"/>
                      <a:r>
                        <a:rPr kumimoji="1" lang="ja-JP" altLang="en-US" sz="1200" dirty="0" smtClean="0"/>
                        <a:t>死傷</a:t>
                      </a:r>
                      <a:endParaRPr kumimoji="1" lang="en-US" altLang="ja-JP" sz="1200" dirty="0" smtClean="0"/>
                    </a:p>
                    <a:p>
                      <a:pPr algn="ctr"/>
                      <a:r>
                        <a:rPr kumimoji="1" lang="ja-JP" altLang="en-US" sz="1200" dirty="0" smtClean="0"/>
                        <a:t>者数</a:t>
                      </a:r>
                      <a:endParaRPr kumimoji="1" lang="ja-JP" altLang="en-US" sz="1200" dirty="0"/>
                    </a:p>
                  </a:txBody>
                  <a:tcPr anchor="ctr"/>
                </a:tc>
                <a:tc>
                  <a:txBody>
                    <a:bodyPr/>
                    <a:lstStyle/>
                    <a:p>
                      <a:pPr algn="ctr"/>
                      <a:r>
                        <a:rPr kumimoji="1" lang="ja-JP" altLang="en-US" sz="1200" dirty="0" smtClean="0"/>
                        <a:t>死亡</a:t>
                      </a:r>
                      <a:endParaRPr kumimoji="1" lang="en-US" altLang="ja-JP" sz="1200" dirty="0" smtClean="0"/>
                    </a:p>
                    <a:p>
                      <a:pPr algn="ctr"/>
                      <a:r>
                        <a:rPr kumimoji="1" lang="ja-JP" altLang="en-US" sz="1200" dirty="0" smtClean="0"/>
                        <a:t>者数</a:t>
                      </a:r>
                      <a:endParaRPr kumimoji="1" lang="ja-JP" altLang="en-US" sz="1200" dirty="0"/>
                    </a:p>
                  </a:txBody>
                  <a:tcPr anchor="ctr"/>
                </a:tc>
              </a:tr>
              <a:tr h="331912">
                <a:tc gridSpan="2">
                  <a:txBody>
                    <a:bodyPr/>
                    <a:lstStyle/>
                    <a:p>
                      <a:r>
                        <a:rPr kumimoji="1" lang="ja-JP" altLang="en-US" sz="1200" dirty="0" smtClean="0"/>
                        <a:t>木材伐出機械等による災害計</a:t>
                      </a:r>
                      <a:endParaRPr kumimoji="1" lang="ja-JP" altLang="en-US" sz="1200" dirty="0"/>
                    </a:p>
                  </a:txBody>
                  <a:tcPr anchor="ctr"/>
                </a:tc>
                <a:tc hMerge="1">
                  <a:txBody>
                    <a:bodyPr/>
                    <a:lstStyle/>
                    <a:p>
                      <a:endParaRPr kumimoji="1" lang="ja-JP" altLang="en-US" sz="1200" dirty="0"/>
                    </a:p>
                  </a:txBody>
                  <a:tcPr anchor="ctr"/>
                </a:tc>
                <a:tc>
                  <a:txBody>
                    <a:bodyPr/>
                    <a:lstStyle/>
                    <a:p>
                      <a:pPr algn="ctr"/>
                      <a:r>
                        <a:rPr kumimoji="1" lang="en-US" altLang="ja-JP" sz="1200" dirty="0" smtClean="0"/>
                        <a:t>87</a:t>
                      </a:r>
                      <a:r>
                        <a:rPr kumimoji="1" lang="ja-JP" altLang="en-US" sz="1200" dirty="0" smtClean="0"/>
                        <a:t>人</a:t>
                      </a:r>
                      <a:endParaRPr kumimoji="1" lang="ja-JP" altLang="en-US" sz="1200" dirty="0"/>
                    </a:p>
                  </a:txBody>
                  <a:tcPr anchor="ctr"/>
                </a:tc>
                <a:tc>
                  <a:txBody>
                    <a:bodyPr/>
                    <a:lstStyle/>
                    <a:p>
                      <a:pPr algn="ctr"/>
                      <a:r>
                        <a:rPr kumimoji="1" lang="ja-JP" altLang="en-US" sz="1200" dirty="0" smtClean="0"/>
                        <a:t>６人</a:t>
                      </a:r>
                      <a:endParaRPr kumimoji="1" lang="ja-JP" altLang="en-US" sz="1200" dirty="0"/>
                    </a:p>
                  </a:txBody>
                  <a:tcPr anchor="ctr"/>
                </a:tc>
              </a:tr>
              <a:tr h="331912">
                <a:tc rowSpan="4">
                  <a:txBody>
                    <a:bodyPr/>
                    <a:lstStyle/>
                    <a:p>
                      <a:endParaRPr kumimoji="1" lang="ja-JP" altLang="en-US" sz="1200" dirty="0"/>
                    </a:p>
                  </a:txBody>
                  <a:tcPr anchor="ctr"/>
                </a:tc>
                <a:tc>
                  <a:txBody>
                    <a:bodyPr/>
                    <a:lstStyle/>
                    <a:p>
                      <a:r>
                        <a:rPr kumimoji="1" lang="ja-JP" altLang="en-US" sz="1200" dirty="0" smtClean="0"/>
                        <a:t>伐木等機械による災害</a:t>
                      </a:r>
                      <a:endParaRPr kumimoji="1" lang="ja-JP" altLang="en-US" sz="1200" dirty="0"/>
                    </a:p>
                  </a:txBody>
                  <a:tcPr anchor="ctr"/>
                </a:tc>
                <a:tc>
                  <a:txBody>
                    <a:bodyPr/>
                    <a:lstStyle/>
                    <a:p>
                      <a:pPr algn="ctr"/>
                      <a:r>
                        <a:rPr kumimoji="1" lang="en-US" altLang="ja-JP" sz="1200" dirty="0" smtClean="0"/>
                        <a:t>39</a:t>
                      </a:r>
                      <a:r>
                        <a:rPr kumimoji="1" lang="ja-JP" altLang="en-US" sz="1200" dirty="0" smtClean="0"/>
                        <a:t>人</a:t>
                      </a:r>
                      <a:endParaRPr kumimoji="1" lang="ja-JP" altLang="en-US" sz="1200" dirty="0"/>
                    </a:p>
                  </a:txBody>
                  <a:tcPr anchor="ctr"/>
                </a:tc>
                <a:tc>
                  <a:txBody>
                    <a:bodyPr/>
                    <a:lstStyle/>
                    <a:p>
                      <a:pPr algn="ctr"/>
                      <a:r>
                        <a:rPr kumimoji="1" lang="ja-JP" altLang="en-US" sz="1200" dirty="0" smtClean="0"/>
                        <a:t>２人</a:t>
                      </a:r>
                      <a:endParaRPr kumimoji="1" lang="ja-JP" altLang="en-US" sz="1200" dirty="0"/>
                    </a:p>
                  </a:txBody>
                  <a:tcPr anchor="ctr"/>
                </a:tc>
              </a:tr>
              <a:tr h="331912">
                <a:tc vMerge="1">
                  <a:txBody>
                    <a:bodyPr/>
                    <a:lstStyle/>
                    <a:p>
                      <a:endParaRPr kumimoji="1" lang="ja-JP" altLang="en-US" sz="1200" dirty="0"/>
                    </a:p>
                  </a:txBody>
                  <a:tcPr anchor="ctr"/>
                </a:tc>
                <a:tc>
                  <a:txBody>
                    <a:bodyPr/>
                    <a:lstStyle/>
                    <a:p>
                      <a:r>
                        <a:rPr kumimoji="1" lang="ja-JP" altLang="en-US" sz="1200" dirty="0" smtClean="0"/>
                        <a:t>走行集材機械による災害</a:t>
                      </a:r>
                      <a:endParaRPr kumimoji="1" lang="ja-JP" altLang="en-US" sz="1200" dirty="0"/>
                    </a:p>
                  </a:txBody>
                  <a:tcPr anchor="ctr"/>
                </a:tc>
                <a:tc>
                  <a:txBody>
                    <a:bodyPr/>
                    <a:lstStyle/>
                    <a:p>
                      <a:pPr algn="ctr"/>
                      <a:r>
                        <a:rPr kumimoji="1" lang="en-US" altLang="ja-JP" sz="1200" dirty="0" smtClean="0"/>
                        <a:t>21</a:t>
                      </a:r>
                      <a:r>
                        <a:rPr kumimoji="1" lang="ja-JP" altLang="en-US" sz="1200" dirty="0" smtClean="0"/>
                        <a:t>人</a:t>
                      </a:r>
                      <a:endParaRPr kumimoji="1" lang="ja-JP" altLang="en-US" sz="1200" dirty="0"/>
                    </a:p>
                  </a:txBody>
                  <a:tcPr anchor="ctr"/>
                </a:tc>
                <a:tc>
                  <a:txBody>
                    <a:bodyPr/>
                    <a:lstStyle/>
                    <a:p>
                      <a:pPr algn="ctr"/>
                      <a:r>
                        <a:rPr kumimoji="1" lang="ja-JP" altLang="en-US" sz="1200" dirty="0" smtClean="0"/>
                        <a:t>３人</a:t>
                      </a:r>
                      <a:endParaRPr kumimoji="1" lang="ja-JP" altLang="en-US" sz="1200" dirty="0"/>
                    </a:p>
                  </a:txBody>
                  <a:tcPr anchor="ctr"/>
                </a:tc>
              </a:tr>
              <a:tr h="331912">
                <a:tc vMerge="1">
                  <a:txBody>
                    <a:bodyPr/>
                    <a:lstStyle/>
                    <a:p>
                      <a:endParaRPr kumimoji="1" lang="ja-JP" altLang="en-US"/>
                    </a:p>
                  </a:txBody>
                  <a:tcPr/>
                </a:tc>
                <a:tc>
                  <a:txBody>
                    <a:bodyPr/>
                    <a:lstStyle/>
                    <a:p>
                      <a:r>
                        <a:rPr kumimoji="1" lang="ja-JP" altLang="en-US" sz="1200" dirty="0" smtClean="0"/>
                        <a:t>架線集材機械による災害</a:t>
                      </a:r>
                      <a:endParaRPr kumimoji="1" lang="ja-JP" altLang="en-US" sz="1200" dirty="0"/>
                    </a:p>
                  </a:txBody>
                  <a:tcPr anchor="ctr"/>
                </a:tc>
                <a:tc>
                  <a:txBody>
                    <a:bodyPr/>
                    <a:lstStyle/>
                    <a:p>
                      <a:pPr algn="ctr"/>
                      <a:r>
                        <a:rPr kumimoji="1" lang="ja-JP" altLang="en-US" sz="1200" dirty="0" smtClean="0"/>
                        <a:t>９人</a:t>
                      </a:r>
                      <a:endParaRPr kumimoji="1" lang="ja-JP" altLang="en-US" sz="1200" dirty="0"/>
                    </a:p>
                  </a:txBody>
                  <a:tcPr anchor="ctr"/>
                </a:tc>
                <a:tc>
                  <a:txBody>
                    <a:bodyPr/>
                    <a:lstStyle/>
                    <a:p>
                      <a:pPr algn="ctr"/>
                      <a:r>
                        <a:rPr kumimoji="1" lang="ja-JP" altLang="en-US" sz="1200" dirty="0" smtClean="0"/>
                        <a:t>０人</a:t>
                      </a:r>
                      <a:endParaRPr kumimoji="1" lang="ja-JP" altLang="en-US" sz="1200" dirty="0"/>
                    </a:p>
                  </a:txBody>
                  <a:tcPr anchor="ctr"/>
                </a:tc>
              </a:tr>
              <a:tr h="331912">
                <a:tc vMerge="1">
                  <a:txBody>
                    <a:bodyPr/>
                    <a:lstStyle/>
                    <a:p>
                      <a:endParaRPr kumimoji="1" lang="ja-JP" altLang="en-US" sz="1200" dirty="0"/>
                    </a:p>
                  </a:txBody>
                  <a:tcPr anchor="ctr"/>
                </a:tc>
                <a:tc>
                  <a:txBody>
                    <a:bodyPr/>
                    <a:lstStyle/>
                    <a:p>
                      <a:r>
                        <a:rPr kumimoji="1" lang="ja-JP" altLang="en-US" sz="1200" dirty="0" smtClean="0"/>
                        <a:t>機械集材装置による災害</a:t>
                      </a:r>
                      <a:endParaRPr kumimoji="1" lang="ja-JP" altLang="en-US" sz="1200" dirty="0"/>
                    </a:p>
                  </a:txBody>
                  <a:tcPr anchor="ctr"/>
                </a:tc>
                <a:tc>
                  <a:txBody>
                    <a:bodyPr/>
                    <a:lstStyle/>
                    <a:p>
                      <a:pPr algn="ctr"/>
                      <a:r>
                        <a:rPr kumimoji="1" lang="en-US" altLang="ja-JP" sz="1200" dirty="0" smtClean="0"/>
                        <a:t>18</a:t>
                      </a:r>
                      <a:r>
                        <a:rPr kumimoji="1" lang="ja-JP" altLang="en-US" sz="1200" dirty="0" smtClean="0"/>
                        <a:t>人</a:t>
                      </a:r>
                      <a:endParaRPr kumimoji="1" lang="ja-JP" altLang="en-US" sz="1200" dirty="0"/>
                    </a:p>
                  </a:txBody>
                  <a:tcPr anchor="ctr"/>
                </a:tc>
                <a:tc>
                  <a:txBody>
                    <a:bodyPr/>
                    <a:lstStyle/>
                    <a:p>
                      <a:pPr algn="ctr"/>
                      <a:r>
                        <a:rPr kumimoji="1" lang="ja-JP" altLang="en-US" sz="1200" dirty="0" smtClean="0"/>
                        <a:t>１人</a:t>
                      </a:r>
                      <a:endParaRPr kumimoji="1" lang="ja-JP" altLang="en-US" sz="1200" dirty="0"/>
                    </a:p>
                  </a:txBody>
                  <a:tcPr anchor="ctr"/>
                </a:tc>
              </a:tr>
              <a:tr h="331912">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木材伐出機械等による災害の林業における全労働災害に対する割合</a:t>
                      </a:r>
                    </a:p>
                  </a:txBody>
                  <a:tcPr anchor="ctr"/>
                </a:tc>
                <a:tc hMerge="1">
                  <a:txBody>
                    <a:bodyPr/>
                    <a:lstStyle/>
                    <a:p>
                      <a:endParaRPr kumimoji="1" lang="ja-JP" altLang="en-US"/>
                    </a:p>
                  </a:txBody>
                  <a:tcPr/>
                </a:tc>
                <a:tc>
                  <a:txBody>
                    <a:bodyPr/>
                    <a:lstStyle/>
                    <a:p>
                      <a:pPr algn="ctr"/>
                      <a:r>
                        <a:rPr kumimoji="1" lang="ja-JP" altLang="en-US" sz="1400" u="none" dirty="0" smtClean="0"/>
                        <a:t>４％</a:t>
                      </a:r>
                      <a:endParaRPr kumimoji="1" lang="ja-JP" altLang="en-US" sz="1400" u="none" dirty="0"/>
                    </a:p>
                  </a:txBody>
                  <a:tcPr anchor="ctr"/>
                </a:tc>
                <a:tc>
                  <a:txBody>
                    <a:bodyPr/>
                    <a:lstStyle/>
                    <a:p>
                      <a:pPr algn="ctr"/>
                      <a:r>
                        <a:rPr kumimoji="1" lang="en-US" altLang="ja-JP" sz="1400" b="1" u="sng" dirty="0" smtClean="0">
                          <a:solidFill>
                            <a:srgbClr val="FF0000"/>
                          </a:solidFill>
                        </a:rPr>
                        <a:t>16</a:t>
                      </a:r>
                      <a:r>
                        <a:rPr kumimoji="1" lang="ja-JP" altLang="en-US" sz="1400" b="1" u="sng" dirty="0" smtClean="0">
                          <a:solidFill>
                            <a:srgbClr val="FF0000"/>
                          </a:solidFill>
                        </a:rPr>
                        <a:t>％</a:t>
                      </a:r>
                      <a:endParaRPr kumimoji="1" lang="ja-JP" altLang="en-US" sz="1400" b="1" u="sng" dirty="0">
                        <a:solidFill>
                          <a:srgbClr val="FF0000"/>
                        </a:solidFill>
                      </a:endParaRPr>
                    </a:p>
                  </a:txBody>
                  <a:tcPr anchor="ctr"/>
                </a:tc>
              </a:tr>
              <a:tr h="331912">
                <a:tc gridSpan="2">
                  <a:txBody>
                    <a:bodyPr/>
                    <a:lstStyle/>
                    <a:p>
                      <a:r>
                        <a:rPr kumimoji="1" lang="ja-JP" altLang="en-US" sz="1200" dirty="0" smtClean="0"/>
                        <a:t>林業における全労働災害</a:t>
                      </a:r>
                      <a:endParaRPr kumimoji="1" lang="ja-JP" altLang="en-US" sz="1200" dirty="0"/>
                    </a:p>
                  </a:txBody>
                  <a:tcPr anchor="ctr"/>
                </a:tc>
                <a:tc hMerge="1">
                  <a:txBody>
                    <a:bodyPr/>
                    <a:lstStyle/>
                    <a:p>
                      <a:endParaRPr kumimoji="1" lang="ja-JP" altLang="en-US" sz="1200" dirty="0"/>
                    </a:p>
                  </a:txBody>
                  <a:tcPr anchor="ctr"/>
                </a:tc>
                <a:tc>
                  <a:txBody>
                    <a:bodyPr/>
                    <a:lstStyle/>
                    <a:p>
                      <a:pPr algn="ctr"/>
                      <a:r>
                        <a:rPr kumimoji="1" lang="en-US" altLang="ja-JP" sz="1200" dirty="0" smtClean="0"/>
                        <a:t>2,219</a:t>
                      </a:r>
                      <a:r>
                        <a:rPr kumimoji="1" lang="ja-JP" altLang="en-US" sz="1200" dirty="0" smtClean="0"/>
                        <a:t>人</a:t>
                      </a:r>
                      <a:endParaRPr kumimoji="1" lang="ja-JP" altLang="en-US" sz="1200" dirty="0"/>
                    </a:p>
                  </a:txBody>
                  <a:tcPr anchor="ctr"/>
                </a:tc>
                <a:tc>
                  <a:txBody>
                    <a:bodyPr/>
                    <a:lstStyle/>
                    <a:p>
                      <a:pPr algn="ctr"/>
                      <a:r>
                        <a:rPr kumimoji="1" lang="en-US" altLang="ja-JP" sz="1200" dirty="0" smtClean="0"/>
                        <a:t>38</a:t>
                      </a:r>
                      <a:r>
                        <a:rPr kumimoji="1" lang="ja-JP" altLang="en-US" sz="1200" dirty="0" smtClean="0"/>
                        <a:t>人</a:t>
                      </a:r>
                      <a:endParaRPr kumimoji="1" lang="ja-JP" altLang="en-US" sz="1200" dirty="0"/>
                    </a:p>
                  </a:txBody>
                  <a:tcPr anchor="ctr"/>
                </a:tc>
              </a:tr>
            </a:tbl>
          </a:graphicData>
        </a:graphic>
      </p:graphicFrame>
      <p:sp>
        <p:nvSpPr>
          <p:cNvPr id="10" name="テキスト ボックス 9"/>
          <p:cNvSpPr txBox="1"/>
          <p:nvPr/>
        </p:nvSpPr>
        <p:spPr>
          <a:xfrm>
            <a:off x="5691215" y="1908779"/>
            <a:ext cx="3597921" cy="307777"/>
          </a:xfrm>
          <a:prstGeom prst="rect">
            <a:avLst/>
          </a:prstGeom>
          <a:noFill/>
        </p:spPr>
        <p:txBody>
          <a:bodyPr wrap="square" rtlCol="0">
            <a:spAutoFit/>
          </a:bodyPr>
          <a:lstStyle/>
          <a:p>
            <a:r>
              <a:rPr kumimoji="1" lang="ja-JP" altLang="en-US" sz="1400" dirty="0" smtClean="0">
                <a:latin typeface="+mj-ea"/>
                <a:ea typeface="+mj-ea"/>
              </a:rPr>
              <a:t>林業にお</a:t>
            </a:r>
            <a:r>
              <a:rPr lang="ja-JP" altLang="en-US" sz="1400" dirty="0" smtClean="0">
                <a:latin typeface="+mj-ea"/>
                <a:ea typeface="+mj-ea"/>
              </a:rPr>
              <a:t>け</a:t>
            </a:r>
            <a:r>
              <a:rPr kumimoji="1" lang="ja-JP" altLang="en-US" sz="1400" dirty="0" smtClean="0">
                <a:latin typeface="+mj-ea"/>
                <a:ea typeface="+mj-ea"/>
              </a:rPr>
              <a:t>る労働災害発生状況（平成</a:t>
            </a:r>
            <a:r>
              <a:rPr kumimoji="1" lang="en-US" altLang="ja-JP" sz="1400" dirty="0" smtClean="0">
                <a:latin typeface="+mj-ea"/>
                <a:ea typeface="+mj-ea"/>
              </a:rPr>
              <a:t>23</a:t>
            </a:r>
            <a:r>
              <a:rPr kumimoji="1" lang="ja-JP" altLang="en-US" sz="1400" dirty="0" smtClean="0">
                <a:latin typeface="+mj-ea"/>
                <a:ea typeface="+mj-ea"/>
              </a:rPr>
              <a:t>年）</a:t>
            </a:r>
            <a:endParaRPr kumimoji="1" lang="ja-JP" altLang="en-US" sz="1400" dirty="0">
              <a:latin typeface="+mj-ea"/>
              <a:ea typeface="+mj-ea"/>
            </a:endParaRPr>
          </a:p>
        </p:txBody>
      </p:sp>
      <p:sp>
        <p:nvSpPr>
          <p:cNvPr id="11" name="テキスト ボックス 1"/>
          <p:cNvSpPr txBox="1"/>
          <p:nvPr/>
        </p:nvSpPr>
        <p:spPr>
          <a:xfrm>
            <a:off x="5717889" y="6226279"/>
            <a:ext cx="3400459" cy="682044"/>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1200" dirty="0" smtClean="0">
                <a:latin typeface="ＭＳ ゴシック" panose="020B0609070205080204" pitchFamily="49" charset="-128"/>
                <a:ea typeface="ＭＳ ゴシック" panose="020B0609070205080204" pitchFamily="49" charset="-128"/>
              </a:rPr>
              <a:t>資料出所：「死亡者数」は死亡災害報告、</a:t>
            </a:r>
            <a:endParaRPr lang="en-US" altLang="ja-JP" sz="1200" dirty="0" smtClean="0">
              <a:latin typeface="ＭＳ ゴシック" panose="020B0609070205080204" pitchFamily="49" charset="-128"/>
              <a:ea typeface="ＭＳ ゴシック" panose="020B0609070205080204" pitchFamily="49" charset="-128"/>
            </a:endParaRPr>
          </a:p>
          <a:p>
            <a:r>
              <a:rPr lang="ja-JP" altLang="en-US" sz="1200" dirty="0" smtClean="0">
                <a:latin typeface="ＭＳ ゴシック" panose="020B0609070205080204" pitchFamily="49" charset="-128"/>
                <a:ea typeface="ＭＳ ゴシック" panose="020B0609070205080204" pitchFamily="49" charset="-128"/>
              </a:rPr>
              <a:t>　　　　　「死傷者数」は労働者死傷病報告</a:t>
            </a:r>
            <a:endParaRPr lang="en-US" altLang="ja-JP" sz="1200" dirty="0" smtClean="0">
              <a:latin typeface="ＭＳ ゴシック" panose="020B0609070205080204" pitchFamily="49" charset="-128"/>
              <a:ea typeface="ＭＳ ゴシック" panose="020B0609070205080204" pitchFamily="49" charset="-128"/>
            </a:endParaRPr>
          </a:p>
          <a:p>
            <a:r>
              <a:rPr lang="ja-JP" altLang="en-US" sz="1200" dirty="0" smtClean="0">
                <a:latin typeface="ＭＳ ゴシック" panose="020B0609070205080204" pitchFamily="49" charset="-128"/>
                <a:ea typeface="ＭＳ ゴシック" panose="020B0609070205080204" pitchFamily="49" charset="-128"/>
              </a:rPr>
              <a:t>　　　　　を基に作成</a:t>
            </a:r>
            <a:endParaRPr lang="en-US" altLang="ja-JP" sz="1200" dirty="0" smtClean="0">
              <a:latin typeface="ＭＳ ゴシック" panose="020B0609070205080204" pitchFamily="49" charset="-128"/>
              <a:ea typeface="ＭＳ ゴシック" panose="020B0609070205080204" pitchFamily="49" charset="-128"/>
            </a:endParaRPr>
          </a:p>
          <a:p>
            <a:endParaRPr lang="ja-JP" altLang="en-US" sz="1200" dirty="0">
              <a:latin typeface="ＭＳ ゴシック" panose="020B0609070205080204" pitchFamily="49" charset="-128"/>
              <a:ea typeface="ＭＳ ゴシック" panose="020B0609070205080204" pitchFamily="49" charset="-128"/>
            </a:endParaRPr>
          </a:p>
        </p:txBody>
      </p:sp>
      <p:sp>
        <p:nvSpPr>
          <p:cNvPr id="14" name="テキスト ボックス 13"/>
          <p:cNvSpPr txBox="1"/>
          <p:nvPr/>
        </p:nvSpPr>
        <p:spPr>
          <a:xfrm>
            <a:off x="2387277" y="5949280"/>
            <a:ext cx="334510" cy="276999"/>
          </a:xfrm>
          <a:prstGeom prst="rect">
            <a:avLst/>
          </a:prstGeom>
          <a:noFill/>
        </p:spPr>
        <p:txBody>
          <a:bodyPr wrap="square" rtlCol="0">
            <a:spAutoFit/>
          </a:bodyPr>
          <a:lstStyle/>
          <a:p>
            <a:r>
              <a:rPr kumimoji="1" lang="en-US" altLang="ja-JP" sz="1200" dirty="0" smtClean="0"/>
              <a:t>※</a:t>
            </a:r>
            <a:endParaRPr kumimoji="1" lang="ja-JP" altLang="en-US" sz="1200" dirty="0"/>
          </a:p>
        </p:txBody>
      </p:sp>
      <p:sp>
        <p:nvSpPr>
          <p:cNvPr id="15" name="テキスト ボックス 14"/>
          <p:cNvSpPr txBox="1"/>
          <p:nvPr/>
        </p:nvSpPr>
        <p:spPr>
          <a:xfrm>
            <a:off x="341530" y="1763816"/>
            <a:ext cx="405045" cy="276999"/>
          </a:xfrm>
          <a:prstGeom prst="rect">
            <a:avLst/>
          </a:prstGeom>
          <a:noFill/>
        </p:spPr>
        <p:txBody>
          <a:bodyPr wrap="square" rtlCol="0">
            <a:spAutoFit/>
          </a:bodyPr>
          <a:lstStyle/>
          <a:p>
            <a:r>
              <a:rPr lang="ja-JP" altLang="en-US" sz="1200" dirty="0" smtClean="0"/>
              <a:t>人</a:t>
            </a:r>
            <a:endParaRPr kumimoji="1" lang="ja-JP" altLang="en-US" sz="1200" dirty="0"/>
          </a:p>
        </p:txBody>
      </p:sp>
      <p:sp>
        <p:nvSpPr>
          <p:cNvPr id="17" name="正方形/長方形 16"/>
          <p:cNvSpPr/>
          <p:nvPr/>
        </p:nvSpPr>
        <p:spPr>
          <a:xfrm>
            <a:off x="116506" y="818710"/>
            <a:ext cx="5490609" cy="673664"/>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latin typeface="+mj-ea"/>
                <a:ea typeface="+mj-ea"/>
              </a:rPr>
              <a:t>　木材伐出機械等による</a:t>
            </a:r>
            <a:r>
              <a:rPr lang="ja-JP" altLang="en-US" sz="1400" dirty="0">
                <a:solidFill>
                  <a:schemeClr val="tx1"/>
                </a:solidFill>
                <a:latin typeface="+mj-ea"/>
                <a:ea typeface="+mj-ea"/>
              </a:rPr>
              <a:t>死傷</a:t>
            </a:r>
            <a:r>
              <a:rPr lang="ja-JP" altLang="en-US" sz="1400" dirty="0" smtClean="0">
                <a:solidFill>
                  <a:schemeClr val="tx1"/>
                </a:solidFill>
                <a:latin typeface="+mj-ea"/>
                <a:ea typeface="+mj-ea"/>
              </a:rPr>
              <a:t>災害は、増減を繰り返しているが、</a:t>
            </a:r>
            <a:r>
              <a:rPr lang="ja-JP" altLang="en-US" sz="1400" u="sng" dirty="0" smtClean="0">
                <a:solidFill>
                  <a:schemeClr val="tx1"/>
                </a:solidFill>
                <a:latin typeface="+mj-ea"/>
                <a:ea typeface="+mj-ea"/>
              </a:rPr>
              <a:t>車両系木材伐出機械による</a:t>
            </a:r>
            <a:r>
              <a:rPr lang="ja-JP" altLang="en-US" sz="1400" u="sng" dirty="0">
                <a:solidFill>
                  <a:schemeClr val="tx1"/>
                </a:solidFill>
                <a:latin typeface="+mj-ea"/>
                <a:ea typeface="+mj-ea"/>
              </a:rPr>
              <a:t>死傷</a:t>
            </a:r>
            <a:r>
              <a:rPr lang="ja-JP" altLang="en-US" sz="1400" u="sng" dirty="0" smtClean="0">
                <a:solidFill>
                  <a:schemeClr val="tx1"/>
                </a:solidFill>
                <a:latin typeface="+mj-ea"/>
                <a:ea typeface="+mj-ea"/>
              </a:rPr>
              <a:t>災害は増加傾向</a:t>
            </a:r>
            <a:r>
              <a:rPr lang="ja-JP" altLang="en-US" sz="1400" dirty="0" smtClean="0">
                <a:solidFill>
                  <a:schemeClr val="tx1"/>
                </a:solidFill>
                <a:latin typeface="+mj-ea"/>
                <a:ea typeface="+mj-ea"/>
              </a:rPr>
              <a:t>となっている。</a:t>
            </a:r>
            <a:endParaRPr lang="ja-JP" altLang="en-US" sz="1400" dirty="0">
              <a:solidFill>
                <a:schemeClr val="tx1"/>
              </a:solidFill>
              <a:latin typeface="+mj-ea"/>
              <a:ea typeface="+mj-ea"/>
            </a:endParaRPr>
          </a:p>
        </p:txBody>
      </p:sp>
      <p:sp>
        <p:nvSpPr>
          <p:cNvPr id="18" name="正方形/長方形 17"/>
          <p:cNvSpPr/>
          <p:nvPr/>
        </p:nvSpPr>
        <p:spPr>
          <a:xfrm>
            <a:off x="5844451" y="818710"/>
            <a:ext cx="3138040" cy="1083606"/>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smtClean="0">
                <a:solidFill>
                  <a:schemeClr val="tx1"/>
                </a:solidFill>
                <a:latin typeface="+mj-ea"/>
                <a:ea typeface="+mj-ea"/>
              </a:rPr>
              <a:t>　</a:t>
            </a:r>
            <a:r>
              <a:rPr lang="ja-JP" altLang="en-US" sz="1400" u="sng" dirty="0" smtClean="0">
                <a:solidFill>
                  <a:schemeClr val="tx1"/>
                </a:solidFill>
                <a:latin typeface="+mj-ea"/>
                <a:ea typeface="+mj-ea"/>
              </a:rPr>
              <a:t>木材伐出機械等による災害</a:t>
            </a:r>
            <a:r>
              <a:rPr lang="ja-JP" altLang="en-US" sz="1400" dirty="0" smtClean="0">
                <a:solidFill>
                  <a:schemeClr val="tx1"/>
                </a:solidFill>
                <a:latin typeface="+mj-ea"/>
                <a:ea typeface="+mj-ea"/>
              </a:rPr>
              <a:t>は、死傷者数でみると林業全体の労働災害の約４％であるが、</a:t>
            </a:r>
            <a:r>
              <a:rPr lang="ja-JP" altLang="en-US" sz="1400" u="sng" dirty="0" smtClean="0">
                <a:solidFill>
                  <a:schemeClr val="tx1"/>
                </a:solidFill>
                <a:latin typeface="+mj-ea"/>
                <a:ea typeface="+mj-ea"/>
              </a:rPr>
              <a:t>死亡者数でみると約</a:t>
            </a:r>
            <a:r>
              <a:rPr lang="en-US" altLang="ja-JP" sz="1400" u="sng" dirty="0" smtClean="0">
                <a:solidFill>
                  <a:schemeClr val="tx1"/>
                </a:solidFill>
                <a:latin typeface="+mj-ea"/>
                <a:ea typeface="+mj-ea"/>
              </a:rPr>
              <a:t>16</a:t>
            </a:r>
            <a:r>
              <a:rPr lang="ja-JP" altLang="en-US" sz="1400" u="sng" dirty="0" smtClean="0">
                <a:solidFill>
                  <a:schemeClr val="tx1"/>
                </a:solidFill>
                <a:latin typeface="+mj-ea"/>
                <a:ea typeface="+mj-ea"/>
              </a:rPr>
              <a:t>％</a:t>
            </a:r>
            <a:r>
              <a:rPr lang="ja-JP" altLang="en-US" sz="1400" dirty="0">
                <a:solidFill>
                  <a:schemeClr val="tx1"/>
                </a:solidFill>
                <a:latin typeface="+mj-ea"/>
                <a:ea typeface="+mj-ea"/>
              </a:rPr>
              <a:t>であり</a:t>
            </a:r>
            <a:r>
              <a:rPr lang="ja-JP" altLang="en-US" sz="1400" dirty="0" smtClean="0">
                <a:solidFill>
                  <a:schemeClr val="tx1"/>
                </a:solidFill>
                <a:latin typeface="+mj-ea"/>
                <a:ea typeface="+mj-ea"/>
              </a:rPr>
              <a:t>、</a:t>
            </a:r>
            <a:r>
              <a:rPr lang="ja-JP" altLang="en-US" sz="1400" u="sng" dirty="0" smtClean="0">
                <a:solidFill>
                  <a:schemeClr val="tx1"/>
                </a:solidFill>
                <a:latin typeface="+mj-ea"/>
                <a:ea typeface="+mj-ea"/>
              </a:rPr>
              <a:t>重篤な災害の割合が高い</a:t>
            </a:r>
            <a:r>
              <a:rPr lang="ja-JP" altLang="en-US" sz="1400" dirty="0" smtClean="0">
                <a:solidFill>
                  <a:schemeClr val="tx1"/>
                </a:solidFill>
                <a:latin typeface="+mj-ea"/>
                <a:ea typeface="+mj-ea"/>
              </a:rPr>
              <a:t>。</a:t>
            </a:r>
            <a:endParaRPr lang="ja-JP" altLang="en-US" sz="1400" dirty="0">
              <a:solidFill>
                <a:schemeClr val="tx1"/>
              </a:solidFill>
              <a:latin typeface="+mj-ea"/>
              <a:ea typeface="+mj-ea"/>
            </a:endParaRPr>
          </a:p>
        </p:txBody>
      </p:sp>
      <p:sp>
        <p:nvSpPr>
          <p:cNvPr id="12" name="角丸四角形 11"/>
          <p:cNvSpPr/>
          <p:nvPr/>
        </p:nvSpPr>
        <p:spPr>
          <a:xfrm>
            <a:off x="86723" y="523824"/>
            <a:ext cx="2325038" cy="32256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死傷</a:t>
            </a:r>
            <a:r>
              <a:rPr lang="ja-JP" altLang="en-US" sz="1400" dirty="0">
                <a:solidFill>
                  <a:schemeClr val="tx1"/>
                </a:solidFill>
              </a:rPr>
              <a:t>災害発生</a:t>
            </a:r>
            <a:r>
              <a:rPr lang="ja-JP" altLang="en-US" sz="1400" dirty="0" smtClean="0">
                <a:solidFill>
                  <a:schemeClr val="tx1"/>
                </a:solidFill>
              </a:rPr>
              <a:t>状況の推移</a:t>
            </a:r>
            <a:endParaRPr kumimoji="1" lang="ja-JP" altLang="en-US" sz="1400" dirty="0">
              <a:solidFill>
                <a:schemeClr val="tx1"/>
              </a:solidFill>
            </a:endParaRPr>
          </a:p>
        </p:txBody>
      </p:sp>
      <p:sp>
        <p:nvSpPr>
          <p:cNvPr id="16" name="角丸四角形 15"/>
          <p:cNvSpPr/>
          <p:nvPr/>
        </p:nvSpPr>
        <p:spPr>
          <a:xfrm>
            <a:off x="5734294" y="513320"/>
            <a:ext cx="1967910" cy="324000"/>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労働災害発生状況</a:t>
            </a:r>
            <a:endParaRPr lang="en-US" altLang="ja-JP" sz="1400" dirty="0" smtClean="0">
              <a:solidFill>
                <a:schemeClr val="tx1"/>
              </a:solidFill>
            </a:endParaRPr>
          </a:p>
        </p:txBody>
      </p:sp>
      <p:sp>
        <p:nvSpPr>
          <p:cNvPr id="6" name="テキスト ボックス 5"/>
          <p:cNvSpPr txBox="1"/>
          <p:nvPr/>
        </p:nvSpPr>
        <p:spPr>
          <a:xfrm>
            <a:off x="15915" y="6582201"/>
            <a:ext cx="5764416" cy="276999"/>
          </a:xfrm>
          <a:prstGeom prst="rect">
            <a:avLst/>
          </a:prstGeom>
          <a:noFill/>
        </p:spPr>
        <p:txBody>
          <a:bodyPr wrap="square" rtlCol="0">
            <a:spAutoFit/>
          </a:bodyPr>
          <a:lstStyle/>
          <a:p>
            <a:r>
              <a:rPr lang="en-US" altLang="ja-JP" sz="1200" dirty="0"/>
              <a:t>※</a:t>
            </a:r>
            <a:r>
              <a:rPr lang="ja-JP" altLang="en-US" sz="1200" dirty="0"/>
              <a:t>　</a:t>
            </a:r>
            <a:r>
              <a:rPr lang="ja-JP" altLang="en-US" sz="1200" dirty="0" smtClean="0"/>
              <a:t>簡易</a:t>
            </a:r>
            <a:r>
              <a:rPr lang="ja-JP" altLang="en-US" sz="1200" dirty="0"/>
              <a:t>架線集材装置や機械集材装置の集材機として用いられている場合を含む</a:t>
            </a:r>
            <a:r>
              <a:rPr lang="ja-JP" altLang="en-US" sz="1200" dirty="0" smtClean="0"/>
              <a:t>。</a:t>
            </a:r>
            <a:endParaRPr lang="ja-JP" altLang="en-US" sz="1200" dirty="0"/>
          </a:p>
        </p:txBody>
      </p:sp>
    </p:spTree>
    <p:extLst>
      <p:ext uri="{BB962C8B-B14F-4D97-AF65-F5344CB8AC3E}">
        <p14:creationId xmlns:p14="http://schemas.microsoft.com/office/powerpoint/2010/main" val="7356874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0" y="0"/>
            <a:ext cx="9144000" cy="404664"/>
          </a:xfrm>
          <a:prstGeom prst="rect">
            <a:avLst/>
          </a:prstGeom>
          <a:solidFill>
            <a:schemeClr val="accent3">
              <a:lumMod val="60000"/>
              <a:lumOff val="40000"/>
            </a:schemeClr>
          </a:solidFill>
          <a:effectLst/>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2400" b="1" dirty="0" smtClean="0">
                <a:ln w="12700" cmpd="sng">
                  <a:noFill/>
                  <a:prstDash val="solid"/>
                </a:ln>
                <a:solidFill>
                  <a:schemeClr val="tx1"/>
                </a:solidFill>
                <a:latin typeface="HGPｺﾞｼｯｸM" panose="020B0600000000000000" pitchFamily="50" charset="-128"/>
                <a:ea typeface="HGPｺﾞｼｯｸM" panose="020B0600000000000000" pitchFamily="50" charset="-128"/>
              </a:rPr>
              <a:t>新たに規制の対象となる</a:t>
            </a:r>
            <a:r>
              <a:rPr lang="ja-JP" altLang="en-US" sz="2400" b="1" dirty="0" smtClean="0">
                <a:ln w="12700" cmpd="sng">
                  <a:noFill/>
                  <a:prstDash val="solid"/>
                </a:ln>
                <a:solidFill>
                  <a:schemeClr val="tx1"/>
                </a:solidFill>
                <a:latin typeface="HGPｺﾞｼｯｸM" panose="020B0600000000000000" pitchFamily="50" charset="-128"/>
                <a:ea typeface="HGPｺﾞｼｯｸM" panose="020B0600000000000000" pitchFamily="50" charset="-128"/>
              </a:rPr>
              <a:t>木材伐出機械</a:t>
            </a:r>
            <a:r>
              <a:rPr kumimoji="1" lang="ja-JP" altLang="en-US" sz="2400" b="1" dirty="0" smtClean="0">
                <a:ln w="12700" cmpd="sng">
                  <a:noFill/>
                  <a:prstDash val="solid"/>
                </a:ln>
                <a:solidFill>
                  <a:schemeClr val="tx1"/>
                </a:solidFill>
                <a:latin typeface="HGPｺﾞｼｯｸM" panose="020B0600000000000000" pitchFamily="50" charset="-128"/>
                <a:ea typeface="HGPｺﾞｼｯｸM" panose="020B0600000000000000" pitchFamily="50" charset="-128"/>
              </a:rPr>
              <a:t>等の種類</a:t>
            </a:r>
            <a:endParaRPr kumimoji="1" lang="en-US" altLang="ja-JP" sz="2400" b="1" dirty="0" smtClean="0">
              <a:ln w="12700" cmpd="sng">
                <a:noFill/>
                <a:prstDash val="solid"/>
              </a:ln>
              <a:solidFill>
                <a:schemeClr val="tx1"/>
              </a:solidFill>
              <a:latin typeface="HGPｺﾞｼｯｸM" panose="020B0600000000000000" pitchFamily="50" charset="-128"/>
              <a:ea typeface="HGPｺﾞｼｯｸM" panose="020B0600000000000000" pitchFamily="50" charset="-128"/>
            </a:endParaRPr>
          </a:p>
        </p:txBody>
      </p:sp>
      <p:pic>
        <p:nvPicPr>
          <p:cNvPr id="31" name="図 30" descr="ha-besuta2.gif"/>
          <p:cNvPicPr>
            <a:picLocks noChangeAspect="1"/>
          </p:cNvPicPr>
          <p:nvPr/>
        </p:nvPicPr>
        <p:blipFill>
          <a:blip r:embed="rId3" cstate="print"/>
          <a:stretch>
            <a:fillRect/>
          </a:stretch>
        </p:blipFill>
        <p:spPr>
          <a:xfrm>
            <a:off x="335182" y="2575788"/>
            <a:ext cx="2004570" cy="1078237"/>
          </a:xfrm>
          <a:prstGeom prst="rect">
            <a:avLst/>
          </a:prstGeom>
        </p:spPr>
      </p:pic>
      <p:sp>
        <p:nvSpPr>
          <p:cNvPr id="35" name="テキスト ボックス 34"/>
          <p:cNvSpPr txBox="1"/>
          <p:nvPr/>
        </p:nvSpPr>
        <p:spPr>
          <a:xfrm>
            <a:off x="274934" y="1183107"/>
            <a:ext cx="2705644" cy="584775"/>
          </a:xfrm>
          <a:prstGeom prst="rect">
            <a:avLst/>
          </a:prstGeom>
          <a:noFill/>
        </p:spPr>
        <p:txBody>
          <a:bodyPr wrap="square" rtlCol="0">
            <a:spAutoFit/>
          </a:bodyPr>
          <a:lstStyle/>
          <a:p>
            <a:r>
              <a:rPr lang="ja-JP" altLang="en-US" sz="1600" u="sng" dirty="0" smtClean="0"/>
              <a:t>伐木、</a:t>
            </a:r>
            <a:r>
              <a:rPr lang="ja-JP" altLang="en-US" sz="1600" u="sng" dirty="0"/>
              <a:t>造材</a:t>
            </a:r>
            <a:r>
              <a:rPr lang="ja-JP" altLang="en-US" sz="1600" u="sng" dirty="0" smtClean="0"/>
              <a:t>、原木等の集積</a:t>
            </a:r>
            <a:r>
              <a:rPr lang="ja-JP" altLang="en-US" sz="1600" dirty="0" smtClean="0"/>
              <a:t>を行うための機械。</a:t>
            </a:r>
            <a:endParaRPr kumimoji="1" lang="ja-JP" altLang="en-US" sz="1600" dirty="0"/>
          </a:p>
        </p:txBody>
      </p:sp>
      <p:sp>
        <p:nvSpPr>
          <p:cNvPr id="36" name="角丸四角形 35"/>
          <p:cNvSpPr/>
          <p:nvPr/>
        </p:nvSpPr>
        <p:spPr>
          <a:xfrm>
            <a:off x="184712" y="1938772"/>
            <a:ext cx="2160240" cy="299372"/>
          </a:xfrm>
          <a:prstGeom prst="roundRect">
            <a:avLst/>
          </a:prstGeom>
          <a:noFill/>
          <a:ln w="19050">
            <a:noFill/>
          </a:ln>
        </p:spPr>
        <p:style>
          <a:lnRef idx="2">
            <a:schemeClr val="accent1"/>
          </a:lnRef>
          <a:fillRef idx="1">
            <a:schemeClr val="lt1"/>
          </a:fillRef>
          <a:effectRef idx="0">
            <a:schemeClr val="accent1"/>
          </a:effectRef>
          <a:fontRef idx="minor">
            <a:schemeClr val="dk1"/>
          </a:fontRef>
        </p:style>
        <p:txBody>
          <a:bodyPr rtlCol="0" anchor="ctr"/>
          <a:lstStyle/>
          <a:p>
            <a:r>
              <a:rPr lang="ja-JP" altLang="en-US" sz="1100" dirty="0" smtClean="0"/>
              <a:t>（例</a:t>
            </a:r>
            <a:r>
              <a:rPr kumimoji="1" lang="ja-JP" altLang="en-US" sz="1100" dirty="0" smtClean="0"/>
              <a:t>）　ハーベスタ</a:t>
            </a:r>
            <a:endParaRPr kumimoji="1" lang="ja-JP" altLang="en-US" sz="1100" dirty="0"/>
          </a:p>
        </p:txBody>
      </p:sp>
      <p:sp>
        <p:nvSpPr>
          <p:cNvPr id="39" name="テキスト ボックス 38"/>
          <p:cNvSpPr txBox="1"/>
          <p:nvPr/>
        </p:nvSpPr>
        <p:spPr>
          <a:xfrm>
            <a:off x="335182" y="2138430"/>
            <a:ext cx="2555174" cy="430887"/>
          </a:xfrm>
          <a:prstGeom prst="rect">
            <a:avLst/>
          </a:prstGeom>
          <a:noFill/>
        </p:spPr>
        <p:txBody>
          <a:bodyPr wrap="square" rtlCol="0">
            <a:spAutoFit/>
          </a:bodyPr>
          <a:lstStyle/>
          <a:p>
            <a:r>
              <a:rPr lang="ja-JP" altLang="en-US" sz="1100" dirty="0" smtClean="0"/>
              <a:t>伐木</a:t>
            </a:r>
            <a:r>
              <a:rPr kumimoji="1" lang="ja-JP" altLang="en-US" sz="1100" dirty="0" smtClean="0"/>
              <a:t>、枝払い、玉切りの各作業と玉切りした材の集積を行う自走式の機械。</a:t>
            </a:r>
            <a:endParaRPr kumimoji="1" lang="ja-JP" altLang="en-US" sz="1100" dirty="0"/>
          </a:p>
        </p:txBody>
      </p:sp>
      <p:sp>
        <p:nvSpPr>
          <p:cNvPr id="42" name="角丸四角形 41"/>
          <p:cNvSpPr/>
          <p:nvPr/>
        </p:nvSpPr>
        <p:spPr>
          <a:xfrm>
            <a:off x="3119637" y="1934379"/>
            <a:ext cx="2128639" cy="278506"/>
          </a:xfrm>
          <a:prstGeom prst="roundRect">
            <a:avLst/>
          </a:prstGeom>
          <a:noFill/>
          <a:ln w="19050">
            <a:noFill/>
          </a:ln>
        </p:spPr>
        <p:style>
          <a:lnRef idx="2">
            <a:schemeClr val="accent1"/>
          </a:lnRef>
          <a:fillRef idx="1">
            <a:schemeClr val="lt1"/>
          </a:fillRef>
          <a:effectRef idx="0">
            <a:schemeClr val="accent1"/>
          </a:effectRef>
          <a:fontRef idx="minor">
            <a:schemeClr val="dk1"/>
          </a:fontRef>
        </p:style>
        <p:txBody>
          <a:bodyPr rtlCol="0" anchor="ctr"/>
          <a:lstStyle/>
          <a:p>
            <a:r>
              <a:rPr kumimoji="1" lang="ja-JP" altLang="en-US" sz="1100" dirty="0" smtClean="0"/>
              <a:t>（例）　フォワーダ</a:t>
            </a:r>
            <a:endParaRPr kumimoji="1" lang="ja-JP" altLang="en-US" sz="1100" dirty="0"/>
          </a:p>
        </p:txBody>
      </p:sp>
      <p:sp>
        <p:nvSpPr>
          <p:cNvPr id="43" name="テキスト ボックス 42"/>
          <p:cNvSpPr txBox="1"/>
          <p:nvPr/>
        </p:nvSpPr>
        <p:spPr>
          <a:xfrm>
            <a:off x="3235821" y="2153761"/>
            <a:ext cx="2691190" cy="600164"/>
          </a:xfrm>
          <a:prstGeom prst="rect">
            <a:avLst/>
          </a:prstGeom>
          <a:noFill/>
        </p:spPr>
        <p:txBody>
          <a:bodyPr wrap="square" rtlCol="0">
            <a:spAutoFit/>
          </a:bodyPr>
          <a:lstStyle/>
          <a:p>
            <a:r>
              <a:rPr kumimoji="1" lang="ja-JP" altLang="en-US" sz="1100" dirty="0" smtClean="0"/>
              <a:t>グラップル装置で玉切りした短幹材を</a:t>
            </a:r>
            <a:r>
              <a:rPr lang="ja-JP" altLang="en-US" sz="1100" dirty="0" smtClean="0"/>
              <a:t>荷台に積載して運搬する機械。</a:t>
            </a:r>
            <a:r>
              <a:rPr kumimoji="1" lang="ja-JP" altLang="en-US" sz="1100" dirty="0" smtClean="0"/>
              <a:t>主として作業路上を走行する。</a:t>
            </a:r>
            <a:endParaRPr kumimoji="1" lang="ja-JP" altLang="en-US" sz="1100" dirty="0"/>
          </a:p>
        </p:txBody>
      </p:sp>
      <p:sp>
        <p:nvSpPr>
          <p:cNvPr id="44" name="テキスト ボックス 43"/>
          <p:cNvSpPr txBox="1"/>
          <p:nvPr/>
        </p:nvSpPr>
        <p:spPr>
          <a:xfrm>
            <a:off x="3235821" y="1170856"/>
            <a:ext cx="2769906" cy="584775"/>
          </a:xfrm>
          <a:prstGeom prst="rect">
            <a:avLst/>
          </a:prstGeom>
          <a:noFill/>
        </p:spPr>
        <p:txBody>
          <a:bodyPr wrap="square" rtlCol="0">
            <a:spAutoFit/>
          </a:bodyPr>
          <a:lstStyle/>
          <a:p>
            <a:r>
              <a:rPr kumimoji="1" lang="ja-JP" altLang="en-US" sz="1600" dirty="0" smtClean="0"/>
              <a:t>車両の</a:t>
            </a:r>
            <a:r>
              <a:rPr kumimoji="1" lang="ja-JP" altLang="en-US" sz="1600" u="sng" dirty="0" smtClean="0"/>
              <a:t>走行により集材</a:t>
            </a:r>
            <a:r>
              <a:rPr kumimoji="1" lang="ja-JP" altLang="en-US" sz="1600" dirty="0" smtClean="0"/>
              <a:t>を行うための機械。</a:t>
            </a:r>
            <a:endParaRPr kumimoji="1" lang="ja-JP" altLang="en-US" sz="1600" dirty="0"/>
          </a:p>
        </p:txBody>
      </p:sp>
      <p:pic>
        <p:nvPicPr>
          <p:cNvPr id="49" name="図 48" descr="fowa-da.png"/>
          <p:cNvPicPr>
            <a:picLocks noChangeAspect="1"/>
          </p:cNvPicPr>
          <p:nvPr/>
        </p:nvPicPr>
        <p:blipFill>
          <a:blip r:embed="rId4" cstate="print"/>
          <a:stretch>
            <a:fillRect/>
          </a:stretch>
        </p:blipFill>
        <p:spPr>
          <a:xfrm>
            <a:off x="3728165" y="2690472"/>
            <a:ext cx="1419899" cy="976398"/>
          </a:xfrm>
          <a:prstGeom prst="rect">
            <a:avLst/>
          </a:prstGeom>
        </p:spPr>
      </p:pic>
      <p:sp>
        <p:nvSpPr>
          <p:cNvPr id="50" name="角丸四角形 49"/>
          <p:cNvSpPr/>
          <p:nvPr/>
        </p:nvSpPr>
        <p:spPr>
          <a:xfrm>
            <a:off x="6078928" y="1898830"/>
            <a:ext cx="2552856" cy="317054"/>
          </a:xfrm>
          <a:prstGeom prst="roundRect">
            <a:avLst/>
          </a:prstGeom>
          <a:noFill/>
          <a:ln w="19050">
            <a:noFill/>
          </a:ln>
        </p:spPr>
        <p:style>
          <a:lnRef idx="2">
            <a:schemeClr val="accent1"/>
          </a:lnRef>
          <a:fillRef idx="1">
            <a:schemeClr val="lt1"/>
          </a:fillRef>
          <a:effectRef idx="0">
            <a:schemeClr val="accent1"/>
          </a:effectRef>
          <a:fontRef idx="minor">
            <a:schemeClr val="dk1"/>
          </a:fontRef>
        </p:style>
        <p:txBody>
          <a:bodyPr rtlCol="0" anchor="ctr"/>
          <a:lstStyle/>
          <a:p>
            <a:r>
              <a:rPr kumimoji="1" lang="ja-JP" altLang="en-US" sz="1100" dirty="0" smtClean="0"/>
              <a:t>（例）　</a:t>
            </a:r>
            <a:r>
              <a:rPr lang="ja-JP" altLang="en-US" sz="1100" dirty="0" smtClean="0"/>
              <a:t>集材</a:t>
            </a:r>
            <a:r>
              <a:rPr lang="ja-JP" altLang="en-US" sz="1100" dirty="0"/>
              <a:t>ウインチ</a:t>
            </a:r>
            <a:endParaRPr kumimoji="1" lang="en-US" altLang="ja-JP" sz="1100" dirty="0" smtClean="0"/>
          </a:p>
        </p:txBody>
      </p:sp>
      <p:sp>
        <p:nvSpPr>
          <p:cNvPr id="51" name="テキスト ボックス 50"/>
          <p:cNvSpPr txBox="1"/>
          <p:nvPr/>
        </p:nvSpPr>
        <p:spPr>
          <a:xfrm>
            <a:off x="6127884" y="1153763"/>
            <a:ext cx="2636946" cy="830997"/>
          </a:xfrm>
          <a:prstGeom prst="rect">
            <a:avLst/>
          </a:prstGeom>
          <a:noFill/>
        </p:spPr>
        <p:txBody>
          <a:bodyPr wrap="square" rtlCol="0">
            <a:spAutoFit/>
          </a:bodyPr>
          <a:lstStyle/>
          <a:p>
            <a:r>
              <a:rPr kumimoji="1" lang="ja-JP" altLang="en-US" sz="1600" dirty="0" smtClean="0"/>
              <a:t>動力を用いて原木等を</a:t>
            </a:r>
            <a:r>
              <a:rPr kumimoji="1" lang="ja-JP" altLang="en-US" sz="1600" u="sng" dirty="0" smtClean="0"/>
              <a:t>巻き上げることにより運搬</a:t>
            </a:r>
            <a:r>
              <a:rPr kumimoji="1" lang="ja-JP" altLang="en-US" sz="1600" dirty="0" smtClean="0"/>
              <a:t>する</a:t>
            </a:r>
            <a:r>
              <a:rPr lang="ja-JP" altLang="en-US" sz="1600" dirty="0"/>
              <a:t>ため</a:t>
            </a:r>
            <a:r>
              <a:rPr kumimoji="1" lang="ja-JP" altLang="en-US" sz="1600" dirty="0" smtClean="0"/>
              <a:t>の機械</a:t>
            </a:r>
            <a:r>
              <a:rPr lang="ja-JP" altLang="en-US" sz="1600" dirty="0" smtClean="0"/>
              <a:t>。</a:t>
            </a:r>
            <a:endParaRPr kumimoji="1" lang="ja-JP" altLang="en-US" sz="1600" dirty="0"/>
          </a:p>
        </p:txBody>
      </p:sp>
      <p:sp>
        <p:nvSpPr>
          <p:cNvPr id="53" name="テキスト ボックス 52"/>
          <p:cNvSpPr txBox="1"/>
          <p:nvPr/>
        </p:nvSpPr>
        <p:spPr>
          <a:xfrm>
            <a:off x="6127884" y="2147052"/>
            <a:ext cx="2720868" cy="430887"/>
          </a:xfrm>
          <a:prstGeom prst="rect">
            <a:avLst/>
          </a:prstGeom>
          <a:noFill/>
        </p:spPr>
        <p:txBody>
          <a:bodyPr wrap="square" rtlCol="0">
            <a:spAutoFit/>
          </a:bodyPr>
          <a:lstStyle/>
          <a:p>
            <a:r>
              <a:rPr lang="ja-JP" altLang="en-US" sz="1100" dirty="0" smtClean="0"/>
              <a:t>油圧ショベル等に</a:t>
            </a:r>
            <a:r>
              <a:rPr lang="ja-JP" altLang="en-US" sz="1100" dirty="0"/>
              <a:t>単胴</a:t>
            </a:r>
            <a:r>
              <a:rPr lang="ja-JP" altLang="en-US" sz="1100" dirty="0" smtClean="0"/>
              <a:t>のウインチを装備し、集材を行う自走式の機械。</a:t>
            </a:r>
            <a:endParaRPr kumimoji="1" lang="ja-JP" altLang="en-US" sz="1100" dirty="0"/>
          </a:p>
        </p:txBody>
      </p:sp>
      <p:sp>
        <p:nvSpPr>
          <p:cNvPr id="29" name="角丸四角形 28"/>
          <p:cNvSpPr/>
          <p:nvPr/>
        </p:nvSpPr>
        <p:spPr>
          <a:xfrm>
            <a:off x="201454" y="3659671"/>
            <a:ext cx="2918183" cy="669429"/>
          </a:xfrm>
          <a:prstGeom prst="roundRect">
            <a:avLst/>
          </a:prstGeom>
          <a:noFill/>
          <a:ln w="19050">
            <a:noFill/>
          </a:ln>
        </p:spPr>
        <p:style>
          <a:lnRef idx="2">
            <a:schemeClr val="accent1"/>
          </a:lnRef>
          <a:fillRef idx="1">
            <a:schemeClr val="lt1"/>
          </a:fillRef>
          <a:effectRef idx="0">
            <a:schemeClr val="accent1"/>
          </a:effectRef>
          <a:fontRef idx="minor">
            <a:schemeClr val="dk1"/>
          </a:fontRef>
        </p:style>
        <p:txBody>
          <a:bodyPr rtlCol="0" anchor="t"/>
          <a:lstStyle/>
          <a:p>
            <a:pPr marL="177800" indent="-177800"/>
            <a:r>
              <a:rPr kumimoji="1" lang="ja-JP" altLang="en-US" sz="1100" dirty="0" smtClean="0"/>
              <a:t>（その他の例）　フェラバンチャ、　プロセッサ、グラップルソー</a:t>
            </a:r>
            <a:r>
              <a:rPr lang="ja-JP" altLang="en-US" sz="1100" dirty="0" smtClean="0"/>
              <a:t>、木材グラップル</a:t>
            </a:r>
            <a:endParaRPr kumimoji="1" lang="ja-JP" altLang="en-US" sz="1100" dirty="0"/>
          </a:p>
        </p:txBody>
      </p:sp>
      <p:sp>
        <p:nvSpPr>
          <p:cNvPr id="30" name="角丸四角形 29"/>
          <p:cNvSpPr/>
          <p:nvPr/>
        </p:nvSpPr>
        <p:spPr>
          <a:xfrm>
            <a:off x="3125368" y="3659671"/>
            <a:ext cx="2953560" cy="601398"/>
          </a:xfrm>
          <a:prstGeom prst="roundRect">
            <a:avLst/>
          </a:prstGeom>
          <a:noFill/>
          <a:ln w="19050">
            <a:noFill/>
          </a:ln>
        </p:spPr>
        <p:style>
          <a:lnRef idx="2">
            <a:schemeClr val="accent1"/>
          </a:lnRef>
          <a:fillRef idx="1">
            <a:schemeClr val="lt1"/>
          </a:fillRef>
          <a:effectRef idx="0">
            <a:schemeClr val="accent1"/>
          </a:effectRef>
          <a:fontRef idx="minor">
            <a:schemeClr val="dk1"/>
          </a:fontRef>
        </p:style>
        <p:txBody>
          <a:bodyPr rtlCol="0" anchor="t"/>
          <a:lstStyle/>
          <a:p>
            <a:r>
              <a:rPr kumimoji="1" lang="ja-JP" altLang="en-US" sz="1100" dirty="0" smtClean="0"/>
              <a:t>（その他の例）　スキッダ、集材車、</a:t>
            </a:r>
            <a:endParaRPr kumimoji="1" lang="en-US" altLang="ja-JP" sz="1100" dirty="0" smtClean="0"/>
          </a:p>
          <a:p>
            <a:pPr indent="177800"/>
            <a:r>
              <a:rPr kumimoji="1" lang="ja-JP" altLang="en-US" sz="1100" dirty="0" smtClean="0"/>
              <a:t>集材用トラクター</a:t>
            </a:r>
            <a:endParaRPr kumimoji="1" lang="ja-JP" altLang="en-US" sz="1100" dirty="0"/>
          </a:p>
        </p:txBody>
      </p:sp>
      <p:pic>
        <p:nvPicPr>
          <p:cNvPr id="10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127884" y="5053982"/>
            <a:ext cx="2548560" cy="1383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8" name="テキスト ボックス 47"/>
          <p:cNvSpPr txBox="1"/>
          <p:nvPr/>
        </p:nvSpPr>
        <p:spPr>
          <a:xfrm>
            <a:off x="4752020" y="5094185"/>
            <a:ext cx="1525400" cy="1077218"/>
          </a:xfrm>
          <a:prstGeom prst="rect">
            <a:avLst/>
          </a:prstGeom>
          <a:noFill/>
        </p:spPr>
        <p:txBody>
          <a:bodyPr wrap="square" rtlCol="0">
            <a:spAutoFit/>
          </a:bodyPr>
          <a:lstStyle/>
          <a:p>
            <a:r>
              <a:rPr lang="ja-JP" altLang="en-US" sz="1600" u="sng" dirty="0" smtClean="0"/>
              <a:t>空中において</a:t>
            </a:r>
            <a:r>
              <a:rPr lang="ja-JP" altLang="en-US" sz="1600" dirty="0" smtClean="0"/>
              <a:t>運搬する設備。（従来の定義に同じ。）</a:t>
            </a:r>
            <a:endParaRPr kumimoji="1" lang="ja-JP" altLang="en-US" sz="1600" dirty="0"/>
          </a:p>
        </p:txBody>
      </p:sp>
      <p:sp>
        <p:nvSpPr>
          <p:cNvPr id="54" name="テキスト ボックス 53"/>
          <p:cNvSpPr txBox="1"/>
          <p:nvPr/>
        </p:nvSpPr>
        <p:spPr>
          <a:xfrm>
            <a:off x="206515" y="5097087"/>
            <a:ext cx="1620180" cy="1077218"/>
          </a:xfrm>
          <a:prstGeom prst="rect">
            <a:avLst/>
          </a:prstGeom>
          <a:noFill/>
        </p:spPr>
        <p:txBody>
          <a:bodyPr wrap="square" rtlCol="0">
            <a:spAutoFit/>
          </a:bodyPr>
          <a:lstStyle/>
          <a:p>
            <a:r>
              <a:rPr lang="ja-JP" altLang="en-US" sz="1600" dirty="0" smtClean="0"/>
              <a:t>原木等の一部が</a:t>
            </a:r>
            <a:r>
              <a:rPr lang="ja-JP" altLang="en-US" sz="1600" u="sng" dirty="0" smtClean="0"/>
              <a:t>地面に接した状態で</a:t>
            </a:r>
            <a:r>
              <a:rPr lang="ja-JP" altLang="en-US" sz="1600" dirty="0" smtClean="0"/>
              <a:t>運搬する設備。</a:t>
            </a:r>
            <a:endParaRPr kumimoji="1" lang="ja-JP" altLang="en-US" sz="1600" dirty="0"/>
          </a:p>
        </p:txBody>
      </p:sp>
      <p:sp>
        <p:nvSpPr>
          <p:cNvPr id="5" name="正方形/長方形 4"/>
          <p:cNvSpPr/>
          <p:nvPr/>
        </p:nvSpPr>
        <p:spPr>
          <a:xfrm>
            <a:off x="107504" y="620689"/>
            <a:ext cx="8886204" cy="3600400"/>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角丸四角形 6"/>
          <p:cNvSpPr/>
          <p:nvPr/>
        </p:nvSpPr>
        <p:spPr>
          <a:xfrm>
            <a:off x="229145" y="447951"/>
            <a:ext cx="6647111" cy="343548"/>
          </a:xfrm>
          <a:prstGeom prst="roundRect">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dirty="0" smtClean="0">
                <a:solidFill>
                  <a:schemeClr val="tx1"/>
                </a:solidFill>
              </a:rPr>
              <a:t>車両系木材伐出</a:t>
            </a:r>
            <a:r>
              <a:rPr lang="ja-JP" altLang="en-US" dirty="0" smtClean="0">
                <a:solidFill>
                  <a:schemeClr val="tx1"/>
                </a:solidFill>
              </a:rPr>
              <a:t>機械</a:t>
            </a:r>
            <a:r>
              <a:rPr lang="ja-JP" altLang="en-US" sz="2000" dirty="0" smtClean="0">
                <a:solidFill>
                  <a:schemeClr val="tx1"/>
                </a:solidFill>
              </a:rPr>
              <a:t>　</a:t>
            </a:r>
            <a:r>
              <a:rPr lang="ja-JP" altLang="en-US" sz="1400" dirty="0" smtClean="0">
                <a:solidFill>
                  <a:schemeClr val="tx1"/>
                </a:solidFill>
              </a:rPr>
              <a:t>動力</a:t>
            </a:r>
            <a:r>
              <a:rPr lang="ja-JP" altLang="en-US" sz="1400" dirty="0">
                <a:solidFill>
                  <a:schemeClr val="tx1"/>
                </a:solidFill>
              </a:rPr>
              <a:t>を用い、不特定の場所に</a:t>
            </a:r>
            <a:r>
              <a:rPr lang="ja-JP" altLang="en-US" sz="1400" dirty="0" smtClean="0">
                <a:solidFill>
                  <a:schemeClr val="tx1"/>
                </a:solidFill>
              </a:rPr>
              <a:t>自走できる</a:t>
            </a:r>
            <a:r>
              <a:rPr lang="ja-JP" altLang="en-US" sz="1400" dirty="0" smtClean="0">
                <a:solidFill>
                  <a:schemeClr val="tx1"/>
                </a:solidFill>
              </a:rPr>
              <a:t>機械</a:t>
            </a:r>
            <a:endParaRPr kumimoji="1" lang="ja-JP" altLang="en-US" dirty="0">
              <a:solidFill>
                <a:schemeClr val="tx1"/>
              </a:solidFill>
            </a:endParaRPr>
          </a:p>
        </p:txBody>
      </p:sp>
      <p:sp>
        <p:nvSpPr>
          <p:cNvPr id="6" name="正方形/長方形 5"/>
          <p:cNvSpPr/>
          <p:nvPr/>
        </p:nvSpPr>
        <p:spPr>
          <a:xfrm>
            <a:off x="184711" y="1027779"/>
            <a:ext cx="2886091" cy="31019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角丸四角形 2"/>
          <p:cNvSpPr/>
          <p:nvPr/>
        </p:nvSpPr>
        <p:spPr>
          <a:xfrm>
            <a:off x="424699" y="857218"/>
            <a:ext cx="2376140" cy="29654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伐木等機械</a:t>
            </a:r>
            <a:endParaRPr kumimoji="1" lang="ja-JP" altLang="en-US" dirty="0">
              <a:solidFill>
                <a:schemeClr val="tx1"/>
              </a:solidFill>
            </a:endParaRPr>
          </a:p>
        </p:txBody>
      </p:sp>
      <p:sp>
        <p:nvSpPr>
          <p:cNvPr id="46" name="正方形/長方形 45"/>
          <p:cNvSpPr/>
          <p:nvPr/>
        </p:nvSpPr>
        <p:spPr>
          <a:xfrm>
            <a:off x="3119637" y="1027777"/>
            <a:ext cx="2886091" cy="31019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角丸四角形 32"/>
          <p:cNvSpPr/>
          <p:nvPr/>
        </p:nvSpPr>
        <p:spPr>
          <a:xfrm>
            <a:off x="3392425" y="857218"/>
            <a:ext cx="2377982" cy="28072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走行集材機械</a:t>
            </a:r>
            <a:endParaRPr kumimoji="1" lang="ja-JP" altLang="en-US" dirty="0">
              <a:solidFill>
                <a:schemeClr val="tx1"/>
              </a:solidFill>
            </a:endParaRPr>
          </a:p>
        </p:txBody>
      </p:sp>
      <p:sp>
        <p:nvSpPr>
          <p:cNvPr id="47" name="正方形/長方形 46"/>
          <p:cNvSpPr/>
          <p:nvPr/>
        </p:nvSpPr>
        <p:spPr>
          <a:xfrm>
            <a:off x="6044675" y="1027777"/>
            <a:ext cx="2886091" cy="310194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角丸四角形 33"/>
          <p:cNvSpPr/>
          <p:nvPr/>
        </p:nvSpPr>
        <p:spPr>
          <a:xfrm>
            <a:off x="6277420" y="857218"/>
            <a:ext cx="2354364" cy="270069"/>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架線集材機械</a:t>
            </a:r>
            <a:endParaRPr kumimoji="1" lang="ja-JP" altLang="en-US" dirty="0">
              <a:solidFill>
                <a:schemeClr val="tx1"/>
              </a:solidFill>
            </a:endParaRPr>
          </a:p>
        </p:txBody>
      </p:sp>
      <p:pic>
        <p:nvPicPr>
          <p:cNvPr id="2" name="Picture 2"/>
          <p:cNvPicPr>
            <a:picLocks noChangeAspect="1" noChangeArrowheads="1"/>
          </p:cNvPicPr>
          <p:nvPr/>
        </p:nvPicPr>
        <p:blipFill>
          <a:blip r:embed="rId6" cstate="print"/>
          <a:srcRect/>
          <a:stretch>
            <a:fillRect/>
          </a:stretch>
        </p:blipFill>
        <p:spPr bwMode="auto">
          <a:xfrm>
            <a:off x="1723051" y="4932186"/>
            <a:ext cx="2515054" cy="1606840"/>
          </a:xfrm>
          <a:prstGeom prst="rect">
            <a:avLst/>
          </a:prstGeom>
          <a:noFill/>
          <a:ln w="9525">
            <a:noFill/>
            <a:miter lim="800000"/>
            <a:headEnd/>
            <a:tailEnd/>
          </a:ln>
        </p:spPr>
      </p:pic>
      <p:sp>
        <p:nvSpPr>
          <p:cNvPr id="55" name="正方形/長方形 54"/>
          <p:cNvSpPr/>
          <p:nvPr/>
        </p:nvSpPr>
        <p:spPr>
          <a:xfrm>
            <a:off x="107504" y="4464115"/>
            <a:ext cx="8886204" cy="2220833"/>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角丸四角形 55"/>
          <p:cNvSpPr/>
          <p:nvPr/>
        </p:nvSpPr>
        <p:spPr>
          <a:xfrm>
            <a:off x="223236" y="4318569"/>
            <a:ext cx="7862679" cy="343548"/>
          </a:xfrm>
          <a:prstGeom prst="roundRect">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smtClean="0">
                <a:solidFill>
                  <a:schemeClr val="tx1"/>
                </a:solidFill>
              </a:rPr>
              <a:t>集材装置</a:t>
            </a:r>
            <a:r>
              <a:rPr lang="ja-JP" altLang="en-US" sz="2000" dirty="0" smtClean="0">
                <a:solidFill>
                  <a:schemeClr val="tx1"/>
                </a:solidFill>
              </a:rPr>
              <a:t>　</a:t>
            </a:r>
            <a:r>
              <a:rPr lang="ja-JP" altLang="en-US" sz="1400" dirty="0" smtClean="0">
                <a:solidFill>
                  <a:schemeClr val="tx1"/>
                </a:solidFill>
              </a:rPr>
              <a:t>集材機、架線、支柱等により構成され、動力を用いて、原木等を巻き上げ、運搬する設備</a:t>
            </a:r>
            <a:endParaRPr kumimoji="1" lang="ja-JP" altLang="en-US" dirty="0">
              <a:solidFill>
                <a:schemeClr val="tx1"/>
              </a:solidFill>
            </a:endParaRPr>
          </a:p>
        </p:txBody>
      </p:sp>
      <p:sp>
        <p:nvSpPr>
          <p:cNvPr id="57" name="正方形/長方形 56"/>
          <p:cNvSpPr/>
          <p:nvPr/>
        </p:nvSpPr>
        <p:spPr>
          <a:xfrm>
            <a:off x="201455" y="4932186"/>
            <a:ext cx="4210290" cy="16065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角丸四角形 44"/>
          <p:cNvSpPr/>
          <p:nvPr/>
        </p:nvSpPr>
        <p:spPr>
          <a:xfrm>
            <a:off x="1196625" y="4757437"/>
            <a:ext cx="2385265" cy="296545"/>
          </a:xfrm>
          <a:prstGeom prst="roundRect">
            <a:avLst/>
          </a:prstGeom>
          <a:solidFill>
            <a:schemeClr val="bg1"/>
          </a:solidFill>
          <a:ln>
            <a:solidFill>
              <a:schemeClr val="tx2">
                <a:alpha val="9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簡易架線集材</a:t>
            </a:r>
            <a:r>
              <a:rPr lang="ja-JP" altLang="en-US" dirty="0">
                <a:solidFill>
                  <a:schemeClr val="tx1"/>
                </a:solidFill>
              </a:rPr>
              <a:t>装置</a:t>
            </a:r>
            <a:endParaRPr kumimoji="1" lang="ja-JP" altLang="en-US" dirty="0">
              <a:solidFill>
                <a:schemeClr val="tx1"/>
              </a:solidFill>
            </a:endParaRPr>
          </a:p>
        </p:txBody>
      </p:sp>
      <p:sp>
        <p:nvSpPr>
          <p:cNvPr id="58" name="正方形/長方形 57"/>
          <p:cNvSpPr/>
          <p:nvPr/>
        </p:nvSpPr>
        <p:spPr>
          <a:xfrm>
            <a:off x="4707016" y="4932186"/>
            <a:ext cx="4172610" cy="1606578"/>
          </a:xfrm>
          <a:prstGeom prst="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角丸四角形 37"/>
          <p:cNvSpPr/>
          <p:nvPr/>
        </p:nvSpPr>
        <p:spPr>
          <a:xfrm>
            <a:off x="5666596" y="4757437"/>
            <a:ext cx="2419320" cy="296545"/>
          </a:xfrm>
          <a:prstGeom prst="roundRect">
            <a:avLst/>
          </a:prstGeom>
          <a:solidFill>
            <a:schemeClr val="bg1"/>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機械集材装置</a:t>
            </a:r>
            <a:endParaRPr kumimoji="1" lang="ja-JP" altLang="en-US" dirty="0">
              <a:solidFill>
                <a:schemeClr val="tx1"/>
              </a:solidFill>
            </a:endParaRPr>
          </a:p>
        </p:txBody>
      </p:sp>
      <p:pic>
        <p:nvPicPr>
          <p:cNvPr id="40" name="Picture 4"/>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423566" y="2668478"/>
            <a:ext cx="2045582" cy="11728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7" name="角丸四角形 36"/>
          <p:cNvSpPr/>
          <p:nvPr/>
        </p:nvSpPr>
        <p:spPr>
          <a:xfrm>
            <a:off x="6044675" y="3659671"/>
            <a:ext cx="2886091" cy="443538"/>
          </a:xfrm>
          <a:prstGeom prst="roundRect">
            <a:avLst/>
          </a:prstGeom>
          <a:noFill/>
          <a:ln w="19050">
            <a:noFill/>
          </a:ln>
        </p:spPr>
        <p:style>
          <a:lnRef idx="2">
            <a:schemeClr val="accent1"/>
          </a:lnRef>
          <a:fillRef idx="1">
            <a:schemeClr val="lt1"/>
          </a:fillRef>
          <a:effectRef idx="0">
            <a:schemeClr val="accent1"/>
          </a:effectRef>
          <a:fontRef idx="minor">
            <a:schemeClr val="dk1"/>
          </a:fontRef>
        </p:style>
        <p:txBody>
          <a:bodyPr rtlCol="0" anchor="ctr"/>
          <a:lstStyle/>
          <a:p>
            <a:r>
              <a:rPr lang="ja-JP" altLang="en-US" sz="1100" dirty="0" smtClean="0"/>
              <a:t>（その他の例）　タワーヤーダ、</a:t>
            </a:r>
            <a:endParaRPr lang="en-US" altLang="ja-JP" sz="1100" dirty="0" smtClean="0"/>
          </a:p>
          <a:p>
            <a:r>
              <a:rPr lang="ja-JP" altLang="en-US" sz="1100" dirty="0"/>
              <a:t>　</a:t>
            </a:r>
            <a:r>
              <a:rPr lang="ja-JP" altLang="en-US" sz="1100" dirty="0" smtClean="0"/>
              <a:t>　スイングヤーダ</a:t>
            </a:r>
            <a:endParaRPr kumimoji="1" lang="ja-JP" altLang="en-US" sz="11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0" y="0"/>
            <a:ext cx="9144000" cy="728700"/>
          </a:xfrm>
          <a:prstGeom prst="rect">
            <a:avLst/>
          </a:prstGeom>
          <a:solidFill>
            <a:schemeClr val="accent3">
              <a:lumMod val="60000"/>
              <a:lumOff val="4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2400" b="1" dirty="0" smtClean="0">
                <a:ln w="18415" cmpd="sng">
                  <a:noFill/>
                  <a:prstDash val="solid"/>
                </a:ln>
                <a:solidFill>
                  <a:schemeClr val="tx1"/>
                </a:solidFill>
                <a:latin typeface="HGPｺﾞｼｯｸM" panose="020B0600000000000000" pitchFamily="50" charset="-128"/>
                <a:ea typeface="HGPｺﾞｼｯｸM" panose="020B0600000000000000" pitchFamily="50" charset="-128"/>
              </a:rPr>
              <a:t>労働安全衛生規則の一部を改正する省令の概要</a:t>
            </a:r>
            <a:endParaRPr kumimoji="1" lang="en-US" altLang="ja-JP" sz="2400" b="1" dirty="0" smtClean="0">
              <a:ln w="18415" cmpd="sng">
                <a:noFill/>
                <a:prstDash val="solid"/>
              </a:ln>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2400" b="1" dirty="0" smtClean="0">
                <a:ln w="18415" cmpd="sng">
                  <a:noFill/>
                  <a:prstDash val="solid"/>
                </a:ln>
                <a:solidFill>
                  <a:schemeClr val="tx1"/>
                </a:solidFill>
                <a:latin typeface="HGPｺﾞｼｯｸM" panose="020B0600000000000000" pitchFamily="50" charset="-128"/>
                <a:ea typeface="HGPｺﾞｼｯｸM" panose="020B0600000000000000" pitchFamily="50" charset="-128"/>
              </a:rPr>
              <a:t>（</a:t>
            </a:r>
            <a:r>
              <a:rPr lang="ja-JP" altLang="en-US" sz="2400" b="1" dirty="0" smtClean="0">
                <a:ln w="18415" cmpd="sng">
                  <a:noFill/>
                  <a:prstDash val="solid"/>
                </a:ln>
                <a:solidFill>
                  <a:schemeClr val="tx1"/>
                </a:solidFill>
                <a:latin typeface="HGPｺﾞｼｯｸM" panose="020B0600000000000000" pitchFamily="50" charset="-128"/>
                <a:ea typeface="HGPｺﾞｼｯｸM" panose="020B0600000000000000" pitchFamily="50" charset="-128"/>
              </a:rPr>
              <a:t>木材伐出機械等</a:t>
            </a:r>
            <a:r>
              <a:rPr kumimoji="1" lang="ja-JP" altLang="en-US" sz="2400" b="1" dirty="0" smtClean="0">
                <a:ln w="18415" cmpd="sng">
                  <a:noFill/>
                  <a:prstDash val="solid"/>
                </a:ln>
                <a:solidFill>
                  <a:schemeClr val="tx1"/>
                </a:solidFill>
                <a:latin typeface="HGPｺﾞｼｯｸM" panose="020B0600000000000000" pitchFamily="50" charset="-128"/>
                <a:ea typeface="HGPｺﾞｼｯｸM" panose="020B0600000000000000" pitchFamily="50" charset="-128"/>
              </a:rPr>
              <a:t>関係）</a:t>
            </a:r>
            <a:endParaRPr kumimoji="1" lang="en-US" altLang="ja-JP" sz="2400" b="1" dirty="0" smtClean="0">
              <a:ln w="18415" cmpd="sng">
                <a:noFill/>
                <a:prstDash val="solid"/>
              </a:ln>
              <a:solidFill>
                <a:schemeClr val="tx1"/>
              </a:solidFill>
              <a:latin typeface="HGPｺﾞｼｯｸM" panose="020B0600000000000000" pitchFamily="50" charset="-128"/>
              <a:ea typeface="HGPｺﾞｼｯｸM" panose="020B0600000000000000" pitchFamily="50" charset="-128"/>
            </a:endParaRPr>
          </a:p>
        </p:txBody>
      </p:sp>
      <p:sp>
        <p:nvSpPr>
          <p:cNvPr id="6" name="正方形/長方形 5"/>
          <p:cNvSpPr/>
          <p:nvPr/>
        </p:nvSpPr>
        <p:spPr>
          <a:xfrm>
            <a:off x="188513" y="1039417"/>
            <a:ext cx="8766974" cy="864096"/>
          </a:xfrm>
          <a:prstGeom prst="rect">
            <a:avLst/>
          </a:prstGeom>
          <a:no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rPr>
              <a:t>　</a:t>
            </a:r>
            <a:r>
              <a:rPr lang="ja-JP" altLang="en-US" sz="1200" dirty="0" smtClean="0">
                <a:solidFill>
                  <a:schemeClr val="tx1"/>
                </a:solidFill>
              </a:rPr>
              <a:t>　　　　　　　　　　　林業</a:t>
            </a:r>
            <a:r>
              <a:rPr lang="ja-JP" altLang="en-US" sz="1200" dirty="0">
                <a:solidFill>
                  <a:schemeClr val="tx1"/>
                </a:solidFill>
              </a:rPr>
              <a:t>では、動力を用い、不特定の場所に自走できる林業機械の</a:t>
            </a:r>
            <a:r>
              <a:rPr lang="ja-JP" altLang="en-US" sz="1200" dirty="0" smtClean="0">
                <a:solidFill>
                  <a:schemeClr val="tx1"/>
                </a:solidFill>
              </a:rPr>
              <a:t>機能の多様化</a:t>
            </a:r>
            <a:r>
              <a:rPr lang="ja-JP" altLang="en-US" sz="1200" dirty="0">
                <a:solidFill>
                  <a:schemeClr val="tx1"/>
                </a:solidFill>
              </a:rPr>
              <a:t>、高度化が</a:t>
            </a:r>
            <a:r>
              <a:rPr lang="ja-JP" altLang="en-US" sz="1200" dirty="0" smtClean="0">
                <a:solidFill>
                  <a:schemeClr val="tx1"/>
                </a:solidFill>
              </a:rPr>
              <a:t>進められている。</a:t>
            </a:r>
            <a:endParaRPr lang="en-US" altLang="ja-JP" sz="1200" dirty="0" smtClean="0">
              <a:solidFill>
                <a:schemeClr val="tx1"/>
              </a:solidFill>
            </a:endParaRPr>
          </a:p>
          <a:p>
            <a:r>
              <a:rPr lang="ja-JP" altLang="en-US" sz="1200" dirty="0" smtClean="0">
                <a:solidFill>
                  <a:schemeClr val="tx1"/>
                </a:solidFill>
              </a:rPr>
              <a:t>　　　　　　　　　　　　多く</a:t>
            </a:r>
            <a:r>
              <a:rPr lang="ja-JP" altLang="en-US" sz="1200" dirty="0">
                <a:solidFill>
                  <a:schemeClr val="tx1"/>
                </a:solidFill>
              </a:rPr>
              <a:t>の林業現場で、これらの機械を使用して伐木、造材、集材等の作業</a:t>
            </a:r>
            <a:r>
              <a:rPr lang="ja-JP" altLang="en-US" sz="1200" dirty="0" smtClean="0">
                <a:solidFill>
                  <a:schemeClr val="tx1"/>
                </a:solidFill>
              </a:rPr>
              <a:t>が行われているが、同時に死亡災害を含む</a:t>
            </a:r>
            <a:endParaRPr lang="en-US" altLang="ja-JP" sz="1200" dirty="0" smtClean="0">
              <a:solidFill>
                <a:schemeClr val="tx1"/>
              </a:solidFill>
            </a:endParaRPr>
          </a:p>
          <a:p>
            <a:r>
              <a:rPr lang="ja-JP" altLang="en-US" sz="1200" dirty="0" smtClean="0">
                <a:solidFill>
                  <a:schemeClr val="tx1"/>
                </a:solidFill>
              </a:rPr>
              <a:t>　　　　　　　　　　 労働災害が発生してきている。</a:t>
            </a:r>
            <a:r>
              <a:rPr lang="ja-JP" altLang="en-US" sz="1200" dirty="0">
                <a:solidFill>
                  <a:schemeClr val="tx1"/>
                </a:solidFill>
              </a:rPr>
              <a:t>そこで</a:t>
            </a:r>
            <a:r>
              <a:rPr lang="ja-JP" altLang="en-US" sz="1200" dirty="0" smtClean="0">
                <a:solidFill>
                  <a:schemeClr val="tx1"/>
                </a:solidFill>
              </a:rPr>
              <a:t>、「車両系林業機械の安全対策に係る検討会」における議論を踏まえ、木材伐出</a:t>
            </a:r>
            <a:endParaRPr lang="en-US" altLang="ja-JP" sz="1200" dirty="0" smtClean="0">
              <a:solidFill>
                <a:schemeClr val="tx1"/>
              </a:solidFill>
            </a:endParaRPr>
          </a:p>
          <a:p>
            <a:r>
              <a:rPr lang="ja-JP" altLang="en-US" sz="1200" dirty="0" smtClean="0">
                <a:solidFill>
                  <a:schemeClr val="tx1"/>
                </a:solidFill>
              </a:rPr>
              <a:t>　　　　　　　　　　 機械等を使用する作業による労働災害を防止するため、労働安全衛生規則について必要な改正を行うものである。</a:t>
            </a:r>
            <a:endParaRPr lang="ja-JP" altLang="en-US" sz="1200" dirty="0">
              <a:solidFill>
                <a:schemeClr val="tx1"/>
              </a:solidFill>
            </a:endParaRPr>
          </a:p>
        </p:txBody>
      </p:sp>
      <p:graphicFrame>
        <p:nvGraphicFramePr>
          <p:cNvPr id="9" name="表 8"/>
          <p:cNvGraphicFramePr>
            <a:graphicFrameLocks noGrp="1"/>
          </p:cNvGraphicFramePr>
          <p:nvPr>
            <p:extLst>
              <p:ext uri="{D42A27DB-BD31-4B8C-83A1-F6EECF244321}">
                <p14:modId xmlns:p14="http://schemas.microsoft.com/office/powerpoint/2010/main" val="1337893014"/>
              </p:ext>
            </p:extLst>
          </p:nvPr>
        </p:nvGraphicFramePr>
        <p:xfrm>
          <a:off x="212422" y="2348880"/>
          <a:ext cx="8766974" cy="4142160"/>
        </p:xfrm>
        <a:graphic>
          <a:graphicData uri="http://schemas.openxmlformats.org/drawingml/2006/table">
            <a:tbl>
              <a:tblPr firstRow="1" bandRow="1">
                <a:tableStyleId>{5940675A-B579-460E-94D1-54222C63F5DA}</a:tableStyleId>
              </a:tblPr>
              <a:tblGrid>
                <a:gridCol w="327130"/>
                <a:gridCol w="4032448"/>
                <a:gridCol w="792088"/>
                <a:gridCol w="864096"/>
                <a:gridCol w="792088"/>
                <a:gridCol w="1068171"/>
                <a:gridCol w="890953"/>
              </a:tblGrid>
              <a:tr h="288000">
                <a:tc gridSpan="2">
                  <a:txBody>
                    <a:bodyPr/>
                    <a:lstStyle/>
                    <a:p>
                      <a:endParaRPr kumimoji="1" lang="en-US" altLang="ja-JP" sz="1200" dirty="0" smtClean="0"/>
                    </a:p>
                    <a:p>
                      <a:r>
                        <a:rPr kumimoji="1" lang="ja-JP" altLang="en-US" sz="1200" dirty="0" smtClean="0"/>
                        <a:t>　　　　　　　　　◎：新設（一部改正を含む）　　○：既存</a:t>
                      </a:r>
                      <a:endParaRPr kumimoji="1" lang="ja-JP" altLang="en-US" sz="1200" dirty="0"/>
                    </a:p>
                  </a:txBody>
                  <a:tcPr/>
                </a:tc>
                <a:tc hMerge="1">
                  <a:txBody>
                    <a:bodyPr/>
                    <a:lstStyle/>
                    <a:p>
                      <a:endParaRPr kumimoji="1" lang="ja-JP" altLang="en-US" sz="1200" dirty="0"/>
                    </a:p>
                  </a:txBody>
                  <a:tcPr/>
                </a:tc>
                <a:tc>
                  <a:txBody>
                    <a:bodyPr/>
                    <a:lstStyle/>
                    <a:p>
                      <a:pPr algn="ctr"/>
                      <a:r>
                        <a:rPr kumimoji="1" lang="ja-JP" altLang="en-US" sz="1200" dirty="0" smtClean="0"/>
                        <a:t>伐木等機械</a:t>
                      </a:r>
                      <a:endParaRPr kumimoji="1" lang="en-US" altLang="ja-JP" sz="1200" dirty="0" smtClean="0"/>
                    </a:p>
                  </a:txBody>
                  <a:tcPr/>
                </a:tc>
                <a:tc>
                  <a:txBody>
                    <a:bodyPr/>
                    <a:lstStyle/>
                    <a:p>
                      <a:pPr algn="ctr"/>
                      <a:r>
                        <a:rPr kumimoji="1" lang="ja-JP" altLang="en-US" sz="1200" dirty="0" smtClean="0"/>
                        <a:t>走行集材機械</a:t>
                      </a:r>
                      <a:endParaRPr kumimoji="1" lang="en-US" altLang="ja-JP" sz="1200"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架線集材機械</a:t>
                      </a:r>
                      <a:endParaRPr kumimoji="1" lang="en-US" altLang="ja-JP" sz="1200" dirty="0" smtClean="0"/>
                    </a:p>
                  </a:txBody>
                  <a:tcPr/>
                </a:tc>
                <a:tc>
                  <a:txBody>
                    <a:bodyPr/>
                    <a:lstStyle/>
                    <a:p>
                      <a:pPr algn="ctr"/>
                      <a:r>
                        <a:rPr kumimoji="1" lang="ja-JP" altLang="en-US" sz="1200" dirty="0" smtClean="0"/>
                        <a:t>簡易架線集材装置</a:t>
                      </a:r>
                      <a:endParaRPr kumimoji="1" lang="en-US" altLang="ja-JP" sz="1200"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機械集材</a:t>
                      </a:r>
                      <a:endParaRPr kumimoji="1" lang="en-US" altLang="ja-JP" sz="12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装置等</a:t>
                      </a:r>
                      <a:endParaRPr kumimoji="1" lang="en-US" altLang="ja-JP" sz="1200" dirty="0" smtClean="0"/>
                    </a:p>
                  </a:txBody>
                  <a:tcPr/>
                </a:tc>
              </a:tr>
              <a:tr h="288000">
                <a:tc rowSpan="7">
                  <a:txBody>
                    <a:bodyPr/>
                    <a:lstStyle/>
                    <a:p>
                      <a:pPr algn="ctr"/>
                      <a:r>
                        <a:rPr kumimoji="1" lang="ja-JP" altLang="en-US" sz="1200" dirty="0" smtClean="0"/>
                        <a:t>①機械・装置による作業での危険防止</a:t>
                      </a:r>
                      <a:endParaRPr kumimoji="1" lang="ja-JP" altLang="en-US" sz="1200" dirty="0"/>
                    </a:p>
                  </a:txBody>
                  <a:tcPr vert="wordArtVertRtl" anchor="ctr"/>
                </a:tc>
                <a:tc>
                  <a:txBody>
                    <a:bodyPr/>
                    <a:lstStyle/>
                    <a:p>
                      <a:r>
                        <a:rPr kumimoji="1" lang="ja-JP" altLang="en-US" sz="1200" dirty="0" smtClean="0"/>
                        <a:t>一般的な措置（ヘッドガード等の設置、地形等の調査、作業計画の作成、最大使用荷重等の厳守、制動装置等の点検と補</a:t>
                      </a:r>
                      <a:r>
                        <a:rPr kumimoji="1" lang="ja-JP" altLang="en-US" sz="1200" dirty="0" smtClean="0">
                          <a:solidFill>
                            <a:schemeClr val="tx1"/>
                          </a:solidFill>
                        </a:rPr>
                        <a:t>修、</a:t>
                      </a:r>
                      <a:r>
                        <a:rPr kumimoji="1" lang="ja-JP" altLang="en-US" sz="1200" dirty="0" smtClean="0"/>
                        <a:t>作業指揮者</a:t>
                      </a:r>
                      <a:r>
                        <a:rPr kumimoji="1" lang="ja-JP" altLang="en-US" sz="1200" baseline="0" dirty="0" smtClean="0"/>
                        <a:t> </a:t>
                      </a:r>
                      <a:r>
                        <a:rPr kumimoji="1" lang="ja-JP" altLang="en-US" sz="1200" dirty="0" smtClean="0"/>
                        <a:t>他）</a:t>
                      </a:r>
                      <a:endParaRPr kumimoji="1" lang="ja-JP" altLang="en-US" sz="1200" dirty="0"/>
                    </a:p>
                  </a:txBody>
                  <a:tcPr/>
                </a:tc>
                <a:tc>
                  <a:txBody>
                    <a:bodyPr/>
                    <a:lstStyle/>
                    <a:p>
                      <a:pPr algn="ctr"/>
                      <a:r>
                        <a:rPr kumimoji="1" lang="ja-JP" altLang="en-US" sz="1200" dirty="0" smtClean="0"/>
                        <a:t>◎</a:t>
                      </a:r>
                      <a:endParaRPr kumimoji="1" lang="ja-JP" altLang="en-US" sz="1200" dirty="0"/>
                    </a:p>
                  </a:txBody>
                  <a:tcPr anchor="ctr"/>
                </a:tc>
                <a:tc>
                  <a:txBody>
                    <a:bodyPr/>
                    <a:lstStyle/>
                    <a:p>
                      <a:pPr algn="ctr"/>
                      <a:r>
                        <a:rPr kumimoji="1" lang="ja-JP" altLang="en-US" sz="1200" dirty="0" smtClean="0"/>
                        <a:t>◎</a:t>
                      </a:r>
                      <a:endParaRPr kumimoji="1" lang="ja-JP" altLang="en-US" sz="1200" dirty="0"/>
                    </a:p>
                  </a:txBody>
                  <a:tcPr anchor="ctr"/>
                </a:tc>
                <a:tc>
                  <a:txBody>
                    <a:bodyPr/>
                    <a:lstStyle/>
                    <a:p>
                      <a:pPr algn="ctr"/>
                      <a:r>
                        <a:rPr kumimoji="1" lang="ja-JP" altLang="en-US" sz="1200" dirty="0" smtClean="0"/>
                        <a:t>◎</a:t>
                      </a:r>
                      <a:endParaRPr kumimoji="1" lang="ja-JP" altLang="en-US" sz="1200" dirty="0"/>
                    </a:p>
                  </a:txBody>
                  <a:tcPr anchor="ctr"/>
                </a:tc>
                <a:tc>
                  <a:txBody>
                    <a:bodyPr/>
                    <a:lstStyle/>
                    <a:p>
                      <a:pPr algn="ctr"/>
                      <a:r>
                        <a:rPr kumimoji="1" lang="ja-JP" altLang="en-US" sz="1200" dirty="0" smtClean="0"/>
                        <a:t>◎</a:t>
                      </a:r>
                      <a:endParaRPr kumimoji="1" lang="ja-JP" altLang="en-US" sz="1200" dirty="0"/>
                    </a:p>
                  </a:txBody>
                  <a:tcPr anchor="ctr"/>
                </a:tc>
                <a:tc>
                  <a:txBody>
                    <a:bodyPr/>
                    <a:lstStyle/>
                    <a:p>
                      <a:pPr algn="ctr"/>
                      <a:r>
                        <a:rPr kumimoji="1" lang="ja-JP" altLang="en-US" sz="1200" dirty="0" smtClean="0"/>
                        <a:t>◎</a:t>
                      </a:r>
                      <a:endParaRPr kumimoji="1" lang="en-US" altLang="ja-JP" sz="1200" dirty="0" smtClean="0"/>
                    </a:p>
                  </a:txBody>
                  <a:tcPr anchor="ctr"/>
                </a:tc>
              </a:tr>
              <a:tr h="288000">
                <a:tc vMerge="1">
                  <a:txBody>
                    <a:bodyPr/>
                    <a:lstStyle/>
                    <a:p>
                      <a:endParaRPr kumimoji="1" lang="ja-JP" altLang="en-US" sz="1200" dirty="0"/>
                    </a:p>
                  </a:txBody>
                  <a:tcPr/>
                </a:tc>
                <a:tc>
                  <a:txBody>
                    <a:bodyPr/>
                    <a:lstStyle/>
                    <a:p>
                      <a:r>
                        <a:rPr kumimoji="1" lang="ja-JP" altLang="en-US" sz="1200" dirty="0" smtClean="0"/>
                        <a:t>車両の転倒、逸走等の防止（</a:t>
                      </a:r>
                      <a:r>
                        <a:rPr kumimoji="1" lang="ja-JP" altLang="en-US" sz="1200" dirty="0" smtClean="0">
                          <a:solidFill>
                            <a:schemeClr val="tx1"/>
                          </a:solidFill>
                        </a:rPr>
                        <a:t>制限速度の設定、幅員の確保等、運転位置から離脱する時の逸走防止（</a:t>
                      </a:r>
                      <a:r>
                        <a:rPr kumimoji="1" lang="en-US" altLang="ja-JP" sz="1200" dirty="0" smtClean="0">
                          <a:solidFill>
                            <a:schemeClr val="tx1"/>
                          </a:solidFill>
                        </a:rPr>
                        <a:t>※</a:t>
                      </a:r>
                      <a:r>
                        <a:rPr kumimoji="1" lang="ja-JP" altLang="en-US" sz="1200" dirty="0" smtClean="0">
                          <a:solidFill>
                            <a:schemeClr val="tx1"/>
                          </a:solidFill>
                        </a:rPr>
                        <a:t>）　　</a:t>
                      </a:r>
                      <a:r>
                        <a:rPr kumimoji="1" lang="ja-JP" altLang="en-US" sz="1200" baseline="0" dirty="0" smtClean="0">
                          <a:solidFill>
                            <a:schemeClr val="tx1"/>
                          </a:solidFill>
                        </a:rPr>
                        <a:t> </a:t>
                      </a:r>
                      <a:r>
                        <a:rPr kumimoji="1" lang="ja-JP" altLang="en-US" sz="1200" dirty="0" smtClean="0"/>
                        <a:t>他）</a:t>
                      </a:r>
                      <a:endParaRPr kumimoji="1" lang="ja-JP" altLang="en-US" sz="1200" dirty="0"/>
                    </a:p>
                  </a:txBody>
                  <a:tcPr/>
                </a:tc>
                <a:tc>
                  <a:txBody>
                    <a:bodyPr/>
                    <a:lstStyle/>
                    <a:p>
                      <a:pPr algn="ctr"/>
                      <a:r>
                        <a:rPr kumimoji="1" lang="ja-JP" altLang="en-US" sz="1200" dirty="0" smtClean="0"/>
                        <a:t>◎</a:t>
                      </a:r>
                      <a:endParaRPr kumimoji="1" lang="ja-JP" altLang="en-US" sz="1200" dirty="0"/>
                    </a:p>
                  </a:txBody>
                  <a:tcPr anchor="ctr"/>
                </a:tc>
                <a:tc>
                  <a:txBody>
                    <a:bodyPr/>
                    <a:lstStyle/>
                    <a:p>
                      <a:pPr algn="ctr"/>
                      <a:r>
                        <a:rPr kumimoji="1" lang="ja-JP" altLang="en-US" sz="1200" dirty="0" smtClean="0"/>
                        <a:t>◎</a:t>
                      </a:r>
                      <a:endParaRPr kumimoji="1" lang="ja-JP" altLang="en-US" sz="1200" dirty="0"/>
                    </a:p>
                  </a:txBody>
                  <a:tcPr anchor="ctr"/>
                </a:tc>
                <a:tc>
                  <a:txBody>
                    <a:bodyPr/>
                    <a:lstStyle/>
                    <a:p>
                      <a:pPr algn="ctr"/>
                      <a:r>
                        <a:rPr kumimoji="1" lang="ja-JP" altLang="en-US" sz="1200" dirty="0" smtClean="0"/>
                        <a:t>◎</a:t>
                      </a:r>
                      <a:endParaRPr kumimoji="1" lang="ja-JP" altLang="en-US" sz="1200" dirty="0"/>
                    </a:p>
                  </a:txBody>
                  <a:tcPr anchor="ctr"/>
                </a:tc>
                <a:tc>
                  <a:txBody>
                    <a:bodyPr/>
                    <a:lstStyle/>
                    <a:p>
                      <a:pPr algn="ctr"/>
                      <a:r>
                        <a:rPr kumimoji="1" lang="ja-JP" altLang="en-US" sz="1200" dirty="0" smtClean="0">
                          <a:solidFill>
                            <a:schemeClr val="tx1"/>
                          </a:solidFill>
                        </a:rPr>
                        <a:t>◎</a:t>
                      </a:r>
                      <a:endParaRPr kumimoji="1" lang="en-US" altLang="ja-JP" sz="1200" dirty="0" smtClean="0">
                        <a:solidFill>
                          <a:schemeClr val="tx1"/>
                        </a:solidFill>
                      </a:endParaRPr>
                    </a:p>
                    <a:p>
                      <a:pPr algn="ctr"/>
                      <a:r>
                        <a:rPr kumimoji="1" lang="ja-JP" altLang="en-US" sz="1200" dirty="0" smtClean="0">
                          <a:solidFill>
                            <a:schemeClr val="tx1"/>
                          </a:solidFill>
                        </a:rPr>
                        <a:t>（</a:t>
                      </a:r>
                      <a:r>
                        <a:rPr kumimoji="1" lang="en-US" altLang="ja-JP" sz="1200" dirty="0" smtClean="0">
                          <a:solidFill>
                            <a:schemeClr val="tx1"/>
                          </a:solidFill>
                        </a:rPr>
                        <a:t>※</a:t>
                      </a:r>
                      <a:r>
                        <a:rPr kumimoji="1" lang="ja-JP" altLang="en-US" sz="1200" dirty="0" smtClean="0">
                          <a:solidFill>
                            <a:schemeClr val="tx1"/>
                          </a:solidFill>
                        </a:rPr>
                        <a:t>のみ）</a:t>
                      </a:r>
                      <a:endParaRPr kumimoji="1" lang="en-US" altLang="ja-JP" sz="1200" dirty="0" smtClean="0">
                        <a:solidFill>
                          <a:schemeClr val="tx1"/>
                        </a:solidFill>
                      </a:endParaRPr>
                    </a:p>
                  </a:txBody>
                  <a:tcPr anchor="ctr"/>
                </a:tc>
                <a:tc>
                  <a:txBody>
                    <a:bodyPr/>
                    <a:lstStyle/>
                    <a:p>
                      <a:pPr algn="ctr"/>
                      <a:r>
                        <a:rPr kumimoji="1" lang="ja-JP" altLang="en-US" sz="1200" dirty="0" smtClean="0">
                          <a:solidFill>
                            <a:schemeClr val="tx1"/>
                          </a:solidFill>
                        </a:rPr>
                        <a:t>◎</a:t>
                      </a:r>
                      <a:endParaRPr kumimoji="1" lang="en-US" altLang="ja-JP" sz="1200" dirty="0" smtClean="0">
                        <a:solidFill>
                          <a:schemeClr val="tx1"/>
                        </a:solidFill>
                      </a:endParaRPr>
                    </a:p>
                    <a:p>
                      <a:pPr algn="ctr"/>
                      <a:r>
                        <a:rPr kumimoji="1" lang="ja-JP" altLang="en-US" sz="1200" dirty="0" smtClean="0">
                          <a:solidFill>
                            <a:schemeClr val="tx1"/>
                          </a:solidFill>
                        </a:rPr>
                        <a:t>（</a:t>
                      </a:r>
                      <a:r>
                        <a:rPr kumimoji="1" lang="en-US" altLang="ja-JP" sz="1200" dirty="0" smtClean="0">
                          <a:solidFill>
                            <a:schemeClr val="tx1"/>
                          </a:solidFill>
                        </a:rPr>
                        <a:t>※</a:t>
                      </a:r>
                      <a:r>
                        <a:rPr kumimoji="1" lang="ja-JP" altLang="en-US" sz="1200" dirty="0" smtClean="0">
                          <a:solidFill>
                            <a:schemeClr val="tx1"/>
                          </a:solidFill>
                        </a:rPr>
                        <a:t>のみ）</a:t>
                      </a:r>
                      <a:endParaRPr kumimoji="1" lang="en-US" altLang="ja-JP" sz="1200" dirty="0" smtClean="0">
                        <a:solidFill>
                          <a:schemeClr val="tx1"/>
                        </a:solidFill>
                      </a:endParaRPr>
                    </a:p>
                  </a:txBody>
                  <a:tcPr anchor="ctr"/>
                </a:tc>
              </a:tr>
              <a:tr h="288000">
                <a:tc vMerge="1">
                  <a:txBody>
                    <a:bodyPr/>
                    <a:lstStyle/>
                    <a:p>
                      <a:endParaRPr kumimoji="1" lang="ja-JP" altLang="en-US" sz="1200" dirty="0"/>
                    </a:p>
                  </a:txBody>
                  <a:tcPr/>
                </a:tc>
                <a:tc>
                  <a:txBody>
                    <a:bodyPr/>
                    <a:lstStyle/>
                    <a:p>
                      <a:r>
                        <a:rPr kumimoji="1" lang="ja-JP" altLang="en-US" sz="1200" dirty="0" smtClean="0"/>
                        <a:t>機械との接触、飛来落下等の防止（危険箇所への立入禁止、運転席の防護柵等、運転中の離脱の禁止</a:t>
                      </a:r>
                      <a:r>
                        <a:rPr kumimoji="1" lang="ja-JP" altLang="en-US" sz="1200" baseline="0" dirty="0" smtClean="0"/>
                        <a:t> </a:t>
                      </a:r>
                      <a:r>
                        <a:rPr kumimoji="1" lang="ja-JP" altLang="en-US" sz="1200" dirty="0" smtClean="0"/>
                        <a:t>他）</a:t>
                      </a:r>
                      <a:endParaRPr kumimoji="1" lang="ja-JP" altLang="en-US" sz="1200" dirty="0"/>
                    </a:p>
                  </a:txBody>
                  <a:tcPr/>
                </a:tc>
                <a:tc>
                  <a:txBody>
                    <a:bodyPr/>
                    <a:lstStyle/>
                    <a:p>
                      <a:pPr algn="ctr"/>
                      <a:r>
                        <a:rPr kumimoji="1" lang="ja-JP" altLang="en-US" sz="1200" dirty="0" smtClean="0"/>
                        <a:t>◎</a:t>
                      </a:r>
                      <a:endParaRPr kumimoji="1" lang="ja-JP" altLang="en-US" sz="1200" dirty="0"/>
                    </a:p>
                  </a:txBody>
                  <a:tcPr anchor="ctr"/>
                </a:tc>
                <a:tc>
                  <a:txBody>
                    <a:bodyPr/>
                    <a:lstStyle/>
                    <a:p>
                      <a:pPr algn="ctr"/>
                      <a:r>
                        <a:rPr kumimoji="1" lang="ja-JP" altLang="en-US" sz="1200" dirty="0" smtClean="0"/>
                        <a:t>◎</a:t>
                      </a:r>
                      <a:endParaRPr kumimoji="1" lang="ja-JP" altLang="en-US" sz="1200" dirty="0"/>
                    </a:p>
                  </a:txBody>
                  <a:tcPr anchor="ctr"/>
                </a:tc>
                <a:tc>
                  <a:txBody>
                    <a:bodyPr/>
                    <a:lstStyle/>
                    <a:p>
                      <a:pPr algn="ctr"/>
                      <a:r>
                        <a:rPr kumimoji="1" lang="ja-JP" altLang="en-US" sz="1200" dirty="0" smtClean="0"/>
                        <a:t>◎</a:t>
                      </a:r>
                      <a:endParaRPr kumimoji="1" lang="ja-JP" altLang="en-US" sz="1200" dirty="0"/>
                    </a:p>
                  </a:txBody>
                  <a:tcPr anchor="ctr"/>
                </a:tc>
                <a:tc>
                  <a:txBody>
                    <a:bodyPr/>
                    <a:lstStyle/>
                    <a:p>
                      <a:pPr algn="ctr"/>
                      <a:r>
                        <a:rPr kumimoji="1" lang="ja-JP" altLang="en-US" sz="1200" dirty="0" smtClean="0"/>
                        <a:t>◎</a:t>
                      </a:r>
                      <a:endParaRPr kumimoji="1" lang="ja-JP" altLang="en-US" sz="1200" dirty="0"/>
                    </a:p>
                  </a:txBody>
                  <a:tcPr anchor="ctr"/>
                </a:tc>
                <a:tc>
                  <a:txBody>
                    <a:bodyPr/>
                    <a:lstStyle/>
                    <a:p>
                      <a:pPr algn="ctr"/>
                      <a:r>
                        <a:rPr lang="ja-JP" altLang="en-US" sz="1200" dirty="0" smtClean="0"/>
                        <a:t>◎</a:t>
                      </a:r>
                      <a:endParaRPr lang="en-US" altLang="ja-JP" sz="1200" dirty="0" smtClean="0"/>
                    </a:p>
                  </a:txBody>
                  <a:tcPr anchor="ctr"/>
                </a:tc>
              </a:tr>
              <a:tr h="288000">
                <a:tc vMerge="1">
                  <a:txBody>
                    <a:bodyPr/>
                    <a:lstStyle/>
                    <a:p>
                      <a:endParaRPr kumimoji="1" lang="ja-JP" altLang="en-US" sz="1200"/>
                    </a:p>
                  </a:txBody>
                  <a:tcPr/>
                </a:tc>
                <a:tc>
                  <a:txBody>
                    <a:bodyPr/>
                    <a:lstStyle/>
                    <a:p>
                      <a:r>
                        <a:rPr kumimoji="1" lang="ja-JP" altLang="en-US" sz="1200" dirty="0" smtClean="0"/>
                        <a:t>伐木作業及び造材作業での危険の防止</a:t>
                      </a:r>
                      <a:endParaRPr kumimoji="1" lang="ja-JP" altLang="en-US" sz="1200" dirty="0">
                        <a:solidFill>
                          <a:schemeClr val="tx1"/>
                        </a:solidFill>
                      </a:endParaRPr>
                    </a:p>
                  </a:txBody>
                  <a:tcPr/>
                </a:tc>
                <a:tc>
                  <a:txBody>
                    <a:bodyPr/>
                    <a:lstStyle/>
                    <a:p>
                      <a:pPr algn="ctr"/>
                      <a:r>
                        <a:rPr kumimoji="1" lang="ja-JP" altLang="en-US" sz="1200" dirty="0" smtClean="0"/>
                        <a:t>◎</a:t>
                      </a:r>
                      <a:endParaRPr kumimoji="1" lang="ja-JP" altLang="en-US" sz="1200" dirty="0">
                        <a:solidFill>
                          <a:schemeClr val="tx1"/>
                        </a:solidFill>
                      </a:endParaRPr>
                    </a:p>
                  </a:txBody>
                  <a:tcPr anchor="ctr"/>
                </a:tc>
                <a:tc>
                  <a:txBody>
                    <a:bodyPr/>
                    <a:lstStyle/>
                    <a:p>
                      <a:pPr algn="ctr"/>
                      <a:r>
                        <a:rPr kumimoji="1" lang="ja-JP" altLang="en-US" sz="1200" dirty="0" smtClean="0">
                          <a:solidFill>
                            <a:schemeClr val="tx1"/>
                          </a:solidFill>
                        </a:rPr>
                        <a:t>－</a:t>
                      </a:r>
                      <a:endParaRPr kumimoji="1" lang="ja-JP" altLang="en-US" sz="1200" dirty="0">
                        <a:solidFill>
                          <a:schemeClr val="tx1"/>
                        </a:solidFill>
                      </a:endParaRPr>
                    </a:p>
                  </a:txBody>
                  <a:tcPr anchor="ctr"/>
                </a:tc>
                <a:tc>
                  <a:txBody>
                    <a:bodyPr/>
                    <a:lstStyle/>
                    <a:p>
                      <a:pPr algn="ctr"/>
                      <a:r>
                        <a:rPr kumimoji="1" lang="ja-JP" altLang="en-US" sz="1200" dirty="0" smtClean="0">
                          <a:solidFill>
                            <a:schemeClr val="tx1"/>
                          </a:solidFill>
                        </a:rPr>
                        <a:t>－</a:t>
                      </a:r>
                      <a:endParaRPr kumimoji="1" lang="ja-JP" altLang="en-US" sz="1200" dirty="0">
                        <a:solidFill>
                          <a:schemeClr val="tx1"/>
                        </a:solidFill>
                      </a:endParaRPr>
                    </a:p>
                  </a:txBody>
                  <a:tcPr anchor="ctr"/>
                </a:tc>
                <a:tc>
                  <a:txBody>
                    <a:bodyPr/>
                    <a:lstStyle/>
                    <a:p>
                      <a:pPr algn="ctr"/>
                      <a:r>
                        <a:rPr kumimoji="1" lang="ja-JP" altLang="en-US" sz="1200" dirty="0" smtClean="0">
                          <a:solidFill>
                            <a:schemeClr val="tx1"/>
                          </a:solidFill>
                        </a:rPr>
                        <a:t>－</a:t>
                      </a:r>
                      <a:endParaRPr kumimoji="1" lang="ja-JP" altLang="en-US" sz="1200" dirty="0">
                        <a:solidFill>
                          <a:schemeClr val="tx1"/>
                        </a:solidFill>
                      </a:endParaRPr>
                    </a:p>
                  </a:txBody>
                  <a:tcPr anchor="ctr"/>
                </a:tc>
                <a:tc>
                  <a:txBody>
                    <a:bodyPr/>
                    <a:lstStyle/>
                    <a:p>
                      <a:pPr algn="ctr"/>
                      <a:r>
                        <a:rPr kumimoji="1" lang="ja-JP" altLang="en-US" sz="1200" dirty="0" smtClean="0">
                          <a:solidFill>
                            <a:schemeClr val="tx1"/>
                          </a:solidFill>
                        </a:rPr>
                        <a:t>－</a:t>
                      </a:r>
                      <a:endParaRPr kumimoji="1" lang="ja-JP" altLang="en-US" sz="1200" dirty="0">
                        <a:solidFill>
                          <a:schemeClr val="tx1"/>
                        </a:solidFill>
                      </a:endParaRPr>
                    </a:p>
                  </a:txBody>
                  <a:tcPr anchor="ctr"/>
                </a:tc>
              </a:tr>
              <a:tr h="288000">
                <a:tc vMerge="1">
                  <a:txBody>
                    <a:bodyPr/>
                    <a:lstStyle/>
                    <a:p>
                      <a:endParaRPr kumimoji="1" lang="ja-JP" altLang="en-US" sz="1200" dirty="0"/>
                    </a:p>
                  </a:txBody>
                  <a:tcPr/>
                </a:tc>
                <a:tc>
                  <a:txBody>
                    <a:bodyPr/>
                    <a:lstStyle/>
                    <a:p>
                      <a:r>
                        <a:rPr kumimoji="1" lang="ja-JP" altLang="en-US" sz="1200" dirty="0" smtClean="0"/>
                        <a:t>車両の走行による集材作業での危険の防止（走行時の荷台への乗車禁止、積載時の荷崩れ防止措置</a:t>
                      </a:r>
                      <a:r>
                        <a:rPr kumimoji="1" lang="ja-JP" altLang="en-US" sz="1200" baseline="0" dirty="0" smtClean="0"/>
                        <a:t> </a:t>
                      </a:r>
                      <a:r>
                        <a:rPr kumimoji="1" lang="ja-JP" altLang="en-US" sz="1200" dirty="0" smtClean="0"/>
                        <a:t>他）</a:t>
                      </a:r>
                      <a:endParaRPr kumimoji="1" lang="ja-JP" altLang="en-US" sz="1200" dirty="0">
                        <a:solidFill>
                          <a:schemeClr val="tx1"/>
                        </a:solidFill>
                      </a:endParaRPr>
                    </a:p>
                  </a:txBody>
                  <a:tcPr/>
                </a:tc>
                <a:tc>
                  <a:txBody>
                    <a:bodyPr/>
                    <a:lstStyle/>
                    <a:p>
                      <a:pPr algn="ctr"/>
                      <a:r>
                        <a:rPr kumimoji="1" lang="ja-JP" altLang="en-US" sz="1200" dirty="0" smtClean="0">
                          <a:solidFill>
                            <a:schemeClr val="tx1"/>
                          </a:solidFill>
                        </a:rPr>
                        <a:t>－</a:t>
                      </a:r>
                      <a:endParaRPr kumimoji="1" lang="ja-JP" altLang="en-US" sz="1200" dirty="0">
                        <a:solidFill>
                          <a:schemeClr val="tx1"/>
                        </a:solidFill>
                      </a:endParaRPr>
                    </a:p>
                  </a:txBody>
                  <a:tcPr anchor="ctr"/>
                </a:tc>
                <a:tc>
                  <a:txBody>
                    <a:bodyPr/>
                    <a:lstStyle/>
                    <a:p>
                      <a:pPr algn="ctr"/>
                      <a:r>
                        <a:rPr kumimoji="1" lang="ja-JP" altLang="en-US" sz="1200" dirty="0" smtClean="0"/>
                        <a:t>◎</a:t>
                      </a:r>
                      <a:endParaRPr kumimoji="1" lang="ja-JP" altLang="en-US" sz="1200" dirty="0">
                        <a:solidFill>
                          <a:schemeClr val="tx1"/>
                        </a:solidFill>
                      </a:endParaRPr>
                    </a:p>
                  </a:txBody>
                  <a:tcPr anchor="ctr"/>
                </a:tc>
                <a:tc>
                  <a:txBody>
                    <a:bodyPr/>
                    <a:lstStyle/>
                    <a:p>
                      <a:pPr algn="ctr"/>
                      <a:r>
                        <a:rPr kumimoji="1" lang="ja-JP" altLang="en-US" sz="1200" dirty="0" smtClean="0">
                          <a:solidFill>
                            <a:schemeClr val="tx1"/>
                          </a:solidFill>
                        </a:rPr>
                        <a:t>－</a:t>
                      </a:r>
                      <a:endParaRPr kumimoji="1" lang="ja-JP" altLang="en-US" sz="1200" dirty="0">
                        <a:solidFill>
                          <a:schemeClr val="tx1"/>
                        </a:solidFill>
                      </a:endParaRPr>
                    </a:p>
                  </a:txBody>
                  <a:tcPr anchor="ctr"/>
                </a:tc>
                <a:tc>
                  <a:txBody>
                    <a:bodyPr/>
                    <a:lstStyle/>
                    <a:p>
                      <a:pPr algn="ctr"/>
                      <a:r>
                        <a:rPr kumimoji="1" lang="ja-JP" altLang="en-US" sz="1200" dirty="0" smtClean="0">
                          <a:solidFill>
                            <a:schemeClr val="tx1"/>
                          </a:solidFill>
                        </a:rPr>
                        <a:t>－</a:t>
                      </a:r>
                      <a:endParaRPr kumimoji="1" lang="ja-JP" altLang="en-US" sz="1200" dirty="0">
                        <a:solidFill>
                          <a:schemeClr val="tx1"/>
                        </a:solidFill>
                      </a:endParaRPr>
                    </a:p>
                  </a:txBody>
                  <a:tcPr anchor="ctr"/>
                </a:tc>
                <a:tc>
                  <a:txBody>
                    <a:bodyPr/>
                    <a:lstStyle/>
                    <a:p>
                      <a:pPr algn="ctr"/>
                      <a:r>
                        <a:rPr kumimoji="1" lang="ja-JP" altLang="en-US" sz="1200" dirty="0" smtClean="0">
                          <a:solidFill>
                            <a:schemeClr val="tx1"/>
                          </a:solidFill>
                        </a:rPr>
                        <a:t>－</a:t>
                      </a:r>
                      <a:endParaRPr kumimoji="1" lang="ja-JP" altLang="en-US" sz="1200" dirty="0">
                        <a:solidFill>
                          <a:schemeClr val="tx1"/>
                        </a:solidFill>
                      </a:endParaRPr>
                    </a:p>
                  </a:txBody>
                  <a:tcPr anchor="ctr"/>
                </a:tc>
              </a:tr>
              <a:tr h="288000">
                <a:tc vMerge="1">
                  <a:txBody>
                    <a:bodyPr/>
                    <a:lstStyle/>
                    <a:p>
                      <a:endParaRPr kumimoji="1" lang="ja-JP" altLang="en-US"/>
                    </a:p>
                  </a:txBody>
                  <a:tcPr/>
                </a:tc>
                <a:tc>
                  <a:txBody>
                    <a:bodyPr/>
                    <a:lstStyle/>
                    <a:p>
                      <a:r>
                        <a:rPr kumimoji="1" lang="ja-JP" altLang="en-US" sz="1200" dirty="0" smtClean="0"/>
                        <a:t>ウインチによる作業での危険の防止（ワイヤロープの安全係数、不適格なワイヤロープの使用禁止、点検、合図）</a:t>
                      </a:r>
                      <a:endParaRPr kumimoji="1" lang="ja-JP" altLang="en-US" sz="1200" dirty="0">
                        <a:solidFill>
                          <a:schemeClr val="tx1"/>
                        </a:solidFill>
                      </a:endParaRPr>
                    </a:p>
                  </a:txBody>
                  <a:tcPr/>
                </a:tc>
                <a:tc>
                  <a:txBody>
                    <a:bodyPr/>
                    <a:lstStyle/>
                    <a:p>
                      <a:pPr algn="ctr"/>
                      <a:r>
                        <a:rPr kumimoji="1" lang="ja-JP" altLang="en-US" sz="1200" dirty="0" smtClean="0">
                          <a:solidFill>
                            <a:schemeClr val="tx1"/>
                          </a:solidFill>
                        </a:rPr>
                        <a:t>－</a:t>
                      </a:r>
                      <a:endParaRPr kumimoji="1" lang="ja-JP" altLang="en-US" sz="1200" dirty="0">
                        <a:solidFill>
                          <a:schemeClr val="tx1"/>
                        </a:solidFill>
                      </a:endParaRPr>
                    </a:p>
                  </a:txBody>
                  <a:tcPr anchor="ctr"/>
                </a:tc>
                <a:tc>
                  <a:txBody>
                    <a:bodyPr/>
                    <a:lstStyle/>
                    <a:p>
                      <a:pPr algn="ctr"/>
                      <a:r>
                        <a:rPr kumimoji="1" lang="ja-JP" altLang="en-US" sz="1200" dirty="0" smtClean="0"/>
                        <a:t>◎</a:t>
                      </a:r>
                      <a:endParaRPr kumimoji="1" lang="ja-JP" altLang="en-US" sz="1200" dirty="0">
                        <a:solidFill>
                          <a:schemeClr val="tx1"/>
                        </a:solidFill>
                      </a:endParaRPr>
                    </a:p>
                  </a:txBody>
                  <a:tcPr anchor="ctr"/>
                </a:tc>
                <a:tc>
                  <a:txBody>
                    <a:bodyPr/>
                    <a:lstStyle/>
                    <a:p>
                      <a:pPr algn="ctr"/>
                      <a:r>
                        <a:rPr kumimoji="1" lang="ja-JP" altLang="en-US" sz="1200" dirty="0" smtClean="0"/>
                        <a:t>◎</a:t>
                      </a:r>
                      <a:endParaRPr kumimoji="1" lang="ja-JP" altLang="en-US" sz="1200" dirty="0">
                        <a:solidFill>
                          <a:schemeClr val="tx1"/>
                        </a:solidFill>
                      </a:endParaRPr>
                    </a:p>
                  </a:txBody>
                  <a:tcPr anchor="ctr"/>
                </a:tc>
                <a:tc>
                  <a:txBody>
                    <a:bodyPr/>
                    <a:lstStyle/>
                    <a:p>
                      <a:pPr algn="ctr"/>
                      <a:r>
                        <a:rPr kumimoji="1" lang="ja-JP" altLang="en-US" sz="1200" dirty="0" smtClean="0"/>
                        <a:t>◎</a:t>
                      </a:r>
                      <a:endParaRPr kumimoji="1" lang="ja-JP" altLang="en-US" sz="1200" dirty="0">
                        <a:solidFill>
                          <a:schemeClr val="tx1"/>
                        </a:solidFill>
                      </a:endParaRPr>
                    </a:p>
                  </a:txBody>
                  <a:tcPr anchor="ctr"/>
                </a:tc>
                <a:tc>
                  <a:txBody>
                    <a:bodyPr/>
                    <a:lstStyle/>
                    <a:p>
                      <a:pPr algn="ctr"/>
                      <a:r>
                        <a:rPr kumimoji="1" lang="ja-JP" altLang="en-US" sz="1200" dirty="0" smtClean="0"/>
                        <a:t>○</a:t>
                      </a:r>
                      <a:endParaRPr kumimoji="1" lang="ja-JP" altLang="en-US" sz="1200" dirty="0">
                        <a:solidFill>
                          <a:schemeClr val="tx1"/>
                        </a:solidFill>
                      </a:endParaRPr>
                    </a:p>
                  </a:txBody>
                  <a:tcPr anchor="ctr"/>
                </a:tc>
              </a:tr>
              <a:tr h="288000">
                <a:tc vMerge="1">
                  <a:txBody>
                    <a:bodyPr/>
                    <a:lstStyle/>
                    <a:p>
                      <a:endParaRPr kumimoji="1" lang="ja-JP" altLang="en-US" sz="1200" dirty="0"/>
                    </a:p>
                  </a:txBody>
                  <a:tcPr/>
                </a:tc>
                <a:tc>
                  <a:txBody>
                    <a:bodyPr/>
                    <a:lstStyle/>
                    <a:p>
                      <a:r>
                        <a:rPr kumimoji="1" lang="ja-JP" altLang="en-US" sz="1200" dirty="0" smtClean="0"/>
                        <a:t>集材装置による集材作業での危険の防止（制動装置等の設置基準、最大使用荷重等の表示、架線集材機械を集材機として用いる場合の措置</a:t>
                      </a:r>
                      <a:r>
                        <a:rPr kumimoji="1" lang="ja-JP" altLang="en-US" sz="1200" baseline="0" dirty="0" smtClean="0"/>
                        <a:t> </a:t>
                      </a:r>
                      <a:r>
                        <a:rPr kumimoji="1" lang="ja-JP" altLang="en-US" sz="1200" dirty="0" smtClean="0"/>
                        <a:t>他）</a:t>
                      </a:r>
                      <a:endParaRPr kumimoji="1" lang="ja-JP" altLang="en-US" sz="1200" dirty="0">
                        <a:solidFill>
                          <a:schemeClr val="tx1"/>
                        </a:solidFill>
                      </a:endParaRPr>
                    </a:p>
                  </a:txBody>
                  <a:tcPr/>
                </a:tc>
                <a:tc>
                  <a:txBody>
                    <a:bodyPr/>
                    <a:lstStyle/>
                    <a:p>
                      <a:pPr algn="ctr"/>
                      <a:r>
                        <a:rPr kumimoji="1" lang="ja-JP" altLang="en-US" sz="1200" dirty="0" smtClean="0">
                          <a:solidFill>
                            <a:schemeClr val="tx1"/>
                          </a:solidFill>
                        </a:rPr>
                        <a:t>－</a:t>
                      </a:r>
                      <a:endParaRPr kumimoji="1" lang="ja-JP" altLang="en-US" sz="1200" dirty="0">
                        <a:solidFill>
                          <a:schemeClr val="tx1"/>
                        </a:solidFill>
                      </a:endParaRPr>
                    </a:p>
                  </a:txBody>
                  <a:tcPr anchor="ctr"/>
                </a:tc>
                <a:tc>
                  <a:txBody>
                    <a:bodyPr/>
                    <a:lstStyle/>
                    <a:p>
                      <a:pPr algn="ctr"/>
                      <a:r>
                        <a:rPr kumimoji="1" lang="ja-JP" altLang="en-US" sz="1200" dirty="0" smtClean="0">
                          <a:solidFill>
                            <a:schemeClr val="tx1"/>
                          </a:solidFill>
                        </a:rPr>
                        <a:t>－</a:t>
                      </a:r>
                      <a:endParaRPr kumimoji="1" lang="ja-JP" altLang="en-US" sz="1200" dirty="0">
                        <a:solidFill>
                          <a:schemeClr val="tx1"/>
                        </a:solidFill>
                      </a:endParaRPr>
                    </a:p>
                  </a:txBody>
                  <a:tcPr anchor="ctr"/>
                </a:tc>
                <a:tc>
                  <a:txBody>
                    <a:bodyPr/>
                    <a:lstStyle/>
                    <a:p>
                      <a:pPr algn="ctr"/>
                      <a:r>
                        <a:rPr kumimoji="1" lang="ja-JP" altLang="en-US" sz="1200" dirty="0" smtClean="0">
                          <a:solidFill>
                            <a:schemeClr val="tx1"/>
                          </a:solidFill>
                        </a:rPr>
                        <a:t>－</a:t>
                      </a:r>
                      <a:endParaRPr kumimoji="1" lang="ja-JP" altLang="en-US" sz="1200" dirty="0">
                        <a:solidFill>
                          <a:schemeClr val="tx1"/>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a:t>
                      </a:r>
                      <a:endParaRPr kumimoji="1" lang="en-US" altLang="ja-JP" sz="12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空中での運搬の禁止</a:t>
                      </a:r>
                      <a:endParaRPr kumimoji="1" lang="ja-JP" altLang="en-US" sz="1200" dirty="0" smtClean="0">
                        <a:solidFill>
                          <a:schemeClr val="tx1"/>
                        </a:solidFill>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a:t>
                      </a:r>
                      <a:endParaRPr kumimoji="1" lang="en-US" altLang="ja-JP" sz="1200" dirty="0" smtClean="0"/>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主索の検定等</a:t>
                      </a:r>
                      <a:endParaRPr kumimoji="1" lang="ja-JP" altLang="en-US" sz="1200" dirty="0" smtClean="0">
                        <a:solidFill>
                          <a:schemeClr val="tx1"/>
                        </a:solidFill>
                      </a:endParaRPr>
                    </a:p>
                  </a:txBody>
                  <a:tcPr anchor="ctr"/>
                </a:tc>
              </a:tr>
              <a:tr h="288000">
                <a:tc gridSpan="2">
                  <a:txBody>
                    <a:bodyPr/>
                    <a:lstStyle/>
                    <a:p>
                      <a:r>
                        <a:rPr kumimoji="1" lang="ja-JP" altLang="en-US" sz="1200" dirty="0" smtClean="0"/>
                        <a:t>②機械・装置の運転業務従事者に対する特別教育の実施</a:t>
                      </a:r>
                      <a:endParaRPr kumimoji="1" lang="ja-JP" altLang="en-US" sz="1200" dirty="0">
                        <a:solidFill>
                          <a:schemeClr val="tx1"/>
                        </a:solidFill>
                      </a:endParaRPr>
                    </a:p>
                  </a:txBody>
                  <a:tcPr/>
                </a:tc>
                <a:tc hMerge="1">
                  <a:txBody>
                    <a:bodyPr/>
                    <a:lstStyle/>
                    <a:p>
                      <a:endParaRPr kumimoji="1" lang="ja-JP" altLang="en-US" sz="1200" dirty="0"/>
                    </a:p>
                  </a:txBody>
                  <a:tcPr/>
                </a:tc>
                <a:tc>
                  <a:txBody>
                    <a:bodyPr/>
                    <a:lstStyle/>
                    <a:p>
                      <a:pPr algn="ctr"/>
                      <a:r>
                        <a:rPr kumimoji="1" lang="ja-JP" altLang="en-US" sz="1200" dirty="0" smtClean="0"/>
                        <a:t>◎　</a:t>
                      </a:r>
                      <a:endParaRPr kumimoji="1" lang="en-US" altLang="ja-JP" sz="1200" dirty="0" smtClean="0"/>
                    </a:p>
                  </a:txBody>
                  <a:tcPr anchor="ctr"/>
                </a:tc>
                <a:tc>
                  <a:txBody>
                    <a:bodyPr/>
                    <a:lstStyle/>
                    <a:p>
                      <a:pPr algn="ctr"/>
                      <a:r>
                        <a:rPr kumimoji="1" lang="ja-JP" altLang="en-US" sz="1200" dirty="0" smtClean="0"/>
                        <a:t>◎</a:t>
                      </a:r>
                      <a:endParaRPr kumimoji="1" lang="en-US" altLang="ja-JP" sz="1200" dirty="0" smtClean="0"/>
                    </a:p>
                  </a:txBody>
                  <a:tcPr anchor="ctr"/>
                </a:tc>
                <a:tc gridSpan="2">
                  <a:txBody>
                    <a:bodyPr/>
                    <a:lstStyle/>
                    <a:p>
                      <a:pPr algn="ctr"/>
                      <a:r>
                        <a:rPr kumimoji="1" lang="ja-JP" altLang="en-US" sz="1200" dirty="0" smtClean="0"/>
                        <a:t>◎</a:t>
                      </a:r>
                      <a:endParaRPr kumimoji="1" lang="en-US" altLang="ja-JP" sz="1200" dirty="0" smtClean="0"/>
                    </a:p>
                  </a:txBody>
                  <a:tcPr anchor="ctr"/>
                </a:tc>
                <a:tc hMerge="1">
                  <a:txBody>
                    <a:bodyPr/>
                    <a:lstStyle/>
                    <a:p>
                      <a:pPr algn="ctr"/>
                      <a:endParaRPr kumimoji="1" lang="ja-JP" altLang="en-US" sz="1200" dirty="0"/>
                    </a:p>
                  </a:txBody>
                  <a:tcPr anchor="ctr"/>
                </a:tc>
                <a:tc>
                  <a:txBody>
                    <a:bodyPr/>
                    <a:lstStyle/>
                    <a:p>
                      <a:pPr algn="ctr"/>
                      <a:r>
                        <a:rPr kumimoji="1" lang="ja-JP" altLang="en-US" sz="1200" dirty="0" smtClean="0"/>
                        <a:t>○</a:t>
                      </a:r>
                      <a:endParaRPr kumimoji="1" lang="en-US" altLang="ja-JP" sz="1200" dirty="0" smtClean="0"/>
                    </a:p>
                  </a:txBody>
                  <a:tcPr anchor="ctr"/>
                </a:tc>
              </a:tr>
            </a:tbl>
          </a:graphicData>
        </a:graphic>
      </p:graphicFrame>
      <p:sp>
        <p:nvSpPr>
          <p:cNvPr id="5" name="角丸四角形 4"/>
          <p:cNvSpPr/>
          <p:nvPr/>
        </p:nvSpPr>
        <p:spPr>
          <a:xfrm>
            <a:off x="82328" y="878136"/>
            <a:ext cx="1290237" cy="32256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趣　　旨</a:t>
            </a:r>
            <a:endParaRPr kumimoji="1" lang="ja-JP" altLang="en-US" sz="1400" dirty="0">
              <a:solidFill>
                <a:schemeClr val="tx1"/>
              </a:solidFill>
            </a:endParaRPr>
          </a:p>
        </p:txBody>
      </p:sp>
      <p:sp>
        <p:nvSpPr>
          <p:cNvPr id="22" name="角丸四角形 21"/>
          <p:cNvSpPr/>
          <p:nvPr/>
        </p:nvSpPr>
        <p:spPr>
          <a:xfrm>
            <a:off x="86408" y="2102450"/>
            <a:ext cx="1290237" cy="321952"/>
          </a:xfrm>
          <a:prstGeom prst="round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改正</a:t>
            </a:r>
            <a:r>
              <a:rPr lang="ja-JP" altLang="en-US" sz="1400" dirty="0" smtClean="0">
                <a:solidFill>
                  <a:schemeClr val="tx1"/>
                </a:solidFill>
              </a:rPr>
              <a:t>の内容</a:t>
            </a:r>
            <a:endParaRPr kumimoji="1" lang="ja-JP" altLang="en-US" sz="1400" dirty="0">
              <a:solidFill>
                <a:schemeClr val="tx1"/>
              </a:solidFill>
            </a:endParaRPr>
          </a:p>
        </p:txBody>
      </p:sp>
    </p:spTree>
    <p:extLst>
      <p:ext uri="{BB962C8B-B14F-4D97-AF65-F5344CB8AC3E}">
        <p14:creationId xmlns:p14="http://schemas.microsoft.com/office/powerpoint/2010/main" val="7356874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3860" y="863714"/>
            <a:ext cx="8229600" cy="5994285"/>
          </a:xfrm>
        </p:spPr>
        <p:txBody>
          <a:bodyPr>
            <a:noAutofit/>
          </a:bodyPr>
          <a:lstStyle/>
          <a:p>
            <a:pPr marL="0" indent="0">
              <a:buNone/>
            </a:pPr>
            <a:r>
              <a:rPr lang="ja-JP" altLang="en-US" sz="2000" dirty="0" smtClean="0">
                <a:latin typeface="HGPｺﾞｼｯｸM" panose="020B0600000000000000" pitchFamily="50" charset="-128"/>
                <a:ea typeface="HGPｺﾞｼｯｸM" panose="020B0600000000000000" pitchFamily="50" charset="-128"/>
              </a:rPr>
              <a:t>１</a:t>
            </a:r>
            <a:r>
              <a:rPr lang="ja-JP" altLang="en-US" sz="2000" dirty="0">
                <a:latin typeface="HGPｺﾞｼｯｸM" panose="020B0600000000000000" pitchFamily="50" charset="-128"/>
                <a:ea typeface="HGPｺﾞｼｯｸM" panose="020B0600000000000000" pitchFamily="50" charset="-128"/>
              </a:rPr>
              <a:t>　施行日</a:t>
            </a:r>
          </a:p>
          <a:p>
            <a:pPr marL="0" indent="0">
              <a:buNone/>
            </a:pPr>
            <a:r>
              <a:rPr lang="ja-JP" altLang="en-US" sz="2000" dirty="0">
                <a:latin typeface="HGPｺﾞｼｯｸM" panose="020B0600000000000000" pitchFamily="50" charset="-128"/>
                <a:ea typeface="HGPｺﾞｼｯｸM" panose="020B0600000000000000" pitchFamily="50" charset="-128"/>
              </a:rPr>
              <a:t>　①</a:t>
            </a:r>
            <a:r>
              <a:rPr lang="ja-JP" altLang="en-US" sz="2000" dirty="0" smtClean="0">
                <a:latin typeface="HGPｺﾞｼｯｸM" panose="020B0600000000000000" pitchFamily="50" charset="-128"/>
                <a:ea typeface="HGPｺﾞｼｯｸM" panose="020B0600000000000000" pitchFamily="50" charset="-128"/>
              </a:rPr>
              <a:t>平成</a:t>
            </a:r>
            <a:r>
              <a:rPr lang="ja-JP" altLang="en-US" sz="2000" dirty="0">
                <a:latin typeface="HGPｺﾞｼｯｸM" panose="020B0600000000000000" pitchFamily="50" charset="-128"/>
                <a:ea typeface="HGPｺﾞｼｯｸM" panose="020B0600000000000000" pitchFamily="50" charset="-128"/>
              </a:rPr>
              <a:t>２６</a:t>
            </a:r>
            <a:r>
              <a:rPr lang="ja-JP" altLang="en-US" sz="2000" dirty="0" smtClean="0">
                <a:latin typeface="HGPｺﾞｼｯｸM" panose="020B0600000000000000" pitchFamily="50" charset="-128"/>
                <a:ea typeface="HGPｺﾞｼｯｸM" panose="020B0600000000000000" pitchFamily="50" charset="-128"/>
              </a:rPr>
              <a:t>年</a:t>
            </a:r>
            <a:r>
              <a:rPr lang="ja-JP" altLang="en-US" sz="2000" dirty="0">
                <a:latin typeface="HGPｺﾞｼｯｸM" panose="020B0600000000000000" pitchFamily="50" charset="-128"/>
                <a:ea typeface="HGPｺﾞｼｯｸM" panose="020B0600000000000000" pitchFamily="50" charset="-128"/>
              </a:rPr>
              <a:t>６月</a:t>
            </a:r>
            <a:r>
              <a:rPr lang="ja-JP" altLang="en-US" sz="2000" dirty="0" smtClean="0">
                <a:latin typeface="HGPｺﾞｼｯｸM" panose="020B0600000000000000" pitchFamily="50" charset="-128"/>
                <a:ea typeface="HGPｺﾞｼｯｸM" panose="020B0600000000000000" pitchFamily="50" charset="-128"/>
              </a:rPr>
              <a:t>１日</a:t>
            </a:r>
            <a:endParaRPr lang="ja-JP" altLang="en-US" sz="2000" dirty="0">
              <a:latin typeface="HGPｺﾞｼｯｸM" panose="020B0600000000000000" pitchFamily="50" charset="-128"/>
              <a:ea typeface="HGPｺﾞｼｯｸM" panose="020B0600000000000000" pitchFamily="50" charset="-128"/>
            </a:endParaRPr>
          </a:p>
          <a:p>
            <a:pPr marL="0" indent="0">
              <a:buNone/>
            </a:pPr>
            <a:r>
              <a:rPr lang="ja-JP" altLang="en-US" sz="2000" dirty="0">
                <a:latin typeface="HGPｺﾞｼｯｸM" panose="020B0600000000000000" pitchFamily="50" charset="-128"/>
                <a:ea typeface="HGPｺﾞｼｯｸM" panose="020B0600000000000000" pitchFamily="50" charset="-128"/>
              </a:rPr>
              <a:t>　</a:t>
            </a:r>
            <a:r>
              <a:rPr lang="ja-JP" altLang="en-US" sz="2000" dirty="0" smtClean="0">
                <a:latin typeface="HGPｺﾞｼｯｸM" panose="020B0600000000000000" pitchFamily="50" charset="-128"/>
                <a:ea typeface="HGPｺﾞｼｯｸM" panose="020B0600000000000000" pitchFamily="50" charset="-128"/>
              </a:rPr>
              <a:t>②平成２６年</a:t>
            </a:r>
            <a:r>
              <a:rPr lang="ja-JP" altLang="en-US" sz="2000" dirty="0">
                <a:latin typeface="HGPｺﾞｼｯｸM" panose="020B0600000000000000" pitchFamily="50" charset="-128"/>
                <a:ea typeface="HGPｺﾞｼｯｸM" panose="020B0600000000000000" pitchFamily="50" charset="-128"/>
              </a:rPr>
              <a:t>１２</a:t>
            </a:r>
            <a:r>
              <a:rPr lang="ja-JP" altLang="en-US" sz="2000" dirty="0" smtClean="0">
                <a:latin typeface="HGPｺﾞｼｯｸM" panose="020B0600000000000000" pitchFamily="50" charset="-128"/>
                <a:ea typeface="HGPｺﾞｼｯｸM" panose="020B0600000000000000" pitchFamily="50" charset="-128"/>
              </a:rPr>
              <a:t>月１日（安全</a:t>
            </a:r>
            <a:r>
              <a:rPr lang="ja-JP" altLang="en-US" sz="2000" dirty="0">
                <a:latin typeface="HGPｺﾞｼｯｸM" panose="020B0600000000000000" pitchFamily="50" charset="-128"/>
                <a:ea typeface="HGPｺﾞｼｯｸM" panose="020B0600000000000000" pitchFamily="50" charset="-128"/>
              </a:rPr>
              <a:t>衛生法第</a:t>
            </a:r>
            <a:r>
              <a:rPr lang="en-US" altLang="ja-JP" sz="2000" dirty="0">
                <a:latin typeface="HGPｺﾞｼｯｸM" panose="020B0600000000000000" pitchFamily="50" charset="-128"/>
                <a:ea typeface="HGPｺﾞｼｯｸM" panose="020B0600000000000000" pitchFamily="50" charset="-128"/>
              </a:rPr>
              <a:t>59</a:t>
            </a:r>
            <a:r>
              <a:rPr lang="ja-JP" altLang="en-US" sz="2000" dirty="0">
                <a:latin typeface="HGPｺﾞｼｯｸM" panose="020B0600000000000000" pitchFamily="50" charset="-128"/>
                <a:ea typeface="HGPｺﾞｼｯｸM" panose="020B0600000000000000" pitchFamily="50" charset="-128"/>
              </a:rPr>
              <a:t>条第３項に</a:t>
            </a:r>
            <a:r>
              <a:rPr lang="ja-JP" altLang="en-US" sz="2000" dirty="0" smtClean="0">
                <a:latin typeface="HGPｺﾞｼｯｸM" panose="020B0600000000000000" pitchFamily="50" charset="-128"/>
                <a:ea typeface="HGPｺﾞｼｯｸM" panose="020B0600000000000000" pitchFamily="50" charset="-128"/>
              </a:rPr>
              <a:t>基づく特別</a:t>
            </a:r>
            <a:r>
              <a:rPr lang="ja-JP" altLang="en-US" sz="2000" dirty="0">
                <a:latin typeface="HGPｺﾞｼｯｸM" panose="020B0600000000000000" pitchFamily="50" charset="-128"/>
                <a:ea typeface="HGPｺﾞｼｯｸM" panose="020B0600000000000000" pitchFamily="50" charset="-128"/>
              </a:rPr>
              <a:t>教育</a:t>
            </a:r>
            <a:r>
              <a:rPr lang="ja-JP" altLang="en-US" sz="2000" dirty="0" smtClean="0">
                <a:latin typeface="HGPｺﾞｼｯｸM" panose="020B0600000000000000" pitchFamily="50" charset="-128"/>
                <a:ea typeface="HGPｺﾞｼｯｸM" panose="020B0600000000000000" pitchFamily="50" charset="-128"/>
              </a:rPr>
              <a:t>対象</a:t>
            </a:r>
            <a:endParaRPr lang="en-US" altLang="ja-JP" sz="2000" dirty="0" smtClean="0">
              <a:latin typeface="HGPｺﾞｼｯｸM" panose="020B0600000000000000" pitchFamily="50" charset="-128"/>
              <a:ea typeface="HGPｺﾞｼｯｸM" panose="020B0600000000000000" pitchFamily="50" charset="-128"/>
            </a:endParaRPr>
          </a:p>
          <a:p>
            <a:pPr marL="0" indent="0">
              <a:buNone/>
            </a:pPr>
            <a:r>
              <a:rPr lang="ja-JP" altLang="en-US" sz="2000" dirty="0">
                <a:latin typeface="HGPｺﾞｼｯｸM" panose="020B0600000000000000" pitchFamily="50" charset="-128"/>
                <a:ea typeface="HGPｺﾞｼｯｸM" panose="020B0600000000000000" pitchFamily="50" charset="-128"/>
              </a:rPr>
              <a:t>　</a:t>
            </a:r>
            <a:r>
              <a:rPr lang="ja-JP" altLang="en-US" sz="2000" dirty="0" smtClean="0">
                <a:latin typeface="HGPｺﾞｼｯｸM" panose="020B0600000000000000" pitchFamily="50" charset="-128"/>
                <a:ea typeface="HGPｺﾞｼｯｸM" panose="020B0600000000000000" pitchFamily="50" charset="-128"/>
              </a:rPr>
              <a:t>　　業務</a:t>
            </a:r>
            <a:r>
              <a:rPr lang="ja-JP" altLang="en-US" sz="2000" dirty="0">
                <a:latin typeface="HGPｺﾞｼｯｸM" panose="020B0600000000000000" pitchFamily="50" charset="-128"/>
                <a:ea typeface="HGPｺﾞｼｯｸM" panose="020B0600000000000000" pitchFamily="50" charset="-128"/>
              </a:rPr>
              <a:t>の</a:t>
            </a:r>
            <a:r>
              <a:rPr lang="ja-JP" altLang="en-US" sz="2000" dirty="0" smtClean="0">
                <a:latin typeface="HGPｺﾞｼｯｸM" panose="020B0600000000000000" pitchFamily="50" charset="-128"/>
                <a:ea typeface="HGPｺﾞｼｯｸM" panose="020B0600000000000000" pitchFamily="50" charset="-128"/>
              </a:rPr>
              <a:t>追加）</a:t>
            </a:r>
            <a:endParaRPr lang="ja-JP" altLang="en-US" sz="2000" dirty="0">
              <a:latin typeface="HGPｺﾞｼｯｸM" panose="020B0600000000000000" pitchFamily="50" charset="-128"/>
              <a:ea typeface="HGPｺﾞｼｯｸM" panose="020B0600000000000000" pitchFamily="50" charset="-128"/>
            </a:endParaRPr>
          </a:p>
          <a:p>
            <a:endParaRPr lang="ja-JP" altLang="en-US" sz="2000" dirty="0">
              <a:latin typeface="HGPｺﾞｼｯｸM" panose="020B0600000000000000" pitchFamily="50" charset="-128"/>
              <a:ea typeface="HGPｺﾞｼｯｸM" panose="020B0600000000000000" pitchFamily="50" charset="-128"/>
            </a:endParaRPr>
          </a:p>
          <a:p>
            <a:pPr marL="0" indent="0">
              <a:buNone/>
            </a:pPr>
            <a:r>
              <a:rPr lang="ja-JP" altLang="en-US" sz="2000" dirty="0">
                <a:latin typeface="HGPｺﾞｼｯｸM" panose="020B0600000000000000" pitchFamily="50" charset="-128"/>
                <a:ea typeface="HGPｺﾞｼｯｸM" panose="020B0600000000000000" pitchFamily="50" charset="-128"/>
              </a:rPr>
              <a:t>２　経過措置</a:t>
            </a:r>
          </a:p>
          <a:p>
            <a:pPr marL="0" indent="0">
              <a:buNone/>
            </a:pPr>
            <a:r>
              <a:rPr lang="ja-JP" altLang="en-US" sz="2000" dirty="0" smtClean="0">
                <a:latin typeface="HGPｺﾞｼｯｸM" panose="020B0600000000000000" pitchFamily="50" charset="-128"/>
                <a:ea typeface="HGPｺﾞｼｯｸM" panose="020B0600000000000000" pitchFamily="50" charset="-128"/>
              </a:rPr>
              <a:t>　　今般</a:t>
            </a:r>
            <a:r>
              <a:rPr lang="ja-JP" altLang="en-US" sz="2000" dirty="0">
                <a:latin typeface="HGPｺﾞｼｯｸM" panose="020B0600000000000000" pitchFamily="50" charset="-128"/>
                <a:ea typeface="HGPｺﾞｼｯｸM" panose="020B0600000000000000" pitchFamily="50" charset="-128"/>
              </a:rPr>
              <a:t>の改正により、車両系木材伐出機械並びに機械</a:t>
            </a:r>
            <a:r>
              <a:rPr lang="ja-JP" altLang="en-US" sz="2000" dirty="0" smtClean="0">
                <a:latin typeface="HGPｺﾞｼｯｸM" panose="020B0600000000000000" pitchFamily="50" charset="-128"/>
                <a:ea typeface="HGPｺﾞｼｯｸM" panose="020B0600000000000000" pitchFamily="50" charset="-128"/>
              </a:rPr>
              <a:t>集材装置及び</a:t>
            </a:r>
            <a:endParaRPr lang="en-US" altLang="ja-JP" sz="2000" dirty="0" smtClean="0">
              <a:latin typeface="HGPｺﾞｼｯｸM" panose="020B0600000000000000" pitchFamily="50" charset="-128"/>
              <a:ea typeface="HGPｺﾞｼｯｸM" panose="020B0600000000000000" pitchFamily="50" charset="-128"/>
            </a:endParaRPr>
          </a:p>
          <a:p>
            <a:pPr marL="0" indent="0">
              <a:buNone/>
            </a:pPr>
            <a:r>
              <a:rPr lang="ja-JP" altLang="en-US" sz="2000" dirty="0">
                <a:latin typeface="HGPｺﾞｼｯｸM" panose="020B0600000000000000" pitchFamily="50" charset="-128"/>
                <a:ea typeface="HGPｺﾞｼｯｸM" panose="020B0600000000000000" pitchFamily="50" charset="-128"/>
              </a:rPr>
              <a:t>　</a:t>
            </a:r>
            <a:r>
              <a:rPr lang="ja-JP" altLang="en-US" sz="2000" dirty="0" smtClean="0">
                <a:latin typeface="HGPｺﾞｼｯｸM" panose="020B0600000000000000" pitchFamily="50" charset="-128"/>
                <a:ea typeface="HGPｺﾞｼｯｸM" panose="020B0600000000000000" pitchFamily="50" charset="-128"/>
              </a:rPr>
              <a:t>簡易</a:t>
            </a:r>
            <a:r>
              <a:rPr lang="ja-JP" altLang="en-US" sz="2000" dirty="0">
                <a:latin typeface="HGPｺﾞｼｯｸM" panose="020B0600000000000000" pitchFamily="50" charset="-128"/>
                <a:ea typeface="HGPｺﾞｼｯｸM" panose="020B0600000000000000" pitchFamily="50" charset="-128"/>
              </a:rPr>
              <a:t>架線集材装置の集材機については、機械の構造に</a:t>
            </a:r>
            <a:r>
              <a:rPr lang="ja-JP" altLang="en-US" sz="2000" dirty="0" smtClean="0">
                <a:latin typeface="HGPｺﾞｼｯｸM" panose="020B0600000000000000" pitchFamily="50" charset="-128"/>
                <a:ea typeface="HGPｺﾞｼｯｸM" panose="020B0600000000000000" pitchFamily="50" charset="-128"/>
              </a:rPr>
              <a:t>係る規定（</a:t>
            </a:r>
            <a:r>
              <a:rPr lang="en-US" altLang="ja-JP" sz="2000" dirty="0">
                <a:latin typeface="HGPｺﾞｼｯｸM" panose="020B0600000000000000" pitchFamily="50" charset="-128"/>
                <a:ea typeface="HGPｺﾞｼｯｸM" panose="020B0600000000000000" pitchFamily="50" charset="-128"/>
              </a:rPr>
              <a:t>※</a:t>
            </a:r>
            <a:r>
              <a:rPr lang="ja-JP" altLang="en-US" sz="2000" dirty="0" smtClean="0">
                <a:latin typeface="HGPｺﾞｼｯｸM" panose="020B0600000000000000" pitchFamily="50" charset="-128"/>
                <a:ea typeface="HGPｺﾞｼｯｸM" panose="020B0600000000000000" pitchFamily="50" charset="-128"/>
              </a:rPr>
              <a:t>）</a:t>
            </a:r>
            <a:endParaRPr lang="en-US" altLang="ja-JP" sz="2000" dirty="0" smtClean="0">
              <a:latin typeface="HGPｺﾞｼｯｸM" panose="020B0600000000000000" pitchFamily="50" charset="-128"/>
              <a:ea typeface="HGPｺﾞｼｯｸM" panose="020B0600000000000000" pitchFamily="50" charset="-128"/>
            </a:endParaRPr>
          </a:p>
          <a:p>
            <a:pPr marL="0" indent="0">
              <a:buNone/>
            </a:pPr>
            <a:r>
              <a:rPr lang="ja-JP" altLang="en-US" sz="2000" dirty="0">
                <a:latin typeface="HGPｺﾞｼｯｸM" panose="020B0600000000000000" pitchFamily="50" charset="-128"/>
                <a:ea typeface="HGPｺﾞｼｯｸM" panose="020B0600000000000000" pitchFamily="50" charset="-128"/>
              </a:rPr>
              <a:t>　</a:t>
            </a:r>
            <a:r>
              <a:rPr lang="ja-JP" altLang="en-US" sz="2000" dirty="0" smtClean="0">
                <a:latin typeface="HGPｺﾞｼｯｸM" panose="020B0600000000000000" pitchFamily="50" charset="-128"/>
                <a:ea typeface="HGPｺﾞｼｯｸM" panose="020B0600000000000000" pitchFamily="50" charset="-128"/>
              </a:rPr>
              <a:t>を</a:t>
            </a:r>
            <a:r>
              <a:rPr lang="ja-JP" altLang="en-US" sz="2000" dirty="0">
                <a:latin typeface="HGPｺﾞｼｯｸM" panose="020B0600000000000000" pitchFamily="50" charset="-128"/>
                <a:ea typeface="HGPｺﾞｼｯｸM" panose="020B0600000000000000" pitchFamily="50" charset="-128"/>
              </a:rPr>
              <a:t>新設する</a:t>
            </a:r>
            <a:r>
              <a:rPr lang="ja-JP" altLang="en-US" sz="2000" dirty="0" smtClean="0">
                <a:latin typeface="HGPｺﾞｼｯｸM" panose="020B0600000000000000" pitchFamily="50" charset="-128"/>
                <a:ea typeface="HGPｺﾞｼｯｸM" panose="020B0600000000000000" pitchFamily="50" charset="-128"/>
              </a:rPr>
              <a:t>。</a:t>
            </a:r>
            <a:endParaRPr lang="en-US" altLang="ja-JP" sz="2000" dirty="0">
              <a:latin typeface="HGPｺﾞｼｯｸM" panose="020B0600000000000000" pitchFamily="50" charset="-128"/>
              <a:ea typeface="HGPｺﾞｼｯｸM" panose="020B0600000000000000" pitchFamily="50" charset="-128"/>
            </a:endParaRPr>
          </a:p>
          <a:p>
            <a:pPr marL="0" indent="0">
              <a:buNone/>
            </a:pPr>
            <a:r>
              <a:rPr lang="ja-JP" altLang="en-US" sz="2000" dirty="0" smtClean="0">
                <a:latin typeface="HGPｺﾞｼｯｸM" panose="020B0600000000000000" pitchFamily="50" charset="-128"/>
                <a:ea typeface="HGPｺﾞｼｯｸM" panose="020B0600000000000000" pitchFamily="50" charset="-128"/>
              </a:rPr>
              <a:t>　　これら</a:t>
            </a:r>
            <a:r>
              <a:rPr lang="ja-JP" altLang="en-US" sz="2000" dirty="0">
                <a:latin typeface="HGPｺﾞｼｯｸM" panose="020B0600000000000000" pitchFamily="50" charset="-128"/>
                <a:ea typeface="HGPｺﾞｼｯｸM" panose="020B0600000000000000" pitchFamily="50" charset="-128"/>
              </a:rPr>
              <a:t>の規定については、施行日の前日</a:t>
            </a:r>
            <a:r>
              <a:rPr lang="ja-JP" altLang="en-US" sz="2000" dirty="0" smtClean="0">
                <a:latin typeface="HGPｺﾞｼｯｸM" panose="020B0600000000000000" pitchFamily="50" charset="-128"/>
                <a:ea typeface="HGPｺﾞｼｯｸM" panose="020B0600000000000000" pitchFamily="50" charset="-128"/>
              </a:rPr>
              <a:t>において</a:t>
            </a:r>
            <a:endParaRPr lang="en-US" altLang="ja-JP" sz="2000" dirty="0" smtClean="0">
              <a:latin typeface="HGPｺﾞｼｯｸM" panose="020B0600000000000000" pitchFamily="50" charset="-128"/>
              <a:ea typeface="HGPｺﾞｼｯｸM" panose="020B0600000000000000" pitchFamily="50" charset="-128"/>
            </a:endParaRPr>
          </a:p>
          <a:p>
            <a:pPr marL="0" indent="0">
              <a:buNone/>
            </a:pPr>
            <a:r>
              <a:rPr lang="ja-JP" altLang="en-US" sz="2000" dirty="0">
                <a:latin typeface="HGPｺﾞｼｯｸM" panose="020B0600000000000000" pitchFamily="50" charset="-128"/>
                <a:ea typeface="HGPｺﾞｼｯｸM" panose="020B0600000000000000" pitchFamily="50" charset="-128"/>
              </a:rPr>
              <a:t>　</a:t>
            </a:r>
            <a:r>
              <a:rPr lang="ja-JP" altLang="en-US" sz="2000" dirty="0" smtClean="0">
                <a:latin typeface="HGPｺﾞｼｯｸM" panose="020B0600000000000000" pitchFamily="50" charset="-128"/>
                <a:ea typeface="HGPｺﾞｼｯｸM" panose="020B0600000000000000" pitchFamily="50" charset="-128"/>
              </a:rPr>
              <a:t>①</a:t>
            </a:r>
            <a:r>
              <a:rPr lang="ja-JP" altLang="en-US" sz="2000" dirty="0">
                <a:latin typeface="HGPｺﾞｼｯｸM" panose="020B0600000000000000" pitchFamily="50" charset="-128"/>
                <a:ea typeface="HGPｺﾞｼｯｸM" panose="020B0600000000000000" pitchFamily="50" charset="-128"/>
              </a:rPr>
              <a:t>既に製造している</a:t>
            </a:r>
            <a:r>
              <a:rPr lang="ja-JP" altLang="en-US" sz="2000" dirty="0" smtClean="0">
                <a:latin typeface="HGPｺﾞｼｯｸM" panose="020B0600000000000000" pitchFamily="50" charset="-128"/>
                <a:ea typeface="HGPｺﾞｼｯｸM" panose="020B0600000000000000" pitchFamily="50" charset="-128"/>
              </a:rPr>
              <a:t>もの</a:t>
            </a:r>
            <a:endParaRPr lang="en-US" altLang="ja-JP" sz="2000" dirty="0" smtClean="0">
              <a:latin typeface="HGPｺﾞｼｯｸM" panose="020B0600000000000000" pitchFamily="50" charset="-128"/>
              <a:ea typeface="HGPｺﾞｼｯｸM" panose="020B0600000000000000" pitchFamily="50" charset="-128"/>
            </a:endParaRPr>
          </a:p>
          <a:p>
            <a:pPr marL="0" indent="0">
              <a:buNone/>
            </a:pPr>
            <a:r>
              <a:rPr lang="ja-JP" altLang="en-US" sz="2000" dirty="0">
                <a:latin typeface="HGPｺﾞｼｯｸM" panose="020B0600000000000000" pitchFamily="50" charset="-128"/>
                <a:ea typeface="HGPｺﾞｼｯｸM" panose="020B0600000000000000" pitchFamily="50" charset="-128"/>
              </a:rPr>
              <a:t>　</a:t>
            </a:r>
            <a:r>
              <a:rPr lang="ja-JP" altLang="en-US" sz="2000" dirty="0" smtClean="0">
                <a:latin typeface="HGPｺﾞｼｯｸM" panose="020B0600000000000000" pitchFamily="50" charset="-128"/>
                <a:ea typeface="HGPｺﾞｼｯｸM" panose="020B0600000000000000" pitchFamily="50" charset="-128"/>
              </a:rPr>
              <a:t>②</a:t>
            </a:r>
            <a:r>
              <a:rPr lang="ja-JP" altLang="en-US" sz="2000" dirty="0">
                <a:latin typeface="HGPｺﾞｼｯｸM" panose="020B0600000000000000" pitchFamily="50" charset="-128"/>
                <a:ea typeface="HGPｺﾞｼｯｸM" panose="020B0600000000000000" pitchFamily="50" charset="-128"/>
              </a:rPr>
              <a:t>現に存するものを使用</a:t>
            </a:r>
            <a:r>
              <a:rPr lang="ja-JP" altLang="en-US" sz="2000" dirty="0" smtClean="0">
                <a:latin typeface="HGPｺﾞｼｯｸM" panose="020B0600000000000000" pitchFamily="50" charset="-128"/>
                <a:ea typeface="HGPｺﾞｼｯｸM" panose="020B0600000000000000" pitchFamily="50" charset="-128"/>
              </a:rPr>
              <a:t>する場合</a:t>
            </a:r>
            <a:endParaRPr lang="en-US" altLang="ja-JP" sz="2000" dirty="0" smtClean="0">
              <a:latin typeface="HGPｺﾞｼｯｸM" panose="020B0600000000000000" pitchFamily="50" charset="-128"/>
              <a:ea typeface="HGPｺﾞｼｯｸM" panose="020B0600000000000000" pitchFamily="50" charset="-128"/>
            </a:endParaRPr>
          </a:p>
          <a:p>
            <a:pPr marL="0" indent="0">
              <a:buNone/>
            </a:pPr>
            <a:r>
              <a:rPr lang="ja-JP" altLang="en-US" sz="2000" dirty="0">
                <a:latin typeface="HGPｺﾞｼｯｸM" panose="020B0600000000000000" pitchFamily="50" charset="-128"/>
                <a:ea typeface="HGPｺﾞｼｯｸM" panose="020B0600000000000000" pitchFamily="50" charset="-128"/>
              </a:rPr>
              <a:t>　</a:t>
            </a:r>
            <a:r>
              <a:rPr lang="ja-JP" altLang="en-US" sz="2000" dirty="0" smtClean="0">
                <a:latin typeface="HGPｺﾞｼｯｸM" panose="020B0600000000000000" pitchFamily="50" charset="-128"/>
                <a:ea typeface="HGPｺﾞｼｯｸM" panose="020B0600000000000000" pitchFamily="50" charset="-128"/>
              </a:rPr>
              <a:t>は、平成２６年</a:t>
            </a:r>
            <a:r>
              <a:rPr lang="ja-JP" altLang="en-US" sz="2000" dirty="0">
                <a:latin typeface="HGPｺﾞｼｯｸM" panose="020B0600000000000000" pitchFamily="50" charset="-128"/>
                <a:ea typeface="HGPｺﾞｼｯｸM" panose="020B0600000000000000" pitchFamily="50" charset="-128"/>
              </a:rPr>
              <a:t>１１</a:t>
            </a:r>
            <a:r>
              <a:rPr lang="ja-JP" altLang="en-US" sz="2000" dirty="0" smtClean="0">
                <a:latin typeface="HGPｺﾞｼｯｸM" panose="020B0600000000000000" pitchFamily="50" charset="-128"/>
                <a:ea typeface="HGPｺﾞｼｯｸM" panose="020B0600000000000000" pitchFamily="50" charset="-128"/>
              </a:rPr>
              <a:t>月</a:t>
            </a:r>
            <a:r>
              <a:rPr lang="ja-JP" altLang="en-US" sz="2000" dirty="0">
                <a:latin typeface="HGPｺﾞｼｯｸM" panose="020B0600000000000000" pitchFamily="50" charset="-128"/>
                <a:ea typeface="HGPｺﾞｼｯｸM" panose="020B0600000000000000" pitchFamily="50" charset="-128"/>
              </a:rPr>
              <a:t>末日までの間は適用</a:t>
            </a:r>
            <a:r>
              <a:rPr lang="ja-JP" altLang="en-US" sz="2000" dirty="0" smtClean="0">
                <a:latin typeface="HGPｺﾞｼｯｸM" panose="020B0600000000000000" pitchFamily="50" charset="-128"/>
                <a:ea typeface="HGPｺﾞｼｯｸM" panose="020B0600000000000000" pitchFamily="50" charset="-128"/>
              </a:rPr>
              <a:t>しない</a:t>
            </a:r>
            <a:r>
              <a:rPr lang="ja-JP" altLang="en-US" sz="2000" dirty="0">
                <a:latin typeface="HGPｺﾞｼｯｸM" panose="020B0600000000000000" pitchFamily="50" charset="-128"/>
                <a:ea typeface="HGPｺﾞｼｯｸM" panose="020B0600000000000000" pitchFamily="50" charset="-128"/>
              </a:rPr>
              <a:t>こととした</a:t>
            </a:r>
            <a:r>
              <a:rPr lang="ja-JP" altLang="en-US" sz="2000" dirty="0" smtClean="0">
                <a:latin typeface="HGPｺﾞｼｯｸM" panose="020B0600000000000000" pitchFamily="50" charset="-128"/>
                <a:ea typeface="HGPｺﾞｼｯｸM" panose="020B0600000000000000" pitchFamily="50" charset="-128"/>
              </a:rPr>
              <a:t>。</a:t>
            </a:r>
            <a:endParaRPr lang="ja-JP" altLang="en-US" sz="2000" dirty="0">
              <a:latin typeface="HGPｺﾞｼｯｸM" panose="020B0600000000000000" pitchFamily="50" charset="-128"/>
              <a:ea typeface="HGPｺﾞｼｯｸM" panose="020B0600000000000000" pitchFamily="50" charset="-128"/>
            </a:endParaRPr>
          </a:p>
          <a:p>
            <a:pPr marL="0" indent="0">
              <a:buNone/>
            </a:pPr>
            <a:r>
              <a:rPr lang="en-US" altLang="ja-JP" sz="2000" dirty="0" smtClean="0">
                <a:latin typeface="HGPｺﾞｼｯｸM" panose="020B0600000000000000" pitchFamily="50" charset="-128"/>
                <a:ea typeface="HGPｺﾞｼｯｸM" panose="020B0600000000000000" pitchFamily="50" charset="-128"/>
              </a:rPr>
              <a:t>※</a:t>
            </a:r>
            <a:r>
              <a:rPr lang="ja-JP" altLang="en-US" sz="2000" dirty="0">
                <a:latin typeface="HGPｺﾞｼｯｸM" panose="020B0600000000000000" pitchFamily="50" charset="-128"/>
                <a:ea typeface="HGPｺﾞｼｯｸM" panose="020B0600000000000000" pitchFamily="50" charset="-128"/>
              </a:rPr>
              <a:t>　機械の構造に係る規定：原則として、前照灯、堅固な</a:t>
            </a:r>
            <a:r>
              <a:rPr lang="ja-JP" altLang="en-US" sz="2000" dirty="0" smtClean="0">
                <a:latin typeface="HGPｺﾞｼｯｸM" panose="020B0600000000000000" pitchFamily="50" charset="-128"/>
                <a:ea typeface="HGPｺﾞｼｯｸM" panose="020B0600000000000000" pitchFamily="50" charset="-128"/>
              </a:rPr>
              <a:t>ヘッドガード、</a:t>
            </a:r>
            <a:endParaRPr lang="en-US" altLang="ja-JP" sz="2000" dirty="0" smtClean="0">
              <a:latin typeface="HGPｺﾞｼｯｸM" panose="020B0600000000000000" pitchFamily="50" charset="-128"/>
              <a:ea typeface="HGPｺﾞｼｯｸM" panose="020B0600000000000000" pitchFamily="50" charset="-128"/>
            </a:endParaRPr>
          </a:p>
          <a:p>
            <a:pPr marL="0" indent="0">
              <a:buNone/>
            </a:pPr>
            <a:r>
              <a:rPr lang="ja-JP" altLang="en-US" sz="2000" dirty="0">
                <a:latin typeface="HGPｺﾞｼｯｸM" panose="020B0600000000000000" pitchFamily="50" charset="-128"/>
                <a:ea typeface="HGPｺﾞｼｯｸM" panose="020B0600000000000000" pitchFamily="50" charset="-128"/>
              </a:rPr>
              <a:t>　</a:t>
            </a:r>
            <a:r>
              <a:rPr lang="ja-JP" altLang="en-US" sz="2000" dirty="0" smtClean="0">
                <a:latin typeface="HGPｺﾞｼｯｸM" panose="020B0600000000000000" pitchFamily="50" charset="-128"/>
                <a:ea typeface="HGPｺﾞｼｯｸM" panose="020B0600000000000000" pitchFamily="50" charset="-128"/>
              </a:rPr>
              <a:t>原木</a:t>
            </a:r>
            <a:r>
              <a:rPr lang="ja-JP" altLang="en-US" sz="2000" dirty="0">
                <a:latin typeface="HGPｺﾞｼｯｸM" panose="020B0600000000000000" pitchFamily="50" charset="-128"/>
                <a:ea typeface="HGPｺﾞｼｯｸM" panose="020B0600000000000000" pitchFamily="50" charset="-128"/>
              </a:rPr>
              <a:t>等の飛来等による危険を防止するための設備（運転席の防護柵など</a:t>
            </a:r>
            <a:r>
              <a:rPr lang="ja-JP" altLang="en-US" sz="2000" dirty="0" smtClean="0">
                <a:latin typeface="HGPｺﾞｼｯｸM" panose="020B0600000000000000" pitchFamily="50" charset="-128"/>
                <a:ea typeface="HGPｺﾞｼｯｸM" panose="020B0600000000000000" pitchFamily="50" charset="-128"/>
              </a:rPr>
              <a:t>）</a:t>
            </a:r>
            <a:endParaRPr lang="en-US" altLang="ja-JP" sz="2000" dirty="0" smtClean="0">
              <a:latin typeface="HGPｺﾞｼｯｸM" panose="020B0600000000000000" pitchFamily="50" charset="-128"/>
              <a:ea typeface="HGPｺﾞｼｯｸM" panose="020B0600000000000000" pitchFamily="50" charset="-128"/>
            </a:endParaRPr>
          </a:p>
          <a:p>
            <a:pPr marL="0" indent="0">
              <a:buNone/>
            </a:pPr>
            <a:r>
              <a:rPr lang="ja-JP" altLang="en-US" sz="2000" dirty="0">
                <a:latin typeface="HGPｺﾞｼｯｸM" panose="020B0600000000000000" pitchFamily="50" charset="-128"/>
                <a:ea typeface="HGPｺﾞｼｯｸM" panose="020B0600000000000000" pitchFamily="50" charset="-128"/>
              </a:rPr>
              <a:t>　</a:t>
            </a:r>
            <a:r>
              <a:rPr lang="ja-JP" altLang="en-US" sz="2000" dirty="0" smtClean="0">
                <a:latin typeface="HGPｺﾞｼｯｸM" panose="020B0600000000000000" pitchFamily="50" charset="-128"/>
                <a:ea typeface="HGPｺﾞｼｯｸM" panose="020B0600000000000000" pitchFamily="50" charset="-128"/>
              </a:rPr>
              <a:t>を</a:t>
            </a:r>
            <a:r>
              <a:rPr lang="ja-JP" altLang="en-US" sz="2000" dirty="0">
                <a:latin typeface="HGPｺﾞｼｯｸM" panose="020B0600000000000000" pitchFamily="50" charset="-128"/>
                <a:ea typeface="HGPｺﾞｼｯｸM" panose="020B0600000000000000" pitchFamily="50" charset="-128"/>
              </a:rPr>
              <a:t>備える</a:t>
            </a:r>
            <a:r>
              <a:rPr lang="ja-JP" altLang="en-US" sz="2000" dirty="0" smtClean="0">
                <a:latin typeface="HGPｺﾞｼｯｸM" panose="020B0600000000000000" pitchFamily="50" charset="-128"/>
                <a:ea typeface="HGPｺﾞｼｯｸM" panose="020B0600000000000000" pitchFamily="50" charset="-128"/>
              </a:rPr>
              <a:t>こと。</a:t>
            </a:r>
            <a:endParaRPr kumimoji="1" lang="ja-JP" altLang="en-US" sz="2000" dirty="0">
              <a:latin typeface="HGPｺﾞｼｯｸM" panose="020B0600000000000000" pitchFamily="50" charset="-128"/>
              <a:ea typeface="HGPｺﾞｼｯｸM" panose="020B0600000000000000" pitchFamily="50" charset="-128"/>
            </a:endParaRPr>
          </a:p>
        </p:txBody>
      </p:sp>
      <p:sp>
        <p:nvSpPr>
          <p:cNvPr id="4" name="スライド番号プレースホルダー 3"/>
          <p:cNvSpPr>
            <a:spLocks noGrp="1"/>
          </p:cNvSpPr>
          <p:nvPr>
            <p:ph type="sldNum" sz="quarter" idx="12"/>
          </p:nvPr>
        </p:nvSpPr>
        <p:spPr/>
        <p:txBody>
          <a:bodyPr/>
          <a:lstStyle/>
          <a:p>
            <a:fld id="{65E2F273-D1C6-4F61-B788-41ACC0FC6ED5}" type="slidenum">
              <a:rPr kumimoji="1" lang="ja-JP" altLang="en-US" smtClean="0"/>
              <a:pPr/>
              <a:t>5</a:t>
            </a:fld>
            <a:endParaRPr kumimoji="1" lang="ja-JP" altLang="en-US"/>
          </a:p>
        </p:txBody>
      </p:sp>
      <p:sp>
        <p:nvSpPr>
          <p:cNvPr id="5" name="正方形/長方形 4"/>
          <p:cNvSpPr/>
          <p:nvPr/>
        </p:nvSpPr>
        <p:spPr>
          <a:xfrm>
            <a:off x="0" y="0"/>
            <a:ext cx="9144000" cy="728700"/>
          </a:xfrm>
          <a:prstGeom prst="rect">
            <a:avLst/>
          </a:prstGeom>
          <a:solidFill>
            <a:schemeClr val="accent3">
              <a:lumMod val="60000"/>
              <a:lumOff val="4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ja-JP" altLang="en-US" sz="2400" b="1" dirty="0" smtClean="0">
                <a:solidFill>
                  <a:schemeClr val="tx1"/>
                </a:solidFill>
                <a:latin typeface="HGPｺﾞｼｯｸM" panose="020B0600000000000000" pitchFamily="50" charset="-128"/>
                <a:ea typeface="HGPｺﾞｼｯｸM" panose="020B0600000000000000" pitchFamily="50" charset="-128"/>
              </a:rPr>
              <a:t>施行</a:t>
            </a:r>
            <a:r>
              <a:rPr lang="ja-JP" altLang="en-US" sz="2400" b="1" dirty="0">
                <a:solidFill>
                  <a:schemeClr val="tx1"/>
                </a:solidFill>
                <a:latin typeface="HGPｺﾞｼｯｸM" panose="020B0600000000000000" pitchFamily="50" charset="-128"/>
                <a:ea typeface="HGPｺﾞｼｯｸM" panose="020B0600000000000000" pitchFamily="50" charset="-128"/>
              </a:rPr>
              <a:t>日と経過措置について</a:t>
            </a:r>
            <a:endParaRPr kumimoji="1" lang="en-US" altLang="ja-JP" sz="2400" b="1" dirty="0" smtClean="0">
              <a:ln w="18415" cmpd="sng">
                <a:noFill/>
                <a:prstDash val="solid"/>
              </a:ln>
              <a:solidFill>
                <a:schemeClr val="tx1"/>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37403283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5135</TotalTime>
  <Words>763</Words>
  <Application>Microsoft Office PowerPoint</Application>
  <PresentationFormat>画面に合わせる (4:3)</PresentationFormat>
  <Paragraphs>190</Paragraphs>
  <Slides>5</Slides>
  <Notes>4</Notes>
  <HiddenSlides>0</HiddenSlides>
  <MMClips>0</MMClips>
  <ScaleCrop>false</ScaleCrop>
  <HeadingPairs>
    <vt:vector size="4" baseType="variant">
      <vt:variant>
        <vt:lpstr>テーマ</vt:lpstr>
      </vt:variant>
      <vt:variant>
        <vt:i4>1</vt:i4>
      </vt:variant>
      <vt:variant>
        <vt:lpstr>スライド タイトル</vt:lpstr>
      </vt:variant>
      <vt:variant>
        <vt:i4>5</vt:i4>
      </vt:variant>
    </vt:vector>
  </HeadingPairs>
  <TitlesOfParts>
    <vt:vector size="6"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現行の車両系建設機械の規制の状況と新たな解体用車両系建設機械について</dc:title>
  <dc:creator>FJ-USER</dc:creator>
  <cp:lastModifiedBy>佐久間　敦之</cp:lastModifiedBy>
  <cp:revision>211</cp:revision>
  <cp:lastPrinted>2013-11-14T09:39:17Z</cp:lastPrinted>
  <dcterms:created xsi:type="dcterms:W3CDTF">2012-11-24T13:02:05Z</dcterms:created>
  <dcterms:modified xsi:type="dcterms:W3CDTF">2014-01-16T11:46:57Z</dcterms:modified>
</cp:coreProperties>
</file>