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2" r:id="rId4"/>
    <p:sldId id="273" r:id="rId5"/>
  </p:sldIdLst>
  <p:sldSz cx="7200900" cy="10333038"/>
  <p:notesSz cx="7099300" cy="10234613"/>
  <p:defaultTextStyle>
    <a:defPPr>
      <a:defRPr lang="ja-JP"/>
    </a:defPPr>
    <a:lvl1pPr marL="0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134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6269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4403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2537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0672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68807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46942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25076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66FFFF"/>
    <a:srgbClr val="CCFF66"/>
    <a:srgbClr val="00FFFF"/>
    <a:srgbClr val="CCFFFF"/>
    <a:srgbClr val="99FF99"/>
    <a:srgbClr val="E8FFD1"/>
    <a:srgbClr val="DEFFB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0432" autoAdjust="0"/>
  </p:normalViewPr>
  <p:slideViewPr>
    <p:cSldViewPr>
      <p:cViewPr>
        <p:scale>
          <a:sx n="90" d="100"/>
          <a:sy n="90" d="100"/>
        </p:scale>
        <p:origin x="-1074" y="-72"/>
      </p:cViewPr>
      <p:guideLst>
        <p:guide orient="horz" pos="3255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198285021872355"/>
          <c:y val="0"/>
          <c:w val="0.26936063772123064"/>
          <c:h val="0.670071128066600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飲食店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76200" dist="635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AFD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CFF66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B7B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CFFCC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8797625618915489E-2"/>
                  <c:y val="0.184102418368009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221350127646277E-2"/>
                  <c:y val="-0.121645400879072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490341299323304E-2"/>
                  <c:y val="-0.13528146598247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936924079148245E-2"/>
                  <c:y val="2.5390853863248141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900" dirty="0"/>
                      <a:t>急な動き</a:t>
                    </a:r>
                    <a:r>
                      <a:rPr lang="ja-JP" altLang="en-US" sz="900" dirty="0" smtClean="0"/>
                      <a:t>･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en-US" altLang="ja-JP" sz="900" dirty="0" smtClean="0"/>
                      <a:t> </a:t>
                    </a:r>
                    <a:r>
                      <a:rPr lang="ja-JP" altLang="en-US" sz="900" dirty="0" smtClean="0"/>
                      <a:t>無理</a:t>
                    </a:r>
                    <a:r>
                      <a:rPr lang="ja-JP" altLang="en-US" sz="900" dirty="0"/>
                      <a:t>な動き
</a:t>
                    </a:r>
                    <a:r>
                      <a:rPr lang="en-US" altLang="ja-JP" sz="900" dirty="0"/>
                      <a:t>7%</a:t>
                    </a:r>
                    <a:endParaRPr lang="ja-JP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9954061704516E-2"/>
                  <c:y val="0.163542321354261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lnSpc>
                    <a:spcPts val="900"/>
                  </a:lnSpc>
                  <a:defRPr sz="9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転倒</c:v>
                </c:pt>
                <c:pt idx="1">
                  <c:v>切れ・こすれ</c:v>
                </c:pt>
                <c:pt idx="2">
                  <c:v>火傷</c:v>
                </c:pt>
                <c:pt idx="3">
                  <c:v>急な動き･無理な動き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1240</c:v>
                </c:pt>
                <c:pt idx="1">
                  <c:v>1149</c:v>
                </c:pt>
                <c:pt idx="2">
                  <c:v>675</c:v>
                </c:pt>
                <c:pt idx="3">
                  <c:v>283</c:v>
                </c:pt>
                <c:pt idx="4">
                  <c:v>1069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55415390301429"/>
          <c:y val="4.044813336038916E-2"/>
          <c:w val="0.29685160845578695"/>
          <c:h val="0.60730886349518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小売業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76200" dist="635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AFD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CFF66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B7B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CFFCC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8.9251730929350417E-2"/>
                  <c:y val="0.121361064901633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590681871760737E-2"/>
                  <c:y val="-5.856675169327915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ts val="1000"/>
                      </a:lnSpc>
                      <a:defRPr sz="900"/>
                    </a:pPr>
                    <a:r>
                      <a:rPr lang="ja-JP" altLang="en-US" sz="900" dirty="0"/>
                      <a:t>急な動き</a:t>
                    </a:r>
                    <a:r>
                      <a:rPr lang="ja-JP" altLang="en-US" sz="900" dirty="0" smtClean="0"/>
                      <a:t>・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ja-JP" altLang="en-US" sz="900" dirty="0" smtClean="0"/>
                      <a:t>無理</a:t>
                    </a:r>
                    <a:r>
                      <a:rPr lang="ja-JP" altLang="en-US" sz="900" dirty="0"/>
                      <a:t>な</a:t>
                    </a:r>
                    <a:r>
                      <a:rPr lang="ja-JP" altLang="en-US" sz="900" dirty="0" smtClean="0"/>
                      <a:t>動き</a:t>
                    </a:r>
                    <a:endParaRPr lang="en-US" altLang="ja-JP" sz="900" dirty="0" smtClean="0"/>
                  </a:p>
                  <a:p>
                    <a:pPr>
                      <a:lnSpc>
                        <a:spcPts val="1000"/>
                      </a:lnSpc>
                      <a:defRPr sz="900"/>
                    </a:pPr>
                    <a:r>
                      <a:rPr lang="en-US" altLang="ja-JP" sz="900" dirty="0" smtClean="0"/>
                      <a:t>12</a:t>
                    </a:r>
                    <a:r>
                      <a:rPr lang="en-US" altLang="ja-JP" sz="900" dirty="0"/>
                      <a:t>%</a:t>
                    </a:r>
                    <a:endParaRPr lang="ja-JP" altLang="en-US" sz="11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167916354235901E-2"/>
                  <c:y val="-0.14059995781730034"/>
                </c:manualLayout>
              </c:layout>
              <c:tx>
                <c:rich>
                  <a:bodyPr anchor="t"/>
                  <a:lstStyle/>
                  <a:p>
                    <a:pPr>
                      <a:lnSpc>
                        <a:spcPts val="900"/>
                      </a:lnSpc>
                      <a:defRPr sz="900"/>
                    </a:pPr>
                    <a:r>
                      <a:rPr lang="ja-JP" altLang="en-US" sz="900" dirty="0" smtClean="0"/>
                      <a:t>交通事故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ja-JP" altLang="en-US" sz="900" dirty="0" smtClean="0"/>
                      <a:t>（</a:t>
                    </a:r>
                    <a:r>
                      <a:rPr lang="ja-JP" altLang="en-US" sz="900" dirty="0"/>
                      <a:t>道路</a:t>
                    </a:r>
                    <a:r>
                      <a:rPr lang="en-US" altLang="ja-JP" sz="900" dirty="0"/>
                      <a:t>)
12%</a:t>
                    </a:r>
                    <a:endParaRPr lang="ja-JP" alt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891470230148516E-2"/>
                  <c:y val="-6.95241329977609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7356420590316906E-2"/>
                  <c:y val="0.1288177551571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lnSpc>
                    <a:spcPts val="900"/>
                  </a:lnSpc>
                  <a:defRPr sz="9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転倒</c:v>
                </c:pt>
                <c:pt idx="1">
                  <c:v>急な動き・無理な動き</c:v>
                </c:pt>
                <c:pt idx="2">
                  <c:v>交通事故（道路)</c:v>
                </c:pt>
                <c:pt idx="3">
                  <c:v>墜落・転落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4326</c:v>
                </c:pt>
                <c:pt idx="1">
                  <c:v>1563</c:v>
                </c:pt>
                <c:pt idx="2">
                  <c:v>1512</c:v>
                </c:pt>
                <c:pt idx="3">
                  <c:v>1423</c:v>
                </c:pt>
                <c:pt idx="4">
                  <c:v>3984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 anchor="t" anchorCtr="0"/>
    <a:lstStyle/>
    <a:p>
      <a:pPr>
        <a:defRPr sz="1600"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/>
          <a:lstStyle>
            <a:lvl1pPr algn="r">
              <a:defRPr sz="1200"/>
            </a:lvl1pPr>
          </a:lstStyle>
          <a:p>
            <a:fld id="{7F6AED7E-9680-42C2-B59D-39375ABE0F01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768350"/>
            <a:ext cx="26733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8" tIns="47314" rIns="94628" bIns="47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28" tIns="47314" rIns="94628" bIns="473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 anchor="b"/>
          <a:lstStyle>
            <a:lvl1pPr algn="r">
              <a:defRPr sz="1200"/>
            </a:lvl1pPr>
          </a:lstStyle>
          <a:p>
            <a:fld id="{0151B838-94BF-4C5B-9F71-1954EAA81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4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78134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56269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34403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12537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390672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868807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346942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825076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2975" y="768350"/>
            <a:ext cx="2673350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B838-94BF-4C5B-9F71-1954EAA81FF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9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09942"/>
            <a:ext cx="6120765" cy="221490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55388"/>
            <a:ext cx="5040630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5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1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0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90" y="552532"/>
            <a:ext cx="1215152" cy="1175383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5" y="552532"/>
            <a:ext cx="3525441" cy="1175383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08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639933"/>
            <a:ext cx="6120765" cy="20522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79584"/>
            <a:ext cx="6120765" cy="226035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44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25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06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688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6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5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3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6" y="3214724"/>
            <a:ext cx="2370296" cy="90916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7" y="3214724"/>
            <a:ext cx="2370296" cy="90916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3800"/>
            <a:ext cx="6480810" cy="172217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312975"/>
            <a:ext cx="3181648" cy="96393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34" indent="0">
              <a:buNone/>
              <a:defRPr sz="2100" b="1"/>
            </a:lvl2pPr>
            <a:lvl3pPr marL="956269" indent="0">
              <a:buNone/>
              <a:defRPr sz="1900" b="1"/>
            </a:lvl3pPr>
            <a:lvl4pPr marL="1434403" indent="0">
              <a:buNone/>
              <a:defRPr sz="1600" b="1"/>
            </a:lvl4pPr>
            <a:lvl5pPr marL="1912537" indent="0">
              <a:buNone/>
              <a:defRPr sz="1600" b="1"/>
            </a:lvl5pPr>
            <a:lvl6pPr marL="2390672" indent="0">
              <a:buNone/>
              <a:defRPr sz="1600" b="1"/>
            </a:lvl6pPr>
            <a:lvl7pPr marL="2868807" indent="0">
              <a:buNone/>
              <a:defRPr sz="1600" b="1"/>
            </a:lvl7pPr>
            <a:lvl8pPr marL="3346942" indent="0">
              <a:buNone/>
              <a:defRPr sz="1600" b="1"/>
            </a:lvl8pPr>
            <a:lvl9pPr marL="382507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76912"/>
            <a:ext cx="3181648" cy="595345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9" y="2312975"/>
            <a:ext cx="3182897" cy="96393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34" indent="0">
              <a:buNone/>
              <a:defRPr sz="2100" b="1"/>
            </a:lvl2pPr>
            <a:lvl3pPr marL="956269" indent="0">
              <a:buNone/>
              <a:defRPr sz="1900" b="1"/>
            </a:lvl3pPr>
            <a:lvl4pPr marL="1434403" indent="0">
              <a:buNone/>
              <a:defRPr sz="1600" b="1"/>
            </a:lvl4pPr>
            <a:lvl5pPr marL="1912537" indent="0">
              <a:buNone/>
              <a:defRPr sz="1600" b="1"/>
            </a:lvl5pPr>
            <a:lvl6pPr marL="2390672" indent="0">
              <a:buNone/>
              <a:defRPr sz="1600" b="1"/>
            </a:lvl6pPr>
            <a:lvl7pPr marL="2868807" indent="0">
              <a:buNone/>
              <a:defRPr sz="1600" b="1"/>
            </a:lvl7pPr>
            <a:lvl8pPr marL="3346942" indent="0">
              <a:buNone/>
              <a:defRPr sz="1600" b="1"/>
            </a:lvl8pPr>
            <a:lvl9pPr marL="382507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9" y="3276912"/>
            <a:ext cx="3182897" cy="595345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90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2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59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7" y="411409"/>
            <a:ext cx="2369047" cy="17508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11408"/>
            <a:ext cx="4025504" cy="8818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7" y="2162285"/>
            <a:ext cx="2369047" cy="7068086"/>
          </a:xfrm>
        </p:spPr>
        <p:txBody>
          <a:bodyPr/>
          <a:lstStyle>
            <a:lvl1pPr marL="0" indent="0">
              <a:buNone/>
              <a:defRPr sz="1500"/>
            </a:lvl1pPr>
            <a:lvl2pPr marL="478134" indent="0">
              <a:buNone/>
              <a:defRPr sz="1300"/>
            </a:lvl2pPr>
            <a:lvl3pPr marL="956269" indent="0">
              <a:buNone/>
              <a:defRPr sz="1000"/>
            </a:lvl3pPr>
            <a:lvl4pPr marL="1434403" indent="0">
              <a:buNone/>
              <a:defRPr sz="900"/>
            </a:lvl4pPr>
            <a:lvl5pPr marL="1912537" indent="0">
              <a:buNone/>
              <a:defRPr sz="900"/>
            </a:lvl5pPr>
            <a:lvl6pPr marL="2390672" indent="0">
              <a:buNone/>
              <a:defRPr sz="900"/>
            </a:lvl6pPr>
            <a:lvl7pPr marL="2868807" indent="0">
              <a:buNone/>
              <a:defRPr sz="900"/>
            </a:lvl7pPr>
            <a:lvl8pPr marL="3346942" indent="0">
              <a:buNone/>
              <a:defRPr sz="900"/>
            </a:lvl8pPr>
            <a:lvl9pPr marL="382507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233128"/>
            <a:ext cx="4320540" cy="85391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23275"/>
            <a:ext cx="4320540" cy="6199823"/>
          </a:xfrm>
        </p:spPr>
        <p:txBody>
          <a:bodyPr/>
          <a:lstStyle>
            <a:lvl1pPr marL="0" indent="0">
              <a:buNone/>
              <a:defRPr sz="3400"/>
            </a:lvl1pPr>
            <a:lvl2pPr marL="478134" indent="0">
              <a:buNone/>
              <a:defRPr sz="2900"/>
            </a:lvl2pPr>
            <a:lvl3pPr marL="956269" indent="0">
              <a:buNone/>
              <a:defRPr sz="2500"/>
            </a:lvl3pPr>
            <a:lvl4pPr marL="1434403" indent="0">
              <a:buNone/>
              <a:defRPr sz="2100"/>
            </a:lvl4pPr>
            <a:lvl5pPr marL="1912537" indent="0">
              <a:buNone/>
              <a:defRPr sz="2100"/>
            </a:lvl5pPr>
            <a:lvl6pPr marL="2390672" indent="0">
              <a:buNone/>
              <a:defRPr sz="2100"/>
            </a:lvl6pPr>
            <a:lvl7pPr marL="2868807" indent="0">
              <a:buNone/>
              <a:defRPr sz="2100"/>
            </a:lvl7pPr>
            <a:lvl8pPr marL="3346942" indent="0">
              <a:buNone/>
              <a:defRPr sz="2100"/>
            </a:lvl8pPr>
            <a:lvl9pPr marL="3825076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87040"/>
            <a:ext cx="4320540" cy="1212695"/>
          </a:xfrm>
        </p:spPr>
        <p:txBody>
          <a:bodyPr/>
          <a:lstStyle>
            <a:lvl1pPr marL="0" indent="0">
              <a:buNone/>
              <a:defRPr sz="1500"/>
            </a:lvl1pPr>
            <a:lvl2pPr marL="478134" indent="0">
              <a:buNone/>
              <a:defRPr sz="1300"/>
            </a:lvl2pPr>
            <a:lvl3pPr marL="956269" indent="0">
              <a:buNone/>
              <a:defRPr sz="1000"/>
            </a:lvl3pPr>
            <a:lvl4pPr marL="1434403" indent="0">
              <a:buNone/>
              <a:defRPr sz="900"/>
            </a:lvl4pPr>
            <a:lvl5pPr marL="1912537" indent="0">
              <a:buNone/>
              <a:defRPr sz="900"/>
            </a:lvl5pPr>
            <a:lvl6pPr marL="2390672" indent="0">
              <a:buNone/>
              <a:defRPr sz="900"/>
            </a:lvl6pPr>
            <a:lvl7pPr marL="2868807" indent="0">
              <a:buNone/>
              <a:defRPr sz="900"/>
            </a:lvl7pPr>
            <a:lvl8pPr marL="3346942" indent="0">
              <a:buNone/>
              <a:defRPr sz="900"/>
            </a:lvl8pPr>
            <a:lvl9pPr marL="382507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5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3800"/>
            <a:ext cx="6480810" cy="1722173"/>
          </a:xfrm>
          <a:prstGeom prst="rect">
            <a:avLst/>
          </a:prstGeom>
        </p:spPr>
        <p:txBody>
          <a:bodyPr vert="horz" lIns="95627" tIns="47814" rIns="95627" bIns="4781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11045"/>
            <a:ext cx="6480810" cy="6819327"/>
          </a:xfrm>
          <a:prstGeom prst="rect">
            <a:avLst/>
          </a:prstGeom>
        </p:spPr>
        <p:txBody>
          <a:bodyPr vert="horz" lIns="95627" tIns="47814" rIns="95627" bIns="4781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77197"/>
            <a:ext cx="1680210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77197"/>
            <a:ext cx="2280285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77197"/>
            <a:ext cx="1680210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13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6269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601" indent="-358601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968" indent="-298834" algn="l" defTabSz="95626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36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470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605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9739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874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09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143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134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269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403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537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672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807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942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076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3409014938"/>
              </p:ext>
            </p:extLst>
          </p:nvPr>
        </p:nvGraphicFramePr>
        <p:xfrm>
          <a:off x="1371776" y="6311017"/>
          <a:ext cx="5429457" cy="24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428818496"/>
              </p:ext>
            </p:extLst>
          </p:nvPr>
        </p:nvGraphicFramePr>
        <p:xfrm>
          <a:off x="-1023303" y="6259739"/>
          <a:ext cx="4695707" cy="247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216074" y="269975"/>
            <a:ext cx="3384376" cy="32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小売業・飲食店の事業主の皆さまへ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6074" y="551636"/>
            <a:ext cx="6768752" cy="726451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4521" rIns="0" bIns="0" rtlCol="0" anchor="ctr"/>
          <a:lstStyle/>
          <a:p>
            <a:pPr algn="ctr"/>
            <a:r>
              <a:rPr lang="ja-JP" altLang="en-US" sz="3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安全で安心な職場</a:t>
            </a:r>
            <a:r>
              <a:rPr lang="ja-JP" altLang="en-US" sz="3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をつくりましょう</a:t>
            </a:r>
            <a:endParaRPr lang="ja-JP" altLang="en-US" sz="3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8082" y="1492208"/>
            <a:ext cx="6642986" cy="10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7814" rIns="0" bIns="47814" rtlCol="0" anchor="t"/>
          <a:lstStyle/>
          <a:p>
            <a:pPr algn="just" hangingPunct="0">
              <a:lnSpc>
                <a:spcPts val="1800"/>
              </a:lnSpc>
            </a:pP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小売業・飲食店では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、多くのパート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、アルバイト、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派遣従業員などが働いています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spc="-3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hangingPunct="0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安全で安心な職場環境は、働く方にとって大切なだけでなく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、顧客サービス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向上にも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つながります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hangingPunct="0">
              <a:lnSpc>
                <a:spcPts val="1800"/>
              </a:lnSpc>
            </a:pP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雇用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形態に関わらず、従業員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全員が積極的に安全衛生活動に取組むことが重要です。</a:t>
            </a:r>
            <a:endParaRPr lang="en-US" altLang="ja-JP" sz="1400" spc="-3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8082" y="2754251"/>
            <a:ext cx="6642986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56347" rIns="95627" bIns="28174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衛生教育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は正しい作業方法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伝え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33154" y="9990689"/>
            <a:ext cx="831692" cy="2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algn="r"/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2015.2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678363" y="9839596"/>
            <a:ext cx="4401214" cy="3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4" tIns="28174" rIns="28174" bIns="28174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厚生労働省・都道府県労働局・労働基準監督署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88082" y="8246247"/>
            <a:ext cx="1782199" cy="2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35420" indent="-135420" algn="just">
              <a:lnSpc>
                <a:spcPts val="2191"/>
              </a:lnSpc>
            </a:pP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＜効果的な方法＞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8082" y="8537626"/>
            <a:ext cx="6642986" cy="116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77800" indent="-177800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朝礼など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、従業員が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集まる機会を捉えて教育・研修を行う方法もあります。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複数店舗（一定のエリア内の店舗など）合同で集合研修すれば、他店舗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からの参加者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と情報交換や意識の共有ができ、従業員の労働安全意識が高まる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ことが期待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外部講師や研修実施機関を活用する方法もあります。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92584" y="7938827"/>
            <a:ext cx="3167906" cy="1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174" rIns="0" bIns="0" rtlCol="0" anchor="t"/>
          <a:lstStyle/>
          <a:p>
            <a:pPr marL="135420" indent="-135420">
              <a:lnSpc>
                <a:spcPts val="783"/>
              </a:lnSpc>
            </a:pP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▶小売業では、転倒、急な動き・無理な動きが半数近くを占めます。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86505" y="7938827"/>
            <a:ext cx="2844563" cy="1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174" rIns="0" bIns="0" rtlCol="0" anchor="t"/>
          <a:lstStyle/>
          <a:p>
            <a:pPr marL="135420" indent="-135420">
              <a:lnSpc>
                <a:spcPts val="783"/>
              </a:lnSpc>
            </a:pP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▶飲食店では、転倒、切れ・こすれが過半数を占めます。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06084" y="3183678"/>
            <a:ext cx="1674186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35420" indent="-135420" algn="just">
              <a:lnSpc>
                <a:spcPts val="2191"/>
              </a:lnSpc>
            </a:pP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＜教育の方法＞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88082" y="3438247"/>
            <a:ext cx="6642986" cy="219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「脚立の正しい使い方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」「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腰痛を防ぐ方法」「器具の正しい操作方法」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などを知る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ことで、労働災害を防ぐことができます。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教育・研修では、「どんな労働災害が起こっているか」「どうしたら労働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災害は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防げるか」「正しい作業手順（マニュアル）」はどのような内容かなど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を従業員に教えます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初めて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に就いた従業員には、雇入れ時に安全教育を行う必要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労働災害事例を活用することも効果的です。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（労働災害事例については厚生労働省ホームページ「職場のあんぜんサイト」を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ご活用ください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25506" y="5814591"/>
            <a:ext cx="6315304" cy="23125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>
              <a:lnSpc>
                <a:spcPts val="2191"/>
              </a:lnSpc>
            </a:pP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6114" y="5922603"/>
            <a:ext cx="4860593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小売業・飲食店で働く労働者の事故の型別労働災害発生状況（平成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59501" y="6410219"/>
            <a:ext cx="486000" cy="232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28174" rIns="56347" bIns="56347" rtlCol="0" anchor="ctr"/>
          <a:lstStyle/>
          <a:p>
            <a:pPr marL="135420" indent="-135420" algn="ctr">
              <a:lnSpc>
                <a:spcPts val="2191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飲食店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10586" y="6410219"/>
            <a:ext cx="486000" cy="2324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28174" rIns="56347" bIns="56347" rtlCol="0" anchor="ctr"/>
          <a:lstStyle/>
          <a:p>
            <a:pPr marL="135420" indent="-135420" algn="ctr">
              <a:lnSpc>
                <a:spcPts val="2191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981941" y="6238406"/>
            <a:ext cx="1858869" cy="11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出典：「労働者死傷病報告」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 descr="C:\Users\SIBIM\Desktop\シンボルマーク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9817326"/>
            <a:ext cx="311686" cy="3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円/楕円 35"/>
          <p:cNvSpPr/>
          <p:nvPr/>
        </p:nvSpPr>
        <p:spPr>
          <a:xfrm>
            <a:off x="571128" y="156931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35125" y="307945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5281" y="3079454"/>
            <a:ext cx="6394520" cy="1803766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marL="208719" indent="-72058">
              <a:lnSpc>
                <a:spcPts val="1722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整頓</a:t>
            </a:r>
            <a:r>
              <a:rPr lang="en-US" altLang="ja-JP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</a:t>
            </a: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な物をすぐ取り出せるように、分かりやすく安全な状態で配置すること</a:t>
            </a:r>
          </a:p>
          <a:p>
            <a:pPr marL="208719" indent="-3728">
              <a:lnSpc>
                <a:spcPts val="704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-3728">
              <a:lnSpc>
                <a:spcPts val="1409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進め方： 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現状を把握する。（置く物、置き場所、置き方、使用時の移動距離）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置く物の種類、置き場所、必要数量を決定する。 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（種類・量とも絞り、移動距離を短くすること）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場所ごとの管理担当者を決める。 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取り出しやすく、しまいやすい置き方を決める。 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 定期的にチェックし、必要に応じ改善する。 	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60091" y="1465163"/>
            <a:ext cx="6588731" cy="4781475"/>
          </a:xfrm>
          <a:prstGeom prst="rect">
            <a:avLst/>
          </a:prstGeom>
          <a:noFill/>
          <a:ln w="31750">
            <a:solidFill>
              <a:srgbClr val="99FF99"/>
            </a:solidFill>
          </a:ln>
        </p:spPr>
        <p:txBody>
          <a:bodyPr wrap="square" lIns="84521" tIns="169042" rIns="56347" bIns="112694">
            <a:noAutofit/>
          </a:bodyPr>
          <a:lstStyle/>
          <a:p>
            <a:pPr marL="74543" indent="67088">
              <a:lnSpc>
                <a:spcPts val="1722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整理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必要な物と不要な物に分けて、不要な物を処分すること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</a:t>
            </a:r>
          </a:p>
          <a:p>
            <a:pPr marL="74543" indent="130450">
              <a:lnSpc>
                <a:spcPts val="704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130450">
              <a:lnSpc>
                <a:spcPts val="1409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進め方： 	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不要な物の廃棄基準、物の要不要を判断する責任者を決める。 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４Ｓゾーン（区域）ごとに、所属従業員全員が掃除し、不要な物を廃棄する。 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（定期的に行う）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店長（または安全担当者）が定期的に整理の状況をチェックする。 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チェック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結果をもとに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廃棄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基準などを改善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し、必要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見直す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679140" y="954051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8082" y="1002652"/>
            <a:ext cx="464451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＜「４</a:t>
            </a:r>
            <a:r>
              <a:rPr lang="en-US" altLang="ja-JP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活動」とは、労働災害の原因を取り除くこと＞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31" y="3861472"/>
            <a:ext cx="1302689" cy="12418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" name="円/楕円 26"/>
          <p:cNvSpPr/>
          <p:nvPr/>
        </p:nvSpPr>
        <p:spPr>
          <a:xfrm>
            <a:off x="535125" y="561503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35125" y="5033808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0090" y="486039"/>
            <a:ext cx="6588732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72000" rIns="95627" bIns="0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「安全衛生」活動に積極的に参加しましょう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0090" y="5039848"/>
            <a:ext cx="6771493" cy="290531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marL="700701" indent="-559070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清掃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作業する場所や身の回りのほか、廊下や共有スペースのゴミや汚れを取り除くこと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60090" y="5615033"/>
            <a:ext cx="6747386" cy="502071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indent="141631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清潔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職場や機械、用具などのゴミをきれいに取って清掃した状態を続けること、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8719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作業者自身も身体、服装、身の回りを汚れのない状態にしておくこと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88082" y="6460082"/>
            <a:ext cx="465833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6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16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活動」とは、潜んでいる危険を見つけること＞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0090" y="6887164"/>
            <a:ext cx="3385746" cy="2275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誰でも、ついウッカリ・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ボンヤリしたり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、錯覚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したりすることがあります。近道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や省略をする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など、横着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をすることもあります。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このような人の行動特性が誤った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動作など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危険な行動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（ヒューマンエラー）をもたらし、事故・災害の原因となります。これらは、通常の慣れた業務で起こりがちです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04" y="6900789"/>
            <a:ext cx="3102718" cy="31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717676" y="1036620"/>
            <a:ext cx="2411166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は整理・整頓・清掃・清潔の頭文字です</a:t>
            </a:r>
            <a:endParaRPr lang="ja-JP" altLang="en-US" sz="9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869591" y="6502912"/>
            <a:ext cx="1794010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は予知の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頭文字です</a:t>
            </a:r>
          </a:p>
        </p:txBody>
      </p:sp>
    </p:spTree>
    <p:extLst>
      <p:ext uri="{BB962C8B-B14F-4D97-AF65-F5344CB8AC3E}">
        <p14:creationId xmlns:p14="http://schemas.microsoft.com/office/powerpoint/2010/main" val="1984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96572" y="4429840"/>
            <a:ext cx="4275986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＜危険の「見える化」とは 危険を共有すること＞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33086" y="4669098"/>
            <a:ext cx="6507724" cy="168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危険の「見える化」とは、職場の危険を従業員全員で共有するために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可視化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（＝見える化）する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活動で見つけた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危険なポイント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に、ステッカーなどを貼りつけることで、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注意を喚起します。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墜落や衝突などのおそれのある箇所が分かっていれば、慎重に行動すること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ができます。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90" y="6487884"/>
            <a:ext cx="4833536" cy="14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143176" y="6255394"/>
            <a:ext cx="1701189" cy="283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ステッカーの種類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8" y="944979"/>
            <a:ext cx="3361874" cy="15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8" y="2537535"/>
            <a:ext cx="3361874" cy="18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533099" y="906126"/>
            <a:ext cx="2921341" cy="2964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事故・災害を防止するためには、仕事を始める前に、どんな危険が潜んでいるか、「これは危ない」という危険な箇所に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ついて確認し合います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704"/>
              </a:lnSpc>
            </a:pP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そして、対策を決め、行動目標や指差し呼称項目を設定し、一人ひとり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が「指差し呼称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安全衛生を先取りしながら業務を進めます。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704"/>
              </a:lnSpc>
            </a:pP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409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このプロセスが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409"/>
              </a:lnSpc>
            </a:pP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＝危険 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＝予知）</a:t>
            </a: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8447245"/>
            <a:ext cx="1178314" cy="139406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17216" y="8127571"/>
            <a:ext cx="6667609" cy="63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店内フロアの図に危険箇所を記したものを、従業員の休憩場所やバックヤード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に掲示する方法もあります。（危険マップ）</a:t>
            </a:r>
          </a:p>
        </p:txBody>
      </p:sp>
      <p:sp>
        <p:nvSpPr>
          <p:cNvPr id="2" name="下矢印 1"/>
          <p:cNvSpPr/>
          <p:nvPr/>
        </p:nvSpPr>
        <p:spPr>
          <a:xfrm>
            <a:off x="3192895" y="8682932"/>
            <a:ext cx="812600" cy="382229"/>
          </a:xfrm>
          <a:prstGeom prst="downArrow">
            <a:avLst>
              <a:gd name="adj1" fmla="val 41269"/>
              <a:gd name="adj2" fmla="val 5000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4106" y="9207691"/>
            <a:ext cx="5161217" cy="63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これら、安全活動を推進するためには、旗振り役が必要です。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「安全推進者」を配置しましょう。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0819" y="8379207"/>
            <a:ext cx="6425995" cy="51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>
              <a:lnSpc>
                <a:spcPts val="1409"/>
              </a:lnSpc>
            </a:pP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詳しくは、厚生労働省ホームページをご覧いただくか、最寄りの都道府県労働局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9"/>
              </a:lnSpc>
            </a:pP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労働基準監督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署に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  <a:p>
            <a:pPr algn="ctr">
              <a:lnSpc>
                <a:spcPts val="1565"/>
              </a:lnSpc>
            </a:pP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5306" y="8889987"/>
            <a:ext cx="6627523" cy="114741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lIns="56347" tIns="112694" rIns="56347" bIns="0" rtlCol="0">
            <a:spAutoFit/>
          </a:bodyPr>
          <a:lstStyle/>
          <a:p>
            <a:pPr indent="67088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＜厚生労働省ホームページ＞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83262">
              <a:lnSpc>
                <a:spcPts val="704"/>
              </a:lnSpc>
            </a:pP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50350">
              <a:lnSpc>
                <a:spcPts val="1878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第三次産業の労働災害防止対策に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50350">
              <a:lnSpc>
                <a:spcPts val="3900"/>
              </a:lnSpc>
            </a:pP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のあんぜんサイト（労働災害事例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138731" y="9703023"/>
            <a:ext cx="474942" cy="241826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3" tIns="42260" rIns="61323" bIns="38940" rtlCol="0" anchor="ctr"/>
          <a:lstStyle/>
          <a:p>
            <a:pPr algn="ctr"/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536555" y="9707704"/>
            <a:ext cx="1602178" cy="23246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174" tIns="70434" rIns="28174" bIns="38940"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あんぜん　労働災害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13862174" flipV="1">
            <a:off x="6409477" y="9882175"/>
            <a:ext cx="222058" cy="142140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0" tIns="38924" rIns="77850" bIns="38924" anchor="ctr"/>
          <a:lstStyle/>
          <a:p>
            <a:pPr algn="ctr">
              <a:defRPr/>
            </a:pPr>
            <a:endParaRPr lang="ja-JP" altLang="en-US" sz="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138731" y="9296699"/>
            <a:ext cx="474942" cy="216289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3" tIns="42260" rIns="61323" bIns="38940" rtlCol="0" anchor="ctr"/>
          <a:lstStyle/>
          <a:p>
            <a:pPr algn="ctr"/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36554" y="9303174"/>
            <a:ext cx="1602177" cy="20333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174" tIns="70434" rIns="28174" bIns="38940"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第三次産業　労働災害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52078" y="485999"/>
            <a:ext cx="6750751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72000" rIns="95627" bIns="28174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従業員への意識向上を図りましょう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52078" y="951470"/>
            <a:ext cx="3240359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＜朝礼・夕礼などを通じた周知＞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52078" y="2905884"/>
            <a:ext cx="467151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＜労災情報などのチラシ類での情報共有・注意喚起＞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/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2078" y="4875906"/>
            <a:ext cx="3996443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＜労働安全月間、労働安全キャンペーン＞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52078" y="6912159"/>
            <a:ext cx="3159349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＜「職場見直し時間帯」の設定＞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/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2078" y="1163960"/>
            <a:ext cx="6750751" cy="151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店長・副店長や部門長から、従業員全員に対して、自店舗・他店舗で発生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した労働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災害や、その月の労働安全目標、あるいは、繁忙期などの時期や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イベントに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応じた労働災害防止のための注意事項を周知します。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パートタイマーやアルバイトは、勤務時間が多様で一堂に会する機会は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少ないかも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しれません。伝達者を決めておくなどにより、さまざまな機会を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通じて全員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に周知することで、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当事者意識が高まる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ことが期待されます。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2078" y="3137392"/>
            <a:ext cx="6750751" cy="156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 algn="just">
              <a:lnSpc>
                <a:spcPts val="18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本部が発行する労働災害情報などを従業員の目に触れる場所（掲示板、休憩所など）に張り出し、従業員の注意を促します。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8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労働災害情報のチラシには、事故の内容、原因、状況、対策などを記載します。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8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掲示場所の近くに労働災害につながるような「ヒヤリ」とした、「ハット」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体験などを聞くための意見箱を置き、従業員の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労働災害意識を高める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も有効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2078" y="5095493"/>
            <a:ext cx="4956010" cy="172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労働災害防止活動を強化することを目的として、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１年のある月を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「労働安全月間」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と定めます。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この月間に、安全教育を行うことで、労働安全に対する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意識をより高めることが期待できます。</a:t>
            </a:r>
          </a:p>
          <a:p>
            <a:pPr marL="176400" indent="-176400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一人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ひとり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「労働災害ゼロ宣言」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などの目標を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宣言する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取組みをしている会社もあります。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2078" y="7130764"/>
            <a:ext cx="6750751" cy="98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１日の営業時間内に「職場見直し時間帯」を設定し、商品や台車などの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什器類を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整理整頓し、また、商品の運搬などでの安全行動の徹底を図ります。特に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、昼時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や夕方の繁忙時の前に行えば、従業員の安全に加えて、安全な店舗運営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、サービスレベル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の向上にもつながります。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13862174" flipV="1">
            <a:off x="6382510" y="9464928"/>
            <a:ext cx="222058" cy="142140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0" tIns="38924" rIns="77850" bIns="38924" anchor="ctr"/>
          <a:lstStyle/>
          <a:p>
            <a:pPr algn="ctr">
              <a:defRPr/>
            </a:pPr>
            <a:endParaRPr lang="ja-JP" altLang="en-US" sz="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18" y="5139067"/>
            <a:ext cx="1787652" cy="14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1205</Words>
  <Application>Microsoft Office PowerPoint</Application>
  <PresentationFormat>ユーザー設定</PresentationFormat>
  <Paragraphs>124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厚生労働省ネットワークシステム</dc:creator>
  <cp:lastModifiedBy>厚生労働省ネットワークシステム</cp:lastModifiedBy>
  <cp:revision>316</cp:revision>
  <cp:lastPrinted>2015-02-03T04:42:26Z</cp:lastPrinted>
  <dcterms:created xsi:type="dcterms:W3CDTF">2014-10-17T02:13:26Z</dcterms:created>
  <dcterms:modified xsi:type="dcterms:W3CDTF">2015-02-03T08:25:21Z</dcterms:modified>
</cp:coreProperties>
</file>