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drawings/drawing1.xml" ContentType="application/vnd.openxmlformats-officedocument.drawingml.chartshapes+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2" r:id="rId2"/>
    <p:sldId id="263" r:id="rId3"/>
  </p:sldIdLst>
  <p:sldSz cx="7200900" cy="10333038"/>
  <p:notesSz cx="6807200" cy="9939338"/>
  <p:defaultTextStyle>
    <a:defPPr>
      <a:defRPr lang="ja-JP"/>
    </a:defPPr>
    <a:lvl1pPr marL="0" algn="l" defTabSz="1022464" rtl="0" eaLnBrk="1" latinLnBrk="0" hangingPunct="1">
      <a:defRPr kumimoji="1" sz="2000" kern="1200">
        <a:solidFill>
          <a:schemeClr val="tx1"/>
        </a:solidFill>
        <a:latin typeface="+mn-lt"/>
        <a:ea typeface="+mn-ea"/>
        <a:cs typeface="+mn-cs"/>
      </a:defRPr>
    </a:lvl1pPr>
    <a:lvl2pPr marL="511232" algn="l" defTabSz="1022464" rtl="0" eaLnBrk="1" latinLnBrk="0" hangingPunct="1">
      <a:defRPr kumimoji="1" sz="2000" kern="1200">
        <a:solidFill>
          <a:schemeClr val="tx1"/>
        </a:solidFill>
        <a:latin typeface="+mn-lt"/>
        <a:ea typeface="+mn-ea"/>
        <a:cs typeface="+mn-cs"/>
      </a:defRPr>
    </a:lvl2pPr>
    <a:lvl3pPr marL="1022464" algn="l" defTabSz="1022464" rtl="0" eaLnBrk="1" latinLnBrk="0" hangingPunct="1">
      <a:defRPr kumimoji="1" sz="2000" kern="1200">
        <a:solidFill>
          <a:schemeClr val="tx1"/>
        </a:solidFill>
        <a:latin typeface="+mn-lt"/>
        <a:ea typeface="+mn-ea"/>
        <a:cs typeface="+mn-cs"/>
      </a:defRPr>
    </a:lvl3pPr>
    <a:lvl4pPr marL="1533696" algn="l" defTabSz="1022464" rtl="0" eaLnBrk="1" latinLnBrk="0" hangingPunct="1">
      <a:defRPr kumimoji="1" sz="2000" kern="1200">
        <a:solidFill>
          <a:schemeClr val="tx1"/>
        </a:solidFill>
        <a:latin typeface="+mn-lt"/>
        <a:ea typeface="+mn-ea"/>
        <a:cs typeface="+mn-cs"/>
      </a:defRPr>
    </a:lvl4pPr>
    <a:lvl5pPr marL="2044928" algn="l" defTabSz="1022464" rtl="0" eaLnBrk="1" latinLnBrk="0" hangingPunct="1">
      <a:defRPr kumimoji="1" sz="2000" kern="1200">
        <a:solidFill>
          <a:schemeClr val="tx1"/>
        </a:solidFill>
        <a:latin typeface="+mn-lt"/>
        <a:ea typeface="+mn-ea"/>
        <a:cs typeface="+mn-cs"/>
      </a:defRPr>
    </a:lvl5pPr>
    <a:lvl6pPr marL="2556159" algn="l" defTabSz="1022464" rtl="0" eaLnBrk="1" latinLnBrk="0" hangingPunct="1">
      <a:defRPr kumimoji="1" sz="2000" kern="1200">
        <a:solidFill>
          <a:schemeClr val="tx1"/>
        </a:solidFill>
        <a:latin typeface="+mn-lt"/>
        <a:ea typeface="+mn-ea"/>
        <a:cs typeface="+mn-cs"/>
      </a:defRPr>
    </a:lvl6pPr>
    <a:lvl7pPr marL="3067391" algn="l" defTabSz="1022464" rtl="0" eaLnBrk="1" latinLnBrk="0" hangingPunct="1">
      <a:defRPr kumimoji="1" sz="2000" kern="1200">
        <a:solidFill>
          <a:schemeClr val="tx1"/>
        </a:solidFill>
        <a:latin typeface="+mn-lt"/>
        <a:ea typeface="+mn-ea"/>
        <a:cs typeface="+mn-cs"/>
      </a:defRPr>
    </a:lvl7pPr>
    <a:lvl8pPr marL="3578623" algn="l" defTabSz="1022464" rtl="0" eaLnBrk="1" latinLnBrk="0" hangingPunct="1">
      <a:defRPr kumimoji="1" sz="2000" kern="1200">
        <a:solidFill>
          <a:schemeClr val="tx1"/>
        </a:solidFill>
        <a:latin typeface="+mn-lt"/>
        <a:ea typeface="+mn-ea"/>
        <a:cs typeface="+mn-cs"/>
      </a:defRPr>
    </a:lvl8pPr>
    <a:lvl9pPr marL="4089855" algn="l" defTabSz="1022464" rtl="0" eaLnBrk="1" latinLnBrk="0" hangingPunct="1">
      <a:defRPr kumimoji="1"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D9B3"/>
    <a:srgbClr val="FFCC00"/>
    <a:srgbClr val="99FF99"/>
    <a:srgbClr val="CCFF66"/>
    <a:srgbClr val="CCFF33"/>
    <a:srgbClr val="FFCCFF"/>
    <a:srgbClr val="FFE7E7"/>
    <a:srgbClr val="FFCC99"/>
    <a:srgbClr val="BAE2FE"/>
    <a:srgbClr val="B9E8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134" autoAdjust="0"/>
    <p:restoredTop sz="94718" autoAdjust="0"/>
  </p:normalViewPr>
  <p:slideViewPr>
    <p:cSldViewPr>
      <p:cViewPr>
        <p:scale>
          <a:sx n="100" d="100"/>
          <a:sy n="100" d="100"/>
        </p:scale>
        <p:origin x="-774" y="-72"/>
      </p:cViewPr>
      <p:guideLst>
        <p:guide orient="horz" pos="3255"/>
        <p:guide pos="2268"/>
      </p:guideLst>
    </p:cSldViewPr>
  </p:slideViewPr>
  <p:notesTextViewPr>
    <p:cViewPr>
      <p:scale>
        <a:sx n="1" d="1"/>
        <a:sy n="1" d="1"/>
      </p:scale>
      <p:origin x="0" y="0"/>
    </p:cViewPr>
  </p:notesTextViewPr>
  <p:notesViewPr>
    <p:cSldViewPr>
      <p:cViewPr varScale="1">
        <p:scale>
          <a:sx n="59" d="100"/>
          <a:sy n="59" d="100"/>
        </p:scale>
        <p:origin x="-2628" y="-90"/>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528280649842547"/>
          <c:y val="0.18485546833873401"/>
          <c:w val="0.5327055608720207"/>
          <c:h val="0.67979242249539573"/>
        </c:manualLayout>
      </c:layout>
      <c:doughnutChart>
        <c:varyColors val="1"/>
        <c:ser>
          <c:idx val="0"/>
          <c:order val="0"/>
          <c:tx>
            <c:strRef>
              <c:f>Sheet1!$B$1</c:f>
              <c:strCache>
                <c:ptCount val="1"/>
                <c:pt idx="0">
                  <c:v>業種別</c:v>
                </c:pt>
              </c:strCache>
            </c:strRef>
          </c:tx>
          <c:spPr>
            <a:ln w="3175">
              <a:solidFill>
                <a:schemeClr val="bg1">
                  <a:lumMod val="50000"/>
                </a:schemeClr>
              </a:solidFill>
              <a:prstDash val="solid"/>
            </a:ln>
            <a:effectLst>
              <a:outerShdw blurRad="50800" dist="38100" dir="18900000" algn="bl" rotWithShape="0">
                <a:prstClr val="black">
                  <a:alpha val="40000"/>
                </a:prstClr>
              </a:outerShdw>
            </a:effectLst>
          </c:spPr>
          <c:dPt>
            <c:idx val="0"/>
            <c:bubble3D val="0"/>
            <c:spPr>
              <a:pattFill prst="wdDnDiag">
                <a:fgClr>
                  <a:srgbClr val="FFE579"/>
                </a:fgClr>
                <a:bgClr>
                  <a:schemeClr val="bg1"/>
                </a:bgClr>
              </a:pattFill>
              <a:ln w="3175">
                <a:solidFill>
                  <a:schemeClr val="bg1">
                    <a:lumMod val="50000"/>
                  </a:schemeClr>
                </a:solidFill>
                <a:prstDash val="solid"/>
              </a:ln>
              <a:effectLst>
                <a:outerShdw blurRad="50800" dist="38100" dir="18900000" algn="bl" rotWithShape="0">
                  <a:prstClr val="black">
                    <a:alpha val="40000"/>
                  </a:prstClr>
                </a:outerShdw>
              </a:effectLst>
            </c:spPr>
          </c:dPt>
          <c:dPt>
            <c:idx val="1"/>
            <c:bubble3D val="0"/>
            <c:spPr>
              <a:solidFill>
                <a:srgbClr val="FFD9B3"/>
              </a:solidFill>
              <a:ln w="3175">
                <a:solidFill>
                  <a:schemeClr val="bg1">
                    <a:lumMod val="50000"/>
                  </a:schemeClr>
                </a:solidFill>
                <a:prstDash val="solid"/>
              </a:ln>
              <a:effectLst>
                <a:outerShdw blurRad="50800" dist="38100" dir="18900000" algn="bl" rotWithShape="0">
                  <a:prstClr val="black">
                    <a:alpha val="40000"/>
                  </a:prstClr>
                </a:outerShdw>
              </a:effectLst>
            </c:spPr>
          </c:dPt>
          <c:dPt>
            <c:idx val="2"/>
            <c:bubble3D val="0"/>
            <c:spPr>
              <a:solidFill>
                <a:srgbClr val="FFFFCC"/>
              </a:solidFill>
              <a:ln w="3175">
                <a:solidFill>
                  <a:schemeClr val="bg1">
                    <a:lumMod val="50000"/>
                  </a:schemeClr>
                </a:solidFill>
                <a:prstDash val="solid"/>
              </a:ln>
              <a:effectLst>
                <a:outerShdw blurRad="50800" dist="38100" dir="18900000" algn="bl" rotWithShape="0">
                  <a:prstClr val="black">
                    <a:alpha val="40000"/>
                  </a:prstClr>
                </a:outerShdw>
              </a:effectLst>
            </c:spPr>
          </c:dPt>
          <c:dPt>
            <c:idx val="3"/>
            <c:bubble3D val="0"/>
            <c:spPr>
              <a:solidFill>
                <a:srgbClr val="E1FFFF"/>
              </a:solidFill>
              <a:ln w="3175">
                <a:solidFill>
                  <a:schemeClr val="bg1">
                    <a:lumMod val="50000"/>
                  </a:schemeClr>
                </a:solidFill>
                <a:prstDash val="solid"/>
              </a:ln>
              <a:effectLst>
                <a:outerShdw blurRad="50800" dist="38100" dir="18900000" algn="bl" rotWithShape="0">
                  <a:prstClr val="black">
                    <a:alpha val="40000"/>
                  </a:prstClr>
                </a:outerShdw>
              </a:effectLst>
            </c:spPr>
          </c:dPt>
          <c:dPt>
            <c:idx val="4"/>
            <c:bubble3D val="0"/>
          </c:dPt>
          <c:dLbls>
            <c:dLbl>
              <c:idx val="0"/>
              <c:layout>
                <c:manualLayout>
                  <c:x val="2.6512011485903277E-3"/>
                  <c:y val="-6.694646523336896E-2"/>
                </c:manualLayout>
              </c:layout>
              <c:tx>
                <c:rich>
                  <a:bodyPr/>
                  <a:lstStyle/>
                  <a:p>
                    <a:pPr>
                      <a:lnSpc>
                        <a:spcPts val="800"/>
                      </a:lnSpc>
                      <a:defRPr sz="800">
                        <a:latin typeface="メイリオ" panose="020B0604030504040204" pitchFamily="50" charset="-128"/>
                        <a:ea typeface="メイリオ" panose="020B0604030504040204" pitchFamily="50" charset="-128"/>
                        <a:cs typeface="メイリオ" panose="020B0604030504040204" pitchFamily="50" charset="-128"/>
                      </a:defRPr>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製造業</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800"/>
                      </a:lnSpc>
                      <a:defRPr sz="800">
                        <a:latin typeface="メイリオ" panose="020B0604030504040204" pitchFamily="50" charset="-128"/>
                        <a:ea typeface="メイリオ" panose="020B0604030504040204" pitchFamily="50" charset="-128"/>
                        <a:cs typeface="メイリオ" panose="020B0604030504040204" pitchFamily="50" charset="-128"/>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57</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c:rich>
              </c:tx>
              <c:spPr/>
              <c:showLegendKey val="0"/>
              <c:showVal val="1"/>
              <c:showCatName val="1"/>
              <c:showSerName val="0"/>
              <c:showPercent val="0"/>
              <c:showBubbleSize val="0"/>
            </c:dLbl>
            <c:dLbl>
              <c:idx val="1"/>
              <c:layout>
                <c:manualLayout>
                  <c:x val="-4.4701087335595344E-2"/>
                  <c:y val="5.8713937019768486E-2"/>
                </c:manualLayout>
              </c:layout>
              <c:tx>
                <c:rich>
                  <a:bodyPr/>
                  <a:lstStyle/>
                  <a:p>
                    <a:pPr>
                      <a:lnSpc>
                        <a:spcPts val="800"/>
                      </a:lnSpc>
                      <a:defRPr sz="800">
                        <a:latin typeface="メイリオ" panose="020B0604030504040204" pitchFamily="50" charset="-128"/>
                        <a:ea typeface="メイリオ" panose="020B0604030504040204" pitchFamily="50" charset="-128"/>
                        <a:cs typeface="メイリオ" panose="020B0604030504040204" pitchFamily="50" charset="-128"/>
                      </a:defRPr>
                    </a:pPr>
                    <a:r>
                      <a:rPr lang="zh-TW" altLang="en-US" sz="800" dirty="0">
                        <a:latin typeface="メイリオ" panose="020B0604030504040204" pitchFamily="50" charset="-128"/>
                        <a:ea typeface="メイリオ" panose="020B0604030504040204" pitchFamily="50" charset="-128"/>
                        <a:cs typeface="メイリオ" panose="020B0604030504040204" pitchFamily="50" charset="-128"/>
                      </a:rPr>
                      <a:t>陸上</a:t>
                    </a:r>
                    <a:r>
                      <a:rPr lang="zh-TW" altLang="en-US" sz="800" dirty="0" smtClean="0">
                        <a:latin typeface="メイリオ" panose="020B0604030504040204" pitchFamily="50" charset="-128"/>
                        <a:ea typeface="メイリオ" panose="020B0604030504040204" pitchFamily="50" charset="-128"/>
                        <a:cs typeface="メイリオ" panose="020B0604030504040204" pitchFamily="50" charset="-128"/>
                      </a:rPr>
                      <a:t>貨物</a:t>
                    </a:r>
                    <a:endParaRPr lang="en-US" altLang="zh-TW"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800"/>
                      </a:lnSpc>
                      <a:defRPr sz="800">
                        <a:latin typeface="メイリオ" panose="020B0604030504040204" pitchFamily="50" charset="-128"/>
                        <a:ea typeface="メイリオ" panose="020B0604030504040204" pitchFamily="50" charset="-128"/>
                        <a:cs typeface="メイリオ" panose="020B0604030504040204" pitchFamily="50" charset="-128"/>
                      </a:defRPr>
                    </a:pPr>
                    <a:r>
                      <a:rPr lang="zh-TW" altLang="en-US" sz="800" dirty="0" smtClean="0">
                        <a:latin typeface="メイリオ" panose="020B0604030504040204" pitchFamily="50" charset="-128"/>
                        <a:ea typeface="メイリオ" panose="020B0604030504040204" pitchFamily="50" charset="-128"/>
                        <a:cs typeface="メイリオ" panose="020B0604030504040204" pitchFamily="50" charset="-128"/>
                      </a:rPr>
                      <a:t>運送事業</a:t>
                    </a:r>
                    <a:r>
                      <a:rPr lang="en-US" altLang="zh-TW" sz="800" dirty="0" smtClean="0">
                        <a:latin typeface="メイリオ" panose="020B0604030504040204" pitchFamily="50" charset="-128"/>
                        <a:ea typeface="メイリオ" panose="020B0604030504040204" pitchFamily="50" charset="-128"/>
                        <a:cs typeface="メイリオ" panose="020B0604030504040204" pitchFamily="50" charset="-128"/>
                      </a:rPr>
                      <a:t>14</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zh-TW" altLang="en-US" sz="800" dirty="0"/>
                  </a:p>
                </c:rich>
              </c:tx>
              <c:spPr/>
              <c:showLegendKey val="0"/>
              <c:showVal val="1"/>
              <c:showCatName val="1"/>
              <c:showSerName val="0"/>
              <c:showPercent val="0"/>
              <c:showBubbleSize val="0"/>
            </c:dLbl>
            <c:dLbl>
              <c:idx val="2"/>
              <c:layout>
                <c:manualLayout>
                  <c:x val="-1.1420953227419175E-2"/>
                  <c:y val="1.1791939456241544E-2"/>
                </c:manualLayout>
              </c:layout>
              <c:tx>
                <c:rich>
                  <a:bodyPr/>
                  <a:lstStyle/>
                  <a:p>
                    <a:pPr>
                      <a:lnSpc>
                        <a:spcPts val="900"/>
                      </a:lnSpc>
                      <a:defRPr sz="800">
                        <a:latin typeface="メイリオ" panose="020B0604030504040204" pitchFamily="50" charset="-128"/>
                        <a:ea typeface="メイリオ" panose="020B0604030504040204" pitchFamily="50" charset="-128"/>
                        <a:cs typeface="メイリオ" panose="020B0604030504040204" pitchFamily="50" charset="-128"/>
                      </a:defRPr>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商業</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defRPr sz="800">
                        <a:latin typeface="メイリオ" panose="020B0604030504040204" pitchFamily="50" charset="-128"/>
                        <a:ea typeface="メイリオ" panose="020B0604030504040204" pitchFamily="50" charset="-128"/>
                        <a:cs typeface="メイリオ" panose="020B0604030504040204" pitchFamily="50" charset="-128"/>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c:rich>
              </c:tx>
              <c:spPr/>
              <c:showLegendKey val="0"/>
              <c:showVal val="1"/>
              <c:showCatName val="1"/>
              <c:showSerName val="0"/>
              <c:showPercent val="0"/>
              <c:showBubbleSize val="0"/>
            </c:dLbl>
            <c:dLbl>
              <c:idx val="3"/>
              <c:layout>
                <c:manualLayout>
                  <c:x val="2.933434746566621E-3"/>
                  <c:y val="-1.8182746909513479E-3"/>
                </c:manualLayout>
              </c:layout>
              <c:tx>
                <c:rich>
                  <a:bodyPr/>
                  <a:lstStyle/>
                  <a:p>
                    <a:pPr>
                      <a:lnSpc>
                        <a:spcPts val="800"/>
                      </a:lnSpc>
                      <a:defRPr sz="800">
                        <a:latin typeface="メイリオ" panose="020B0604030504040204" pitchFamily="50" charset="-128"/>
                        <a:ea typeface="メイリオ" panose="020B0604030504040204" pitchFamily="50" charset="-128"/>
                        <a:cs typeface="メイリオ" panose="020B0604030504040204" pitchFamily="50" charset="-128"/>
                      </a:defRPr>
                    </a:pP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その他</a:t>
                    </a:r>
                    <a:endPar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800"/>
                      </a:lnSpc>
                      <a:defRPr sz="800">
                        <a:latin typeface="メイリオ" panose="020B0604030504040204" pitchFamily="50" charset="-128"/>
                        <a:ea typeface="メイリオ" panose="020B0604030504040204" pitchFamily="50" charset="-128"/>
                        <a:cs typeface="メイリオ" panose="020B0604030504040204" pitchFamily="50" charset="-128"/>
                      </a:defRPr>
                    </a:pPr>
                    <a:r>
                      <a:rPr lang="en-US" altLang="ja-JP" sz="800" dirty="0" smtClean="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8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800" dirty="0">
                      <a:latin typeface="メイリオ" panose="020B0604030504040204" pitchFamily="50" charset="-128"/>
                      <a:ea typeface="メイリオ" panose="020B0604030504040204" pitchFamily="50" charset="-128"/>
                      <a:cs typeface="メイリオ" panose="020B0604030504040204" pitchFamily="50" charset="-128"/>
                    </a:endParaRPr>
                  </a:p>
                </c:rich>
              </c:tx>
              <c:spPr/>
              <c:showLegendKey val="0"/>
              <c:showVal val="1"/>
              <c:showCatName val="1"/>
              <c:showSerName val="0"/>
              <c:showPercent val="0"/>
              <c:showBubbleSize val="0"/>
            </c:dLbl>
            <c:dLbl>
              <c:idx val="4"/>
              <c:layout>
                <c:manualLayout>
                  <c:x val="-7.1366073841418617E-2"/>
                  <c:y val="5.4781086415234909E-2"/>
                </c:manualLayout>
              </c:layout>
              <c:tx>
                <c:rich>
                  <a:bodyPr/>
                  <a:lstStyle/>
                  <a:p>
                    <a:r>
                      <a:rPr lang="ja-JP" altLang="en-US" sz="950" dirty="0" smtClean="0">
                        <a:latin typeface="メイリオ" panose="020B0604030504040204" pitchFamily="50" charset="-128"/>
                        <a:ea typeface="メイリオ" panose="020B0604030504040204" pitchFamily="50" charset="-128"/>
                        <a:cs typeface="メイリオ" panose="020B0604030504040204" pitchFamily="50" charset="-128"/>
                      </a:rPr>
                      <a:t>その他</a:t>
                    </a:r>
                    <a:r>
                      <a:rPr lang="en-US" altLang="ja-JP" sz="950" dirty="0" smtClean="0">
                        <a:latin typeface="メイリオ" panose="020B0604030504040204" pitchFamily="50" charset="-128"/>
                        <a:ea typeface="メイリオ" panose="020B0604030504040204" pitchFamily="50" charset="-128"/>
                        <a:cs typeface="メイリオ" panose="020B0604030504040204" pitchFamily="50" charset="-128"/>
                      </a:rPr>
                      <a:t>18</a:t>
                    </a:r>
                    <a:r>
                      <a:rPr lang="ja-JP" altLang="en-US" sz="95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600" dirty="0">
                      <a:latin typeface="メイリオ" panose="020B0604030504040204" pitchFamily="50" charset="-128"/>
                      <a:ea typeface="メイリオ" panose="020B0604030504040204" pitchFamily="50" charset="-128"/>
                      <a:cs typeface="メイリオ" panose="020B0604030504040204" pitchFamily="50" charset="-128"/>
                    </a:endParaRPr>
                  </a:p>
                </c:rich>
              </c:tx>
              <c:showLegendKey val="0"/>
              <c:showVal val="1"/>
              <c:showCatName val="1"/>
              <c:showSerName val="0"/>
              <c:showPercent val="0"/>
              <c:showBubbleSize val="0"/>
            </c:dLbl>
            <c:txPr>
              <a:bodyPr/>
              <a:lstStyle/>
              <a:p>
                <a:pPr>
                  <a:lnSpc>
                    <a:spcPts val="1000"/>
                  </a:lnSpc>
                  <a:defRPr sz="95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showLegendKey val="0"/>
            <c:showVal val="1"/>
            <c:showCatName val="1"/>
            <c:showSerName val="0"/>
            <c:showPercent val="0"/>
            <c:showBubbleSize val="0"/>
            <c:showLeaderLines val="1"/>
          </c:dLbls>
          <c:cat>
            <c:strRef>
              <c:f>Sheet1!$A$2:$A$5</c:f>
              <c:strCache>
                <c:ptCount val="4"/>
                <c:pt idx="0">
                  <c:v>製造業</c:v>
                </c:pt>
                <c:pt idx="1">
                  <c:v>陸上貨物運送事業</c:v>
                </c:pt>
                <c:pt idx="2">
                  <c:v>商業</c:v>
                </c:pt>
                <c:pt idx="3">
                  <c:v>その他</c:v>
                </c:pt>
              </c:strCache>
            </c:strRef>
          </c:cat>
          <c:val>
            <c:numRef>
              <c:f>Sheet1!$B$2:$B$5</c:f>
              <c:numCache>
                <c:formatCode>0.0</c:formatCode>
                <c:ptCount val="4"/>
                <c:pt idx="0">
                  <c:v>56.9</c:v>
                </c:pt>
                <c:pt idx="1">
                  <c:v>13.8</c:v>
                </c:pt>
                <c:pt idx="2">
                  <c:v>8.8000000000000007</c:v>
                </c:pt>
                <c:pt idx="3">
                  <c:v>20.5</c:v>
                </c:pt>
              </c:numCache>
            </c:numRef>
          </c:val>
        </c:ser>
        <c:dLbls>
          <c:showLegendKey val="0"/>
          <c:showVal val="0"/>
          <c:showCatName val="0"/>
          <c:showSerName val="0"/>
          <c:showPercent val="0"/>
          <c:showBubbleSize val="0"/>
          <c:showLeaderLines val="1"/>
        </c:dLbls>
        <c:firstSliceAng val="0"/>
        <c:holeSize val="50"/>
      </c:doughnutChart>
      <c:spPr>
        <a:solidFill>
          <a:schemeClr val="bg2"/>
        </a:solidFill>
        <a:ln w="3175">
          <a:noFill/>
          <a:prstDash val="sysDot"/>
        </a:ln>
      </c:spPr>
    </c:plotArea>
    <c:plotVisOnly val="1"/>
    <c:dispBlanksAs val="gap"/>
    <c:showDLblsOverMax val="0"/>
  </c:chart>
  <c:txPr>
    <a:bodyPr anchor="t"/>
    <a:lstStyle/>
    <a:p>
      <a:pPr>
        <a:defRPr sz="1800"/>
      </a:pPr>
      <a:endParaRPr lang="ja-JP"/>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438080656584596"/>
          <c:y val="5.756917532038925E-2"/>
          <c:w val="0.76208035870167878"/>
          <c:h val="0.70791317304613222"/>
        </c:manualLayout>
      </c:layout>
      <c:barChart>
        <c:barDir val="bar"/>
        <c:grouping val="percentStacked"/>
        <c:varyColors val="0"/>
        <c:ser>
          <c:idx val="0"/>
          <c:order val="0"/>
          <c:tx>
            <c:strRef>
              <c:f>Sheet1!$B$1</c:f>
              <c:strCache>
                <c:ptCount val="1"/>
                <c:pt idx="0">
                  <c:v>1年未満</c:v>
                </c:pt>
              </c:strCache>
            </c:strRef>
          </c:tx>
          <c:spPr>
            <a:solidFill>
              <a:srgbClr val="FF9900"/>
            </a:solidFill>
            <a:ln w="3175">
              <a:solidFill>
                <a:schemeClr val="tx1"/>
              </a:solidFill>
              <a:prstDash val="sysDot"/>
            </a:ln>
            <a:effectLst>
              <a:outerShdw blurRad="50800" dist="38100" dir="18900000" algn="bl" rotWithShape="0">
                <a:prstClr val="black">
                  <a:alpha val="40000"/>
                </a:prstClr>
              </a:outerShdw>
            </a:effectLst>
          </c:spPr>
          <c:invertIfNegative val="0"/>
          <c:dPt>
            <c:idx val="0"/>
            <c:invertIfNegative val="0"/>
            <c:bubble3D val="0"/>
            <c:spPr>
              <a:solidFill>
                <a:srgbClr val="FFCC00"/>
              </a:solidFill>
              <a:ln w="3175">
                <a:solidFill>
                  <a:schemeClr val="tx1"/>
                </a:solidFill>
                <a:prstDash val="sysDot"/>
              </a:ln>
              <a:effectLst>
                <a:outerShdw blurRad="50800" dist="38100" dir="18900000" algn="bl" rotWithShape="0">
                  <a:prstClr val="black">
                    <a:alpha val="40000"/>
                  </a:prstClr>
                </a:outerShdw>
              </a:effectLst>
            </c:spPr>
          </c:dPt>
          <c:dPt>
            <c:idx val="1"/>
            <c:invertIfNegative val="0"/>
            <c:bubble3D val="0"/>
            <c:spPr>
              <a:solidFill>
                <a:srgbClr val="FFCC00"/>
              </a:solidFill>
              <a:ln w="3175">
                <a:solidFill>
                  <a:schemeClr val="tx1"/>
                </a:solidFill>
                <a:prstDash val="sysDot"/>
              </a:ln>
              <a:effectLst>
                <a:outerShdw blurRad="50800" dist="38100" dir="18900000" algn="bl" rotWithShape="0">
                  <a:prstClr val="black">
                    <a:alpha val="40000"/>
                  </a:prstClr>
                </a:outerShdw>
              </a:effectLst>
            </c:spPr>
          </c:dPt>
          <c:dLbls>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showLegendKey val="0"/>
            <c:showVal val="1"/>
            <c:showCatName val="0"/>
            <c:showSerName val="0"/>
            <c:showPercent val="0"/>
            <c:showBubbleSize val="0"/>
            <c:showLeaderLines val="0"/>
          </c:dLbls>
          <c:cat>
            <c:strRef>
              <c:f>Sheet1!$A$2:$A$3</c:f>
              <c:strCache>
                <c:ptCount val="2"/>
                <c:pt idx="0">
                  <c:v>派遣労働者</c:v>
                </c:pt>
                <c:pt idx="1">
                  <c:v>全労働者</c:v>
                </c:pt>
              </c:strCache>
            </c:strRef>
          </c:cat>
          <c:val>
            <c:numRef>
              <c:f>Sheet1!$B$2:$B$3</c:f>
              <c:numCache>
                <c:formatCode>0%</c:formatCode>
                <c:ptCount val="2"/>
                <c:pt idx="0">
                  <c:v>0.7</c:v>
                </c:pt>
                <c:pt idx="1">
                  <c:v>0.23</c:v>
                </c:pt>
              </c:numCache>
            </c:numRef>
          </c:val>
        </c:ser>
        <c:ser>
          <c:idx val="1"/>
          <c:order val="1"/>
          <c:tx>
            <c:strRef>
              <c:f>Sheet1!$C$1</c:f>
              <c:strCache>
                <c:ptCount val="1"/>
                <c:pt idx="0">
                  <c:v>1年以上3年未満</c:v>
                </c:pt>
              </c:strCache>
            </c:strRef>
          </c:tx>
          <c:spPr>
            <a:solidFill>
              <a:srgbClr val="FFFFCC"/>
            </a:solidFill>
            <a:ln w="3175">
              <a:solidFill>
                <a:schemeClr val="tx1"/>
              </a:solidFill>
              <a:prstDash val="sysDot"/>
            </a:ln>
            <a:effectLst>
              <a:outerShdw blurRad="50800" dist="38100" dir="18900000" algn="bl" rotWithShape="0">
                <a:prstClr val="black">
                  <a:alpha val="40000"/>
                </a:prstClr>
              </a:outerShdw>
            </a:effectLst>
          </c:spPr>
          <c:invertIfNegative val="0"/>
          <c:dLbls>
            <c:dLbl>
              <c:idx val="0"/>
              <c:layout/>
              <c:showLegendKey val="0"/>
              <c:showVal val="1"/>
              <c:showCatName val="0"/>
              <c:showSerName val="0"/>
              <c:showPercent val="0"/>
              <c:showBubbleSize val="0"/>
            </c:dLbl>
            <c:dLbl>
              <c:idx val="1"/>
              <c:layout/>
              <c:showLegendKey val="0"/>
              <c:showVal val="1"/>
              <c:showCatName val="0"/>
              <c:showSerName val="0"/>
              <c:showPercent val="0"/>
              <c:showBubbleSize val="0"/>
            </c:dLbl>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showLegendKey val="0"/>
            <c:showVal val="0"/>
            <c:showCatName val="0"/>
            <c:showSerName val="0"/>
            <c:showPercent val="0"/>
            <c:showBubbleSize val="0"/>
          </c:dLbls>
          <c:cat>
            <c:strRef>
              <c:f>Sheet1!$A$2:$A$3</c:f>
              <c:strCache>
                <c:ptCount val="2"/>
                <c:pt idx="0">
                  <c:v>派遣労働者</c:v>
                </c:pt>
                <c:pt idx="1">
                  <c:v>全労働者</c:v>
                </c:pt>
              </c:strCache>
            </c:strRef>
          </c:cat>
          <c:val>
            <c:numRef>
              <c:f>Sheet1!$C$2:$C$3</c:f>
              <c:numCache>
                <c:formatCode>0%</c:formatCode>
                <c:ptCount val="2"/>
                <c:pt idx="0">
                  <c:v>0.19</c:v>
                </c:pt>
                <c:pt idx="1">
                  <c:v>0.18</c:v>
                </c:pt>
              </c:numCache>
            </c:numRef>
          </c:val>
        </c:ser>
        <c:ser>
          <c:idx val="2"/>
          <c:order val="2"/>
          <c:tx>
            <c:strRef>
              <c:f>Sheet1!$D$1</c:f>
              <c:strCache>
                <c:ptCount val="1"/>
                <c:pt idx="0">
                  <c:v>3年以上</c:v>
                </c:pt>
              </c:strCache>
            </c:strRef>
          </c:tx>
          <c:spPr>
            <a:solidFill>
              <a:srgbClr val="99FF99"/>
            </a:solidFill>
            <a:ln w="3175">
              <a:solidFill>
                <a:schemeClr val="tx1"/>
              </a:solidFill>
              <a:prstDash val="sysDot"/>
            </a:ln>
            <a:effectLst>
              <a:outerShdw blurRad="50800" dist="38100" dir="18900000" algn="bl" rotWithShape="0">
                <a:prstClr val="black">
                  <a:alpha val="40000"/>
                </a:prstClr>
              </a:outerShdw>
            </a:effectLst>
          </c:spPr>
          <c:invertIfNegative val="0"/>
          <c:dLbls>
            <c:dLbl>
              <c:idx val="0"/>
              <c:layout>
                <c:manualLayout>
                  <c:x val="7.936403782860476E-3"/>
                  <c:y val="-3.4888058778961895E-3"/>
                </c:manualLayout>
              </c:layout>
              <c:showLegendKey val="0"/>
              <c:showVal val="1"/>
              <c:showCatName val="0"/>
              <c:showSerName val="0"/>
              <c:showPercent val="0"/>
              <c:showBubbleSize val="0"/>
            </c:dLbl>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showLegendKey val="0"/>
            <c:showVal val="1"/>
            <c:showCatName val="0"/>
            <c:showSerName val="0"/>
            <c:showPercent val="0"/>
            <c:showBubbleSize val="0"/>
            <c:showLeaderLines val="0"/>
          </c:dLbls>
          <c:cat>
            <c:strRef>
              <c:f>Sheet1!$A$2:$A$3</c:f>
              <c:strCache>
                <c:ptCount val="2"/>
                <c:pt idx="0">
                  <c:v>派遣労働者</c:v>
                </c:pt>
                <c:pt idx="1">
                  <c:v>全労働者</c:v>
                </c:pt>
              </c:strCache>
            </c:strRef>
          </c:cat>
          <c:val>
            <c:numRef>
              <c:f>Sheet1!$D$2:$D$3</c:f>
              <c:numCache>
                <c:formatCode>0%</c:formatCode>
                <c:ptCount val="2"/>
                <c:pt idx="0">
                  <c:v>0.09</c:v>
                </c:pt>
                <c:pt idx="1">
                  <c:v>0.59</c:v>
                </c:pt>
              </c:numCache>
            </c:numRef>
          </c:val>
        </c:ser>
        <c:dLbls>
          <c:showLegendKey val="0"/>
          <c:showVal val="0"/>
          <c:showCatName val="0"/>
          <c:showSerName val="0"/>
          <c:showPercent val="0"/>
          <c:showBubbleSize val="0"/>
        </c:dLbls>
        <c:gapWidth val="160"/>
        <c:overlap val="100"/>
        <c:axId val="88397696"/>
        <c:axId val="88390656"/>
      </c:barChart>
      <c:valAx>
        <c:axId val="88390656"/>
        <c:scaling>
          <c:orientation val="minMax"/>
        </c:scaling>
        <c:delete val="0"/>
        <c:axPos val="b"/>
        <c:majorGridlines/>
        <c:numFmt formatCode="0%" sourceLinked="1"/>
        <c:majorTickMark val="out"/>
        <c:minorTickMark val="none"/>
        <c:tickLblPos val="nextTo"/>
        <c:spPr>
          <a:ln w="3175">
            <a:noFill/>
          </a:ln>
        </c:spPr>
        <c:txPr>
          <a:bodyPr/>
          <a:lstStyle/>
          <a:p>
            <a:pPr>
              <a:defRPr sz="9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88397696"/>
        <c:crosses val="autoZero"/>
        <c:crossBetween val="between"/>
      </c:valAx>
      <c:catAx>
        <c:axId val="88397696"/>
        <c:scaling>
          <c:orientation val="minMax"/>
        </c:scaling>
        <c:delete val="0"/>
        <c:axPos val="l"/>
        <c:majorTickMark val="out"/>
        <c:minorTickMark val="none"/>
        <c:tickLblPos val="nextTo"/>
        <c:txPr>
          <a:bodyPr/>
          <a:lstStyle/>
          <a:p>
            <a:pPr>
              <a:defRPr sz="10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88390656"/>
        <c:crosses val="autoZero"/>
        <c:auto val="1"/>
        <c:lblAlgn val="ctr"/>
        <c:lblOffset val="100"/>
        <c:noMultiLvlLbl val="0"/>
      </c:catAx>
      <c:spPr>
        <a:solidFill>
          <a:schemeClr val="bg1"/>
        </a:solidFill>
        <a:ln w="3175">
          <a:solidFill>
            <a:schemeClr val="tx1"/>
          </a:solidFill>
        </a:ln>
      </c:spPr>
    </c:plotArea>
    <c:legend>
      <c:legendPos val="r"/>
      <c:layout>
        <c:manualLayout>
          <c:xMode val="edge"/>
          <c:yMode val="edge"/>
          <c:x val="0.39306277684698443"/>
          <c:y val="0.3482964745692676"/>
          <c:w val="0.52118797113802984"/>
          <c:h val="0.12985117826128634"/>
        </c:manualLayout>
      </c:layout>
      <c:overlay val="0"/>
      <c:spPr>
        <a:solidFill>
          <a:schemeClr val="bg1"/>
        </a:solidFill>
      </c:spPr>
      <c:txPr>
        <a:bodyPr/>
        <a:lstStyle/>
        <a:p>
          <a:pPr>
            <a:defRPr sz="10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legend>
    <c:plotVisOnly val="1"/>
    <c:dispBlanksAs val="gap"/>
    <c:showDLblsOverMax val="0"/>
  </c:chart>
  <c:txPr>
    <a:bodyPr/>
    <a:lstStyle/>
    <a:p>
      <a:pPr>
        <a:defRPr sz="1800"/>
      </a:pPr>
      <a:endParaRPr lang="ja-JP"/>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2205831811238605"/>
          <c:y val="0.36217276661241682"/>
          <c:w val="0.63486812641017598"/>
          <c:h val="0.43888068834134464"/>
        </c:manualLayout>
      </c:layout>
      <c:barChart>
        <c:barDir val="bar"/>
        <c:grouping val="clustered"/>
        <c:varyColors val="1"/>
        <c:ser>
          <c:idx val="0"/>
          <c:order val="0"/>
          <c:tx>
            <c:strRef>
              <c:f>Sheet1!$B$1</c:f>
              <c:strCache>
                <c:ptCount val="1"/>
                <c:pt idx="0">
                  <c:v>系列 1</c:v>
                </c:pt>
              </c:strCache>
            </c:strRef>
          </c:tx>
          <c:spPr>
            <a:solidFill>
              <a:srgbClr val="FFE579"/>
            </a:solidFill>
            <a:ln w="3175">
              <a:solidFill>
                <a:schemeClr val="tx1"/>
              </a:solidFill>
              <a:prstDash val="sysDot"/>
            </a:ln>
            <a:effectLst>
              <a:outerShdw blurRad="50800" dist="38100" dir="18900000" algn="bl" rotWithShape="0">
                <a:prstClr val="black">
                  <a:alpha val="40000"/>
                </a:prstClr>
              </a:outerShdw>
            </a:effectLst>
          </c:spPr>
          <c:invertIfNegative val="0"/>
          <c:dPt>
            <c:idx val="0"/>
            <c:invertIfNegative val="0"/>
            <c:bubble3D val="0"/>
            <c:spPr>
              <a:solidFill>
                <a:srgbClr val="FFCC00"/>
              </a:solidFill>
              <a:ln w="3175">
                <a:solidFill>
                  <a:schemeClr val="tx1"/>
                </a:solidFill>
                <a:prstDash val="sysDot"/>
              </a:ln>
              <a:effectLst>
                <a:outerShdw blurRad="50800" dist="38100" dir="18900000" algn="bl" rotWithShape="0">
                  <a:prstClr val="black">
                    <a:alpha val="40000"/>
                  </a:prstClr>
                </a:outerShdw>
              </a:effectLst>
            </c:spPr>
          </c:dPt>
          <c:dPt>
            <c:idx val="1"/>
            <c:invertIfNegative val="0"/>
            <c:bubble3D val="0"/>
            <c:spPr>
              <a:solidFill>
                <a:srgbClr val="99FF99"/>
              </a:solidFill>
              <a:ln w="3175">
                <a:solidFill>
                  <a:schemeClr val="tx1"/>
                </a:solidFill>
                <a:prstDash val="sysDot"/>
              </a:ln>
              <a:effectLst>
                <a:outerShdw blurRad="50800" dist="38100" dir="18900000" algn="bl" rotWithShape="0">
                  <a:prstClr val="black">
                    <a:alpha val="40000"/>
                  </a:prstClr>
                </a:outerShdw>
              </a:effectLst>
            </c:spPr>
          </c:dPt>
          <c:dLbls>
            <c:dLbl>
              <c:idx val="0"/>
              <c:layout>
                <c:manualLayout>
                  <c:x val="-0.12358349027440331"/>
                  <c:y val="0"/>
                </c:manualLayout>
              </c:layout>
              <c:showLegendKey val="0"/>
              <c:showVal val="1"/>
              <c:showCatName val="0"/>
              <c:showSerName val="0"/>
              <c:showPercent val="0"/>
              <c:showBubbleSize val="0"/>
            </c:dLbl>
            <c:dLbl>
              <c:idx val="1"/>
              <c:layout>
                <c:manualLayout>
                  <c:x val="-0.15447936284300415"/>
                  <c:y val="0"/>
                </c:manualLayout>
              </c:layout>
              <c:showLegendKey val="0"/>
              <c:showVal val="1"/>
              <c:showCatName val="0"/>
              <c:showSerName val="0"/>
              <c:showPercent val="0"/>
              <c:showBubbleSize val="0"/>
            </c:dLbl>
            <c:txPr>
              <a:bodyPr/>
              <a:lstStyle/>
              <a:p>
                <a:pPr>
                  <a:defRPr sz="10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showLegendKey val="0"/>
            <c:showVal val="1"/>
            <c:showCatName val="0"/>
            <c:showSerName val="0"/>
            <c:showPercent val="0"/>
            <c:showBubbleSize val="0"/>
            <c:showLeaderLines val="0"/>
          </c:dLbls>
          <c:cat>
            <c:strRef>
              <c:f>Sheet1!$A$2:$A$3</c:f>
              <c:strCache>
                <c:ptCount val="2"/>
                <c:pt idx="0">
                  <c:v>派遣労働者</c:v>
                </c:pt>
                <c:pt idx="1">
                  <c:v>全労働者</c:v>
                </c:pt>
              </c:strCache>
            </c:strRef>
          </c:cat>
          <c:val>
            <c:numRef>
              <c:f>Sheet1!$B$2:$B$3</c:f>
              <c:numCache>
                <c:formatCode>General</c:formatCode>
                <c:ptCount val="2"/>
                <c:pt idx="0">
                  <c:v>4.8</c:v>
                </c:pt>
                <c:pt idx="1">
                  <c:v>2.8</c:v>
                </c:pt>
              </c:numCache>
            </c:numRef>
          </c:val>
        </c:ser>
        <c:dLbls>
          <c:showLegendKey val="0"/>
          <c:showVal val="0"/>
          <c:showCatName val="0"/>
          <c:showSerName val="0"/>
          <c:showPercent val="0"/>
          <c:showBubbleSize val="0"/>
        </c:dLbls>
        <c:gapWidth val="150"/>
        <c:axId val="88472576"/>
        <c:axId val="98042624"/>
      </c:barChart>
      <c:catAx>
        <c:axId val="88472576"/>
        <c:scaling>
          <c:orientation val="minMax"/>
        </c:scaling>
        <c:delete val="0"/>
        <c:axPos val="l"/>
        <c:majorTickMark val="out"/>
        <c:minorTickMark val="none"/>
        <c:tickLblPos val="nextTo"/>
        <c:txPr>
          <a:bodyPr/>
          <a:lstStyle/>
          <a:p>
            <a:pPr>
              <a:defRPr sz="105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98042624"/>
        <c:crosses val="autoZero"/>
        <c:auto val="1"/>
        <c:lblAlgn val="ctr"/>
        <c:lblOffset val="100"/>
        <c:noMultiLvlLbl val="0"/>
      </c:catAx>
      <c:valAx>
        <c:axId val="98042624"/>
        <c:scaling>
          <c:orientation val="minMax"/>
        </c:scaling>
        <c:delete val="0"/>
        <c:axPos val="b"/>
        <c:majorGridlines/>
        <c:numFmt formatCode="General" sourceLinked="1"/>
        <c:majorTickMark val="out"/>
        <c:minorTickMark val="none"/>
        <c:tickLblPos val="nextTo"/>
        <c:spPr>
          <a:ln w="3175">
            <a:solidFill>
              <a:schemeClr val="tx1"/>
            </a:solidFill>
          </a:ln>
        </c:spPr>
        <c:txPr>
          <a:bodyPr/>
          <a:lstStyle/>
          <a:p>
            <a:pPr>
              <a:defRPr sz="1200">
                <a:latin typeface="メイリオ" panose="020B0604030504040204" pitchFamily="50" charset="-128"/>
                <a:ea typeface="メイリオ" panose="020B0604030504040204" pitchFamily="50" charset="-128"/>
                <a:cs typeface="メイリオ" panose="020B0604030504040204" pitchFamily="50" charset="-128"/>
              </a:defRPr>
            </a:pPr>
            <a:endParaRPr lang="ja-JP"/>
          </a:p>
        </c:txPr>
        <c:crossAx val="88472576"/>
        <c:crosses val="autoZero"/>
        <c:crossBetween val="between"/>
      </c:valAx>
      <c:spPr>
        <a:solidFill>
          <a:schemeClr val="bg1"/>
        </a:solidFill>
        <a:ln w="3175">
          <a:solidFill>
            <a:schemeClr val="tx1"/>
          </a:solidFill>
        </a:ln>
      </c:spPr>
    </c:plotArea>
    <c:plotVisOnly val="1"/>
    <c:dispBlanksAs val="gap"/>
    <c:showDLblsOverMax val="0"/>
  </c:chart>
  <c:txPr>
    <a:bodyPr/>
    <a:lstStyle/>
    <a:p>
      <a:pPr>
        <a:defRPr sz="1800"/>
      </a:pPr>
      <a:endParaRPr lang="ja-JP"/>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0.41018</cdr:x>
      <cdr:y>0.48041</cdr:y>
    </cdr:from>
    <cdr:to>
      <cdr:x>0.492</cdr:x>
      <cdr:y>0.68915</cdr:y>
    </cdr:to>
    <cdr:sp macro="" textlink="">
      <cdr:nvSpPr>
        <cdr:cNvPr id="2" name="円/楕円 1"/>
        <cdr:cNvSpPr/>
      </cdr:nvSpPr>
      <cdr:spPr>
        <a:xfrm xmlns:a="http://schemas.openxmlformats.org/drawingml/2006/main">
          <a:off x="2526789" y="764138"/>
          <a:ext cx="504056" cy="332024"/>
        </a:xfrm>
        <a:prstGeom xmlns:a="http://schemas.openxmlformats.org/drawingml/2006/main" prst="ellipse">
          <a:avLst/>
        </a:prstGeom>
        <a:noFill xmlns:a="http://schemas.openxmlformats.org/drawingml/2006/main"/>
        <a:ln xmlns:a="http://schemas.openxmlformats.org/drawingml/2006/main">
          <a:solidFill>
            <a:schemeClr val="tx1"/>
          </a:solidFill>
          <a:prstDash val="sysDash"/>
        </a:ln>
        <a:effectLst xmlns:a="http://schemas.openxmlformats.org/drawingml/2006/main">
          <a:outerShdw blurRad="50800" dist="38100" dir="18900000" algn="bl" rotWithShape="0">
            <a:prstClr val="black">
              <a:alpha val="40000"/>
            </a:prstClr>
          </a:outerShdw>
        </a:effectLst>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73033" tIns="36517" rIns="73033" bIns="36517" rtlCol="0" anchor="ctr"/>
        <a:lstStyle xmlns:a="http://schemas.openxmlformats.org/drawingml/2006/main">
          <a:defPPr>
            <a:defRPr lang="ja-JP"/>
          </a:defPPr>
          <a:lvl1pPr marL="0" algn="l" defTabSz="1022464" rtl="0" eaLnBrk="1" latinLnBrk="0" hangingPunct="1">
            <a:defRPr kumimoji="1" sz="2000" kern="1200">
              <a:solidFill>
                <a:schemeClr val="lt1"/>
              </a:solidFill>
              <a:latin typeface="+mn-lt"/>
              <a:ea typeface="+mn-ea"/>
              <a:cs typeface="+mn-cs"/>
            </a:defRPr>
          </a:lvl1pPr>
          <a:lvl2pPr marL="511232" algn="l" defTabSz="1022464" rtl="0" eaLnBrk="1" latinLnBrk="0" hangingPunct="1">
            <a:defRPr kumimoji="1" sz="2000" kern="1200">
              <a:solidFill>
                <a:schemeClr val="lt1"/>
              </a:solidFill>
              <a:latin typeface="+mn-lt"/>
              <a:ea typeface="+mn-ea"/>
              <a:cs typeface="+mn-cs"/>
            </a:defRPr>
          </a:lvl2pPr>
          <a:lvl3pPr marL="1022464" algn="l" defTabSz="1022464" rtl="0" eaLnBrk="1" latinLnBrk="0" hangingPunct="1">
            <a:defRPr kumimoji="1" sz="2000" kern="1200">
              <a:solidFill>
                <a:schemeClr val="lt1"/>
              </a:solidFill>
              <a:latin typeface="+mn-lt"/>
              <a:ea typeface="+mn-ea"/>
              <a:cs typeface="+mn-cs"/>
            </a:defRPr>
          </a:lvl3pPr>
          <a:lvl4pPr marL="1533696" algn="l" defTabSz="1022464" rtl="0" eaLnBrk="1" latinLnBrk="0" hangingPunct="1">
            <a:defRPr kumimoji="1" sz="2000" kern="1200">
              <a:solidFill>
                <a:schemeClr val="lt1"/>
              </a:solidFill>
              <a:latin typeface="+mn-lt"/>
              <a:ea typeface="+mn-ea"/>
              <a:cs typeface="+mn-cs"/>
            </a:defRPr>
          </a:lvl4pPr>
          <a:lvl5pPr marL="2044928" algn="l" defTabSz="1022464" rtl="0" eaLnBrk="1" latinLnBrk="0" hangingPunct="1">
            <a:defRPr kumimoji="1" sz="2000" kern="1200">
              <a:solidFill>
                <a:schemeClr val="lt1"/>
              </a:solidFill>
              <a:latin typeface="+mn-lt"/>
              <a:ea typeface="+mn-ea"/>
              <a:cs typeface="+mn-cs"/>
            </a:defRPr>
          </a:lvl5pPr>
          <a:lvl6pPr marL="2556159" algn="l" defTabSz="1022464" rtl="0" eaLnBrk="1" latinLnBrk="0" hangingPunct="1">
            <a:defRPr kumimoji="1" sz="2000" kern="1200">
              <a:solidFill>
                <a:schemeClr val="lt1"/>
              </a:solidFill>
              <a:latin typeface="+mn-lt"/>
              <a:ea typeface="+mn-ea"/>
              <a:cs typeface="+mn-cs"/>
            </a:defRPr>
          </a:lvl6pPr>
          <a:lvl7pPr marL="3067391" algn="l" defTabSz="1022464" rtl="0" eaLnBrk="1" latinLnBrk="0" hangingPunct="1">
            <a:defRPr kumimoji="1" sz="2000" kern="1200">
              <a:solidFill>
                <a:schemeClr val="lt1"/>
              </a:solidFill>
              <a:latin typeface="+mn-lt"/>
              <a:ea typeface="+mn-ea"/>
              <a:cs typeface="+mn-cs"/>
            </a:defRPr>
          </a:lvl7pPr>
          <a:lvl8pPr marL="3578623" algn="l" defTabSz="1022464" rtl="0" eaLnBrk="1" latinLnBrk="0" hangingPunct="1">
            <a:defRPr kumimoji="1" sz="2000" kern="1200">
              <a:solidFill>
                <a:schemeClr val="lt1"/>
              </a:solidFill>
              <a:latin typeface="+mn-lt"/>
              <a:ea typeface="+mn-ea"/>
              <a:cs typeface="+mn-cs"/>
            </a:defRPr>
          </a:lvl8pPr>
          <a:lvl9pPr marL="4089855" algn="l" defTabSz="1022464" rtl="0" eaLnBrk="1" latinLnBrk="0" hangingPunct="1">
            <a:defRPr kumimoji="1" sz="2000" kern="1200">
              <a:solidFill>
                <a:schemeClr val="lt1"/>
              </a:solidFill>
              <a:latin typeface="+mn-lt"/>
              <a:ea typeface="+mn-ea"/>
              <a:cs typeface="+mn-cs"/>
            </a:defRPr>
          </a:lvl9pPr>
        </a:lstStyle>
        <a:p xmlns:a="http://schemas.openxmlformats.org/drawingml/2006/main">
          <a:pPr algn="ctr"/>
          <a:endParaRPr kumimoji="1" lang="ja-JP" altLang="en-US" sz="16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22E9C62D-AD0A-4E1D-9356-6FDDB709255B}" type="datetimeFigureOut">
              <a:rPr kumimoji="1" lang="ja-JP" altLang="en-US" smtClean="0"/>
              <a:t>2015/2/3</a:t>
            </a:fld>
            <a:endParaRPr kumimoji="1" lang="ja-JP" altLang="en-US"/>
          </a:p>
        </p:txBody>
      </p:sp>
      <p:sp>
        <p:nvSpPr>
          <p:cNvPr id="4" name="フッター プレースホルダー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454999D0-B353-49B3-93C5-AC3FE4B789F1}" type="slidenum">
              <a:rPr kumimoji="1" lang="ja-JP" altLang="en-US" smtClean="0"/>
              <a:t>‹#›</a:t>
            </a:fld>
            <a:endParaRPr kumimoji="1" lang="ja-JP" altLang="en-US"/>
          </a:p>
        </p:txBody>
      </p:sp>
    </p:spTree>
    <p:extLst>
      <p:ext uri="{BB962C8B-B14F-4D97-AF65-F5344CB8AC3E}">
        <p14:creationId xmlns:p14="http://schemas.microsoft.com/office/powerpoint/2010/main" val="787931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27170B8C-690E-4875-B1C5-63F34219967C}" type="datetimeFigureOut">
              <a:rPr kumimoji="1" lang="ja-JP" altLang="en-US" smtClean="0"/>
              <a:t>2015/2/3</a:t>
            </a:fld>
            <a:endParaRPr kumimoji="1" lang="ja-JP" altLang="en-US"/>
          </a:p>
        </p:txBody>
      </p:sp>
      <p:sp>
        <p:nvSpPr>
          <p:cNvPr id="4" name="スライド イメージ プレースホルダー 3"/>
          <p:cNvSpPr>
            <a:spLocks noGrp="1" noRot="1" noChangeAspect="1"/>
          </p:cNvSpPr>
          <p:nvPr>
            <p:ph type="sldImg" idx="2"/>
          </p:nvPr>
        </p:nvSpPr>
        <p:spPr>
          <a:xfrm>
            <a:off x="2105025" y="746125"/>
            <a:ext cx="259715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5081AB38-3270-475C-BF9E-1AFEA7609284}" type="slidenum">
              <a:rPr kumimoji="1" lang="ja-JP" altLang="en-US" smtClean="0"/>
              <a:t>‹#›</a:t>
            </a:fld>
            <a:endParaRPr kumimoji="1" lang="ja-JP" altLang="en-US"/>
          </a:p>
        </p:txBody>
      </p:sp>
    </p:spTree>
    <p:extLst>
      <p:ext uri="{BB962C8B-B14F-4D97-AF65-F5344CB8AC3E}">
        <p14:creationId xmlns:p14="http://schemas.microsoft.com/office/powerpoint/2010/main" val="17684655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081AB38-3270-475C-BF9E-1AFEA7609284}" type="slidenum">
              <a:rPr kumimoji="1" lang="ja-JP" altLang="en-US" smtClean="0"/>
              <a:t>1</a:t>
            </a:fld>
            <a:endParaRPr kumimoji="1" lang="ja-JP" altLang="en-US"/>
          </a:p>
        </p:txBody>
      </p:sp>
    </p:spTree>
    <p:extLst>
      <p:ext uri="{BB962C8B-B14F-4D97-AF65-F5344CB8AC3E}">
        <p14:creationId xmlns:p14="http://schemas.microsoft.com/office/powerpoint/2010/main" val="2624450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40069" y="3209941"/>
            <a:ext cx="6120765" cy="2214906"/>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80135" y="5855388"/>
            <a:ext cx="5040630" cy="2640665"/>
          </a:xfrm>
        </p:spPr>
        <p:txBody>
          <a:bodyPr/>
          <a:lstStyle>
            <a:lvl1pPr marL="0" indent="0" algn="ctr">
              <a:buNone/>
              <a:defRPr>
                <a:solidFill>
                  <a:schemeClr val="tx1">
                    <a:tint val="75000"/>
                  </a:schemeClr>
                </a:solidFill>
              </a:defRPr>
            </a:lvl1pPr>
            <a:lvl2pPr marL="511232" indent="0" algn="ctr">
              <a:buNone/>
              <a:defRPr>
                <a:solidFill>
                  <a:schemeClr val="tx1">
                    <a:tint val="75000"/>
                  </a:schemeClr>
                </a:solidFill>
              </a:defRPr>
            </a:lvl2pPr>
            <a:lvl3pPr marL="1022464" indent="0" algn="ctr">
              <a:buNone/>
              <a:defRPr>
                <a:solidFill>
                  <a:schemeClr val="tx1">
                    <a:tint val="75000"/>
                  </a:schemeClr>
                </a:solidFill>
              </a:defRPr>
            </a:lvl3pPr>
            <a:lvl4pPr marL="1533696" indent="0" algn="ctr">
              <a:buNone/>
              <a:defRPr>
                <a:solidFill>
                  <a:schemeClr val="tx1">
                    <a:tint val="75000"/>
                  </a:schemeClr>
                </a:solidFill>
              </a:defRPr>
            </a:lvl4pPr>
            <a:lvl5pPr marL="2044928" indent="0" algn="ctr">
              <a:buNone/>
              <a:defRPr>
                <a:solidFill>
                  <a:schemeClr val="tx1">
                    <a:tint val="75000"/>
                  </a:schemeClr>
                </a:solidFill>
              </a:defRPr>
            </a:lvl5pPr>
            <a:lvl6pPr marL="2556159" indent="0" algn="ctr">
              <a:buNone/>
              <a:defRPr>
                <a:solidFill>
                  <a:schemeClr val="tx1">
                    <a:tint val="75000"/>
                  </a:schemeClr>
                </a:solidFill>
              </a:defRPr>
            </a:lvl6pPr>
            <a:lvl7pPr marL="3067391" indent="0" algn="ctr">
              <a:buNone/>
              <a:defRPr>
                <a:solidFill>
                  <a:schemeClr val="tx1">
                    <a:tint val="75000"/>
                  </a:schemeClr>
                </a:solidFill>
              </a:defRPr>
            </a:lvl7pPr>
            <a:lvl8pPr marL="3578623" indent="0" algn="ctr">
              <a:buNone/>
              <a:defRPr>
                <a:solidFill>
                  <a:schemeClr val="tx1">
                    <a:tint val="75000"/>
                  </a:schemeClr>
                </a:solidFill>
              </a:defRPr>
            </a:lvl8pPr>
            <a:lvl9pPr marL="4089855"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558549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314365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915490" y="552531"/>
            <a:ext cx="1215152" cy="11753831"/>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70036" y="552531"/>
            <a:ext cx="3525441" cy="11753831"/>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602166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965788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68823" y="6639934"/>
            <a:ext cx="6120765" cy="2052256"/>
          </a:xfrm>
        </p:spPr>
        <p:txBody>
          <a:bodyPr anchor="t"/>
          <a:lstStyle>
            <a:lvl1pPr algn="l">
              <a:defRPr sz="45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68823" y="4379584"/>
            <a:ext cx="6120765" cy="2260351"/>
          </a:xfrm>
        </p:spPr>
        <p:txBody>
          <a:bodyPr anchor="b"/>
          <a:lstStyle>
            <a:lvl1pPr marL="0" indent="0">
              <a:buNone/>
              <a:defRPr sz="2200">
                <a:solidFill>
                  <a:schemeClr val="tx1">
                    <a:tint val="75000"/>
                  </a:schemeClr>
                </a:solidFill>
              </a:defRPr>
            </a:lvl1pPr>
            <a:lvl2pPr marL="511232" indent="0">
              <a:buNone/>
              <a:defRPr sz="2000">
                <a:solidFill>
                  <a:schemeClr val="tx1">
                    <a:tint val="75000"/>
                  </a:schemeClr>
                </a:solidFill>
              </a:defRPr>
            </a:lvl2pPr>
            <a:lvl3pPr marL="1022464" indent="0">
              <a:buNone/>
              <a:defRPr sz="1800">
                <a:solidFill>
                  <a:schemeClr val="tx1">
                    <a:tint val="75000"/>
                  </a:schemeClr>
                </a:solidFill>
              </a:defRPr>
            </a:lvl3pPr>
            <a:lvl4pPr marL="1533696" indent="0">
              <a:buNone/>
              <a:defRPr sz="1600">
                <a:solidFill>
                  <a:schemeClr val="tx1">
                    <a:tint val="75000"/>
                  </a:schemeClr>
                </a:solidFill>
              </a:defRPr>
            </a:lvl4pPr>
            <a:lvl5pPr marL="2044928" indent="0">
              <a:buNone/>
              <a:defRPr sz="1600">
                <a:solidFill>
                  <a:schemeClr val="tx1">
                    <a:tint val="75000"/>
                  </a:schemeClr>
                </a:solidFill>
              </a:defRPr>
            </a:lvl5pPr>
            <a:lvl6pPr marL="2556159" indent="0">
              <a:buNone/>
              <a:defRPr sz="1600">
                <a:solidFill>
                  <a:schemeClr val="tx1">
                    <a:tint val="75000"/>
                  </a:schemeClr>
                </a:solidFill>
              </a:defRPr>
            </a:lvl6pPr>
            <a:lvl7pPr marL="3067391" indent="0">
              <a:buNone/>
              <a:defRPr sz="1600">
                <a:solidFill>
                  <a:schemeClr val="tx1">
                    <a:tint val="75000"/>
                  </a:schemeClr>
                </a:solidFill>
              </a:defRPr>
            </a:lvl7pPr>
            <a:lvl8pPr marL="3578623" indent="0">
              <a:buNone/>
              <a:defRPr sz="1600">
                <a:solidFill>
                  <a:schemeClr val="tx1">
                    <a:tint val="75000"/>
                  </a:schemeClr>
                </a:solidFill>
              </a:defRPr>
            </a:lvl8pPr>
            <a:lvl9pPr marL="4089855"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3425800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70035" y="3214725"/>
            <a:ext cx="2370296" cy="909163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760346" y="3214725"/>
            <a:ext cx="2370296" cy="909163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66472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5" y="413801"/>
            <a:ext cx="6480810" cy="1722173"/>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0046" y="2312975"/>
            <a:ext cx="3181648" cy="963937"/>
          </a:xfrm>
        </p:spPr>
        <p:txBody>
          <a:bodyPr anchor="b"/>
          <a:lstStyle>
            <a:lvl1pPr marL="0" indent="0">
              <a:buNone/>
              <a:defRPr sz="2700" b="1"/>
            </a:lvl1pPr>
            <a:lvl2pPr marL="511232" indent="0">
              <a:buNone/>
              <a:defRPr sz="2200" b="1"/>
            </a:lvl2pPr>
            <a:lvl3pPr marL="1022464" indent="0">
              <a:buNone/>
              <a:defRPr sz="2000" b="1"/>
            </a:lvl3pPr>
            <a:lvl4pPr marL="1533696" indent="0">
              <a:buNone/>
              <a:defRPr sz="1800" b="1"/>
            </a:lvl4pPr>
            <a:lvl5pPr marL="2044928" indent="0">
              <a:buNone/>
              <a:defRPr sz="1800" b="1"/>
            </a:lvl5pPr>
            <a:lvl6pPr marL="2556159" indent="0">
              <a:buNone/>
              <a:defRPr sz="1800" b="1"/>
            </a:lvl6pPr>
            <a:lvl7pPr marL="3067391" indent="0">
              <a:buNone/>
              <a:defRPr sz="1800" b="1"/>
            </a:lvl7pPr>
            <a:lvl8pPr marL="3578623" indent="0">
              <a:buNone/>
              <a:defRPr sz="1800" b="1"/>
            </a:lvl8pPr>
            <a:lvl9pPr marL="4089855" indent="0">
              <a:buNone/>
              <a:defRPr sz="18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60046" y="3276912"/>
            <a:ext cx="3181648" cy="5953458"/>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657960" y="2312975"/>
            <a:ext cx="3182897" cy="963937"/>
          </a:xfrm>
        </p:spPr>
        <p:txBody>
          <a:bodyPr anchor="b"/>
          <a:lstStyle>
            <a:lvl1pPr marL="0" indent="0">
              <a:buNone/>
              <a:defRPr sz="2700" b="1"/>
            </a:lvl1pPr>
            <a:lvl2pPr marL="511232" indent="0">
              <a:buNone/>
              <a:defRPr sz="2200" b="1"/>
            </a:lvl2pPr>
            <a:lvl3pPr marL="1022464" indent="0">
              <a:buNone/>
              <a:defRPr sz="2000" b="1"/>
            </a:lvl3pPr>
            <a:lvl4pPr marL="1533696" indent="0">
              <a:buNone/>
              <a:defRPr sz="1800" b="1"/>
            </a:lvl4pPr>
            <a:lvl5pPr marL="2044928" indent="0">
              <a:buNone/>
              <a:defRPr sz="1800" b="1"/>
            </a:lvl5pPr>
            <a:lvl6pPr marL="2556159" indent="0">
              <a:buNone/>
              <a:defRPr sz="1800" b="1"/>
            </a:lvl6pPr>
            <a:lvl7pPr marL="3067391" indent="0">
              <a:buNone/>
              <a:defRPr sz="1800" b="1"/>
            </a:lvl7pPr>
            <a:lvl8pPr marL="3578623" indent="0">
              <a:buNone/>
              <a:defRPr sz="1800" b="1"/>
            </a:lvl8pPr>
            <a:lvl9pPr marL="4089855" indent="0">
              <a:buNone/>
              <a:defRPr sz="18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657960" y="3276912"/>
            <a:ext cx="3182897" cy="5953458"/>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2520775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641769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3523025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6" y="411409"/>
            <a:ext cx="2369047" cy="1750876"/>
          </a:xfrm>
        </p:spPr>
        <p:txBody>
          <a:bodyPr anchor="b"/>
          <a:lstStyle>
            <a:lvl1pPr algn="l">
              <a:defRPr sz="22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815352" y="411410"/>
            <a:ext cx="4025504" cy="8818962"/>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60046" y="2162287"/>
            <a:ext cx="2369047" cy="7068085"/>
          </a:xfrm>
        </p:spPr>
        <p:txBody>
          <a:bodyPr/>
          <a:lstStyle>
            <a:lvl1pPr marL="0" indent="0">
              <a:buNone/>
              <a:defRPr sz="1600"/>
            </a:lvl1pPr>
            <a:lvl2pPr marL="511232" indent="0">
              <a:buNone/>
              <a:defRPr sz="1400"/>
            </a:lvl2pPr>
            <a:lvl3pPr marL="1022464" indent="0">
              <a:buNone/>
              <a:defRPr sz="1100"/>
            </a:lvl3pPr>
            <a:lvl4pPr marL="1533696" indent="0">
              <a:buNone/>
              <a:defRPr sz="1000"/>
            </a:lvl4pPr>
            <a:lvl5pPr marL="2044928" indent="0">
              <a:buNone/>
              <a:defRPr sz="1000"/>
            </a:lvl5pPr>
            <a:lvl6pPr marL="2556159" indent="0">
              <a:buNone/>
              <a:defRPr sz="1000"/>
            </a:lvl6pPr>
            <a:lvl7pPr marL="3067391" indent="0">
              <a:buNone/>
              <a:defRPr sz="1000"/>
            </a:lvl7pPr>
            <a:lvl8pPr marL="3578623" indent="0">
              <a:buNone/>
              <a:defRPr sz="1000"/>
            </a:lvl8pPr>
            <a:lvl9pPr marL="4089855"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1869925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11427" y="7233128"/>
            <a:ext cx="4320540" cy="853912"/>
          </a:xfrm>
        </p:spPr>
        <p:txBody>
          <a:bodyPr anchor="b"/>
          <a:lstStyle>
            <a:lvl1pPr algn="l">
              <a:defRPr sz="22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411427" y="923276"/>
            <a:ext cx="4320540" cy="6199823"/>
          </a:xfrm>
        </p:spPr>
        <p:txBody>
          <a:bodyPr/>
          <a:lstStyle>
            <a:lvl1pPr marL="0" indent="0">
              <a:buNone/>
              <a:defRPr sz="3600"/>
            </a:lvl1pPr>
            <a:lvl2pPr marL="511232" indent="0">
              <a:buNone/>
              <a:defRPr sz="3100"/>
            </a:lvl2pPr>
            <a:lvl3pPr marL="1022464" indent="0">
              <a:buNone/>
              <a:defRPr sz="2700"/>
            </a:lvl3pPr>
            <a:lvl4pPr marL="1533696" indent="0">
              <a:buNone/>
              <a:defRPr sz="2200"/>
            </a:lvl4pPr>
            <a:lvl5pPr marL="2044928" indent="0">
              <a:buNone/>
              <a:defRPr sz="2200"/>
            </a:lvl5pPr>
            <a:lvl6pPr marL="2556159" indent="0">
              <a:buNone/>
              <a:defRPr sz="2200"/>
            </a:lvl6pPr>
            <a:lvl7pPr marL="3067391" indent="0">
              <a:buNone/>
              <a:defRPr sz="2200"/>
            </a:lvl7pPr>
            <a:lvl8pPr marL="3578623" indent="0">
              <a:buNone/>
              <a:defRPr sz="2200"/>
            </a:lvl8pPr>
            <a:lvl9pPr marL="4089855" indent="0">
              <a:buNone/>
              <a:defRPr sz="2200"/>
            </a:lvl9pPr>
          </a:lstStyle>
          <a:p>
            <a:endParaRPr kumimoji="1" lang="ja-JP" altLang="en-US"/>
          </a:p>
        </p:txBody>
      </p:sp>
      <p:sp>
        <p:nvSpPr>
          <p:cNvPr id="4" name="テキスト プレースホルダー 3"/>
          <p:cNvSpPr>
            <a:spLocks noGrp="1"/>
          </p:cNvSpPr>
          <p:nvPr>
            <p:ph type="body" sz="half" idx="2"/>
          </p:nvPr>
        </p:nvSpPr>
        <p:spPr>
          <a:xfrm>
            <a:off x="1411427" y="8087039"/>
            <a:ext cx="4320540" cy="1212696"/>
          </a:xfrm>
        </p:spPr>
        <p:txBody>
          <a:bodyPr/>
          <a:lstStyle>
            <a:lvl1pPr marL="0" indent="0">
              <a:buNone/>
              <a:defRPr sz="1600"/>
            </a:lvl1pPr>
            <a:lvl2pPr marL="511232" indent="0">
              <a:buNone/>
              <a:defRPr sz="1400"/>
            </a:lvl2pPr>
            <a:lvl3pPr marL="1022464" indent="0">
              <a:buNone/>
              <a:defRPr sz="1100"/>
            </a:lvl3pPr>
            <a:lvl4pPr marL="1533696" indent="0">
              <a:buNone/>
              <a:defRPr sz="1000"/>
            </a:lvl4pPr>
            <a:lvl5pPr marL="2044928" indent="0">
              <a:buNone/>
              <a:defRPr sz="1000"/>
            </a:lvl5pPr>
            <a:lvl6pPr marL="2556159" indent="0">
              <a:buNone/>
              <a:defRPr sz="1000"/>
            </a:lvl6pPr>
            <a:lvl7pPr marL="3067391" indent="0">
              <a:buNone/>
              <a:defRPr sz="1000"/>
            </a:lvl7pPr>
            <a:lvl8pPr marL="3578623" indent="0">
              <a:buNone/>
              <a:defRPr sz="1000"/>
            </a:lvl8pPr>
            <a:lvl9pPr marL="4089855"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3ACCDBE-75A2-4171-ACD9-67E6F69F71AD}" type="datetimeFigureOut">
              <a:rPr kumimoji="1" lang="ja-JP" altLang="en-US" smtClean="0"/>
              <a:t>2015/2/3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694610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45" y="413801"/>
            <a:ext cx="6480810" cy="1722173"/>
          </a:xfrm>
          <a:prstGeom prst="rect">
            <a:avLst/>
          </a:prstGeom>
        </p:spPr>
        <p:txBody>
          <a:bodyPr vert="horz" lIns="102246" tIns="51123" rIns="102246" bIns="51123"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60045" y="2411045"/>
            <a:ext cx="6480810" cy="6819327"/>
          </a:xfrm>
          <a:prstGeom prst="rect">
            <a:avLst/>
          </a:prstGeom>
        </p:spPr>
        <p:txBody>
          <a:bodyPr vert="horz" lIns="102246" tIns="51123" rIns="102246" bIns="51123"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60045" y="9577197"/>
            <a:ext cx="1680210" cy="550138"/>
          </a:xfrm>
          <a:prstGeom prst="rect">
            <a:avLst/>
          </a:prstGeom>
        </p:spPr>
        <p:txBody>
          <a:bodyPr vert="horz" lIns="102246" tIns="51123" rIns="102246" bIns="51123" rtlCol="0" anchor="ctr"/>
          <a:lstStyle>
            <a:lvl1pPr algn="l">
              <a:defRPr sz="1400">
                <a:solidFill>
                  <a:schemeClr val="tx1">
                    <a:tint val="75000"/>
                  </a:schemeClr>
                </a:solidFill>
              </a:defRPr>
            </a:lvl1pPr>
          </a:lstStyle>
          <a:p>
            <a:fld id="{B3ACCDBE-75A2-4171-ACD9-67E6F69F71AD}" type="datetimeFigureOut">
              <a:rPr kumimoji="1" lang="ja-JP" altLang="en-US" smtClean="0"/>
              <a:t>2015/2/3</a:t>
            </a:fld>
            <a:endParaRPr kumimoji="1" lang="ja-JP" altLang="en-US"/>
          </a:p>
        </p:txBody>
      </p:sp>
      <p:sp>
        <p:nvSpPr>
          <p:cNvPr id="5" name="フッター プレースホルダー 4"/>
          <p:cNvSpPr>
            <a:spLocks noGrp="1"/>
          </p:cNvSpPr>
          <p:nvPr>
            <p:ph type="ftr" sz="quarter" idx="3"/>
          </p:nvPr>
        </p:nvSpPr>
        <p:spPr>
          <a:xfrm>
            <a:off x="2460309" y="9577197"/>
            <a:ext cx="2280285" cy="550138"/>
          </a:xfrm>
          <a:prstGeom prst="rect">
            <a:avLst/>
          </a:prstGeom>
        </p:spPr>
        <p:txBody>
          <a:bodyPr vert="horz" lIns="102246" tIns="51123" rIns="102246" bIns="5112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160645" y="9577197"/>
            <a:ext cx="1680210" cy="550138"/>
          </a:xfrm>
          <a:prstGeom prst="rect">
            <a:avLst/>
          </a:prstGeom>
        </p:spPr>
        <p:txBody>
          <a:bodyPr vert="horz" lIns="102246" tIns="51123" rIns="102246" bIns="51123" rtlCol="0" anchor="ctr"/>
          <a:lstStyle>
            <a:lvl1pPr algn="r">
              <a:defRPr sz="1400">
                <a:solidFill>
                  <a:schemeClr val="tx1">
                    <a:tint val="75000"/>
                  </a:schemeClr>
                </a:solidFill>
              </a:defRPr>
            </a:lvl1pPr>
          </a:lstStyle>
          <a:p>
            <a:fld id="{90656CAD-5E65-435E-B599-0E6A7D6D7046}" type="slidenum">
              <a:rPr kumimoji="1" lang="ja-JP" altLang="en-US" smtClean="0"/>
              <a:t>‹#›</a:t>
            </a:fld>
            <a:endParaRPr kumimoji="1" lang="ja-JP" altLang="en-US"/>
          </a:p>
        </p:txBody>
      </p:sp>
    </p:spTree>
    <p:extLst>
      <p:ext uri="{BB962C8B-B14F-4D97-AF65-F5344CB8AC3E}">
        <p14:creationId xmlns:p14="http://schemas.microsoft.com/office/powerpoint/2010/main" val="10361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22464" rtl="0" eaLnBrk="1" latinLnBrk="0" hangingPunct="1">
        <a:spcBef>
          <a:spcPct val="0"/>
        </a:spcBef>
        <a:buNone/>
        <a:defRPr kumimoji="1" sz="5000" kern="1200">
          <a:solidFill>
            <a:schemeClr val="tx1"/>
          </a:solidFill>
          <a:latin typeface="+mj-lt"/>
          <a:ea typeface="+mj-ea"/>
          <a:cs typeface="+mj-cs"/>
        </a:defRPr>
      </a:lvl1pPr>
    </p:titleStyle>
    <p:bodyStyle>
      <a:lvl1pPr marL="383424" indent="-383424" algn="l" defTabSz="1022464" rtl="0" eaLnBrk="1" latinLnBrk="0" hangingPunct="1">
        <a:spcBef>
          <a:spcPct val="20000"/>
        </a:spcBef>
        <a:buFont typeface="Arial" panose="020B0604020202020204" pitchFamily="34" charset="0"/>
        <a:buChar char="•"/>
        <a:defRPr kumimoji="1" sz="3600" kern="1200">
          <a:solidFill>
            <a:schemeClr val="tx1"/>
          </a:solidFill>
          <a:latin typeface="+mn-lt"/>
          <a:ea typeface="+mn-ea"/>
          <a:cs typeface="+mn-cs"/>
        </a:defRPr>
      </a:lvl1pPr>
      <a:lvl2pPr marL="830752" indent="-319520" algn="l" defTabSz="1022464"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2pPr>
      <a:lvl3pPr marL="1278080" indent="-255616" algn="l" defTabSz="1022464"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789312" indent="-255616" algn="l" defTabSz="1022464"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4pPr>
      <a:lvl5pPr marL="2300544" indent="-255616" algn="l" defTabSz="1022464"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5pPr>
      <a:lvl6pPr marL="2811775" indent="-255616" algn="l" defTabSz="1022464"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6pPr>
      <a:lvl7pPr marL="3323007" indent="-255616" algn="l" defTabSz="1022464"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7pPr>
      <a:lvl8pPr marL="3834239" indent="-255616" algn="l" defTabSz="1022464"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8pPr>
      <a:lvl9pPr marL="4345471" indent="-255616" algn="l" defTabSz="1022464" rtl="0" eaLnBrk="1" latinLnBrk="0" hangingPunct="1">
        <a:spcBef>
          <a:spcPct val="20000"/>
        </a:spcBef>
        <a:buFont typeface="Arial" panose="020B0604020202020204" pitchFamily="34" charset="0"/>
        <a:buChar char="•"/>
        <a:defRPr kumimoji="1" sz="2200" kern="1200">
          <a:solidFill>
            <a:schemeClr val="tx1"/>
          </a:solidFill>
          <a:latin typeface="+mn-lt"/>
          <a:ea typeface="+mn-ea"/>
          <a:cs typeface="+mn-cs"/>
        </a:defRPr>
      </a:lvl9pPr>
    </p:bodyStyle>
    <p:otherStyle>
      <a:defPPr>
        <a:defRPr lang="ja-JP"/>
      </a:defPPr>
      <a:lvl1pPr marL="0" algn="l" defTabSz="1022464" rtl="0" eaLnBrk="1" latinLnBrk="0" hangingPunct="1">
        <a:defRPr kumimoji="1" sz="2000" kern="1200">
          <a:solidFill>
            <a:schemeClr val="tx1"/>
          </a:solidFill>
          <a:latin typeface="+mn-lt"/>
          <a:ea typeface="+mn-ea"/>
          <a:cs typeface="+mn-cs"/>
        </a:defRPr>
      </a:lvl1pPr>
      <a:lvl2pPr marL="511232" algn="l" defTabSz="1022464" rtl="0" eaLnBrk="1" latinLnBrk="0" hangingPunct="1">
        <a:defRPr kumimoji="1" sz="2000" kern="1200">
          <a:solidFill>
            <a:schemeClr val="tx1"/>
          </a:solidFill>
          <a:latin typeface="+mn-lt"/>
          <a:ea typeface="+mn-ea"/>
          <a:cs typeface="+mn-cs"/>
        </a:defRPr>
      </a:lvl2pPr>
      <a:lvl3pPr marL="1022464" algn="l" defTabSz="1022464" rtl="0" eaLnBrk="1" latinLnBrk="0" hangingPunct="1">
        <a:defRPr kumimoji="1" sz="2000" kern="1200">
          <a:solidFill>
            <a:schemeClr val="tx1"/>
          </a:solidFill>
          <a:latin typeface="+mn-lt"/>
          <a:ea typeface="+mn-ea"/>
          <a:cs typeface="+mn-cs"/>
        </a:defRPr>
      </a:lvl3pPr>
      <a:lvl4pPr marL="1533696" algn="l" defTabSz="1022464" rtl="0" eaLnBrk="1" latinLnBrk="0" hangingPunct="1">
        <a:defRPr kumimoji="1" sz="2000" kern="1200">
          <a:solidFill>
            <a:schemeClr val="tx1"/>
          </a:solidFill>
          <a:latin typeface="+mn-lt"/>
          <a:ea typeface="+mn-ea"/>
          <a:cs typeface="+mn-cs"/>
        </a:defRPr>
      </a:lvl4pPr>
      <a:lvl5pPr marL="2044928" algn="l" defTabSz="1022464" rtl="0" eaLnBrk="1" latinLnBrk="0" hangingPunct="1">
        <a:defRPr kumimoji="1" sz="2000" kern="1200">
          <a:solidFill>
            <a:schemeClr val="tx1"/>
          </a:solidFill>
          <a:latin typeface="+mn-lt"/>
          <a:ea typeface="+mn-ea"/>
          <a:cs typeface="+mn-cs"/>
        </a:defRPr>
      </a:lvl5pPr>
      <a:lvl6pPr marL="2556159" algn="l" defTabSz="1022464" rtl="0" eaLnBrk="1" latinLnBrk="0" hangingPunct="1">
        <a:defRPr kumimoji="1" sz="2000" kern="1200">
          <a:solidFill>
            <a:schemeClr val="tx1"/>
          </a:solidFill>
          <a:latin typeface="+mn-lt"/>
          <a:ea typeface="+mn-ea"/>
          <a:cs typeface="+mn-cs"/>
        </a:defRPr>
      </a:lvl6pPr>
      <a:lvl7pPr marL="3067391" algn="l" defTabSz="1022464" rtl="0" eaLnBrk="1" latinLnBrk="0" hangingPunct="1">
        <a:defRPr kumimoji="1" sz="2000" kern="1200">
          <a:solidFill>
            <a:schemeClr val="tx1"/>
          </a:solidFill>
          <a:latin typeface="+mn-lt"/>
          <a:ea typeface="+mn-ea"/>
          <a:cs typeface="+mn-cs"/>
        </a:defRPr>
      </a:lvl7pPr>
      <a:lvl8pPr marL="3578623" algn="l" defTabSz="1022464" rtl="0" eaLnBrk="1" latinLnBrk="0" hangingPunct="1">
        <a:defRPr kumimoji="1" sz="2000" kern="1200">
          <a:solidFill>
            <a:schemeClr val="tx1"/>
          </a:solidFill>
          <a:latin typeface="+mn-lt"/>
          <a:ea typeface="+mn-ea"/>
          <a:cs typeface="+mn-cs"/>
        </a:defRPr>
      </a:lvl8pPr>
      <a:lvl9pPr marL="4089855" algn="l" defTabSz="1022464"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p:cNvSpPr txBox="1"/>
          <p:nvPr/>
        </p:nvSpPr>
        <p:spPr>
          <a:xfrm>
            <a:off x="1440210" y="5714177"/>
            <a:ext cx="1260000" cy="1260000"/>
          </a:xfrm>
          <a:prstGeom prst="rect">
            <a:avLst/>
          </a:prstGeom>
          <a:solidFill>
            <a:schemeClr val="bg1"/>
          </a:solidFill>
        </p:spPr>
        <p:txBody>
          <a:bodyPr wrap="square" rtlCol="0">
            <a:spAutoFit/>
          </a:bodyPr>
          <a:lstStyle/>
          <a:p>
            <a:endParaRPr kumimoji="1" lang="ja-JP" altLang="en-US" dirty="0"/>
          </a:p>
        </p:txBody>
      </p:sp>
      <p:sp>
        <p:nvSpPr>
          <p:cNvPr id="40" name="テキスト ボックス 39"/>
          <p:cNvSpPr txBox="1"/>
          <p:nvPr/>
        </p:nvSpPr>
        <p:spPr>
          <a:xfrm>
            <a:off x="697407" y="7614991"/>
            <a:ext cx="5955133" cy="1800000"/>
          </a:xfrm>
          <a:prstGeom prst="rect">
            <a:avLst/>
          </a:prstGeom>
          <a:solidFill>
            <a:schemeClr val="bg2"/>
          </a:solidFill>
          <a:ln w="3175">
            <a:noFill/>
            <a:prstDash val="sysDot"/>
          </a:ln>
        </p:spPr>
        <p:txBody>
          <a:bodyPr wrap="square" rtlCol="0">
            <a:spAutoFit/>
          </a:bodyPr>
          <a:lstStyle/>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p:txBody>
      </p:sp>
      <p:sp>
        <p:nvSpPr>
          <p:cNvPr id="11" name="テキスト ボックス 10"/>
          <p:cNvSpPr txBox="1"/>
          <p:nvPr/>
        </p:nvSpPr>
        <p:spPr>
          <a:xfrm>
            <a:off x="724689" y="5227511"/>
            <a:ext cx="5900097" cy="1631216"/>
          </a:xfrm>
          <a:prstGeom prst="rect">
            <a:avLst/>
          </a:prstGeom>
          <a:solidFill>
            <a:schemeClr val="bg2"/>
          </a:solidFill>
          <a:ln w="3175">
            <a:noFill/>
            <a:prstDash val="sysDot"/>
          </a:ln>
        </p:spPr>
        <p:txBody>
          <a:bodyPr wrap="square" rtlCol="0">
            <a:spAutoFit/>
          </a:bodyPr>
          <a:lstStyle/>
          <a:p>
            <a:endParaRPr lang="en-US" altLang="ja-JP" dirty="0" smtClean="0"/>
          </a:p>
          <a:p>
            <a:endParaRPr lang="en-US" altLang="ja-JP" dirty="0"/>
          </a:p>
          <a:p>
            <a:endParaRPr lang="en-US" altLang="ja-JP" dirty="0" smtClean="0"/>
          </a:p>
          <a:p>
            <a:endParaRPr lang="en-US" altLang="ja-JP" dirty="0"/>
          </a:p>
          <a:p>
            <a:endParaRPr lang="en-US" altLang="ja-JP" dirty="0" smtClean="0"/>
          </a:p>
        </p:txBody>
      </p:sp>
      <p:sp>
        <p:nvSpPr>
          <p:cNvPr id="4" name="正方形/長方形 3"/>
          <p:cNvSpPr/>
          <p:nvPr/>
        </p:nvSpPr>
        <p:spPr>
          <a:xfrm>
            <a:off x="144065" y="328464"/>
            <a:ext cx="6912769" cy="726451"/>
          </a:xfrm>
          <a:prstGeom prst="rect">
            <a:avLst/>
          </a:prstGeom>
          <a:solidFill>
            <a:srgbClr val="FF66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108000" rIns="0" bIns="0" rtlCol="0" anchor="ctr"/>
          <a:lstStyle/>
          <a:p>
            <a:pPr algn="ctr" defTabSz="975942"/>
            <a:r>
              <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派遣</a:t>
            </a:r>
            <a:r>
              <a:rPr lang="ja-JP" altLang="en-US" sz="28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労働者に対する安全衛生教育について</a:t>
            </a:r>
            <a:endParaRPr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正方形/長方形 2"/>
          <p:cNvSpPr/>
          <p:nvPr/>
        </p:nvSpPr>
        <p:spPr>
          <a:xfrm>
            <a:off x="144066" y="53951"/>
            <a:ext cx="6955973" cy="337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7594" tIns="48797" rIns="97594" bIns="48797" rtlCol="0" anchor="ctr"/>
          <a:lstStyle/>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製造業で派遣労働者を派遣する</a:t>
            </a:r>
            <a:r>
              <a:rPr lang="ja-JP" altLang="en-US" sz="14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事業主と受入れる</a:t>
            </a:r>
            <a:r>
              <a:rPr lang="ja-JP" altLang="en-US" sz="14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事業主の皆さまへ</a:t>
            </a:r>
          </a:p>
        </p:txBody>
      </p:sp>
      <p:sp>
        <p:nvSpPr>
          <p:cNvPr id="14" name="正方形/長方形 13"/>
          <p:cNvSpPr/>
          <p:nvPr/>
        </p:nvSpPr>
        <p:spPr>
          <a:xfrm>
            <a:off x="6145243" y="9989420"/>
            <a:ext cx="863076" cy="2906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7594" tIns="48797" rIns="97594" bIns="48797" rtlCol="0" anchor="ctr"/>
          <a:lstStyle/>
          <a:p>
            <a:pPr algn="r"/>
            <a:r>
              <a:rPr lang="en-US" altLang="ja-JP"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2015.2</a:t>
            </a:r>
          </a:p>
        </p:txBody>
      </p:sp>
      <p:sp>
        <p:nvSpPr>
          <p:cNvPr id="15" name="Rectangle 10"/>
          <p:cNvSpPr>
            <a:spLocks noChangeArrowheads="1"/>
          </p:cNvSpPr>
          <p:nvPr/>
        </p:nvSpPr>
        <p:spPr bwMode="auto">
          <a:xfrm>
            <a:off x="1564960" y="9873025"/>
            <a:ext cx="4602836" cy="320306"/>
          </a:xfrm>
          <a:prstGeom prst="rect">
            <a:avLst/>
          </a:prstGeom>
          <a:noFill/>
          <a:ln w="9525">
            <a:noFill/>
            <a:miter lim="800000"/>
            <a:headEnd/>
            <a:tailEnd/>
          </a:ln>
        </p:spPr>
        <p:txBody>
          <a:bodyPr wrap="square" lIns="73368" tIns="36684" rIns="73368" bIns="36684" anchor="ctr">
            <a:spAutoFit/>
          </a:bodyPr>
          <a:lstStyle/>
          <a:p>
            <a:pPr>
              <a:spcBef>
                <a:spcPct val="30000"/>
              </a:spcBef>
            </a:pPr>
            <a:r>
              <a:rPr lang="ja-JP" altLang="en-US" sz="1600" dirty="0">
                <a:latin typeface="メイリオ" panose="020B0604030504040204" pitchFamily="50" charset="-128"/>
                <a:ea typeface="メイリオ" panose="020B0604030504040204" pitchFamily="50" charset="-128"/>
                <a:cs typeface="メイリオ" panose="020B0604030504040204" pitchFamily="50" charset="-128"/>
              </a:rPr>
              <a:t>厚生労働省・都道府県労働局・</a:t>
            </a:r>
            <a:r>
              <a:rPr lang="ja-JP" altLang="en-US" sz="1600" kern="100" dirty="0">
                <a:latin typeface="メイリオ" panose="020B0604030504040204" pitchFamily="50" charset="-128"/>
                <a:ea typeface="メイリオ" panose="020B0604030504040204" pitchFamily="50" charset="-128"/>
                <a:cs typeface="メイリオ" panose="020B0604030504040204" pitchFamily="50" charset="-128"/>
              </a:rPr>
              <a:t>労働基準監督署</a:t>
            </a:r>
          </a:p>
        </p:txBody>
      </p:sp>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05225" y="9855726"/>
            <a:ext cx="279001" cy="279001"/>
          </a:xfrm>
          <a:prstGeom prst="rect">
            <a:avLst/>
          </a:prstGeom>
        </p:spPr>
      </p:pic>
      <p:sp>
        <p:nvSpPr>
          <p:cNvPr id="17" name="正方形/長方形 16"/>
          <p:cNvSpPr/>
          <p:nvPr/>
        </p:nvSpPr>
        <p:spPr>
          <a:xfrm>
            <a:off x="144066" y="1278087"/>
            <a:ext cx="6912767" cy="2664296"/>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lIns="198000" tIns="28753" rIns="198000" bIns="48797" rtlCol="0" anchor="ctr"/>
          <a:lstStyle/>
          <a:p>
            <a:pPr algn="just">
              <a:lnSpc>
                <a:spcPts val="2800"/>
              </a:lnSpc>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製造業で働く派遣</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労働者の労働災害発生率は高く</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、中でも、</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経験期間の</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浅い方の</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労働災害の占める割合が高くなっています</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。このため、</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6400" lvl="1" indent="-203200" algn="just">
              <a:lnSpc>
                <a:spcPts val="2800"/>
              </a:lnSpc>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派遣労働者に対する安全衛生教育を</a:t>
            </a:r>
            <a:r>
              <a:rPr lang="ja-JP" altLang="en-US" sz="16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労働災害防止に必要な内容・時間</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をもって行う</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（雇入れ</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のとき、派遣先が変わった時、作業内容がかわった</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とき）</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06400" lvl="1" indent="-203200" algn="just">
              <a:lnSpc>
                <a:spcPts val="2800"/>
              </a:lnSpc>
            </a:pP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派遣元事業場と派遣先事業場が</a:t>
            </a:r>
            <a:r>
              <a:rPr lang="ja-JP" altLang="en-US" sz="16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十分に連絡・調整</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endParaRPr lang="en-US" altLang="ja-JP"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2800"/>
              </a:lnSpc>
            </a:pP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が重要です。</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5" name="グラフ 4"/>
          <p:cNvGraphicFramePr/>
          <p:nvPr>
            <p:extLst>
              <p:ext uri="{D42A27DB-BD31-4B8C-83A1-F6EECF244321}">
                <p14:modId xmlns:p14="http://schemas.microsoft.com/office/powerpoint/2010/main" val="2849334738"/>
              </p:ext>
            </p:extLst>
          </p:nvPr>
        </p:nvGraphicFramePr>
        <p:xfrm>
          <a:off x="648122" y="5056378"/>
          <a:ext cx="2508977" cy="1966109"/>
        </p:xfrm>
        <a:graphic>
          <a:graphicData uri="http://schemas.openxmlformats.org/drawingml/2006/chart">
            <c:chart xmlns:c="http://schemas.openxmlformats.org/drawingml/2006/chart" xmlns:r="http://schemas.openxmlformats.org/officeDocument/2006/relationships" r:id="rId4"/>
          </a:graphicData>
        </a:graphic>
      </p:graphicFrame>
      <p:sp>
        <p:nvSpPr>
          <p:cNvPr id="22" name="正方形/長方形 21"/>
          <p:cNvSpPr/>
          <p:nvPr/>
        </p:nvSpPr>
        <p:spPr>
          <a:xfrm>
            <a:off x="144065" y="4154065"/>
            <a:ext cx="6912769" cy="360000"/>
          </a:xfrm>
          <a:prstGeom prst="rect">
            <a:avLst/>
          </a:prstGeom>
          <a:solidFill>
            <a:srgbClr val="FFD47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36000" rtlCol="0" anchor="ctr"/>
          <a:lstStyle/>
          <a:p>
            <a:pPr algn="ctr" defTabSz="975942"/>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派遣労働者の労働災害発生状況（平成</a:t>
            </a:r>
            <a:r>
              <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正方形/長方形 25"/>
          <p:cNvSpPr/>
          <p:nvPr/>
        </p:nvSpPr>
        <p:spPr>
          <a:xfrm>
            <a:off x="144066" y="7241201"/>
            <a:ext cx="6912767" cy="4617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7594" tIns="48797" rIns="97594" bIns="48797" rtlCol="0" anchor="t"/>
          <a:lstStyle/>
          <a:p>
            <a:pPr algn="just">
              <a:lnSpc>
                <a:spcPts val="18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▶製造業</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で被災した派遣労働者の約７割が経験年数１年未満です</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6" name="グラフ 5"/>
          <p:cNvGraphicFramePr/>
          <p:nvPr>
            <p:extLst>
              <p:ext uri="{D42A27DB-BD31-4B8C-83A1-F6EECF244321}">
                <p14:modId xmlns:p14="http://schemas.microsoft.com/office/powerpoint/2010/main" val="4052704884"/>
              </p:ext>
            </p:extLst>
          </p:nvPr>
        </p:nvGraphicFramePr>
        <p:xfrm>
          <a:off x="432098" y="7896400"/>
          <a:ext cx="6160217" cy="15905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 name="グラフ 6"/>
          <p:cNvGraphicFramePr/>
          <p:nvPr>
            <p:extLst>
              <p:ext uri="{D42A27DB-BD31-4B8C-83A1-F6EECF244321}">
                <p14:modId xmlns:p14="http://schemas.microsoft.com/office/powerpoint/2010/main" val="4224668103"/>
              </p:ext>
            </p:extLst>
          </p:nvPr>
        </p:nvGraphicFramePr>
        <p:xfrm>
          <a:off x="3344359" y="4839652"/>
          <a:ext cx="2631325" cy="2116565"/>
        </p:xfrm>
        <a:graphic>
          <a:graphicData uri="http://schemas.openxmlformats.org/drawingml/2006/chart">
            <c:chart xmlns:c="http://schemas.openxmlformats.org/drawingml/2006/chart" xmlns:r="http://schemas.openxmlformats.org/officeDocument/2006/relationships" r:id="rId6"/>
          </a:graphicData>
        </a:graphic>
      </p:graphicFrame>
      <p:sp>
        <p:nvSpPr>
          <p:cNvPr id="20" name="正方形/長方形 19"/>
          <p:cNvSpPr/>
          <p:nvPr/>
        </p:nvSpPr>
        <p:spPr>
          <a:xfrm>
            <a:off x="144066" y="4522788"/>
            <a:ext cx="7200799" cy="6393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7594" tIns="48797" rIns="97594" bIns="48797" rtlCol="0" anchor="ctr"/>
          <a:lstStyle/>
          <a:p>
            <a:pPr>
              <a:lnSpc>
                <a:spcPts val="18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労働者の労働災害のうち約６割が製造業で発生しています。</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製造業</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における派遣労働者の労働災害発生率</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は全労働者に比べて高くなっています。</a:t>
            </a:r>
            <a:endPar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0" name="正方形/長方形 29"/>
          <p:cNvSpPr/>
          <p:nvPr/>
        </p:nvSpPr>
        <p:spPr>
          <a:xfrm>
            <a:off x="809166" y="5298432"/>
            <a:ext cx="504000" cy="216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7506" tIns="0" rIns="57506" bIns="28753" rtlCol="0" anchor="ctr"/>
          <a:lstStyle/>
          <a:p>
            <a:pPr>
              <a:lnSpc>
                <a:spcPts val="2236"/>
              </a:lnSpc>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業種別</a:t>
            </a:r>
          </a:p>
        </p:txBody>
      </p:sp>
      <p:sp>
        <p:nvSpPr>
          <p:cNvPr id="50" name="正方形/長方形 49"/>
          <p:cNvSpPr/>
          <p:nvPr/>
        </p:nvSpPr>
        <p:spPr>
          <a:xfrm>
            <a:off x="3342650" y="5298432"/>
            <a:ext cx="1296000" cy="21600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7506" tIns="0" rIns="57506" bIns="28753" rtlCol="0" anchor="ctr"/>
          <a:lstStyle/>
          <a:p>
            <a:pPr algn="ctr">
              <a:lnSpc>
                <a:spcPts val="2236"/>
              </a:lnSpc>
            </a:pPr>
            <a:r>
              <a:rPr lang="ja-JP" altLang="en-US" sz="10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発生率（年千人率）</a:t>
            </a:r>
          </a:p>
        </p:txBody>
      </p:sp>
      <p:sp>
        <p:nvSpPr>
          <p:cNvPr id="51" name="正方形/長方形 50"/>
          <p:cNvSpPr/>
          <p:nvPr/>
        </p:nvSpPr>
        <p:spPr>
          <a:xfrm>
            <a:off x="2536813" y="8372641"/>
            <a:ext cx="792088"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nSpc>
                <a:spcPts val="2236"/>
              </a:lnSpc>
            </a:pP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経験年数</a:t>
            </a:r>
          </a:p>
        </p:txBody>
      </p:sp>
      <p:sp>
        <p:nvSpPr>
          <p:cNvPr id="36" name="正方形/長方形 35"/>
          <p:cNvSpPr/>
          <p:nvPr/>
        </p:nvSpPr>
        <p:spPr>
          <a:xfrm>
            <a:off x="4994601" y="5339027"/>
            <a:ext cx="1791173" cy="171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7594" tIns="48797" rIns="97594" bIns="48797" rtlCol="0" anchor="ctr"/>
          <a:lstStyle/>
          <a:p>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出典：「労働者死傷病</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報告、　　</a:t>
            </a:r>
            <a:endPar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労働力調査」</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9" name="円/楕円 48"/>
          <p:cNvSpPr/>
          <p:nvPr/>
        </p:nvSpPr>
        <p:spPr>
          <a:xfrm>
            <a:off x="1858509" y="8085150"/>
            <a:ext cx="504056" cy="332024"/>
          </a:xfrm>
          <a:prstGeom prst="ellipse">
            <a:avLst/>
          </a:prstGeom>
          <a:noFill/>
          <a:ln>
            <a:solidFill>
              <a:schemeClr val="tx1"/>
            </a:solidFill>
            <a:prstDash val="sysDash"/>
          </a:ln>
          <a:effectLst>
            <a:outerShdw blurRad="50800" dist="381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3033" tIns="36517" rIns="73033" bIns="36517" rtlCol="0" anchor="ctr"/>
          <a:lstStyle/>
          <a:p>
            <a:pPr algn="ctr"/>
            <a:endParaRPr kumimoji="1" lang="ja-JP" altLang="en-US" sz="1600" dirty="0"/>
          </a:p>
        </p:txBody>
      </p:sp>
      <p:sp>
        <p:nvSpPr>
          <p:cNvPr id="52" name="正方形/長方形 51"/>
          <p:cNvSpPr/>
          <p:nvPr/>
        </p:nvSpPr>
        <p:spPr>
          <a:xfrm>
            <a:off x="5035888" y="7686999"/>
            <a:ext cx="1791173" cy="17129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7594" tIns="48797" rIns="97594" bIns="48797" rtlCol="0" anchor="ctr"/>
          <a:lstStyle/>
          <a:p>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出典：「労働者死傷病報告」</a:t>
            </a:r>
            <a:endParaRPr lang="en-US" altLang="ja-JP"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1705128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69320" y="137704"/>
            <a:ext cx="6840001" cy="360000"/>
          </a:xfrm>
          <a:prstGeom prst="rect">
            <a:avLst/>
          </a:prstGeom>
          <a:solidFill>
            <a:srgbClr val="FFD47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algn="ctr" defTabSz="975942"/>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派遣元・派遣先</a:t>
            </a:r>
            <a:r>
              <a:rPr lang="ja-JP" altLang="en-US" sz="1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事業者が</a:t>
            </a:r>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行う安全衛生教育</a:t>
            </a:r>
          </a:p>
        </p:txBody>
      </p:sp>
      <p:sp>
        <p:nvSpPr>
          <p:cNvPr id="33" name="正方形/長方形 32"/>
          <p:cNvSpPr/>
          <p:nvPr/>
        </p:nvSpPr>
        <p:spPr>
          <a:xfrm>
            <a:off x="169321" y="3366359"/>
            <a:ext cx="6840000" cy="360000"/>
          </a:xfrm>
          <a:prstGeom prst="rect">
            <a:avLst/>
          </a:prstGeom>
          <a:solidFill>
            <a:srgbClr val="FFD47D"/>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algn="ctr" defTabSz="975942"/>
            <a:r>
              <a:rPr lang="ja-JP" altLang="en-US"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派遣元・派遣先事業者が連携して行う事項</a:t>
            </a:r>
            <a:endParaRPr lang="en-US" altLang="ja-JP" sz="1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469837" y="521181"/>
            <a:ext cx="6298965" cy="7220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7594" tIns="48797" rIns="97594" bIns="48797" rtlCol="0" anchor="t"/>
          <a:lstStyle/>
          <a:p>
            <a:pPr>
              <a:lnSpc>
                <a:spcPts val="18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派遣労働者については</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、雇入れ時・作業内容変更時（派遣時）の安全</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衛生</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は派遣元に、危険有害業務に従事する者に対する特別教育は派遣先</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義務</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があります。</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288082" y="7830815"/>
            <a:ext cx="6624736" cy="1142728"/>
          </a:xfrm>
          <a:prstGeom prst="rect">
            <a:avLst/>
          </a:prstGeom>
          <a:solidFill>
            <a:schemeClr val="bg1"/>
          </a:solidFill>
          <a:ln w="63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44000" tIns="72000" rIns="144000" bIns="36000" rtlCol="0" anchor="t"/>
          <a:lstStyle/>
          <a:p>
            <a:pPr>
              <a:lnSpc>
                <a:spcPts val="18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▶労働災害が発生したとき</a:t>
            </a:r>
            <a:endPar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900"/>
              </a:lnSpc>
            </a:pP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8900" algn="dist">
              <a:lnSpc>
                <a:spcPts val="18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労働者が労働災害などにより死亡</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したとき、</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または休業したときには</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8900" algn="just">
              <a:lnSpc>
                <a:spcPts val="18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派遣元と派遣先双方の事業者</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がそれぞれ所轄の労働基準監督署に</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労働者死傷病</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88900" algn="just">
              <a:lnSpc>
                <a:spcPts val="18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報告</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を提出する必要があります。</a:t>
            </a:r>
          </a:p>
        </p:txBody>
      </p:sp>
      <p:sp>
        <p:nvSpPr>
          <p:cNvPr id="2" name="正方形/長方形 1"/>
          <p:cNvSpPr/>
          <p:nvPr/>
        </p:nvSpPr>
        <p:spPr>
          <a:xfrm>
            <a:off x="418224" y="1243254"/>
            <a:ext cx="1670058" cy="307777"/>
          </a:xfrm>
          <a:prstGeom prst="rect">
            <a:avLst/>
          </a:prstGeom>
        </p:spPr>
        <p:txBody>
          <a:bodyPr wrap="square">
            <a:spAutoFit/>
          </a:bodyPr>
          <a:lstStyle/>
          <a:p>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＜安全</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衛生</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教育</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3222903178"/>
              </p:ext>
            </p:extLst>
          </p:nvPr>
        </p:nvGraphicFramePr>
        <p:xfrm>
          <a:off x="601085" y="1566119"/>
          <a:ext cx="6023701" cy="1565520"/>
        </p:xfrm>
        <a:graphic>
          <a:graphicData uri="http://schemas.openxmlformats.org/drawingml/2006/table">
            <a:tbl>
              <a:tblPr firstRow="1" bandRow="1">
                <a:tableStyleId>{5C22544A-7EE6-4342-B048-85BDC9FD1C3A}</a:tableStyleId>
              </a:tblPr>
              <a:tblGrid>
                <a:gridCol w="656288"/>
                <a:gridCol w="3639221"/>
                <a:gridCol w="1728192"/>
              </a:tblGrid>
              <a:tr h="370840">
                <a:tc rowSpan="2">
                  <a:txBody>
                    <a:bodyPr/>
                    <a:lstStyle/>
                    <a:p>
                      <a:pPr algn="ctr"/>
                      <a:r>
                        <a:rPr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a:t>
                      </a:r>
                      <a:endParaRPr kumimoji="1" lang="ja-JP" altLang="en-US" sz="1100" b="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CCCCFF"/>
                    </a:solidFill>
                  </a:tcPr>
                </a:tc>
                <a:tc>
                  <a:txBody>
                    <a:bodyPr/>
                    <a:lstStyle/>
                    <a:p>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派遣労働者を雇入れたとき</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72000" marB="3600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bg1"/>
                    </a:solidFill>
                  </a:tcPr>
                </a:tc>
                <a:tc>
                  <a:txBody>
                    <a:bodyPr/>
                    <a:lstStyle/>
                    <a:p>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雇入れ時教育</a:t>
                      </a:r>
                      <a:endParaRPr kumimoji="1" lang="en-US" altLang="ja-JP"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0" anchor="ctr">
                    <a:lnL w="3175"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bg1"/>
                    </a:solidFill>
                  </a:tcPr>
                </a:tc>
              </a:tr>
              <a:tr h="370840">
                <a:tc vMerge="1">
                  <a:txBody>
                    <a:bodyPr/>
                    <a:lstStyle/>
                    <a:p>
                      <a:endParaRPr kumimoji="1" lang="ja-JP" altLang="en-US" sz="1100" b="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solidFill>
                      <a:schemeClr val="bg1"/>
                    </a:solidFill>
                  </a:tcPr>
                </a:tc>
                <a:tc>
                  <a:txBody>
                    <a:bodyPr/>
                    <a:lstStyle/>
                    <a:p>
                      <a:pPr marL="0" marR="0" indent="0" algn="l" defTabSz="1022464" rtl="0" eaLnBrk="1" fontAlgn="auto" latinLnBrk="0" hangingPunct="1">
                        <a:lnSpc>
                          <a:spcPct val="100000"/>
                        </a:lnSpc>
                        <a:spcBef>
                          <a:spcPts val="0"/>
                        </a:spcBef>
                        <a:spcAft>
                          <a:spcPts val="0"/>
                        </a:spcAft>
                        <a:buClrTx/>
                        <a:buSzTx/>
                        <a:buFontTx/>
                        <a:buNone/>
                        <a:tabLst/>
                        <a:defRPr/>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派遣先事業場を変更したとき</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作業内容変更時教育</a:t>
                      </a:r>
                      <a:endParaRPr kumimoji="1" lang="en-US" altLang="ja-JP"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0" marB="36000" anchor="ctr">
                    <a:lnL w="3175"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r h="346719">
                <a:tc rowSpan="2">
                  <a:txBody>
                    <a:bodyPr/>
                    <a:lstStyle/>
                    <a:p>
                      <a:pPr marL="0" marR="0" indent="0" algn="ctr" defTabSz="1022464" rtl="0" eaLnBrk="1" fontAlgn="auto" latinLnBrk="0" hangingPunct="1">
                        <a:lnSpc>
                          <a:spcPct val="100000"/>
                        </a:lnSpc>
                        <a:spcBef>
                          <a:spcPts val="0"/>
                        </a:spcBef>
                        <a:spcAft>
                          <a:spcPts val="0"/>
                        </a:spcAft>
                        <a:buClrTx/>
                        <a:buSzTx/>
                        <a:buFontTx/>
                        <a:buNone/>
                        <a:tabLst/>
                        <a:defRPr/>
                      </a:pPr>
                      <a:r>
                        <a:rPr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a:t>
                      </a:r>
                      <a:endParaRPr lang="en-US" altLang="ja-JP"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CFFCC"/>
                    </a:solidFill>
                  </a:tcPr>
                </a:tc>
                <a:tc>
                  <a:txBody>
                    <a:bodyPr/>
                    <a:lstStyle/>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法令で定められた危険・有害な業務に派遣労働者を</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従事させるとき</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bg1"/>
                    </a:solidFill>
                  </a:tcPr>
                </a:tc>
                <a:tc>
                  <a:txBody>
                    <a:bodyPr/>
                    <a:lstStyle/>
                    <a:p>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特別教育</a:t>
                      </a:r>
                      <a:endParaRPr kumimoji="1" lang="en-US" altLang="ja-JP"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54000" marB="0" anchor="ctr">
                    <a:lnL w="3175"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ysDot"/>
                      <a:round/>
                      <a:headEnd type="none" w="med" len="med"/>
                      <a:tailEnd type="none" w="med" len="med"/>
                    </a:lnB>
                    <a:solidFill>
                      <a:schemeClr val="bg1"/>
                    </a:solidFill>
                  </a:tcPr>
                </a:tc>
              </a:tr>
              <a:tr h="370840">
                <a:tc vMerge="1">
                  <a:txBody>
                    <a:bodyPr/>
                    <a:lstStyle/>
                    <a:p>
                      <a:endParaRPr kumimoji="1" lang="ja-JP" altLang="en-US" sz="1100" b="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3175"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c>
                  <a:txBody>
                    <a:bodyPr/>
                    <a:lstStyle/>
                    <a:p>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受け入れている派遣労働者の作業内容を変更したとき</a:t>
                      </a:r>
                      <a:endParaRPr kumimoji="1" lang="ja-JP" altLang="en-US" sz="11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indent="0" algn="l" defTabSz="1022464" rtl="0" eaLnBrk="1" fontAlgn="auto" latinLnBrk="0" hangingPunct="1">
                        <a:lnSpc>
                          <a:spcPct val="100000"/>
                        </a:lnSpc>
                        <a:spcBef>
                          <a:spcPts val="0"/>
                        </a:spcBef>
                        <a:spcAft>
                          <a:spcPts val="0"/>
                        </a:spcAft>
                        <a:buClrTx/>
                        <a:buSzTx/>
                        <a:buFontTx/>
                        <a:buNone/>
                        <a:tabLst/>
                        <a:defRPr/>
                      </a:pPr>
                      <a:r>
                        <a:rPr kumimoji="1" lang="ja-JP" altLang="en-US"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作業内容変更時教育</a:t>
                      </a:r>
                      <a:endParaRPr kumimoji="1" lang="en-US" altLang="ja-JP" sz="11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0" anchor="ctr">
                    <a:lnL w="3175"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3175" cap="flat" cmpd="sng" algn="ctr">
                      <a:solidFill>
                        <a:schemeClr val="tx1"/>
                      </a:solidFill>
                      <a:prstDash val="sysDot"/>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2937107239"/>
              </p:ext>
            </p:extLst>
          </p:nvPr>
        </p:nvGraphicFramePr>
        <p:xfrm>
          <a:off x="3312418" y="3843875"/>
          <a:ext cx="3540456" cy="3842924"/>
        </p:xfrm>
        <a:graphic>
          <a:graphicData uri="http://schemas.openxmlformats.org/drawingml/2006/table">
            <a:tbl>
              <a:tblPr firstRow="1" bandRow="1">
                <a:tableStyleId>{5C22544A-7EE6-4342-B048-85BDC9FD1C3A}</a:tableStyleId>
              </a:tblPr>
              <a:tblGrid>
                <a:gridCol w="3223254"/>
                <a:gridCol w="317202"/>
              </a:tblGrid>
              <a:tr h="3842924">
                <a:tc>
                  <a:txBody>
                    <a:bodyPr/>
                    <a:lstStyle/>
                    <a:p>
                      <a:pPr marL="1588" marR="0" indent="0" algn="ctr" defTabSz="1022464" rtl="0" eaLnBrk="1" fontAlgn="auto" latinLnBrk="0" hangingPunct="1">
                        <a:lnSpc>
                          <a:spcPct val="100000"/>
                        </a:lnSpc>
                        <a:spcBef>
                          <a:spcPts val="0"/>
                        </a:spcBef>
                        <a:spcAft>
                          <a:spcPts val="0"/>
                        </a:spcAft>
                        <a:buClrTx/>
                        <a:buSzTx/>
                        <a:buFontTx/>
                        <a:buNone/>
                        <a:tabLst/>
                        <a:defRPr/>
                      </a:pPr>
                      <a:endParaRPr lang="en-US" altLang="ja-JP" sz="1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1588" marR="0" indent="0" algn="ctr" defTabSz="1022464" rtl="0" eaLnBrk="1" fontAlgn="auto" latinLnBrk="0" hangingPunct="1">
                        <a:lnSpc>
                          <a:spcPct val="100000"/>
                        </a:lnSpc>
                        <a:spcBef>
                          <a:spcPts val="0"/>
                        </a:spcBef>
                        <a:spcAft>
                          <a:spcPts val="0"/>
                        </a:spcAft>
                        <a:buClrTx/>
                        <a:buSzTx/>
                        <a:buFontTx/>
                        <a:buNone/>
                        <a:tabLst/>
                        <a:defRPr/>
                      </a:pPr>
                      <a:r>
                        <a:rPr lang="ja-JP" altLang="en-US" sz="1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a:t>
                      </a:r>
                      <a:endParaRPr lang="en-US" altLang="ja-JP" sz="1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r>
            </a:tbl>
          </a:graphicData>
        </a:graphic>
      </p:graphicFrame>
      <p:sp>
        <p:nvSpPr>
          <p:cNvPr id="7" name="正方形/長方形 6"/>
          <p:cNvSpPr/>
          <p:nvPr/>
        </p:nvSpPr>
        <p:spPr>
          <a:xfrm>
            <a:off x="418224" y="9777412"/>
            <a:ext cx="3428360" cy="253916"/>
          </a:xfrm>
          <a:prstGeom prst="rect">
            <a:avLst/>
          </a:prstGeom>
        </p:spPr>
        <p:txBody>
          <a:bodyPr wrap="square" lIns="57600">
            <a:spAutoFit/>
          </a:bodyPr>
          <a:lstStyle/>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お近くの都道府県</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労働局、労働基準監督</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署</a:t>
            </a:r>
            <a:endParaRPr lang="ja-JP" altLang="en-US" sz="1050" dirty="0"/>
          </a:p>
        </p:txBody>
      </p:sp>
      <p:sp>
        <p:nvSpPr>
          <p:cNvPr id="31" name="角丸四角形 30"/>
          <p:cNvSpPr/>
          <p:nvPr/>
        </p:nvSpPr>
        <p:spPr>
          <a:xfrm>
            <a:off x="6214177" y="9813166"/>
            <a:ext cx="535903" cy="237129"/>
          </a:xfrm>
          <a:prstGeom prst="roundRect">
            <a:avLst>
              <a:gd name="adj" fmla="val 3872"/>
            </a:avLst>
          </a:prstGeom>
          <a:solidFill>
            <a:schemeClr val="tx1">
              <a:lumMod val="50000"/>
              <a:lumOff val="50000"/>
            </a:schemeClr>
          </a:solidFill>
          <a:ln>
            <a:noFill/>
          </a:ln>
          <a:effectLst>
            <a:outerShdw blurRad="50800" dist="38100" dir="18900000" algn="bl" rotWithShape="0">
              <a:prstClr val="black">
                <a:alpha val="40000"/>
              </a:prstClr>
            </a:outerShdw>
          </a:effectLst>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lIns="62585" tIns="62585" rIns="62585" bIns="39741" rtlCol="0" anchor="ctr"/>
          <a:lstStyle/>
          <a:p>
            <a:pPr algn="ct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 検 索</a:t>
            </a:r>
          </a:p>
        </p:txBody>
      </p:sp>
      <p:sp>
        <p:nvSpPr>
          <p:cNvPr id="32" name="正方形/長方形 31"/>
          <p:cNvSpPr/>
          <p:nvPr/>
        </p:nvSpPr>
        <p:spPr>
          <a:xfrm>
            <a:off x="4726900" y="9820611"/>
            <a:ext cx="1487277" cy="210718"/>
          </a:xfrm>
          <a:prstGeom prst="rect">
            <a:avLst/>
          </a:prstGeom>
          <a:ln w="12700">
            <a:solidFill>
              <a:schemeClr val="bg1">
                <a:lumMod val="50000"/>
              </a:schemeClr>
            </a:solidFill>
          </a:ln>
          <a:effectLst/>
          <a:scene3d>
            <a:camera prst="orthographicFront"/>
            <a:lightRig rig="threePt" dir="t"/>
          </a:scene3d>
          <a:sp3d>
            <a:bevelB w="152400" h="50800" prst="softRound"/>
          </a:sp3d>
        </p:spPr>
        <p:style>
          <a:lnRef idx="2">
            <a:schemeClr val="accent6"/>
          </a:lnRef>
          <a:fillRef idx="1">
            <a:schemeClr val="lt1"/>
          </a:fillRef>
          <a:effectRef idx="0">
            <a:schemeClr val="accent6"/>
          </a:effectRef>
          <a:fontRef idx="minor">
            <a:schemeClr val="dk1"/>
          </a:fontRef>
        </p:style>
        <p:txBody>
          <a:bodyPr lIns="28753" tIns="71883" rIns="28753" bIns="39741" rtlCol="0" anchor="ct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労基</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署　所在地</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右矢印 39"/>
          <p:cNvSpPr/>
          <p:nvPr/>
        </p:nvSpPr>
        <p:spPr>
          <a:xfrm rot="13862174" flipV="1">
            <a:off x="6541611" y="10029188"/>
            <a:ext cx="282298" cy="172085"/>
          </a:xfrm>
          <a:prstGeom prst="rightArrow">
            <a:avLst>
              <a:gd name="adj1" fmla="val 26549"/>
              <a:gd name="adj2" fmla="val 97290"/>
            </a:avLst>
          </a:prstGeom>
          <a:solidFill>
            <a:schemeClr val="bg1"/>
          </a:solidFill>
          <a:ln w="9525">
            <a:solidFill>
              <a:schemeClr val="tx1"/>
            </a:solidFill>
          </a:ln>
          <a:effectLst>
            <a:outerShdw blurRad="63500" dist="508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9451" tIns="39725" rIns="79451" bIns="39725" anchor="ctr"/>
          <a:lstStyle/>
          <a:p>
            <a:pPr algn="ctr">
              <a:defRPr/>
            </a:pPr>
            <a:endParaRPr lang="ja-JP" altLang="en-US" sz="105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700982671"/>
              </p:ext>
            </p:extLst>
          </p:nvPr>
        </p:nvGraphicFramePr>
        <p:xfrm>
          <a:off x="313338" y="3837335"/>
          <a:ext cx="2303441" cy="3849464"/>
        </p:xfrm>
        <a:graphic>
          <a:graphicData uri="http://schemas.openxmlformats.org/drawingml/2006/table">
            <a:tbl>
              <a:tblPr firstRow="1" bandRow="1">
                <a:tableStyleId>{5C22544A-7EE6-4342-B048-85BDC9FD1C3A}</a:tableStyleId>
              </a:tblPr>
              <a:tblGrid>
                <a:gridCol w="277090"/>
                <a:gridCol w="2026351"/>
              </a:tblGrid>
              <a:tr h="3849464">
                <a:tc>
                  <a:txBody>
                    <a:bodyPr/>
                    <a:lstStyle/>
                    <a:p>
                      <a:pPr algn="ctr"/>
                      <a:r>
                        <a:rPr lang="ja-JP" altLang="en-US" sz="1200" b="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a:t>
                      </a:r>
                      <a:endParaRPr kumimoji="1" lang="ja-JP" altLang="en-US" sz="1200" b="0" dirty="0">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3175" cap="flat" cmpd="sng" algn="ctr">
                      <a:solidFill>
                        <a:schemeClr val="tx1"/>
                      </a:solidFill>
                      <a:prstDash val="sysDot"/>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CCCCFF"/>
                    </a:solidFill>
                  </a:tcPr>
                </a:tc>
                <a:tc>
                  <a:txBody>
                    <a:bodyPr/>
                    <a:lstStyle/>
                    <a:p>
                      <a:pPr marL="138205" indent="-138205">
                        <a:lnSpc>
                          <a:spcPts val="1400"/>
                        </a:lnSpc>
                      </a:pPr>
                      <a:endParaRPr lang="en-US" altLang="ja-JP" sz="1200" b="0" u="non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72000" marR="72000" marT="36000" marB="36000">
                    <a:lnL w="3175" cap="flat" cmpd="sng" algn="ctr">
                      <a:solidFill>
                        <a:schemeClr val="tx1"/>
                      </a:solidFill>
                      <a:prstDash val="sysDot"/>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bg1"/>
                    </a:solidFill>
                  </a:tcPr>
                </a:tc>
              </a:tr>
            </a:tbl>
          </a:graphicData>
        </a:graphic>
      </p:graphicFrame>
      <p:sp>
        <p:nvSpPr>
          <p:cNvPr id="26" name="正方形/長方形 25"/>
          <p:cNvSpPr/>
          <p:nvPr/>
        </p:nvSpPr>
        <p:spPr>
          <a:xfrm>
            <a:off x="288083" y="8973544"/>
            <a:ext cx="6624736" cy="4414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216000" tIns="48797" rIns="216000" bIns="48797" rtlCol="0" anchor="t"/>
          <a:lstStyle/>
          <a:p>
            <a:pPr algn="just">
              <a:lnSpc>
                <a:spcPts val="1400"/>
              </a:lnSpc>
            </a:pP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派遣労働者の安全衛生教育・安全衛生活動については、厚生労働省ホームページをご覧</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いただく</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just">
              <a:lnSpc>
                <a:spcPts val="1400"/>
              </a:lnSpc>
            </a:pP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最寄りの都道府県</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労働局、労働基準監督署に</a:t>
            </a:r>
            <a:r>
              <a:rPr lang="ja-JP" altLang="en-US"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お問い合わせください</a:t>
            </a:r>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7" name="テキスト ボックス 26"/>
          <p:cNvSpPr txBox="1"/>
          <p:nvPr/>
        </p:nvSpPr>
        <p:spPr>
          <a:xfrm>
            <a:off x="418224" y="9481493"/>
            <a:ext cx="4190338" cy="264911"/>
          </a:xfrm>
          <a:prstGeom prst="rect">
            <a:avLst/>
          </a:prstGeom>
          <a:noFill/>
        </p:spPr>
        <p:txBody>
          <a:bodyPr wrap="square" lIns="57506" tIns="71883" rIns="57506" bIns="28753" rtlCol="0">
            <a:spAutoFit/>
          </a:bodyPr>
          <a:lstStyle/>
          <a:p>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厚生労働省 ホームページ「派遣</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労働者の安全衛生対策に</a:t>
            </a: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ついて」</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9" name="グループ化 28"/>
          <p:cNvGrpSpPr/>
          <p:nvPr/>
        </p:nvGrpSpPr>
        <p:grpSpPr>
          <a:xfrm>
            <a:off x="4726900" y="9481493"/>
            <a:ext cx="2041902" cy="443214"/>
            <a:chOff x="4608562" y="9414991"/>
            <a:chExt cx="2041902" cy="443214"/>
          </a:xfrm>
        </p:grpSpPr>
        <p:sp>
          <p:nvSpPr>
            <p:cNvPr id="30" name="角丸四角形 29"/>
            <p:cNvSpPr/>
            <p:nvPr/>
          </p:nvSpPr>
          <p:spPr>
            <a:xfrm>
              <a:off x="6095839" y="9414991"/>
              <a:ext cx="535903" cy="237129"/>
            </a:xfrm>
            <a:prstGeom prst="roundRect">
              <a:avLst>
                <a:gd name="adj" fmla="val 3872"/>
              </a:avLst>
            </a:prstGeom>
            <a:solidFill>
              <a:schemeClr val="tx1">
                <a:lumMod val="50000"/>
                <a:lumOff val="50000"/>
              </a:schemeClr>
            </a:solidFill>
            <a:ln>
              <a:noFill/>
            </a:ln>
            <a:effectLst>
              <a:outerShdw blurRad="50800" dist="38100" dir="18900000" algn="bl" rotWithShape="0">
                <a:prstClr val="black">
                  <a:alpha val="40000"/>
                </a:prstClr>
              </a:outerShdw>
            </a:effectLst>
            <a:scene3d>
              <a:camera prst="orthographicFront"/>
              <a:lightRig rig="threePt" dir="t"/>
            </a:scene3d>
            <a:sp3d>
              <a:bevelT w="38100" h="38100"/>
            </a:sp3d>
          </p:spPr>
          <p:style>
            <a:lnRef idx="2">
              <a:schemeClr val="accent1">
                <a:shade val="50000"/>
              </a:schemeClr>
            </a:lnRef>
            <a:fillRef idx="1">
              <a:schemeClr val="accent1"/>
            </a:fillRef>
            <a:effectRef idx="0">
              <a:schemeClr val="accent1"/>
            </a:effectRef>
            <a:fontRef idx="minor">
              <a:schemeClr val="lt1"/>
            </a:fontRef>
          </p:style>
          <p:txBody>
            <a:bodyPr lIns="62585" tIns="62585" rIns="62585" bIns="39741" rtlCol="0" anchor="ctr"/>
            <a:lstStyle/>
            <a:p>
              <a:pPr algn="ct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 検 索</a:t>
              </a:r>
            </a:p>
          </p:txBody>
        </p:sp>
        <p:sp>
          <p:nvSpPr>
            <p:cNvPr id="34" name="正方形/長方形 33"/>
            <p:cNvSpPr/>
            <p:nvPr/>
          </p:nvSpPr>
          <p:spPr>
            <a:xfrm>
              <a:off x="4608562" y="9422435"/>
              <a:ext cx="1487277" cy="222243"/>
            </a:xfrm>
            <a:prstGeom prst="rect">
              <a:avLst/>
            </a:prstGeom>
            <a:ln w="12700">
              <a:solidFill>
                <a:schemeClr val="bg1">
                  <a:lumMod val="50000"/>
                </a:schemeClr>
              </a:solidFill>
            </a:ln>
            <a:effectLst/>
            <a:scene3d>
              <a:camera prst="orthographicFront"/>
              <a:lightRig rig="threePt" dir="t"/>
            </a:scene3d>
            <a:sp3d>
              <a:bevelB w="152400" h="50800" prst="softRound"/>
            </a:sp3d>
          </p:spPr>
          <p:style>
            <a:lnRef idx="2">
              <a:schemeClr val="accent6"/>
            </a:lnRef>
            <a:fillRef idx="1">
              <a:schemeClr val="lt1"/>
            </a:fillRef>
            <a:effectRef idx="0">
              <a:schemeClr val="accent6"/>
            </a:effectRef>
            <a:fontRef idx="minor">
              <a:schemeClr val="dk1"/>
            </a:fontRef>
          </p:style>
          <p:txBody>
            <a:bodyPr lIns="28753" tIns="71883" rIns="28753" bIns="39741" rtlCol="0" anchor="ctr"/>
            <a:lstStyle/>
            <a:p>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派遣労働者　安全衛生</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5" name="右矢印 34"/>
            <p:cNvSpPr/>
            <p:nvPr/>
          </p:nvSpPr>
          <p:spPr>
            <a:xfrm rot="13862174" flipV="1">
              <a:off x="6423273" y="9631013"/>
              <a:ext cx="282298" cy="172085"/>
            </a:xfrm>
            <a:prstGeom prst="rightArrow">
              <a:avLst>
                <a:gd name="adj1" fmla="val 26549"/>
                <a:gd name="adj2" fmla="val 97290"/>
              </a:avLst>
            </a:prstGeom>
            <a:solidFill>
              <a:schemeClr val="bg1"/>
            </a:solidFill>
            <a:ln w="9525">
              <a:solidFill>
                <a:schemeClr val="tx1"/>
              </a:solidFill>
            </a:ln>
            <a:effectLst>
              <a:outerShdw blurRad="63500" dist="50800" dir="18900000" algn="b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79451" tIns="39725" rIns="79451" bIns="39725" anchor="ctr"/>
            <a:lstStyle/>
            <a:p>
              <a:pPr algn="ctr">
                <a:defRPr/>
              </a:pPr>
              <a:endParaRPr lang="ja-JP" altLang="en-US" sz="105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5" name="正方形/長方形 4"/>
          <p:cNvSpPr/>
          <p:nvPr/>
        </p:nvSpPr>
        <p:spPr>
          <a:xfrm>
            <a:off x="661791" y="4806479"/>
            <a:ext cx="1757532" cy="77982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p>
            <a:pPr marL="144000" indent="-144000" algn="just">
              <a:lnSpc>
                <a:spcPts val="14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◆派遣先事業者に対し、教育カリキュラムの作成支援など必要な協力を依頼する</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3462873" y="3915894"/>
            <a:ext cx="2978852" cy="818577"/>
          </a:xfrm>
          <a:prstGeom prst="rect">
            <a:avLst/>
          </a:prstGeom>
          <a:solidFill>
            <a:schemeClr val="bg2">
              <a:alpha val="5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177800" indent="-177800" algn="just">
              <a:lnSpc>
                <a:spcPts val="1400"/>
              </a:lnSpc>
              <a:tabLst>
                <a:tab pos="138205" algn="l"/>
              </a:tabLst>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◆派遣元事業場に対し、派遣労働者が行う業務の情報を積極的に提供する。</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正方形/長方形 40"/>
          <p:cNvSpPr/>
          <p:nvPr/>
        </p:nvSpPr>
        <p:spPr>
          <a:xfrm>
            <a:off x="661791" y="5670575"/>
            <a:ext cx="1770300" cy="64691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p>
            <a:pPr marL="138205" indent="-144000" algn="just">
              <a:lnSpc>
                <a:spcPts val="14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◆派遣労働者に対し、雇入れ時等の安全衛生教育を実施する</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正方形/長方形 42"/>
          <p:cNvSpPr/>
          <p:nvPr/>
        </p:nvSpPr>
        <p:spPr>
          <a:xfrm>
            <a:off x="661790" y="6390655"/>
            <a:ext cx="1757533" cy="1179994"/>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p>
            <a:pPr marL="144000" indent="-144000" algn="just"/>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◆派遣先事業者に対し、雇入れ時等の安全衛生教育の実施を委託した場合は、</a:t>
            </a:r>
            <a:r>
              <a:rPr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a:t>
            </a:r>
            <a:r>
              <a:rPr lang="ja-JP" altLang="en-US" sz="120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状況を確認</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4" name="正方形/長方形 43"/>
          <p:cNvSpPr/>
          <p:nvPr/>
        </p:nvSpPr>
        <p:spPr>
          <a:xfrm>
            <a:off x="3462873" y="4806479"/>
            <a:ext cx="2978851" cy="77982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38205" indent="-144000" algn="just">
              <a:lnSpc>
                <a:spcPts val="1400"/>
              </a:lnSpc>
              <a:tabLst>
                <a:tab pos="138205" algn="l"/>
              </a:tabLst>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◆派遣元事業者から教育カリキュラムの作成支援などの依頼があった場合は、可能な限りこれに応じるよう</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努める。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5" name="正方形/長方形 44"/>
          <p:cNvSpPr/>
          <p:nvPr/>
        </p:nvSpPr>
        <p:spPr>
          <a:xfrm>
            <a:off x="3462875" y="5670575"/>
            <a:ext cx="2978850" cy="64691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p>
            <a:pPr marL="138205" indent="-144000" algn="just">
              <a:lnSpc>
                <a:spcPts val="1400"/>
              </a:lnSpc>
              <a:tabLst>
                <a:tab pos="138205" algn="l"/>
              </a:tabLst>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◆派遣元事業場に対し、雇入れ時等の安全衛生教育の実施状況を確認する。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正方形/長方形 45"/>
          <p:cNvSpPr/>
          <p:nvPr/>
        </p:nvSpPr>
        <p:spPr>
          <a:xfrm>
            <a:off x="3462873" y="6390655"/>
            <a:ext cx="2978850" cy="1179994"/>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tIns="90000" rtlCol="0" anchor="ctr"/>
          <a:lstStyle/>
          <a:p>
            <a:pPr marL="138205" indent="-144000" algn="just">
              <a:lnSpc>
                <a:spcPts val="14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◆派遣元事業場に対し、雇入れ時等の安全衛生教育の委託の申入れがあった場合は、可能な限りこれに応じるように努める。</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38205" indent="-144000" algn="just">
              <a:lnSpc>
                <a:spcPts val="14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教育</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の実施を受託した場合は、実施結果を派遣元事業場に報告する</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7" name="正方形/長方形 46"/>
          <p:cNvSpPr/>
          <p:nvPr/>
        </p:nvSpPr>
        <p:spPr>
          <a:xfrm>
            <a:off x="661791" y="3915894"/>
            <a:ext cx="1770300" cy="818577"/>
          </a:xfrm>
          <a:prstGeom prst="rect">
            <a:avLst/>
          </a:prstGeom>
          <a:solidFill>
            <a:schemeClr val="bg2">
              <a:alpha val="50000"/>
            </a:schemeClr>
          </a:solidFill>
          <a:ln>
            <a:prstDash val="sysDot"/>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marL="177800" indent="-177800" algn="just">
              <a:lnSpc>
                <a:spcPts val="1400"/>
              </a:lnSpc>
              <a:tabLst>
                <a:tab pos="138205" algn="l"/>
              </a:tabLst>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派遣先事業者から派遣労働者が行う業務の情報提供を受ける。</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ストライプ矢印 10"/>
          <p:cNvSpPr/>
          <p:nvPr/>
        </p:nvSpPr>
        <p:spPr>
          <a:xfrm rot="10800000">
            <a:off x="2420887" y="4158407"/>
            <a:ext cx="1041986" cy="360040"/>
          </a:xfrm>
          <a:prstGeom prst="stripedRightArrow">
            <a:avLst>
              <a:gd name="adj1" fmla="val 53931"/>
              <a:gd name="adj2" fmla="val 63811"/>
            </a:avLst>
          </a:prstGeom>
          <a:solidFill>
            <a:srgbClr val="FFD9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ストライプ矢印 50"/>
          <p:cNvSpPr/>
          <p:nvPr/>
        </p:nvSpPr>
        <p:spPr>
          <a:xfrm rot="10800000">
            <a:off x="2403493" y="5814591"/>
            <a:ext cx="1067667" cy="360040"/>
          </a:xfrm>
          <a:prstGeom prst="stripedRightArrow">
            <a:avLst>
              <a:gd name="adj1" fmla="val 53931"/>
              <a:gd name="adj2" fmla="val 67024"/>
            </a:avLst>
          </a:prstGeom>
          <a:solidFill>
            <a:srgbClr val="FFD9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ストライプ矢印 51"/>
          <p:cNvSpPr/>
          <p:nvPr/>
        </p:nvSpPr>
        <p:spPr>
          <a:xfrm>
            <a:off x="2430470" y="5003153"/>
            <a:ext cx="1032404" cy="360040"/>
          </a:xfrm>
          <a:prstGeom prst="stripedRightArrow">
            <a:avLst>
              <a:gd name="adj1" fmla="val 53931"/>
              <a:gd name="adj2" fmla="val 66510"/>
            </a:avLst>
          </a:prstGeom>
          <a:solidFill>
            <a:srgbClr val="FFD9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ストライプ矢印 52"/>
          <p:cNvSpPr/>
          <p:nvPr/>
        </p:nvSpPr>
        <p:spPr>
          <a:xfrm>
            <a:off x="2432090" y="6534671"/>
            <a:ext cx="1067667" cy="360040"/>
          </a:xfrm>
          <a:prstGeom prst="stripedRightArrow">
            <a:avLst>
              <a:gd name="adj1" fmla="val 53931"/>
              <a:gd name="adj2" fmla="val 71845"/>
            </a:avLst>
          </a:prstGeom>
          <a:solidFill>
            <a:srgbClr val="FFD9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ストライプ矢印 53"/>
          <p:cNvSpPr/>
          <p:nvPr/>
        </p:nvSpPr>
        <p:spPr>
          <a:xfrm rot="10800000">
            <a:off x="2403589" y="7110735"/>
            <a:ext cx="1067667" cy="360040"/>
          </a:xfrm>
          <a:prstGeom prst="stripedRightArrow">
            <a:avLst>
              <a:gd name="adj1" fmla="val 53931"/>
              <a:gd name="adj2" fmla="val 71845"/>
            </a:avLst>
          </a:prstGeom>
          <a:solidFill>
            <a:srgbClr val="FFD9B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2736354" y="3859790"/>
            <a:ext cx="464880" cy="381642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smtClean="0">
                <a:solidFill>
                  <a:schemeClr val="tx1"/>
                </a:solidFill>
                <a:effectLst>
                  <a:outerShdw blurRad="38100" dist="38100" dir="2700000" algn="tl">
                    <a:srgbClr val="000000">
                      <a:alpha val="43137"/>
                    </a:srgbClr>
                  </a:outerShdw>
                </a:effectLst>
              </a:rPr>
              <a:t>連　絡　・　調　整</a:t>
            </a:r>
            <a:endParaRPr kumimoji="1" lang="ja-JP" alt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97041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4648</TotalTime>
  <Words>554</Words>
  <Application>Microsoft Office PowerPoint</Application>
  <PresentationFormat>ユーザー設定</PresentationFormat>
  <Paragraphs>82</Paragraphs>
  <Slides>2</Slides>
  <Notes>1</Notes>
  <HiddenSlides>0</HiddenSlides>
  <MMClips>0</MMClips>
  <ScaleCrop>false</ScaleCrop>
  <HeadingPairs>
    <vt:vector size="4" baseType="variant">
      <vt:variant>
        <vt:lpstr>テーマ</vt:lpstr>
      </vt:variant>
      <vt:variant>
        <vt:i4>1</vt:i4>
      </vt:variant>
      <vt:variant>
        <vt:lpstr>スライド タイトル</vt:lpstr>
      </vt:variant>
      <vt:variant>
        <vt:i4>2</vt:i4>
      </vt:variant>
    </vt:vector>
  </HeadingPairs>
  <TitlesOfParts>
    <vt:vector size="3" baseType="lpstr">
      <vt:lpstr>Office ​​テーマ</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厚生労働省ネットワークシステム</dc:creator>
  <cp:lastModifiedBy>厚生労働省ネットワークシステム</cp:lastModifiedBy>
  <cp:revision>274</cp:revision>
  <cp:lastPrinted>2015-01-27T11:20:28Z</cp:lastPrinted>
  <dcterms:created xsi:type="dcterms:W3CDTF">2014-11-04T11:14:23Z</dcterms:created>
  <dcterms:modified xsi:type="dcterms:W3CDTF">2015-02-03T08:25:41Z</dcterms:modified>
</cp:coreProperties>
</file>