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Lst>
  <p:notesMasterIdLst>
    <p:notesMasterId r:id="rId26"/>
  </p:notesMasterIdLst>
  <p:handoutMasterIdLst>
    <p:handoutMasterId r:id="rId27"/>
  </p:handoutMasterIdLst>
  <p:sldIdLst>
    <p:sldId id="259" r:id="rId2"/>
    <p:sldId id="628" r:id="rId3"/>
    <p:sldId id="640" r:id="rId4"/>
    <p:sldId id="641" r:id="rId5"/>
    <p:sldId id="625" r:id="rId6"/>
    <p:sldId id="635" r:id="rId7"/>
    <p:sldId id="636" r:id="rId8"/>
    <p:sldId id="651" r:id="rId9"/>
    <p:sldId id="650" r:id="rId10"/>
    <p:sldId id="649" r:id="rId11"/>
    <p:sldId id="642" r:id="rId12"/>
    <p:sldId id="643" r:id="rId13"/>
    <p:sldId id="644" r:id="rId14"/>
    <p:sldId id="645" r:id="rId15"/>
    <p:sldId id="646" r:id="rId16"/>
    <p:sldId id="647" r:id="rId17"/>
    <p:sldId id="648" r:id="rId18"/>
    <p:sldId id="613" r:id="rId19"/>
    <p:sldId id="637" r:id="rId20"/>
    <p:sldId id="638" r:id="rId21"/>
    <p:sldId id="639" r:id="rId22"/>
    <p:sldId id="652" r:id="rId23"/>
    <p:sldId id="615" r:id="rId24"/>
    <p:sldId id="616" r:id="rId25"/>
  </p:sldIdLst>
  <p:sldSz cx="6858000" cy="9144000" type="screen4x3"/>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602">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34" autoAdjust="0"/>
    <p:restoredTop sz="99295" autoAdjust="0"/>
  </p:normalViewPr>
  <p:slideViewPr>
    <p:cSldViewPr>
      <p:cViewPr varScale="1">
        <p:scale>
          <a:sx n="87" d="100"/>
          <a:sy n="87" d="100"/>
        </p:scale>
        <p:origin x="2910" y="60"/>
      </p:cViewPr>
      <p:guideLst>
        <p:guide orient="horz" pos="5602"/>
        <p:guide pos="2160"/>
      </p:guideLst>
    </p:cSldViewPr>
  </p:slideViewPr>
  <p:outlineViewPr>
    <p:cViewPr>
      <p:scale>
        <a:sx n="33" d="100"/>
        <a:sy n="33" d="100"/>
      </p:scale>
      <p:origin x="0" y="684"/>
    </p:cViewPr>
  </p:outlineViewPr>
  <p:notesTextViewPr>
    <p:cViewPr>
      <p:scale>
        <a:sx n="100" d="100"/>
        <a:sy n="100" d="100"/>
      </p:scale>
      <p:origin x="0" y="0"/>
    </p:cViewPr>
  </p:notesTextViewPr>
  <p:sorterViewPr>
    <p:cViewPr>
      <p:scale>
        <a:sx n="200" d="100"/>
        <a:sy n="200" d="100"/>
      </p:scale>
      <p:origin x="0" y="711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838" y="0"/>
            <a:ext cx="2949787" cy="496967"/>
          </a:xfrm>
          <a:prstGeom prst="rect">
            <a:avLst/>
          </a:prstGeom>
        </p:spPr>
        <p:txBody>
          <a:bodyPr vert="horz" lIns="92236" tIns="46118" rIns="92236" bIns="46118" rtlCol="0"/>
          <a:lstStyle>
            <a:lvl1pPr algn="r">
              <a:defRPr sz="1200"/>
            </a:lvl1pPr>
          </a:lstStyle>
          <a:p>
            <a:fld id="{FF991E9E-7AED-44D1-9A1C-E526F8457ECD}" type="datetimeFigureOut">
              <a:rPr kumimoji="1" lang="ja-JP" altLang="en-US" smtClean="0"/>
              <a:t>2018/5/23</a:t>
            </a:fld>
            <a:endParaRPr kumimoji="1" lang="ja-JP" altLang="en-US"/>
          </a:p>
        </p:txBody>
      </p:sp>
      <p:sp>
        <p:nvSpPr>
          <p:cNvPr id="4" name="フッター プレースホルダー 3"/>
          <p:cNvSpPr>
            <a:spLocks noGrp="1"/>
          </p:cNvSpPr>
          <p:nvPr>
            <p:ph type="ftr" sz="quarter" idx="2"/>
          </p:nvPr>
        </p:nvSpPr>
        <p:spPr>
          <a:xfrm>
            <a:off x="1" y="9440646"/>
            <a:ext cx="2949787" cy="496967"/>
          </a:xfrm>
          <a:prstGeom prst="rect">
            <a:avLst/>
          </a:prstGeom>
        </p:spPr>
        <p:txBody>
          <a:bodyPr vert="horz" lIns="92236" tIns="46118" rIns="92236" bIns="4611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838" y="9440646"/>
            <a:ext cx="2949787" cy="496967"/>
          </a:xfrm>
          <a:prstGeom prst="rect">
            <a:avLst/>
          </a:prstGeom>
        </p:spPr>
        <p:txBody>
          <a:bodyPr vert="horz" lIns="92236" tIns="46118" rIns="92236" bIns="46118" rtlCol="0" anchor="b"/>
          <a:lstStyle>
            <a:lvl1pPr algn="r">
              <a:defRPr sz="1200"/>
            </a:lvl1pPr>
          </a:lstStyle>
          <a:p>
            <a:fld id="{C259504C-A2B4-4E67-885D-BD2D9904EB53}" type="slidenum">
              <a:rPr kumimoji="1" lang="ja-JP" altLang="en-US" smtClean="0"/>
              <a:t>‹#›</a:t>
            </a:fld>
            <a:endParaRPr kumimoji="1" lang="ja-JP" altLang="en-US"/>
          </a:p>
        </p:txBody>
      </p:sp>
    </p:spTree>
    <p:extLst>
      <p:ext uri="{BB962C8B-B14F-4D97-AF65-F5344CB8AC3E}">
        <p14:creationId xmlns:p14="http://schemas.microsoft.com/office/powerpoint/2010/main" val="1491188068"/>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49787" cy="496967"/>
          </a:xfrm>
          <a:prstGeom prst="rect">
            <a:avLst/>
          </a:prstGeom>
        </p:spPr>
        <p:txBody>
          <a:bodyPr vert="horz" lIns="92236" tIns="46118" rIns="92236" bIns="4611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2236" tIns="46118" rIns="92236" bIns="46118" rtlCol="0"/>
          <a:lstStyle>
            <a:lvl1pPr algn="r">
              <a:defRPr sz="1200"/>
            </a:lvl1pPr>
          </a:lstStyle>
          <a:p>
            <a:fld id="{C28340DD-F433-4516-858D-262E5F088A44}" type="datetimeFigureOut">
              <a:rPr kumimoji="1" lang="ja-JP" altLang="en-US" smtClean="0"/>
              <a:t>2018/5/23</a:t>
            </a:fld>
            <a:endParaRPr kumimoji="1" lang="ja-JP" altLang="en-US"/>
          </a:p>
        </p:txBody>
      </p:sp>
      <p:sp>
        <p:nvSpPr>
          <p:cNvPr id="4" name="スライド イメージ プレースホルダー 3"/>
          <p:cNvSpPr>
            <a:spLocks noGrp="1" noRot="1" noChangeAspect="1"/>
          </p:cNvSpPr>
          <p:nvPr>
            <p:ph type="sldImg" idx="2"/>
          </p:nvPr>
        </p:nvSpPr>
        <p:spPr>
          <a:xfrm>
            <a:off x="2005013" y="744538"/>
            <a:ext cx="2797175" cy="3729037"/>
          </a:xfrm>
          <a:prstGeom prst="rect">
            <a:avLst/>
          </a:prstGeom>
          <a:noFill/>
          <a:ln w="12700">
            <a:solidFill>
              <a:prstClr val="black"/>
            </a:solidFill>
          </a:ln>
        </p:spPr>
        <p:txBody>
          <a:bodyPr vert="horz" lIns="92236" tIns="46118" rIns="92236" bIns="46118" rtlCol="0" anchor="ctr"/>
          <a:lstStyle/>
          <a:p>
            <a:endParaRPr lang="ja-JP" altLang="en-US"/>
          </a:p>
        </p:txBody>
      </p:sp>
      <p:sp>
        <p:nvSpPr>
          <p:cNvPr id="5" name="ノート プレースホルダー 4"/>
          <p:cNvSpPr>
            <a:spLocks noGrp="1"/>
          </p:cNvSpPr>
          <p:nvPr>
            <p:ph type="body" sz="quarter" idx="3"/>
          </p:nvPr>
        </p:nvSpPr>
        <p:spPr>
          <a:xfrm>
            <a:off x="680721" y="4721187"/>
            <a:ext cx="5445760" cy="4472702"/>
          </a:xfrm>
          <a:prstGeom prst="rect">
            <a:avLst/>
          </a:prstGeom>
        </p:spPr>
        <p:txBody>
          <a:bodyPr vert="horz" lIns="92236" tIns="46118" rIns="92236" bIns="4611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6"/>
            <a:ext cx="2949787" cy="496967"/>
          </a:xfrm>
          <a:prstGeom prst="rect">
            <a:avLst/>
          </a:prstGeom>
        </p:spPr>
        <p:txBody>
          <a:bodyPr vert="horz" lIns="92236" tIns="46118" rIns="92236" bIns="4611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2236" tIns="46118" rIns="92236" bIns="46118" rtlCol="0" anchor="b"/>
          <a:lstStyle>
            <a:lvl1pPr algn="r">
              <a:defRPr sz="1200"/>
            </a:lvl1pPr>
          </a:lstStyle>
          <a:p>
            <a:fld id="{3C4F7D72-F947-4822-8183-A7434AE1C5DF}" type="slidenum">
              <a:rPr kumimoji="1" lang="ja-JP" altLang="en-US" smtClean="0"/>
              <a:t>‹#›</a:t>
            </a:fld>
            <a:endParaRPr kumimoji="1" lang="ja-JP" altLang="en-US"/>
          </a:p>
        </p:txBody>
      </p:sp>
    </p:spTree>
    <p:extLst>
      <p:ext uri="{BB962C8B-B14F-4D97-AF65-F5344CB8AC3E}">
        <p14:creationId xmlns:p14="http://schemas.microsoft.com/office/powerpoint/2010/main" val="2423202819"/>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3395873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Tree>
    <p:extLst>
      <p:ext uri="{BB962C8B-B14F-4D97-AF65-F5344CB8AC3E}">
        <p14:creationId xmlns:p14="http://schemas.microsoft.com/office/powerpoint/2010/main" val="3339587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en-US" altLang="ja-JP" dirty="0"/>
          </a:p>
        </p:txBody>
      </p:sp>
    </p:spTree>
    <p:extLst>
      <p:ext uri="{BB962C8B-B14F-4D97-AF65-F5344CB8AC3E}">
        <p14:creationId xmlns:p14="http://schemas.microsoft.com/office/powerpoint/2010/main" val="14092909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en-US" altLang="ja-JP" dirty="0"/>
          </a:p>
          <a:p>
            <a:endParaRPr kumimoji="1" lang="en-US" altLang="ja-JP" dirty="0"/>
          </a:p>
        </p:txBody>
      </p:sp>
    </p:spTree>
    <p:extLst>
      <p:ext uri="{BB962C8B-B14F-4D97-AF65-F5344CB8AC3E}">
        <p14:creationId xmlns:p14="http://schemas.microsoft.com/office/powerpoint/2010/main" val="14092909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4872272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24872272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14350" y="2840568"/>
            <a:ext cx="5829300" cy="1960033"/>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793F3445-4A5C-42F0-B35B-16DDC6A78803}" type="datetime1">
              <a:rPr kumimoji="1" lang="ja-JP" altLang="en-US" smtClean="0"/>
              <a:t>2018/5/23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90BA063B-B3DC-4794-A7F1-C0BE1857ED7D}" type="datetime1">
              <a:rPr kumimoji="1" lang="ja-JP" altLang="en-US" smtClean="0"/>
              <a:t>2018/5/23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4972050" y="366185"/>
            <a:ext cx="1543050" cy="7802033"/>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342900" y="366185"/>
            <a:ext cx="4514850" cy="7802033"/>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B26C4DD9-6B7D-4E2E-B6AF-18E752F01509}" type="datetime1">
              <a:rPr kumimoji="1" lang="ja-JP" altLang="en-US" smtClean="0"/>
              <a:t>2018/5/23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E6F3B07A-43F3-431A-86BD-9E34DC3B549F}" type="datetime1">
              <a:rPr kumimoji="1" lang="ja-JP" altLang="en-US" smtClean="0"/>
              <a:t>2018/5/23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41735" y="5875867"/>
            <a:ext cx="5829300" cy="1816100"/>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86574328-317F-49A2-878B-5D09A586067B}" type="datetime1">
              <a:rPr kumimoji="1" lang="ja-JP" altLang="en-US" smtClean="0"/>
              <a:t>2018/5/23</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EACCF811-08DE-426B-B19F-1768EFFAA9D6}" type="datetime1">
              <a:rPr kumimoji="1" lang="ja-JP" altLang="en-US" smtClean="0"/>
              <a:t>2018/5/23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76C51BE1-6B10-48BE-90D1-F156A4BD2F54}" type="datetime1">
              <a:rPr kumimoji="1" lang="ja-JP" altLang="en-US" smtClean="0"/>
              <a:t>2018/5/23</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5731C393-677E-492F-8784-6B6E57327834}" type="datetime1">
              <a:rPr kumimoji="1" lang="ja-JP" altLang="en-US" smtClean="0"/>
              <a:t>2018/5/23</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E852DE3B-C22E-49DC-BE82-59384A0655CD}" type="datetime1">
              <a:rPr kumimoji="1" lang="ja-JP" altLang="en-US" smtClean="0"/>
              <a:t>2018/5/23</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lvl1pPr>
              <a:defRPr sz="2000"/>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42900" y="364067"/>
            <a:ext cx="2256235" cy="154940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6053F95A-98EE-467E-9EC3-B5CB2EE348C5}" type="datetime1">
              <a:rPr kumimoji="1" lang="ja-JP" altLang="en-US" smtClean="0"/>
              <a:t>2018/5/23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lvl1pPr>
              <a:defRPr sz="2000"/>
            </a:lvl1pPr>
          </a:lstStyle>
          <a:p>
            <a:fld id="{D2D8002D-B5B0-4BAC-B1F6-782DDCCE6D9C}" type="slidenum">
              <a:rPr lang="ja-JP" altLang="en-US" smtClean="0"/>
              <a:pPr/>
              <a: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344216" y="6400800"/>
            <a:ext cx="4114800" cy="755651"/>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BDD5EACC-80AB-42B0-B325-111DEED4D5B8}" type="datetime1">
              <a:rPr kumimoji="1" lang="ja-JP" altLang="en-US" smtClean="0"/>
              <a:t>2018/5/23</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54487948-5F4C-4C9E-9BC6-EF7A9FB840D2}" type="datetime1">
              <a:rPr kumimoji="1" lang="ja-JP" altLang="en-US" smtClean="0"/>
              <a:t>2018/5/23</a:t>
            </a:fld>
            <a:endParaRPr kumimoji="1" lang="ja-JP" altLang="en-US"/>
          </a:p>
        </p:txBody>
      </p:sp>
      <p:sp>
        <p:nvSpPr>
          <p:cNvPr id="5" name="フッター プレースホルダ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package" Target="../embeddings/Microsoft_Excel_______.xlsx"/><Relationship Id="rId2" Type="http://schemas.openxmlformats.org/officeDocument/2006/relationships/slideLayout" Target="../slideLayouts/slideLayout7.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13.xml.rels><?xml version="1.0" encoding="UTF-8" standalone="yes"?>
<Relationships xmlns="http://schemas.openxmlformats.org/package/2006/relationships"><Relationship Id="rId3" Type="http://schemas.openxmlformats.org/officeDocument/2006/relationships/package" Target="../embeddings/Microsoft_Excel_______1.xlsx"/><Relationship Id="rId2" Type="http://schemas.openxmlformats.org/officeDocument/2006/relationships/slideLayout" Target="../slideLayouts/slideLayout7.xml"/><Relationship Id="rId1" Type="http://schemas.openxmlformats.org/officeDocument/2006/relationships/vmlDrawing" Target="../drawings/vmlDrawing2.vml"/><Relationship Id="rId4" Type="http://schemas.openxmlformats.org/officeDocument/2006/relationships/image" Target="../media/image6.e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http://www.mhlw.go.jp/stf/seisakunitsuite/bunya/0000137393.html" TargetMode="External"/><Relationship Id="rId2" Type="http://schemas.openxmlformats.org/officeDocument/2006/relationships/hyperlink" Target="http://www.mhlw.go.jp/seisakunitsuite/bunya/koyou_roudou/koyou/kyufukin/chiiki_koyou.html" TargetMode="Externa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www.mhlw.go.jp/file/06-Seisakujouhou-11650000-Shokugyouanteikyokuhakenyukiroudoutaisakubu/30guide.pdf"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028700" y="7821551"/>
            <a:ext cx="4800600" cy="887229"/>
          </a:xfrm>
        </p:spPr>
        <p:txBody>
          <a:bodyPr anchor="ctr">
            <a:normAutofit lnSpcReduction="10000"/>
          </a:bodyPr>
          <a:lstStyle/>
          <a:p>
            <a:r>
              <a:rPr kumimoji="1"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平成</a:t>
            </a:r>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３０</a:t>
            </a:r>
            <a:r>
              <a:rPr kumimoji="1"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年</a:t>
            </a:r>
            <a:r>
              <a:rPr lang="ja-JP" altLang="en-US" sz="2400" dirty="0">
                <a:latin typeface="メイリオ" panose="020B0604030504040204" pitchFamily="50" charset="-128"/>
                <a:ea typeface="メイリオ" panose="020B0604030504040204" pitchFamily="50" charset="-128"/>
                <a:cs typeface="メイリオ" panose="020B0604030504040204" pitchFamily="50" charset="-128"/>
              </a:rPr>
              <a:t>４</a:t>
            </a:r>
            <a:r>
              <a:rPr kumimoji="1"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月</a:t>
            </a:r>
            <a:endParaRPr kumimoji="1" lang="en-US" altLang="ja-JP" sz="24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厚生労働省・中小企業庁</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タイトル 1"/>
          <p:cNvSpPr>
            <a:spLocks noGrp="1"/>
          </p:cNvSpPr>
          <p:nvPr>
            <p:ph type="ctrTitle"/>
          </p:nvPr>
        </p:nvSpPr>
        <p:spPr>
          <a:xfrm>
            <a:off x="342535" y="2136908"/>
            <a:ext cx="6155010" cy="2952328"/>
          </a:xfrm>
        </p:spPr>
        <p:txBody>
          <a:bodyPr>
            <a:normAutofit/>
          </a:bodyPr>
          <a:lstStyle/>
          <a:p>
            <a:r>
              <a:rPr kumimoji="1" lang="ja-JP" altLang="en-US" sz="3200" b="1" dirty="0" smtClean="0">
                <a:latin typeface="メイリオ" panose="020B0604030504040204" pitchFamily="50" charset="-128"/>
                <a:ea typeface="メイリオ" panose="020B0604030504040204" pitchFamily="50" charset="-128"/>
                <a:cs typeface="メイリオ" panose="020B0604030504040204" pitchFamily="50" charset="-128"/>
              </a:rPr>
              <a:t>最低賃金・賃金引上げに向けた</a:t>
            </a:r>
            <a:r>
              <a:rPr kumimoji="1" lang="en-US" altLang="ja-JP" sz="3200" b="1" dirty="0" smtClean="0">
                <a:latin typeface="メイリオ" panose="020B0604030504040204" pitchFamily="50" charset="-128"/>
                <a:ea typeface="メイリオ" panose="020B0604030504040204" pitchFamily="50" charset="-128"/>
                <a:cs typeface="メイリオ" panose="020B0604030504040204" pitchFamily="50" charset="-128"/>
              </a:rPr>
              <a:t/>
            </a:r>
            <a:br>
              <a:rPr kumimoji="1" lang="en-US" altLang="ja-JP" sz="3200" b="1"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中小</a:t>
            </a:r>
            <a:r>
              <a:rPr lang="ja-JP" altLang="en-US" sz="3200" b="1" dirty="0" smtClean="0">
                <a:latin typeface="メイリオ" panose="020B0604030504040204" pitchFamily="50" charset="-128"/>
                <a:ea typeface="メイリオ" panose="020B0604030504040204" pitchFamily="50" charset="-128"/>
                <a:cs typeface="メイリオ" panose="020B0604030504040204" pitchFamily="50" charset="-128"/>
              </a:rPr>
              <a:t>企業・小規模事業者への</a:t>
            </a:r>
            <a:r>
              <a:rPr lang="en-US" altLang="ja-JP" sz="3200" b="1" dirty="0" smtClean="0">
                <a:latin typeface="メイリオ" panose="020B0604030504040204" pitchFamily="50" charset="-128"/>
                <a:ea typeface="メイリオ" panose="020B0604030504040204" pitchFamily="50" charset="-128"/>
                <a:cs typeface="メイリオ" panose="020B0604030504040204" pitchFamily="50" charset="-128"/>
              </a:rPr>
              <a:t/>
            </a:r>
            <a:br>
              <a:rPr lang="en-US" altLang="ja-JP" sz="3200" b="1" dirty="0" smtClean="0">
                <a:latin typeface="メイリオ" panose="020B0604030504040204" pitchFamily="50" charset="-128"/>
                <a:ea typeface="メイリオ" panose="020B0604030504040204" pitchFamily="50" charset="-128"/>
                <a:cs typeface="メイリオ" panose="020B0604030504040204" pitchFamily="50" charset="-128"/>
              </a:rPr>
            </a:br>
            <a:r>
              <a:rPr lang="ja-JP" altLang="en-US" sz="3200" b="1" dirty="0">
                <a:latin typeface="メイリオ" panose="020B0604030504040204" pitchFamily="50" charset="-128"/>
                <a:ea typeface="メイリオ" panose="020B0604030504040204" pitchFamily="50" charset="-128"/>
                <a:cs typeface="メイリオ" panose="020B0604030504040204" pitchFamily="50" charset="-128"/>
              </a:rPr>
              <a:t>支援施策</a:t>
            </a:r>
            <a:r>
              <a:rPr lang="ja-JP" altLang="en-US" sz="3200" b="1" dirty="0" smtClean="0">
                <a:latin typeface="メイリオ" panose="020B0604030504040204" pitchFamily="50" charset="-128"/>
                <a:ea typeface="メイリオ" panose="020B0604030504040204" pitchFamily="50" charset="-128"/>
                <a:cs typeface="メイリオ" panose="020B0604030504040204" pitchFamily="50" charset="-128"/>
              </a:rPr>
              <a:t>紹介マニュアル</a:t>
            </a:r>
            <a:endParaRPr kumimoji="1" lang="ja-JP" altLang="en-US" sz="3200" b="1"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4" name="Picture 2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04719" y="148791"/>
            <a:ext cx="1437458" cy="823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859" y="148791"/>
            <a:ext cx="1110841" cy="11108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375847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99392" y="8837695"/>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9</a:t>
            </a:fld>
            <a:endParaRPr lang="ja-JP" altLang="en-US" sz="1600" dirty="0"/>
          </a:p>
        </p:txBody>
      </p:sp>
      <p:sp>
        <p:nvSpPr>
          <p:cNvPr id="7" name="タイトル 1"/>
          <p:cNvSpPr txBox="1">
            <a:spLocks/>
          </p:cNvSpPr>
          <p:nvPr/>
        </p:nvSpPr>
        <p:spPr>
          <a:xfrm>
            <a:off x="0" y="107504"/>
            <a:ext cx="6858000" cy="432000"/>
          </a:xfrm>
          <a:prstGeom prst="roundRect">
            <a:avLst/>
          </a:prstGeom>
          <a:solidFill>
            <a:srgbClr val="00B050"/>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solidFill>
                  <a:prstClr val="white"/>
                </a:solidFill>
                <a:latin typeface="ＭＳ ゴシック" panose="020B0609070205080204" pitchFamily="49" charset="-128"/>
                <a:ea typeface="ＭＳ ゴシック" panose="020B0609070205080204" pitchFamily="49" charset="-128"/>
              </a:rPr>
              <a:t>２</a:t>
            </a:r>
            <a:r>
              <a:rPr lang="ja-JP" altLang="en-US" sz="2000" b="1" dirty="0" smtClean="0">
                <a:solidFill>
                  <a:prstClr val="white"/>
                </a:solidFill>
                <a:latin typeface="ＭＳ ゴシック" panose="020B0609070205080204" pitchFamily="49" charset="-128"/>
                <a:ea typeface="ＭＳ ゴシック" panose="020B0609070205080204" pitchFamily="49" charset="-128"/>
              </a:rPr>
              <a:t>．生産性向上に関する支援</a:t>
            </a:r>
            <a:endParaRPr lang="ja-JP" altLang="en-US" sz="2000" b="1" dirty="0">
              <a:solidFill>
                <a:prstClr val="white"/>
              </a:solidFill>
              <a:latin typeface="ＭＳ ゴシック" panose="020B0609070205080204" pitchFamily="49" charset="-128"/>
              <a:ea typeface="ＭＳ ゴシック" panose="020B0609070205080204" pitchFamily="49" charset="-128"/>
            </a:endParaRPr>
          </a:p>
        </p:txBody>
      </p:sp>
      <p:sp>
        <p:nvSpPr>
          <p:cNvPr id="8" name="Rectangle 3"/>
          <p:cNvSpPr>
            <a:spLocks noChangeArrowheads="1"/>
          </p:cNvSpPr>
          <p:nvPr/>
        </p:nvSpPr>
        <p:spPr bwMode="auto">
          <a:xfrm>
            <a:off x="-44624" y="449316"/>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（１）</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生産性向上のための設備</a:t>
            </a:r>
            <a:r>
              <a:rPr lang="ja-JP" altLang="en-US" sz="1200" b="1" dirty="0">
                <a:solidFill>
                  <a:srgbClr val="FF0000"/>
                </a:solidFill>
                <a:latin typeface="ＭＳ ゴシック" panose="020B0609070205080204" pitchFamily="49" charset="-128"/>
                <a:ea typeface="ＭＳ ゴシック" panose="020B0609070205080204" pitchFamily="49" charset="-128"/>
              </a:rPr>
              <a:t>投資</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をした</a:t>
            </a:r>
            <a:r>
              <a:rPr lang="ja-JP" altLang="en-US" sz="1200" b="1" dirty="0">
                <a:solidFill>
                  <a:srgbClr val="FF0000"/>
                </a:solidFill>
                <a:latin typeface="ＭＳ ゴシック" panose="020B0609070205080204" pitchFamily="49" charset="-128"/>
                <a:ea typeface="ＭＳ ゴシック" panose="020B0609070205080204" pitchFamily="49" charset="-128"/>
              </a:rPr>
              <a:t>い</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p:txBody>
      </p:sp>
      <p:sp>
        <p:nvSpPr>
          <p:cNvPr id="2" name="正方形/長方形 1"/>
          <p:cNvSpPr/>
          <p:nvPr/>
        </p:nvSpPr>
        <p:spPr>
          <a:xfrm>
            <a:off x="1104420" y="762270"/>
            <a:ext cx="4559912"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u="sng" dirty="0" smtClean="0">
                <a:solidFill>
                  <a:schemeClr val="tx1"/>
                </a:solidFill>
                <a:latin typeface="ＭＳ ゴシック" panose="020B0609070205080204" pitchFamily="49" charset="-128"/>
                <a:ea typeface="ＭＳ ゴシック" panose="020B0609070205080204" pitchFamily="49" charset="-128"/>
              </a:rPr>
              <a:t>生産性向上特別措置法案</a:t>
            </a:r>
            <a:endParaRPr kumimoji="1"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136074" y="1259632"/>
            <a:ext cx="6585852" cy="2631490"/>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smtClean="0">
                <a:solidFill>
                  <a:srgbClr val="0070C0"/>
                </a:solidFill>
                <a:latin typeface="ＭＳ ゴシック" panose="020B0609070205080204" pitchFamily="49" charset="-128"/>
                <a:ea typeface="ＭＳ ゴシック" panose="020B0609070205080204" pitchFamily="49" charset="-128"/>
              </a:rPr>
              <a:t>今</a:t>
            </a:r>
            <a:r>
              <a:rPr lang="ja-JP" altLang="en-US" sz="1400" dirty="0">
                <a:solidFill>
                  <a:srgbClr val="0070C0"/>
                </a:solidFill>
                <a:latin typeface="ＭＳ ゴシック" panose="020B0609070205080204" pitchFamily="49" charset="-128"/>
                <a:ea typeface="ＭＳ ゴシック" panose="020B0609070205080204" pitchFamily="49" charset="-128"/>
              </a:rPr>
              <a:t>通常国会に提出</a:t>
            </a:r>
            <a:r>
              <a:rPr lang="ja-JP" altLang="en-US" sz="1400" dirty="0" smtClean="0">
                <a:solidFill>
                  <a:srgbClr val="0070C0"/>
                </a:solidFill>
                <a:latin typeface="ＭＳ ゴシック" panose="020B0609070205080204" pitchFamily="49" charset="-128"/>
                <a:ea typeface="ＭＳ ゴシック" panose="020B0609070205080204" pitchFamily="49" charset="-128"/>
              </a:rPr>
              <a:t>され</a:t>
            </a:r>
            <a:r>
              <a:rPr lang="ja-JP" altLang="en-US" sz="1400" u="sng" dirty="0" smtClean="0">
                <a:solidFill>
                  <a:srgbClr val="0070C0"/>
                </a:solidFill>
                <a:latin typeface="ＭＳ ゴシック" panose="020B0609070205080204" pitchFamily="49" charset="-128"/>
                <a:ea typeface="ＭＳ ゴシック" panose="020B0609070205080204" pitchFamily="49" charset="-128"/>
              </a:rPr>
              <a:t>た</a:t>
            </a:r>
            <a:r>
              <a:rPr lang="ja-JP" altLang="en-US" sz="1400" dirty="0" smtClean="0">
                <a:solidFill>
                  <a:srgbClr val="0070C0"/>
                </a:solidFill>
                <a:latin typeface="ＭＳ ゴシック" panose="020B0609070205080204" pitchFamily="49" charset="-128"/>
                <a:ea typeface="ＭＳ ゴシック" panose="020B0609070205080204" pitchFamily="49" charset="-128"/>
              </a:rPr>
              <a:t>「</a:t>
            </a:r>
            <a:r>
              <a:rPr lang="ja-JP" altLang="en-US" sz="1400" dirty="0">
                <a:solidFill>
                  <a:srgbClr val="0070C0"/>
                </a:solidFill>
                <a:latin typeface="ＭＳ ゴシック" panose="020B0609070205080204" pitchFamily="49" charset="-128"/>
                <a:ea typeface="ＭＳ ゴシック" panose="020B0609070205080204" pitchFamily="49" charset="-128"/>
              </a:rPr>
              <a:t>生産性向上特別措置法案」において、今後３年間を集中投資期間と位置づけ、中小企業の生産性革命の実現のため、市区町村の認定を受けた中小企業の設備投資を</a:t>
            </a:r>
            <a:r>
              <a:rPr lang="ja-JP" altLang="en-US" sz="1400" dirty="0" smtClean="0">
                <a:solidFill>
                  <a:srgbClr val="0070C0"/>
                </a:solidFill>
                <a:latin typeface="ＭＳ ゴシック" panose="020B0609070205080204" pitchFamily="49" charset="-128"/>
                <a:ea typeface="ＭＳ ゴシック" panose="020B0609070205080204" pitchFamily="49" charset="-128"/>
              </a:rPr>
              <a:t>支援します。</a:t>
            </a:r>
            <a:endParaRPr lang="en-US" altLang="ja-JP" sz="1400" dirty="0" smtClean="0">
              <a:solidFill>
                <a:srgbClr val="0070C0"/>
              </a:solidFill>
              <a:latin typeface="ＭＳ ゴシック" panose="020B0609070205080204" pitchFamily="49" charset="-128"/>
              <a:ea typeface="ＭＳ ゴシック" panose="020B0609070205080204" pitchFamily="49" charset="-128"/>
            </a:endParaRPr>
          </a:p>
          <a:p>
            <a:pPr>
              <a:lnSpc>
                <a:spcPts val="1800"/>
              </a:lnSpc>
            </a:pPr>
            <a:endParaRPr lang="ja-JP" altLang="en-US" sz="1400" dirty="0">
              <a:latin typeface="ＭＳ ゴシック" panose="020B0609070205080204" pitchFamily="49" charset="-128"/>
              <a:ea typeface="ＭＳ ゴシック" panose="020B0609070205080204" pitchFamily="49" charset="-128"/>
            </a:endParaRPr>
          </a:p>
          <a:p>
            <a:pPr>
              <a:lnSpc>
                <a:spcPts val="1800"/>
              </a:lnSpc>
            </a:pPr>
            <a:r>
              <a:rPr lang="ja-JP" altLang="en-US" sz="1400" dirty="0" smtClean="0">
                <a:latin typeface="ＭＳ ゴシック" panose="020B0609070205080204" pitchFamily="49" charset="-128"/>
                <a:ea typeface="ＭＳ ゴシック" panose="020B0609070205080204" pitchFamily="49" charset="-128"/>
              </a:rPr>
              <a:t>　認定</a:t>
            </a:r>
            <a:r>
              <a:rPr lang="ja-JP" altLang="en-US" sz="1400" dirty="0">
                <a:latin typeface="ＭＳ ゴシック" panose="020B0609070205080204" pitchFamily="49" charset="-128"/>
                <a:ea typeface="ＭＳ ゴシック" panose="020B0609070205080204" pitchFamily="49" charset="-128"/>
              </a:rPr>
              <a:t>を受けた中小企業の設備投資については、臨時・異例の措置として、地方税法において、市区町村の判断により、新規取得設備の固定資産税が最大３年間ゼロ*になる償却資産に係る固定資産税の特例を講じる。（適用期限：</a:t>
            </a:r>
            <a:r>
              <a:rPr lang="ja-JP" altLang="en-US" sz="1400" dirty="0">
                <a:solidFill>
                  <a:schemeClr val="tx1"/>
                </a:solidFill>
                <a:latin typeface="ＭＳ ゴシック" panose="020B0609070205080204" pitchFamily="49" charset="-128"/>
                <a:ea typeface="ＭＳ ゴシック" panose="020B0609070205080204" pitchFamily="49" charset="-128"/>
              </a:rPr>
              <a:t>平成</a:t>
            </a:r>
            <a:r>
              <a:rPr lang="en-US" altLang="ja-JP" sz="1400" dirty="0" smtClean="0">
                <a:solidFill>
                  <a:schemeClr val="tx1"/>
                </a:solidFill>
                <a:latin typeface="ＭＳ ゴシック" panose="020B0609070205080204" pitchFamily="49" charset="-128"/>
                <a:ea typeface="ＭＳ ゴシック" panose="020B0609070205080204" pitchFamily="49" charset="-128"/>
              </a:rPr>
              <a:t>32</a:t>
            </a:r>
            <a:r>
              <a:rPr lang="ja-JP" altLang="en-US" sz="1400" dirty="0" smtClean="0">
                <a:latin typeface="ＭＳ ゴシック" panose="020B0609070205080204" pitchFamily="49" charset="-128"/>
                <a:ea typeface="ＭＳ ゴシック" panose="020B0609070205080204" pitchFamily="49" charset="-128"/>
              </a:rPr>
              <a:t>年度</a:t>
            </a:r>
            <a:r>
              <a:rPr lang="ja-JP" altLang="en-US" sz="1400" dirty="0">
                <a:latin typeface="ＭＳ ゴシック" panose="020B0609070205080204" pitchFamily="49" charset="-128"/>
                <a:ea typeface="ＭＳ ゴシック" panose="020B0609070205080204" pitchFamily="49" charset="-128"/>
              </a:rPr>
              <a:t>末まで</a:t>
            </a:r>
            <a:r>
              <a:rPr lang="ja-JP" altLang="en-US" sz="1400" dirty="0" smtClean="0">
                <a:latin typeface="ＭＳ ゴシック" panose="020B0609070205080204" pitchFamily="49" charset="-128"/>
                <a:ea typeface="ＭＳ ゴシック" panose="020B0609070205080204" pitchFamily="49" charset="-128"/>
              </a:rPr>
              <a:t>）</a:t>
            </a:r>
            <a:endParaRPr lang="en-US" altLang="ja-JP" sz="1400" dirty="0" smtClean="0">
              <a:latin typeface="ＭＳ ゴシック" panose="020B0609070205080204" pitchFamily="49" charset="-128"/>
              <a:ea typeface="ＭＳ ゴシック" panose="020B0609070205080204" pitchFamily="49" charset="-128"/>
            </a:endParaRPr>
          </a:p>
          <a:p>
            <a:pPr>
              <a:lnSpc>
                <a:spcPts val="1800"/>
              </a:lnSpc>
            </a:pPr>
            <a:endParaRPr lang="en-US" altLang="ja-JP" sz="1400" dirty="0" smtClean="0">
              <a:latin typeface="ＭＳ ゴシック" panose="020B0609070205080204" pitchFamily="49" charset="-128"/>
              <a:ea typeface="ＭＳ ゴシック" panose="020B0609070205080204" pitchFamily="49" charset="-128"/>
            </a:endParaRPr>
          </a:p>
          <a:p>
            <a:pPr>
              <a:lnSpc>
                <a:spcPts val="1800"/>
              </a:lnSpc>
            </a:pPr>
            <a:r>
              <a:rPr lang="ja-JP" altLang="en-US" sz="1100" dirty="0">
                <a:latin typeface="ＭＳ ゴシック" panose="020B0609070205080204" pitchFamily="49" charset="-128"/>
                <a:ea typeface="ＭＳ ゴシック" panose="020B0609070205080204" pitchFamily="49" charset="-128"/>
              </a:rPr>
              <a:t>*課税標準を市町村の条例で定める割合（ゼロ～１／２）を乗じて得た額とする。なお、普通交付税の算定上、基準財政収入額の減少額については</a:t>
            </a:r>
            <a:r>
              <a:rPr lang="ja-JP" altLang="en-US" sz="1100" dirty="0" smtClean="0">
                <a:latin typeface="ＭＳ ゴシック" panose="020B0609070205080204" pitchFamily="49" charset="-128"/>
                <a:ea typeface="ＭＳ ゴシック" panose="020B0609070205080204" pitchFamily="49" charset="-128"/>
              </a:rPr>
              <a:t>、市町村</a:t>
            </a:r>
            <a:r>
              <a:rPr lang="ja-JP" altLang="en-US" sz="1100" dirty="0">
                <a:latin typeface="ＭＳ ゴシック" panose="020B0609070205080204" pitchFamily="49" charset="-128"/>
                <a:ea typeface="ＭＳ ゴシック" panose="020B0609070205080204" pitchFamily="49" charset="-128"/>
              </a:rPr>
              <a:t>の条例で定める割合を用いる</a:t>
            </a:r>
            <a:r>
              <a:rPr lang="ja-JP" altLang="en-US" sz="1100" dirty="0" smtClean="0">
                <a:latin typeface="ＭＳ ゴシック" panose="020B0609070205080204" pitchFamily="49" charset="-128"/>
                <a:ea typeface="ＭＳ ゴシック" panose="020B0609070205080204" pitchFamily="49" charset="-128"/>
              </a:rPr>
              <a:t>。</a:t>
            </a:r>
            <a:endParaRPr lang="ja-JP" altLang="en-US" sz="1100" dirty="0">
              <a:latin typeface="ＭＳ ゴシック" panose="020B0609070205080204" pitchFamily="49" charset="-128"/>
              <a:ea typeface="ＭＳ ゴシック" panose="020B0609070205080204" pitchFamily="49" charset="-128"/>
            </a:endParaRPr>
          </a:p>
        </p:txBody>
      </p:sp>
      <p:grpSp>
        <p:nvGrpSpPr>
          <p:cNvPr id="1025" name="グループ化 1024"/>
          <p:cNvGrpSpPr/>
          <p:nvPr/>
        </p:nvGrpSpPr>
        <p:grpSpPr>
          <a:xfrm>
            <a:off x="3564325" y="8752114"/>
            <a:ext cx="242722" cy="242722"/>
            <a:chOff x="-3195736" y="3275856"/>
            <a:chExt cx="267444" cy="267444"/>
          </a:xfrm>
        </p:grpSpPr>
        <p:sp>
          <p:nvSpPr>
            <p:cNvPr id="3" name="円/楕円 2"/>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5" name="直線コネクタ 94"/>
            <p:cNvCxnSpPr>
              <a:stCxn id="3"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1" name="テキスト ボックス 100"/>
          <p:cNvSpPr txBox="1"/>
          <p:nvPr/>
        </p:nvSpPr>
        <p:spPr>
          <a:xfrm>
            <a:off x="5915537" y="8735381"/>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102" name="テキスト ボックス 101"/>
          <p:cNvSpPr txBox="1"/>
          <p:nvPr/>
        </p:nvSpPr>
        <p:spPr>
          <a:xfrm>
            <a:off x="3883536" y="8735380"/>
            <a:ext cx="1973943" cy="276999"/>
          </a:xfrm>
          <a:prstGeom prst="rect">
            <a:avLst/>
          </a:prstGeom>
          <a:noFill/>
          <a:ln>
            <a:solidFill>
              <a:schemeClr val="tx1"/>
            </a:solidFill>
          </a:ln>
          <a:effectLst/>
        </p:spPr>
        <p:txBody>
          <a:bodyPr wrap="square" rtlCol="0">
            <a:spAutoFit/>
          </a:bodyPr>
          <a:lstStyle/>
          <a:p>
            <a:r>
              <a:rPr lang="ja-JP" altLang="en-US" sz="1200" dirty="0" smtClean="0"/>
              <a:t>生産性向上特別措置</a:t>
            </a:r>
            <a:r>
              <a:rPr lang="ja-JP" altLang="en-US" sz="1200" dirty="0"/>
              <a:t>法案</a:t>
            </a:r>
            <a:endParaRPr kumimoji="1" lang="ja-JP" altLang="en-US" sz="1200" dirty="0"/>
          </a:p>
        </p:txBody>
      </p:sp>
      <p:cxnSp>
        <p:nvCxnSpPr>
          <p:cNvPr id="1034" name="直線矢印コネクタ 1033"/>
          <p:cNvCxnSpPr/>
          <p:nvPr/>
        </p:nvCxnSpPr>
        <p:spPr>
          <a:xfrm flipH="1" flipV="1">
            <a:off x="6355904" y="8942549"/>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テキスト ボックス 48"/>
          <p:cNvSpPr txBox="1">
            <a:spLocks noChangeArrowheads="1"/>
          </p:cNvSpPr>
          <p:nvPr/>
        </p:nvSpPr>
        <p:spPr bwMode="auto">
          <a:xfrm>
            <a:off x="128464" y="8346914"/>
            <a:ext cx="12618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お問合せ先</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16" name="テキスト ボックス 15"/>
          <p:cNvSpPr txBox="1"/>
          <p:nvPr/>
        </p:nvSpPr>
        <p:spPr>
          <a:xfrm>
            <a:off x="224645" y="8646946"/>
            <a:ext cx="3060339" cy="246221"/>
          </a:xfrm>
          <a:prstGeom prst="rect">
            <a:avLst/>
          </a:prstGeom>
          <a:noFill/>
          <a:ln w="15875">
            <a:noFill/>
            <a:prstDash val="dash"/>
          </a:ln>
        </p:spPr>
        <p:txBody>
          <a:bodyPr wrap="square" rtlCol="0">
            <a:spAutoFit/>
          </a:bodyPr>
          <a:lstStyle/>
          <a:p>
            <a:r>
              <a:rPr lang="ja-JP" altLang="en-US" sz="1000" dirty="0" smtClean="0">
                <a:solidFill>
                  <a:prstClr val="black"/>
                </a:solidFill>
                <a:latin typeface="ＭＳ ゴシック" panose="020B0609070205080204" pitchFamily="49" charset="-128"/>
                <a:ea typeface="ＭＳ ゴシック" panose="020B0609070205080204" pitchFamily="49" charset="-128"/>
              </a:rPr>
              <a:t>中小企業庁財務課　電話：</a:t>
            </a:r>
            <a:r>
              <a:rPr lang="en-US" altLang="ja-JP" sz="1000" dirty="0" smtClean="0">
                <a:solidFill>
                  <a:prstClr val="black"/>
                </a:solidFill>
                <a:latin typeface="ＭＳ ゴシック" panose="020B0609070205080204" pitchFamily="49" charset="-128"/>
                <a:ea typeface="ＭＳ ゴシック" panose="020B0609070205080204" pitchFamily="49" charset="-128"/>
              </a:rPr>
              <a:t>03-3501-5803</a:t>
            </a:r>
          </a:p>
        </p:txBody>
      </p:sp>
      <p:sp>
        <p:nvSpPr>
          <p:cNvPr id="17" name="正方形/長方形 16"/>
          <p:cNvSpPr/>
          <p:nvPr/>
        </p:nvSpPr>
        <p:spPr bwMode="auto">
          <a:xfrm>
            <a:off x="61884" y="4375380"/>
            <a:ext cx="2306434" cy="421049"/>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rtlCol="0" anchor="ctr"/>
          <a:lstStyle/>
          <a:p>
            <a:pPr algn="ctr"/>
            <a:r>
              <a:rPr lang="ja-JP" altLang="en-US" sz="1400" b="1" dirty="0">
                <a:latin typeface="Meiryo UI" panose="020B0604030504040204" pitchFamily="50" charset="-128"/>
                <a:ea typeface="Meiryo UI" panose="020B0604030504040204" pitchFamily="50" charset="-128"/>
              </a:rPr>
              <a:t>国</a:t>
            </a:r>
            <a:endParaRPr lang="en-US" altLang="ja-JP" sz="1400" b="1" dirty="0">
              <a:latin typeface="Meiryo UI" panose="020B0604030504040204" pitchFamily="50" charset="-128"/>
              <a:ea typeface="Meiryo UI" panose="020B0604030504040204" pitchFamily="50" charset="-128"/>
            </a:endParaRPr>
          </a:p>
          <a:p>
            <a:pPr algn="ctr"/>
            <a:r>
              <a:rPr lang="ja-JP" altLang="en-US" sz="1050" b="1" dirty="0">
                <a:latin typeface="Meiryo UI" panose="020B0604030504040204" pitchFamily="50" charset="-128"/>
                <a:ea typeface="Meiryo UI" panose="020B0604030504040204" pitchFamily="50" charset="-128"/>
              </a:rPr>
              <a:t>（</a:t>
            </a:r>
            <a:r>
              <a:rPr lang="ja-JP" altLang="en-US" sz="1050" b="1" dirty="0">
                <a:solidFill>
                  <a:srgbClr val="FF0000"/>
                </a:solidFill>
                <a:latin typeface="Meiryo UI" panose="020B0604030504040204" pitchFamily="50" charset="-128"/>
                <a:ea typeface="Meiryo UI" panose="020B0604030504040204" pitchFamily="50" charset="-128"/>
              </a:rPr>
              <a:t>導入促進指針</a:t>
            </a:r>
            <a:r>
              <a:rPr lang="ja-JP" altLang="en-US" sz="1050" b="1" dirty="0">
                <a:latin typeface="Meiryo UI" panose="020B0604030504040204" pitchFamily="50" charset="-128"/>
                <a:ea typeface="Meiryo UI" panose="020B0604030504040204" pitchFamily="50" charset="-128"/>
              </a:rPr>
              <a:t>の策定）</a:t>
            </a:r>
          </a:p>
        </p:txBody>
      </p:sp>
      <p:sp>
        <p:nvSpPr>
          <p:cNvPr id="18" name="正方形/長方形 17"/>
          <p:cNvSpPr/>
          <p:nvPr/>
        </p:nvSpPr>
        <p:spPr bwMode="auto">
          <a:xfrm>
            <a:off x="61884" y="5205967"/>
            <a:ext cx="2306434" cy="414795"/>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rtlCol="0" anchor="ctr"/>
          <a:lstStyle/>
          <a:p>
            <a:pPr algn="ctr"/>
            <a:r>
              <a:rPr lang="ja-JP" altLang="en-US" sz="1400" b="1" dirty="0">
                <a:latin typeface="Meiryo UI" panose="020B0604030504040204" pitchFamily="50" charset="-128"/>
                <a:ea typeface="Meiryo UI" panose="020B0604030504040204" pitchFamily="50" charset="-128"/>
              </a:rPr>
              <a:t>市区町村</a:t>
            </a:r>
            <a:endParaRPr lang="en-US" altLang="ja-JP" sz="1400" b="1" dirty="0">
              <a:latin typeface="Meiryo UI" panose="020B0604030504040204" pitchFamily="50" charset="-128"/>
              <a:ea typeface="Meiryo UI" panose="020B0604030504040204" pitchFamily="50" charset="-128"/>
            </a:endParaRPr>
          </a:p>
          <a:p>
            <a:pPr algn="ctr"/>
            <a:r>
              <a:rPr lang="ja-JP" altLang="en-US" sz="1050" b="1" dirty="0">
                <a:latin typeface="Meiryo UI" panose="020B0604030504040204" pitchFamily="50" charset="-128"/>
                <a:ea typeface="Meiryo UI" panose="020B0604030504040204" pitchFamily="50" charset="-128"/>
              </a:rPr>
              <a:t>（</a:t>
            </a:r>
            <a:r>
              <a:rPr lang="ja-JP" altLang="en-US" sz="1050" b="1" dirty="0">
                <a:solidFill>
                  <a:srgbClr val="FF0000"/>
                </a:solidFill>
                <a:latin typeface="Meiryo UI" panose="020B0604030504040204" pitchFamily="50" charset="-128"/>
                <a:ea typeface="Meiryo UI" panose="020B0604030504040204" pitchFamily="50" charset="-128"/>
              </a:rPr>
              <a:t>導入促進基本計画</a:t>
            </a:r>
            <a:r>
              <a:rPr lang="ja-JP" altLang="en-US" sz="1050" b="1" dirty="0">
                <a:latin typeface="Meiryo UI" panose="020B0604030504040204" pitchFamily="50" charset="-128"/>
                <a:ea typeface="Meiryo UI" panose="020B0604030504040204" pitchFamily="50" charset="-128"/>
              </a:rPr>
              <a:t>の策定）</a:t>
            </a:r>
          </a:p>
        </p:txBody>
      </p:sp>
      <p:sp>
        <p:nvSpPr>
          <p:cNvPr id="19" name="正方形/長方形 18"/>
          <p:cNvSpPr/>
          <p:nvPr/>
        </p:nvSpPr>
        <p:spPr bwMode="auto">
          <a:xfrm>
            <a:off x="61884" y="6008276"/>
            <a:ext cx="2306434" cy="435678"/>
          </a:xfrm>
          <a:prstGeom prst="rect">
            <a:avLst/>
          </a:prstGeom>
          <a:ln>
            <a:headEnd/>
            <a:tailEnd/>
          </a:ln>
        </p:spPr>
        <p:style>
          <a:lnRef idx="1">
            <a:schemeClr val="accent3"/>
          </a:lnRef>
          <a:fillRef idx="2">
            <a:schemeClr val="accent3"/>
          </a:fillRef>
          <a:effectRef idx="1">
            <a:schemeClr val="accent3"/>
          </a:effectRef>
          <a:fontRef idx="minor">
            <a:schemeClr val="dk1"/>
          </a:fontRef>
        </p:style>
        <p:txBody>
          <a:bodyPr wrap="none" rtlCol="0" anchor="ctr"/>
          <a:lstStyle/>
          <a:p>
            <a:pPr algn="ctr"/>
            <a:r>
              <a:rPr lang="ja-JP" altLang="en-US" sz="1400" b="1" dirty="0">
                <a:latin typeface="Meiryo UI" panose="020B0604030504040204" pitchFamily="50" charset="-128"/>
                <a:ea typeface="Meiryo UI" panose="020B0604030504040204" pitchFamily="50" charset="-128"/>
              </a:rPr>
              <a:t>中小企業</a:t>
            </a:r>
            <a:r>
              <a:rPr lang="en-US" altLang="ja-JP" sz="1400" b="1" dirty="0">
                <a:latin typeface="Meiryo UI" panose="020B0604030504040204" pitchFamily="50" charset="-128"/>
                <a:ea typeface="Meiryo UI" panose="020B0604030504040204" pitchFamily="50" charset="-128"/>
              </a:rPr>
              <a:t>*</a:t>
            </a:r>
          </a:p>
          <a:p>
            <a:pPr algn="ctr"/>
            <a:r>
              <a:rPr lang="ja-JP" altLang="en-US" sz="1050" b="1" dirty="0">
                <a:latin typeface="Meiryo UI" panose="020B0604030504040204" pitchFamily="50" charset="-128"/>
                <a:ea typeface="Meiryo UI" panose="020B0604030504040204" pitchFamily="50" charset="-128"/>
              </a:rPr>
              <a:t>（</a:t>
            </a:r>
            <a:r>
              <a:rPr lang="ja-JP" altLang="en-US" sz="1050" b="1" dirty="0">
                <a:solidFill>
                  <a:srgbClr val="FF0000"/>
                </a:solidFill>
                <a:latin typeface="Meiryo UI" panose="020B0604030504040204" pitchFamily="50" charset="-128"/>
                <a:ea typeface="Meiryo UI" panose="020B0604030504040204" pitchFamily="50" charset="-128"/>
              </a:rPr>
              <a:t>先端設備等導入計画</a:t>
            </a:r>
            <a:r>
              <a:rPr lang="ja-JP" altLang="en-US" sz="1050" b="1" dirty="0">
                <a:latin typeface="Meiryo UI" panose="020B0604030504040204" pitchFamily="50" charset="-128"/>
                <a:ea typeface="Meiryo UI" panose="020B0604030504040204" pitchFamily="50" charset="-128"/>
              </a:rPr>
              <a:t>の策定）</a:t>
            </a:r>
          </a:p>
        </p:txBody>
      </p:sp>
      <p:sp>
        <p:nvSpPr>
          <p:cNvPr id="20" name="下矢印 19"/>
          <p:cNvSpPr/>
          <p:nvPr/>
        </p:nvSpPr>
        <p:spPr bwMode="auto">
          <a:xfrm>
            <a:off x="1227015" y="4885142"/>
            <a:ext cx="534306" cy="260381"/>
          </a:xfrm>
          <a:prstGeom prst="downArrow">
            <a:avLst/>
          </a:prstGeom>
          <a:ln>
            <a:headEnd/>
            <a:tailEnd/>
          </a:ln>
        </p:spPr>
        <p:style>
          <a:lnRef idx="1">
            <a:schemeClr val="dk1"/>
          </a:lnRef>
          <a:fillRef idx="2">
            <a:schemeClr val="dk1"/>
          </a:fillRef>
          <a:effectRef idx="1">
            <a:schemeClr val="dk1"/>
          </a:effectRef>
          <a:fontRef idx="minor">
            <a:schemeClr val="dk1"/>
          </a:fontRef>
        </p:style>
        <p:txBody>
          <a:bodyPr wrap="none" rtlCol="0" anchor="ctr"/>
          <a:lstStyle/>
          <a:p>
            <a:pPr algn="ctr"/>
            <a:endParaRPr lang="ja-JP" altLang="en-US" sz="1246">
              <a:latin typeface="Meiryo UI" panose="020B0604030504040204" pitchFamily="50" charset="-128"/>
              <a:ea typeface="Meiryo UI" panose="020B0604030504040204" pitchFamily="50" charset="-128"/>
            </a:endParaRPr>
          </a:p>
        </p:txBody>
      </p:sp>
      <p:sp>
        <p:nvSpPr>
          <p:cNvPr id="21" name="下矢印 20"/>
          <p:cNvSpPr/>
          <p:nvPr/>
        </p:nvSpPr>
        <p:spPr bwMode="auto">
          <a:xfrm>
            <a:off x="1238827" y="5720342"/>
            <a:ext cx="534306" cy="260381"/>
          </a:xfrm>
          <a:prstGeom prst="downArrow">
            <a:avLst/>
          </a:prstGeom>
          <a:ln>
            <a:headEnd/>
            <a:tailEnd/>
          </a:ln>
        </p:spPr>
        <p:style>
          <a:lnRef idx="1">
            <a:schemeClr val="dk1"/>
          </a:lnRef>
          <a:fillRef idx="2">
            <a:schemeClr val="dk1"/>
          </a:fillRef>
          <a:effectRef idx="1">
            <a:schemeClr val="dk1"/>
          </a:effectRef>
          <a:fontRef idx="minor">
            <a:schemeClr val="dk1"/>
          </a:fontRef>
        </p:style>
        <p:txBody>
          <a:bodyPr wrap="none" rtlCol="0" anchor="ctr"/>
          <a:lstStyle/>
          <a:p>
            <a:pPr algn="ctr"/>
            <a:endParaRPr lang="ja-JP" altLang="en-US" sz="1246">
              <a:latin typeface="Meiryo UI" panose="020B0604030504040204" pitchFamily="50" charset="-128"/>
              <a:ea typeface="Meiryo UI" panose="020B0604030504040204" pitchFamily="50" charset="-128"/>
            </a:endParaRPr>
          </a:p>
        </p:txBody>
      </p:sp>
      <p:sp>
        <p:nvSpPr>
          <p:cNvPr id="22" name="下矢印 21"/>
          <p:cNvSpPr/>
          <p:nvPr/>
        </p:nvSpPr>
        <p:spPr bwMode="auto">
          <a:xfrm rot="10800000">
            <a:off x="548680" y="4858652"/>
            <a:ext cx="534306" cy="260381"/>
          </a:xfrm>
          <a:prstGeom prst="downArrow">
            <a:avLst/>
          </a:prstGeom>
          <a:ln>
            <a:headEnd/>
            <a:tailEnd/>
          </a:ln>
        </p:spPr>
        <p:style>
          <a:lnRef idx="1">
            <a:schemeClr val="dk1"/>
          </a:lnRef>
          <a:fillRef idx="2">
            <a:schemeClr val="dk1"/>
          </a:fillRef>
          <a:effectRef idx="1">
            <a:schemeClr val="dk1"/>
          </a:effectRef>
          <a:fontRef idx="minor">
            <a:schemeClr val="dk1"/>
          </a:fontRef>
        </p:style>
        <p:txBody>
          <a:bodyPr wrap="none" rtlCol="0" anchor="ctr"/>
          <a:lstStyle/>
          <a:p>
            <a:pPr algn="ctr"/>
            <a:endParaRPr lang="ja-JP" altLang="en-US" sz="1246">
              <a:latin typeface="Meiryo UI" panose="020B0604030504040204" pitchFamily="50" charset="-128"/>
              <a:ea typeface="Meiryo UI" panose="020B0604030504040204" pitchFamily="50" charset="-128"/>
            </a:endParaRPr>
          </a:p>
        </p:txBody>
      </p:sp>
      <p:sp>
        <p:nvSpPr>
          <p:cNvPr id="24" name="下矢印 23"/>
          <p:cNvSpPr/>
          <p:nvPr/>
        </p:nvSpPr>
        <p:spPr bwMode="auto">
          <a:xfrm rot="10800000">
            <a:off x="560492" y="5693852"/>
            <a:ext cx="534306" cy="260381"/>
          </a:xfrm>
          <a:prstGeom prst="downArrow">
            <a:avLst/>
          </a:prstGeom>
          <a:ln>
            <a:headEnd/>
            <a:tailEnd/>
          </a:ln>
        </p:spPr>
        <p:style>
          <a:lnRef idx="1">
            <a:schemeClr val="dk1"/>
          </a:lnRef>
          <a:fillRef idx="2">
            <a:schemeClr val="dk1"/>
          </a:fillRef>
          <a:effectRef idx="1">
            <a:schemeClr val="dk1"/>
          </a:effectRef>
          <a:fontRef idx="minor">
            <a:schemeClr val="dk1"/>
          </a:fontRef>
        </p:style>
        <p:txBody>
          <a:bodyPr wrap="none" rtlCol="0" anchor="ctr"/>
          <a:lstStyle/>
          <a:p>
            <a:pPr algn="ctr"/>
            <a:endParaRPr lang="ja-JP" altLang="en-US" sz="1246">
              <a:latin typeface="Meiryo UI" panose="020B0604030504040204" pitchFamily="50" charset="-128"/>
              <a:ea typeface="Meiryo UI" panose="020B0604030504040204" pitchFamily="50" charset="-128"/>
            </a:endParaRPr>
          </a:p>
        </p:txBody>
      </p:sp>
      <p:sp>
        <p:nvSpPr>
          <p:cNvPr id="25" name="テキスト ボックス 24"/>
          <p:cNvSpPr txBox="1"/>
          <p:nvPr/>
        </p:nvSpPr>
        <p:spPr>
          <a:xfrm>
            <a:off x="-171400" y="4885142"/>
            <a:ext cx="1132490" cy="262829"/>
          </a:xfrm>
          <a:prstGeom prst="rect">
            <a:avLst/>
          </a:prstGeom>
          <a:noFill/>
        </p:spPr>
        <p:txBody>
          <a:bodyPr wrap="square" rtlCol="0">
            <a:spAutoFit/>
          </a:bodyPr>
          <a:lstStyle/>
          <a:p>
            <a:pPr algn="ctr"/>
            <a:r>
              <a:rPr lang="ja-JP" altLang="en-US" sz="1108" dirty="0">
                <a:latin typeface="Meiryo UI" panose="020B0604030504040204" pitchFamily="50" charset="-128"/>
                <a:ea typeface="Meiryo UI" panose="020B0604030504040204" pitchFamily="50" charset="-128"/>
              </a:rPr>
              <a:t>協議</a:t>
            </a:r>
          </a:p>
        </p:txBody>
      </p:sp>
      <p:sp>
        <p:nvSpPr>
          <p:cNvPr id="26" name="テキスト ボックス 25"/>
          <p:cNvSpPr txBox="1"/>
          <p:nvPr/>
        </p:nvSpPr>
        <p:spPr>
          <a:xfrm>
            <a:off x="-159588" y="5754855"/>
            <a:ext cx="1132490" cy="262829"/>
          </a:xfrm>
          <a:prstGeom prst="rect">
            <a:avLst/>
          </a:prstGeom>
          <a:noFill/>
        </p:spPr>
        <p:txBody>
          <a:bodyPr wrap="square" rtlCol="0">
            <a:spAutoFit/>
          </a:bodyPr>
          <a:lstStyle/>
          <a:p>
            <a:pPr algn="ctr"/>
            <a:r>
              <a:rPr lang="ja-JP" altLang="en-US" sz="1108" dirty="0">
                <a:latin typeface="Meiryo UI" panose="020B0604030504040204" pitchFamily="50" charset="-128"/>
                <a:ea typeface="Meiryo UI" panose="020B0604030504040204" pitchFamily="50" charset="-128"/>
              </a:rPr>
              <a:t>申請</a:t>
            </a:r>
          </a:p>
        </p:txBody>
      </p:sp>
      <p:sp>
        <p:nvSpPr>
          <p:cNvPr id="27" name="テキスト ボックス 26"/>
          <p:cNvSpPr txBox="1"/>
          <p:nvPr/>
        </p:nvSpPr>
        <p:spPr>
          <a:xfrm>
            <a:off x="1432414" y="4886371"/>
            <a:ext cx="1132490" cy="262829"/>
          </a:xfrm>
          <a:prstGeom prst="rect">
            <a:avLst/>
          </a:prstGeom>
          <a:noFill/>
        </p:spPr>
        <p:txBody>
          <a:bodyPr wrap="square" rtlCol="0">
            <a:spAutoFit/>
          </a:bodyPr>
          <a:lstStyle/>
          <a:p>
            <a:pPr algn="ctr"/>
            <a:r>
              <a:rPr lang="ja-JP" altLang="en-US" sz="1108" dirty="0">
                <a:latin typeface="Meiryo UI" panose="020B0604030504040204" pitchFamily="50" charset="-128"/>
                <a:ea typeface="Meiryo UI" panose="020B0604030504040204" pitchFamily="50" charset="-128"/>
              </a:rPr>
              <a:t>同意</a:t>
            </a:r>
          </a:p>
        </p:txBody>
      </p:sp>
      <p:sp>
        <p:nvSpPr>
          <p:cNvPr id="28" name="テキスト ボックス 27"/>
          <p:cNvSpPr txBox="1"/>
          <p:nvPr/>
        </p:nvSpPr>
        <p:spPr>
          <a:xfrm>
            <a:off x="1444226" y="5727878"/>
            <a:ext cx="1132490" cy="262829"/>
          </a:xfrm>
          <a:prstGeom prst="rect">
            <a:avLst/>
          </a:prstGeom>
          <a:noFill/>
        </p:spPr>
        <p:txBody>
          <a:bodyPr wrap="square" rtlCol="0">
            <a:spAutoFit/>
          </a:bodyPr>
          <a:lstStyle/>
          <a:p>
            <a:pPr algn="ctr"/>
            <a:r>
              <a:rPr lang="ja-JP" altLang="en-US" sz="1108" dirty="0">
                <a:latin typeface="Meiryo UI" panose="020B0604030504040204" pitchFamily="50" charset="-128"/>
                <a:ea typeface="Meiryo UI" panose="020B0604030504040204" pitchFamily="50" charset="-128"/>
              </a:rPr>
              <a:t>認定</a:t>
            </a:r>
          </a:p>
        </p:txBody>
      </p:sp>
      <p:sp>
        <p:nvSpPr>
          <p:cNvPr id="29" name="正方形/長方形 28"/>
          <p:cNvSpPr/>
          <p:nvPr/>
        </p:nvSpPr>
        <p:spPr>
          <a:xfrm>
            <a:off x="7852" y="6631680"/>
            <a:ext cx="2485044" cy="605294"/>
          </a:xfrm>
          <a:prstGeom prst="rect">
            <a:avLst/>
          </a:prstGeom>
        </p:spPr>
        <p:txBody>
          <a:bodyPr wrap="square">
            <a:spAutoFit/>
          </a:bodyPr>
          <a:lstStyle/>
          <a:p>
            <a:pPr>
              <a:lnSpc>
                <a:spcPts val="1000"/>
              </a:lnSpc>
              <a:spcBef>
                <a:spcPts val="1200"/>
              </a:spcBef>
              <a:spcAft>
                <a:spcPts val="600"/>
              </a:spcAft>
            </a:pPr>
            <a:r>
              <a:rPr lang="en-US" altLang="ja-JP" sz="1050" dirty="0">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050" dirty="0">
                <a:latin typeface="ＭＳ ゴシック" panose="020B0609070205080204" pitchFamily="49" charset="-128"/>
                <a:ea typeface="ＭＳ ゴシック" panose="020B0609070205080204" pitchFamily="49" charset="-128"/>
                <a:cs typeface="Meiryo UI" panose="020B0604030504040204" pitchFamily="50" charset="-128"/>
              </a:rPr>
              <a:t>中小企業基本法上の中小企業が対象。ただし、固定資産税の特例を利用できるのは</a:t>
            </a:r>
            <a:r>
              <a:rPr lang="ja-JP" altLang="en-US" sz="1050" dirty="0" smtClean="0">
                <a:latin typeface="ＭＳ ゴシック" panose="020B0609070205080204" pitchFamily="49" charset="-128"/>
                <a:ea typeface="ＭＳ ゴシック" panose="020B0609070205080204" pitchFamily="49" charset="-128"/>
                <a:cs typeface="Meiryo UI" panose="020B0604030504040204" pitchFamily="50" charset="-128"/>
              </a:rPr>
              <a:t>、資本金１億円以下の法人等（大企業の子会社を除く）に限ります。</a:t>
            </a:r>
            <a:endParaRPr lang="en-US" altLang="ja-JP" sz="1050" dirty="0">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30" name="角丸四角形 29"/>
          <p:cNvSpPr/>
          <p:nvPr/>
        </p:nvSpPr>
        <p:spPr bwMode="auto">
          <a:xfrm>
            <a:off x="3125151" y="4644112"/>
            <a:ext cx="3528000" cy="273824"/>
          </a:xfrm>
          <a:prstGeom prst="roundRect">
            <a:avLst>
              <a:gd name="adj" fmla="val 10315"/>
            </a:avLst>
          </a:prstGeom>
          <a:noFill/>
          <a:ln w="9525" algn="ctr">
            <a:noFill/>
            <a:miter lim="800000"/>
            <a:headEnd/>
            <a:tailEnd/>
          </a:ln>
        </p:spPr>
        <p:txBody>
          <a:bodyPr wrap="square" lIns="74769" tIns="0" rIns="24923" bIns="0" rtlCol="0" anchor="ctr"/>
          <a:lstStyle/>
          <a:p>
            <a:pPr>
              <a:lnSpc>
                <a:spcPts val="15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生産性向上特別措置法案の成立・</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施行後「</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導入促進基本計画</a:t>
            </a:r>
            <a:r>
              <a:rPr lang="ja-JP" altLang="en-US" sz="1400" b="1">
                <a:latin typeface="Meiryo UI" panose="020B0604030504040204" pitchFamily="50" charset="-128"/>
                <a:ea typeface="Meiryo UI" panose="020B0604030504040204" pitchFamily="50" charset="-128"/>
                <a:cs typeface="Meiryo UI" panose="020B0604030504040204" pitchFamily="50" charset="-128"/>
              </a:rPr>
              <a:t>」</a:t>
            </a:r>
            <a:r>
              <a:rPr lang="ja-JP" altLang="en-US" sz="1400" b="1" smtClean="0">
                <a:latin typeface="Meiryo UI" panose="020B0604030504040204" pitchFamily="50" charset="-128"/>
                <a:ea typeface="Meiryo UI" panose="020B0604030504040204" pitchFamily="50" charset="-128"/>
                <a:cs typeface="Meiryo UI" panose="020B0604030504040204" pitchFamily="50" charset="-128"/>
              </a:rPr>
              <a:t>の同意</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を</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受けた地域</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に所在している中小企業が対象</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1" name="直線コネクタ 30"/>
          <p:cNvCxnSpPr/>
          <p:nvPr/>
        </p:nvCxnSpPr>
        <p:spPr>
          <a:xfrm>
            <a:off x="2761788" y="5116201"/>
            <a:ext cx="3960000" cy="28598"/>
          </a:xfrm>
          <a:prstGeom prst="line">
            <a:avLst/>
          </a:prstGeom>
          <a:ln w="38100">
            <a:solidFill>
              <a:srgbClr val="00B050"/>
            </a:solidFill>
            <a:prstDash val="solid"/>
          </a:ln>
        </p:spPr>
        <p:style>
          <a:lnRef idx="1">
            <a:schemeClr val="accent1"/>
          </a:lnRef>
          <a:fillRef idx="0">
            <a:schemeClr val="accent1"/>
          </a:fillRef>
          <a:effectRef idx="0">
            <a:schemeClr val="accent1"/>
          </a:effectRef>
          <a:fontRef idx="minor">
            <a:schemeClr val="tx1"/>
          </a:fontRef>
        </p:style>
      </p:cxnSp>
      <p:sp>
        <p:nvSpPr>
          <p:cNvPr id="32" name="角丸四角形 31"/>
          <p:cNvSpPr/>
          <p:nvPr/>
        </p:nvSpPr>
        <p:spPr bwMode="auto">
          <a:xfrm>
            <a:off x="2676367" y="4640743"/>
            <a:ext cx="320585" cy="483438"/>
          </a:xfrm>
          <a:prstGeom prst="roundRect">
            <a:avLst/>
          </a:prstGeom>
          <a:solidFill>
            <a:srgbClr val="00B050"/>
          </a:solidFill>
          <a:ln w="9525" algn="ctr">
            <a:noFill/>
            <a:miter lim="800000"/>
            <a:headEnd/>
            <a:tailEnd/>
          </a:ln>
        </p:spPr>
        <p:txBody>
          <a:bodyPr wrap="none" rtlCol="0" anchor="ctr"/>
          <a:lstStyle/>
          <a:p>
            <a:pPr algn="ctr"/>
            <a:r>
              <a:rPr lang="ja-JP" altLang="en-US" sz="1108"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１</a:t>
            </a:r>
          </a:p>
        </p:txBody>
      </p:sp>
      <p:sp>
        <p:nvSpPr>
          <p:cNvPr id="33" name="角丸四角形 32"/>
          <p:cNvSpPr/>
          <p:nvPr/>
        </p:nvSpPr>
        <p:spPr bwMode="auto">
          <a:xfrm>
            <a:off x="3054240" y="5598443"/>
            <a:ext cx="3492000" cy="273824"/>
          </a:xfrm>
          <a:prstGeom prst="roundRect">
            <a:avLst>
              <a:gd name="adj" fmla="val 10315"/>
            </a:avLst>
          </a:prstGeom>
          <a:noFill/>
          <a:ln w="9525" algn="ctr">
            <a:noFill/>
            <a:miter lim="800000"/>
            <a:headEnd/>
            <a:tailEnd/>
          </a:ln>
        </p:spPr>
        <p:txBody>
          <a:bodyPr wrap="square" lIns="74769" tIns="0" rIns="24923" bIns="0" rtlCol="0" anchor="ctr"/>
          <a:lstStyle/>
          <a:p>
            <a:pPr>
              <a:lnSpc>
                <a:spcPts val="1500"/>
              </a:lnSpc>
            </a:pP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年平均３％</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以上の労働生産性の向上</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を見込む</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「先端設備等導入計画」の認定を受けた設備</a:t>
            </a:r>
            <a:r>
              <a:rPr lang="ja-JP" altLang="en-US" sz="1400" b="1" dirty="0" smtClean="0">
                <a:latin typeface="Meiryo UI" panose="020B0604030504040204" pitchFamily="50" charset="-128"/>
                <a:ea typeface="Meiryo UI" panose="020B0604030504040204" pitchFamily="50" charset="-128"/>
                <a:cs typeface="Meiryo UI" panose="020B0604030504040204" pitchFamily="50" charset="-128"/>
              </a:rPr>
              <a:t>投資が</a:t>
            </a: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対象</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4" name="直線コネクタ 33"/>
          <p:cNvCxnSpPr/>
          <p:nvPr/>
        </p:nvCxnSpPr>
        <p:spPr>
          <a:xfrm>
            <a:off x="2761788" y="6057943"/>
            <a:ext cx="3960000" cy="22960"/>
          </a:xfrm>
          <a:prstGeom prst="line">
            <a:avLst/>
          </a:prstGeom>
          <a:ln w="38100">
            <a:solidFill>
              <a:srgbClr val="00B050"/>
            </a:solidFill>
            <a:prstDash val="solid"/>
          </a:ln>
        </p:spPr>
        <p:style>
          <a:lnRef idx="1">
            <a:schemeClr val="accent1"/>
          </a:lnRef>
          <a:fillRef idx="0">
            <a:schemeClr val="accent1"/>
          </a:fillRef>
          <a:effectRef idx="0">
            <a:schemeClr val="accent1"/>
          </a:effectRef>
          <a:fontRef idx="minor">
            <a:schemeClr val="tx1"/>
          </a:fontRef>
        </p:style>
      </p:cxnSp>
      <p:sp>
        <p:nvSpPr>
          <p:cNvPr id="35" name="角丸四角形 34"/>
          <p:cNvSpPr/>
          <p:nvPr/>
        </p:nvSpPr>
        <p:spPr bwMode="auto">
          <a:xfrm>
            <a:off x="2660454" y="5599800"/>
            <a:ext cx="336498" cy="458143"/>
          </a:xfrm>
          <a:prstGeom prst="roundRect">
            <a:avLst/>
          </a:prstGeom>
          <a:solidFill>
            <a:srgbClr val="00B050"/>
          </a:solidFill>
          <a:ln w="9525" algn="ctr">
            <a:noFill/>
            <a:miter lim="800000"/>
            <a:headEnd/>
            <a:tailEnd/>
          </a:ln>
        </p:spPr>
        <p:txBody>
          <a:bodyPr wrap="none" rtlCol="0" anchor="ctr"/>
          <a:lstStyle/>
          <a:p>
            <a:pPr algn="ctr"/>
            <a:r>
              <a:rPr lang="en-US" altLang="ja-JP" sz="1108"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2</a:t>
            </a:r>
            <a:endParaRPr lang="ja-JP" altLang="en-US" sz="1108" b="1" dirty="0">
              <a:solidFill>
                <a:schemeClr val="bg1"/>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6" name="角丸四角形 35"/>
          <p:cNvSpPr/>
          <p:nvPr/>
        </p:nvSpPr>
        <p:spPr bwMode="auto">
          <a:xfrm>
            <a:off x="3016757" y="6452467"/>
            <a:ext cx="3672000" cy="273824"/>
          </a:xfrm>
          <a:prstGeom prst="roundRect">
            <a:avLst>
              <a:gd name="adj" fmla="val 10315"/>
            </a:avLst>
          </a:prstGeom>
          <a:noFill/>
          <a:ln w="9525" algn="ctr">
            <a:noFill/>
            <a:miter lim="800000"/>
            <a:headEnd/>
            <a:tailEnd/>
          </a:ln>
        </p:spPr>
        <p:txBody>
          <a:bodyPr wrap="square" lIns="74769" tIns="0" rIns="24923" bIns="0" rtlCol="0" anchor="ctr"/>
          <a:lstStyle/>
          <a:p>
            <a:pPr>
              <a:lnSpc>
                <a:spcPts val="1500"/>
              </a:lnSpc>
            </a:pPr>
            <a:r>
              <a:rPr lang="ja-JP" altLang="en-US" sz="1400" b="1" dirty="0">
                <a:latin typeface="Meiryo UI" panose="020B0604030504040204" pitchFamily="50" charset="-128"/>
                <a:ea typeface="Meiryo UI" panose="020B0604030504040204" pitchFamily="50" charset="-128"/>
                <a:cs typeface="Meiryo UI" panose="020B0604030504040204" pitchFamily="50" charset="-128"/>
              </a:rPr>
              <a:t>固定資産税の特例率をゼロと措置した地域で本措置対象の事業者等は、各種補助金において、その点も加味した優先採択</a:t>
            </a:r>
            <a:endParaRPr lang="en-US" altLang="ja-JP" sz="1400" b="1" dirty="0">
              <a:latin typeface="Meiryo UI" panose="020B0604030504040204" pitchFamily="50" charset="-128"/>
              <a:ea typeface="Meiryo UI" panose="020B0604030504040204" pitchFamily="50" charset="-128"/>
              <a:cs typeface="Meiryo UI" panose="020B0604030504040204" pitchFamily="50" charset="-128"/>
            </a:endParaRPr>
          </a:p>
        </p:txBody>
      </p:sp>
      <p:cxnSp>
        <p:nvCxnSpPr>
          <p:cNvPr id="37" name="直線コネクタ 36"/>
          <p:cNvCxnSpPr/>
          <p:nvPr/>
        </p:nvCxnSpPr>
        <p:spPr>
          <a:xfrm>
            <a:off x="2676367" y="6944999"/>
            <a:ext cx="4068000" cy="32826"/>
          </a:xfrm>
          <a:prstGeom prst="line">
            <a:avLst/>
          </a:prstGeom>
          <a:ln w="38100">
            <a:solidFill>
              <a:srgbClr val="00B050"/>
            </a:solidFill>
            <a:prstDash val="solid"/>
          </a:ln>
        </p:spPr>
        <p:style>
          <a:lnRef idx="1">
            <a:schemeClr val="accent1"/>
          </a:lnRef>
          <a:fillRef idx="0">
            <a:schemeClr val="accent1"/>
          </a:fillRef>
          <a:effectRef idx="0">
            <a:schemeClr val="accent1"/>
          </a:effectRef>
          <a:fontRef idx="minor">
            <a:schemeClr val="tx1"/>
          </a:fontRef>
        </p:style>
      </p:cxnSp>
      <p:sp>
        <p:nvSpPr>
          <p:cNvPr id="38" name="角丸四角形 37"/>
          <p:cNvSpPr/>
          <p:nvPr/>
        </p:nvSpPr>
        <p:spPr bwMode="auto">
          <a:xfrm>
            <a:off x="2665203" y="6478536"/>
            <a:ext cx="320582" cy="466463"/>
          </a:xfrm>
          <a:prstGeom prst="roundRect">
            <a:avLst/>
          </a:prstGeom>
          <a:solidFill>
            <a:srgbClr val="00B050"/>
          </a:solidFill>
          <a:ln w="9525" algn="ctr">
            <a:noFill/>
            <a:miter lim="800000"/>
            <a:headEnd/>
            <a:tailEnd/>
          </a:ln>
        </p:spPr>
        <p:txBody>
          <a:bodyPr wrap="none" rtlCol="0" anchor="ctr"/>
          <a:lstStyle/>
          <a:p>
            <a:pPr algn="ctr"/>
            <a:r>
              <a:rPr lang="ja-JP" altLang="en-US" sz="1108" b="1"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３</a:t>
            </a:r>
          </a:p>
        </p:txBody>
      </p:sp>
      <p:cxnSp>
        <p:nvCxnSpPr>
          <p:cNvPr id="39" name="直線コネクタ 38"/>
          <p:cNvCxnSpPr/>
          <p:nvPr/>
        </p:nvCxnSpPr>
        <p:spPr>
          <a:xfrm flipV="1">
            <a:off x="2536813" y="4367333"/>
            <a:ext cx="704151" cy="258"/>
          </a:xfrm>
          <a:prstGeom prst="line">
            <a:avLst/>
          </a:prstGeom>
          <a:ln w="38100">
            <a:solidFill>
              <a:srgbClr val="00B050"/>
            </a:solidFill>
            <a:prstDash val="solid"/>
          </a:ln>
        </p:spPr>
        <p:style>
          <a:lnRef idx="1">
            <a:schemeClr val="accent1"/>
          </a:lnRef>
          <a:fillRef idx="0">
            <a:schemeClr val="accent1"/>
          </a:fillRef>
          <a:effectRef idx="0">
            <a:schemeClr val="accent1"/>
          </a:effectRef>
          <a:fontRef idx="minor">
            <a:schemeClr val="tx1"/>
          </a:fontRef>
        </p:style>
      </p:cxnSp>
      <p:sp>
        <p:nvSpPr>
          <p:cNvPr id="40" name="角丸四角形 39"/>
          <p:cNvSpPr/>
          <p:nvPr/>
        </p:nvSpPr>
        <p:spPr bwMode="auto">
          <a:xfrm>
            <a:off x="2492896" y="4151309"/>
            <a:ext cx="844956" cy="250253"/>
          </a:xfrm>
          <a:prstGeom prst="roundRect">
            <a:avLst>
              <a:gd name="adj" fmla="val 10315"/>
            </a:avLst>
          </a:prstGeom>
          <a:noFill/>
          <a:ln w="9525" algn="ctr">
            <a:noFill/>
            <a:miter lim="800000"/>
            <a:headEnd/>
            <a:tailEnd/>
          </a:ln>
        </p:spPr>
        <p:txBody>
          <a:bodyPr wrap="square" lIns="74769" tIns="0" rIns="24923" bIns="0" rtlCol="0" anchor="ctr"/>
          <a:lstStyle/>
          <a:p>
            <a:pPr>
              <a:lnSpc>
                <a:spcPts val="1108"/>
              </a:lnSpc>
            </a:pPr>
            <a:r>
              <a:rPr lang="en-US" altLang="ja-JP" sz="1400" b="1" dirty="0">
                <a:solidFill>
                  <a:srgbClr val="00B050"/>
                </a:solidFill>
                <a:latin typeface="Meiryo UI" panose="020B0604030504040204" pitchFamily="50" charset="-128"/>
                <a:ea typeface="Meiryo UI" panose="020B0604030504040204" pitchFamily="50" charset="-128"/>
                <a:cs typeface="Meiryo UI" panose="020B0604030504040204" pitchFamily="50" charset="-128"/>
              </a:rPr>
              <a:t>POINT!</a:t>
            </a:r>
          </a:p>
        </p:txBody>
      </p:sp>
      <p:sp>
        <p:nvSpPr>
          <p:cNvPr id="41" name="角丸四角形 40"/>
          <p:cNvSpPr/>
          <p:nvPr/>
        </p:nvSpPr>
        <p:spPr bwMode="auto">
          <a:xfrm>
            <a:off x="5656" y="4139952"/>
            <a:ext cx="2283462" cy="249807"/>
          </a:xfrm>
          <a:prstGeom prst="roundRect">
            <a:avLst>
              <a:gd name="adj" fmla="val 10315"/>
            </a:avLst>
          </a:prstGeom>
          <a:noFill/>
          <a:ln w="9525" algn="ctr">
            <a:noFill/>
            <a:miter lim="800000"/>
            <a:headEnd/>
            <a:tailEnd/>
          </a:ln>
        </p:spPr>
        <p:txBody>
          <a:bodyPr wrap="square" lIns="74769" tIns="0" rIns="24923" bIns="0" rtlCol="0" anchor="ctr"/>
          <a:lstStyle/>
          <a:p>
            <a:pPr>
              <a:lnSpc>
                <a:spcPts val="1246"/>
              </a:lnSpc>
            </a:pP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生</a:t>
            </a:r>
            <a:r>
              <a:rPr lang="zh-TW" altLang="en-US" sz="1400" dirty="0" smtClean="0">
                <a:latin typeface="Meiryo UI" panose="020B0604030504040204" pitchFamily="50" charset="-128"/>
                <a:ea typeface="Meiryo UI" panose="020B0604030504040204" pitchFamily="50" charset="-128"/>
                <a:cs typeface="Meiryo UI" panose="020B0604030504040204" pitchFamily="50" charset="-128"/>
              </a:rPr>
              <a:t>産性向上特別措置法</a:t>
            </a:r>
            <a:r>
              <a:rPr lang="ja-JP" altLang="en-US" sz="1400" dirty="0" smtClean="0">
                <a:latin typeface="Meiryo UI" panose="020B0604030504040204" pitchFamily="50" charset="-128"/>
                <a:ea typeface="Meiryo UI" panose="020B0604030504040204" pitchFamily="50" charset="-128"/>
                <a:cs typeface="Meiryo UI" panose="020B0604030504040204" pitchFamily="50" charset="-128"/>
              </a:rPr>
              <a:t>案</a:t>
            </a:r>
            <a:r>
              <a:rPr lang="en-US" altLang="ja-JP" sz="1400" dirty="0" smtClean="0">
                <a:latin typeface="Meiryo UI" panose="020B0604030504040204" pitchFamily="50" charset="-128"/>
                <a:ea typeface="Meiryo UI" panose="020B0604030504040204" pitchFamily="50" charset="-128"/>
                <a:cs typeface="Meiryo UI" panose="020B0604030504040204" pitchFamily="50" charset="-128"/>
              </a:rPr>
              <a:t>】</a:t>
            </a:r>
            <a:endParaRPr lang="ja-JP" altLang="en-US" sz="140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42" name="テキスト ボックス 41"/>
          <p:cNvSpPr txBox="1"/>
          <p:nvPr/>
        </p:nvSpPr>
        <p:spPr>
          <a:xfrm>
            <a:off x="45376" y="7526069"/>
            <a:ext cx="6768000" cy="646331"/>
          </a:xfrm>
          <a:prstGeom prst="rect">
            <a:avLst/>
          </a:prstGeom>
          <a:noFill/>
        </p:spPr>
        <p:txBody>
          <a:bodyPr wrap="square" rtlCol="0">
            <a:spAutoFit/>
          </a:bodyPr>
          <a:lstStyle/>
          <a:p>
            <a:pPr marL="285750" indent="-285750">
              <a:buFont typeface="Wingdings" panose="05000000000000000000" pitchFamily="2" charset="2"/>
              <a:buChar char="Ø"/>
            </a:pPr>
            <a:r>
              <a:rPr lang="ja-JP" altLang="en-US" sz="1200" dirty="0" smtClean="0"/>
              <a:t>本特例に合わせ</a:t>
            </a:r>
            <a:r>
              <a:rPr lang="ja-JP" altLang="en-US" sz="1200" dirty="0"/>
              <a:t>、</a:t>
            </a:r>
            <a:r>
              <a:rPr lang="ja-JP" altLang="en-US" sz="1200" b="1" u="sng" dirty="0"/>
              <a:t>「ものづくり・商業・サービス補助金</a:t>
            </a:r>
            <a:r>
              <a:rPr lang="ja-JP" altLang="en-US" sz="1200" b="1" u="sng" smtClean="0"/>
              <a:t>」（１３</a:t>
            </a:r>
            <a:r>
              <a:rPr lang="en-US" altLang="ja-JP" sz="1200" b="1" u="sng" smtClean="0"/>
              <a:t>P</a:t>
            </a:r>
            <a:r>
              <a:rPr lang="ja-JP" altLang="en-US" sz="1200" b="1" u="sng" dirty="0" smtClean="0"/>
              <a:t>）等</a:t>
            </a:r>
            <a:r>
              <a:rPr lang="ja-JP" altLang="en-US" sz="1200" b="1" u="sng" dirty="0"/>
              <a:t>の予算措置を拡充・重点支援する</a:t>
            </a:r>
            <a:r>
              <a:rPr lang="ja-JP" altLang="en-US" sz="1200" dirty="0"/>
              <a:t>ことで、</a:t>
            </a:r>
            <a:r>
              <a:rPr lang="ja-JP" altLang="en-US" sz="1200" b="1" u="sng" dirty="0"/>
              <a:t>国・</a:t>
            </a:r>
            <a:r>
              <a:rPr lang="ja-JP" altLang="en-US" sz="1200" b="1" u="sng" dirty="0" smtClean="0"/>
              <a:t>市区町村</a:t>
            </a:r>
            <a:r>
              <a:rPr lang="ja-JP" altLang="en-US" sz="1200" b="1" u="sng" dirty="0"/>
              <a:t>が一体となって、中小企業の生産性の向上を強力に</a:t>
            </a:r>
            <a:r>
              <a:rPr lang="ja-JP" altLang="en-US" sz="1200" b="1" u="sng" dirty="0" smtClean="0"/>
              <a:t>後押しする。</a:t>
            </a:r>
            <a:endParaRPr lang="ja-JP" altLang="en-US" sz="1200" b="1" u="sng" dirty="0"/>
          </a:p>
          <a:p>
            <a:endParaRPr kumimoji="1" lang="ja-JP" altLang="en-US" sz="12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3145390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99392" y="8837695"/>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10</a:t>
            </a:fld>
            <a:endParaRPr lang="ja-JP" altLang="en-US" sz="1600" dirty="0"/>
          </a:p>
        </p:txBody>
      </p:sp>
      <p:sp>
        <p:nvSpPr>
          <p:cNvPr id="7" name="タイトル 1"/>
          <p:cNvSpPr txBox="1">
            <a:spLocks/>
          </p:cNvSpPr>
          <p:nvPr/>
        </p:nvSpPr>
        <p:spPr>
          <a:xfrm>
            <a:off x="0" y="107504"/>
            <a:ext cx="6858000" cy="432000"/>
          </a:xfrm>
          <a:prstGeom prst="roundRect">
            <a:avLst/>
          </a:prstGeom>
          <a:solidFill>
            <a:srgbClr val="00B050"/>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solidFill>
                  <a:prstClr val="white"/>
                </a:solidFill>
                <a:latin typeface="ＭＳ ゴシック" panose="020B0609070205080204" pitchFamily="49" charset="-128"/>
                <a:ea typeface="ＭＳ ゴシック" panose="020B0609070205080204" pitchFamily="49" charset="-128"/>
              </a:rPr>
              <a:t>２</a:t>
            </a:r>
            <a:r>
              <a:rPr lang="ja-JP" altLang="en-US" sz="2000" b="1" dirty="0" smtClean="0">
                <a:solidFill>
                  <a:prstClr val="white"/>
                </a:solidFill>
                <a:latin typeface="ＭＳ ゴシック" panose="020B0609070205080204" pitchFamily="49" charset="-128"/>
                <a:ea typeface="ＭＳ ゴシック" panose="020B0609070205080204" pitchFamily="49" charset="-128"/>
              </a:rPr>
              <a:t>．生産性向上に関する支援</a:t>
            </a:r>
            <a:endParaRPr lang="ja-JP" altLang="en-US" sz="2000" b="1" dirty="0">
              <a:solidFill>
                <a:prstClr val="white"/>
              </a:solidFill>
              <a:latin typeface="ＭＳ ゴシック" panose="020B0609070205080204" pitchFamily="49" charset="-128"/>
              <a:ea typeface="ＭＳ ゴシック" panose="020B0609070205080204" pitchFamily="49" charset="-128"/>
            </a:endParaRPr>
          </a:p>
        </p:txBody>
      </p:sp>
      <p:sp>
        <p:nvSpPr>
          <p:cNvPr id="8" name="Rectangle 3"/>
          <p:cNvSpPr>
            <a:spLocks noChangeArrowheads="1"/>
          </p:cNvSpPr>
          <p:nvPr/>
        </p:nvSpPr>
        <p:spPr bwMode="auto">
          <a:xfrm>
            <a:off x="-44624" y="449316"/>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（１）</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経営の向上を図りたい</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p:txBody>
      </p:sp>
      <p:sp>
        <p:nvSpPr>
          <p:cNvPr id="2" name="正方形/長方形 1"/>
          <p:cNvSpPr/>
          <p:nvPr/>
        </p:nvSpPr>
        <p:spPr>
          <a:xfrm>
            <a:off x="1104420" y="762270"/>
            <a:ext cx="4559912"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u="sng" dirty="0" smtClean="0">
                <a:solidFill>
                  <a:schemeClr val="tx1"/>
                </a:solidFill>
                <a:latin typeface="ＭＳ ゴシック" panose="020B0609070205080204" pitchFamily="49" charset="-128"/>
                <a:ea typeface="ＭＳ ゴシック" panose="020B0609070205080204" pitchFamily="49" charset="-128"/>
              </a:rPr>
              <a:t>中小企業等経営強化法（経営力向上計画）</a:t>
            </a:r>
            <a:endParaRPr kumimoji="1"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136074" y="1159158"/>
            <a:ext cx="6585852" cy="988284"/>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smtClean="0">
                <a:solidFill>
                  <a:srgbClr val="0070C0"/>
                </a:solidFill>
                <a:latin typeface="ＭＳ ゴシック" panose="020B0609070205080204" pitchFamily="49" charset="-128"/>
                <a:ea typeface="ＭＳ ゴシック" panose="020B0609070205080204" pitchFamily="49" charset="-128"/>
              </a:rPr>
              <a:t>中小企業・小規模事業者等による経営力向上に関する取組を支援します。事業者は事業分野別指針に沿って、「経営力向上計画」を作成し、国の認定を受けることができます。認定された事業者は、税制や金融支援等の措置を受けることができます。</a:t>
            </a:r>
            <a:endParaRPr lang="en-US" altLang="ja-JP" sz="1400" kern="100" dirty="0">
              <a:solidFill>
                <a:srgbClr val="0070C0"/>
              </a:solidFill>
              <a:latin typeface="ＭＳ ゴシック" panose="020B0609070205080204" pitchFamily="49" charset="-128"/>
              <a:ea typeface="ＭＳ ゴシック" panose="020B0609070205080204" pitchFamily="49" charset="-128"/>
              <a:cs typeface="Times New Roman"/>
            </a:endParaRPr>
          </a:p>
        </p:txBody>
      </p:sp>
      <p:grpSp>
        <p:nvGrpSpPr>
          <p:cNvPr id="1025" name="グループ化 1024"/>
          <p:cNvGrpSpPr/>
          <p:nvPr/>
        </p:nvGrpSpPr>
        <p:grpSpPr>
          <a:xfrm>
            <a:off x="3564325" y="8752114"/>
            <a:ext cx="242722" cy="242722"/>
            <a:chOff x="-3195736" y="3275856"/>
            <a:chExt cx="267444" cy="267444"/>
          </a:xfrm>
        </p:grpSpPr>
        <p:sp>
          <p:nvSpPr>
            <p:cNvPr id="3" name="円/楕円 2"/>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5" name="直線コネクタ 94"/>
            <p:cNvCxnSpPr>
              <a:stCxn id="3"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1" name="テキスト ボックス 100"/>
          <p:cNvSpPr txBox="1"/>
          <p:nvPr/>
        </p:nvSpPr>
        <p:spPr>
          <a:xfrm>
            <a:off x="5915537" y="8735381"/>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102" name="テキスト ボックス 101"/>
          <p:cNvSpPr txBox="1"/>
          <p:nvPr/>
        </p:nvSpPr>
        <p:spPr>
          <a:xfrm>
            <a:off x="3883536" y="8735380"/>
            <a:ext cx="1973943" cy="276999"/>
          </a:xfrm>
          <a:prstGeom prst="rect">
            <a:avLst/>
          </a:prstGeom>
          <a:noFill/>
          <a:ln>
            <a:solidFill>
              <a:schemeClr val="tx1"/>
            </a:solidFill>
          </a:ln>
          <a:effectLst/>
        </p:spPr>
        <p:txBody>
          <a:bodyPr wrap="square" rtlCol="0">
            <a:spAutoFit/>
          </a:bodyPr>
          <a:lstStyle/>
          <a:p>
            <a:r>
              <a:rPr lang="ja-JP" altLang="en-US" sz="1200" dirty="0"/>
              <a:t>経営強化法</a:t>
            </a:r>
            <a:endParaRPr kumimoji="1" lang="ja-JP" altLang="en-US" sz="1200" dirty="0"/>
          </a:p>
        </p:txBody>
      </p:sp>
      <p:cxnSp>
        <p:nvCxnSpPr>
          <p:cNvPr id="1034" name="直線矢印コネクタ 1033"/>
          <p:cNvCxnSpPr/>
          <p:nvPr/>
        </p:nvCxnSpPr>
        <p:spPr>
          <a:xfrm flipH="1" flipV="1">
            <a:off x="6355904" y="8942549"/>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pic>
        <p:nvPicPr>
          <p:cNvPr id="2051"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7894" y="2442477"/>
            <a:ext cx="5873975" cy="588509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3" name="テキスト ボックス 48"/>
          <p:cNvSpPr txBox="1">
            <a:spLocks noChangeArrowheads="1"/>
          </p:cNvSpPr>
          <p:nvPr/>
        </p:nvSpPr>
        <p:spPr bwMode="auto">
          <a:xfrm>
            <a:off x="128464" y="2178303"/>
            <a:ext cx="12618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支援の流れ</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15" name="テキスト ボックス 48"/>
          <p:cNvSpPr txBox="1">
            <a:spLocks noChangeArrowheads="1"/>
          </p:cNvSpPr>
          <p:nvPr/>
        </p:nvSpPr>
        <p:spPr bwMode="auto">
          <a:xfrm>
            <a:off x="128464" y="8346914"/>
            <a:ext cx="12618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お問合せ先</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16" name="テキスト ボックス 15"/>
          <p:cNvSpPr txBox="1"/>
          <p:nvPr/>
        </p:nvSpPr>
        <p:spPr>
          <a:xfrm>
            <a:off x="224645" y="8646946"/>
            <a:ext cx="3060339" cy="400110"/>
          </a:xfrm>
          <a:prstGeom prst="rect">
            <a:avLst/>
          </a:prstGeom>
          <a:noFill/>
          <a:ln w="15875">
            <a:solidFill>
              <a:schemeClr val="tx1"/>
            </a:solidFill>
            <a:prstDash val="dash"/>
          </a:ln>
        </p:spPr>
        <p:txBody>
          <a:bodyPr wrap="square" rtlCol="0">
            <a:spAutoFit/>
          </a:bodyPr>
          <a:lstStyle/>
          <a:p>
            <a:r>
              <a:rPr lang="ja-JP" altLang="en-US" sz="1000" dirty="0">
                <a:solidFill>
                  <a:prstClr val="black"/>
                </a:solidFill>
                <a:latin typeface="ＭＳ ゴシック" panose="020B0609070205080204" pitchFamily="49" charset="-128"/>
                <a:ea typeface="ＭＳ ゴシック" panose="020B0609070205080204" pitchFamily="49" charset="-128"/>
              </a:rPr>
              <a:t>経営力向上計画相談</a:t>
            </a:r>
            <a:r>
              <a:rPr lang="ja-JP" altLang="en-US" sz="1000" dirty="0" smtClean="0">
                <a:solidFill>
                  <a:prstClr val="black"/>
                </a:solidFill>
                <a:latin typeface="ＭＳ ゴシック" panose="020B0609070205080204" pitchFamily="49" charset="-128"/>
                <a:ea typeface="ＭＳ ゴシック" panose="020B0609070205080204" pitchFamily="49" charset="-128"/>
              </a:rPr>
              <a:t>窓口</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a:solidFill>
                  <a:prstClr val="black"/>
                </a:solidFill>
                <a:latin typeface="ＭＳ ゴシック" panose="020B0609070205080204" pitchFamily="49" charset="-128"/>
                <a:ea typeface="ＭＳ ゴシック" panose="020B0609070205080204" pitchFamily="49" charset="-128"/>
              </a:rPr>
              <a:t>中小</a:t>
            </a:r>
            <a:r>
              <a:rPr lang="ja-JP" altLang="en-US" sz="1000" dirty="0" smtClean="0">
                <a:solidFill>
                  <a:prstClr val="black"/>
                </a:solidFill>
                <a:latin typeface="ＭＳ ゴシック" panose="020B0609070205080204" pitchFamily="49" charset="-128"/>
                <a:ea typeface="ＭＳ ゴシック" panose="020B0609070205080204" pitchFamily="49" charset="-128"/>
              </a:rPr>
              <a:t>企業庁企画課　電話：</a:t>
            </a:r>
            <a:r>
              <a:rPr lang="en-US" altLang="ja-JP" sz="1000" dirty="0" smtClean="0">
                <a:solidFill>
                  <a:prstClr val="black"/>
                </a:solidFill>
                <a:latin typeface="ＭＳ ゴシック" panose="020B0609070205080204" pitchFamily="49" charset="-128"/>
                <a:ea typeface="ＭＳ ゴシック" panose="020B0609070205080204" pitchFamily="49" charset="-128"/>
              </a:rPr>
              <a:t>03-3501-1957</a:t>
            </a:r>
          </a:p>
        </p:txBody>
      </p:sp>
    </p:spTree>
    <p:extLst>
      <p:ext uri="{BB962C8B-B14F-4D97-AF65-F5344CB8AC3E}">
        <p14:creationId xmlns:p14="http://schemas.microsoft.com/office/powerpoint/2010/main" val="11155062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99392" y="8837695"/>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11</a:t>
            </a:fld>
            <a:endParaRPr lang="ja-JP" altLang="en-US" sz="1600" dirty="0"/>
          </a:p>
        </p:txBody>
      </p:sp>
      <p:sp>
        <p:nvSpPr>
          <p:cNvPr id="7" name="タイトル 1"/>
          <p:cNvSpPr txBox="1">
            <a:spLocks/>
          </p:cNvSpPr>
          <p:nvPr/>
        </p:nvSpPr>
        <p:spPr>
          <a:xfrm>
            <a:off x="0" y="107504"/>
            <a:ext cx="6858000" cy="432000"/>
          </a:xfrm>
          <a:prstGeom prst="roundRect">
            <a:avLst/>
          </a:prstGeom>
          <a:solidFill>
            <a:srgbClr val="00B050"/>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solidFill>
                  <a:prstClr val="white"/>
                </a:solidFill>
                <a:latin typeface="ＭＳ ゴシック" panose="020B0609070205080204" pitchFamily="49" charset="-128"/>
                <a:ea typeface="ＭＳ ゴシック" panose="020B0609070205080204" pitchFamily="49" charset="-128"/>
              </a:rPr>
              <a:t>２</a:t>
            </a:r>
            <a:r>
              <a:rPr lang="ja-JP" altLang="en-US" sz="2000" b="1" dirty="0" smtClean="0">
                <a:solidFill>
                  <a:prstClr val="white"/>
                </a:solidFill>
                <a:latin typeface="ＭＳ ゴシック" panose="020B0609070205080204" pitchFamily="49" charset="-128"/>
                <a:ea typeface="ＭＳ ゴシック" panose="020B0609070205080204" pitchFamily="49" charset="-128"/>
              </a:rPr>
              <a:t>．生産性向上に関する支援</a:t>
            </a:r>
            <a:endParaRPr lang="ja-JP" altLang="en-US" sz="2000" b="1" dirty="0">
              <a:solidFill>
                <a:prstClr val="white"/>
              </a:solidFill>
              <a:latin typeface="ＭＳ ゴシック" panose="020B0609070205080204" pitchFamily="49" charset="-128"/>
              <a:ea typeface="ＭＳ ゴシック" panose="020B0609070205080204" pitchFamily="49" charset="-128"/>
            </a:endParaRPr>
          </a:p>
        </p:txBody>
      </p:sp>
      <p:sp>
        <p:nvSpPr>
          <p:cNvPr id="8" name="Rectangle 3"/>
          <p:cNvSpPr>
            <a:spLocks noChangeArrowheads="1"/>
          </p:cNvSpPr>
          <p:nvPr/>
        </p:nvSpPr>
        <p:spPr bwMode="auto">
          <a:xfrm>
            <a:off x="-44624" y="487416"/>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（１）</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経営の向上を図りたい</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p:txBody>
      </p:sp>
      <p:sp>
        <p:nvSpPr>
          <p:cNvPr id="2" name="正方形/長方形 1"/>
          <p:cNvSpPr/>
          <p:nvPr/>
        </p:nvSpPr>
        <p:spPr>
          <a:xfrm>
            <a:off x="543271" y="949789"/>
            <a:ext cx="5771459"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u="sng" dirty="0" smtClean="0">
                <a:solidFill>
                  <a:schemeClr val="tx1"/>
                </a:solidFill>
                <a:latin typeface="ＭＳ ゴシック" panose="020B0609070205080204" pitchFamily="49" charset="-128"/>
                <a:ea typeface="ＭＳ ゴシック" panose="020B0609070205080204" pitchFamily="49" charset="-128"/>
              </a:rPr>
              <a:t>中小企業等経営強化法</a:t>
            </a:r>
            <a:endParaRPr kumimoji="1"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136074" y="1453845"/>
            <a:ext cx="6585852" cy="784830"/>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400" dirty="0" smtClean="0">
                <a:solidFill>
                  <a:srgbClr val="0070C0"/>
                </a:solidFill>
                <a:latin typeface="ＭＳ ゴシック" panose="020B0609070205080204" pitchFamily="49" charset="-128"/>
                <a:ea typeface="ＭＳ ゴシック" panose="020B0609070205080204" pitchFamily="49" charset="-128"/>
              </a:rPr>
              <a:t>　中小企業等経営強化法に基づいて、経営力向上計画を策定し、主務大臣に認定された場合、計画に記載されている一定の機械装置や器具備品、建物附属設備等を新規取得した</a:t>
            </a:r>
            <a:r>
              <a:rPr lang="ja-JP" altLang="en-US" sz="1400" dirty="0">
                <a:solidFill>
                  <a:srgbClr val="0070C0"/>
                </a:solidFill>
                <a:latin typeface="ＭＳ ゴシック" panose="020B0609070205080204" pitchFamily="49" charset="-128"/>
                <a:ea typeface="ＭＳ ゴシック" panose="020B0609070205080204" pitchFamily="49" charset="-128"/>
              </a:rPr>
              <a:t>場合</a:t>
            </a:r>
            <a:r>
              <a:rPr lang="ja-JP" altLang="en-US" sz="1400" dirty="0" smtClean="0">
                <a:solidFill>
                  <a:srgbClr val="0070C0"/>
                </a:solidFill>
                <a:latin typeface="ＭＳ ゴシック" panose="020B0609070205080204" pitchFamily="49" charset="-128"/>
                <a:ea typeface="ＭＳ ゴシック" panose="020B0609070205080204" pitchFamily="49" charset="-128"/>
              </a:rPr>
              <a:t>、固定資産税が３年間にわたり１／２に軽減されます。</a:t>
            </a:r>
            <a:endParaRPr lang="en-US" altLang="ja-JP" sz="1400" kern="100" dirty="0">
              <a:solidFill>
                <a:srgbClr val="0070C0"/>
              </a:solidFill>
              <a:latin typeface="ＭＳ ゴシック" panose="020B0609070205080204" pitchFamily="49" charset="-128"/>
              <a:ea typeface="ＭＳ ゴシック" panose="020B0609070205080204" pitchFamily="49" charset="-128"/>
              <a:cs typeface="Times New Roman"/>
            </a:endParaRPr>
          </a:p>
        </p:txBody>
      </p:sp>
      <p:sp>
        <p:nvSpPr>
          <p:cNvPr id="14" name="テキスト ボックス 48"/>
          <p:cNvSpPr txBox="1">
            <a:spLocks noChangeArrowheads="1"/>
          </p:cNvSpPr>
          <p:nvPr/>
        </p:nvSpPr>
        <p:spPr bwMode="auto">
          <a:xfrm>
            <a:off x="128464" y="2317941"/>
            <a:ext cx="141577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対象となる方</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16" name="テキスト ボックス 15"/>
          <p:cNvSpPr txBox="1"/>
          <p:nvPr/>
        </p:nvSpPr>
        <p:spPr>
          <a:xfrm>
            <a:off x="224644" y="2590036"/>
            <a:ext cx="6526827" cy="1261884"/>
          </a:xfrm>
          <a:prstGeom prst="rect">
            <a:avLst/>
          </a:prstGeom>
          <a:noFill/>
          <a:ln w="15875">
            <a:solidFill>
              <a:schemeClr val="tx1"/>
            </a:solidFill>
            <a:prstDash val="dash"/>
          </a:ln>
        </p:spPr>
        <p:txBody>
          <a:bodyPr wrap="square" rtlCol="0">
            <a:spAutoFit/>
          </a:bodyPr>
          <a:lstStyle/>
          <a:p>
            <a:r>
              <a:rPr lang="ja-JP" altLang="en-US" sz="1200" dirty="0" smtClean="0">
                <a:solidFill>
                  <a:prstClr val="black"/>
                </a:solidFill>
                <a:latin typeface="ＭＳ ゴシック" panose="020B0609070205080204" pitchFamily="49" charset="-128"/>
                <a:ea typeface="ＭＳ ゴシック" panose="020B0609070205080204" pitchFamily="49" charset="-128"/>
              </a:rPr>
              <a:t>・資本金もしくは出資金の額が１億円以下の法人</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a:solidFill>
                  <a:prstClr val="black"/>
                </a:solidFill>
                <a:latin typeface="ＭＳ ゴシック" panose="020B0609070205080204" pitchFamily="49" charset="-128"/>
                <a:ea typeface="ＭＳ ゴシック" panose="020B0609070205080204" pitchFamily="49" charset="-128"/>
              </a:rPr>
              <a:t>・資本</a:t>
            </a:r>
            <a:r>
              <a:rPr lang="ja-JP" altLang="en-US" sz="1200" dirty="0" smtClean="0">
                <a:solidFill>
                  <a:prstClr val="black"/>
                </a:solidFill>
                <a:latin typeface="ＭＳ ゴシック" panose="020B0609070205080204" pitchFamily="49" charset="-128"/>
                <a:ea typeface="ＭＳ ゴシック" panose="020B0609070205080204" pitchFamily="49" charset="-128"/>
              </a:rPr>
              <a:t>金</a:t>
            </a:r>
            <a:r>
              <a:rPr lang="ja-JP" altLang="en-US" sz="1200" dirty="0">
                <a:solidFill>
                  <a:prstClr val="black"/>
                </a:solidFill>
                <a:latin typeface="ＭＳ ゴシック" panose="020B0609070205080204" pitchFamily="49" charset="-128"/>
                <a:ea typeface="ＭＳ ゴシック" panose="020B0609070205080204" pitchFamily="49" charset="-128"/>
              </a:rPr>
              <a:t>もしくは</a:t>
            </a:r>
            <a:r>
              <a:rPr lang="ja-JP" altLang="en-US" sz="1200" dirty="0" smtClean="0">
                <a:solidFill>
                  <a:prstClr val="black"/>
                </a:solidFill>
                <a:latin typeface="ＭＳ ゴシック" panose="020B0609070205080204" pitchFamily="49" charset="-128"/>
                <a:ea typeface="ＭＳ ゴシック" panose="020B0609070205080204" pitchFamily="49" charset="-128"/>
              </a:rPr>
              <a:t>出資金を有しない法人のうち常時使用する従業員数が</a:t>
            </a:r>
            <a:r>
              <a:rPr lang="en-US" altLang="ja-JP" sz="1200" dirty="0" smtClean="0">
                <a:solidFill>
                  <a:prstClr val="black"/>
                </a:solidFill>
                <a:latin typeface="ＭＳ ゴシック" panose="020B0609070205080204" pitchFamily="49" charset="-128"/>
                <a:ea typeface="ＭＳ ゴシック" panose="020B0609070205080204" pitchFamily="49" charset="-128"/>
              </a:rPr>
              <a:t>1,000</a:t>
            </a:r>
            <a:r>
              <a:rPr lang="ja-JP" altLang="en-US" sz="1200" dirty="0" smtClean="0">
                <a:solidFill>
                  <a:prstClr val="black"/>
                </a:solidFill>
                <a:latin typeface="ＭＳ ゴシック" panose="020B0609070205080204" pitchFamily="49" charset="-128"/>
                <a:ea typeface="ＭＳ ゴシック" panose="020B0609070205080204" pitchFamily="49" charset="-128"/>
              </a:rPr>
              <a:t>人以下の法人</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smtClean="0">
                <a:solidFill>
                  <a:prstClr val="black"/>
                </a:solidFill>
                <a:latin typeface="ＭＳ ゴシック" panose="020B0609070205080204" pitchFamily="49" charset="-128"/>
                <a:ea typeface="ＭＳ ゴシック" panose="020B0609070205080204" pitchFamily="49" charset="-128"/>
              </a:rPr>
              <a:t>・常時使用する従業員数が</a:t>
            </a:r>
            <a:r>
              <a:rPr lang="en-US" altLang="ja-JP" sz="1200" dirty="0" smtClean="0">
                <a:solidFill>
                  <a:prstClr val="black"/>
                </a:solidFill>
                <a:latin typeface="ＭＳ ゴシック" panose="020B0609070205080204" pitchFamily="49" charset="-128"/>
                <a:ea typeface="ＭＳ ゴシック" panose="020B0609070205080204" pitchFamily="49" charset="-128"/>
              </a:rPr>
              <a:t>1,000</a:t>
            </a:r>
            <a:r>
              <a:rPr lang="ja-JP" altLang="en-US" sz="1200" dirty="0" smtClean="0">
                <a:solidFill>
                  <a:prstClr val="black"/>
                </a:solidFill>
                <a:latin typeface="ＭＳ ゴシック" panose="020B0609070205080204" pitchFamily="49" charset="-128"/>
                <a:ea typeface="ＭＳ ゴシック" panose="020B0609070205080204" pitchFamily="49" charset="-128"/>
              </a:rPr>
              <a:t>人以下の個人</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smtClean="0">
                <a:solidFill>
                  <a:prstClr val="black"/>
                </a:solidFill>
                <a:latin typeface="ＭＳ ゴシック" panose="020B0609070205080204" pitchFamily="49" charset="-128"/>
                <a:ea typeface="ＭＳ ゴシック" panose="020B0609070205080204" pitchFamily="49" charset="-128"/>
              </a:rPr>
              <a:t>　</a:t>
            </a:r>
            <a:r>
              <a:rPr lang="en-US" altLang="ja-JP" sz="1000" dirty="0" smtClean="0">
                <a:solidFill>
                  <a:prstClr val="black"/>
                </a:solidFill>
                <a:latin typeface="ＭＳ ゴシック" panose="020B0609070205080204" pitchFamily="49" charset="-128"/>
                <a:ea typeface="ＭＳ ゴシック" panose="020B0609070205080204" pitchFamily="49" charset="-128"/>
              </a:rPr>
              <a:t>※</a:t>
            </a:r>
            <a:r>
              <a:rPr lang="ja-JP" altLang="en-US" sz="1000" dirty="0" smtClean="0">
                <a:solidFill>
                  <a:prstClr val="black"/>
                </a:solidFill>
                <a:latin typeface="ＭＳ ゴシック" panose="020B0609070205080204" pitchFamily="49" charset="-128"/>
                <a:ea typeface="ＭＳ ゴシック" panose="020B0609070205080204" pitchFamily="49" charset="-128"/>
              </a:rPr>
              <a:t>ただし、次の法人は、たとえ資本金が１億円以下でも中小企業者とはなりません。</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smtClean="0">
                <a:solidFill>
                  <a:prstClr val="black"/>
                </a:solidFill>
                <a:latin typeface="ＭＳ ゴシック" panose="020B0609070205080204" pitchFamily="49" charset="-128"/>
                <a:ea typeface="ＭＳ ゴシック" panose="020B0609070205080204" pitchFamily="49" charset="-128"/>
              </a:rPr>
              <a:t>　　①大規模</a:t>
            </a:r>
            <a:r>
              <a:rPr lang="ja-JP" altLang="en-US" sz="1000" dirty="0">
                <a:solidFill>
                  <a:prstClr val="black"/>
                </a:solidFill>
                <a:latin typeface="ＭＳ ゴシック" panose="020B0609070205080204" pitchFamily="49" charset="-128"/>
                <a:ea typeface="ＭＳ ゴシック" panose="020B0609070205080204" pitchFamily="49" charset="-128"/>
              </a:rPr>
              <a:t>法人（資本</a:t>
            </a:r>
            <a:r>
              <a:rPr lang="ja-JP" altLang="en-US" sz="1000" dirty="0" smtClean="0">
                <a:solidFill>
                  <a:prstClr val="black"/>
                </a:solidFill>
                <a:latin typeface="ＭＳ ゴシック" panose="020B0609070205080204" pitchFamily="49" charset="-128"/>
                <a:ea typeface="ＭＳ ゴシック" panose="020B0609070205080204" pitchFamily="49" charset="-128"/>
              </a:rPr>
              <a:t>金</a:t>
            </a:r>
            <a:r>
              <a:rPr lang="ja-JP" altLang="en-US" sz="1000" dirty="0">
                <a:solidFill>
                  <a:prstClr val="black"/>
                </a:solidFill>
                <a:latin typeface="ＭＳ ゴシック" panose="020B0609070205080204" pitchFamily="49" charset="-128"/>
                <a:ea typeface="ＭＳ ゴシック" panose="020B0609070205080204" pitchFamily="49" charset="-128"/>
              </a:rPr>
              <a:t>もしくは</a:t>
            </a:r>
            <a:r>
              <a:rPr lang="ja-JP" altLang="en-US" sz="1000" dirty="0" smtClean="0">
                <a:solidFill>
                  <a:prstClr val="black"/>
                </a:solidFill>
                <a:latin typeface="ＭＳ ゴシック" panose="020B0609070205080204" pitchFamily="49" charset="-128"/>
                <a:ea typeface="ＭＳ ゴシック" panose="020B0609070205080204" pitchFamily="49" charset="-128"/>
              </a:rPr>
              <a:t>出</a:t>
            </a:r>
            <a:r>
              <a:rPr lang="ja-JP" altLang="en-US" sz="1000" dirty="0">
                <a:solidFill>
                  <a:prstClr val="black"/>
                </a:solidFill>
                <a:latin typeface="ＭＳ ゴシック" panose="020B0609070205080204" pitchFamily="49" charset="-128"/>
                <a:ea typeface="ＭＳ ゴシック" panose="020B0609070205080204" pitchFamily="49" charset="-128"/>
              </a:rPr>
              <a:t>資金の額が</a:t>
            </a:r>
            <a:r>
              <a:rPr lang="ja-JP" altLang="en-US" sz="1000" dirty="0" smtClean="0">
                <a:solidFill>
                  <a:prstClr val="black"/>
                </a:solidFill>
                <a:latin typeface="ＭＳ ゴシック" panose="020B0609070205080204" pitchFamily="49" charset="-128"/>
                <a:ea typeface="ＭＳ ゴシック" panose="020B0609070205080204" pitchFamily="49" charset="-128"/>
              </a:rPr>
              <a:t>１億円超の法人又は資本金</a:t>
            </a:r>
            <a:r>
              <a:rPr lang="ja-JP" altLang="en-US" sz="1000" dirty="0">
                <a:solidFill>
                  <a:prstClr val="black"/>
                </a:solidFill>
                <a:latin typeface="ＭＳ ゴシック" panose="020B0609070205080204" pitchFamily="49" charset="-128"/>
                <a:ea typeface="ＭＳ ゴシック" panose="020B0609070205080204" pitchFamily="49" charset="-128"/>
              </a:rPr>
              <a:t>もしくは</a:t>
            </a:r>
            <a:r>
              <a:rPr lang="ja-JP" altLang="en-US" sz="1000" dirty="0" smtClean="0">
                <a:solidFill>
                  <a:prstClr val="black"/>
                </a:solidFill>
                <a:latin typeface="ＭＳ ゴシック" panose="020B0609070205080204" pitchFamily="49" charset="-128"/>
                <a:ea typeface="ＭＳ ゴシック" panose="020B0609070205080204" pitchFamily="49" charset="-128"/>
              </a:rPr>
              <a:t>出</a:t>
            </a:r>
            <a:r>
              <a:rPr lang="ja-JP" altLang="en-US" sz="1000" dirty="0">
                <a:solidFill>
                  <a:prstClr val="black"/>
                </a:solidFill>
                <a:latin typeface="ＭＳ ゴシック" panose="020B0609070205080204" pitchFamily="49" charset="-128"/>
                <a:ea typeface="ＭＳ ゴシック" panose="020B0609070205080204" pitchFamily="49" charset="-128"/>
              </a:rPr>
              <a:t>資金を有</a:t>
            </a:r>
            <a:r>
              <a:rPr lang="ja-JP" altLang="en-US" sz="1000" dirty="0" smtClean="0">
                <a:solidFill>
                  <a:prstClr val="black"/>
                </a:solidFill>
                <a:latin typeface="ＭＳ ゴシック" panose="020B0609070205080204" pitchFamily="49" charset="-128"/>
                <a:ea typeface="ＭＳ ゴシック" panose="020B0609070205080204" pitchFamily="49" charset="-128"/>
              </a:rPr>
              <a:t>しない</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a:solidFill>
                  <a:prstClr val="black"/>
                </a:solidFill>
                <a:latin typeface="ＭＳ ゴシック" panose="020B0609070205080204" pitchFamily="49" charset="-128"/>
                <a:ea typeface="ＭＳ ゴシック" panose="020B0609070205080204" pitchFamily="49" charset="-128"/>
              </a:rPr>
              <a:t>　</a:t>
            </a:r>
            <a:r>
              <a:rPr lang="ja-JP" altLang="en-US" sz="1000" dirty="0" smtClean="0">
                <a:solidFill>
                  <a:prstClr val="black"/>
                </a:solidFill>
                <a:latin typeface="ＭＳ ゴシック" panose="020B0609070205080204" pitchFamily="49" charset="-128"/>
                <a:ea typeface="ＭＳ ゴシック" panose="020B0609070205080204" pitchFamily="49" charset="-128"/>
              </a:rPr>
              <a:t>　　法人のうち常時</a:t>
            </a:r>
            <a:r>
              <a:rPr lang="ja-JP" altLang="en-US" sz="1000" dirty="0">
                <a:solidFill>
                  <a:prstClr val="black"/>
                </a:solidFill>
                <a:latin typeface="ＭＳ ゴシック" panose="020B0609070205080204" pitchFamily="49" charset="-128"/>
                <a:ea typeface="ＭＳ ゴシック" panose="020B0609070205080204" pitchFamily="49" charset="-128"/>
              </a:rPr>
              <a:t>使用する</a:t>
            </a:r>
            <a:r>
              <a:rPr lang="ja-JP" altLang="en-US" sz="1000" dirty="0" smtClean="0">
                <a:solidFill>
                  <a:prstClr val="black"/>
                </a:solidFill>
                <a:latin typeface="ＭＳ ゴシック" panose="020B0609070205080204" pitchFamily="49" charset="-128"/>
                <a:ea typeface="ＭＳ ゴシック" panose="020B0609070205080204" pitchFamily="49" charset="-128"/>
              </a:rPr>
              <a:t>従業員数</a:t>
            </a:r>
            <a:r>
              <a:rPr lang="ja-JP" altLang="en-US" sz="1000" dirty="0">
                <a:solidFill>
                  <a:prstClr val="black"/>
                </a:solidFill>
                <a:latin typeface="ＭＳ ゴシック" panose="020B0609070205080204" pitchFamily="49" charset="-128"/>
                <a:ea typeface="ＭＳ ゴシック" panose="020B0609070205080204" pitchFamily="49" charset="-128"/>
              </a:rPr>
              <a:t>が</a:t>
            </a:r>
            <a:r>
              <a:rPr lang="en-US" altLang="ja-JP" sz="1000" dirty="0">
                <a:solidFill>
                  <a:prstClr val="black"/>
                </a:solidFill>
                <a:latin typeface="ＭＳ ゴシック" panose="020B0609070205080204" pitchFamily="49" charset="-128"/>
                <a:ea typeface="ＭＳ ゴシック" panose="020B0609070205080204" pitchFamily="49" charset="-128"/>
              </a:rPr>
              <a:t>1,000</a:t>
            </a:r>
            <a:r>
              <a:rPr lang="ja-JP" altLang="en-US" sz="1000" dirty="0" smtClean="0">
                <a:solidFill>
                  <a:prstClr val="black"/>
                </a:solidFill>
                <a:latin typeface="ＭＳ ゴシック" panose="020B0609070205080204" pitchFamily="49" charset="-128"/>
                <a:ea typeface="ＭＳ ゴシック" panose="020B0609070205080204" pitchFamily="49" charset="-128"/>
              </a:rPr>
              <a:t>人超の法人）から</a:t>
            </a:r>
            <a:r>
              <a:rPr lang="en-US" altLang="ja-JP" sz="1000" dirty="0" smtClean="0">
                <a:solidFill>
                  <a:prstClr val="black"/>
                </a:solidFill>
                <a:latin typeface="ＭＳ ゴシック" panose="020B0609070205080204" pitchFamily="49" charset="-128"/>
                <a:ea typeface="ＭＳ ゴシック" panose="020B0609070205080204" pitchFamily="49" charset="-128"/>
              </a:rPr>
              <a:t>2</a:t>
            </a:r>
            <a:r>
              <a:rPr lang="ja-JP" altLang="en-US" sz="1000" dirty="0" smtClean="0">
                <a:solidFill>
                  <a:prstClr val="black"/>
                </a:solidFill>
                <a:latin typeface="ＭＳ ゴシック" panose="020B0609070205080204" pitchFamily="49" charset="-128"/>
                <a:ea typeface="ＭＳ ゴシック" panose="020B0609070205080204" pitchFamily="49" charset="-128"/>
              </a:rPr>
              <a:t>分の</a:t>
            </a:r>
            <a:r>
              <a:rPr lang="en-US" altLang="ja-JP" sz="1000" dirty="0" smtClean="0">
                <a:solidFill>
                  <a:prstClr val="black"/>
                </a:solidFill>
                <a:latin typeface="ＭＳ ゴシック" panose="020B0609070205080204" pitchFamily="49" charset="-128"/>
                <a:ea typeface="ＭＳ ゴシック" panose="020B0609070205080204" pitchFamily="49" charset="-128"/>
              </a:rPr>
              <a:t>1</a:t>
            </a:r>
            <a:r>
              <a:rPr lang="ja-JP" altLang="en-US" sz="1000" dirty="0" smtClean="0">
                <a:solidFill>
                  <a:prstClr val="black"/>
                </a:solidFill>
                <a:latin typeface="ＭＳ ゴシック" panose="020B0609070205080204" pitchFamily="49" charset="-128"/>
                <a:ea typeface="ＭＳ ゴシック" panose="020B0609070205080204" pitchFamily="49" charset="-128"/>
              </a:rPr>
              <a:t>以上の出資を受ける</a:t>
            </a:r>
            <a:r>
              <a:rPr lang="ja-JP" altLang="en-US" sz="1000" dirty="0">
                <a:solidFill>
                  <a:prstClr val="black"/>
                </a:solidFill>
                <a:latin typeface="ＭＳ ゴシック" panose="020B0609070205080204" pitchFamily="49" charset="-128"/>
                <a:ea typeface="ＭＳ ゴシック" panose="020B0609070205080204" pitchFamily="49" charset="-128"/>
              </a:rPr>
              <a:t>法人</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smtClean="0">
                <a:solidFill>
                  <a:prstClr val="black"/>
                </a:solidFill>
                <a:latin typeface="ＭＳ ゴシック" panose="020B0609070205080204" pitchFamily="49" charset="-128"/>
                <a:ea typeface="ＭＳ ゴシック" panose="020B0609070205080204" pitchFamily="49" charset="-128"/>
              </a:rPr>
              <a:t>　　②２以上の大規模法人から</a:t>
            </a:r>
            <a:r>
              <a:rPr lang="en-US" altLang="ja-JP" sz="1000" dirty="0" smtClean="0">
                <a:solidFill>
                  <a:prstClr val="black"/>
                </a:solidFill>
                <a:latin typeface="ＭＳ ゴシック" panose="020B0609070205080204" pitchFamily="49" charset="-128"/>
                <a:ea typeface="ＭＳ ゴシック" panose="020B0609070205080204" pitchFamily="49" charset="-128"/>
              </a:rPr>
              <a:t>3</a:t>
            </a:r>
            <a:r>
              <a:rPr lang="ja-JP" altLang="en-US" sz="1000" dirty="0" smtClean="0">
                <a:solidFill>
                  <a:prstClr val="black"/>
                </a:solidFill>
                <a:latin typeface="ＭＳ ゴシック" panose="020B0609070205080204" pitchFamily="49" charset="-128"/>
                <a:ea typeface="ＭＳ ゴシック" panose="020B0609070205080204" pitchFamily="49" charset="-128"/>
              </a:rPr>
              <a:t>分の</a:t>
            </a:r>
            <a:r>
              <a:rPr lang="en-US" altLang="ja-JP" sz="1000" dirty="0" smtClean="0">
                <a:solidFill>
                  <a:prstClr val="black"/>
                </a:solidFill>
                <a:latin typeface="ＭＳ ゴシック" panose="020B0609070205080204" pitchFamily="49" charset="-128"/>
                <a:ea typeface="ＭＳ ゴシック" panose="020B0609070205080204" pitchFamily="49" charset="-128"/>
              </a:rPr>
              <a:t>2</a:t>
            </a:r>
            <a:r>
              <a:rPr lang="ja-JP" altLang="en-US" sz="1000" dirty="0" smtClean="0">
                <a:solidFill>
                  <a:prstClr val="black"/>
                </a:solidFill>
                <a:latin typeface="ＭＳ ゴシック" panose="020B0609070205080204" pitchFamily="49" charset="-128"/>
                <a:ea typeface="ＭＳ ゴシック" panose="020B0609070205080204" pitchFamily="49" charset="-128"/>
              </a:rPr>
              <a:t>以上の出資を受ける</a:t>
            </a:r>
            <a:r>
              <a:rPr lang="ja-JP" altLang="en-US" sz="1000" dirty="0">
                <a:solidFill>
                  <a:prstClr val="black"/>
                </a:solidFill>
                <a:latin typeface="ＭＳ ゴシック" panose="020B0609070205080204" pitchFamily="49" charset="-128"/>
                <a:ea typeface="ＭＳ ゴシック" panose="020B0609070205080204" pitchFamily="49" charset="-128"/>
              </a:rPr>
              <a:t>法人</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p:txBody>
      </p:sp>
      <p:sp>
        <p:nvSpPr>
          <p:cNvPr id="17" name="テキスト ボックス 48"/>
          <p:cNvSpPr txBox="1">
            <a:spLocks noChangeArrowheads="1"/>
          </p:cNvSpPr>
          <p:nvPr/>
        </p:nvSpPr>
        <p:spPr bwMode="auto">
          <a:xfrm>
            <a:off x="128464" y="3923928"/>
            <a:ext cx="156966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対象となる設備</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19" name="正方形/長方形 18"/>
          <p:cNvSpPr/>
          <p:nvPr/>
        </p:nvSpPr>
        <p:spPr>
          <a:xfrm>
            <a:off x="440668" y="4282382"/>
            <a:ext cx="6012668" cy="984885"/>
          </a:xfrm>
          <a:prstGeom prst="rect">
            <a:avLst/>
          </a:prstGeom>
        </p:spPr>
        <p:txBody>
          <a:bodyPr wrap="square">
            <a:spAutoFit/>
          </a:bodyPr>
          <a:lstStyle/>
          <a:p>
            <a:pPr fontAlgn="base">
              <a:spcBef>
                <a:spcPct val="0"/>
              </a:spcBef>
              <a:spcAft>
                <a:spcPct val="0"/>
              </a:spcAft>
              <a:defRPr/>
            </a:pPr>
            <a:r>
              <a:rPr kumimoji="0" lang="ja-JP" altLang="en-US" sz="1200" kern="0" dirty="0">
                <a:solidFill>
                  <a:prstClr val="black"/>
                </a:solidFill>
                <a:latin typeface="ＭＳ ゴシック" panose="020B0609070205080204" pitchFamily="49" charset="-128"/>
                <a:ea typeface="ＭＳ ゴシック" panose="020B0609070205080204" pitchFamily="49" charset="-128"/>
              </a:rPr>
              <a:t>下</a:t>
            </a:r>
            <a:r>
              <a:rPr kumimoji="0" lang="ja-JP" altLang="en-US" sz="1200" kern="0" dirty="0" smtClean="0">
                <a:solidFill>
                  <a:prstClr val="black"/>
                </a:solidFill>
                <a:latin typeface="ＭＳ ゴシック" panose="020B0609070205080204" pitchFamily="49" charset="-128"/>
                <a:ea typeface="ＭＳ ゴシック" panose="020B0609070205080204" pitchFamily="49" charset="-128"/>
              </a:rPr>
              <a:t>の</a:t>
            </a:r>
            <a:r>
              <a:rPr kumimoji="0" lang="ja-JP" altLang="en-US" sz="1200" kern="0" dirty="0">
                <a:solidFill>
                  <a:prstClr val="black"/>
                </a:solidFill>
                <a:latin typeface="ＭＳ ゴシック" panose="020B0609070205080204" pitchFamily="49" charset="-128"/>
                <a:ea typeface="ＭＳ ゴシック" panose="020B0609070205080204" pitchFamily="49" charset="-128"/>
              </a:rPr>
              <a:t>表の対象設備のうち、以下の２つの要件を満たすもの</a:t>
            </a:r>
            <a:endParaRPr kumimoji="0" lang="en-US" altLang="ja-JP" sz="1200" kern="0" dirty="0">
              <a:solidFill>
                <a:prstClr val="black"/>
              </a:solidFill>
              <a:latin typeface="ＭＳ ゴシック" panose="020B0609070205080204" pitchFamily="49" charset="-128"/>
              <a:ea typeface="ＭＳ ゴシック" panose="020B0609070205080204" pitchFamily="49" charset="-128"/>
            </a:endParaRPr>
          </a:p>
          <a:p>
            <a:pPr fontAlgn="base">
              <a:spcBef>
                <a:spcPct val="0"/>
              </a:spcBef>
              <a:spcAft>
                <a:spcPct val="0"/>
              </a:spcAft>
              <a:defRPr/>
            </a:pPr>
            <a:r>
              <a:rPr kumimoji="0" lang="ja-JP" altLang="en-US" sz="1200" kern="0" dirty="0">
                <a:solidFill>
                  <a:prstClr val="black"/>
                </a:solidFill>
                <a:latin typeface="ＭＳ ゴシック" panose="020B0609070205080204" pitchFamily="49" charset="-128"/>
                <a:ea typeface="ＭＳ ゴシック" panose="020B0609070205080204" pitchFamily="49" charset="-128"/>
              </a:rPr>
              <a:t>①</a:t>
            </a:r>
            <a:r>
              <a:rPr kumimoji="0" lang="ja-JP" altLang="en-US" sz="1200" kern="0" dirty="0" smtClean="0">
                <a:solidFill>
                  <a:prstClr val="black"/>
                </a:solidFill>
                <a:latin typeface="ＭＳ ゴシック" panose="020B0609070205080204" pitchFamily="49" charset="-128"/>
                <a:ea typeface="ＭＳ ゴシック" panose="020B0609070205080204" pitchFamily="49" charset="-128"/>
              </a:rPr>
              <a:t>　一定</a:t>
            </a:r>
            <a:r>
              <a:rPr kumimoji="0" lang="ja-JP" altLang="en-US" sz="1200" kern="0" dirty="0">
                <a:solidFill>
                  <a:prstClr val="black"/>
                </a:solidFill>
                <a:latin typeface="ＭＳ ゴシック" panose="020B0609070205080204" pitchFamily="49" charset="-128"/>
                <a:ea typeface="ＭＳ ゴシック" panose="020B0609070205080204" pitchFamily="49" charset="-128"/>
              </a:rPr>
              <a:t>期間内に販売されたモデル（最新モデルである必要は</a:t>
            </a:r>
            <a:r>
              <a:rPr kumimoji="0" lang="ja-JP" altLang="en-US" sz="1200" kern="0" dirty="0" smtClean="0">
                <a:solidFill>
                  <a:prstClr val="black"/>
                </a:solidFill>
                <a:latin typeface="ＭＳ ゴシック" panose="020B0609070205080204" pitchFamily="49" charset="-128"/>
                <a:ea typeface="ＭＳ ゴシック" panose="020B0609070205080204" pitchFamily="49" charset="-128"/>
              </a:rPr>
              <a:t>ありません）</a:t>
            </a:r>
            <a:endParaRPr kumimoji="0" lang="en-US" altLang="ja-JP" sz="1200" kern="0" dirty="0">
              <a:solidFill>
                <a:prstClr val="black"/>
              </a:solidFill>
              <a:latin typeface="ＭＳ ゴシック" panose="020B0609070205080204" pitchFamily="49" charset="-128"/>
              <a:ea typeface="ＭＳ ゴシック" panose="020B0609070205080204" pitchFamily="49" charset="-128"/>
            </a:endParaRPr>
          </a:p>
          <a:p>
            <a:pPr fontAlgn="base">
              <a:spcBef>
                <a:spcPct val="0"/>
              </a:spcBef>
              <a:spcAft>
                <a:spcPct val="0"/>
              </a:spcAft>
              <a:defRPr/>
            </a:pPr>
            <a:r>
              <a:rPr kumimoji="0" lang="ja-JP" altLang="en-US" sz="1200" kern="0" dirty="0">
                <a:solidFill>
                  <a:prstClr val="black"/>
                </a:solidFill>
                <a:latin typeface="ＭＳ ゴシック" panose="020B0609070205080204" pitchFamily="49" charset="-128"/>
                <a:ea typeface="ＭＳ ゴシック" panose="020B0609070205080204" pitchFamily="49" charset="-128"/>
              </a:rPr>
              <a:t>②</a:t>
            </a:r>
            <a:r>
              <a:rPr kumimoji="0" lang="ja-JP" altLang="en-US" sz="1200" kern="0" dirty="0" smtClean="0">
                <a:solidFill>
                  <a:prstClr val="black"/>
                </a:solidFill>
                <a:latin typeface="ＭＳ ゴシック" panose="020B0609070205080204" pitchFamily="49" charset="-128"/>
                <a:ea typeface="ＭＳ ゴシック" panose="020B0609070205080204" pitchFamily="49" charset="-128"/>
              </a:rPr>
              <a:t>　経営力の向上に資するものの指標（生産効率、エネルギー効率、精度など）が</a:t>
            </a:r>
            <a:endParaRPr kumimoji="0" lang="en-US" altLang="ja-JP" sz="1200" kern="0" dirty="0" smtClean="0">
              <a:solidFill>
                <a:prstClr val="black"/>
              </a:solidFill>
              <a:latin typeface="ＭＳ ゴシック" panose="020B0609070205080204" pitchFamily="49" charset="-128"/>
              <a:ea typeface="ＭＳ ゴシック" panose="020B0609070205080204" pitchFamily="49" charset="-128"/>
            </a:endParaRPr>
          </a:p>
          <a:p>
            <a:pPr fontAlgn="base">
              <a:spcBef>
                <a:spcPct val="0"/>
              </a:spcBef>
              <a:spcAft>
                <a:spcPct val="0"/>
              </a:spcAft>
              <a:defRPr/>
            </a:pPr>
            <a:r>
              <a:rPr kumimoji="0" lang="ja-JP" altLang="en-US" sz="1200" kern="0" dirty="0">
                <a:solidFill>
                  <a:prstClr val="black"/>
                </a:solidFill>
                <a:latin typeface="ＭＳ ゴシック" panose="020B0609070205080204" pitchFamily="49" charset="-128"/>
                <a:ea typeface="ＭＳ ゴシック" panose="020B0609070205080204" pitchFamily="49" charset="-128"/>
              </a:rPr>
              <a:t>　</a:t>
            </a:r>
            <a:r>
              <a:rPr kumimoji="0" lang="ja-JP" altLang="en-US" sz="1200" kern="0" dirty="0" smtClean="0">
                <a:solidFill>
                  <a:prstClr val="black"/>
                </a:solidFill>
                <a:latin typeface="ＭＳ ゴシック" panose="020B0609070205080204" pitchFamily="49" charset="-128"/>
                <a:ea typeface="ＭＳ ゴシック" panose="020B0609070205080204" pitchFamily="49" charset="-128"/>
              </a:rPr>
              <a:t>　旧モデルと比較して年</a:t>
            </a:r>
            <a:r>
              <a:rPr kumimoji="0" lang="ja-JP" altLang="en-US" sz="1200" kern="0" dirty="0">
                <a:solidFill>
                  <a:prstClr val="black"/>
                </a:solidFill>
                <a:latin typeface="ＭＳ ゴシック" panose="020B0609070205080204" pitchFamily="49" charset="-128"/>
                <a:ea typeface="ＭＳ ゴシック" panose="020B0609070205080204" pitchFamily="49" charset="-128"/>
              </a:rPr>
              <a:t>平均１％以上</a:t>
            </a:r>
            <a:r>
              <a:rPr kumimoji="0" lang="ja-JP" altLang="en-US" sz="1200" kern="0" dirty="0" smtClean="0">
                <a:solidFill>
                  <a:prstClr val="black"/>
                </a:solidFill>
                <a:latin typeface="ＭＳ ゴシック" panose="020B0609070205080204" pitchFamily="49" charset="-128"/>
                <a:ea typeface="ＭＳ ゴシック" panose="020B0609070205080204" pitchFamily="49" charset="-128"/>
              </a:rPr>
              <a:t>向上している設備</a:t>
            </a:r>
            <a:endParaRPr kumimoji="0" lang="en-US" altLang="ja-JP" sz="1200" kern="0" dirty="0" smtClean="0">
              <a:solidFill>
                <a:prstClr val="black"/>
              </a:solidFill>
              <a:latin typeface="ＭＳ ゴシック" panose="020B0609070205080204" pitchFamily="49" charset="-128"/>
              <a:ea typeface="ＭＳ ゴシック" panose="020B0609070205080204" pitchFamily="49" charset="-128"/>
            </a:endParaRPr>
          </a:p>
          <a:p>
            <a:pPr fontAlgn="base">
              <a:spcBef>
                <a:spcPct val="0"/>
              </a:spcBef>
              <a:spcAft>
                <a:spcPct val="0"/>
              </a:spcAft>
              <a:defRPr/>
            </a:pPr>
            <a:r>
              <a:rPr kumimoji="0" lang="en-US" altLang="ja-JP" sz="1000" kern="0" dirty="0" smtClean="0">
                <a:solidFill>
                  <a:prstClr val="black"/>
                </a:solidFill>
                <a:latin typeface="ＭＳ ゴシック" panose="020B0609070205080204" pitchFamily="49" charset="-128"/>
                <a:ea typeface="ＭＳ ゴシック" panose="020B0609070205080204" pitchFamily="49" charset="-128"/>
              </a:rPr>
              <a:t>※</a:t>
            </a:r>
            <a:r>
              <a:rPr kumimoji="0" lang="ja-JP" altLang="en-US" sz="1000" kern="0" dirty="0" smtClean="0">
                <a:solidFill>
                  <a:prstClr val="black"/>
                </a:solidFill>
                <a:latin typeface="ＭＳ ゴシック" panose="020B0609070205080204" pitchFamily="49" charset="-128"/>
                <a:ea typeface="ＭＳ ゴシック" panose="020B0609070205080204" pitchFamily="49" charset="-128"/>
              </a:rPr>
              <a:t>要件①、②について、工業会等から証明書を取得する必要があります。</a:t>
            </a:r>
            <a:endParaRPr kumimoji="0" lang="en-US" altLang="ja-JP" sz="1000" kern="0" dirty="0" smtClean="0">
              <a:solidFill>
                <a:prstClr val="black"/>
              </a:solidFill>
              <a:latin typeface="ＭＳ ゴシック" panose="020B0609070205080204" pitchFamily="49" charset="-128"/>
              <a:ea typeface="ＭＳ ゴシック" panose="020B0609070205080204" pitchFamily="49" charset="-128"/>
            </a:endParaRPr>
          </a:p>
        </p:txBody>
      </p:sp>
      <p:graphicFrame>
        <p:nvGraphicFramePr>
          <p:cNvPr id="6" name="オブジェクト 5"/>
          <p:cNvGraphicFramePr>
            <a:graphicFrameLocks noChangeAspect="1"/>
          </p:cNvGraphicFramePr>
          <p:nvPr>
            <p:extLst/>
          </p:nvPr>
        </p:nvGraphicFramePr>
        <p:xfrm>
          <a:off x="360363" y="5348447"/>
          <a:ext cx="6137275" cy="1493837"/>
        </p:xfrm>
        <a:graphic>
          <a:graphicData uri="http://schemas.openxmlformats.org/presentationml/2006/ole">
            <mc:AlternateContent xmlns:mc="http://schemas.openxmlformats.org/markup-compatibility/2006">
              <mc:Choice xmlns:v="urn:schemas-microsoft-com:vml" Requires="v">
                <p:oleObj spid="_x0000_s3098" name="ワークシート" r:id="rId3" imgW="4752849" imgH="1114556" progId="Excel.Sheet.12">
                  <p:embed/>
                </p:oleObj>
              </mc:Choice>
              <mc:Fallback>
                <p:oleObj name="ワークシート" r:id="rId3" imgW="4752849" imgH="1114556" progId="Excel.Sheet.1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0363" y="5348447"/>
                        <a:ext cx="6137275" cy="1493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 name="正方形/長方形 21"/>
          <p:cNvSpPr/>
          <p:nvPr/>
        </p:nvSpPr>
        <p:spPr>
          <a:xfrm>
            <a:off x="440668" y="6876256"/>
            <a:ext cx="6084676" cy="861774"/>
          </a:xfrm>
          <a:prstGeom prst="rect">
            <a:avLst/>
          </a:prstGeom>
        </p:spPr>
        <p:txBody>
          <a:bodyPr wrap="square">
            <a:spAutoFit/>
          </a:bodyPr>
          <a:lstStyle/>
          <a:p>
            <a:pPr fontAlgn="base">
              <a:spcBef>
                <a:spcPct val="0"/>
              </a:spcBef>
              <a:spcAft>
                <a:spcPct val="0"/>
              </a:spcAft>
              <a:defRPr/>
            </a:pPr>
            <a:r>
              <a:rPr kumimoji="0" lang="en-US" altLang="ja-JP" sz="1000" kern="0" dirty="0" smtClean="0">
                <a:solidFill>
                  <a:prstClr val="black"/>
                </a:solidFill>
                <a:latin typeface="ＭＳ ゴシック" panose="020B0609070205080204" pitchFamily="49" charset="-128"/>
                <a:ea typeface="ＭＳ ゴシック" panose="020B0609070205080204" pitchFamily="49" charset="-128"/>
              </a:rPr>
              <a:t>※</a:t>
            </a:r>
            <a:r>
              <a:rPr kumimoji="0" lang="ja-JP" altLang="en-US" sz="1000" kern="0" dirty="0" smtClean="0">
                <a:solidFill>
                  <a:prstClr val="black"/>
                </a:solidFill>
                <a:latin typeface="ＭＳ ゴシック" panose="020B0609070205080204" pitchFamily="49" charset="-128"/>
                <a:ea typeface="ＭＳ ゴシック" panose="020B0609070205080204" pitchFamily="49" charset="-128"/>
              </a:rPr>
              <a:t>１　工具、器具備品、建物附属設備については、最低賃金が全国平均以上の地域（７都府県：埼玉県、</a:t>
            </a:r>
            <a:endParaRPr kumimoji="0" lang="en-US" altLang="ja-JP" sz="1000" kern="0" dirty="0" smtClean="0">
              <a:solidFill>
                <a:prstClr val="black"/>
              </a:solidFill>
              <a:latin typeface="ＭＳ ゴシック" panose="020B0609070205080204" pitchFamily="49" charset="-128"/>
              <a:ea typeface="ＭＳ ゴシック" panose="020B0609070205080204" pitchFamily="49" charset="-128"/>
            </a:endParaRPr>
          </a:p>
          <a:p>
            <a:pPr fontAlgn="base">
              <a:spcBef>
                <a:spcPct val="0"/>
              </a:spcBef>
              <a:spcAft>
                <a:spcPct val="0"/>
              </a:spcAft>
              <a:defRPr/>
            </a:pPr>
            <a:r>
              <a:rPr kumimoji="0" lang="ja-JP" altLang="en-US" sz="1000" kern="0" dirty="0">
                <a:solidFill>
                  <a:prstClr val="black"/>
                </a:solidFill>
                <a:latin typeface="ＭＳ ゴシック" panose="020B0609070205080204" pitchFamily="49" charset="-128"/>
                <a:ea typeface="ＭＳ ゴシック" panose="020B0609070205080204" pitchFamily="49" charset="-128"/>
              </a:rPr>
              <a:t>　</a:t>
            </a:r>
            <a:r>
              <a:rPr kumimoji="0" lang="ja-JP" altLang="en-US" sz="1000" kern="0" dirty="0" smtClean="0">
                <a:solidFill>
                  <a:prstClr val="black"/>
                </a:solidFill>
                <a:latin typeface="ＭＳ ゴシック" panose="020B0609070205080204" pitchFamily="49" charset="-128"/>
                <a:ea typeface="ＭＳ ゴシック" panose="020B0609070205080204" pitchFamily="49" charset="-128"/>
              </a:rPr>
              <a:t>　　千葉県、東京都、神奈川県、愛知県、京都府、大阪府）においては、労働生産性が全国平均未満</a:t>
            </a:r>
            <a:endParaRPr kumimoji="0" lang="en-US" altLang="ja-JP" sz="1000" kern="0" dirty="0" smtClean="0">
              <a:solidFill>
                <a:prstClr val="black"/>
              </a:solidFill>
              <a:latin typeface="ＭＳ ゴシック" panose="020B0609070205080204" pitchFamily="49" charset="-128"/>
              <a:ea typeface="ＭＳ ゴシック" panose="020B0609070205080204" pitchFamily="49" charset="-128"/>
            </a:endParaRPr>
          </a:p>
          <a:p>
            <a:pPr fontAlgn="base">
              <a:spcBef>
                <a:spcPct val="0"/>
              </a:spcBef>
              <a:spcAft>
                <a:spcPct val="0"/>
              </a:spcAft>
              <a:defRPr/>
            </a:pPr>
            <a:r>
              <a:rPr kumimoji="0" lang="ja-JP" altLang="en-US" sz="1000" kern="0" dirty="0">
                <a:solidFill>
                  <a:prstClr val="black"/>
                </a:solidFill>
                <a:latin typeface="ＭＳ ゴシック" panose="020B0609070205080204" pitchFamily="49" charset="-128"/>
                <a:ea typeface="ＭＳ ゴシック" panose="020B0609070205080204" pitchFamily="49" charset="-128"/>
              </a:rPr>
              <a:t>　</a:t>
            </a:r>
            <a:r>
              <a:rPr kumimoji="0" lang="ja-JP" altLang="en-US" sz="1000" kern="0" dirty="0" smtClean="0">
                <a:solidFill>
                  <a:prstClr val="black"/>
                </a:solidFill>
                <a:latin typeface="ＭＳ ゴシック" panose="020B0609070205080204" pitchFamily="49" charset="-128"/>
                <a:ea typeface="ＭＳ ゴシック" panose="020B0609070205080204" pitchFamily="49" charset="-128"/>
              </a:rPr>
              <a:t>　　の業種に対象が限定されます。その他の４０道県では全ての業種が対象となります。なお、機械</a:t>
            </a:r>
            <a:endParaRPr kumimoji="0" lang="en-US" altLang="ja-JP" sz="1000" kern="0" dirty="0" smtClean="0">
              <a:solidFill>
                <a:prstClr val="black"/>
              </a:solidFill>
              <a:latin typeface="ＭＳ ゴシック" panose="020B0609070205080204" pitchFamily="49" charset="-128"/>
              <a:ea typeface="ＭＳ ゴシック" panose="020B0609070205080204" pitchFamily="49" charset="-128"/>
            </a:endParaRPr>
          </a:p>
          <a:p>
            <a:pPr fontAlgn="base">
              <a:spcBef>
                <a:spcPct val="0"/>
              </a:spcBef>
              <a:spcAft>
                <a:spcPct val="0"/>
              </a:spcAft>
              <a:defRPr/>
            </a:pPr>
            <a:r>
              <a:rPr kumimoji="0" lang="ja-JP" altLang="en-US" sz="1000" kern="0" dirty="0">
                <a:solidFill>
                  <a:prstClr val="black"/>
                </a:solidFill>
                <a:latin typeface="ＭＳ ゴシック" panose="020B0609070205080204" pitchFamily="49" charset="-128"/>
                <a:ea typeface="ＭＳ ゴシック" panose="020B0609070205080204" pitchFamily="49" charset="-128"/>
              </a:rPr>
              <a:t>　</a:t>
            </a:r>
            <a:r>
              <a:rPr kumimoji="0" lang="ja-JP" altLang="en-US" sz="1000" kern="0" dirty="0" smtClean="0">
                <a:solidFill>
                  <a:prstClr val="black"/>
                </a:solidFill>
                <a:latin typeface="ＭＳ ゴシック" panose="020B0609070205080204" pitchFamily="49" charset="-128"/>
                <a:ea typeface="ＭＳ ゴシック" panose="020B0609070205080204" pitchFamily="49" charset="-128"/>
              </a:rPr>
              <a:t>　　装置については、全国・全業種が対象となります。</a:t>
            </a:r>
            <a:endParaRPr kumimoji="0" lang="en-US" altLang="ja-JP" sz="1000" kern="0" dirty="0" smtClean="0">
              <a:solidFill>
                <a:prstClr val="black"/>
              </a:solidFill>
              <a:latin typeface="ＭＳ ゴシック" panose="020B0609070205080204" pitchFamily="49" charset="-128"/>
              <a:ea typeface="ＭＳ ゴシック" panose="020B0609070205080204" pitchFamily="49" charset="-128"/>
            </a:endParaRPr>
          </a:p>
          <a:p>
            <a:pPr fontAlgn="base">
              <a:spcBef>
                <a:spcPct val="0"/>
              </a:spcBef>
              <a:spcAft>
                <a:spcPct val="0"/>
              </a:spcAft>
              <a:defRPr/>
            </a:pPr>
            <a:r>
              <a:rPr kumimoji="0" lang="en-US" altLang="ja-JP" sz="1000" kern="0" dirty="0" smtClean="0">
                <a:solidFill>
                  <a:prstClr val="black"/>
                </a:solidFill>
                <a:latin typeface="ＭＳ ゴシック" panose="020B0609070205080204" pitchFamily="49" charset="-128"/>
                <a:ea typeface="ＭＳ ゴシック" panose="020B0609070205080204" pitchFamily="49" charset="-128"/>
              </a:rPr>
              <a:t>※</a:t>
            </a:r>
            <a:r>
              <a:rPr kumimoji="0" lang="ja-JP" altLang="en-US" sz="1000" kern="0" dirty="0" smtClean="0">
                <a:solidFill>
                  <a:prstClr val="black"/>
                </a:solidFill>
                <a:latin typeface="ＭＳ ゴシック" panose="020B0609070205080204" pitchFamily="49" charset="-128"/>
                <a:ea typeface="ＭＳ ゴシック" panose="020B0609070205080204" pitchFamily="49" charset="-128"/>
              </a:rPr>
              <a:t>２　償却資産として課税されるものに限ります。</a:t>
            </a:r>
            <a:endParaRPr kumimoji="0" lang="en-US" altLang="ja-JP" sz="1000" kern="0" dirty="0" smtClean="0">
              <a:solidFill>
                <a:prstClr val="black"/>
              </a:solidFill>
              <a:latin typeface="ＭＳ ゴシック" panose="020B0609070205080204" pitchFamily="49" charset="-128"/>
              <a:ea typeface="ＭＳ ゴシック" panose="020B0609070205080204" pitchFamily="49" charset="-128"/>
            </a:endParaRPr>
          </a:p>
        </p:txBody>
      </p:sp>
      <p:sp>
        <p:nvSpPr>
          <p:cNvPr id="10" name="正方形/長方形 9"/>
          <p:cNvSpPr/>
          <p:nvPr/>
        </p:nvSpPr>
        <p:spPr>
          <a:xfrm>
            <a:off x="224644" y="4200927"/>
            <a:ext cx="6497282" cy="3683441"/>
          </a:xfrm>
          <a:prstGeom prst="rect">
            <a:avLst/>
          </a:prstGeom>
          <a:noFill/>
          <a:ln w="158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29" name="グループ化 28"/>
          <p:cNvGrpSpPr/>
          <p:nvPr/>
        </p:nvGrpSpPr>
        <p:grpSpPr>
          <a:xfrm>
            <a:off x="3564325" y="8703600"/>
            <a:ext cx="242722" cy="242722"/>
            <a:chOff x="-3195736" y="3275856"/>
            <a:chExt cx="267444" cy="267444"/>
          </a:xfrm>
        </p:grpSpPr>
        <p:sp>
          <p:nvSpPr>
            <p:cNvPr id="30" name="円/楕円 29"/>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1" name="直線コネクタ 30"/>
            <p:cNvCxnSpPr>
              <a:stCxn id="30"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2" name="テキスト ボックス 31"/>
          <p:cNvSpPr txBox="1"/>
          <p:nvPr/>
        </p:nvSpPr>
        <p:spPr>
          <a:xfrm>
            <a:off x="5915537" y="8686867"/>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33" name="テキスト ボックス 32"/>
          <p:cNvSpPr txBox="1"/>
          <p:nvPr/>
        </p:nvSpPr>
        <p:spPr>
          <a:xfrm>
            <a:off x="3883536" y="8686866"/>
            <a:ext cx="1973943" cy="276999"/>
          </a:xfrm>
          <a:prstGeom prst="rect">
            <a:avLst/>
          </a:prstGeom>
          <a:noFill/>
          <a:ln>
            <a:solidFill>
              <a:schemeClr val="tx1"/>
            </a:solidFill>
          </a:ln>
          <a:effectLst/>
        </p:spPr>
        <p:txBody>
          <a:bodyPr wrap="square" rtlCol="0">
            <a:spAutoFit/>
          </a:bodyPr>
          <a:lstStyle/>
          <a:p>
            <a:r>
              <a:rPr lang="ja-JP" altLang="en-US" sz="1200" dirty="0"/>
              <a:t>経営強化法</a:t>
            </a:r>
            <a:endParaRPr kumimoji="1" lang="ja-JP" altLang="en-US" sz="1200" dirty="0"/>
          </a:p>
        </p:txBody>
      </p:sp>
      <p:cxnSp>
        <p:nvCxnSpPr>
          <p:cNvPr id="34" name="直線矢印コネクタ 33"/>
          <p:cNvCxnSpPr/>
          <p:nvPr/>
        </p:nvCxnSpPr>
        <p:spPr>
          <a:xfrm flipH="1" flipV="1">
            <a:off x="6355904" y="9310663"/>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テキスト ボックス 48"/>
          <p:cNvSpPr txBox="1">
            <a:spLocks noChangeArrowheads="1"/>
          </p:cNvSpPr>
          <p:nvPr/>
        </p:nvSpPr>
        <p:spPr bwMode="auto">
          <a:xfrm>
            <a:off x="128464" y="8471465"/>
            <a:ext cx="12618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お問合せ先</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24" name="正方形/長方形 23"/>
          <p:cNvSpPr/>
          <p:nvPr/>
        </p:nvSpPr>
        <p:spPr>
          <a:xfrm>
            <a:off x="141953" y="8725876"/>
            <a:ext cx="3429000" cy="400110"/>
          </a:xfrm>
          <a:prstGeom prst="rect">
            <a:avLst/>
          </a:prstGeom>
        </p:spPr>
        <p:txBody>
          <a:bodyPr>
            <a:spAutoFit/>
          </a:bodyPr>
          <a:lstStyle/>
          <a:p>
            <a:r>
              <a:rPr lang="ja-JP" altLang="en-US" sz="1000" dirty="0"/>
              <a:t>相談窓口（軽減税率対応講師派遣・中小企業税制相談窓口）</a:t>
            </a:r>
          </a:p>
          <a:p>
            <a:r>
              <a:rPr lang="ja-JP" altLang="en-US" sz="1000" dirty="0"/>
              <a:t> </a:t>
            </a:r>
            <a:r>
              <a:rPr lang="en-US" altLang="ja-JP" sz="1000" dirty="0"/>
              <a:t>TEL: 03-6744-6601</a:t>
            </a:r>
            <a:r>
              <a:rPr lang="ja-JP" altLang="en-US" sz="1000" dirty="0"/>
              <a:t>（平日</a:t>
            </a:r>
            <a:r>
              <a:rPr lang="en-US" altLang="ja-JP" sz="1000" dirty="0"/>
              <a:t>9:00-17:00</a:t>
            </a:r>
            <a:r>
              <a:rPr lang="ja-JP" altLang="en-US" sz="1000" dirty="0"/>
              <a:t>）</a:t>
            </a:r>
          </a:p>
        </p:txBody>
      </p:sp>
      <p:sp>
        <p:nvSpPr>
          <p:cNvPr id="25" name="正方形/長方形 24"/>
          <p:cNvSpPr/>
          <p:nvPr/>
        </p:nvSpPr>
        <p:spPr>
          <a:xfrm>
            <a:off x="225368" y="7988314"/>
            <a:ext cx="6516000" cy="400110"/>
          </a:xfrm>
          <a:prstGeom prst="rect">
            <a:avLst/>
          </a:prstGeom>
        </p:spPr>
        <p:txBody>
          <a:bodyPr wrap="square">
            <a:spAutoFit/>
          </a:bodyPr>
          <a:lstStyle/>
          <a:p>
            <a:pPr>
              <a:spcAft>
                <a:spcPts val="0"/>
              </a:spcAft>
            </a:pPr>
            <a:r>
              <a:rPr lang="ja-JP" altLang="ja-JP" sz="1000" kern="100" dirty="0">
                <a:latin typeface="ＭＳ ゴシック" panose="020B0609070205080204" pitchFamily="49" charset="-128"/>
                <a:ea typeface="ＭＳ ゴシック" panose="020B0609070205080204" pitchFamily="49" charset="-128"/>
                <a:cs typeface="Courier New" panose="02070309020205020404" pitchFamily="49" charset="0"/>
              </a:rPr>
              <a:t>（注</a:t>
            </a:r>
            <a:r>
              <a:rPr lang="ja-JP" altLang="ja-JP" sz="1000" kern="100" dirty="0" smtClean="0">
                <a:latin typeface="ＭＳ ゴシック" panose="020B0609070205080204" pitchFamily="49" charset="-128"/>
                <a:ea typeface="ＭＳ ゴシック" panose="020B0609070205080204" pitchFamily="49" charset="-128"/>
                <a:cs typeface="Courier New" panose="02070309020205020404" pitchFamily="49" charset="0"/>
              </a:rPr>
              <a:t>）</a:t>
            </a:r>
            <a:r>
              <a:rPr lang="ja-JP" altLang="en-US" sz="1000" kern="100" dirty="0" smtClean="0">
                <a:latin typeface="ＭＳ ゴシック" panose="020B0609070205080204" pitchFamily="49" charset="-128"/>
                <a:ea typeface="ＭＳ ゴシック" panose="020B0609070205080204" pitchFamily="49" charset="-128"/>
                <a:cs typeface="Courier New" panose="02070309020205020404" pitchFamily="49" charset="0"/>
              </a:rPr>
              <a:t>本</a:t>
            </a:r>
            <a:r>
              <a:rPr lang="ja-JP" altLang="ja-JP" sz="1000" kern="100" dirty="0" smtClean="0">
                <a:latin typeface="ＭＳ ゴシック" panose="020B0609070205080204" pitchFamily="49" charset="-128"/>
                <a:ea typeface="ＭＳ ゴシック" panose="020B0609070205080204" pitchFamily="49" charset="-128"/>
                <a:cs typeface="Courier New" panose="02070309020205020404" pitchFamily="49" charset="0"/>
              </a:rPr>
              <a:t>特例</a:t>
            </a:r>
            <a:r>
              <a:rPr lang="ja-JP" altLang="ja-JP" sz="1000" kern="100" dirty="0">
                <a:latin typeface="ＭＳ ゴシック" panose="020B0609070205080204" pitchFamily="49" charset="-128"/>
                <a:ea typeface="ＭＳ ゴシック" panose="020B0609070205080204" pitchFamily="49" charset="-128"/>
                <a:cs typeface="Courier New" panose="02070309020205020404" pitchFamily="49" charset="0"/>
              </a:rPr>
              <a:t>については</a:t>
            </a:r>
            <a:r>
              <a:rPr lang="ja-JP" altLang="ja-JP" sz="1000" kern="100" dirty="0" smtClean="0">
                <a:latin typeface="ＭＳ ゴシック" panose="020B0609070205080204" pitchFamily="49" charset="-128"/>
                <a:ea typeface="ＭＳ ゴシック" panose="020B0609070205080204" pitchFamily="49" charset="-128"/>
                <a:cs typeface="Courier New" panose="02070309020205020404" pitchFamily="49" charset="0"/>
              </a:rPr>
              <a:t>、</a:t>
            </a:r>
            <a:r>
              <a:rPr lang="en-US" altLang="ja-JP" sz="1000" kern="100" dirty="0" smtClean="0">
                <a:latin typeface="ＭＳ ゴシック" panose="020B0609070205080204" pitchFamily="49" charset="-128"/>
                <a:ea typeface="ＭＳ ゴシック" panose="020B0609070205080204" pitchFamily="49" charset="-128"/>
                <a:cs typeface="Courier New" panose="02070309020205020404" pitchFamily="49" charset="0"/>
              </a:rPr>
              <a:t>P</a:t>
            </a:r>
            <a:r>
              <a:rPr lang="en-US" altLang="ja-JP" sz="1000" kern="100" dirty="0">
                <a:latin typeface="ＭＳ ゴシック" panose="020B0609070205080204" pitchFamily="49" charset="-128"/>
                <a:ea typeface="ＭＳ ゴシック" panose="020B0609070205080204" pitchFamily="49" charset="-128"/>
                <a:cs typeface="Courier New" panose="02070309020205020404" pitchFamily="49" charset="0"/>
              </a:rPr>
              <a:t>8</a:t>
            </a:r>
            <a:r>
              <a:rPr lang="ja-JP" altLang="ja-JP" sz="1000" kern="100" dirty="0" smtClean="0">
                <a:latin typeface="ＭＳ ゴシック" panose="020B0609070205080204" pitchFamily="49" charset="-128"/>
                <a:ea typeface="ＭＳ ゴシック" panose="020B0609070205080204" pitchFamily="49" charset="-128"/>
                <a:cs typeface="Courier New" panose="02070309020205020404" pitchFamily="49" charset="0"/>
              </a:rPr>
              <a:t>の</a:t>
            </a:r>
            <a:r>
              <a:rPr lang="ja-JP" altLang="ja-JP" sz="1000" kern="100" dirty="0">
                <a:latin typeface="ＭＳ ゴシック" panose="020B0609070205080204" pitchFamily="49" charset="-128"/>
                <a:ea typeface="ＭＳ ゴシック" panose="020B0609070205080204" pitchFamily="49" charset="-128"/>
                <a:cs typeface="Courier New" panose="02070309020205020404" pitchFamily="49" charset="0"/>
              </a:rPr>
              <a:t>新しい固定資産税特例の創設に伴い</a:t>
            </a:r>
            <a:r>
              <a:rPr lang="ja-JP" altLang="ja-JP" sz="1000" kern="100" dirty="0" smtClean="0">
                <a:latin typeface="ＭＳ ゴシック" panose="020B0609070205080204" pitchFamily="49" charset="-128"/>
                <a:ea typeface="ＭＳ ゴシック" panose="020B0609070205080204" pitchFamily="49" charset="-128"/>
                <a:cs typeface="Courier New" panose="02070309020205020404" pitchFamily="49" charset="0"/>
              </a:rPr>
              <a:t>、</a:t>
            </a:r>
            <a:r>
              <a:rPr lang="ja-JP" altLang="en-US" sz="1000" kern="100" dirty="0" smtClean="0">
                <a:latin typeface="ＭＳ ゴシック" panose="020B0609070205080204" pitchFamily="49" charset="-128"/>
                <a:ea typeface="ＭＳ ゴシック" panose="020B0609070205080204" pitchFamily="49" charset="-128"/>
                <a:cs typeface="Courier New" panose="02070309020205020404" pitchFamily="49" charset="0"/>
              </a:rPr>
              <a:t>期限の終了（</a:t>
            </a:r>
            <a:r>
              <a:rPr lang="ja-JP" altLang="ja-JP" sz="1000" kern="100" dirty="0" smtClean="0">
                <a:latin typeface="ＭＳ ゴシック" panose="020B0609070205080204" pitchFamily="49" charset="-128"/>
                <a:ea typeface="ＭＳ ゴシック" panose="020B0609070205080204" pitchFamily="49" charset="-128"/>
                <a:cs typeface="Courier New" panose="02070309020205020404" pitchFamily="49" charset="0"/>
              </a:rPr>
              <a:t>平成</a:t>
            </a:r>
            <a:r>
              <a:rPr lang="en-US" altLang="ja-JP" sz="1000" kern="100" dirty="0">
                <a:latin typeface="ＭＳ ゴシック" panose="020B0609070205080204" pitchFamily="49" charset="-128"/>
                <a:ea typeface="ＭＳ ゴシック" panose="020B0609070205080204" pitchFamily="49" charset="-128"/>
                <a:cs typeface="Courier New" panose="02070309020205020404" pitchFamily="49" charset="0"/>
              </a:rPr>
              <a:t>30</a:t>
            </a:r>
            <a:r>
              <a:rPr lang="ja-JP" altLang="ja-JP" sz="1000" kern="100" dirty="0">
                <a:latin typeface="ＭＳ ゴシック" panose="020B0609070205080204" pitchFamily="49" charset="-128"/>
                <a:ea typeface="ＭＳ ゴシック" panose="020B0609070205080204" pitchFamily="49" charset="-128"/>
                <a:cs typeface="Courier New" panose="02070309020205020404" pitchFamily="49" charset="0"/>
              </a:rPr>
              <a:t>年度</a:t>
            </a:r>
            <a:r>
              <a:rPr lang="ja-JP" altLang="ja-JP" sz="1000" kern="100" dirty="0" smtClean="0">
                <a:latin typeface="ＭＳ ゴシック" panose="020B0609070205080204" pitchFamily="49" charset="-128"/>
                <a:ea typeface="ＭＳ ゴシック" panose="020B0609070205080204" pitchFamily="49" charset="-128"/>
                <a:cs typeface="Courier New" panose="02070309020205020404" pitchFamily="49" charset="0"/>
              </a:rPr>
              <a:t>末</a:t>
            </a:r>
            <a:r>
              <a:rPr lang="ja-JP" altLang="en-US" sz="1000" kern="100" dirty="0" smtClean="0">
                <a:latin typeface="ＭＳ ゴシック" panose="020B0609070205080204" pitchFamily="49" charset="-128"/>
                <a:ea typeface="ＭＳ ゴシック" panose="020B0609070205080204" pitchFamily="49" charset="-128"/>
                <a:cs typeface="Courier New" panose="02070309020205020404" pitchFamily="49" charset="0"/>
              </a:rPr>
              <a:t>）</a:t>
            </a:r>
            <a:r>
              <a:rPr lang="ja-JP" altLang="ja-JP" sz="1000" kern="100" dirty="0" smtClean="0">
                <a:latin typeface="ＭＳ ゴシック" panose="020B0609070205080204" pitchFamily="49" charset="-128"/>
                <a:ea typeface="ＭＳ ゴシック" panose="020B0609070205080204" pitchFamily="49" charset="-128"/>
                <a:cs typeface="Courier New" panose="02070309020205020404" pitchFamily="49" charset="0"/>
              </a:rPr>
              <a:t>を</a:t>
            </a:r>
            <a:r>
              <a:rPr lang="ja-JP" altLang="ja-JP" sz="1000" kern="100" dirty="0">
                <a:latin typeface="ＭＳ ゴシック" panose="020B0609070205080204" pitchFamily="49" charset="-128"/>
                <a:ea typeface="ＭＳ ゴシック" panose="020B0609070205080204" pitchFamily="49" charset="-128"/>
                <a:cs typeface="Courier New" panose="02070309020205020404" pitchFamily="49" charset="0"/>
              </a:rPr>
              <a:t>もって</a:t>
            </a:r>
            <a:r>
              <a:rPr lang="ja-JP" altLang="ja-JP" sz="1000" kern="100" dirty="0" smtClean="0">
                <a:latin typeface="ＭＳ ゴシック" panose="020B0609070205080204" pitchFamily="49" charset="-128"/>
                <a:ea typeface="ＭＳ ゴシック" panose="020B0609070205080204" pitchFamily="49" charset="-128"/>
                <a:cs typeface="Courier New" panose="02070309020205020404" pitchFamily="49" charset="0"/>
              </a:rPr>
              <a:t>廃止</a:t>
            </a:r>
            <a:r>
              <a:rPr lang="ja-JP" altLang="en-US" sz="1000" kern="100" dirty="0" smtClean="0">
                <a:latin typeface="ＭＳ ゴシック" panose="020B0609070205080204" pitchFamily="49" charset="-128"/>
                <a:ea typeface="ＭＳ ゴシック" panose="020B0609070205080204" pitchFamily="49" charset="-128"/>
                <a:cs typeface="Courier New" panose="02070309020205020404" pitchFamily="49" charset="0"/>
              </a:rPr>
              <a:t>されるため、特例が適用されるのは平成</a:t>
            </a:r>
            <a:r>
              <a:rPr lang="en-US" altLang="ja-JP" sz="1000" kern="100" dirty="0" smtClean="0">
                <a:latin typeface="ＭＳ ゴシック" panose="020B0609070205080204" pitchFamily="49" charset="-128"/>
                <a:ea typeface="ＭＳ ゴシック" panose="020B0609070205080204" pitchFamily="49" charset="-128"/>
                <a:cs typeface="Courier New" panose="02070309020205020404" pitchFamily="49" charset="0"/>
              </a:rPr>
              <a:t>30</a:t>
            </a:r>
            <a:r>
              <a:rPr lang="ja-JP" altLang="en-US" sz="1000" kern="100" dirty="0" smtClean="0">
                <a:latin typeface="ＭＳ ゴシック" panose="020B0609070205080204" pitchFamily="49" charset="-128"/>
                <a:ea typeface="ＭＳ ゴシック" panose="020B0609070205080204" pitchFamily="49" charset="-128"/>
                <a:cs typeface="Courier New" panose="02070309020205020404" pitchFamily="49" charset="0"/>
              </a:rPr>
              <a:t>年度末までに取得されたものに限ります。</a:t>
            </a:r>
            <a:endParaRPr lang="ja-JP" altLang="ja-JP" sz="1000" kern="100" dirty="0">
              <a:latin typeface="ＭＳ ゴシック" panose="020B0609070205080204" pitchFamily="49" charset="-128"/>
              <a:ea typeface="ＭＳ ゴシック" panose="020B0609070205080204" pitchFamily="49" charset="-128"/>
              <a:cs typeface="Courier New" panose="02070309020205020404" pitchFamily="49" charset="0"/>
            </a:endParaRPr>
          </a:p>
        </p:txBody>
      </p:sp>
    </p:spTree>
    <p:extLst>
      <p:ext uri="{BB962C8B-B14F-4D97-AF65-F5344CB8AC3E}">
        <p14:creationId xmlns:p14="http://schemas.microsoft.com/office/powerpoint/2010/main" val="3070412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99392" y="8837695"/>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12</a:t>
            </a:fld>
            <a:endParaRPr lang="ja-JP" altLang="en-US" sz="1600" dirty="0"/>
          </a:p>
        </p:txBody>
      </p:sp>
      <p:sp>
        <p:nvSpPr>
          <p:cNvPr id="7" name="タイトル 1"/>
          <p:cNvSpPr txBox="1">
            <a:spLocks/>
          </p:cNvSpPr>
          <p:nvPr/>
        </p:nvSpPr>
        <p:spPr>
          <a:xfrm>
            <a:off x="0" y="107504"/>
            <a:ext cx="6858000" cy="432000"/>
          </a:xfrm>
          <a:prstGeom prst="roundRect">
            <a:avLst/>
          </a:prstGeom>
          <a:solidFill>
            <a:srgbClr val="00B050"/>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solidFill>
                  <a:prstClr val="white"/>
                </a:solidFill>
                <a:latin typeface="ＭＳ ゴシック" panose="020B0609070205080204" pitchFamily="49" charset="-128"/>
                <a:ea typeface="ＭＳ ゴシック" panose="020B0609070205080204" pitchFamily="49" charset="-128"/>
              </a:rPr>
              <a:t>２</a:t>
            </a:r>
            <a:r>
              <a:rPr lang="ja-JP" altLang="en-US" sz="2000" b="1" dirty="0" smtClean="0">
                <a:solidFill>
                  <a:prstClr val="white"/>
                </a:solidFill>
                <a:latin typeface="ＭＳ ゴシック" panose="020B0609070205080204" pitchFamily="49" charset="-128"/>
                <a:ea typeface="ＭＳ ゴシック" panose="020B0609070205080204" pitchFamily="49" charset="-128"/>
              </a:rPr>
              <a:t>．生産性向上に関する支援</a:t>
            </a:r>
            <a:endParaRPr lang="ja-JP" altLang="en-US" sz="2000" b="1" dirty="0">
              <a:solidFill>
                <a:prstClr val="white"/>
              </a:solidFill>
              <a:latin typeface="ＭＳ ゴシック" panose="020B0609070205080204" pitchFamily="49" charset="-128"/>
              <a:ea typeface="ＭＳ ゴシック" panose="020B0609070205080204" pitchFamily="49" charset="-128"/>
            </a:endParaRPr>
          </a:p>
        </p:txBody>
      </p:sp>
      <p:sp>
        <p:nvSpPr>
          <p:cNvPr id="8" name="Rectangle 3"/>
          <p:cNvSpPr>
            <a:spLocks noChangeArrowheads="1"/>
          </p:cNvSpPr>
          <p:nvPr/>
        </p:nvSpPr>
        <p:spPr bwMode="auto">
          <a:xfrm>
            <a:off x="-44624" y="462016"/>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（１）</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経営の向上を図りたい</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p:txBody>
      </p:sp>
      <p:sp>
        <p:nvSpPr>
          <p:cNvPr id="2" name="正方形/長方形 1"/>
          <p:cNvSpPr/>
          <p:nvPr/>
        </p:nvSpPr>
        <p:spPr>
          <a:xfrm>
            <a:off x="-250815" y="812598"/>
            <a:ext cx="7397382"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u="sng" dirty="0" smtClean="0">
                <a:solidFill>
                  <a:schemeClr val="tx1"/>
                </a:solidFill>
                <a:latin typeface="ＭＳ ゴシック" panose="020B0609070205080204" pitchFamily="49" charset="-128"/>
                <a:ea typeface="ＭＳ ゴシック" panose="020B0609070205080204" pitchFamily="49" charset="-128"/>
              </a:rPr>
              <a:t>中小企業等経営強化法に基づく法人税の特例（経営強化税制）</a:t>
            </a:r>
            <a:endParaRPr kumimoji="1"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136074" y="1262258"/>
            <a:ext cx="6585852" cy="1015663"/>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400" dirty="0" smtClean="0">
                <a:solidFill>
                  <a:srgbClr val="0070C0"/>
                </a:solidFill>
                <a:latin typeface="ＭＳ ゴシック" panose="020B0609070205080204" pitchFamily="49" charset="-128"/>
                <a:ea typeface="ＭＳ ゴシック" panose="020B0609070205080204" pitchFamily="49" charset="-128"/>
              </a:rPr>
              <a:t>　中小企業等経営強化法に基づいて、経営力向上計画を策定し、主務大臣に認定された場合、計画に記載されている一定の設備を新規取得等して指定事業の用に供した場合、即時償却または取得価額の</a:t>
            </a:r>
            <a:r>
              <a:rPr lang="en-US" altLang="ja-JP" sz="1400" dirty="0" smtClean="0">
                <a:solidFill>
                  <a:srgbClr val="0070C0"/>
                </a:solidFill>
                <a:latin typeface="ＭＳ ゴシック" panose="020B0609070205080204" pitchFamily="49" charset="-128"/>
                <a:ea typeface="ＭＳ ゴシック" panose="020B0609070205080204" pitchFamily="49" charset="-128"/>
              </a:rPr>
              <a:t>10</a:t>
            </a:r>
            <a:r>
              <a:rPr lang="ja-JP" altLang="en-US" sz="1400" dirty="0" smtClean="0">
                <a:solidFill>
                  <a:srgbClr val="0070C0"/>
                </a:solidFill>
                <a:latin typeface="ＭＳ ゴシック" panose="020B0609070205080204" pitchFamily="49" charset="-128"/>
                <a:ea typeface="ＭＳ ゴシック" panose="020B0609070205080204" pitchFamily="49" charset="-128"/>
              </a:rPr>
              <a:t>％（資本金</a:t>
            </a:r>
            <a:r>
              <a:rPr lang="en-US" altLang="ja-JP" sz="1400" dirty="0" smtClean="0">
                <a:solidFill>
                  <a:srgbClr val="0070C0"/>
                </a:solidFill>
                <a:latin typeface="ＭＳ ゴシック" panose="020B0609070205080204" pitchFamily="49" charset="-128"/>
                <a:ea typeface="ＭＳ ゴシック" panose="020B0609070205080204" pitchFamily="49" charset="-128"/>
              </a:rPr>
              <a:t>3,000</a:t>
            </a:r>
            <a:r>
              <a:rPr lang="ja-JP" altLang="en-US" sz="1400" dirty="0" smtClean="0">
                <a:solidFill>
                  <a:srgbClr val="0070C0"/>
                </a:solidFill>
                <a:latin typeface="ＭＳ ゴシック" panose="020B0609070205080204" pitchFamily="49" charset="-128"/>
                <a:ea typeface="ＭＳ ゴシック" panose="020B0609070205080204" pitchFamily="49" charset="-128"/>
              </a:rPr>
              <a:t>万円超１億円以下の法人は７％）の税額控除を選択適用することができます。</a:t>
            </a:r>
            <a:endParaRPr lang="en-US" altLang="ja-JP" sz="1400" kern="100" dirty="0">
              <a:solidFill>
                <a:srgbClr val="0070C0"/>
              </a:solidFill>
              <a:latin typeface="ＭＳ ゴシック" panose="020B0609070205080204" pitchFamily="49" charset="-128"/>
              <a:ea typeface="ＭＳ ゴシック" panose="020B0609070205080204" pitchFamily="49" charset="-128"/>
              <a:cs typeface="Times New Roman"/>
            </a:endParaRPr>
          </a:p>
        </p:txBody>
      </p:sp>
      <p:sp>
        <p:nvSpPr>
          <p:cNvPr id="14" name="テキスト ボックス 13"/>
          <p:cNvSpPr txBox="1"/>
          <p:nvPr/>
        </p:nvSpPr>
        <p:spPr>
          <a:xfrm>
            <a:off x="136074" y="2306949"/>
            <a:ext cx="6585852" cy="861774"/>
          </a:xfrm>
          <a:prstGeom prst="rect">
            <a:avLst/>
          </a:prstGeom>
          <a:noFill/>
        </p:spPr>
        <p:txBody>
          <a:bodyPr wrap="square" rtlCol="0">
            <a:spAutoFit/>
          </a:bodyPr>
          <a:lstStyle/>
          <a:p>
            <a:r>
              <a:rPr lang="ja-JP" altLang="en-US" sz="1000" dirty="0" smtClean="0">
                <a:solidFill>
                  <a:prstClr val="black"/>
                </a:solidFill>
                <a:latin typeface="ＭＳ ゴシック" panose="020B0609070205080204" pitchFamily="49" charset="-128"/>
                <a:ea typeface="ＭＳ ゴシック" panose="020B0609070205080204" pitchFamily="49" charset="-128"/>
              </a:rPr>
              <a:t>（注１）税額控除額は、中小企業経営強化税制、中小企業投資促進税制、商業・サービス業・農林水産業活</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a:solidFill>
                  <a:prstClr val="black"/>
                </a:solidFill>
                <a:latin typeface="ＭＳ ゴシック" panose="020B0609070205080204" pitchFamily="49" charset="-128"/>
                <a:ea typeface="ＭＳ ゴシック" panose="020B0609070205080204" pitchFamily="49" charset="-128"/>
              </a:rPr>
              <a:t>　</a:t>
            </a:r>
            <a:r>
              <a:rPr lang="ja-JP" altLang="en-US" sz="1000" dirty="0" smtClean="0">
                <a:solidFill>
                  <a:prstClr val="black"/>
                </a:solidFill>
                <a:latin typeface="ＭＳ ゴシック" panose="020B0609070205080204" pitchFamily="49" charset="-128"/>
                <a:ea typeface="ＭＳ ゴシック" panose="020B0609070205080204" pitchFamily="49" charset="-128"/>
              </a:rPr>
              <a:t>　　　性化税制の控除税額の合計で、</a:t>
            </a:r>
            <a:r>
              <a:rPr lang="ja-JP" altLang="en-US" sz="1000" dirty="0">
                <a:solidFill>
                  <a:prstClr val="black"/>
                </a:solidFill>
                <a:latin typeface="ＭＳ ゴシック" panose="020B0609070205080204" pitchFamily="49" charset="-128"/>
                <a:ea typeface="ＭＳ ゴシック" panose="020B0609070205080204" pitchFamily="49" charset="-128"/>
              </a:rPr>
              <a:t>その事業年度の法人税額又は所得税額の</a:t>
            </a:r>
            <a:r>
              <a:rPr lang="en-US" altLang="ja-JP" sz="1000" dirty="0">
                <a:solidFill>
                  <a:prstClr val="black"/>
                </a:solidFill>
                <a:latin typeface="ＭＳ ゴシック" panose="020B0609070205080204" pitchFamily="49" charset="-128"/>
                <a:ea typeface="ＭＳ ゴシック" panose="020B0609070205080204" pitchFamily="49" charset="-128"/>
              </a:rPr>
              <a:t>20</a:t>
            </a:r>
            <a:r>
              <a:rPr lang="ja-JP" altLang="en-US" sz="1000" dirty="0">
                <a:solidFill>
                  <a:prstClr val="black"/>
                </a:solidFill>
                <a:latin typeface="ＭＳ ゴシック" panose="020B0609070205080204" pitchFamily="49" charset="-128"/>
                <a:ea typeface="ＭＳ ゴシック" panose="020B0609070205080204" pitchFamily="49" charset="-128"/>
              </a:rPr>
              <a:t>％までが上限となります。</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a:solidFill>
                  <a:prstClr val="black"/>
                </a:solidFill>
                <a:latin typeface="ＭＳ ゴシック" panose="020B0609070205080204" pitchFamily="49" charset="-128"/>
                <a:ea typeface="ＭＳ ゴシック" panose="020B0609070205080204" pitchFamily="49" charset="-128"/>
              </a:rPr>
              <a:t>　</a:t>
            </a:r>
            <a:r>
              <a:rPr lang="ja-JP" altLang="en-US" sz="1000" dirty="0" smtClean="0">
                <a:solidFill>
                  <a:prstClr val="black"/>
                </a:solidFill>
                <a:latin typeface="ＭＳ ゴシック" panose="020B0609070205080204" pitchFamily="49" charset="-128"/>
                <a:ea typeface="ＭＳ ゴシック" panose="020B0609070205080204" pitchFamily="49" charset="-128"/>
              </a:rPr>
              <a:t>　　　なお、税額控除の限度額を超える金額については、翌事業年度に繰り越すことができます。</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smtClean="0">
                <a:solidFill>
                  <a:prstClr val="black"/>
                </a:solidFill>
                <a:latin typeface="ＭＳ ゴシック" panose="020B0609070205080204" pitchFamily="49" charset="-128"/>
                <a:ea typeface="ＭＳ ゴシック" panose="020B0609070205080204" pitchFamily="49" charset="-128"/>
              </a:rPr>
              <a:t>（注２）特別償却は、限度額まで償却費を計上しなかった場合、その償却不足額を翌事業年度に繰り越すこと</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a:solidFill>
                  <a:prstClr val="black"/>
                </a:solidFill>
                <a:latin typeface="ＭＳ ゴシック" panose="020B0609070205080204" pitchFamily="49" charset="-128"/>
                <a:ea typeface="ＭＳ ゴシック" panose="020B0609070205080204" pitchFamily="49" charset="-128"/>
              </a:rPr>
              <a:t>　</a:t>
            </a:r>
            <a:r>
              <a:rPr lang="ja-JP" altLang="en-US" sz="1000" dirty="0" smtClean="0">
                <a:solidFill>
                  <a:prstClr val="black"/>
                </a:solidFill>
                <a:latin typeface="ＭＳ ゴシック" panose="020B0609070205080204" pitchFamily="49" charset="-128"/>
                <a:ea typeface="ＭＳ ゴシック" panose="020B0609070205080204" pitchFamily="49" charset="-128"/>
              </a:rPr>
              <a:t>　　　ができます。</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p:txBody>
      </p:sp>
      <p:sp>
        <p:nvSpPr>
          <p:cNvPr id="15" name="テキスト ボックス 48"/>
          <p:cNvSpPr txBox="1">
            <a:spLocks noChangeArrowheads="1"/>
          </p:cNvSpPr>
          <p:nvPr/>
        </p:nvSpPr>
        <p:spPr bwMode="auto">
          <a:xfrm>
            <a:off x="128464" y="3168723"/>
            <a:ext cx="141577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対象となる方</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16" name="テキスト ボックス 15"/>
          <p:cNvSpPr txBox="1"/>
          <p:nvPr/>
        </p:nvSpPr>
        <p:spPr>
          <a:xfrm>
            <a:off x="224644" y="3427246"/>
            <a:ext cx="6526827" cy="1446550"/>
          </a:xfrm>
          <a:prstGeom prst="rect">
            <a:avLst/>
          </a:prstGeom>
          <a:noFill/>
          <a:ln w="15875">
            <a:solidFill>
              <a:schemeClr val="tx1"/>
            </a:solidFill>
            <a:prstDash val="dash"/>
          </a:ln>
        </p:spPr>
        <p:txBody>
          <a:bodyPr wrap="square" rtlCol="0">
            <a:spAutoFit/>
          </a:bodyPr>
          <a:lstStyle/>
          <a:p>
            <a:r>
              <a:rPr lang="ja-JP" altLang="en-US" sz="1200" dirty="0" smtClean="0">
                <a:solidFill>
                  <a:prstClr val="black"/>
                </a:solidFill>
                <a:latin typeface="ＭＳ ゴシック" panose="020B0609070205080204" pitchFamily="49" charset="-128"/>
                <a:ea typeface="ＭＳ ゴシック" panose="020B0609070205080204" pitchFamily="49" charset="-128"/>
              </a:rPr>
              <a:t>・資本金もしくは出資金の額が１億円以下の法人</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a:solidFill>
                  <a:prstClr val="black"/>
                </a:solidFill>
                <a:latin typeface="ＭＳ ゴシック" panose="020B0609070205080204" pitchFamily="49" charset="-128"/>
                <a:ea typeface="ＭＳ ゴシック" panose="020B0609070205080204" pitchFamily="49" charset="-128"/>
              </a:rPr>
              <a:t>・資本</a:t>
            </a:r>
            <a:r>
              <a:rPr lang="ja-JP" altLang="en-US" sz="1200" dirty="0" smtClean="0">
                <a:solidFill>
                  <a:prstClr val="black"/>
                </a:solidFill>
                <a:latin typeface="ＭＳ ゴシック" panose="020B0609070205080204" pitchFamily="49" charset="-128"/>
                <a:ea typeface="ＭＳ ゴシック" panose="020B0609070205080204" pitchFamily="49" charset="-128"/>
              </a:rPr>
              <a:t>金</a:t>
            </a:r>
            <a:r>
              <a:rPr lang="ja-JP" altLang="en-US" sz="1200" dirty="0">
                <a:solidFill>
                  <a:prstClr val="black"/>
                </a:solidFill>
                <a:latin typeface="ＭＳ ゴシック" panose="020B0609070205080204" pitchFamily="49" charset="-128"/>
                <a:ea typeface="ＭＳ ゴシック" panose="020B0609070205080204" pitchFamily="49" charset="-128"/>
              </a:rPr>
              <a:t>もしくは</a:t>
            </a:r>
            <a:r>
              <a:rPr lang="ja-JP" altLang="en-US" sz="1200" dirty="0" smtClean="0">
                <a:solidFill>
                  <a:prstClr val="black"/>
                </a:solidFill>
                <a:latin typeface="ＭＳ ゴシック" panose="020B0609070205080204" pitchFamily="49" charset="-128"/>
                <a:ea typeface="ＭＳ ゴシック" panose="020B0609070205080204" pitchFamily="49" charset="-128"/>
              </a:rPr>
              <a:t>出資金を有しない法人のうち常時使用する従業員数が</a:t>
            </a:r>
            <a:r>
              <a:rPr lang="en-US" altLang="ja-JP" sz="1200" dirty="0" smtClean="0">
                <a:solidFill>
                  <a:prstClr val="black"/>
                </a:solidFill>
                <a:latin typeface="ＭＳ ゴシック" panose="020B0609070205080204" pitchFamily="49" charset="-128"/>
                <a:ea typeface="ＭＳ ゴシック" panose="020B0609070205080204" pitchFamily="49" charset="-128"/>
              </a:rPr>
              <a:t>1,000</a:t>
            </a:r>
            <a:r>
              <a:rPr lang="ja-JP" altLang="en-US" sz="1200" dirty="0" smtClean="0">
                <a:solidFill>
                  <a:prstClr val="black"/>
                </a:solidFill>
                <a:latin typeface="ＭＳ ゴシック" panose="020B0609070205080204" pitchFamily="49" charset="-128"/>
                <a:ea typeface="ＭＳ ゴシック" panose="020B0609070205080204" pitchFamily="49" charset="-128"/>
              </a:rPr>
              <a:t>人以下の法人</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smtClean="0">
                <a:solidFill>
                  <a:prstClr val="black"/>
                </a:solidFill>
                <a:latin typeface="ＭＳ ゴシック" panose="020B0609070205080204" pitchFamily="49" charset="-128"/>
                <a:ea typeface="ＭＳ ゴシック" panose="020B0609070205080204" pitchFamily="49" charset="-128"/>
              </a:rPr>
              <a:t>・常時使用する従業員数が</a:t>
            </a:r>
            <a:r>
              <a:rPr lang="en-US" altLang="ja-JP" sz="1200" dirty="0" smtClean="0">
                <a:solidFill>
                  <a:prstClr val="black"/>
                </a:solidFill>
                <a:latin typeface="ＭＳ ゴシック" panose="020B0609070205080204" pitchFamily="49" charset="-128"/>
                <a:ea typeface="ＭＳ ゴシック" panose="020B0609070205080204" pitchFamily="49" charset="-128"/>
              </a:rPr>
              <a:t>1,000</a:t>
            </a:r>
            <a:r>
              <a:rPr lang="ja-JP" altLang="en-US" sz="1200" dirty="0" smtClean="0">
                <a:solidFill>
                  <a:prstClr val="black"/>
                </a:solidFill>
                <a:latin typeface="ＭＳ ゴシック" panose="020B0609070205080204" pitchFamily="49" charset="-128"/>
                <a:ea typeface="ＭＳ ゴシック" panose="020B0609070205080204" pitchFamily="49" charset="-128"/>
              </a:rPr>
              <a:t>人以下の個人</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a:solidFill>
                  <a:prstClr val="black"/>
                </a:solidFill>
                <a:latin typeface="ＭＳ ゴシック" panose="020B0609070205080204" pitchFamily="49" charset="-128"/>
                <a:ea typeface="ＭＳ ゴシック" panose="020B0609070205080204" pitchFamily="49" charset="-128"/>
              </a:rPr>
              <a:t>・協同組合等</a:t>
            </a:r>
            <a:r>
              <a:rPr lang="ja-JP" altLang="en-US" sz="900" dirty="0">
                <a:solidFill>
                  <a:prstClr val="black"/>
                </a:solidFill>
                <a:latin typeface="ＭＳ ゴシック" panose="020B0609070205080204" pitchFamily="49" charset="-128"/>
                <a:ea typeface="ＭＳ ゴシック" panose="020B0609070205080204" pitchFamily="49" charset="-128"/>
              </a:rPr>
              <a:t>（中小企業等経営強化法第</a:t>
            </a:r>
            <a:r>
              <a:rPr lang="en-US" altLang="ja-JP" sz="900" dirty="0">
                <a:solidFill>
                  <a:prstClr val="black"/>
                </a:solidFill>
                <a:latin typeface="ＭＳ ゴシック" panose="020B0609070205080204" pitchFamily="49" charset="-128"/>
                <a:ea typeface="ＭＳ ゴシック" panose="020B0609070205080204" pitchFamily="49" charset="-128"/>
              </a:rPr>
              <a:t>2</a:t>
            </a:r>
            <a:r>
              <a:rPr lang="ja-JP" altLang="en-US" sz="900" dirty="0">
                <a:solidFill>
                  <a:prstClr val="black"/>
                </a:solidFill>
                <a:latin typeface="ＭＳ ゴシック" panose="020B0609070205080204" pitchFamily="49" charset="-128"/>
                <a:ea typeface="ＭＳ ゴシック" panose="020B0609070205080204" pitchFamily="49" charset="-128"/>
              </a:rPr>
              <a:t>条第</a:t>
            </a:r>
            <a:r>
              <a:rPr lang="en-US" altLang="ja-JP" sz="900" dirty="0">
                <a:solidFill>
                  <a:prstClr val="black"/>
                </a:solidFill>
                <a:latin typeface="ＭＳ ゴシック" panose="020B0609070205080204" pitchFamily="49" charset="-128"/>
                <a:ea typeface="ＭＳ ゴシック" panose="020B0609070205080204" pitchFamily="49" charset="-128"/>
              </a:rPr>
              <a:t>2</a:t>
            </a:r>
            <a:r>
              <a:rPr lang="ja-JP" altLang="en-US" sz="900" dirty="0">
                <a:solidFill>
                  <a:prstClr val="black"/>
                </a:solidFill>
                <a:latin typeface="ＭＳ ゴシック" panose="020B0609070205080204" pitchFamily="49" charset="-128"/>
                <a:ea typeface="ＭＳ ゴシック" panose="020B0609070205080204" pitchFamily="49" charset="-128"/>
              </a:rPr>
              <a:t>項に規定する「中小企業者等」に該当するものに限る）</a:t>
            </a:r>
            <a:endParaRPr lang="en-US" altLang="ja-JP" sz="9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smtClean="0">
                <a:solidFill>
                  <a:prstClr val="black"/>
                </a:solidFill>
                <a:latin typeface="ＭＳ ゴシック" panose="020B0609070205080204" pitchFamily="49" charset="-128"/>
                <a:ea typeface="ＭＳ ゴシック" panose="020B0609070205080204" pitchFamily="49" charset="-128"/>
              </a:rPr>
              <a:t>　</a:t>
            </a:r>
            <a:r>
              <a:rPr lang="en-US" altLang="ja-JP" sz="1000" dirty="0" smtClean="0">
                <a:solidFill>
                  <a:prstClr val="black"/>
                </a:solidFill>
                <a:latin typeface="ＭＳ ゴシック" panose="020B0609070205080204" pitchFamily="49" charset="-128"/>
                <a:ea typeface="ＭＳ ゴシック" panose="020B0609070205080204" pitchFamily="49" charset="-128"/>
              </a:rPr>
              <a:t>※</a:t>
            </a:r>
            <a:r>
              <a:rPr lang="ja-JP" altLang="en-US" sz="1000" dirty="0" smtClean="0">
                <a:solidFill>
                  <a:prstClr val="black"/>
                </a:solidFill>
                <a:latin typeface="ＭＳ ゴシック" panose="020B0609070205080204" pitchFamily="49" charset="-128"/>
                <a:ea typeface="ＭＳ ゴシック" panose="020B0609070205080204" pitchFamily="49" charset="-128"/>
              </a:rPr>
              <a:t>ただし、次の法人は、たとえ資本金が１億円以下でも中小企業者とはなりません。</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smtClean="0">
                <a:solidFill>
                  <a:prstClr val="black"/>
                </a:solidFill>
                <a:latin typeface="ＭＳ ゴシック" panose="020B0609070205080204" pitchFamily="49" charset="-128"/>
                <a:ea typeface="ＭＳ ゴシック" panose="020B0609070205080204" pitchFamily="49" charset="-128"/>
              </a:rPr>
              <a:t>　　①大規模</a:t>
            </a:r>
            <a:r>
              <a:rPr lang="ja-JP" altLang="en-US" sz="1000" dirty="0">
                <a:solidFill>
                  <a:prstClr val="black"/>
                </a:solidFill>
                <a:latin typeface="ＭＳ ゴシック" panose="020B0609070205080204" pitchFamily="49" charset="-128"/>
                <a:ea typeface="ＭＳ ゴシック" panose="020B0609070205080204" pitchFamily="49" charset="-128"/>
              </a:rPr>
              <a:t>法人（資本</a:t>
            </a:r>
            <a:r>
              <a:rPr lang="ja-JP" altLang="en-US" sz="1000" dirty="0" smtClean="0">
                <a:solidFill>
                  <a:prstClr val="black"/>
                </a:solidFill>
                <a:latin typeface="ＭＳ ゴシック" panose="020B0609070205080204" pitchFamily="49" charset="-128"/>
                <a:ea typeface="ＭＳ ゴシック" panose="020B0609070205080204" pitchFamily="49" charset="-128"/>
              </a:rPr>
              <a:t>金</a:t>
            </a:r>
            <a:r>
              <a:rPr lang="ja-JP" altLang="en-US" sz="1000" dirty="0">
                <a:solidFill>
                  <a:prstClr val="black"/>
                </a:solidFill>
                <a:latin typeface="ＭＳ ゴシック" panose="020B0609070205080204" pitchFamily="49" charset="-128"/>
                <a:ea typeface="ＭＳ ゴシック" panose="020B0609070205080204" pitchFamily="49" charset="-128"/>
              </a:rPr>
              <a:t>もしくは</a:t>
            </a:r>
            <a:r>
              <a:rPr lang="ja-JP" altLang="en-US" sz="1000" dirty="0" smtClean="0">
                <a:solidFill>
                  <a:prstClr val="black"/>
                </a:solidFill>
                <a:latin typeface="ＭＳ ゴシック" panose="020B0609070205080204" pitchFamily="49" charset="-128"/>
                <a:ea typeface="ＭＳ ゴシック" panose="020B0609070205080204" pitchFamily="49" charset="-128"/>
              </a:rPr>
              <a:t>出</a:t>
            </a:r>
            <a:r>
              <a:rPr lang="ja-JP" altLang="en-US" sz="1000" dirty="0">
                <a:solidFill>
                  <a:prstClr val="black"/>
                </a:solidFill>
                <a:latin typeface="ＭＳ ゴシック" panose="020B0609070205080204" pitchFamily="49" charset="-128"/>
                <a:ea typeface="ＭＳ ゴシック" panose="020B0609070205080204" pitchFamily="49" charset="-128"/>
              </a:rPr>
              <a:t>資金の額が</a:t>
            </a:r>
            <a:r>
              <a:rPr lang="ja-JP" altLang="en-US" sz="1000" dirty="0" smtClean="0">
                <a:solidFill>
                  <a:prstClr val="black"/>
                </a:solidFill>
                <a:latin typeface="ＭＳ ゴシック" panose="020B0609070205080204" pitchFamily="49" charset="-128"/>
                <a:ea typeface="ＭＳ ゴシック" panose="020B0609070205080204" pitchFamily="49" charset="-128"/>
              </a:rPr>
              <a:t>１億円超の法人又は資本金</a:t>
            </a:r>
            <a:r>
              <a:rPr lang="ja-JP" altLang="en-US" sz="1000" dirty="0">
                <a:solidFill>
                  <a:prstClr val="black"/>
                </a:solidFill>
                <a:latin typeface="ＭＳ ゴシック" panose="020B0609070205080204" pitchFamily="49" charset="-128"/>
                <a:ea typeface="ＭＳ ゴシック" panose="020B0609070205080204" pitchFamily="49" charset="-128"/>
              </a:rPr>
              <a:t>もしくは</a:t>
            </a:r>
            <a:r>
              <a:rPr lang="ja-JP" altLang="en-US" sz="1000" dirty="0" smtClean="0">
                <a:solidFill>
                  <a:prstClr val="black"/>
                </a:solidFill>
                <a:latin typeface="ＭＳ ゴシック" panose="020B0609070205080204" pitchFamily="49" charset="-128"/>
                <a:ea typeface="ＭＳ ゴシック" panose="020B0609070205080204" pitchFamily="49" charset="-128"/>
              </a:rPr>
              <a:t>出</a:t>
            </a:r>
            <a:r>
              <a:rPr lang="ja-JP" altLang="en-US" sz="1000" dirty="0">
                <a:solidFill>
                  <a:prstClr val="black"/>
                </a:solidFill>
                <a:latin typeface="ＭＳ ゴシック" panose="020B0609070205080204" pitchFamily="49" charset="-128"/>
                <a:ea typeface="ＭＳ ゴシック" panose="020B0609070205080204" pitchFamily="49" charset="-128"/>
              </a:rPr>
              <a:t>資金を有</a:t>
            </a:r>
            <a:r>
              <a:rPr lang="ja-JP" altLang="en-US" sz="1000" dirty="0" smtClean="0">
                <a:solidFill>
                  <a:prstClr val="black"/>
                </a:solidFill>
                <a:latin typeface="ＭＳ ゴシック" panose="020B0609070205080204" pitchFamily="49" charset="-128"/>
                <a:ea typeface="ＭＳ ゴシック" panose="020B0609070205080204" pitchFamily="49" charset="-128"/>
              </a:rPr>
              <a:t>しない</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a:solidFill>
                  <a:prstClr val="black"/>
                </a:solidFill>
                <a:latin typeface="ＭＳ ゴシック" panose="020B0609070205080204" pitchFamily="49" charset="-128"/>
                <a:ea typeface="ＭＳ ゴシック" panose="020B0609070205080204" pitchFamily="49" charset="-128"/>
              </a:rPr>
              <a:t>　</a:t>
            </a:r>
            <a:r>
              <a:rPr lang="ja-JP" altLang="en-US" sz="1000" dirty="0" smtClean="0">
                <a:solidFill>
                  <a:prstClr val="black"/>
                </a:solidFill>
                <a:latin typeface="ＭＳ ゴシック" panose="020B0609070205080204" pitchFamily="49" charset="-128"/>
                <a:ea typeface="ＭＳ ゴシック" panose="020B0609070205080204" pitchFamily="49" charset="-128"/>
              </a:rPr>
              <a:t>　　法人のうち常時</a:t>
            </a:r>
            <a:r>
              <a:rPr lang="ja-JP" altLang="en-US" sz="1000" dirty="0">
                <a:solidFill>
                  <a:prstClr val="black"/>
                </a:solidFill>
                <a:latin typeface="ＭＳ ゴシック" panose="020B0609070205080204" pitchFamily="49" charset="-128"/>
                <a:ea typeface="ＭＳ ゴシック" panose="020B0609070205080204" pitchFamily="49" charset="-128"/>
              </a:rPr>
              <a:t>使用する</a:t>
            </a:r>
            <a:r>
              <a:rPr lang="ja-JP" altLang="en-US" sz="1000" dirty="0" smtClean="0">
                <a:solidFill>
                  <a:prstClr val="black"/>
                </a:solidFill>
                <a:latin typeface="ＭＳ ゴシック" panose="020B0609070205080204" pitchFamily="49" charset="-128"/>
                <a:ea typeface="ＭＳ ゴシック" panose="020B0609070205080204" pitchFamily="49" charset="-128"/>
              </a:rPr>
              <a:t>従業員数</a:t>
            </a:r>
            <a:r>
              <a:rPr lang="ja-JP" altLang="en-US" sz="1000" dirty="0">
                <a:solidFill>
                  <a:prstClr val="black"/>
                </a:solidFill>
                <a:latin typeface="ＭＳ ゴシック" panose="020B0609070205080204" pitchFamily="49" charset="-128"/>
                <a:ea typeface="ＭＳ ゴシック" panose="020B0609070205080204" pitchFamily="49" charset="-128"/>
              </a:rPr>
              <a:t>が</a:t>
            </a:r>
            <a:r>
              <a:rPr lang="en-US" altLang="ja-JP" sz="1000" dirty="0">
                <a:solidFill>
                  <a:prstClr val="black"/>
                </a:solidFill>
                <a:latin typeface="ＭＳ ゴシック" panose="020B0609070205080204" pitchFamily="49" charset="-128"/>
                <a:ea typeface="ＭＳ ゴシック" panose="020B0609070205080204" pitchFamily="49" charset="-128"/>
              </a:rPr>
              <a:t>1,000</a:t>
            </a:r>
            <a:r>
              <a:rPr lang="ja-JP" altLang="en-US" sz="1000" dirty="0" smtClean="0">
                <a:solidFill>
                  <a:prstClr val="black"/>
                </a:solidFill>
                <a:latin typeface="ＭＳ ゴシック" panose="020B0609070205080204" pitchFamily="49" charset="-128"/>
                <a:ea typeface="ＭＳ ゴシック" panose="020B0609070205080204" pitchFamily="49" charset="-128"/>
              </a:rPr>
              <a:t>人以超の法人）から</a:t>
            </a:r>
            <a:r>
              <a:rPr lang="en-US" altLang="ja-JP" sz="1000" dirty="0" smtClean="0">
                <a:solidFill>
                  <a:prstClr val="black"/>
                </a:solidFill>
                <a:latin typeface="ＭＳ ゴシック" panose="020B0609070205080204" pitchFamily="49" charset="-128"/>
                <a:ea typeface="ＭＳ ゴシック" panose="020B0609070205080204" pitchFamily="49" charset="-128"/>
              </a:rPr>
              <a:t>2</a:t>
            </a:r>
            <a:r>
              <a:rPr lang="ja-JP" altLang="en-US" sz="1000" dirty="0" smtClean="0">
                <a:solidFill>
                  <a:prstClr val="black"/>
                </a:solidFill>
                <a:latin typeface="ＭＳ ゴシック" panose="020B0609070205080204" pitchFamily="49" charset="-128"/>
                <a:ea typeface="ＭＳ ゴシック" panose="020B0609070205080204" pitchFamily="49" charset="-128"/>
              </a:rPr>
              <a:t>分の</a:t>
            </a:r>
            <a:r>
              <a:rPr lang="en-US" altLang="ja-JP" sz="1000" dirty="0" smtClean="0">
                <a:solidFill>
                  <a:prstClr val="black"/>
                </a:solidFill>
                <a:latin typeface="ＭＳ ゴシック" panose="020B0609070205080204" pitchFamily="49" charset="-128"/>
                <a:ea typeface="ＭＳ ゴシック" panose="020B0609070205080204" pitchFamily="49" charset="-128"/>
              </a:rPr>
              <a:t>1</a:t>
            </a:r>
            <a:r>
              <a:rPr lang="ja-JP" altLang="en-US" sz="1000" dirty="0" smtClean="0">
                <a:solidFill>
                  <a:prstClr val="black"/>
                </a:solidFill>
                <a:latin typeface="ＭＳ ゴシック" panose="020B0609070205080204" pitchFamily="49" charset="-128"/>
                <a:ea typeface="ＭＳ ゴシック" panose="020B0609070205080204" pitchFamily="49" charset="-128"/>
              </a:rPr>
              <a:t>以上の出資を受ける</a:t>
            </a:r>
            <a:r>
              <a:rPr lang="ja-JP" altLang="en-US" sz="1000" dirty="0">
                <a:solidFill>
                  <a:prstClr val="black"/>
                </a:solidFill>
                <a:latin typeface="ＭＳ ゴシック" panose="020B0609070205080204" pitchFamily="49" charset="-128"/>
                <a:ea typeface="ＭＳ ゴシック" panose="020B0609070205080204" pitchFamily="49" charset="-128"/>
              </a:rPr>
              <a:t>法人</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smtClean="0">
                <a:solidFill>
                  <a:prstClr val="black"/>
                </a:solidFill>
                <a:latin typeface="ＭＳ ゴシック" panose="020B0609070205080204" pitchFamily="49" charset="-128"/>
                <a:ea typeface="ＭＳ ゴシック" panose="020B0609070205080204" pitchFamily="49" charset="-128"/>
              </a:rPr>
              <a:t>　　②２以上の大規模法人から</a:t>
            </a:r>
            <a:r>
              <a:rPr lang="en-US" altLang="ja-JP" sz="1000" dirty="0" smtClean="0">
                <a:solidFill>
                  <a:prstClr val="black"/>
                </a:solidFill>
                <a:latin typeface="ＭＳ ゴシック" panose="020B0609070205080204" pitchFamily="49" charset="-128"/>
                <a:ea typeface="ＭＳ ゴシック" panose="020B0609070205080204" pitchFamily="49" charset="-128"/>
              </a:rPr>
              <a:t>3</a:t>
            </a:r>
            <a:r>
              <a:rPr lang="ja-JP" altLang="en-US" sz="1000" dirty="0" smtClean="0">
                <a:solidFill>
                  <a:prstClr val="black"/>
                </a:solidFill>
                <a:latin typeface="ＭＳ ゴシック" panose="020B0609070205080204" pitchFamily="49" charset="-128"/>
                <a:ea typeface="ＭＳ ゴシック" panose="020B0609070205080204" pitchFamily="49" charset="-128"/>
              </a:rPr>
              <a:t>分の</a:t>
            </a:r>
            <a:r>
              <a:rPr lang="en-US" altLang="ja-JP" sz="1000" dirty="0" smtClean="0">
                <a:solidFill>
                  <a:prstClr val="black"/>
                </a:solidFill>
                <a:latin typeface="ＭＳ ゴシック" panose="020B0609070205080204" pitchFamily="49" charset="-128"/>
                <a:ea typeface="ＭＳ ゴシック" panose="020B0609070205080204" pitchFamily="49" charset="-128"/>
              </a:rPr>
              <a:t>2</a:t>
            </a:r>
            <a:r>
              <a:rPr lang="ja-JP" altLang="en-US" sz="1000" dirty="0" smtClean="0">
                <a:solidFill>
                  <a:prstClr val="black"/>
                </a:solidFill>
                <a:latin typeface="ＭＳ ゴシック" panose="020B0609070205080204" pitchFamily="49" charset="-128"/>
                <a:ea typeface="ＭＳ ゴシック" panose="020B0609070205080204" pitchFamily="49" charset="-128"/>
              </a:rPr>
              <a:t>以上の出資を受ける</a:t>
            </a:r>
            <a:r>
              <a:rPr lang="ja-JP" altLang="en-US" sz="1000" dirty="0">
                <a:solidFill>
                  <a:prstClr val="black"/>
                </a:solidFill>
                <a:latin typeface="ＭＳ ゴシック" panose="020B0609070205080204" pitchFamily="49" charset="-128"/>
                <a:ea typeface="ＭＳ ゴシック" panose="020B0609070205080204" pitchFamily="49" charset="-128"/>
              </a:rPr>
              <a:t>法人</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p:txBody>
      </p:sp>
      <p:sp>
        <p:nvSpPr>
          <p:cNvPr id="17" name="テキスト ボックス 48"/>
          <p:cNvSpPr txBox="1">
            <a:spLocks noChangeArrowheads="1"/>
          </p:cNvSpPr>
          <p:nvPr/>
        </p:nvSpPr>
        <p:spPr bwMode="auto">
          <a:xfrm>
            <a:off x="128464" y="5004048"/>
            <a:ext cx="156966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対象となる設備</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graphicFrame>
        <p:nvGraphicFramePr>
          <p:cNvPr id="4" name="オブジェクト 3"/>
          <p:cNvGraphicFramePr>
            <a:graphicFrameLocks noChangeAspect="1"/>
          </p:cNvGraphicFramePr>
          <p:nvPr>
            <p:extLst/>
          </p:nvPr>
        </p:nvGraphicFramePr>
        <p:xfrm>
          <a:off x="314325" y="5364088"/>
          <a:ext cx="6229350" cy="2047875"/>
        </p:xfrm>
        <a:graphic>
          <a:graphicData uri="http://schemas.openxmlformats.org/presentationml/2006/ole">
            <mc:AlternateContent xmlns:mc="http://schemas.openxmlformats.org/markup-compatibility/2006">
              <mc:Choice xmlns:v="urn:schemas-microsoft-com:vml" Requires="v">
                <p:oleObj spid="_x0000_s4122" name="ワークシート" r:id="rId3" imgW="6448348" imgH="2047986" progId="Excel.Sheet.12">
                  <p:embed/>
                </p:oleObj>
              </mc:Choice>
              <mc:Fallback>
                <p:oleObj name="ワークシート" r:id="rId3" imgW="6448348" imgH="2047986" progId="Excel.Sheet.12">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4325" y="5364088"/>
                        <a:ext cx="6229350" cy="2047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 name="テキスト ボックス 19"/>
          <p:cNvSpPr txBox="1"/>
          <p:nvPr/>
        </p:nvSpPr>
        <p:spPr>
          <a:xfrm>
            <a:off x="332656" y="7524328"/>
            <a:ext cx="6228692" cy="784830"/>
          </a:xfrm>
          <a:prstGeom prst="rect">
            <a:avLst/>
          </a:prstGeom>
          <a:noFill/>
        </p:spPr>
        <p:txBody>
          <a:bodyPr wrap="square" rtlCol="0">
            <a:spAutoFit/>
          </a:bodyPr>
          <a:lstStyle/>
          <a:p>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１ 電子計算機については、情報通信業のうち自己の電子計算機の情報処理機能の全部又は一部</a:t>
            </a:r>
            <a:r>
              <a:rPr lang="ja-JP" altLang="en-US" sz="900" dirty="0" smtClean="0">
                <a:solidFill>
                  <a:prstClr val="black"/>
                </a:solidFill>
                <a:latin typeface="ＭＳ ゴシック" panose="020B0609070205080204" pitchFamily="49" charset="-128"/>
                <a:ea typeface="ＭＳ ゴシック" panose="020B0609070205080204" pitchFamily="49" charset="-128"/>
              </a:rPr>
              <a:t>の提供を行う</a:t>
            </a:r>
            <a:r>
              <a:rPr lang="ja-JP" altLang="en-US" sz="900" dirty="0">
                <a:solidFill>
                  <a:prstClr val="black"/>
                </a:solidFill>
                <a:latin typeface="ＭＳ ゴシック" panose="020B0609070205080204" pitchFamily="49" charset="-128"/>
                <a:ea typeface="ＭＳ ゴシック" panose="020B0609070205080204" pitchFamily="49" charset="-128"/>
              </a:rPr>
              <a:t>事業</a:t>
            </a:r>
            <a:r>
              <a:rPr lang="ja-JP" altLang="en-US" sz="900" dirty="0" smtClean="0">
                <a:solidFill>
                  <a:prstClr val="black"/>
                </a:solidFill>
                <a:latin typeface="ＭＳ ゴシック" panose="020B0609070205080204" pitchFamily="49" charset="-128"/>
                <a:ea typeface="ＭＳ ゴシック" panose="020B0609070205080204" pitchFamily="49" charset="-128"/>
              </a:rPr>
              <a:t>を</a:t>
            </a:r>
            <a:endParaRPr lang="en-US" altLang="ja-JP" sz="9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900" dirty="0" smtClean="0">
                <a:solidFill>
                  <a:prstClr val="black"/>
                </a:solidFill>
                <a:latin typeface="ＭＳ ゴシック" panose="020B0609070205080204" pitchFamily="49" charset="-128"/>
                <a:ea typeface="ＭＳ ゴシック" panose="020B0609070205080204" pitchFamily="49" charset="-128"/>
              </a:rPr>
              <a:t>　　 行う法人が取得又は製作をするものを除く。医療機器にあっては、医療保健業を行う事業者が取得又は製作を</a:t>
            </a:r>
            <a:r>
              <a:rPr lang="ja-JP" altLang="en-US" sz="900" dirty="0" err="1" smtClean="0">
                <a:solidFill>
                  <a:prstClr val="black"/>
                </a:solidFill>
                <a:latin typeface="ＭＳ ゴシック" panose="020B0609070205080204" pitchFamily="49" charset="-128"/>
                <a:ea typeface="ＭＳ ゴシック" panose="020B0609070205080204" pitchFamily="49" charset="-128"/>
              </a:rPr>
              <a:t>す</a:t>
            </a:r>
            <a:endParaRPr lang="en-US" altLang="ja-JP" sz="9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900" dirty="0" smtClean="0">
                <a:solidFill>
                  <a:prstClr val="black"/>
                </a:solidFill>
                <a:latin typeface="ＭＳ ゴシック" panose="020B0609070205080204" pitchFamily="49" charset="-128"/>
                <a:ea typeface="ＭＳ ゴシック" panose="020B0609070205080204" pitchFamily="49" charset="-128"/>
              </a:rPr>
              <a:t>　　 </a:t>
            </a:r>
            <a:r>
              <a:rPr lang="ja-JP" altLang="en-US" sz="900" dirty="0" err="1" smtClean="0">
                <a:solidFill>
                  <a:prstClr val="black"/>
                </a:solidFill>
                <a:latin typeface="ＭＳ ゴシック" panose="020B0609070205080204" pitchFamily="49" charset="-128"/>
                <a:ea typeface="ＭＳ ゴシック" panose="020B0609070205080204" pitchFamily="49" charset="-128"/>
              </a:rPr>
              <a:t>る</a:t>
            </a:r>
            <a:r>
              <a:rPr lang="ja-JP" altLang="en-US" sz="900" dirty="0">
                <a:solidFill>
                  <a:prstClr val="black"/>
                </a:solidFill>
                <a:latin typeface="ＭＳ ゴシック" panose="020B0609070205080204" pitchFamily="49" charset="-128"/>
                <a:ea typeface="ＭＳ ゴシック" panose="020B0609070205080204" pitchFamily="49" charset="-128"/>
              </a:rPr>
              <a:t>ものを除く。</a:t>
            </a:r>
          </a:p>
          <a:p>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２ 医療保健業を行う事業者が取得又</a:t>
            </a:r>
            <a:r>
              <a:rPr lang="ja-JP" altLang="en-US" sz="900" dirty="0" smtClean="0">
                <a:solidFill>
                  <a:prstClr val="black"/>
                </a:solidFill>
                <a:latin typeface="ＭＳ ゴシック" panose="020B0609070205080204" pitchFamily="49" charset="-128"/>
                <a:ea typeface="ＭＳ ゴシック" panose="020B0609070205080204" pitchFamily="49" charset="-128"/>
              </a:rPr>
              <a:t>は</a:t>
            </a:r>
            <a:r>
              <a:rPr lang="ja-JP" altLang="en-US" sz="900" dirty="0">
                <a:solidFill>
                  <a:prstClr val="black"/>
                </a:solidFill>
                <a:latin typeface="ＭＳ ゴシック" panose="020B0609070205080204" pitchFamily="49" charset="-128"/>
                <a:ea typeface="ＭＳ ゴシック" panose="020B0609070205080204" pitchFamily="49" charset="-128"/>
              </a:rPr>
              <a:t>建設</a:t>
            </a:r>
            <a:r>
              <a:rPr lang="ja-JP" altLang="en-US" sz="900" dirty="0" smtClean="0">
                <a:solidFill>
                  <a:prstClr val="black"/>
                </a:solidFill>
                <a:latin typeface="ＭＳ ゴシック" panose="020B0609070205080204" pitchFamily="49" charset="-128"/>
                <a:ea typeface="ＭＳ ゴシック" panose="020B0609070205080204" pitchFamily="49" charset="-128"/>
              </a:rPr>
              <a:t>を</a:t>
            </a:r>
            <a:r>
              <a:rPr lang="ja-JP" altLang="en-US" sz="900" dirty="0">
                <a:solidFill>
                  <a:prstClr val="black"/>
                </a:solidFill>
                <a:latin typeface="ＭＳ ゴシック" panose="020B0609070205080204" pitchFamily="49" charset="-128"/>
                <a:ea typeface="ＭＳ ゴシック" panose="020B0609070205080204" pitchFamily="49" charset="-128"/>
              </a:rPr>
              <a:t>するものを</a:t>
            </a:r>
            <a:r>
              <a:rPr lang="ja-JP" altLang="en-US" sz="900" dirty="0" smtClean="0">
                <a:solidFill>
                  <a:prstClr val="black"/>
                </a:solidFill>
                <a:latin typeface="ＭＳ ゴシック" panose="020B0609070205080204" pitchFamily="49" charset="-128"/>
                <a:ea typeface="ＭＳ ゴシック" panose="020B0609070205080204" pitchFamily="49" charset="-128"/>
              </a:rPr>
              <a:t>除く。</a:t>
            </a:r>
            <a:endParaRPr lang="en-US" altLang="ja-JP" sz="900" dirty="0" smtClean="0">
              <a:solidFill>
                <a:prstClr val="black"/>
              </a:solidFill>
              <a:latin typeface="ＭＳ ゴシック" panose="020B0609070205080204" pitchFamily="49" charset="-128"/>
              <a:ea typeface="ＭＳ ゴシック" panose="020B0609070205080204" pitchFamily="49" charset="-128"/>
            </a:endParaRPr>
          </a:p>
          <a:p>
            <a:r>
              <a:rPr lang="en-US" altLang="ja-JP" sz="900" dirty="0">
                <a:solidFill>
                  <a:prstClr val="black"/>
                </a:solidFill>
                <a:latin typeface="ＭＳ ゴシック" panose="020B0609070205080204" pitchFamily="49" charset="-128"/>
                <a:ea typeface="ＭＳ ゴシック" panose="020B0609070205080204" pitchFamily="49" charset="-128"/>
              </a:rPr>
              <a:t>※</a:t>
            </a:r>
            <a:r>
              <a:rPr lang="ja-JP" altLang="en-US" sz="900" dirty="0">
                <a:solidFill>
                  <a:prstClr val="black"/>
                </a:solidFill>
                <a:latin typeface="ＭＳ ゴシック" panose="020B0609070205080204" pitchFamily="49" charset="-128"/>
                <a:ea typeface="ＭＳ ゴシック" panose="020B0609070205080204" pitchFamily="49" charset="-128"/>
              </a:rPr>
              <a:t>３ 複写して販売するための原本、開発研究用のもの、サーバー用ＯＳのうち一定のものなどは</a:t>
            </a:r>
            <a:r>
              <a:rPr lang="ja-JP" altLang="en-US" sz="900" dirty="0" smtClean="0">
                <a:solidFill>
                  <a:prstClr val="black"/>
                </a:solidFill>
                <a:latin typeface="ＭＳ ゴシック" panose="020B0609070205080204" pitchFamily="49" charset="-128"/>
                <a:ea typeface="ＭＳ ゴシック" panose="020B0609070205080204" pitchFamily="49" charset="-128"/>
              </a:rPr>
              <a:t>除く（中促と同様）。</a:t>
            </a:r>
            <a:endParaRPr lang="ja-JP" altLang="en-US" sz="900" dirty="0">
              <a:solidFill>
                <a:prstClr val="black"/>
              </a:solidFill>
              <a:latin typeface="ＭＳ ゴシック" panose="020B0609070205080204" pitchFamily="49" charset="-128"/>
              <a:ea typeface="ＭＳ ゴシック" panose="020B0609070205080204" pitchFamily="49" charset="-128"/>
            </a:endParaRPr>
          </a:p>
        </p:txBody>
      </p:sp>
      <p:sp>
        <p:nvSpPr>
          <p:cNvPr id="21" name="正方形/長方形 20"/>
          <p:cNvSpPr/>
          <p:nvPr/>
        </p:nvSpPr>
        <p:spPr>
          <a:xfrm>
            <a:off x="224644" y="5295926"/>
            <a:ext cx="6497282" cy="3093331"/>
          </a:xfrm>
          <a:prstGeom prst="rect">
            <a:avLst/>
          </a:prstGeom>
          <a:noFill/>
          <a:ln w="158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0" name="グループ化 29"/>
          <p:cNvGrpSpPr/>
          <p:nvPr/>
        </p:nvGrpSpPr>
        <p:grpSpPr>
          <a:xfrm>
            <a:off x="3600470" y="8752114"/>
            <a:ext cx="242722" cy="242722"/>
            <a:chOff x="-3195736" y="3275856"/>
            <a:chExt cx="267444" cy="267444"/>
          </a:xfrm>
        </p:grpSpPr>
        <p:sp>
          <p:nvSpPr>
            <p:cNvPr id="31" name="円/楕円 30"/>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2" name="直線コネクタ 31"/>
            <p:cNvCxnSpPr>
              <a:stCxn id="31"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3" name="テキスト ボックス 32"/>
          <p:cNvSpPr txBox="1"/>
          <p:nvPr/>
        </p:nvSpPr>
        <p:spPr>
          <a:xfrm>
            <a:off x="5951682" y="8735381"/>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34" name="テキスト ボックス 33"/>
          <p:cNvSpPr txBox="1"/>
          <p:nvPr/>
        </p:nvSpPr>
        <p:spPr>
          <a:xfrm>
            <a:off x="3919681" y="8735380"/>
            <a:ext cx="1973943" cy="276999"/>
          </a:xfrm>
          <a:prstGeom prst="rect">
            <a:avLst/>
          </a:prstGeom>
          <a:noFill/>
          <a:ln>
            <a:solidFill>
              <a:schemeClr val="tx1"/>
            </a:solidFill>
          </a:ln>
          <a:effectLst/>
        </p:spPr>
        <p:txBody>
          <a:bodyPr wrap="square" rtlCol="0">
            <a:spAutoFit/>
          </a:bodyPr>
          <a:lstStyle/>
          <a:p>
            <a:r>
              <a:rPr lang="ja-JP" altLang="en-US" sz="1200" dirty="0"/>
              <a:t>経営強化法</a:t>
            </a:r>
            <a:endParaRPr kumimoji="1" lang="ja-JP" altLang="en-US" sz="1200" dirty="0"/>
          </a:p>
        </p:txBody>
      </p:sp>
      <p:cxnSp>
        <p:nvCxnSpPr>
          <p:cNvPr id="35" name="直線矢印コネクタ 34"/>
          <p:cNvCxnSpPr/>
          <p:nvPr/>
        </p:nvCxnSpPr>
        <p:spPr>
          <a:xfrm flipH="1" flipV="1">
            <a:off x="6392049" y="8942549"/>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テキスト ボックス 48"/>
          <p:cNvSpPr txBox="1">
            <a:spLocks noChangeArrowheads="1"/>
          </p:cNvSpPr>
          <p:nvPr/>
        </p:nvSpPr>
        <p:spPr bwMode="auto">
          <a:xfrm>
            <a:off x="128464" y="8471465"/>
            <a:ext cx="12618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お問合せ先</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3" name="正方形/長方形 2"/>
          <p:cNvSpPr/>
          <p:nvPr/>
        </p:nvSpPr>
        <p:spPr>
          <a:xfrm>
            <a:off x="141953" y="8725876"/>
            <a:ext cx="3429000" cy="400110"/>
          </a:xfrm>
          <a:prstGeom prst="rect">
            <a:avLst/>
          </a:prstGeom>
        </p:spPr>
        <p:txBody>
          <a:bodyPr>
            <a:spAutoFit/>
          </a:bodyPr>
          <a:lstStyle/>
          <a:p>
            <a:r>
              <a:rPr lang="ja-JP" altLang="en-US" sz="1000" dirty="0"/>
              <a:t>相談窓口（軽減税率対応講師派遣・中小企業税制相談窓口）</a:t>
            </a:r>
          </a:p>
          <a:p>
            <a:r>
              <a:rPr lang="ja-JP" altLang="en-US" sz="1000" dirty="0"/>
              <a:t> </a:t>
            </a:r>
            <a:r>
              <a:rPr lang="en-US" altLang="ja-JP" sz="1000" dirty="0"/>
              <a:t>TEL: 03-6744-6601</a:t>
            </a:r>
            <a:r>
              <a:rPr lang="ja-JP" altLang="en-US" sz="1000" dirty="0"/>
              <a:t>（平日</a:t>
            </a:r>
            <a:r>
              <a:rPr lang="en-US" altLang="ja-JP" sz="1000" dirty="0"/>
              <a:t>9:00-17:00</a:t>
            </a:r>
            <a:r>
              <a:rPr lang="ja-JP" altLang="en-US" sz="1000" dirty="0"/>
              <a:t>）</a:t>
            </a:r>
          </a:p>
        </p:txBody>
      </p:sp>
    </p:spTree>
    <p:extLst>
      <p:ext uri="{BB962C8B-B14F-4D97-AF65-F5344CB8AC3E}">
        <p14:creationId xmlns:p14="http://schemas.microsoft.com/office/powerpoint/2010/main" val="431595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99392" y="8837695"/>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13</a:t>
            </a:fld>
            <a:endParaRPr lang="ja-JP" altLang="en-US" sz="1600" dirty="0"/>
          </a:p>
        </p:txBody>
      </p:sp>
      <p:sp>
        <p:nvSpPr>
          <p:cNvPr id="7" name="タイトル 1"/>
          <p:cNvSpPr txBox="1">
            <a:spLocks/>
          </p:cNvSpPr>
          <p:nvPr/>
        </p:nvSpPr>
        <p:spPr>
          <a:xfrm>
            <a:off x="0" y="107504"/>
            <a:ext cx="6858000" cy="432000"/>
          </a:xfrm>
          <a:prstGeom prst="roundRect">
            <a:avLst/>
          </a:prstGeom>
          <a:solidFill>
            <a:srgbClr val="00B050"/>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solidFill>
                  <a:prstClr val="white"/>
                </a:solidFill>
                <a:latin typeface="ＭＳ ゴシック" panose="020B0609070205080204" pitchFamily="49" charset="-128"/>
                <a:ea typeface="ＭＳ ゴシック" panose="020B0609070205080204" pitchFamily="49" charset="-128"/>
              </a:rPr>
              <a:t>２</a:t>
            </a:r>
            <a:r>
              <a:rPr lang="ja-JP" altLang="en-US" sz="2000" b="1" dirty="0" smtClean="0">
                <a:solidFill>
                  <a:prstClr val="white"/>
                </a:solidFill>
                <a:latin typeface="ＭＳ ゴシック" panose="020B0609070205080204" pitchFamily="49" charset="-128"/>
                <a:ea typeface="ＭＳ ゴシック" panose="020B0609070205080204" pitchFamily="49" charset="-128"/>
              </a:rPr>
              <a:t>．生産性向上に関する支援</a:t>
            </a:r>
            <a:endParaRPr lang="ja-JP" altLang="en-US" sz="2000" b="1" dirty="0">
              <a:solidFill>
                <a:prstClr val="white"/>
              </a:solidFill>
              <a:latin typeface="ＭＳ ゴシック" panose="020B0609070205080204" pitchFamily="49" charset="-128"/>
              <a:ea typeface="ＭＳ ゴシック" panose="020B0609070205080204" pitchFamily="49" charset="-128"/>
            </a:endParaRPr>
          </a:p>
        </p:txBody>
      </p:sp>
      <p:sp>
        <p:nvSpPr>
          <p:cNvPr id="8" name="Rectangle 3"/>
          <p:cNvSpPr>
            <a:spLocks noChangeArrowheads="1"/>
          </p:cNvSpPr>
          <p:nvPr/>
        </p:nvSpPr>
        <p:spPr bwMode="auto">
          <a:xfrm>
            <a:off x="-44624" y="443874"/>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（２）</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補助制度を知りたい</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p:txBody>
      </p:sp>
      <p:sp>
        <p:nvSpPr>
          <p:cNvPr id="2" name="正方形/長方形 1"/>
          <p:cNvSpPr/>
          <p:nvPr/>
        </p:nvSpPr>
        <p:spPr>
          <a:xfrm>
            <a:off x="136074" y="745472"/>
            <a:ext cx="6585852"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u="sng" dirty="0">
                <a:solidFill>
                  <a:schemeClr val="tx1"/>
                </a:solidFill>
                <a:latin typeface="ＭＳ ゴシック" panose="020B0609070205080204" pitchFamily="49" charset="-128"/>
                <a:ea typeface="ＭＳ ゴシック" panose="020B0609070205080204" pitchFamily="49" charset="-128"/>
              </a:rPr>
              <a:t>業務</a:t>
            </a:r>
            <a:r>
              <a:rPr lang="ja-JP" altLang="en-US" b="1" u="sng" dirty="0" smtClean="0">
                <a:solidFill>
                  <a:schemeClr val="tx1"/>
                </a:solidFill>
                <a:latin typeface="ＭＳ ゴシック" panose="020B0609070205080204" pitchFamily="49" charset="-128"/>
                <a:ea typeface="ＭＳ ゴシック" panose="020B0609070205080204" pitchFamily="49" charset="-128"/>
              </a:rPr>
              <a:t>の効率化などを支援する補助金等</a:t>
            </a:r>
            <a:endParaRPr kumimoji="1"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136074" y="1191816"/>
            <a:ext cx="6585852" cy="295787"/>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400" dirty="0" smtClean="0">
                <a:solidFill>
                  <a:srgbClr val="0070C0"/>
                </a:solidFill>
                <a:latin typeface="ＭＳ ゴシック" panose="020B0609070205080204" pitchFamily="49" charset="-128"/>
                <a:ea typeface="ＭＳ ゴシック" panose="020B0609070205080204" pitchFamily="49" charset="-128"/>
              </a:rPr>
              <a:t>設備等の取得、研究開発、販路開拓、下請企業の自立化などに向けて支援します。</a:t>
            </a:r>
            <a:endParaRPr lang="en-US" altLang="ja-JP" sz="1400" kern="100" dirty="0">
              <a:solidFill>
                <a:srgbClr val="0070C0"/>
              </a:solidFill>
              <a:latin typeface="ＭＳ ゴシック" panose="020B0609070205080204" pitchFamily="49" charset="-128"/>
              <a:ea typeface="ＭＳ ゴシック" panose="020B0609070205080204" pitchFamily="49" charset="-128"/>
              <a:cs typeface="Times New Roman"/>
            </a:endParaRPr>
          </a:p>
        </p:txBody>
      </p:sp>
      <p:sp>
        <p:nvSpPr>
          <p:cNvPr id="13" name="テキスト ボックス 48"/>
          <p:cNvSpPr txBox="1">
            <a:spLocks noChangeArrowheads="1"/>
          </p:cNvSpPr>
          <p:nvPr/>
        </p:nvSpPr>
        <p:spPr bwMode="auto">
          <a:xfrm>
            <a:off x="128464" y="2148488"/>
            <a:ext cx="387798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○ものづくり・商業・サービス経営力向上支援補助金</a:t>
            </a:r>
            <a:endPar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14" name="テキスト ボックス 13"/>
          <p:cNvSpPr txBox="1"/>
          <p:nvPr/>
        </p:nvSpPr>
        <p:spPr>
          <a:xfrm>
            <a:off x="224644" y="2420583"/>
            <a:ext cx="6526827" cy="1384995"/>
          </a:xfrm>
          <a:prstGeom prst="rect">
            <a:avLst/>
          </a:prstGeom>
          <a:noFill/>
          <a:ln w="15875">
            <a:solidFill>
              <a:schemeClr val="tx1"/>
            </a:solidFill>
            <a:prstDash val="dash"/>
          </a:ln>
        </p:spPr>
        <p:txBody>
          <a:bodyPr wrap="square" rtlCol="0">
            <a:spAutoFit/>
          </a:bodyPr>
          <a:lstStyle/>
          <a:p>
            <a:r>
              <a:rPr lang="ja-JP" altLang="en-US" sz="1200" dirty="0" smtClean="0">
                <a:latin typeface="ＭＳ ゴシック" panose="020B0609070205080204" pitchFamily="49" charset="-128"/>
                <a:ea typeface="ＭＳ ゴシック" panose="020B0609070205080204" pitchFamily="49" charset="-128"/>
              </a:rPr>
              <a:t>　足腰</a:t>
            </a:r>
            <a:r>
              <a:rPr lang="ja-JP" altLang="en-US" sz="1200" dirty="0">
                <a:latin typeface="ＭＳ ゴシック" panose="020B0609070205080204" pitchFamily="49" charset="-128"/>
                <a:ea typeface="ＭＳ ゴシック" panose="020B0609070205080204" pitchFamily="49" charset="-128"/>
              </a:rPr>
              <a:t>の強い経済を構築するため、生産性向上に資する革新的サービス開発・試作品開発・生産プロセスの改善を行う中小企業・小規模事業者の設備投資等の一部を支援します。</a:t>
            </a:r>
            <a:endParaRPr lang="en-US" altLang="ja-JP" sz="1200" dirty="0">
              <a:latin typeface="ＭＳ ゴシック" panose="020B0609070205080204" pitchFamily="49" charset="-128"/>
              <a:ea typeface="ＭＳ ゴシック" panose="020B0609070205080204" pitchFamily="49" charset="-128"/>
            </a:endParaRPr>
          </a:p>
          <a:p>
            <a:endParaRPr lang="en-US" altLang="ja-JP" sz="1200" dirty="0">
              <a:latin typeface="ＭＳ ゴシック" panose="020B0609070205080204" pitchFamily="49" charset="-128"/>
              <a:ea typeface="ＭＳ ゴシック" panose="020B0609070205080204" pitchFamily="49" charset="-128"/>
            </a:endParaRPr>
          </a:p>
          <a:p>
            <a:r>
              <a:rPr lang="ja-JP" altLang="ja-JP" sz="1200" dirty="0"/>
              <a:t>公募期間</a:t>
            </a:r>
            <a:r>
              <a:rPr lang="ja-JP" altLang="en-US" sz="1200" dirty="0"/>
              <a:t>：</a:t>
            </a:r>
            <a:r>
              <a:rPr lang="ja-JP" altLang="en-US" sz="1200" dirty="0">
                <a:sym typeface="Wingdings" panose="05000000000000000000" pitchFamily="2" charset="2"/>
              </a:rPr>
              <a:t>（</a:t>
            </a:r>
            <a:r>
              <a:rPr lang="en-US" altLang="ja-JP" sz="1200" dirty="0">
                <a:sym typeface="Wingdings" panose="05000000000000000000" pitchFamily="2" charset="2"/>
              </a:rPr>
              <a:t>1</a:t>
            </a:r>
            <a:r>
              <a:rPr lang="ja-JP" altLang="en-US" sz="1200" dirty="0">
                <a:sym typeface="Wingdings" panose="05000000000000000000" pitchFamily="2" charset="2"/>
              </a:rPr>
              <a:t>次公募）</a:t>
            </a:r>
            <a:r>
              <a:rPr lang="ja-JP" altLang="ja-JP" sz="1200" dirty="0">
                <a:latin typeface="ＭＳ ゴシック" panose="020B0609070205080204" pitchFamily="49" charset="-128"/>
                <a:ea typeface="ＭＳ ゴシック" panose="020B0609070205080204" pitchFamily="49" charset="-128"/>
              </a:rPr>
              <a:t>平成</a:t>
            </a:r>
            <a:r>
              <a:rPr lang="en-US" altLang="ja-JP" sz="1200" dirty="0">
                <a:latin typeface="ＭＳ ゴシック" panose="020B0609070205080204" pitchFamily="49" charset="-128"/>
                <a:ea typeface="ＭＳ ゴシック" panose="020B0609070205080204" pitchFamily="49" charset="-128"/>
              </a:rPr>
              <a:t>30</a:t>
            </a:r>
            <a:r>
              <a:rPr lang="ja-JP" altLang="ja-JP" sz="1200" dirty="0">
                <a:latin typeface="ＭＳ ゴシック" panose="020B0609070205080204" pitchFamily="49" charset="-128"/>
                <a:ea typeface="ＭＳ ゴシック" panose="020B0609070205080204" pitchFamily="49" charset="-128"/>
              </a:rPr>
              <a:t>年</a:t>
            </a:r>
            <a:r>
              <a:rPr lang="en-US" altLang="ja-JP" sz="1200" dirty="0">
                <a:latin typeface="ＭＳ ゴシック" panose="020B0609070205080204" pitchFamily="49" charset="-128"/>
                <a:ea typeface="ＭＳ ゴシック" panose="020B0609070205080204" pitchFamily="49" charset="-128"/>
              </a:rPr>
              <a:t>2</a:t>
            </a:r>
            <a:r>
              <a:rPr lang="ja-JP" altLang="ja-JP" sz="1200" dirty="0">
                <a:latin typeface="ＭＳ ゴシック" panose="020B0609070205080204" pitchFamily="49" charset="-128"/>
                <a:ea typeface="ＭＳ ゴシック" panose="020B0609070205080204" pitchFamily="49" charset="-128"/>
              </a:rPr>
              <a:t>月</a:t>
            </a:r>
            <a:r>
              <a:rPr lang="en-US" altLang="ja-JP" sz="1200" dirty="0">
                <a:latin typeface="ＭＳ ゴシック" panose="020B0609070205080204" pitchFamily="49" charset="-128"/>
                <a:ea typeface="ＭＳ ゴシック" panose="020B0609070205080204" pitchFamily="49" charset="-128"/>
              </a:rPr>
              <a:t>28</a:t>
            </a:r>
            <a:r>
              <a:rPr lang="ja-JP" altLang="ja-JP" sz="1200" dirty="0">
                <a:latin typeface="ＭＳ ゴシック" panose="020B0609070205080204" pitchFamily="49" charset="-128"/>
                <a:ea typeface="ＭＳ ゴシック" panose="020B0609070205080204" pitchFamily="49" charset="-128"/>
              </a:rPr>
              <a:t>日</a:t>
            </a:r>
            <a:r>
              <a:rPr lang="ja-JP" altLang="en-US" sz="1200" dirty="0">
                <a:latin typeface="ＭＳ ゴシック" panose="020B0609070205080204" pitchFamily="49" charset="-128"/>
                <a:ea typeface="ＭＳ ゴシック" panose="020B0609070205080204" pitchFamily="49" charset="-128"/>
              </a:rPr>
              <a:t>（水）</a:t>
            </a:r>
            <a:r>
              <a:rPr lang="ja-JP" altLang="ja-JP" sz="1200" dirty="0">
                <a:latin typeface="ＭＳ ゴシック" panose="020B0609070205080204" pitchFamily="49" charset="-128"/>
                <a:ea typeface="ＭＳ ゴシック" panose="020B0609070205080204" pitchFamily="49" charset="-128"/>
              </a:rPr>
              <a:t>～</a:t>
            </a:r>
            <a:r>
              <a:rPr lang="en-US" altLang="ja-JP" sz="1200" dirty="0">
                <a:latin typeface="ＭＳ ゴシック" panose="020B0609070205080204" pitchFamily="49" charset="-128"/>
                <a:ea typeface="ＭＳ ゴシック" panose="020B0609070205080204" pitchFamily="49" charset="-128"/>
              </a:rPr>
              <a:t>4</a:t>
            </a:r>
            <a:r>
              <a:rPr lang="ja-JP" altLang="ja-JP" sz="1200" dirty="0">
                <a:latin typeface="ＭＳ ゴシック" panose="020B0609070205080204" pitchFamily="49" charset="-128"/>
                <a:ea typeface="ＭＳ ゴシック" panose="020B0609070205080204" pitchFamily="49" charset="-128"/>
              </a:rPr>
              <a:t>月</a:t>
            </a:r>
            <a:r>
              <a:rPr lang="en-US" altLang="ja-JP" sz="1200" dirty="0">
                <a:latin typeface="ＭＳ ゴシック" panose="020B0609070205080204" pitchFamily="49" charset="-128"/>
                <a:ea typeface="ＭＳ ゴシック" panose="020B0609070205080204" pitchFamily="49" charset="-128"/>
              </a:rPr>
              <a:t>27</a:t>
            </a:r>
            <a:r>
              <a:rPr lang="ja-JP" altLang="ja-JP" sz="1200" dirty="0">
                <a:latin typeface="ＭＳ ゴシック" panose="020B0609070205080204" pitchFamily="49" charset="-128"/>
                <a:ea typeface="ＭＳ ゴシック" panose="020B0609070205080204" pitchFamily="49" charset="-128"/>
              </a:rPr>
              <a:t>日</a:t>
            </a:r>
            <a:r>
              <a:rPr lang="ja-JP" altLang="en-US" sz="1200" dirty="0">
                <a:latin typeface="ＭＳ ゴシック" panose="020B0609070205080204" pitchFamily="49" charset="-128"/>
                <a:ea typeface="ＭＳ ゴシック" panose="020B0609070205080204" pitchFamily="49" charset="-128"/>
              </a:rPr>
              <a:t>（金）、</a:t>
            </a:r>
            <a:r>
              <a:rPr lang="en-US" altLang="ja-JP" sz="1200" dirty="0">
                <a:latin typeface="ＭＳ ゴシック" panose="020B0609070205080204" pitchFamily="49" charset="-128"/>
                <a:ea typeface="ＭＳ ゴシック" panose="020B0609070205080204" pitchFamily="49" charset="-128"/>
              </a:rPr>
              <a:t>2</a:t>
            </a:r>
            <a:r>
              <a:rPr lang="ja-JP" altLang="en-US" sz="1200" dirty="0">
                <a:latin typeface="ＭＳ ゴシック" panose="020B0609070205080204" pitchFamily="49" charset="-128"/>
                <a:ea typeface="ＭＳ ゴシック" panose="020B0609070205080204" pitchFamily="49" charset="-128"/>
              </a:rPr>
              <a:t>次公募は時期未定</a:t>
            </a:r>
            <a:endParaRPr lang="en-US" altLang="ja-JP" sz="1200" dirty="0">
              <a:latin typeface="ＭＳ ゴシック" panose="020B0609070205080204" pitchFamily="49" charset="-128"/>
              <a:ea typeface="ＭＳ ゴシック" panose="020B0609070205080204" pitchFamily="49" charset="-128"/>
            </a:endParaRPr>
          </a:p>
          <a:p>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smtClean="0">
                <a:solidFill>
                  <a:prstClr val="black"/>
                </a:solidFill>
                <a:latin typeface="ＭＳ ゴシック" panose="020B0609070205080204" pitchFamily="49" charset="-128"/>
                <a:ea typeface="ＭＳ ゴシック" panose="020B0609070205080204" pitchFamily="49" charset="-128"/>
              </a:rPr>
              <a:t>＜お問い合わせ先＞</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smtClean="0">
                <a:solidFill>
                  <a:prstClr val="black"/>
                </a:solidFill>
                <a:latin typeface="ＭＳ ゴシック" panose="020B0609070205080204" pitchFamily="49" charset="-128"/>
                <a:ea typeface="ＭＳ ゴシック" panose="020B0609070205080204" pitchFamily="49" charset="-128"/>
              </a:rPr>
              <a:t>全国中小企業団体中央会及び各地域事務局（都道府県中小企業団体中央会）</a:t>
            </a:r>
            <a:endParaRPr lang="ja-JP" altLang="en-US" sz="1200" dirty="0">
              <a:solidFill>
                <a:prstClr val="black"/>
              </a:solidFill>
              <a:latin typeface="ＭＳ ゴシック" panose="020B0609070205080204" pitchFamily="49" charset="-128"/>
              <a:ea typeface="ＭＳ ゴシック" panose="020B0609070205080204" pitchFamily="49" charset="-128"/>
            </a:endParaRPr>
          </a:p>
        </p:txBody>
      </p:sp>
      <p:sp>
        <p:nvSpPr>
          <p:cNvPr id="17" name="テキスト ボックス 16"/>
          <p:cNvSpPr txBox="1"/>
          <p:nvPr/>
        </p:nvSpPr>
        <p:spPr>
          <a:xfrm>
            <a:off x="136074" y="1593850"/>
            <a:ext cx="6585852" cy="400110"/>
          </a:xfrm>
          <a:prstGeom prst="rect">
            <a:avLst/>
          </a:prstGeom>
          <a:noFill/>
        </p:spPr>
        <p:txBody>
          <a:bodyPr wrap="square" rtlCol="0">
            <a:spAutoFit/>
          </a:bodyPr>
          <a:lstStyle/>
          <a:p>
            <a:r>
              <a:rPr lang="en-US" altLang="ja-JP" sz="1000" dirty="0" smtClean="0">
                <a:solidFill>
                  <a:prstClr val="black"/>
                </a:solidFill>
                <a:latin typeface="ＭＳ ゴシック" panose="020B0609070205080204" pitchFamily="49" charset="-128"/>
                <a:ea typeface="ＭＳ ゴシック" panose="020B0609070205080204" pitchFamily="49" charset="-128"/>
              </a:rPr>
              <a:t>※</a:t>
            </a:r>
            <a:r>
              <a:rPr lang="ja-JP" altLang="en-US" sz="1000" dirty="0" smtClean="0">
                <a:solidFill>
                  <a:prstClr val="black"/>
                </a:solidFill>
                <a:latin typeface="ＭＳ ゴシック" panose="020B0609070205080204" pitchFamily="49" charset="-128"/>
                <a:ea typeface="ＭＳ ゴシック" panose="020B0609070205080204" pitchFamily="49" charset="-128"/>
              </a:rPr>
              <a:t>以下の事業は平成</a:t>
            </a:r>
            <a:r>
              <a:rPr lang="en-US" altLang="ja-JP" sz="1000" dirty="0">
                <a:solidFill>
                  <a:prstClr val="black"/>
                </a:solidFill>
                <a:latin typeface="ＭＳ ゴシック" panose="020B0609070205080204" pitchFamily="49" charset="-128"/>
                <a:ea typeface="ＭＳ ゴシック" panose="020B0609070205080204" pitchFamily="49" charset="-128"/>
              </a:rPr>
              <a:t>30</a:t>
            </a:r>
            <a:r>
              <a:rPr lang="ja-JP" altLang="en-US" sz="1000" dirty="0" smtClean="0">
                <a:solidFill>
                  <a:prstClr val="black"/>
                </a:solidFill>
                <a:latin typeface="ＭＳ ゴシック" panose="020B0609070205080204" pitchFamily="49" charset="-128"/>
                <a:ea typeface="ＭＳ ゴシック" panose="020B0609070205080204" pitchFamily="49" charset="-128"/>
              </a:rPr>
              <a:t>年</a:t>
            </a:r>
            <a:r>
              <a:rPr lang="en-US" altLang="ja-JP" sz="1000" dirty="0" smtClean="0">
                <a:solidFill>
                  <a:prstClr val="black"/>
                </a:solidFill>
                <a:latin typeface="ＭＳ ゴシック" panose="020B0609070205080204" pitchFamily="49" charset="-128"/>
                <a:ea typeface="ＭＳ ゴシック" panose="020B0609070205080204" pitchFamily="49" charset="-128"/>
              </a:rPr>
              <a:t>4</a:t>
            </a:r>
            <a:r>
              <a:rPr lang="ja-JP" altLang="en-US" sz="1000" dirty="0" smtClean="0">
                <a:solidFill>
                  <a:prstClr val="black"/>
                </a:solidFill>
                <a:latin typeface="ＭＳ ゴシック" panose="020B0609070205080204" pitchFamily="49" charset="-128"/>
                <a:ea typeface="ＭＳ ゴシック" panose="020B0609070205080204" pitchFamily="49" charset="-128"/>
              </a:rPr>
              <a:t>月現在公募中または今後公募予定のものを掲載しています。</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a:solidFill>
                  <a:prstClr val="black"/>
                </a:solidFill>
                <a:latin typeface="ＭＳ ゴシック" panose="020B0609070205080204" pitchFamily="49" charset="-128"/>
                <a:ea typeface="ＭＳ ゴシック" panose="020B0609070205080204" pitchFamily="49" charset="-128"/>
              </a:rPr>
              <a:t>　</a:t>
            </a:r>
            <a:r>
              <a:rPr lang="ja-JP" altLang="en-US" sz="1000" dirty="0" smtClean="0">
                <a:solidFill>
                  <a:prstClr val="black"/>
                </a:solidFill>
                <a:latin typeface="ＭＳ ゴシック" panose="020B0609070205080204" pitchFamily="49" charset="-128"/>
                <a:ea typeface="ＭＳ ゴシック" panose="020B0609070205080204" pitchFamily="49" charset="-128"/>
              </a:rPr>
              <a:t>詳しくはホームページまたはお問い合わせ先までお尋ねください。</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p:txBody>
      </p:sp>
      <p:sp>
        <p:nvSpPr>
          <p:cNvPr id="15" name="テキスト ボックス 48"/>
          <p:cNvSpPr txBox="1">
            <a:spLocks noChangeArrowheads="1"/>
          </p:cNvSpPr>
          <p:nvPr/>
        </p:nvSpPr>
        <p:spPr bwMode="auto">
          <a:xfrm>
            <a:off x="128464" y="3931952"/>
            <a:ext cx="218521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○小規模事業者持続化補助金</a:t>
            </a:r>
            <a:endPar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16" name="テキスト ボックス 15"/>
          <p:cNvSpPr txBox="1"/>
          <p:nvPr/>
        </p:nvSpPr>
        <p:spPr>
          <a:xfrm>
            <a:off x="224644" y="4204047"/>
            <a:ext cx="6526827" cy="2123658"/>
          </a:xfrm>
          <a:prstGeom prst="rect">
            <a:avLst/>
          </a:prstGeom>
          <a:noFill/>
          <a:ln w="15875">
            <a:solidFill>
              <a:schemeClr val="tx1"/>
            </a:solidFill>
            <a:prstDash val="dash"/>
          </a:ln>
        </p:spPr>
        <p:txBody>
          <a:bodyPr wrap="square" rtlCol="0">
            <a:spAutoFit/>
          </a:bodyPr>
          <a:lstStyle/>
          <a:p>
            <a:r>
              <a:rPr lang="ja-JP" altLang="en-US" sz="1200" dirty="0">
                <a:solidFill>
                  <a:prstClr val="black"/>
                </a:solidFill>
                <a:latin typeface="ＭＳ ゴシック" panose="020B0609070205080204" pitchFamily="49" charset="-128"/>
                <a:ea typeface="ＭＳ ゴシック" panose="020B0609070205080204" pitchFamily="49" charset="-128"/>
              </a:rPr>
              <a:t>　小規模事業者が将来の事業承継も見据え、ビジネスプランに基づいた経営を推進していくため、商工会・商工会議所と一体となって経営計画を作成し、販路開拓に取り組む費用を支援します</a:t>
            </a:r>
            <a:r>
              <a:rPr lang="ja-JP" altLang="en-US" sz="1200" dirty="0" smtClean="0">
                <a:solidFill>
                  <a:prstClr val="black"/>
                </a:solidFill>
                <a:latin typeface="ＭＳ ゴシック" panose="020B0609070205080204" pitchFamily="49" charset="-128"/>
                <a:ea typeface="ＭＳ ゴシック" panose="020B0609070205080204" pitchFamily="49" charset="-128"/>
              </a:rPr>
              <a:t>。</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smtClean="0">
                <a:solidFill>
                  <a:prstClr val="black"/>
                </a:solidFill>
                <a:latin typeface="ＭＳ ゴシック" panose="020B0609070205080204" pitchFamily="49" charset="-128"/>
                <a:ea typeface="ＭＳ ゴシック" panose="020B0609070205080204" pitchFamily="49" charset="-128"/>
              </a:rPr>
              <a:t>公募期間：平成</a:t>
            </a:r>
            <a:r>
              <a:rPr lang="en-US" altLang="ja-JP" sz="1200" dirty="0">
                <a:solidFill>
                  <a:prstClr val="black"/>
                </a:solidFill>
                <a:latin typeface="ＭＳ ゴシック" panose="020B0609070205080204" pitchFamily="49" charset="-128"/>
                <a:ea typeface="ＭＳ ゴシック" panose="020B0609070205080204" pitchFamily="49" charset="-128"/>
              </a:rPr>
              <a:t>30</a:t>
            </a:r>
            <a:r>
              <a:rPr lang="ja-JP" altLang="en-US" sz="1200" dirty="0" smtClean="0">
                <a:solidFill>
                  <a:prstClr val="black"/>
                </a:solidFill>
                <a:latin typeface="ＭＳ ゴシック" panose="020B0609070205080204" pitchFamily="49" charset="-128"/>
                <a:ea typeface="ＭＳ ゴシック" panose="020B0609070205080204" pitchFamily="49" charset="-128"/>
              </a:rPr>
              <a:t>年</a:t>
            </a:r>
            <a:r>
              <a:rPr lang="en-US" altLang="ja-JP" sz="1200" dirty="0" smtClean="0">
                <a:solidFill>
                  <a:prstClr val="black"/>
                </a:solidFill>
                <a:latin typeface="ＭＳ ゴシック" panose="020B0609070205080204" pitchFamily="49" charset="-128"/>
                <a:ea typeface="ＭＳ ゴシック" panose="020B0609070205080204" pitchFamily="49" charset="-128"/>
              </a:rPr>
              <a:t>3</a:t>
            </a:r>
            <a:r>
              <a:rPr lang="ja-JP" altLang="en-US" sz="1200" dirty="0" smtClean="0">
                <a:solidFill>
                  <a:prstClr val="black"/>
                </a:solidFill>
                <a:latin typeface="ＭＳ ゴシック" panose="020B0609070205080204" pitchFamily="49" charset="-128"/>
                <a:ea typeface="ＭＳ ゴシック" panose="020B0609070205080204" pitchFamily="49" charset="-128"/>
              </a:rPr>
              <a:t>月</a:t>
            </a:r>
            <a:r>
              <a:rPr lang="en-US" altLang="ja-JP" sz="1200" dirty="0" smtClean="0">
                <a:solidFill>
                  <a:prstClr val="black"/>
                </a:solidFill>
                <a:latin typeface="ＭＳ ゴシック" panose="020B0609070205080204" pitchFamily="49" charset="-128"/>
                <a:ea typeface="ＭＳ ゴシック" panose="020B0609070205080204" pitchFamily="49" charset="-128"/>
              </a:rPr>
              <a:t>9</a:t>
            </a:r>
            <a:r>
              <a:rPr lang="ja-JP" altLang="en-US" sz="1200" dirty="0" smtClean="0">
                <a:solidFill>
                  <a:prstClr val="black"/>
                </a:solidFill>
                <a:latin typeface="ＭＳ ゴシック" panose="020B0609070205080204" pitchFamily="49" charset="-128"/>
                <a:ea typeface="ＭＳ ゴシック" panose="020B0609070205080204" pitchFamily="49" charset="-128"/>
              </a:rPr>
              <a:t>日（金）～</a:t>
            </a:r>
            <a:r>
              <a:rPr lang="en-US" altLang="ja-JP" sz="1200" dirty="0">
                <a:solidFill>
                  <a:prstClr val="black"/>
                </a:solidFill>
                <a:latin typeface="ＭＳ ゴシック" panose="020B0609070205080204" pitchFamily="49" charset="-128"/>
                <a:ea typeface="ＭＳ ゴシック" panose="020B0609070205080204" pitchFamily="49" charset="-128"/>
              </a:rPr>
              <a:t>5</a:t>
            </a:r>
            <a:r>
              <a:rPr lang="ja-JP" altLang="en-US" sz="1200" dirty="0" smtClean="0">
                <a:solidFill>
                  <a:prstClr val="black"/>
                </a:solidFill>
                <a:latin typeface="ＭＳ ゴシック" panose="020B0609070205080204" pitchFamily="49" charset="-128"/>
                <a:ea typeface="ＭＳ ゴシック" panose="020B0609070205080204" pitchFamily="49" charset="-128"/>
              </a:rPr>
              <a:t>月</a:t>
            </a:r>
            <a:r>
              <a:rPr lang="en-US" altLang="ja-JP" sz="1200" dirty="0" smtClean="0">
                <a:solidFill>
                  <a:prstClr val="black"/>
                </a:solidFill>
                <a:latin typeface="ＭＳ ゴシック" panose="020B0609070205080204" pitchFamily="49" charset="-128"/>
                <a:ea typeface="ＭＳ ゴシック" panose="020B0609070205080204" pitchFamily="49" charset="-128"/>
              </a:rPr>
              <a:t>18</a:t>
            </a:r>
            <a:r>
              <a:rPr lang="ja-JP" altLang="en-US" sz="1200" dirty="0" smtClean="0">
                <a:solidFill>
                  <a:prstClr val="black"/>
                </a:solidFill>
                <a:latin typeface="ＭＳ ゴシック" panose="020B0609070205080204" pitchFamily="49" charset="-128"/>
                <a:ea typeface="ＭＳ ゴシック" panose="020B0609070205080204" pitchFamily="49" charset="-128"/>
              </a:rPr>
              <a:t>日（金）</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smtClean="0">
                <a:solidFill>
                  <a:prstClr val="black"/>
                </a:solidFill>
                <a:latin typeface="ＭＳ ゴシック" panose="020B0609070205080204" pitchFamily="49" charset="-128"/>
                <a:ea typeface="ＭＳ ゴシック" panose="020B0609070205080204" pitchFamily="49" charset="-128"/>
              </a:rPr>
              <a:t>＜お問い合わせ先＞</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smtClean="0">
                <a:latin typeface="ＭＳ ゴシック" panose="020B0609070205080204" pitchFamily="49" charset="-128"/>
                <a:ea typeface="ＭＳ ゴシック" panose="020B0609070205080204" pitchFamily="49" charset="-128"/>
              </a:rPr>
              <a:t>商工会</a:t>
            </a:r>
            <a:r>
              <a:rPr lang="ja-JP" altLang="en-US" sz="1200" dirty="0">
                <a:latin typeface="ＭＳ ゴシック" panose="020B0609070205080204" pitchFamily="49" charset="-128"/>
                <a:ea typeface="ＭＳ ゴシック" panose="020B0609070205080204" pitchFamily="49" charset="-128"/>
              </a:rPr>
              <a:t>の管轄地域で事業を営んでいる小規模事業者の方</a:t>
            </a:r>
            <a:endParaRPr lang="en-US" altLang="ja-JP"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　</a:t>
            </a:r>
            <a:r>
              <a:rPr lang="en-US" altLang="ja-JP" sz="1200" dirty="0">
                <a:latin typeface="ＭＳ ゴシック" panose="020B0609070205080204" pitchFamily="49" charset="-128"/>
                <a:ea typeface="ＭＳ ゴシック" panose="020B0609070205080204" pitchFamily="49" charset="-128"/>
              </a:rPr>
              <a:t>http://www.shokokai.or.jp/?post_type=annais&amp;p=5703</a:t>
            </a:r>
            <a:endParaRPr lang="ja-JP" altLang="en-US" sz="1200" dirty="0">
              <a:latin typeface="ＭＳ ゴシック" panose="020B0609070205080204" pitchFamily="49" charset="-128"/>
              <a:ea typeface="ＭＳ ゴシック" panose="020B0609070205080204" pitchFamily="49" charset="-128"/>
            </a:endParaRPr>
          </a:p>
          <a:p>
            <a:r>
              <a:rPr lang="ja-JP" altLang="en-US" sz="1200" dirty="0">
                <a:latin typeface="ＭＳ ゴシック" panose="020B0609070205080204" pitchFamily="49" charset="-128"/>
                <a:ea typeface="ＭＳ ゴシック" panose="020B0609070205080204" pitchFamily="49" charset="-128"/>
              </a:rPr>
              <a:t>商工会議所の管轄地域で事業を営んでいる小規模事業者の方</a:t>
            </a:r>
          </a:p>
          <a:p>
            <a:r>
              <a:rPr lang="ja-JP" altLang="en-US" sz="1200" dirty="0">
                <a:latin typeface="ＭＳ ゴシック" panose="020B0609070205080204" pitchFamily="49" charset="-128"/>
                <a:ea typeface="ＭＳ ゴシック" panose="020B0609070205080204" pitchFamily="49" charset="-128"/>
              </a:rPr>
              <a:t>　</a:t>
            </a:r>
            <a:r>
              <a:rPr lang="en-US" altLang="ja-JP" sz="1200" dirty="0">
                <a:latin typeface="ＭＳ ゴシック" panose="020B0609070205080204" pitchFamily="49" charset="-128"/>
                <a:ea typeface="ＭＳ ゴシック" panose="020B0609070205080204" pitchFamily="49" charset="-128"/>
              </a:rPr>
              <a:t>http://h29.jizokukahojokin.info</a:t>
            </a:r>
            <a:r>
              <a:rPr lang="en-US" altLang="ja-JP" sz="1200" dirty="0" smtClean="0">
                <a:latin typeface="ＭＳ ゴシック" panose="020B0609070205080204" pitchFamily="49" charset="-128"/>
                <a:ea typeface="ＭＳ ゴシック" panose="020B0609070205080204" pitchFamily="49" charset="-128"/>
              </a:rPr>
              <a:t>/</a:t>
            </a:r>
          </a:p>
        </p:txBody>
      </p:sp>
      <p:sp>
        <p:nvSpPr>
          <p:cNvPr id="25" name="テキスト ボックス 48"/>
          <p:cNvSpPr txBox="1">
            <a:spLocks noChangeArrowheads="1"/>
          </p:cNvSpPr>
          <p:nvPr/>
        </p:nvSpPr>
        <p:spPr bwMode="auto">
          <a:xfrm>
            <a:off x="128464" y="6446846"/>
            <a:ext cx="310854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○サービス等生産性向上</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IT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導入支援補助</a:t>
            </a:r>
            <a:r>
              <a:rPr lang="ja-JP" altLang="en-US" sz="1200" b="1"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金</a:t>
            </a:r>
            <a:endPar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endParaRPr>
          </a:p>
        </p:txBody>
      </p:sp>
      <p:sp>
        <p:nvSpPr>
          <p:cNvPr id="26" name="テキスト ボックス 25"/>
          <p:cNvSpPr txBox="1"/>
          <p:nvPr/>
        </p:nvSpPr>
        <p:spPr>
          <a:xfrm>
            <a:off x="224644" y="6718941"/>
            <a:ext cx="6526827" cy="1938992"/>
          </a:xfrm>
          <a:prstGeom prst="rect">
            <a:avLst/>
          </a:prstGeom>
          <a:noFill/>
          <a:ln w="15875">
            <a:solidFill>
              <a:schemeClr val="tx1"/>
            </a:solidFill>
            <a:prstDash val="dash"/>
          </a:ln>
        </p:spPr>
        <p:txBody>
          <a:bodyPr wrap="square" rtlCol="0">
            <a:spAutoFit/>
          </a:bodyPr>
          <a:lstStyle/>
          <a:p>
            <a:endParaRPr lang="en-US" altLang="ja-JP" sz="1200" dirty="0">
              <a:solidFill>
                <a:prstClr val="black"/>
              </a:solidFill>
              <a:latin typeface="ＭＳ ゴシック" panose="020B0609070205080204" pitchFamily="49" charset="-128"/>
              <a:ea typeface="ＭＳ ゴシック" panose="020B0609070205080204" pitchFamily="49" charset="-128"/>
            </a:endParaRPr>
          </a:p>
          <a:p>
            <a:r>
              <a:rPr lang="ja-JP" altLang="en-US" sz="1200" dirty="0">
                <a:solidFill>
                  <a:prstClr val="black"/>
                </a:solidFill>
                <a:latin typeface="ＭＳ ゴシック" panose="020B0609070205080204" pitchFamily="49" charset="-128"/>
                <a:ea typeface="ＭＳ ゴシック" panose="020B0609070205080204" pitchFamily="49" charset="-128"/>
              </a:rPr>
              <a:t>中小企業等の生産性向上を実現するため、業務の効率化や売上拡大に資する簡易的な</a:t>
            </a:r>
            <a:r>
              <a:rPr lang="en-US" altLang="ja-JP" sz="1200" dirty="0">
                <a:solidFill>
                  <a:prstClr val="black"/>
                </a:solidFill>
                <a:latin typeface="ＭＳ ゴシック" panose="020B0609070205080204" pitchFamily="49" charset="-128"/>
                <a:ea typeface="ＭＳ ゴシック" panose="020B0609070205080204" pitchFamily="49" charset="-128"/>
              </a:rPr>
              <a:t>IT</a:t>
            </a:r>
            <a:r>
              <a:rPr lang="ja-JP" altLang="en-US" sz="1200" dirty="0">
                <a:solidFill>
                  <a:prstClr val="black"/>
                </a:solidFill>
                <a:latin typeface="ＭＳ ゴシック" panose="020B0609070205080204" pitchFamily="49" charset="-128"/>
                <a:ea typeface="ＭＳ ゴシック" panose="020B0609070205080204" pitchFamily="49" charset="-128"/>
              </a:rPr>
              <a:t>ツールの導入支援を行います。</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endParaRPr lang="en-US" altLang="zh-TW" sz="1200" dirty="0">
              <a:solidFill>
                <a:prstClr val="black"/>
              </a:solidFill>
              <a:latin typeface="ＭＳ ゴシック" panose="020B0609070205080204" pitchFamily="49" charset="-128"/>
              <a:ea typeface="ＭＳ ゴシック" panose="020B0609070205080204" pitchFamily="49" charset="-128"/>
            </a:endParaRPr>
          </a:p>
          <a:p>
            <a:r>
              <a:rPr lang="zh-TW" altLang="en-US" sz="1200" dirty="0" smtClean="0">
                <a:solidFill>
                  <a:prstClr val="black"/>
                </a:solidFill>
                <a:latin typeface="ＭＳ ゴシック" panose="020B0609070205080204" pitchFamily="49" charset="-128"/>
                <a:ea typeface="ＭＳ ゴシック" panose="020B0609070205080204" pitchFamily="49" charset="-128"/>
              </a:rPr>
              <a:t>公期募間：</a:t>
            </a:r>
            <a:r>
              <a:rPr lang="en-US" altLang="ja-JP" sz="1200" dirty="0" smtClean="0">
                <a:solidFill>
                  <a:prstClr val="black"/>
                </a:solidFill>
                <a:latin typeface="ＭＳ ゴシック" panose="020B0609070205080204" pitchFamily="49" charset="-128"/>
                <a:ea typeface="ＭＳ ゴシック" panose="020B0609070205080204" pitchFamily="49" charset="-128"/>
              </a:rPr>
              <a:t>1</a:t>
            </a:r>
            <a:r>
              <a:rPr lang="ja-JP" altLang="en-US" sz="1200" dirty="0" smtClean="0">
                <a:solidFill>
                  <a:prstClr val="black"/>
                </a:solidFill>
                <a:latin typeface="ＭＳ ゴシック" panose="020B0609070205080204" pitchFamily="49" charset="-128"/>
                <a:ea typeface="ＭＳ ゴシック" panose="020B0609070205080204" pitchFamily="49" charset="-128"/>
              </a:rPr>
              <a:t>次公募：</a:t>
            </a:r>
            <a:r>
              <a:rPr lang="en-US" altLang="ja-JP" sz="1200" dirty="0" smtClean="0">
                <a:solidFill>
                  <a:prstClr val="black"/>
                </a:solidFill>
                <a:latin typeface="ＭＳ ゴシック" panose="020B0609070205080204" pitchFamily="49" charset="-128"/>
                <a:ea typeface="ＭＳ ゴシック" panose="020B0609070205080204" pitchFamily="49" charset="-128"/>
              </a:rPr>
              <a:t>4</a:t>
            </a:r>
            <a:r>
              <a:rPr lang="ja-JP" altLang="en-US" sz="1200" dirty="0" smtClean="0">
                <a:solidFill>
                  <a:prstClr val="black"/>
                </a:solidFill>
                <a:latin typeface="ＭＳ ゴシック" panose="020B0609070205080204" pitchFamily="49" charset="-128"/>
                <a:ea typeface="ＭＳ ゴシック" panose="020B0609070205080204" pitchFamily="49" charset="-128"/>
              </a:rPr>
              <a:t>月</a:t>
            </a:r>
            <a:r>
              <a:rPr lang="en-US" altLang="ja-JP" sz="1200" dirty="0" smtClean="0">
                <a:solidFill>
                  <a:prstClr val="black"/>
                </a:solidFill>
                <a:latin typeface="ＭＳ ゴシック" panose="020B0609070205080204" pitchFamily="49" charset="-128"/>
                <a:ea typeface="ＭＳ ゴシック" panose="020B0609070205080204" pitchFamily="49" charset="-128"/>
              </a:rPr>
              <a:t>20</a:t>
            </a:r>
            <a:r>
              <a:rPr lang="ja-JP" altLang="en-US" sz="1200" dirty="0" smtClean="0">
                <a:solidFill>
                  <a:prstClr val="black"/>
                </a:solidFill>
                <a:latin typeface="ＭＳ ゴシック" panose="020B0609070205080204" pitchFamily="49" charset="-128"/>
                <a:ea typeface="ＭＳ ゴシック" panose="020B0609070205080204" pitchFamily="49" charset="-128"/>
              </a:rPr>
              <a:t>日～</a:t>
            </a:r>
            <a:r>
              <a:rPr lang="en-US" altLang="ja-JP" sz="1200" dirty="0" smtClean="0">
                <a:solidFill>
                  <a:prstClr val="black"/>
                </a:solidFill>
                <a:latin typeface="ＭＳ ゴシック" panose="020B0609070205080204" pitchFamily="49" charset="-128"/>
                <a:ea typeface="ＭＳ ゴシック" panose="020B0609070205080204" pitchFamily="49" charset="-128"/>
              </a:rPr>
              <a:t>6</a:t>
            </a:r>
            <a:r>
              <a:rPr lang="ja-JP" altLang="en-US" sz="1200" dirty="0" smtClean="0">
                <a:solidFill>
                  <a:prstClr val="black"/>
                </a:solidFill>
                <a:latin typeface="ＭＳ ゴシック" panose="020B0609070205080204" pitchFamily="49" charset="-128"/>
                <a:ea typeface="ＭＳ ゴシック" panose="020B0609070205080204" pitchFamily="49" charset="-128"/>
              </a:rPr>
              <a:t>月</a:t>
            </a:r>
            <a:r>
              <a:rPr lang="en-US" altLang="ja-JP" sz="1200" dirty="0" smtClean="0">
                <a:solidFill>
                  <a:prstClr val="black"/>
                </a:solidFill>
                <a:latin typeface="ＭＳ ゴシック" panose="020B0609070205080204" pitchFamily="49" charset="-128"/>
                <a:ea typeface="ＭＳ ゴシック" panose="020B0609070205080204" pitchFamily="49" charset="-128"/>
              </a:rPr>
              <a:t>4</a:t>
            </a:r>
            <a:r>
              <a:rPr lang="ja-JP" altLang="en-US" sz="1200" dirty="0" smtClean="0">
                <a:solidFill>
                  <a:prstClr val="black"/>
                </a:solidFill>
                <a:latin typeface="ＭＳ ゴシック" panose="020B0609070205080204" pitchFamily="49" charset="-128"/>
                <a:ea typeface="ＭＳ ゴシック" panose="020B0609070205080204" pitchFamily="49" charset="-128"/>
              </a:rPr>
              <a:t>日（交付決定：</a:t>
            </a:r>
            <a:r>
              <a:rPr lang="en-US" altLang="ja-JP" sz="1200" dirty="0" smtClean="0">
                <a:solidFill>
                  <a:prstClr val="black"/>
                </a:solidFill>
                <a:latin typeface="ＭＳ ゴシック" panose="020B0609070205080204" pitchFamily="49" charset="-128"/>
                <a:ea typeface="ＭＳ ゴシック" panose="020B0609070205080204" pitchFamily="49" charset="-128"/>
              </a:rPr>
              <a:t>6</a:t>
            </a:r>
            <a:r>
              <a:rPr lang="ja-JP" altLang="en-US" sz="1200" dirty="0" smtClean="0">
                <a:solidFill>
                  <a:prstClr val="black"/>
                </a:solidFill>
                <a:latin typeface="ＭＳ ゴシック" panose="020B0609070205080204" pitchFamily="49" charset="-128"/>
                <a:ea typeface="ＭＳ ゴシック" panose="020B0609070205080204" pitchFamily="49" charset="-128"/>
              </a:rPr>
              <a:t>月</a:t>
            </a:r>
            <a:r>
              <a:rPr lang="en-US" altLang="ja-JP" sz="1200" dirty="0" smtClean="0">
                <a:solidFill>
                  <a:prstClr val="black"/>
                </a:solidFill>
                <a:latin typeface="ＭＳ ゴシック" panose="020B0609070205080204" pitchFamily="49" charset="-128"/>
                <a:ea typeface="ＭＳ ゴシック" panose="020B0609070205080204" pitchFamily="49" charset="-128"/>
              </a:rPr>
              <a:t>14</a:t>
            </a:r>
            <a:r>
              <a:rPr lang="ja-JP" altLang="en-US" sz="1200" dirty="0" smtClean="0">
                <a:solidFill>
                  <a:prstClr val="black"/>
                </a:solidFill>
                <a:latin typeface="ＭＳ ゴシック" panose="020B0609070205080204" pitchFamily="49" charset="-128"/>
                <a:ea typeface="ＭＳ ゴシック" panose="020B0609070205080204" pitchFamily="49" charset="-128"/>
              </a:rPr>
              <a:t>日）</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smtClean="0">
                <a:solidFill>
                  <a:prstClr val="black"/>
                </a:solidFill>
                <a:latin typeface="ＭＳ ゴシック" panose="020B0609070205080204" pitchFamily="49" charset="-128"/>
                <a:ea typeface="ＭＳ ゴシック" panose="020B0609070205080204" pitchFamily="49" charset="-128"/>
              </a:rPr>
              <a:t>　　　　　今後</a:t>
            </a:r>
            <a:r>
              <a:rPr lang="en-US" altLang="ja-JP" sz="1200" dirty="0" smtClean="0">
                <a:solidFill>
                  <a:prstClr val="black"/>
                </a:solidFill>
                <a:latin typeface="ＭＳ ゴシック" panose="020B0609070205080204" pitchFamily="49" charset="-128"/>
                <a:ea typeface="ＭＳ ゴシック" panose="020B0609070205080204" pitchFamily="49" charset="-128"/>
              </a:rPr>
              <a:t>10</a:t>
            </a:r>
            <a:r>
              <a:rPr lang="ja-JP" altLang="en-US" sz="1200" dirty="0" smtClean="0">
                <a:solidFill>
                  <a:prstClr val="black"/>
                </a:solidFill>
                <a:latin typeface="ＭＳ ゴシック" panose="020B0609070205080204" pitchFamily="49" charset="-128"/>
                <a:ea typeface="ＭＳ ゴシック" panose="020B0609070205080204" pitchFamily="49" charset="-128"/>
              </a:rPr>
              <a:t>月末までに計</a:t>
            </a:r>
            <a:r>
              <a:rPr lang="en-US" altLang="ja-JP" sz="1200" dirty="0" smtClean="0">
                <a:solidFill>
                  <a:prstClr val="black"/>
                </a:solidFill>
                <a:latin typeface="ＭＳ ゴシック" panose="020B0609070205080204" pitchFamily="49" charset="-128"/>
                <a:ea typeface="ＭＳ ゴシック" panose="020B0609070205080204" pitchFamily="49" charset="-128"/>
              </a:rPr>
              <a:t>3</a:t>
            </a:r>
            <a:r>
              <a:rPr lang="ja-JP" altLang="en-US" sz="1200" dirty="0" smtClean="0">
                <a:solidFill>
                  <a:prstClr val="black"/>
                </a:solidFill>
                <a:latin typeface="ＭＳ ゴシック" panose="020B0609070205080204" pitchFamily="49" charset="-128"/>
                <a:ea typeface="ＭＳ ゴシック" panose="020B0609070205080204" pitchFamily="49" charset="-128"/>
              </a:rPr>
              <a:t>回公募を実施。</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endParaRPr lang="en-US" altLang="zh-TW"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smtClean="0">
                <a:solidFill>
                  <a:prstClr val="black"/>
                </a:solidFill>
                <a:latin typeface="ＭＳ ゴシック" panose="020B0609070205080204" pitchFamily="49" charset="-128"/>
                <a:ea typeface="ＭＳ ゴシック" panose="020B0609070205080204" pitchFamily="49" charset="-128"/>
              </a:rPr>
              <a:t>＜お問い合わせ先＞</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smtClean="0">
                <a:solidFill>
                  <a:prstClr val="black"/>
                </a:solidFill>
                <a:latin typeface="ＭＳ ゴシック" panose="020B0609070205080204" pitchFamily="49" charset="-128"/>
                <a:ea typeface="ＭＳ ゴシック" panose="020B0609070205080204" pitchFamily="49" charset="-128"/>
              </a:rPr>
              <a:t>サービス等生産性向上</a:t>
            </a:r>
            <a:r>
              <a:rPr lang="en-US" altLang="ja-JP" sz="1200" dirty="0" smtClean="0">
                <a:solidFill>
                  <a:prstClr val="black"/>
                </a:solidFill>
                <a:latin typeface="ＭＳ ゴシック" panose="020B0609070205080204" pitchFamily="49" charset="-128"/>
                <a:ea typeface="ＭＳ ゴシック" panose="020B0609070205080204" pitchFamily="49" charset="-128"/>
              </a:rPr>
              <a:t>IT</a:t>
            </a:r>
            <a:r>
              <a:rPr lang="ja-JP" altLang="en-US" sz="1200" dirty="0" smtClean="0">
                <a:solidFill>
                  <a:prstClr val="black"/>
                </a:solidFill>
                <a:latin typeface="ＭＳ ゴシック" panose="020B0609070205080204" pitchFamily="49" charset="-128"/>
                <a:ea typeface="ＭＳ ゴシック" panose="020B0609070205080204" pitchFamily="49" charset="-128"/>
              </a:rPr>
              <a:t>導入支援事業事務局：</a:t>
            </a:r>
            <a:r>
              <a:rPr lang="en-US" altLang="ja-JP" sz="1200" dirty="0" smtClean="0">
                <a:solidFill>
                  <a:prstClr val="black"/>
                </a:solidFill>
                <a:latin typeface="ＭＳ ゴシック" panose="020B0609070205080204" pitchFamily="49" charset="-128"/>
                <a:ea typeface="ＭＳ ゴシック" panose="020B0609070205080204" pitchFamily="49" charset="-128"/>
              </a:rPr>
              <a:t>TEL</a:t>
            </a:r>
            <a:r>
              <a:rPr lang="ja-JP" altLang="en-US" sz="1200" dirty="0" smtClean="0">
                <a:solidFill>
                  <a:prstClr val="black"/>
                </a:solidFill>
                <a:latin typeface="ＭＳ ゴシック" panose="020B0609070205080204" pitchFamily="49" charset="-128"/>
                <a:ea typeface="ＭＳ ゴシック" panose="020B0609070205080204" pitchFamily="49" charset="-128"/>
              </a:rPr>
              <a:t>　</a:t>
            </a:r>
            <a:r>
              <a:rPr lang="en-US" altLang="ja-JP" sz="1200" dirty="0" smtClean="0">
                <a:solidFill>
                  <a:prstClr val="black"/>
                </a:solidFill>
                <a:latin typeface="ＭＳ ゴシック" panose="020B0609070205080204" pitchFamily="49" charset="-128"/>
                <a:ea typeface="ＭＳ ゴシック" panose="020B0609070205080204" pitchFamily="49" charset="-128"/>
              </a:rPr>
              <a:t>0570</a:t>
            </a:r>
            <a:r>
              <a:rPr lang="ja-JP" altLang="en-US" sz="1200" dirty="0" smtClean="0">
                <a:solidFill>
                  <a:prstClr val="black"/>
                </a:solidFill>
                <a:latin typeface="ＭＳ ゴシック" panose="020B0609070205080204" pitchFamily="49" charset="-128"/>
                <a:ea typeface="ＭＳ ゴシック" panose="020B0609070205080204" pitchFamily="49" charset="-128"/>
              </a:rPr>
              <a:t>－</a:t>
            </a:r>
            <a:r>
              <a:rPr lang="en-US" altLang="ja-JP" sz="1200" dirty="0" smtClean="0">
                <a:solidFill>
                  <a:prstClr val="black"/>
                </a:solidFill>
                <a:latin typeface="ＭＳ ゴシック" panose="020B0609070205080204" pitchFamily="49" charset="-128"/>
                <a:ea typeface="ＭＳ ゴシック" panose="020B0609070205080204" pitchFamily="49" charset="-128"/>
              </a:rPr>
              <a:t>000</a:t>
            </a:r>
            <a:r>
              <a:rPr lang="ja-JP" altLang="en-US" sz="1200" dirty="0" smtClean="0">
                <a:solidFill>
                  <a:prstClr val="black"/>
                </a:solidFill>
                <a:latin typeface="ＭＳ ゴシック" panose="020B0609070205080204" pitchFamily="49" charset="-128"/>
                <a:ea typeface="ＭＳ ゴシック" panose="020B0609070205080204" pitchFamily="49" charset="-128"/>
              </a:rPr>
              <a:t>－</a:t>
            </a:r>
            <a:r>
              <a:rPr lang="en-US" altLang="ja-JP" sz="1200" dirty="0" smtClean="0">
                <a:solidFill>
                  <a:prstClr val="black"/>
                </a:solidFill>
                <a:latin typeface="ＭＳ ゴシック" panose="020B0609070205080204" pitchFamily="49" charset="-128"/>
                <a:ea typeface="ＭＳ ゴシック" panose="020B0609070205080204" pitchFamily="49" charset="-128"/>
              </a:rPr>
              <a:t>429</a:t>
            </a:r>
          </a:p>
          <a:p>
            <a:r>
              <a:rPr lang="en-US" altLang="ja-JP" sz="1200" dirty="0" smtClean="0">
                <a:solidFill>
                  <a:prstClr val="black"/>
                </a:solidFill>
                <a:latin typeface="ＭＳ ゴシック" panose="020B0609070205080204" pitchFamily="49" charset="-128"/>
                <a:ea typeface="ＭＳ ゴシック" panose="020B0609070205080204" pitchFamily="49" charset="-128"/>
              </a:rPr>
              <a:t>https://www.it-hojo</a:t>
            </a:r>
          </a:p>
        </p:txBody>
      </p:sp>
    </p:spTree>
    <p:extLst>
      <p:ext uri="{BB962C8B-B14F-4D97-AF65-F5344CB8AC3E}">
        <p14:creationId xmlns:p14="http://schemas.microsoft.com/office/powerpoint/2010/main" val="7763452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99392" y="8837695"/>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14</a:t>
            </a:fld>
            <a:endParaRPr lang="ja-JP" altLang="en-US" sz="1600" dirty="0"/>
          </a:p>
        </p:txBody>
      </p:sp>
      <p:sp>
        <p:nvSpPr>
          <p:cNvPr id="7" name="タイトル 1"/>
          <p:cNvSpPr txBox="1">
            <a:spLocks/>
          </p:cNvSpPr>
          <p:nvPr/>
        </p:nvSpPr>
        <p:spPr>
          <a:xfrm>
            <a:off x="0" y="107504"/>
            <a:ext cx="6858000" cy="432000"/>
          </a:xfrm>
          <a:prstGeom prst="roundRect">
            <a:avLst/>
          </a:prstGeom>
          <a:solidFill>
            <a:schemeClr val="accent6">
              <a:lumMod val="75000"/>
            </a:schemeClr>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smtClean="0">
                <a:solidFill>
                  <a:prstClr val="white"/>
                </a:solidFill>
                <a:latin typeface="ＭＳ ゴシック" panose="020B0609070205080204" pitchFamily="49" charset="-128"/>
                <a:ea typeface="ＭＳ ゴシック" panose="020B0609070205080204" pitchFamily="49" charset="-128"/>
              </a:rPr>
              <a:t>３</a:t>
            </a:r>
            <a:r>
              <a:rPr lang="ja-JP" altLang="en-US" sz="2000" b="1" dirty="0">
                <a:solidFill>
                  <a:prstClr val="white"/>
                </a:solidFill>
                <a:latin typeface="ＭＳ ゴシック" panose="020B0609070205080204" pitchFamily="49" charset="-128"/>
                <a:ea typeface="ＭＳ ゴシック" panose="020B0609070205080204" pitchFamily="49" charset="-128"/>
              </a:rPr>
              <a:t>．下請取引の改善・新たな取引先の開拓に関する支援</a:t>
            </a:r>
          </a:p>
        </p:txBody>
      </p:sp>
      <p:sp>
        <p:nvSpPr>
          <p:cNvPr id="8" name="Rectangle 3"/>
          <p:cNvSpPr>
            <a:spLocks noChangeArrowheads="1"/>
          </p:cNvSpPr>
          <p:nvPr/>
        </p:nvSpPr>
        <p:spPr bwMode="auto">
          <a:xfrm>
            <a:off x="-44624" y="487416"/>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（１）</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a:solidFill>
                  <a:srgbClr val="FF0000"/>
                </a:solidFill>
                <a:latin typeface="ＭＳ ゴシック" panose="020B0609070205080204" pitchFamily="49" charset="-128"/>
                <a:ea typeface="ＭＳ ゴシック" panose="020B0609070205080204" pitchFamily="49" charset="-128"/>
              </a:rPr>
              <a:t>下請関係の改善を図りたい</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p:txBody>
      </p:sp>
      <p:sp>
        <p:nvSpPr>
          <p:cNvPr id="2" name="正方形/長方形 1"/>
          <p:cNvSpPr/>
          <p:nvPr/>
        </p:nvSpPr>
        <p:spPr>
          <a:xfrm>
            <a:off x="837378" y="837998"/>
            <a:ext cx="5183244"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u="sng" dirty="0">
                <a:solidFill>
                  <a:schemeClr val="tx1"/>
                </a:solidFill>
                <a:latin typeface="ＭＳ ゴシック" panose="020B0609070205080204" pitchFamily="49" charset="-128"/>
                <a:ea typeface="ＭＳ ゴシック" panose="020B0609070205080204" pitchFamily="49" charset="-128"/>
              </a:rPr>
              <a:t>下請中小企業・小規模事業者の自立化</a:t>
            </a:r>
            <a:r>
              <a:rPr lang="ja-JP" altLang="en-US" b="1" u="sng" dirty="0" smtClean="0">
                <a:solidFill>
                  <a:schemeClr val="tx1"/>
                </a:solidFill>
                <a:latin typeface="ＭＳ ゴシック" panose="020B0609070205080204" pitchFamily="49" charset="-128"/>
                <a:ea typeface="ＭＳ ゴシック" panose="020B0609070205080204" pitchFamily="49" charset="-128"/>
              </a:rPr>
              <a:t>支援</a:t>
            </a:r>
            <a:endParaRPr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136074" y="1262258"/>
            <a:ext cx="6585852" cy="295787"/>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400" dirty="0" smtClean="0">
                <a:solidFill>
                  <a:srgbClr val="0070C0"/>
                </a:solidFill>
                <a:latin typeface="ＭＳ ゴシック" panose="020B0609070205080204" pitchFamily="49" charset="-128"/>
                <a:ea typeface="ＭＳ ゴシック" panose="020B0609070205080204" pitchFamily="49" charset="-128"/>
              </a:rPr>
              <a:t>　</a:t>
            </a:r>
            <a:r>
              <a:rPr lang="ja-JP" altLang="en-US" sz="1400" dirty="0">
                <a:solidFill>
                  <a:srgbClr val="0070C0"/>
                </a:solidFill>
                <a:latin typeface="ＭＳ ゴシック" panose="020B0609070205080204" pitchFamily="49" charset="-128"/>
                <a:ea typeface="ＭＳ ゴシック" panose="020B0609070205080204" pitchFamily="49" charset="-128"/>
              </a:rPr>
              <a:t>下請中小企業・小規模事業者の自立化に向けた取組に対する支援を</a:t>
            </a:r>
            <a:r>
              <a:rPr lang="ja-JP" altLang="en-US" sz="1400" dirty="0" smtClean="0">
                <a:solidFill>
                  <a:srgbClr val="0070C0"/>
                </a:solidFill>
                <a:latin typeface="ＭＳ ゴシック" panose="020B0609070205080204" pitchFamily="49" charset="-128"/>
                <a:ea typeface="ＭＳ ゴシック" panose="020B0609070205080204" pitchFamily="49" charset="-128"/>
              </a:rPr>
              <a:t>行います。</a:t>
            </a:r>
            <a:endParaRPr lang="en-US" altLang="ja-JP" sz="1400" kern="100" dirty="0">
              <a:solidFill>
                <a:srgbClr val="0070C0"/>
              </a:solidFill>
              <a:latin typeface="ＭＳ ゴシック" panose="020B0609070205080204" pitchFamily="49" charset="-128"/>
              <a:ea typeface="ＭＳ ゴシック" panose="020B0609070205080204" pitchFamily="49" charset="-128"/>
              <a:cs typeface="Times New Roman"/>
            </a:endParaRPr>
          </a:p>
        </p:txBody>
      </p:sp>
      <p:sp>
        <p:nvSpPr>
          <p:cNvPr id="13" name="テキスト ボックス 48"/>
          <p:cNvSpPr txBox="1">
            <a:spLocks noChangeArrowheads="1"/>
          </p:cNvSpPr>
          <p:nvPr/>
        </p:nvSpPr>
        <p:spPr bwMode="auto">
          <a:xfrm>
            <a:off x="128464" y="1647010"/>
            <a:ext cx="357020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下請中小企業・小規模事業者自立化支援事業</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14" name="テキスト ボックス 13"/>
          <p:cNvSpPr txBox="1"/>
          <p:nvPr/>
        </p:nvSpPr>
        <p:spPr>
          <a:xfrm>
            <a:off x="224644" y="1924009"/>
            <a:ext cx="6526827" cy="2123658"/>
          </a:xfrm>
          <a:prstGeom prst="rect">
            <a:avLst/>
          </a:prstGeom>
          <a:noFill/>
          <a:ln w="15875">
            <a:solidFill>
              <a:schemeClr val="tx1"/>
            </a:solidFill>
            <a:prstDash val="dash"/>
          </a:ln>
        </p:spPr>
        <p:txBody>
          <a:bodyPr wrap="square" rtlCol="0">
            <a:spAutoFit/>
          </a:bodyPr>
          <a:lstStyle/>
          <a:p>
            <a:r>
              <a:rPr lang="ja-JP" altLang="en-US" sz="1100" dirty="0">
                <a:solidFill>
                  <a:prstClr val="black"/>
                </a:solidFill>
                <a:latin typeface="ＭＳ ゴシック" panose="020B0609070205080204" pitchFamily="49" charset="-128"/>
                <a:ea typeface="ＭＳ ゴシック" panose="020B0609070205080204" pitchFamily="49" charset="-128"/>
              </a:rPr>
              <a:t>①</a:t>
            </a:r>
            <a:r>
              <a:rPr lang="ja-JP" altLang="en-US" sz="1100" dirty="0" smtClean="0">
                <a:solidFill>
                  <a:prstClr val="black"/>
                </a:solidFill>
                <a:latin typeface="ＭＳ ゴシック" panose="020B0609070205080204" pitchFamily="49" charset="-128"/>
                <a:ea typeface="ＭＳ ゴシック" panose="020B0609070205080204" pitchFamily="49" charset="-128"/>
              </a:rPr>
              <a:t>下請</a:t>
            </a:r>
            <a:r>
              <a:rPr lang="ja-JP" altLang="en-US" sz="1100" dirty="0">
                <a:solidFill>
                  <a:prstClr val="black"/>
                </a:solidFill>
                <a:latin typeface="ＭＳ ゴシック" panose="020B0609070205080204" pitchFamily="49" charset="-128"/>
                <a:ea typeface="ＭＳ ゴシック" panose="020B0609070205080204" pitchFamily="49" charset="-128"/>
              </a:rPr>
              <a:t>小規模事業者等新分野需要開拓支援事業</a:t>
            </a:r>
          </a:p>
          <a:p>
            <a:r>
              <a:rPr lang="ja-JP" altLang="en-US" sz="1100" dirty="0" smtClean="0">
                <a:solidFill>
                  <a:prstClr val="black"/>
                </a:solidFill>
                <a:latin typeface="ＭＳ ゴシック" panose="020B0609070205080204" pitchFamily="49" charset="-128"/>
                <a:ea typeface="ＭＳ ゴシック" panose="020B0609070205080204" pitchFamily="49" charset="-128"/>
              </a:rPr>
              <a:t>　親事</a:t>
            </a:r>
            <a:r>
              <a:rPr lang="ja-JP" altLang="en-US" sz="1100" dirty="0">
                <a:solidFill>
                  <a:prstClr val="black"/>
                </a:solidFill>
                <a:latin typeface="ＭＳ ゴシック" panose="020B0609070205080204" pitchFamily="49" charset="-128"/>
                <a:ea typeface="ＭＳ ゴシック" panose="020B0609070205080204" pitchFamily="49" charset="-128"/>
              </a:rPr>
              <a:t>業者の生産拠点の閉鎖等が予定されている地域の下請中小企業が行う、新分野への進出等による取引先の多様化のための試作開発、展示会出展等に係る費用の一部の補助を受けることができます。</a:t>
            </a:r>
          </a:p>
          <a:p>
            <a:r>
              <a:rPr lang="ja-JP" altLang="en-US" sz="1100" dirty="0" smtClean="0">
                <a:solidFill>
                  <a:prstClr val="black"/>
                </a:solidFill>
                <a:latin typeface="ＭＳ ゴシック" panose="020B0609070205080204" pitchFamily="49" charset="-128"/>
                <a:ea typeface="ＭＳ ゴシック" panose="020B0609070205080204" pitchFamily="49" charset="-128"/>
              </a:rPr>
              <a:t>・</a:t>
            </a:r>
            <a:r>
              <a:rPr lang="ja-JP" altLang="en-US" sz="1100" dirty="0">
                <a:solidFill>
                  <a:prstClr val="black"/>
                </a:solidFill>
                <a:latin typeface="ＭＳ ゴシック" panose="020B0609070205080204" pitchFamily="49" charset="-128"/>
                <a:ea typeface="ＭＳ ゴシック" panose="020B0609070205080204" pitchFamily="49" charset="-128"/>
              </a:rPr>
              <a:t>補助金額 上限</a:t>
            </a:r>
            <a:r>
              <a:rPr lang="en-US" altLang="ja-JP" sz="1100" dirty="0">
                <a:solidFill>
                  <a:prstClr val="black"/>
                </a:solidFill>
                <a:latin typeface="ＭＳ ゴシック" panose="020B0609070205080204" pitchFamily="49" charset="-128"/>
                <a:ea typeface="ＭＳ ゴシック" panose="020B0609070205080204" pitchFamily="49" charset="-128"/>
              </a:rPr>
              <a:t>500</a:t>
            </a:r>
            <a:r>
              <a:rPr lang="ja-JP" altLang="en-US" sz="1100" dirty="0">
                <a:solidFill>
                  <a:prstClr val="black"/>
                </a:solidFill>
                <a:latin typeface="ＭＳ ゴシック" panose="020B0609070205080204" pitchFamily="49" charset="-128"/>
                <a:ea typeface="ＭＳ ゴシック" panose="020B0609070205080204" pitchFamily="49" charset="-128"/>
              </a:rPr>
              <a:t>万円</a:t>
            </a:r>
          </a:p>
          <a:p>
            <a:r>
              <a:rPr lang="ja-JP" altLang="en-US" sz="1100" dirty="0">
                <a:solidFill>
                  <a:prstClr val="black"/>
                </a:solidFill>
                <a:latin typeface="ＭＳ ゴシック" panose="020B0609070205080204" pitchFamily="49" charset="-128"/>
                <a:ea typeface="ＭＳ ゴシック" panose="020B0609070205080204" pitchFamily="49" charset="-128"/>
              </a:rPr>
              <a:t>・補助率 </a:t>
            </a:r>
            <a:r>
              <a:rPr lang="en-US" altLang="ja-JP" sz="1100" dirty="0">
                <a:solidFill>
                  <a:prstClr val="black"/>
                </a:solidFill>
                <a:latin typeface="ＭＳ ゴシック" panose="020B0609070205080204" pitchFamily="49" charset="-128"/>
                <a:ea typeface="ＭＳ ゴシック" panose="020B0609070205080204" pitchFamily="49" charset="-128"/>
              </a:rPr>
              <a:t>2/3</a:t>
            </a:r>
            <a:r>
              <a:rPr lang="ja-JP" altLang="en-US" sz="1100" dirty="0">
                <a:solidFill>
                  <a:prstClr val="black"/>
                </a:solidFill>
                <a:latin typeface="ＭＳ ゴシック" panose="020B0609070205080204" pitchFamily="49" charset="-128"/>
                <a:ea typeface="ＭＳ ゴシック" panose="020B0609070205080204" pitchFamily="49" charset="-128"/>
              </a:rPr>
              <a:t>以内</a:t>
            </a:r>
          </a:p>
          <a:p>
            <a:endParaRPr lang="ja-JP" altLang="en-US" sz="1100" dirty="0">
              <a:solidFill>
                <a:prstClr val="black"/>
              </a:solidFill>
              <a:latin typeface="ＭＳ ゴシック" panose="020B0609070205080204" pitchFamily="49" charset="-128"/>
              <a:ea typeface="ＭＳ ゴシック" panose="020B0609070205080204" pitchFamily="49" charset="-128"/>
            </a:endParaRPr>
          </a:p>
          <a:p>
            <a:r>
              <a:rPr lang="ja-JP" altLang="en-US" sz="1100" dirty="0" smtClean="0">
                <a:solidFill>
                  <a:prstClr val="black"/>
                </a:solidFill>
                <a:latin typeface="ＭＳ ゴシック" panose="020B0609070205080204" pitchFamily="49" charset="-128"/>
                <a:ea typeface="ＭＳ ゴシック" panose="020B0609070205080204" pitchFamily="49" charset="-128"/>
              </a:rPr>
              <a:t>②下請</a:t>
            </a:r>
            <a:r>
              <a:rPr lang="ja-JP" altLang="en-US" sz="1100" dirty="0">
                <a:solidFill>
                  <a:prstClr val="black"/>
                </a:solidFill>
                <a:latin typeface="ＭＳ ゴシック" panose="020B0609070205080204" pitchFamily="49" charset="-128"/>
                <a:ea typeface="ＭＳ ゴシック" panose="020B0609070205080204" pitchFamily="49" charset="-128"/>
              </a:rPr>
              <a:t>中小企業自立化基盤構築事業</a:t>
            </a:r>
          </a:p>
          <a:p>
            <a:r>
              <a:rPr lang="ja-JP" altLang="en-US" sz="1100" dirty="0" smtClean="0">
                <a:solidFill>
                  <a:prstClr val="black"/>
                </a:solidFill>
                <a:latin typeface="ＭＳ ゴシック" panose="020B0609070205080204" pitchFamily="49" charset="-128"/>
                <a:ea typeface="ＭＳ ゴシック" panose="020B0609070205080204" pitchFamily="49" charset="-128"/>
              </a:rPr>
              <a:t>　下請</a:t>
            </a:r>
            <a:r>
              <a:rPr lang="ja-JP" altLang="en-US" sz="1100" dirty="0">
                <a:solidFill>
                  <a:prstClr val="black"/>
                </a:solidFill>
                <a:latin typeface="ＭＳ ゴシック" panose="020B0609070205080204" pitchFamily="49" charset="-128"/>
                <a:ea typeface="ＭＳ ゴシック" panose="020B0609070205080204" pitchFamily="49" charset="-128"/>
              </a:rPr>
              <a:t>中小企業振興法の認定を受けた事業計画の下で、連携グループが共同で行う自立化に向けた取組に対し、共同受注用のシステム構築、設備導入、展示会出展等に係る費用の一部の補助を受けることができます。</a:t>
            </a:r>
          </a:p>
          <a:p>
            <a:r>
              <a:rPr lang="ja-JP" altLang="en-US" sz="1100" dirty="0" smtClean="0">
                <a:solidFill>
                  <a:prstClr val="black"/>
                </a:solidFill>
                <a:latin typeface="ＭＳ ゴシック" panose="020B0609070205080204" pitchFamily="49" charset="-128"/>
                <a:ea typeface="ＭＳ ゴシック" panose="020B0609070205080204" pitchFamily="49" charset="-128"/>
              </a:rPr>
              <a:t>・</a:t>
            </a:r>
            <a:r>
              <a:rPr lang="ja-JP" altLang="en-US" sz="1100" dirty="0">
                <a:solidFill>
                  <a:prstClr val="black"/>
                </a:solidFill>
                <a:latin typeface="ＭＳ ゴシック" panose="020B0609070205080204" pitchFamily="49" charset="-128"/>
                <a:ea typeface="ＭＳ ゴシック" panose="020B0609070205080204" pitchFamily="49" charset="-128"/>
              </a:rPr>
              <a:t>補助金額　上限</a:t>
            </a:r>
            <a:r>
              <a:rPr lang="en-US" altLang="ja-JP" sz="1100" dirty="0">
                <a:solidFill>
                  <a:prstClr val="black"/>
                </a:solidFill>
                <a:latin typeface="ＭＳ ゴシック" panose="020B0609070205080204" pitchFamily="49" charset="-128"/>
                <a:ea typeface="ＭＳ ゴシック" panose="020B0609070205080204" pitchFamily="49" charset="-128"/>
              </a:rPr>
              <a:t>2,000</a:t>
            </a:r>
            <a:r>
              <a:rPr lang="ja-JP" altLang="en-US" sz="1100" dirty="0">
                <a:solidFill>
                  <a:prstClr val="black"/>
                </a:solidFill>
                <a:latin typeface="ＭＳ ゴシック" panose="020B0609070205080204" pitchFamily="49" charset="-128"/>
                <a:ea typeface="ＭＳ ゴシック" panose="020B0609070205080204" pitchFamily="49" charset="-128"/>
              </a:rPr>
              <a:t>万円</a:t>
            </a:r>
          </a:p>
          <a:p>
            <a:r>
              <a:rPr lang="ja-JP" altLang="en-US" sz="1100" dirty="0">
                <a:solidFill>
                  <a:prstClr val="black"/>
                </a:solidFill>
                <a:latin typeface="ＭＳ ゴシック" panose="020B0609070205080204" pitchFamily="49" charset="-128"/>
                <a:ea typeface="ＭＳ ゴシック" panose="020B0609070205080204" pitchFamily="49" charset="-128"/>
              </a:rPr>
              <a:t>・補助率　</a:t>
            </a:r>
            <a:r>
              <a:rPr lang="en-US" altLang="ja-JP" sz="1100" dirty="0">
                <a:solidFill>
                  <a:prstClr val="black"/>
                </a:solidFill>
                <a:latin typeface="ＭＳ ゴシック" panose="020B0609070205080204" pitchFamily="49" charset="-128"/>
                <a:ea typeface="ＭＳ ゴシック" panose="020B0609070205080204" pitchFamily="49" charset="-128"/>
              </a:rPr>
              <a:t>2/3</a:t>
            </a:r>
            <a:r>
              <a:rPr lang="ja-JP" altLang="en-US" sz="1100" dirty="0">
                <a:solidFill>
                  <a:prstClr val="black"/>
                </a:solidFill>
                <a:latin typeface="ＭＳ ゴシック" panose="020B0609070205080204" pitchFamily="49" charset="-128"/>
                <a:ea typeface="ＭＳ ゴシック" panose="020B0609070205080204" pitchFamily="49" charset="-128"/>
              </a:rPr>
              <a:t>以内</a:t>
            </a:r>
          </a:p>
        </p:txBody>
      </p:sp>
      <p:sp>
        <p:nvSpPr>
          <p:cNvPr id="21" name="テキスト ボックス 48"/>
          <p:cNvSpPr txBox="1">
            <a:spLocks noChangeArrowheads="1"/>
          </p:cNvSpPr>
          <p:nvPr/>
        </p:nvSpPr>
        <p:spPr bwMode="auto">
          <a:xfrm>
            <a:off x="128464" y="4259450"/>
            <a:ext cx="28007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下請中小企業振興法に基づく支援</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22" name="テキスト ボックス 21"/>
          <p:cNvSpPr txBox="1"/>
          <p:nvPr/>
        </p:nvSpPr>
        <p:spPr>
          <a:xfrm>
            <a:off x="224644" y="4536449"/>
            <a:ext cx="6526827" cy="3647152"/>
          </a:xfrm>
          <a:prstGeom prst="rect">
            <a:avLst/>
          </a:prstGeom>
          <a:noFill/>
          <a:ln w="15875">
            <a:solidFill>
              <a:schemeClr val="tx1"/>
            </a:solidFill>
            <a:prstDash val="dash"/>
          </a:ln>
        </p:spPr>
        <p:txBody>
          <a:bodyPr wrap="square" rtlCol="0">
            <a:spAutoFit/>
          </a:bodyPr>
          <a:lstStyle/>
          <a:p>
            <a:r>
              <a:rPr lang="ja-JP" altLang="en-US" sz="1100" dirty="0" smtClean="0">
                <a:solidFill>
                  <a:prstClr val="black"/>
                </a:solidFill>
                <a:latin typeface="ＭＳ ゴシック" panose="020B0609070205080204" pitchFamily="49" charset="-128"/>
                <a:ea typeface="ＭＳ ゴシック" panose="020B0609070205080204" pitchFamily="49" charset="-128"/>
              </a:rPr>
              <a:t>　下請</a:t>
            </a:r>
            <a:r>
              <a:rPr lang="ja-JP" altLang="en-US" sz="1100" dirty="0">
                <a:solidFill>
                  <a:prstClr val="black"/>
                </a:solidFill>
                <a:latin typeface="ＭＳ ゴシック" panose="020B0609070205080204" pitchFamily="49" charset="-128"/>
                <a:ea typeface="ＭＳ ゴシック" panose="020B0609070205080204" pitchFamily="49" charset="-128"/>
              </a:rPr>
              <a:t>中小企業振興法は、振興基準の周知、振興事業計画や特定下請連携事業計画への支援等により、下請中小企業の振興を図るものです。</a:t>
            </a:r>
          </a:p>
          <a:p>
            <a:endParaRPr lang="en-US" altLang="ja-JP" sz="11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100" dirty="0" smtClean="0">
                <a:solidFill>
                  <a:prstClr val="black"/>
                </a:solidFill>
                <a:latin typeface="ＭＳ ゴシック" panose="020B0609070205080204" pitchFamily="49" charset="-128"/>
                <a:ea typeface="ＭＳ ゴシック" panose="020B0609070205080204" pitchFamily="49" charset="-128"/>
              </a:rPr>
              <a:t>①「</a:t>
            </a:r>
            <a:r>
              <a:rPr lang="ja-JP" altLang="en-US" sz="1100" dirty="0">
                <a:solidFill>
                  <a:prstClr val="black"/>
                </a:solidFill>
                <a:latin typeface="ＭＳ ゴシック" panose="020B0609070205080204" pitchFamily="49" charset="-128"/>
                <a:ea typeface="ＭＳ ゴシック" panose="020B0609070205080204" pitchFamily="49" charset="-128"/>
              </a:rPr>
              <a:t>振興基準」とは</a:t>
            </a:r>
          </a:p>
          <a:p>
            <a:r>
              <a:rPr lang="ja-JP" altLang="en-US" sz="1100" dirty="0" smtClean="0">
                <a:solidFill>
                  <a:prstClr val="black"/>
                </a:solidFill>
                <a:latin typeface="ＭＳ ゴシック" panose="020B0609070205080204" pitchFamily="49" charset="-128"/>
                <a:ea typeface="ＭＳ ゴシック" panose="020B0609070205080204" pitchFamily="49" charset="-128"/>
              </a:rPr>
              <a:t>　下請</a:t>
            </a:r>
            <a:r>
              <a:rPr lang="ja-JP" altLang="en-US" sz="1100" dirty="0">
                <a:solidFill>
                  <a:prstClr val="black"/>
                </a:solidFill>
                <a:latin typeface="ＭＳ ゴシック" panose="020B0609070205080204" pitchFamily="49" charset="-128"/>
                <a:ea typeface="ＭＳ ゴシック" panose="020B0609070205080204" pitchFamily="49" charset="-128"/>
              </a:rPr>
              <a:t>取引の発注方法、取引対価の決定方法、下請代金の支払方法等の改善など、下請取引を行う際の様々な場面において、下請事業者と親事業者がよるべき一般的な基準を経済産業大臣が定めたもので、下請事業者の努力と親事業者の協力の方向性が示されています。</a:t>
            </a:r>
          </a:p>
          <a:p>
            <a:r>
              <a:rPr lang="ja-JP" altLang="en-US" sz="1100" dirty="0">
                <a:solidFill>
                  <a:prstClr val="black"/>
                </a:solidFill>
                <a:latin typeface="ＭＳ ゴシック" panose="020B0609070205080204" pitchFamily="49" charset="-128"/>
                <a:ea typeface="ＭＳ ゴシック" panose="020B0609070205080204" pitchFamily="49" charset="-128"/>
              </a:rPr>
              <a:t>これにより、不公正、不透明な取引が防止され、親事業者と下請事業者の相互理解と信頼の下に、協力関係が築かれることが期待されます。</a:t>
            </a:r>
          </a:p>
          <a:p>
            <a:endParaRPr lang="ja-JP" altLang="en-US" sz="1100" dirty="0">
              <a:solidFill>
                <a:prstClr val="black"/>
              </a:solidFill>
              <a:latin typeface="ＭＳ ゴシック" panose="020B0609070205080204" pitchFamily="49" charset="-128"/>
              <a:ea typeface="ＭＳ ゴシック" panose="020B0609070205080204" pitchFamily="49" charset="-128"/>
            </a:endParaRPr>
          </a:p>
          <a:p>
            <a:r>
              <a:rPr lang="ja-JP" altLang="en-US" sz="1100" dirty="0" smtClean="0">
                <a:solidFill>
                  <a:prstClr val="black"/>
                </a:solidFill>
                <a:latin typeface="ＭＳ ゴシック" panose="020B0609070205080204" pitchFamily="49" charset="-128"/>
                <a:ea typeface="ＭＳ ゴシック" panose="020B0609070205080204" pitchFamily="49" charset="-128"/>
              </a:rPr>
              <a:t>②「</a:t>
            </a:r>
            <a:r>
              <a:rPr lang="ja-JP" altLang="en-US" sz="1100" dirty="0">
                <a:solidFill>
                  <a:prstClr val="black"/>
                </a:solidFill>
                <a:latin typeface="ＭＳ ゴシック" panose="020B0609070205080204" pitchFamily="49" charset="-128"/>
                <a:ea typeface="ＭＳ ゴシック" panose="020B0609070205080204" pitchFamily="49" charset="-128"/>
              </a:rPr>
              <a:t>振興事業計画」を通じた支援</a:t>
            </a:r>
          </a:p>
          <a:p>
            <a:r>
              <a:rPr lang="ja-JP" altLang="en-US" sz="1100" dirty="0" smtClean="0">
                <a:solidFill>
                  <a:prstClr val="black"/>
                </a:solidFill>
                <a:latin typeface="ＭＳ ゴシック" panose="020B0609070205080204" pitchFamily="49" charset="-128"/>
                <a:ea typeface="ＭＳ ゴシック" panose="020B0609070205080204" pitchFamily="49" charset="-128"/>
              </a:rPr>
              <a:t>　下請事</a:t>
            </a:r>
            <a:r>
              <a:rPr lang="ja-JP" altLang="en-US" sz="1100" dirty="0">
                <a:solidFill>
                  <a:prstClr val="black"/>
                </a:solidFill>
                <a:latin typeface="ＭＳ ゴシック" panose="020B0609070205080204" pitchFamily="49" charset="-128"/>
                <a:ea typeface="ＭＳ ゴシック" panose="020B0609070205080204" pitchFamily="49" charset="-128"/>
              </a:rPr>
              <a:t>業者で構成している事業協同組合やその他の団体が、親事業者の協力を得て、下請事業者の施設又は設備の導入、共同利用施設の設置、技術の向上、事業の共同化等の事業について「振興事業計画」を作成し、国の承認を受けると、次の支援措置が活用できます。</a:t>
            </a:r>
          </a:p>
          <a:p>
            <a:endParaRPr lang="ja-JP" altLang="en-US" sz="1100" dirty="0">
              <a:solidFill>
                <a:prstClr val="black"/>
              </a:solidFill>
              <a:latin typeface="ＭＳ ゴシック" panose="020B0609070205080204" pitchFamily="49" charset="-128"/>
              <a:ea typeface="ＭＳ ゴシック" panose="020B0609070205080204" pitchFamily="49" charset="-128"/>
            </a:endParaRPr>
          </a:p>
          <a:p>
            <a:r>
              <a:rPr lang="ja-JP" altLang="en-US" sz="1100" dirty="0" smtClean="0">
                <a:solidFill>
                  <a:prstClr val="black"/>
                </a:solidFill>
                <a:latin typeface="ＭＳ ゴシック" panose="020B0609070205080204" pitchFamily="49" charset="-128"/>
                <a:ea typeface="ＭＳ ゴシック" panose="020B0609070205080204" pitchFamily="49" charset="-128"/>
              </a:rPr>
              <a:t>　○高度化</a:t>
            </a:r>
            <a:r>
              <a:rPr lang="ja-JP" altLang="en-US" sz="1100" dirty="0">
                <a:solidFill>
                  <a:prstClr val="black"/>
                </a:solidFill>
                <a:latin typeface="ＭＳ ゴシック" panose="020B0609070205080204" pitchFamily="49" charset="-128"/>
                <a:ea typeface="ＭＳ ゴシック" panose="020B0609070205080204" pitchFamily="49" charset="-128"/>
              </a:rPr>
              <a:t>資金貸付（独立行政法人中小企業基盤整備機構、都道府県）</a:t>
            </a:r>
          </a:p>
          <a:p>
            <a:r>
              <a:rPr lang="ja-JP" altLang="en-US" sz="1100" dirty="0" smtClean="0">
                <a:solidFill>
                  <a:prstClr val="black"/>
                </a:solidFill>
                <a:latin typeface="ＭＳ ゴシック" panose="020B0609070205080204" pitchFamily="49" charset="-128"/>
                <a:ea typeface="ＭＳ ゴシック" panose="020B0609070205080204" pitchFamily="49" charset="-128"/>
              </a:rPr>
              <a:t>　　工場</a:t>
            </a:r>
            <a:r>
              <a:rPr lang="ja-JP" altLang="en-US" sz="1100" dirty="0">
                <a:solidFill>
                  <a:prstClr val="black"/>
                </a:solidFill>
                <a:latin typeface="ＭＳ ゴシック" panose="020B0609070205080204" pitchFamily="49" charset="-128"/>
                <a:ea typeface="ＭＳ ゴシック" panose="020B0609070205080204" pitchFamily="49" charset="-128"/>
              </a:rPr>
              <a:t>団地等の建設や共同工場等の共同施設の設置に必要な資金の無利子貸付</a:t>
            </a:r>
          </a:p>
          <a:p>
            <a:r>
              <a:rPr lang="ja-JP" altLang="en-US" sz="1100" dirty="0" smtClean="0">
                <a:solidFill>
                  <a:prstClr val="black"/>
                </a:solidFill>
                <a:latin typeface="ＭＳ ゴシック" panose="020B0609070205080204" pitchFamily="49" charset="-128"/>
                <a:ea typeface="ＭＳ ゴシック" panose="020B0609070205080204" pitchFamily="49" charset="-128"/>
              </a:rPr>
              <a:t>　○中小</a:t>
            </a:r>
            <a:r>
              <a:rPr lang="ja-JP" altLang="en-US" sz="1100" dirty="0">
                <a:solidFill>
                  <a:prstClr val="black"/>
                </a:solidFill>
                <a:latin typeface="ＭＳ ゴシック" panose="020B0609070205080204" pitchFamily="49" charset="-128"/>
                <a:ea typeface="ＭＳ ゴシック" panose="020B0609070205080204" pitchFamily="49" charset="-128"/>
              </a:rPr>
              <a:t>企業信用保険法の特例（金融機関又は信用保証協会）</a:t>
            </a:r>
          </a:p>
          <a:p>
            <a:r>
              <a:rPr lang="ja-JP" altLang="en-US" sz="1100" dirty="0" smtClean="0">
                <a:solidFill>
                  <a:prstClr val="black"/>
                </a:solidFill>
                <a:latin typeface="ＭＳ ゴシック" panose="020B0609070205080204" pitchFamily="49" charset="-128"/>
                <a:ea typeface="ＭＳ ゴシック" panose="020B0609070205080204" pitchFamily="49" charset="-128"/>
              </a:rPr>
              <a:t>　　事業</a:t>
            </a:r>
            <a:r>
              <a:rPr lang="ja-JP" altLang="en-US" sz="1100" dirty="0">
                <a:solidFill>
                  <a:prstClr val="black"/>
                </a:solidFill>
                <a:latin typeface="ＭＳ ゴシック" panose="020B0609070205080204" pitchFamily="49" charset="-128"/>
                <a:ea typeface="ＭＳ ゴシック" panose="020B0609070205080204" pitchFamily="49" charset="-128"/>
              </a:rPr>
              <a:t>に必要な資金について、流動資産担保保険の特例措置があります。</a:t>
            </a:r>
          </a:p>
          <a:p>
            <a:r>
              <a:rPr lang="ja-JP" altLang="en-US" sz="1100" dirty="0" smtClean="0">
                <a:solidFill>
                  <a:prstClr val="black"/>
                </a:solidFill>
                <a:latin typeface="ＭＳ ゴシック" panose="020B0609070205080204" pitchFamily="49" charset="-128"/>
                <a:ea typeface="ＭＳ ゴシック" panose="020B0609070205080204" pitchFamily="49" charset="-128"/>
              </a:rPr>
              <a:t>　　・</a:t>
            </a:r>
            <a:r>
              <a:rPr lang="ja-JP" altLang="en-US" sz="1100" dirty="0">
                <a:solidFill>
                  <a:prstClr val="black"/>
                </a:solidFill>
                <a:latin typeface="ＭＳ ゴシック" panose="020B0609070205080204" pitchFamily="49" charset="-128"/>
                <a:ea typeface="ＭＳ ゴシック" panose="020B0609070205080204" pitchFamily="49" charset="-128"/>
              </a:rPr>
              <a:t>付保限度額の別枠化（２億円→４億円）</a:t>
            </a:r>
          </a:p>
          <a:p>
            <a:r>
              <a:rPr lang="ja-JP" altLang="en-US" sz="1100" dirty="0" smtClean="0">
                <a:solidFill>
                  <a:prstClr val="black"/>
                </a:solidFill>
                <a:latin typeface="ＭＳ ゴシック" panose="020B0609070205080204" pitchFamily="49" charset="-128"/>
                <a:ea typeface="ＭＳ ゴシック" panose="020B0609070205080204" pitchFamily="49" charset="-128"/>
              </a:rPr>
              <a:t>　　・</a:t>
            </a:r>
            <a:r>
              <a:rPr lang="ja-JP" altLang="en-US" sz="1100" dirty="0">
                <a:solidFill>
                  <a:prstClr val="black"/>
                </a:solidFill>
                <a:latin typeface="ＭＳ ゴシック" panose="020B0609070205080204" pitchFamily="49" charset="-128"/>
                <a:ea typeface="ＭＳ ゴシック" panose="020B0609070205080204" pitchFamily="49" charset="-128"/>
              </a:rPr>
              <a:t>保険料率の引き下げ（０．４６％→０．２９％</a:t>
            </a:r>
            <a:r>
              <a:rPr lang="ja-JP" altLang="en-US" sz="1100" dirty="0" smtClean="0">
                <a:solidFill>
                  <a:prstClr val="black"/>
                </a:solidFill>
                <a:latin typeface="ＭＳ ゴシック" panose="020B0609070205080204" pitchFamily="49" charset="-128"/>
                <a:ea typeface="ＭＳ ゴシック" panose="020B0609070205080204" pitchFamily="49" charset="-128"/>
              </a:rPr>
              <a:t>）</a:t>
            </a:r>
            <a:endParaRPr lang="en-US" altLang="ja-JP" sz="1100" dirty="0">
              <a:solidFill>
                <a:prstClr val="black"/>
              </a:solidFill>
              <a:latin typeface="ＭＳ ゴシック" panose="020B0609070205080204" pitchFamily="49" charset="-128"/>
              <a:ea typeface="ＭＳ ゴシック" panose="020B0609070205080204" pitchFamily="49" charset="-128"/>
            </a:endParaRPr>
          </a:p>
        </p:txBody>
      </p:sp>
      <p:grpSp>
        <p:nvGrpSpPr>
          <p:cNvPr id="17" name="グループ化 16"/>
          <p:cNvGrpSpPr/>
          <p:nvPr/>
        </p:nvGrpSpPr>
        <p:grpSpPr>
          <a:xfrm>
            <a:off x="3513525" y="8752114"/>
            <a:ext cx="242722" cy="242722"/>
            <a:chOff x="-3195736" y="3275856"/>
            <a:chExt cx="267444" cy="267444"/>
          </a:xfrm>
        </p:grpSpPr>
        <p:sp>
          <p:nvSpPr>
            <p:cNvPr id="18" name="円/楕円 17"/>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9" name="直線コネクタ 18"/>
            <p:cNvCxnSpPr>
              <a:stCxn id="18"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0" name="テキスト ボックス 19"/>
          <p:cNvSpPr txBox="1"/>
          <p:nvPr/>
        </p:nvSpPr>
        <p:spPr>
          <a:xfrm>
            <a:off x="5864737" y="8735381"/>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29" name="テキスト ボックス 28"/>
          <p:cNvSpPr txBox="1"/>
          <p:nvPr/>
        </p:nvSpPr>
        <p:spPr>
          <a:xfrm>
            <a:off x="3832736" y="8735380"/>
            <a:ext cx="1973943" cy="276999"/>
          </a:xfrm>
          <a:prstGeom prst="rect">
            <a:avLst/>
          </a:prstGeom>
          <a:noFill/>
          <a:ln>
            <a:solidFill>
              <a:schemeClr val="tx1"/>
            </a:solidFill>
          </a:ln>
          <a:effectLst/>
        </p:spPr>
        <p:txBody>
          <a:bodyPr wrap="square" rtlCol="0">
            <a:spAutoFit/>
          </a:bodyPr>
          <a:lstStyle/>
          <a:p>
            <a:r>
              <a:rPr lang="ja-JP" altLang="en-US" sz="1200" dirty="0"/>
              <a:t>取引・官公需支援</a:t>
            </a:r>
          </a:p>
        </p:txBody>
      </p:sp>
      <p:cxnSp>
        <p:nvCxnSpPr>
          <p:cNvPr id="30" name="直線矢印コネクタ 29"/>
          <p:cNvCxnSpPr/>
          <p:nvPr/>
        </p:nvCxnSpPr>
        <p:spPr>
          <a:xfrm flipH="1" flipV="1">
            <a:off x="6305104" y="8942549"/>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1" name="テキスト ボックス 48"/>
          <p:cNvSpPr txBox="1">
            <a:spLocks noChangeArrowheads="1"/>
          </p:cNvSpPr>
          <p:nvPr/>
        </p:nvSpPr>
        <p:spPr bwMode="auto">
          <a:xfrm>
            <a:off x="128464" y="8346914"/>
            <a:ext cx="12618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お問合せ先</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32" name="テキスト ボックス 31"/>
          <p:cNvSpPr txBox="1"/>
          <p:nvPr/>
        </p:nvSpPr>
        <p:spPr>
          <a:xfrm>
            <a:off x="224645" y="8646946"/>
            <a:ext cx="3166255" cy="400110"/>
          </a:xfrm>
          <a:prstGeom prst="rect">
            <a:avLst/>
          </a:prstGeom>
          <a:noFill/>
          <a:ln w="15875">
            <a:solidFill>
              <a:schemeClr val="tx1"/>
            </a:solidFill>
            <a:prstDash val="dash"/>
          </a:ln>
        </p:spPr>
        <p:txBody>
          <a:bodyPr wrap="square" rtlCol="0">
            <a:spAutoFit/>
          </a:bodyPr>
          <a:lstStyle/>
          <a:p>
            <a:r>
              <a:rPr lang="zh-TW" altLang="en-US" sz="1000" dirty="0">
                <a:solidFill>
                  <a:prstClr val="black"/>
                </a:solidFill>
                <a:latin typeface="ＭＳ ゴシック" panose="020B0609070205080204" pitchFamily="49" charset="-128"/>
                <a:ea typeface="ＭＳ ゴシック" panose="020B0609070205080204" pitchFamily="49" charset="-128"/>
              </a:rPr>
              <a:t>中小企業庁取引課　</a:t>
            </a:r>
            <a:r>
              <a:rPr lang="en-US" altLang="zh-TW" sz="1000" dirty="0">
                <a:solidFill>
                  <a:prstClr val="black"/>
                </a:solidFill>
                <a:latin typeface="ＭＳ ゴシック" panose="020B0609070205080204" pitchFamily="49" charset="-128"/>
                <a:ea typeface="ＭＳ ゴシック" panose="020B0609070205080204" pitchFamily="49" charset="-128"/>
              </a:rPr>
              <a:t>TEL:03-3501-1669</a:t>
            </a:r>
          </a:p>
          <a:p>
            <a:r>
              <a:rPr lang="zh-TW" altLang="en-US" sz="1000" dirty="0">
                <a:solidFill>
                  <a:prstClr val="black"/>
                </a:solidFill>
                <a:latin typeface="ＭＳ ゴシック" panose="020B0609070205080204" pitchFamily="49" charset="-128"/>
                <a:ea typeface="ＭＳ ゴシック" panose="020B0609070205080204" pitchFamily="49" charset="-128"/>
              </a:rPr>
              <a:t>各経済産業局中小</a:t>
            </a:r>
            <a:r>
              <a:rPr lang="zh-TW" altLang="en-US" sz="1000" dirty="0" smtClean="0">
                <a:solidFill>
                  <a:prstClr val="black"/>
                </a:solidFill>
                <a:latin typeface="ＭＳ ゴシック" panose="020B0609070205080204" pitchFamily="49" charset="-128"/>
                <a:ea typeface="ＭＳ ゴシック" panose="020B0609070205080204" pitchFamily="49" charset="-128"/>
              </a:rPr>
              <a:t>企業課</a:t>
            </a:r>
            <a:endParaRPr lang="zh-TW" altLang="en-US" sz="1000" dirty="0">
              <a:solidFill>
                <a:prstClr val="black"/>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954790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99392" y="8837695"/>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15</a:t>
            </a:fld>
            <a:endParaRPr lang="ja-JP" altLang="en-US" sz="1600" dirty="0"/>
          </a:p>
        </p:txBody>
      </p:sp>
      <p:sp>
        <p:nvSpPr>
          <p:cNvPr id="7" name="タイトル 1"/>
          <p:cNvSpPr txBox="1">
            <a:spLocks/>
          </p:cNvSpPr>
          <p:nvPr/>
        </p:nvSpPr>
        <p:spPr>
          <a:xfrm>
            <a:off x="0" y="107504"/>
            <a:ext cx="6858000" cy="432000"/>
          </a:xfrm>
          <a:prstGeom prst="roundRect">
            <a:avLst/>
          </a:prstGeom>
          <a:solidFill>
            <a:schemeClr val="accent6">
              <a:lumMod val="75000"/>
            </a:schemeClr>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smtClean="0">
                <a:solidFill>
                  <a:prstClr val="white"/>
                </a:solidFill>
                <a:latin typeface="ＭＳ ゴシック" panose="020B0609070205080204" pitchFamily="49" charset="-128"/>
                <a:ea typeface="ＭＳ ゴシック" panose="020B0609070205080204" pitchFamily="49" charset="-128"/>
              </a:rPr>
              <a:t>３</a:t>
            </a:r>
            <a:r>
              <a:rPr lang="ja-JP" altLang="en-US" sz="2000" b="1" dirty="0">
                <a:solidFill>
                  <a:prstClr val="white"/>
                </a:solidFill>
                <a:latin typeface="ＭＳ ゴシック" panose="020B0609070205080204" pitchFamily="49" charset="-128"/>
                <a:ea typeface="ＭＳ ゴシック" panose="020B0609070205080204" pitchFamily="49" charset="-128"/>
              </a:rPr>
              <a:t>．下請取引の改善・新たな取引先の開拓に関する支援</a:t>
            </a:r>
          </a:p>
        </p:txBody>
      </p:sp>
      <p:grpSp>
        <p:nvGrpSpPr>
          <p:cNvPr id="1025" name="グループ化 1024"/>
          <p:cNvGrpSpPr/>
          <p:nvPr/>
        </p:nvGrpSpPr>
        <p:grpSpPr>
          <a:xfrm>
            <a:off x="3660604" y="2972260"/>
            <a:ext cx="242722" cy="242722"/>
            <a:chOff x="-3195736" y="3275856"/>
            <a:chExt cx="267444" cy="267444"/>
          </a:xfrm>
        </p:grpSpPr>
        <p:sp>
          <p:nvSpPr>
            <p:cNvPr id="3" name="円/楕円 2"/>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5" name="直線コネクタ 94"/>
            <p:cNvCxnSpPr>
              <a:stCxn id="3"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2" name="テキスト ボックス 101"/>
          <p:cNvSpPr txBox="1"/>
          <p:nvPr/>
        </p:nvSpPr>
        <p:spPr>
          <a:xfrm>
            <a:off x="3979815" y="2955526"/>
            <a:ext cx="1973943" cy="276999"/>
          </a:xfrm>
          <a:prstGeom prst="rect">
            <a:avLst/>
          </a:prstGeom>
          <a:noFill/>
          <a:ln>
            <a:solidFill>
              <a:schemeClr val="tx1"/>
            </a:solidFill>
          </a:ln>
          <a:effectLst/>
        </p:spPr>
        <p:txBody>
          <a:bodyPr wrap="square" rtlCol="0">
            <a:spAutoFit/>
          </a:bodyPr>
          <a:lstStyle/>
          <a:p>
            <a:r>
              <a:rPr lang="ja-JP" altLang="en-US" sz="1200" dirty="0" smtClean="0"/>
              <a:t>特定下請連携事業計画</a:t>
            </a:r>
            <a:endParaRPr kumimoji="1" lang="ja-JP" altLang="en-US" sz="1200" dirty="0"/>
          </a:p>
        </p:txBody>
      </p:sp>
      <p:sp>
        <p:nvSpPr>
          <p:cNvPr id="17" name="テキスト ボックス 48"/>
          <p:cNvSpPr txBox="1">
            <a:spLocks noChangeArrowheads="1"/>
          </p:cNvSpPr>
          <p:nvPr/>
        </p:nvSpPr>
        <p:spPr bwMode="auto">
          <a:xfrm>
            <a:off x="128464" y="673619"/>
            <a:ext cx="326243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「特定下請連携事業計画」を通じた支援</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18" name="テキスト ボックス 17"/>
          <p:cNvSpPr txBox="1"/>
          <p:nvPr/>
        </p:nvSpPr>
        <p:spPr>
          <a:xfrm>
            <a:off x="224644" y="950618"/>
            <a:ext cx="6526827" cy="1569660"/>
          </a:xfrm>
          <a:prstGeom prst="rect">
            <a:avLst/>
          </a:prstGeom>
          <a:noFill/>
          <a:ln w="15875">
            <a:solidFill>
              <a:schemeClr val="tx1"/>
            </a:solidFill>
            <a:prstDash val="dash"/>
          </a:ln>
        </p:spPr>
        <p:txBody>
          <a:bodyPr wrap="square" rtlCol="0">
            <a:spAutoFit/>
          </a:bodyPr>
          <a:lstStyle/>
          <a:p>
            <a:r>
              <a:rPr lang="ja-JP" altLang="en-US" sz="1200" dirty="0" smtClean="0">
                <a:solidFill>
                  <a:prstClr val="black"/>
                </a:solidFill>
                <a:latin typeface="ＭＳ ゴシック" panose="020B0609070205080204" pitchFamily="49" charset="-128"/>
                <a:ea typeface="ＭＳ ゴシック" panose="020B0609070205080204" pitchFamily="49" charset="-128"/>
              </a:rPr>
              <a:t>　</a:t>
            </a:r>
            <a:r>
              <a:rPr lang="ja-JP" altLang="en-US" sz="1200" dirty="0">
                <a:solidFill>
                  <a:prstClr val="black"/>
                </a:solidFill>
                <a:latin typeface="ＭＳ ゴシック" panose="020B0609070205080204" pitchFamily="49" charset="-128"/>
                <a:ea typeface="ＭＳ ゴシック" panose="020B0609070205080204" pitchFamily="49" charset="-128"/>
              </a:rPr>
              <a:t>２以上の下請事業者が共同で新事業活動を行うことにより、特定親事業者以外の者との取引を開始・拡大し、特定親事業者への依存の状態の改善を図る「特定下請連携事業計画」を作成し、国の認定を受けると、次の支援措置が活用できます。</a:t>
            </a:r>
          </a:p>
          <a:p>
            <a:endParaRPr lang="ja-JP" altLang="en-US" sz="1200" dirty="0">
              <a:solidFill>
                <a:prstClr val="black"/>
              </a:solidFill>
              <a:latin typeface="ＭＳ ゴシック" panose="020B0609070205080204" pitchFamily="49" charset="-128"/>
              <a:ea typeface="ＭＳ ゴシック" panose="020B0609070205080204" pitchFamily="49" charset="-128"/>
            </a:endParaRPr>
          </a:p>
          <a:p>
            <a:r>
              <a:rPr lang="ja-JP" altLang="en-US" sz="1200" dirty="0" smtClean="0">
                <a:solidFill>
                  <a:prstClr val="black"/>
                </a:solidFill>
                <a:latin typeface="ＭＳ ゴシック" panose="020B0609070205080204" pitchFamily="49" charset="-128"/>
                <a:ea typeface="ＭＳ ゴシック" panose="020B0609070205080204" pitchFamily="49" charset="-128"/>
              </a:rPr>
              <a:t>①補助</a:t>
            </a:r>
            <a:r>
              <a:rPr lang="ja-JP" altLang="en-US" sz="1200" dirty="0">
                <a:solidFill>
                  <a:prstClr val="black"/>
                </a:solidFill>
                <a:latin typeface="ＭＳ ゴシック" panose="020B0609070205080204" pitchFamily="49" charset="-128"/>
                <a:ea typeface="ＭＳ ゴシック" panose="020B0609070205080204" pitchFamily="49" charset="-128"/>
              </a:rPr>
              <a:t>金</a:t>
            </a:r>
            <a:r>
              <a:rPr lang="en-US" altLang="ja-JP" sz="1200" dirty="0">
                <a:solidFill>
                  <a:prstClr val="black"/>
                </a:solidFill>
                <a:latin typeface="ＭＳ ゴシック" panose="020B0609070205080204" pitchFamily="49" charset="-128"/>
                <a:ea typeface="ＭＳ ゴシック" panose="020B0609070205080204" pitchFamily="49" charset="-128"/>
              </a:rPr>
              <a:t>(</a:t>
            </a:r>
            <a:r>
              <a:rPr lang="ja-JP" altLang="en-US" sz="1200" dirty="0">
                <a:solidFill>
                  <a:prstClr val="black"/>
                </a:solidFill>
                <a:latin typeface="ＭＳ ゴシック" panose="020B0609070205080204" pitchFamily="49" charset="-128"/>
                <a:ea typeface="ＭＳ ゴシック" panose="020B0609070205080204" pitchFamily="49" charset="-128"/>
              </a:rPr>
              <a:t>下請中小企業自立化基盤構築事業</a:t>
            </a:r>
            <a:r>
              <a:rPr lang="en-US" altLang="ja-JP" sz="1200" dirty="0">
                <a:solidFill>
                  <a:prstClr val="black"/>
                </a:solidFill>
                <a:latin typeface="ＭＳ ゴシック" panose="020B0609070205080204" pitchFamily="49" charset="-128"/>
                <a:ea typeface="ＭＳ ゴシック" panose="020B0609070205080204" pitchFamily="49" charset="-128"/>
              </a:rPr>
              <a:t>)</a:t>
            </a:r>
            <a:r>
              <a:rPr lang="ja-JP" altLang="en-US" sz="1200" dirty="0">
                <a:solidFill>
                  <a:prstClr val="black"/>
                </a:solidFill>
                <a:latin typeface="ＭＳ ゴシック" panose="020B0609070205080204" pitchFamily="49" charset="-128"/>
                <a:ea typeface="ＭＳ ゴシック" panose="020B0609070205080204" pitchFamily="49" charset="-128"/>
              </a:rPr>
              <a:t>：上限</a:t>
            </a:r>
            <a:r>
              <a:rPr lang="en-US" altLang="ja-JP" sz="1200" dirty="0">
                <a:solidFill>
                  <a:prstClr val="black"/>
                </a:solidFill>
                <a:latin typeface="ＭＳ ゴシック" panose="020B0609070205080204" pitchFamily="49" charset="-128"/>
                <a:ea typeface="ＭＳ ゴシック" panose="020B0609070205080204" pitchFamily="49" charset="-128"/>
              </a:rPr>
              <a:t>2,000</a:t>
            </a:r>
            <a:r>
              <a:rPr lang="ja-JP" altLang="en-US" sz="1200" dirty="0">
                <a:solidFill>
                  <a:prstClr val="black"/>
                </a:solidFill>
                <a:latin typeface="ＭＳ ゴシック" panose="020B0609070205080204" pitchFamily="49" charset="-128"/>
                <a:ea typeface="ＭＳ ゴシック" panose="020B0609070205080204" pitchFamily="49" charset="-128"/>
              </a:rPr>
              <a:t>万円（補助率</a:t>
            </a:r>
            <a:r>
              <a:rPr lang="en-US" altLang="ja-JP" sz="1200" dirty="0">
                <a:solidFill>
                  <a:prstClr val="black"/>
                </a:solidFill>
                <a:latin typeface="ＭＳ ゴシック" panose="020B0609070205080204" pitchFamily="49" charset="-128"/>
                <a:ea typeface="ＭＳ ゴシック" panose="020B0609070205080204" pitchFamily="49" charset="-128"/>
              </a:rPr>
              <a:t>2/3</a:t>
            </a:r>
            <a:r>
              <a:rPr lang="ja-JP" altLang="en-US" sz="1200" dirty="0">
                <a:solidFill>
                  <a:prstClr val="black"/>
                </a:solidFill>
                <a:latin typeface="ＭＳ ゴシック" panose="020B0609070205080204" pitchFamily="49" charset="-128"/>
                <a:ea typeface="ＭＳ ゴシック" panose="020B0609070205080204" pitchFamily="49" charset="-128"/>
              </a:rPr>
              <a:t>以内）</a:t>
            </a:r>
          </a:p>
          <a:p>
            <a:r>
              <a:rPr lang="ja-JP" altLang="en-US" sz="1200" dirty="0" smtClean="0">
                <a:solidFill>
                  <a:prstClr val="black"/>
                </a:solidFill>
                <a:latin typeface="ＭＳ ゴシック" panose="020B0609070205080204" pitchFamily="49" charset="-128"/>
                <a:ea typeface="ＭＳ ゴシック" panose="020B0609070205080204" pitchFamily="49" charset="-128"/>
              </a:rPr>
              <a:t>②日本</a:t>
            </a:r>
            <a:r>
              <a:rPr lang="ja-JP" altLang="en-US" sz="1200" dirty="0">
                <a:solidFill>
                  <a:prstClr val="black"/>
                </a:solidFill>
                <a:latin typeface="ＭＳ ゴシック" panose="020B0609070205080204" pitchFamily="49" charset="-128"/>
                <a:ea typeface="ＭＳ ゴシック" panose="020B0609070205080204" pitchFamily="49" charset="-128"/>
              </a:rPr>
              <a:t>政策金融公庫による低利融資（設備資金、長期運転資金）</a:t>
            </a:r>
          </a:p>
          <a:p>
            <a:r>
              <a:rPr lang="ja-JP" altLang="en-US" sz="1200" dirty="0" smtClean="0">
                <a:solidFill>
                  <a:prstClr val="black"/>
                </a:solidFill>
                <a:latin typeface="ＭＳ ゴシック" panose="020B0609070205080204" pitchFamily="49" charset="-128"/>
                <a:ea typeface="ＭＳ ゴシック" panose="020B0609070205080204" pitchFamily="49" charset="-128"/>
              </a:rPr>
              <a:t>③中小</a:t>
            </a:r>
            <a:r>
              <a:rPr lang="ja-JP" altLang="en-US" sz="1200" dirty="0">
                <a:solidFill>
                  <a:prstClr val="black"/>
                </a:solidFill>
                <a:latin typeface="ＭＳ ゴシック" panose="020B0609070205080204" pitchFamily="49" charset="-128"/>
                <a:ea typeface="ＭＳ ゴシック" panose="020B0609070205080204" pitchFamily="49" charset="-128"/>
              </a:rPr>
              <a:t>企業信用保険法の特例</a:t>
            </a:r>
            <a:r>
              <a:rPr lang="en-US" altLang="ja-JP" sz="1200" dirty="0">
                <a:solidFill>
                  <a:prstClr val="black"/>
                </a:solidFill>
                <a:latin typeface="ＭＳ ゴシック" panose="020B0609070205080204" pitchFamily="49" charset="-128"/>
                <a:ea typeface="ＭＳ ゴシック" panose="020B0609070205080204" pitchFamily="49" charset="-128"/>
              </a:rPr>
              <a:t>(</a:t>
            </a:r>
            <a:r>
              <a:rPr lang="ja-JP" altLang="en-US" sz="1200" dirty="0">
                <a:solidFill>
                  <a:prstClr val="black"/>
                </a:solidFill>
                <a:latin typeface="ＭＳ ゴシック" panose="020B0609070205080204" pitchFamily="49" charset="-128"/>
                <a:ea typeface="ＭＳ ゴシック" panose="020B0609070205080204" pitchFamily="49" charset="-128"/>
              </a:rPr>
              <a:t>普通保険，無担保保険，特別小口保険の別枠化等</a:t>
            </a:r>
            <a:r>
              <a:rPr lang="en-US" altLang="ja-JP" sz="1200" dirty="0">
                <a:solidFill>
                  <a:prstClr val="black"/>
                </a:solidFill>
                <a:latin typeface="ＭＳ ゴシック" panose="020B0609070205080204" pitchFamily="49" charset="-128"/>
                <a:ea typeface="ＭＳ ゴシック" panose="020B0609070205080204" pitchFamily="49" charset="-128"/>
              </a:rPr>
              <a:t>)</a:t>
            </a:r>
          </a:p>
          <a:p>
            <a:r>
              <a:rPr lang="en-US" altLang="ja-JP" sz="1200" dirty="0" smtClean="0">
                <a:solidFill>
                  <a:prstClr val="black"/>
                </a:solidFill>
                <a:latin typeface="ＭＳ ゴシック" panose="020B0609070205080204" pitchFamily="49" charset="-128"/>
                <a:ea typeface="ＭＳ ゴシック" panose="020B0609070205080204" pitchFamily="49" charset="-128"/>
              </a:rPr>
              <a:t>④</a:t>
            </a:r>
            <a:r>
              <a:rPr lang="ja-JP" altLang="en-US" sz="1200" dirty="0" smtClean="0">
                <a:solidFill>
                  <a:prstClr val="black"/>
                </a:solidFill>
                <a:latin typeface="ＭＳ ゴシック" panose="020B0609070205080204" pitchFamily="49" charset="-128"/>
                <a:ea typeface="ＭＳ ゴシック" panose="020B0609070205080204" pitchFamily="49" charset="-128"/>
              </a:rPr>
              <a:t>中小</a:t>
            </a:r>
            <a:r>
              <a:rPr lang="ja-JP" altLang="en-US" sz="1200" dirty="0">
                <a:solidFill>
                  <a:prstClr val="black"/>
                </a:solidFill>
                <a:latin typeface="ＭＳ ゴシック" panose="020B0609070205080204" pitchFamily="49" charset="-128"/>
                <a:ea typeface="ＭＳ ゴシック" panose="020B0609070205080204" pitchFamily="49" charset="-128"/>
              </a:rPr>
              <a:t>企業投資育成株式会社法の特例</a:t>
            </a:r>
            <a:r>
              <a:rPr lang="en-US" altLang="ja-JP" sz="1200" dirty="0">
                <a:solidFill>
                  <a:prstClr val="black"/>
                </a:solidFill>
                <a:latin typeface="ＭＳ ゴシック" panose="020B0609070205080204" pitchFamily="49" charset="-128"/>
                <a:ea typeface="ＭＳ ゴシック" panose="020B0609070205080204" pitchFamily="49" charset="-128"/>
              </a:rPr>
              <a:t>(</a:t>
            </a:r>
            <a:r>
              <a:rPr lang="ja-JP" altLang="en-US" sz="1200" dirty="0">
                <a:solidFill>
                  <a:prstClr val="black"/>
                </a:solidFill>
                <a:latin typeface="ＭＳ ゴシック" panose="020B0609070205080204" pitchFamily="49" charset="-128"/>
                <a:ea typeface="ＭＳ ゴシック" panose="020B0609070205080204" pitchFamily="49" charset="-128"/>
              </a:rPr>
              <a:t>株式の引き受け等</a:t>
            </a:r>
            <a:r>
              <a:rPr lang="en-US" altLang="ja-JP" sz="1200" dirty="0">
                <a:solidFill>
                  <a:prstClr val="black"/>
                </a:solidFill>
                <a:latin typeface="ＭＳ ゴシック" panose="020B0609070205080204" pitchFamily="49" charset="-128"/>
                <a:ea typeface="ＭＳ ゴシック" panose="020B0609070205080204" pitchFamily="49" charset="-128"/>
              </a:rPr>
              <a:t>)</a:t>
            </a:r>
          </a:p>
        </p:txBody>
      </p:sp>
      <p:sp>
        <p:nvSpPr>
          <p:cNvPr id="19" name="Rectangle 3"/>
          <p:cNvSpPr>
            <a:spLocks noChangeArrowheads="1"/>
          </p:cNvSpPr>
          <p:nvPr/>
        </p:nvSpPr>
        <p:spPr bwMode="auto">
          <a:xfrm>
            <a:off x="-44624" y="3397532"/>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（２）</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新しい取引先を開拓したい</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p:txBody>
      </p:sp>
      <p:sp>
        <p:nvSpPr>
          <p:cNvPr id="20" name="正方形/長方形 19"/>
          <p:cNvSpPr/>
          <p:nvPr/>
        </p:nvSpPr>
        <p:spPr>
          <a:xfrm>
            <a:off x="837378" y="3722418"/>
            <a:ext cx="5183244"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u="sng" dirty="0" smtClean="0">
                <a:solidFill>
                  <a:schemeClr val="tx1"/>
                </a:solidFill>
                <a:latin typeface="ＭＳ ゴシック" panose="020B0609070205080204" pitchFamily="49" charset="-128"/>
                <a:ea typeface="ＭＳ ゴシック" panose="020B0609070205080204" pitchFamily="49" charset="-128"/>
              </a:rPr>
              <a:t>下請取引あっせん事業</a:t>
            </a:r>
            <a:endParaRPr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21" name="正方形/長方形 20"/>
          <p:cNvSpPr/>
          <p:nvPr/>
        </p:nvSpPr>
        <p:spPr>
          <a:xfrm>
            <a:off x="136074" y="4125438"/>
            <a:ext cx="6585852" cy="784830"/>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400" dirty="0" smtClean="0">
                <a:solidFill>
                  <a:srgbClr val="0070C0"/>
                </a:solidFill>
                <a:latin typeface="ＭＳ ゴシック" panose="020B0609070205080204" pitchFamily="49" charset="-128"/>
                <a:ea typeface="ＭＳ ゴシック" panose="020B0609070205080204" pitchFamily="49" charset="-128"/>
              </a:rPr>
              <a:t>　</a:t>
            </a:r>
            <a:r>
              <a:rPr lang="ja-JP" altLang="en-US" sz="1400" dirty="0">
                <a:solidFill>
                  <a:srgbClr val="0070C0"/>
                </a:solidFill>
                <a:latin typeface="ＭＳ ゴシック" panose="020B0609070205080204" pitchFamily="49" charset="-128"/>
                <a:ea typeface="ＭＳ ゴシック" panose="020B0609070205080204" pitchFamily="49" charset="-128"/>
              </a:rPr>
              <a:t>最低賃金上昇に伴う固定費増大の中、生産性を向上させるべく、中小企業・小規模事業者の新たな取引先の開拓を支援するために、下請取引のあっせんを行います。</a:t>
            </a:r>
            <a:endParaRPr lang="en-US" altLang="ja-JP" sz="1400" kern="100" dirty="0">
              <a:solidFill>
                <a:srgbClr val="0070C0"/>
              </a:solidFill>
              <a:latin typeface="ＭＳ ゴシック" panose="020B0609070205080204" pitchFamily="49" charset="-128"/>
              <a:ea typeface="ＭＳ ゴシック" panose="020B0609070205080204" pitchFamily="49" charset="-128"/>
              <a:cs typeface="Times New Roman"/>
            </a:endParaRPr>
          </a:p>
        </p:txBody>
      </p:sp>
      <p:sp>
        <p:nvSpPr>
          <p:cNvPr id="22" name="テキスト ボックス 48"/>
          <p:cNvSpPr txBox="1">
            <a:spLocks noChangeArrowheads="1"/>
          </p:cNvSpPr>
          <p:nvPr/>
        </p:nvSpPr>
        <p:spPr bwMode="auto">
          <a:xfrm>
            <a:off x="128464" y="4863738"/>
            <a:ext cx="1723549"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下請取引あっせん</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23" name="テキスト ボックス 22"/>
          <p:cNvSpPr txBox="1"/>
          <p:nvPr/>
        </p:nvSpPr>
        <p:spPr>
          <a:xfrm>
            <a:off x="224644" y="5140737"/>
            <a:ext cx="6526827" cy="1015663"/>
          </a:xfrm>
          <a:prstGeom prst="rect">
            <a:avLst/>
          </a:prstGeom>
          <a:noFill/>
          <a:ln w="15875">
            <a:solidFill>
              <a:schemeClr val="tx1"/>
            </a:solidFill>
            <a:prstDash val="dash"/>
          </a:ln>
        </p:spPr>
        <p:txBody>
          <a:bodyPr wrap="square" rtlCol="0">
            <a:spAutoFit/>
          </a:bodyPr>
          <a:lstStyle/>
          <a:p>
            <a:r>
              <a:rPr lang="ja-JP" altLang="en-US" sz="1200" dirty="0" smtClean="0">
                <a:solidFill>
                  <a:prstClr val="black"/>
                </a:solidFill>
                <a:latin typeface="ＭＳ ゴシック" panose="020B0609070205080204" pitchFamily="49" charset="-128"/>
                <a:ea typeface="ＭＳ ゴシック" panose="020B0609070205080204" pitchFamily="49" charset="-128"/>
              </a:rPr>
              <a:t>　各都道府県</a:t>
            </a:r>
            <a:r>
              <a:rPr lang="ja-JP" altLang="en-US" sz="1200" dirty="0">
                <a:solidFill>
                  <a:prstClr val="black"/>
                </a:solidFill>
                <a:latin typeface="ＭＳ ゴシック" panose="020B0609070205080204" pitchFamily="49" charset="-128"/>
                <a:ea typeface="ＭＳ ゴシック" panose="020B0609070205080204" pitchFamily="49" charset="-128"/>
              </a:rPr>
              <a:t>中小企業支援センターの職員等が、県内外において、自社の希望する業種、設備、技術などの条件に合った取引先をあっせんします</a:t>
            </a:r>
            <a:r>
              <a:rPr lang="ja-JP" altLang="en-US" sz="1200" dirty="0" smtClean="0">
                <a:solidFill>
                  <a:prstClr val="black"/>
                </a:solidFill>
                <a:latin typeface="ＭＳ ゴシック" panose="020B0609070205080204" pitchFamily="49" charset="-128"/>
                <a:ea typeface="ＭＳ ゴシック" panose="020B0609070205080204" pitchFamily="49" charset="-128"/>
              </a:rPr>
              <a:t>。</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smtClean="0">
                <a:solidFill>
                  <a:prstClr val="black"/>
                </a:solidFill>
                <a:latin typeface="ＭＳ ゴシック" panose="020B0609070205080204" pitchFamily="49" charset="-128"/>
                <a:ea typeface="ＭＳ ゴシック" panose="020B0609070205080204" pitchFamily="49" charset="-128"/>
              </a:rPr>
              <a:t>　発注</a:t>
            </a:r>
            <a:r>
              <a:rPr lang="ja-JP" altLang="en-US" sz="1200" dirty="0">
                <a:solidFill>
                  <a:prstClr val="black"/>
                </a:solidFill>
                <a:latin typeface="ＭＳ ゴシック" panose="020B0609070205080204" pitchFamily="49" charset="-128"/>
                <a:ea typeface="ＭＳ ゴシック" panose="020B0609070205080204" pitchFamily="49" charset="-128"/>
              </a:rPr>
              <a:t>または受注を希望する企業は、都道府県中小企業支援センターに登録して下さい。都道府県中小企業支援センターから受・発注情報等を提供し、取引先を紹介します</a:t>
            </a:r>
            <a:r>
              <a:rPr lang="ja-JP" altLang="en-US" sz="1200" dirty="0" smtClean="0">
                <a:solidFill>
                  <a:prstClr val="black"/>
                </a:solidFill>
                <a:latin typeface="ＭＳ ゴシック" panose="020B0609070205080204" pitchFamily="49" charset="-128"/>
                <a:ea typeface="ＭＳ ゴシック" panose="020B0609070205080204" pitchFamily="49" charset="-128"/>
              </a:rPr>
              <a:t>。</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smtClean="0">
                <a:solidFill>
                  <a:prstClr val="black"/>
                </a:solidFill>
                <a:latin typeface="ＭＳ ゴシック" panose="020B0609070205080204" pitchFamily="49" charset="-128"/>
                <a:ea typeface="ＭＳ ゴシック" panose="020B0609070205080204" pitchFamily="49" charset="-128"/>
              </a:rPr>
              <a:t>（</a:t>
            </a:r>
            <a:r>
              <a:rPr lang="ja-JP" altLang="en-US" sz="1200" dirty="0">
                <a:solidFill>
                  <a:prstClr val="black"/>
                </a:solidFill>
                <a:latin typeface="ＭＳ ゴシック" panose="020B0609070205080204" pitchFamily="49" charset="-128"/>
                <a:ea typeface="ＭＳ ゴシック" panose="020B0609070205080204" pitchFamily="49" charset="-128"/>
              </a:rPr>
              <a:t>登録料・紹介料は無料）</a:t>
            </a:r>
          </a:p>
        </p:txBody>
      </p:sp>
      <p:sp>
        <p:nvSpPr>
          <p:cNvPr id="24" name="テキスト ボックス 48"/>
          <p:cNvSpPr txBox="1">
            <a:spLocks noChangeArrowheads="1"/>
          </p:cNvSpPr>
          <p:nvPr/>
        </p:nvSpPr>
        <p:spPr bwMode="auto">
          <a:xfrm>
            <a:off x="128464" y="6629233"/>
            <a:ext cx="364715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ビジネス・マッチング・ステーション（</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BMS</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25" name="テキスト ボックス 24"/>
          <p:cNvSpPr txBox="1"/>
          <p:nvPr/>
        </p:nvSpPr>
        <p:spPr>
          <a:xfrm>
            <a:off x="224644" y="6906232"/>
            <a:ext cx="6526827" cy="1754326"/>
          </a:xfrm>
          <a:prstGeom prst="rect">
            <a:avLst/>
          </a:prstGeom>
          <a:noFill/>
          <a:ln w="15875">
            <a:solidFill>
              <a:schemeClr val="tx1"/>
            </a:solidFill>
            <a:prstDash val="dash"/>
          </a:ln>
        </p:spPr>
        <p:txBody>
          <a:bodyPr wrap="square" rtlCol="0">
            <a:spAutoFit/>
          </a:bodyPr>
          <a:lstStyle/>
          <a:p>
            <a:r>
              <a:rPr lang="ja-JP" altLang="en-US" sz="1200" dirty="0">
                <a:solidFill>
                  <a:prstClr val="black"/>
                </a:solidFill>
                <a:latin typeface="ＭＳ ゴシック" panose="020B0609070205080204" pitchFamily="49" charset="-128"/>
                <a:ea typeface="ＭＳ ゴシック" panose="020B0609070205080204" pitchFamily="49" charset="-128"/>
              </a:rPr>
              <a:t>　</a:t>
            </a:r>
            <a:r>
              <a:rPr lang="en-US" altLang="ja-JP" sz="1200" dirty="0">
                <a:solidFill>
                  <a:prstClr val="black"/>
                </a:solidFill>
                <a:latin typeface="ＭＳ ゴシック" panose="020B0609070205080204" pitchFamily="49" charset="-128"/>
                <a:ea typeface="ＭＳ ゴシック" panose="020B0609070205080204" pitchFamily="49" charset="-128"/>
              </a:rPr>
              <a:t>BMS</a:t>
            </a:r>
            <a:r>
              <a:rPr lang="ja-JP" altLang="en-US" sz="1200" dirty="0">
                <a:solidFill>
                  <a:prstClr val="black"/>
                </a:solidFill>
                <a:latin typeface="ＭＳ ゴシック" panose="020B0609070205080204" pitchFamily="49" charset="-128"/>
                <a:ea typeface="ＭＳ ゴシック" panose="020B0609070205080204" pitchFamily="49" charset="-128"/>
              </a:rPr>
              <a:t>とは、取引先の開拓や販路拡大等を支援するインターネット上の取引あっせんシステムです。</a:t>
            </a:r>
          </a:p>
          <a:p>
            <a:r>
              <a:rPr lang="ja-JP" altLang="en-US" sz="1200" dirty="0">
                <a:solidFill>
                  <a:prstClr val="black"/>
                </a:solidFill>
                <a:latin typeface="ＭＳ ゴシック" panose="020B0609070205080204" pitchFamily="49" charset="-128"/>
                <a:ea typeface="ＭＳ ゴシック" panose="020B0609070205080204" pitchFamily="49" charset="-128"/>
              </a:rPr>
              <a:t>　登録後は、受・発注情報や販路開拓のための企業情報等を自由に閲覧することができ、取引したい案件や企業に対して、システムを経由して直接申込みを行うことができます。また、自社の得意とする技術や保有する設備、仕上がった製品の写真等を掲載し、自社のＰＲを行うこともできます。（登録料・利用料は無料）</a:t>
            </a:r>
          </a:p>
          <a:p>
            <a:r>
              <a:rPr lang="ja-JP" altLang="en-US" sz="1200" dirty="0">
                <a:solidFill>
                  <a:prstClr val="black"/>
                </a:solidFill>
                <a:latin typeface="ＭＳ ゴシック" panose="020B0609070205080204" pitchFamily="49" charset="-128"/>
                <a:ea typeface="ＭＳ ゴシック" panose="020B0609070205080204" pitchFamily="49" charset="-128"/>
              </a:rPr>
              <a:t>　希望する場合は、海外に情報を発信することも可能です。</a:t>
            </a:r>
            <a:endParaRPr lang="en-US" altLang="ja-JP" sz="1200" dirty="0">
              <a:solidFill>
                <a:prstClr val="black"/>
              </a:solidFill>
              <a:latin typeface="ＭＳ ゴシック" panose="020B0609070205080204" pitchFamily="49" charset="-128"/>
              <a:ea typeface="ＭＳ ゴシック" panose="020B0609070205080204" pitchFamily="49" charset="-128"/>
            </a:endParaRPr>
          </a:p>
          <a:p>
            <a:r>
              <a:rPr lang="ja-JP" altLang="en-US" sz="1200" dirty="0">
                <a:solidFill>
                  <a:prstClr val="black"/>
                </a:solidFill>
                <a:latin typeface="ＭＳ ゴシック" panose="020B0609070205080204" pitchFamily="49" charset="-128"/>
                <a:ea typeface="ＭＳ ゴシック" panose="020B0609070205080204" pitchFamily="49" charset="-128"/>
              </a:rPr>
              <a:t>　インターネット環境が未整備の場合は、各都道府県中小企業支援センターにご相談ください</a:t>
            </a:r>
            <a:r>
              <a:rPr lang="ja-JP" altLang="en-US" sz="1200" dirty="0" smtClean="0">
                <a:solidFill>
                  <a:prstClr val="black"/>
                </a:solidFill>
                <a:latin typeface="ＭＳ ゴシック" panose="020B0609070205080204" pitchFamily="49" charset="-128"/>
                <a:ea typeface="ＭＳ ゴシック" panose="020B0609070205080204" pitchFamily="49" charset="-128"/>
              </a:rPr>
              <a:t>。</a:t>
            </a:r>
            <a:endParaRPr lang="ja-JP" altLang="en-US" sz="1200" dirty="0">
              <a:solidFill>
                <a:prstClr val="black"/>
              </a:solidFill>
              <a:latin typeface="ＭＳ ゴシック" panose="020B0609070205080204" pitchFamily="49" charset="-128"/>
              <a:ea typeface="ＭＳ ゴシック" panose="020B0609070205080204" pitchFamily="49" charset="-128"/>
            </a:endParaRPr>
          </a:p>
        </p:txBody>
      </p:sp>
      <p:grpSp>
        <p:nvGrpSpPr>
          <p:cNvPr id="32" name="グループ化 31"/>
          <p:cNvGrpSpPr/>
          <p:nvPr/>
        </p:nvGrpSpPr>
        <p:grpSpPr>
          <a:xfrm>
            <a:off x="3457282" y="6264728"/>
            <a:ext cx="242722" cy="242722"/>
            <a:chOff x="-3195736" y="3275856"/>
            <a:chExt cx="267444" cy="267444"/>
          </a:xfrm>
        </p:grpSpPr>
        <p:sp>
          <p:nvSpPr>
            <p:cNvPr id="33" name="円/楕円 32"/>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4" name="直線コネクタ 33"/>
            <p:cNvCxnSpPr>
              <a:stCxn id="33"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5" name="テキスト ボックス 34"/>
          <p:cNvSpPr txBox="1"/>
          <p:nvPr/>
        </p:nvSpPr>
        <p:spPr>
          <a:xfrm>
            <a:off x="5808494" y="6247995"/>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36" name="テキスト ボックス 35"/>
          <p:cNvSpPr txBox="1"/>
          <p:nvPr/>
        </p:nvSpPr>
        <p:spPr>
          <a:xfrm>
            <a:off x="3776493" y="6247994"/>
            <a:ext cx="1973943" cy="276999"/>
          </a:xfrm>
          <a:prstGeom prst="rect">
            <a:avLst/>
          </a:prstGeom>
          <a:noFill/>
          <a:ln>
            <a:solidFill>
              <a:schemeClr val="tx1"/>
            </a:solidFill>
          </a:ln>
          <a:effectLst/>
        </p:spPr>
        <p:txBody>
          <a:bodyPr wrap="square" rtlCol="0">
            <a:spAutoFit/>
          </a:bodyPr>
          <a:lstStyle/>
          <a:p>
            <a:r>
              <a:rPr lang="ja-JP" altLang="en-US" sz="1200" dirty="0"/>
              <a:t>中小</a:t>
            </a:r>
            <a:r>
              <a:rPr lang="ja-JP" altLang="en-US" sz="1200" dirty="0" smtClean="0"/>
              <a:t>企業</a:t>
            </a:r>
            <a:r>
              <a:rPr lang="ja-JP" altLang="en-US" sz="1200" dirty="0"/>
              <a:t>支援センター</a:t>
            </a:r>
            <a:endParaRPr kumimoji="1" lang="ja-JP" altLang="en-US" sz="1200" dirty="0"/>
          </a:p>
        </p:txBody>
      </p:sp>
      <p:cxnSp>
        <p:nvCxnSpPr>
          <p:cNvPr id="37" name="直線矢印コネクタ 36"/>
          <p:cNvCxnSpPr/>
          <p:nvPr/>
        </p:nvCxnSpPr>
        <p:spPr>
          <a:xfrm flipH="1" flipV="1">
            <a:off x="6248861" y="6455163"/>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nvGrpSpPr>
          <p:cNvPr id="38" name="グループ化 37"/>
          <p:cNvGrpSpPr/>
          <p:nvPr/>
        </p:nvGrpSpPr>
        <p:grpSpPr>
          <a:xfrm>
            <a:off x="3558882" y="8804728"/>
            <a:ext cx="242722" cy="242722"/>
            <a:chOff x="-3195736" y="3275856"/>
            <a:chExt cx="267444" cy="267444"/>
          </a:xfrm>
        </p:grpSpPr>
        <p:sp>
          <p:nvSpPr>
            <p:cNvPr id="39" name="円/楕円 38"/>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0" name="直線コネクタ 39"/>
            <p:cNvCxnSpPr>
              <a:stCxn id="39"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1" name="テキスト ボックス 40"/>
          <p:cNvSpPr txBox="1"/>
          <p:nvPr/>
        </p:nvSpPr>
        <p:spPr>
          <a:xfrm>
            <a:off x="5910094" y="8787995"/>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42" name="テキスト ボックス 41"/>
          <p:cNvSpPr txBox="1"/>
          <p:nvPr/>
        </p:nvSpPr>
        <p:spPr>
          <a:xfrm>
            <a:off x="3878093" y="8787994"/>
            <a:ext cx="1973943" cy="253916"/>
          </a:xfrm>
          <a:prstGeom prst="rect">
            <a:avLst/>
          </a:prstGeom>
          <a:noFill/>
          <a:ln>
            <a:solidFill>
              <a:schemeClr val="tx1"/>
            </a:solidFill>
          </a:ln>
          <a:effectLst/>
        </p:spPr>
        <p:txBody>
          <a:bodyPr wrap="square" rtlCol="0">
            <a:spAutoFit/>
          </a:bodyPr>
          <a:lstStyle/>
          <a:p>
            <a:r>
              <a:rPr lang="ja-JP" altLang="en-US" sz="1050" dirty="0" smtClean="0"/>
              <a:t>ビジネスマッチングステーション</a:t>
            </a:r>
            <a:endParaRPr kumimoji="1" lang="ja-JP" altLang="en-US" sz="1050" dirty="0"/>
          </a:p>
        </p:txBody>
      </p:sp>
      <p:cxnSp>
        <p:nvCxnSpPr>
          <p:cNvPr id="43" name="直線矢印コネクタ 42"/>
          <p:cNvCxnSpPr/>
          <p:nvPr/>
        </p:nvCxnSpPr>
        <p:spPr>
          <a:xfrm flipH="1" flipV="1">
            <a:off x="6350461" y="8995163"/>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1" name="テキスト ボックス 30"/>
          <p:cNvSpPr txBox="1"/>
          <p:nvPr/>
        </p:nvSpPr>
        <p:spPr>
          <a:xfrm>
            <a:off x="6011816" y="2970041"/>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cxnSp>
        <p:nvCxnSpPr>
          <p:cNvPr id="44" name="直線矢印コネクタ 43"/>
          <p:cNvCxnSpPr/>
          <p:nvPr/>
        </p:nvCxnSpPr>
        <p:spPr>
          <a:xfrm flipH="1" flipV="1">
            <a:off x="6452183" y="3177209"/>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5" name="テキスト ボックス 48"/>
          <p:cNvSpPr txBox="1">
            <a:spLocks noChangeArrowheads="1"/>
          </p:cNvSpPr>
          <p:nvPr/>
        </p:nvSpPr>
        <p:spPr bwMode="auto">
          <a:xfrm>
            <a:off x="128464" y="2568414"/>
            <a:ext cx="141577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お問合わせ先</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46" name="テキスト ボックス 45"/>
          <p:cNvSpPr txBox="1"/>
          <p:nvPr/>
        </p:nvSpPr>
        <p:spPr>
          <a:xfrm>
            <a:off x="224645" y="2868446"/>
            <a:ext cx="3166255" cy="400110"/>
          </a:xfrm>
          <a:prstGeom prst="rect">
            <a:avLst/>
          </a:prstGeom>
          <a:noFill/>
          <a:ln w="15875">
            <a:solidFill>
              <a:schemeClr val="tx1"/>
            </a:solidFill>
            <a:prstDash val="dash"/>
          </a:ln>
        </p:spPr>
        <p:txBody>
          <a:bodyPr wrap="square" rtlCol="0">
            <a:spAutoFit/>
          </a:bodyPr>
          <a:lstStyle/>
          <a:p>
            <a:r>
              <a:rPr lang="zh-TW" altLang="en-US" sz="1000" dirty="0">
                <a:solidFill>
                  <a:prstClr val="black"/>
                </a:solidFill>
                <a:latin typeface="ＭＳ ゴシック" panose="020B0609070205080204" pitchFamily="49" charset="-128"/>
                <a:ea typeface="ＭＳ ゴシック" panose="020B0609070205080204" pitchFamily="49" charset="-128"/>
              </a:rPr>
              <a:t>中小企業庁取引課　</a:t>
            </a:r>
            <a:r>
              <a:rPr lang="en-US" altLang="zh-TW" sz="1000" dirty="0">
                <a:solidFill>
                  <a:prstClr val="black"/>
                </a:solidFill>
                <a:latin typeface="ＭＳ ゴシック" panose="020B0609070205080204" pitchFamily="49" charset="-128"/>
                <a:ea typeface="ＭＳ ゴシック" panose="020B0609070205080204" pitchFamily="49" charset="-128"/>
              </a:rPr>
              <a:t>TEL:03-3501-1669</a:t>
            </a:r>
          </a:p>
          <a:p>
            <a:r>
              <a:rPr lang="zh-TW" altLang="en-US" sz="1000" dirty="0">
                <a:solidFill>
                  <a:prstClr val="black"/>
                </a:solidFill>
                <a:latin typeface="ＭＳ ゴシック" panose="020B0609070205080204" pitchFamily="49" charset="-128"/>
                <a:ea typeface="ＭＳ ゴシック" panose="020B0609070205080204" pitchFamily="49" charset="-128"/>
              </a:rPr>
              <a:t>各経済産業局中小</a:t>
            </a:r>
            <a:r>
              <a:rPr lang="zh-TW" altLang="en-US" sz="1000" dirty="0" smtClean="0">
                <a:solidFill>
                  <a:prstClr val="black"/>
                </a:solidFill>
                <a:latin typeface="ＭＳ ゴシック" panose="020B0609070205080204" pitchFamily="49" charset="-128"/>
                <a:ea typeface="ＭＳ ゴシック" panose="020B0609070205080204" pitchFamily="49" charset="-128"/>
              </a:rPr>
              <a:t>企業課</a:t>
            </a:r>
            <a:endParaRPr lang="zh-TW" altLang="en-US" sz="1000" dirty="0">
              <a:solidFill>
                <a:prstClr val="black"/>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2999497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99392" y="8837695"/>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16</a:t>
            </a:fld>
            <a:endParaRPr lang="ja-JP" altLang="en-US" sz="1600" dirty="0"/>
          </a:p>
        </p:txBody>
      </p:sp>
      <p:sp>
        <p:nvSpPr>
          <p:cNvPr id="7" name="タイトル 1"/>
          <p:cNvSpPr txBox="1">
            <a:spLocks/>
          </p:cNvSpPr>
          <p:nvPr/>
        </p:nvSpPr>
        <p:spPr>
          <a:xfrm>
            <a:off x="0" y="107504"/>
            <a:ext cx="6858000" cy="432000"/>
          </a:xfrm>
          <a:prstGeom prst="roundRect">
            <a:avLst/>
          </a:prstGeom>
          <a:solidFill>
            <a:srgbClr val="FF0000"/>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smtClean="0">
                <a:solidFill>
                  <a:prstClr val="white"/>
                </a:solidFill>
                <a:latin typeface="ＭＳ ゴシック" panose="020B0609070205080204" pitchFamily="49" charset="-128"/>
                <a:ea typeface="ＭＳ ゴシック" panose="020B0609070205080204" pitchFamily="49" charset="-128"/>
              </a:rPr>
              <a:t>４</a:t>
            </a:r>
            <a:r>
              <a:rPr lang="ja-JP" altLang="en-US" sz="2000" b="1" dirty="0">
                <a:solidFill>
                  <a:prstClr val="white"/>
                </a:solidFill>
                <a:latin typeface="ＭＳ ゴシック" panose="020B0609070205080204" pitchFamily="49" charset="-128"/>
                <a:ea typeface="ＭＳ ゴシック" panose="020B0609070205080204" pitchFamily="49" charset="-128"/>
              </a:rPr>
              <a:t>．資金繰りに関する</a:t>
            </a:r>
            <a:r>
              <a:rPr lang="ja-JP" altLang="en-US" sz="2000" b="1" dirty="0" smtClean="0">
                <a:solidFill>
                  <a:prstClr val="white"/>
                </a:solidFill>
                <a:latin typeface="ＭＳ ゴシック" panose="020B0609070205080204" pitchFamily="49" charset="-128"/>
                <a:ea typeface="ＭＳ ゴシック" panose="020B0609070205080204" pitchFamily="49" charset="-128"/>
              </a:rPr>
              <a:t>支援</a:t>
            </a:r>
            <a:endParaRPr lang="ja-JP" altLang="en-US" sz="2000" b="1" dirty="0">
              <a:solidFill>
                <a:prstClr val="white"/>
              </a:solidFill>
              <a:latin typeface="ＭＳ ゴシック" panose="020B0609070205080204" pitchFamily="49" charset="-128"/>
              <a:ea typeface="ＭＳ ゴシック" panose="020B0609070205080204" pitchFamily="49" charset="-128"/>
            </a:endParaRPr>
          </a:p>
        </p:txBody>
      </p:sp>
      <p:sp>
        <p:nvSpPr>
          <p:cNvPr id="31" name="Rectangle 3"/>
          <p:cNvSpPr>
            <a:spLocks noChangeArrowheads="1"/>
          </p:cNvSpPr>
          <p:nvPr/>
        </p:nvSpPr>
        <p:spPr bwMode="auto">
          <a:xfrm>
            <a:off x="-44624" y="487416"/>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（１）</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一時的に業況が悪化しているので融資を受けたい</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p:txBody>
      </p:sp>
      <p:sp>
        <p:nvSpPr>
          <p:cNvPr id="44" name="正方形/長方形 43"/>
          <p:cNvSpPr/>
          <p:nvPr/>
        </p:nvSpPr>
        <p:spPr>
          <a:xfrm>
            <a:off x="837378" y="837998"/>
            <a:ext cx="5183244"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u="sng" dirty="0" smtClean="0">
                <a:solidFill>
                  <a:schemeClr val="tx1"/>
                </a:solidFill>
                <a:latin typeface="ＭＳ ゴシック" panose="020B0609070205080204" pitchFamily="49" charset="-128"/>
                <a:ea typeface="ＭＳ ゴシック" panose="020B0609070205080204" pitchFamily="49" charset="-128"/>
              </a:rPr>
              <a:t>セーフティネット貸付制度</a:t>
            </a:r>
            <a:endParaRPr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45" name="正方形/長方形 44"/>
          <p:cNvSpPr/>
          <p:nvPr/>
        </p:nvSpPr>
        <p:spPr>
          <a:xfrm>
            <a:off x="136074" y="1262258"/>
            <a:ext cx="6585852" cy="526619"/>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400" dirty="0" smtClean="0">
                <a:solidFill>
                  <a:srgbClr val="0070C0"/>
                </a:solidFill>
                <a:latin typeface="ＭＳ ゴシック" panose="020B0609070205080204" pitchFamily="49" charset="-128"/>
                <a:ea typeface="ＭＳ ゴシック" panose="020B0609070205080204" pitchFamily="49" charset="-128"/>
              </a:rPr>
              <a:t>　</a:t>
            </a:r>
            <a:r>
              <a:rPr lang="ja-JP" altLang="en-US" sz="1400" dirty="0">
                <a:solidFill>
                  <a:srgbClr val="0070C0"/>
                </a:solidFill>
                <a:latin typeface="ＭＳ ゴシック" panose="020B0609070205080204" pitchFamily="49" charset="-128"/>
                <a:ea typeface="ＭＳ ゴシック" panose="020B0609070205080204" pitchFamily="49" charset="-128"/>
              </a:rPr>
              <a:t>一時的に資金繰りに支障をきたしているが、中長期的には回復が見込まれる中小企業・小規模事業者の皆様は融資を受けることができます。</a:t>
            </a:r>
            <a:endParaRPr lang="en-US" altLang="ja-JP" sz="1400" kern="100" dirty="0">
              <a:solidFill>
                <a:srgbClr val="0070C0"/>
              </a:solidFill>
              <a:latin typeface="ＭＳ ゴシック" panose="020B0609070205080204" pitchFamily="49" charset="-128"/>
              <a:ea typeface="ＭＳ ゴシック" panose="020B0609070205080204" pitchFamily="49" charset="-128"/>
              <a:cs typeface="Times New Roman"/>
            </a:endParaRPr>
          </a:p>
        </p:txBody>
      </p:sp>
      <p:sp>
        <p:nvSpPr>
          <p:cNvPr id="46" name="テキスト ボックス 48"/>
          <p:cNvSpPr txBox="1">
            <a:spLocks noChangeArrowheads="1"/>
          </p:cNvSpPr>
          <p:nvPr/>
        </p:nvSpPr>
        <p:spPr bwMode="auto">
          <a:xfrm>
            <a:off x="128464" y="1945488"/>
            <a:ext cx="141577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対象となる方</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47" name="テキスト ボックス 46"/>
          <p:cNvSpPr txBox="1"/>
          <p:nvPr/>
        </p:nvSpPr>
        <p:spPr>
          <a:xfrm>
            <a:off x="224644" y="2217583"/>
            <a:ext cx="6526827" cy="1200329"/>
          </a:xfrm>
          <a:prstGeom prst="rect">
            <a:avLst/>
          </a:prstGeom>
          <a:noFill/>
          <a:ln w="15875">
            <a:solidFill>
              <a:schemeClr val="tx1"/>
            </a:solidFill>
            <a:prstDash val="dash"/>
          </a:ln>
        </p:spPr>
        <p:txBody>
          <a:bodyPr wrap="square" rtlCol="0">
            <a:spAutoFit/>
          </a:bodyPr>
          <a:lstStyle/>
          <a:p>
            <a:r>
              <a:rPr lang="ja-JP" altLang="en-US" sz="1200" dirty="0" smtClean="0">
                <a:solidFill>
                  <a:prstClr val="black"/>
                </a:solidFill>
                <a:latin typeface="ＭＳ ゴシック" panose="020B0609070205080204" pitchFamily="49" charset="-128"/>
                <a:ea typeface="ＭＳ ゴシック" panose="020B0609070205080204" pitchFamily="49" charset="-128"/>
              </a:rPr>
              <a:t>　社会的</a:t>
            </a:r>
            <a:r>
              <a:rPr lang="ja-JP" altLang="en-US" sz="1200" dirty="0">
                <a:solidFill>
                  <a:prstClr val="black"/>
                </a:solidFill>
                <a:latin typeface="ＭＳ ゴシック" panose="020B0609070205080204" pitchFamily="49" charset="-128"/>
                <a:ea typeface="ＭＳ ゴシック" panose="020B0609070205080204" pitchFamily="49" charset="-128"/>
              </a:rPr>
              <a:t>、経済的環境の変化（デフレ、最低賃金引き上げなど）の影響により、一時的に売上高や利益が減少しているが中長期的にはその業況が回復することが見込まれる方</a:t>
            </a:r>
          </a:p>
          <a:p>
            <a:r>
              <a:rPr lang="ja-JP" altLang="en-US" sz="1200" dirty="0">
                <a:solidFill>
                  <a:prstClr val="black"/>
                </a:solidFill>
                <a:latin typeface="ＭＳ ゴシック" panose="020B0609070205080204" pitchFamily="49" charset="-128"/>
                <a:ea typeface="ＭＳ ゴシック" panose="020B0609070205080204" pitchFamily="49" charset="-128"/>
              </a:rPr>
              <a:t>（注</a:t>
            </a:r>
            <a:r>
              <a:rPr lang="ja-JP" altLang="en-US" sz="1200" dirty="0" smtClean="0">
                <a:solidFill>
                  <a:prstClr val="black"/>
                </a:solidFill>
                <a:latin typeface="ＭＳ ゴシック" panose="020B0609070205080204" pitchFamily="49" charset="-128"/>
                <a:ea typeface="ＭＳ ゴシック" panose="020B0609070205080204" pitchFamily="49" charset="-128"/>
              </a:rPr>
              <a:t>）利益</a:t>
            </a:r>
            <a:r>
              <a:rPr lang="ja-JP" altLang="en-US" sz="1200" dirty="0">
                <a:solidFill>
                  <a:prstClr val="black"/>
                </a:solidFill>
                <a:latin typeface="ＭＳ ゴシック" panose="020B0609070205080204" pitchFamily="49" charset="-128"/>
                <a:ea typeface="ＭＳ ゴシック" panose="020B0609070205080204" pitchFamily="49" charset="-128"/>
              </a:rPr>
              <a:t>が増加していても経常損失が生じる等、一定の要件を満たす場合は対象となり</a:t>
            </a:r>
            <a:r>
              <a:rPr lang="ja-JP" altLang="en-US" sz="1200" dirty="0" err="1" smtClean="0">
                <a:solidFill>
                  <a:prstClr val="black"/>
                </a:solidFill>
                <a:latin typeface="ＭＳ ゴシック" panose="020B0609070205080204" pitchFamily="49" charset="-128"/>
                <a:ea typeface="ＭＳ ゴシック" panose="020B0609070205080204" pitchFamily="49" charset="-128"/>
              </a:rPr>
              <a:t>ま</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a:solidFill>
                  <a:prstClr val="black"/>
                </a:solidFill>
                <a:latin typeface="ＭＳ ゴシック" panose="020B0609070205080204" pitchFamily="49" charset="-128"/>
                <a:ea typeface="ＭＳ ゴシック" panose="020B0609070205080204" pitchFamily="49" charset="-128"/>
              </a:rPr>
              <a:t>　</a:t>
            </a:r>
            <a:r>
              <a:rPr lang="ja-JP" altLang="en-US" sz="1200" dirty="0" smtClean="0">
                <a:solidFill>
                  <a:prstClr val="black"/>
                </a:solidFill>
                <a:latin typeface="ＭＳ ゴシック" panose="020B0609070205080204" pitchFamily="49" charset="-128"/>
                <a:ea typeface="ＭＳ ゴシック" panose="020B0609070205080204" pitchFamily="49" charset="-128"/>
              </a:rPr>
              <a:t>　　す。また</a:t>
            </a:r>
            <a:r>
              <a:rPr lang="ja-JP" altLang="en-US" sz="1200" dirty="0">
                <a:solidFill>
                  <a:prstClr val="black"/>
                </a:solidFill>
                <a:latin typeface="ＭＳ ゴシック" panose="020B0609070205080204" pitchFamily="49" charset="-128"/>
                <a:ea typeface="ＭＳ ゴシック" panose="020B0609070205080204" pitchFamily="49" charset="-128"/>
              </a:rPr>
              <a:t>、特別相談窓口に係る事案で本貸付の申し込みをされた場合には、一時的</a:t>
            </a:r>
            <a:r>
              <a:rPr lang="ja-JP" altLang="en-US" sz="1200" dirty="0" smtClean="0">
                <a:solidFill>
                  <a:prstClr val="black"/>
                </a:solidFill>
                <a:latin typeface="ＭＳ ゴシック" panose="020B0609070205080204" pitchFamily="49" charset="-128"/>
                <a:ea typeface="ＭＳ ゴシック" panose="020B0609070205080204" pitchFamily="49" charset="-128"/>
              </a:rPr>
              <a:t>な</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a:solidFill>
                  <a:prstClr val="black"/>
                </a:solidFill>
                <a:latin typeface="ＭＳ ゴシック" panose="020B0609070205080204" pitchFamily="49" charset="-128"/>
                <a:ea typeface="ＭＳ ゴシック" panose="020B0609070205080204" pitchFamily="49" charset="-128"/>
              </a:rPr>
              <a:t>　</a:t>
            </a:r>
            <a:r>
              <a:rPr lang="ja-JP" altLang="en-US" sz="1200" dirty="0" smtClean="0">
                <a:solidFill>
                  <a:prstClr val="black"/>
                </a:solidFill>
                <a:latin typeface="ＭＳ ゴシック" panose="020B0609070205080204" pitchFamily="49" charset="-128"/>
                <a:ea typeface="ＭＳ ゴシック" panose="020B0609070205080204" pitchFamily="49" charset="-128"/>
              </a:rPr>
              <a:t>　　業況</a:t>
            </a:r>
            <a:r>
              <a:rPr lang="ja-JP" altLang="en-US" sz="1200" dirty="0">
                <a:solidFill>
                  <a:prstClr val="black"/>
                </a:solidFill>
                <a:latin typeface="ＭＳ ゴシック" panose="020B0609070205080204" pitchFamily="49" charset="-128"/>
                <a:ea typeface="ＭＳ ゴシック" panose="020B0609070205080204" pitchFamily="49" charset="-128"/>
              </a:rPr>
              <a:t>悪化により資金繰りに著しい支障を来している場合や、そのおそれがある場合</a:t>
            </a:r>
            <a:r>
              <a:rPr lang="ja-JP" altLang="en-US" sz="1200" dirty="0" smtClean="0">
                <a:solidFill>
                  <a:prstClr val="black"/>
                </a:solidFill>
                <a:latin typeface="ＭＳ ゴシック" panose="020B0609070205080204" pitchFamily="49" charset="-128"/>
                <a:ea typeface="ＭＳ ゴシック" panose="020B0609070205080204" pitchFamily="49" charset="-128"/>
              </a:rPr>
              <a:t>に</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a:solidFill>
                  <a:prstClr val="black"/>
                </a:solidFill>
                <a:latin typeface="ＭＳ ゴシック" panose="020B0609070205080204" pitchFamily="49" charset="-128"/>
                <a:ea typeface="ＭＳ ゴシック" panose="020B0609070205080204" pitchFamily="49" charset="-128"/>
              </a:rPr>
              <a:t>　</a:t>
            </a:r>
            <a:r>
              <a:rPr lang="ja-JP" altLang="en-US" sz="1200" dirty="0" smtClean="0">
                <a:solidFill>
                  <a:prstClr val="black"/>
                </a:solidFill>
                <a:latin typeface="ＭＳ ゴシック" panose="020B0609070205080204" pitchFamily="49" charset="-128"/>
                <a:ea typeface="ＭＳ ゴシック" panose="020B0609070205080204" pitchFamily="49" charset="-128"/>
              </a:rPr>
              <a:t>　　も</a:t>
            </a:r>
            <a:r>
              <a:rPr lang="ja-JP" altLang="en-US" sz="1200" dirty="0">
                <a:solidFill>
                  <a:prstClr val="black"/>
                </a:solidFill>
                <a:latin typeface="ＭＳ ゴシック" panose="020B0609070205080204" pitchFamily="49" charset="-128"/>
                <a:ea typeface="ＭＳ ゴシック" panose="020B0609070205080204" pitchFamily="49" charset="-128"/>
              </a:rPr>
              <a:t>対象となります。</a:t>
            </a:r>
          </a:p>
        </p:txBody>
      </p:sp>
      <p:sp>
        <p:nvSpPr>
          <p:cNvPr id="48" name="テキスト ボックス 48"/>
          <p:cNvSpPr txBox="1">
            <a:spLocks noChangeArrowheads="1"/>
          </p:cNvSpPr>
          <p:nvPr/>
        </p:nvSpPr>
        <p:spPr bwMode="auto">
          <a:xfrm>
            <a:off x="128464" y="3507817"/>
            <a:ext cx="110799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支援内容</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49" name="テキスト ボックス 48"/>
          <p:cNvSpPr txBox="1"/>
          <p:nvPr/>
        </p:nvSpPr>
        <p:spPr>
          <a:xfrm>
            <a:off x="224644" y="3779912"/>
            <a:ext cx="6526827" cy="2677656"/>
          </a:xfrm>
          <a:prstGeom prst="rect">
            <a:avLst/>
          </a:prstGeom>
          <a:noFill/>
          <a:ln w="15875">
            <a:solidFill>
              <a:schemeClr val="tx1"/>
            </a:solidFill>
            <a:prstDash val="dash"/>
          </a:ln>
        </p:spPr>
        <p:txBody>
          <a:bodyPr wrap="square" rtlCol="0">
            <a:spAutoFit/>
          </a:bodyPr>
          <a:lstStyle/>
          <a:p>
            <a:r>
              <a:rPr lang="ja-JP" altLang="en-US" sz="1200" dirty="0">
                <a:solidFill>
                  <a:prstClr val="black"/>
                </a:solidFill>
                <a:latin typeface="ＭＳ ゴシック" panose="020B0609070205080204" pitchFamily="49" charset="-128"/>
                <a:ea typeface="ＭＳ ゴシック" panose="020B0609070205080204" pitchFamily="49" charset="-128"/>
              </a:rPr>
              <a:t>■貸付限度額</a:t>
            </a:r>
          </a:p>
          <a:p>
            <a:r>
              <a:rPr lang="ja-JP" altLang="en-US" sz="1200" dirty="0" smtClean="0">
                <a:solidFill>
                  <a:prstClr val="black"/>
                </a:solidFill>
                <a:latin typeface="ＭＳ ゴシック" panose="020B0609070205080204" pitchFamily="49" charset="-128"/>
                <a:ea typeface="ＭＳ ゴシック" panose="020B0609070205080204" pitchFamily="49" charset="-128"/>
              </a:rPr>
              <a:t>　日本</a:t>
            </a:r>
            <a:r>
              <a:rPr lang="ja-JP" altLang="en-US" sz="1200" dirty="0">
                <a:solidFill>
                  <a:prstClr val="black"/>
                </a:solidFill>
                <a:latin typeface="ＭＳ ゴシック" panose="020B0609070205080204" pitchFamily="49" charset="-128"/>
                <a:ea typeface="ＭＳ ゴシック" panose="020B0609070205080204" pitchFamily="49" charset="-128"/>
              </a:rPr>
              <a:t>政策金融公庫中小企業事業：７億２</a:t>
            </a:r>
            <a:r>
              <a:rPr lang="en-US" altLang="ja-JP" sz="1200" dirty="0">
                <a:solidFill>
                  <a:prstClr val="black"/>
                </a:solidFill>
                <a:latin typeface="ＭＳ ゴシック" panose="020B0609070205080204" pitchFamily="49" charset="-128"/>
                <a:ea typeface="ＭＳ ゴシック" panose="020B0609070205080204" pitchFamily="49" charset="-128"/>
              </a:rPr>
              <a:t>,</a:t>
            </a:r>
            <a:r>
              <a:rPr lang="ja-JP" altLang="en-US" sz="1200" dirty="0">
                <a:solidFill>
                  <a:prstClr val="black"/>
                </a:solidFill>
                <a:latin typeface="ＭＳ ゴシック" panose="020B0609070205080204" pitchFamily="49" charset="-128"/>
                <a:ea typeface="ＭＳ ゴシック" panose="020B0609070205080204" pitchFamily="49" charset="-128"/>
              </a:rPr>
              <a:t>０００万円　</a:t>
            </a:r>
          </a:p>
          <a:p>
            <a:r>
              <a:rPr lang="ja-JP" altLang="en-US" sz="1200" dirty="0" smtClean="0">
                <a:solidFill>
                  <a:prstClr val="black"/>
                </a:solidFill>
                <a:latin typeface="ＭＳ ゴシック" panose="020B0609070205080204" pitchFamily="49" charset="-128"/>
                <a:ea typeface="ＭＳ ゴシック" panose="020B0609070205080204" pitchFamily="49" charset="-128"/>
              </a:rPr>
              <a:t>　日本</a:t>
            </a:r>
            <a:r>
              <a:rPr lang="ja-JP" altLang="en-US" sz="1200" dirty="0">
                <a:solidFill>
                  <a:prstClr val="black"/>
                </a:solidFill>
                <a:latin typeface="ＭＳ ゴシック" panose="020B0609070205080204" pitchFamily="49" charset="-128"/>
                <a:ea typeface="ＭＳ ゴシック" panose="020B0609070205080204" pitchFamily="49" charset="-128"/>
              </a:rPr>
              <a:t>政策金融公庫国民生活事業：４</a:t>
            </a:r>
            <a:r>
              <a:rPr lang="en-US" altLang="ja-JP" sz="1200" dirty="0">
                <a:solidFill>
                  <a:prstClr val="black"/>
                </a:solidFill>
                <a:latin typeface="ＭＳ ゴシック" panose="020B0609070205080204" pitchFamily="49" charset="-128"/>
                <a:ea typeface="ＭＳ ゴシック" panose="020B0609070205080204" pitchFamily="49" charset="-128"/>
              </a:rPr>
              <a:t>,</a:t>
            </a:r>
            <a:r>
              <a:rPr lang="ja-JP" altLang="en-US" sz="1200" dirty="0">
                <a:solidFill>
                  <a:prstClr val="black"/>
                </a:solidFill>
                <a:latin typeface="ＭＳ ゴシック" panose="020B0609070205080204" pitchFamily="49" charset="-128"/>
                <a:ea typeface="ＭＳ ゴシック" panose="020B0609070205080204" pitchFamily="49" charset="-128"/>
              </a:rPr>
              <a:t>８００万円</a:t>
            </a:r>
          </a:p>
          <a:p>
            <a:endParaRPr lang="ja-JP" altLang="en-US" sz="1200" dirty="0">
              <a:solidFill>
                <a:prstClr val="black"/>
              </a:solidFill>
              <a:latin typeface="ＭＳ ゴシック" panose="020B0609070205080204" pitchFamily="49" charset="-128"/>
              <a:ea typeface="ＭＳ ゴシック" panose="020B0609070205080204" pitchFamily="49" charset="-128"/>
            </a:endParaRPr>
          </a:p>
          <a:p>
            <a:r>
              <a:rPr lang="ja-JP" altLang="en-US" sz="1200" dirty="0">
                <a:solidFill>
                  <a:prstClr val="black"/>
                </a:solidFill>
                <a:latin typeface="ＭＳ ゴシック" panose="020B0609070205080204" pitchFamily="49" charset="-128"/>
                <a:ea typeface="ＭＳ ゴシック" panose="020B0609070205080204" pitchFamily="49" charset="-128"/>
              </a:rPr>
              <a:t>■貸付利率：基準利率</a:t>
            </a:r>
          </a:p>
          <a:p>
            <a:r>
              <a:rPr lang="ja-JP" altLang="en-US" sz="1200" dirty="0" smtClean="0">
                <a:solidFill>
                  <a:prstClr val="black"/>
                </a:solidFill>
                <a:latin typeface="ＭＳ ゴシック" panose="020B0609070205080204" pitchFamily="49" charset="-128"/>
                <a:ea typeface="ＭＳ ゴシック" panose="020B0609070205080204" pitchFamily="49" charset="-128"/>
              </a:rPr>
              <a:t>　</a:t>
            </a:r>
            <a:r>
              <a:rPr lang="en-US" altLang="ja-JP" sz="1200" dirty="0" smtClean="0">
                <a:solidFill>
                  <a:prstClr val="black"/>
                </a:solidFill>
                <a:latin typeface="ＭＳ ゴシック" panose="020B0609070205080204" pitchFamily="49" charset="-128"/>
                <a:ea typeface="ＭＳ ゴシック" panose="020B0609070205080204" pitchFamily="49" charset="-128"/>
              </a:rPr>
              <a:t>※</a:t>
            </a:r>
            <a:r>
              <a:rPr lang="ja-JP" altLang="en-US" sz="1200" dirty="0">
                <a:solidFill>
                  <a:prstClr val="black"/>
                </a:solidFill>
                <a:latin typeface="ＭＳ ゴシック" panose="020B0609070205080204" pitchFamily="49" charset="-128"/>
                <a:ea typeface="ＭＳ ゴシック" panose="020B0609070205080204" pitchFamily="49" charset="-128"/>
              </a:rPr>
              <a:t>ただし、運転資金を利用する場合であって厳しい業況にあり、</a:t>
            </a:r>
          </a:p>
          <a:p>
            <a:r>
              <a:rPr lang="ja-JP" altLang="en-US" sz="1200" dirty="0" smtClean="0">
                <a:solidFill>
                  <a:prstClr val="black"/>
                </a:solidFill>
                <a:latin typeface="ＭＳ ゴシック" panose="020B0609070205080204" pitchFamily="49" charset="-128"/>
                <a:ea typeface="ＭＳ ゴシック" panose="020B0609070205080204" pitchFamily="49" charset="-128"/>
              </a:rPr>
              <a:t>　　①</a:t>
            </a:r>
            <a:r>
              <a:rPr lang="ja-JP" altLang="en-US" sz="1200" dirty="0">
                <a:solidFill>
                  <a:prstClr val="black"/>
                </a:solidFill>
                <a:latin typeface="ＭＳ ゴシック" panose="020B0609070205080204" pitchFamily="49" charset="-128"/>
                <a:ea typeface="ＭＳ ゴシック" panose="020B0609070205080204" pitchFamily="49" charset="-128"/>
              </a:rPr>
              <a:t>認定経営革新等支援機関等の支援を受ける場合は、基準利率－０．２％</a:t>
            </a:r>
          </a:p>
          <a:p>
            <a:r>
              <a:rPr lang="ja-JP" altLang="en-US" sz="1200" dirty="0" smtClean="0">
                <a:solidFill>
                  <a:prstClr val="black"/>
                </a:solidFill>
                <a:latin typeface="ＭＳ ゴシック" panose="020B0609070205080204" pitchFamily="49" charset="-128"/>
                <a:ea typeface="ＭＳ ゴシック" panose="020B0609070205080204" pitchFamily="49" charset="-128"/>
              </a:rPr>
              <a:t>　　②</a:t>
            </a:r>
            <a:r>
              <a:rPr lang="ja-JP" altLang="en-US" sz="1200" dirty="0">
                <a:solidFill>
                  <a:prstClr val="black"/>
                </a:solidFill>
                <a:latin typeface="ＭＳ ゴシック" panose="020B0609070205080204" pitchFamily="49" charset="-128"/>
                <a:ea typeface="ＭＳ ゴシック" panose="020B0609070205080204" pitchFamily="49" charset="-128"/>
              </a:rPr>
              <a:t>雇用の維持・拡大を図る場合は、基準利率－０．２％</a:t>
            </a:r>
          </a:p>
          <a:p>
            <a:r>
              <a:rPr lang="ja-JP" altLang="en-US" sz="1200" dirty="0" smtClean="0">
                <a:solidFill>
                  <a:prstClr val="black"/>
                </a:solidFill>
                <a:latin typeface="ＭＳ ゴシック" panose="020B0609070205080204" pitchFamily="49" charset="-128"/>
                <a:ea typeface="ＭＳ ゴシック" panose="020B0609070205080204" pitchFamily="49" charset="-128"/>
              </a:rPr>
              <a:t>　　①</a:t>
            </a:r>
            <a:r>
              <a:rPr lang="ja-JP" altLang="en-US" sz="1200" dirty="0">
                <a:solidFill>
                  <a:prstClr val="black"/>
                </a:solidFill>
                <a:latin typeface="ＭＳ ゴシック" panose="020B0609070205080204" pitchFamily="49" charset="-128"/>
                <a:ea typeface="ＭＳ ゴシック" panose="020B0609070205080204" pitchFamily="49" charset="-128"/>
              </a:rPr>
              <a:t>及び②を行う場合は、基準利率－０．４％</a:t>
            </a:r>
          </a:p>
          <a:p>
            <a:r>
              <a:rPr lang="ja-JP" altLang="en-US" sz="1200" dirty="0" smtClean="0">
                <a:solidFill>
                  <a:prstClr val="black"/>
                </a:solidFill>
                <a:latin typeface="ＭＳ ゴシック" panose="020B0609070205080204" pitchFamily="49" charset="-128"/>
                <a:ea typeface="ＭＳ ゴシック" panose="020B0609070205080204" pitchFamily="49" charset="-128"/>
              </a:rPr>
              <a:t>　</a:t>
            </a:r>
            <a:r>
              <a:rPr lang="en-US" altLang="ja-JP" sz="1200" dirty="0" smtClean="0">
                <a:solidFill>
                  <a:prstClr val="black"/>
                </a:solidFill>
                <a:latin typeface="ＭＳ ゴシック" panose="020B0609070205080204" pitchFamily="49" charset="-128"/>
                <a:ea typeface="ＭＳ ゴシック" panose="020B0609070205080204" pitchFamily="49" charset="-128"/>
              </a:rPr>
              <a:t>※</a:t>
            </a:r>
            <a:r>
              <a:rPr lang="ja-JP" altLang="en-US" sz="1200" dirty="0">
                <a:solidFill>
                  <a:prstClr val="black"/>
                </a:solidFill>
                <a:latin typeface="ＭＳ ゴシック" panose="020B0609070205080204" pitchFamily="49" charset="-128"/>
                <a:ea typeface="ＭＳ ゴシック" panose="020B0609070205080204" pitchFamily="49" charset="-128"/>
              </a:rPr>
              <a:t>基準利率（平成２９年３月９日時点。貸付期間５年の場合。）</a:t>
            </a:r>
          </a:p>
          <a:p>
            <a:r>
              <a:rPr lang="ja-JP" altLang="en-US" sz="1200" dirty="0" smtClean="0">
                <a:solidFill>
                  <a:prstClr val="black"/>
                </a:solidFill>
                <a:latin typeface="ＭＳ ゴシック" panose="020B0609070205080204" pitchFamily="49" charset="-128"/>
                <a:ea typeface="ＭＳ ゴシック" panose="020B0609070205080204" pitchFamily="49" charset="-128"/>
              </a:rPr>
              <a:t>　　中小</a:t>
            </a:r>
            <a:r>
              <a:rPr lang="ja-JP" altLang="en-US" sz="1200" dirty="0">
                <a:solidFill>
                  <a:prstClr val="black"/>
                </a:solidFill>
                <a:latin typeface="ＭＳ ゴシック" panose="020B0609070205080204" pitchFamily="49" charset="-128"/>
                <a:ea typeface="ＭＳ ゴシック" panose="020B0609070205080204" pitchFamily="49" charset="-128"/>
              </a:rPr>
              <a:t>企業事業１．２１％、国民生活事業１．７１％</a:t>
            </a:r>
          </a:p>
          <a:p>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smtClean="0">
                <a:solidFill>
                  <a:prstClr val="black"/>
                </a:solidFill>
                <a:latin typeface="ＭＳ ゴシック" panose="020B0609070205080204" pitchFamily="49" charset="-128"/>
                <a:ea typeface="ＭＳ ゴシック" panose="020B0609070205080204" pitchFamily="49" charset="-128"/>
              </a:rPr>
              <a:t>■</a:t>
            </a:r>
            <a:r>
              <a:rPr lang="ja-JP" altLang="en-US" sz="1200" dirty="0">
                <a:solidFill>
                  <a:prstClr val="black"/>
                </a:solidFill>
                <a:latin typeface="ＭＳ ゴシック" panose="020B0609070205080204" pitchFamily="49" charset="-128"/>
                <a:ea typeface="ＭＳ ゴシック" panose="020B0609070205080204" pitchFamily="49" charset="-128"/>
              </a:rPr>
              <a:t>貸付期間：設備資金１５年以内（うち据置期間３年以内）</a:t>
            </a:r>
          </a:p>
          <a:p>
            <a:r>
              <a:rPr lang="ja-JP" altLang="en-US" sz="1200" dirty="0" smtClean="0">
                <a:solidFill>
                  <a:prstClr val="black"/>
                </a:solidFill>
                <a:latin typeface="ＭＳ ゴシック" panose="020B0609070205080204" pitchFamily="49" charset="-128"/>
                <a:ea typeface="ＭＳ ゴシック" panose="020B0609070205080204" pitchFamily="49" charset="-128"/>
              </a:rPr>
              <a:t>　　　　　　運転</a:t>
            </a:r>
            <a:r>
              <a:rPr lang="ja-JP" altLang="en-US" sz="1200" dirty="0">
                <a:solidFill>
                  <a:prstClr val="black"/>
                </a:solidFill>
                <a:latin typeface="ＭＳ ゴシック" panose="020B0609070205080204" pitchFamily="49" charset="-128"/>
                <a:ea typeface="ＭＳ ゴシック" panose="020B0609070205080204" pitchFamily="49" charset="-128"/>
              </a:rPr>
              <a:t>資金　８年以内（うち据置期間３年以内</a:t>
            </a:r>
            <a:r>
              <a:rPr lang="ja-JP" altLang="en-US" sz="1200" dirty="0" smtClean="0">
                <a:solidFill>
                  <a:prstClr val="black"/>
                </a:solidFill>
                <a:latin typeface="ＭＳ ゴシック" panose="020B0609070205080204" pitchFamily="49" charset="-128"/>
                <a:ea typeface="ＭＳ ゴシック" panose="020B0609070205080204" pitchFamily="49" charset="-128"/>
              </a:rPr>
              <a:t>）</a:t>
            </a:r>
            <a:endParaRPr lang="ja-JP" altLang="en-US" sz="1200" dirty="0">
              <a:solidFill>
                <a:prstClr val="black"/>
              </a:solidFill>
              <a:latin typeface="ＭＳ ゴシック" panose="020B0609070205080204" pitchFamily="49" charset="-128"/>
              <a:ea typeface="ＭＳ ゴシック" panose="020B0609070205080204" pitchFamily="49" charset="-128"/>
            </a:endParaRPr>
          </a:p>
        </p:txBody>
      </p:sp>
      <p:grpSp>
        <p:nvGrpSpPr>
          <p:cNvPr id="50" name="グループ化 49"/>
          <p:cNvGrpSpPr/>
          <p:nvPr/>
        </p:nvGrpSpPr>
        <p:grpSpPr>
          <a:xfrm>
            <a:off x="3880237" y="6947235"/>
            <a:ext cx="242722" cy="242722"/>
            <a:chOff x="-3195736" y="3275856"/>
            <a:chExt cx="267444" cy="267444"/>
          </a:xfrm>
        </p:grpSpPr>
        <p:sp>
          <p:nvSpPr>
            <p:cNvPr id="51" name="円/楕円 50"/>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2" name="直線コネクタ 51"/>
            <p:cNvCxnSpPr>
              <a:stCxn id="51"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3" name="テキスト ボックス 52"/>
          <p:cNvSpPr txBox="1"/>
          <p:nvPr/>
        </p:nvSpPr>
        <p:spPr>
          <a:xfrm>
            <a:off x="6231449" y="6930502"/>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54" name="テキスト ボックス 53"/>
          <p:cNvSpPr txBox="1"/>
          <p:nvPr/>
        </p:nvSpPr>
        <p:spPr>
          <a:xfrm>
            <a:off x="4199448" y="6930501"/>
            <a:ext cx="1973943" cy="276999"/>
          </a:xfrm>
          <a:prstGeom prst="rect">
            <a:avLst/>
          </a:prstGeom>
          <a:noFill/>
          <a:ln>
            <a:solidFill>
              <a:schemeClr val="tx1"/>
            </a:solidFill>
          </a:ln>
          <a:effectLst/>
        </p:spPr>
        <p:txBody>
          <a:bodyPr wrap="square" rtlCol="0">
            <a:spAutoFit/>
          </a:bodyPr>
          <a:lstStyle/>
          <a:p>
            <a:r>
              <a:rPr lang="ja-JP" altLang="en-US" sz="1200" dirty="0" smtClean="0"/>
              <a:t>セーフティネット貸付</a:t>
            </a:r>
            <a:endParaRPr kumimoji="1" lang="ja-JP" altLang="en-US" sz="1200" dirty="0"/>
          </a:p>
        </p:txBody>
      </p:sp>
      <p:cxnSp>
        <p:nvCxnSpPr>
          <p:cNvPr id="55" name="直線矢印コネクタ 54"/>
          <p:cNvCxnSpPr/>
          <p:nvPr/>
        </p:nvCxnSpPr>
        <p:spPr>
          <a:xfrm flipH="1" flipV="1">
            <a:off x="6671816" y="7137670"/>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テキスト ボックス 48"/>
          <p:cNvSpPr txBox="1">
            <a:spLocks noChangeArrowheads="1"/>
          </p:cNvSpPr>
          <p:nvPr/>
        </p:nvSpPr>
        <p:spPr bwMode="auto">
          <a:xfrm>
            <a:off x="128464" y="6568914"/>
            <a:ext cx="12618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お問合せ先</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18" name="テキスト ボックス 17"/>
          <p:cNvSpPr txBox="1"/>
          <p:nvPr/>
        </p:nvSpPr>
        <p:spPr>
          <a:xfrm>
            <a:off x="224645" y="6868946"/>
            <a:ext cx="3564395" cy="400110"/>
          </a:xfrm>
          <a:prstGeom prst="rect">
            <a:avLst/>
          </a:prstGeom>
          <a:noFill/>
          <a:ln w="15875">
            <a:solidFill>
              <a:schemeClr val="tx1"/>
            </a:solidFill>
            <a:prstDash val="dash"/>
          </a:ln>
        </p:spPr>
        <p:txBody>
          <a:bodyPr wrap="square" rtlCol="0">
            <a:spAutoFit/>
          </a:bodyPr>
          <a:lstStyle/>
          <a:p>
            <a:r>
              <a:rPr lang="ja-JP" altLang="en-US" sz="1000" dirty="0">
                <a:solidFill>
                  <a:prstClr val="black"/>
                </a:solidFill>
                <a:latin typeface="ＭＳ ゴシック" panose="020B0609070205080204" pitchFamily="49" charset="-128"/>
                <a:ea typeface="ＭＳ ゴシック" panose="020B0609070205080204" pitchFamily="49" charset="-128"/>
              </a:rPr>
              <a:t>日本政策金融</a:t>
            </a:r>
            <a:r>
              <a:rPr lang="ja-JP" altLang="en-US" sz="1000" dirty="0" smtClean="0">
                <a:solidFill>
                  <a:prstClr val="black"/>
                </a:solidFill>
                <a:latin typeface="ＭＳ ゴシック" panose="020B0609070205080204" pitchFamily="49" charset="-128"/>
                <a:ea typeface="ＭＳ ゴシック" panose="020B0609070205080204" pitchFamily="49" charset="-128"/>
              </a:rPr>
              <a:t>公庫（日本公庫）</a:t>
            </a:r>
            <a:r>
              <a:rPr lang="zh-TW" altLang="en-US" sz="1000" dirty="0">
                <a:solidFill>
                  <a:prstClr val="black"/>
                </a:solidFill>
                <a:latin typeface="ＭＳ ゴシック" panose="020B0609070205080204" pitchFamily="49" charset="-128"/>
                <a:ea typeface="ＭＳ ゴシック" panose="020B0609070205080204" pitchFamily="49" charset="-128"/>
              </a:rPr>
              <a:t>　</a:t>
            </a:r>
            <a:r>
              <a:rPr lang="ja-JP" altLang="en-US" sz="1000" dirty="0" smtClean="0">
                <a:solidFill>
                  <a:prstClr val="black"/>
                </a:solidFill>
                <a:latin typeface="ＭＳ ゴシック" panose="020B0609070205080204" pitchFamily="49" charset="-128"/>
                <a:ea typeface="ＭＳ ゴシック" panose="020B0609070205080204" pitchFamily="49" charset="-128"/>
              </a:rPr>
              <a:t>電話</a:t>
            </a:r>
            <a:r>
              <a:rPr lang="ja-JP" altLang="en-US" sz="1000" dirty="0">
                <a:solidFill>
                  <a:prstClr val="black"/>
                </a:solidFill>
                <a:latin typeface="ＭＳ ゴシック" panose="020B0609070205080204" pitchFamily="49" charset="-128"/>
                <a:ea typeface="ＭＳ ゴシック" panose="020B0609070205080204" pitchFamily="49" charset="-128"/>
              </a:rPr>
              <a:t>：</a:t>
            </a:r>
            <a:r>
              <a:rPr lang="en-US" altLang="zh-TW" sz="1000" dirty="0" smtClean="0">
                <a:solidFill>
                  <a:prstClr val="black"/>
                </a:solidFill>
                <a:latin typeface="ＭＳ ゴシック" panose="020B0609070205080204" pitchFamily="49" charset="-128"/>
                <a:ea typeface="ＭＳ ゴシック" panose="020B0609070205080204" pitchFamily="49" charset="-128"/>
              </a:rPr>
              <a:t>0120-154-505</a:t>
            </a:r>
            <a:endParaRPr lang="en-US" altLang="zh-TW" sz="1000" dirty="0">
              <a:solidFill>
                <a:prstClr val="black"/>
              </a:solidFill>
              <a:latin typeface="ＭＳ ゴシック" panose="020B0609070205080204" pitchFamily="49" charset="-128"/>
              <a:ea typeface="ＭＳ ゴシック" panose="020B0609070205080204" pitchFamily="49" charset="-128"/>
            </a:endParaRPr>
          </a:p>
          <a:p>
            <a:r>
              <a:rPr lang="zh-TW" altLang="en-US" sz="1000" dirty="0">
                <a:solidFill>
                  <a:prstClr val="black"/>
                </a:solidFill>
                <a:latin typeface="ＭＳ ゴシック" panose="020B0609070205080204" pitchFamily="49" charset="-128"/>
                <a:ea typeface="ＭＳ ゴシック" panose="020B0609070205080204" pitchFamily="49" charset="-128"/>
              </a:rPr>
              <a:t>沖縄振興開発金融公庫（沖縄公庫</a:t>
            </a:r>
            <a:r>
              <a:rPr lang="zh-TW" altLang="en-US" sz="1000" dirty="0" smtClean="0">
                <a:solidFill>
                  <a:prstClr val="black"/>
                </a:solidFill>
                <a:latin typeface="ＭＳ ゴシック" panose="020B0609070205080204" pitchFamily="49" charset="-128"/>
                <a:ea typeface="ＭＳ ゴシック" panose="020B0609070205080204" pitchFamily="49" charset="-128"/>
              </a:rPr>
              <a:t>） </a:t>
            </a:r>
            <a:r>
              <a:rPr lang="ja-JP" altLang="en-US" sz="1000" dirty="0" smtClean="0">
                <a:solidFill>
                  <a:prstClr val="black"/>
                </a:solidFill>
                <a:latin typeface="ＭＳ ゴシック" panose="020B0609070205080204" pitchFamily="49" charset="-128"/>
                <a:ea typeface="ＭＳ ゴシック" panose="020B0609070205080204" pitchFamily="49" charset="-128"/>
              </a:rPr>
              <a:t>電話：</a:t>
            </a:r>
            <a:r>
              <a:rPr lang="en-US" altLang="zh-TW" sz="1000" dirty="0" smtClean="0">
                <a:solidFill>
                  <a:prstClr val="black"/>
                </a:solidFill>
                <a:latin typeface="ＭＳ ゴシック" panose="020B0609070205080204" pitchFamily="49" charset="-128"/>
                <a:ea typeface="ＭＳ ゴシック" panose="020B0609070205080204" pitchFamily="49" charset="-128"/>
              </a:rPr>
              <a:t>098-941-1795</a:t>
            </a:r>
            <a:endParaRPr lang="zh-TW" altLang="en-US" sz="1000" dirty="0">
              <a:solidFill>
                <a:prstClr val="black"/>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0206551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99392" y="8837695"/>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17</a:t>
            </a:fld>
            <a:endParaRPr lang="ja-JP" altLang="en-US" sz="2000" dirty="0"/>
          </a:p>
        </p:txBody>
      </p:sp>
      <p:sp>
        <p:nvSpPr>
          <p:cNvPr id="7" name="タイトル 1"/>
          <p:cNvSpPr txBox="1">
            <a:spLocks/>
          </p:cNvSpPr>
          <p:nvPr/>
        </p:nvSpPr>
        <p:spPr>
          <a:xfrm>
            <a:off x="0" y="107504"/>
            <a:ext cx="6858000" cy="432000"/>
          </a:xfrm>
          <a:prstGeom prst="roundRect">
            <a:avLst/>
          </a:prstGeom>
          <a:solidFill>
            <a:srgbClr val="FF0000"/>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smtClean="0">
                <a:solidFill>
                  <a:prstClr val="white"/>
                </a:solidFill>
                <a:latin typeface="ＭＳ ゴシック" panose="020B0609070205080204" pitchFamily="49" charset="-128"/>
                <a:ea typeface="ＭＳ ゴシック" panose="020B0609070205080204" pitchFamily="49" charset="-128"/>
              </a:rPr>
              <a:t>４</a:t>
            </a:r>
            <a:r>
              <a:rPr lang="ja-JP" altLang="en-US" sz="2000" b="1" dirty="0">
                <a:solidFill>
                  <a:prstClr val="white"/>
                </a:solidFill>
                <a:latin typeface="ＭＳ ゴシック" panose="020B0609070205080204" pitchFamily="49" charset="-128"/>
                <a:ea typeface="ＭＳ ゴシック" panose="020B0609070205080204" pitchFamily="49" charset="-128"/>
              </a:rPr>
              <a:t>．資金繰りに関する</a:t>
            </a:r>
            <a:r>
              <a:rPr lang="ja-JP" altLang="en-US" sz="2000" b="1" dirty="0" smtClean="0">
                <a:solidFill>
                  <a:prstClr val="white"/>
                </a:solidFill>
                <a:latin typeface="ＭＳ ゴシック" panose="020B0609070205080204" pitchFamily="49" charset="-128"/>
                <a:ea typeface="ＭＳ ゴシック" panose="020B0609070205080204" pitchFamily="49" charset="-128"/>
              </a:rPr>
              <a:t>支援</a:t>
            </a:r>
            <a:endParaRPr lang="ja-JP" altLang="en-US" sz="2000" b="1" dirty="0">
              <a:solidFill>
                <a:prstClr val="white"/>
              </a:solidFill>
              <a:latin typeface="ＭＳ ゴシック" panose="020B0609070205080204" pitchFamily="49" charset="-128"/>
              <a:ea typeface="ＭＳ ゴシック" panose="020B0609070205080204" pitchFamily="49" charset="-128"/>
            </a:endParaRPr>
          </a:p>
        </p:txBody>
      </p:sp>
      <p:sp>
        <p:nvSpPr>
          <p:cNvPr id="31" name="Rectangle 3"/>
          <p:cNvSpPr>
            <a:spLocks noChangeArrowheads="1"/>
          </p:cNvSpPr>
          <p:nvPr/>
        </p:nvSpPr>
        <p:spPr bwMode="auto">
          <a:xfrm>
            <a:off x="-44624" y="487416"/>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（２）</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a:solidFill>
                  <a:srgbClr val="FF0000"/>
                </a:solidFill>
                <a:latin typeface="ＭＳ ゴシック" panose="020B0609070205080204" pitchFamily="49" charset="-128"/>
                <a:ea typeface="ＭＳ ゴシック" panose="020B0609070205080204" pitchFamily="49" charset="-128"/>
              </a:rPr>
              <a:t>小規模事業者向けの融資制度を知りたい</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p:txBody>
      </p:sp>
      <p:sp>
        <p:nvSpPr>
          <p:cNvPr id="44" name="正方形/長方形 43"/>
          <p:cNvSpPr/>
          <p:nvPr/>
        </p:nvSpPr>
        <p:spPr>
          <a:xfrm>
            <a:off x="136074" y="825298"/>
            <a:ext cx="6585852"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u="sng" dirty="0" smtClean="0">
                <a:solidFill>
                  <a:schemeClr val="tx1"/>
                </a:solidFill>
                <a:latin typeface="ＭＳ ゴシック" panose="020B0609070205080204" pitchFamily="49" charset="-128"/>
                <a:ea typeface="ＭＳ ゴシック" panose="020B0609070205080204" pitchFamily="49" charset="-128"/>
              </a:rPr>
              <a:t>小規模事業者経営改善資金融資制度（マル経融資）</a:t>
            </a:r>
            <a:endParaRPr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45" name="正方形/長方形 44"/>
          <p:cNvSpPr/>
          <p:nvPr/>
        </p:nvSpPr>
        <p:spPr>
          <a:xfrm>
            <a:off x="136074" y="1236858"/>
            <a:ext cx="6585852" cy="526619"/>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400" dirty="0" smtClean="0">
                <a:solidFill>
                  <a:srgbClr val="0070C0"/>
                </a:solidFill>
                <a:latin typeface="ＭＳ ゴシック" panose="020B0609070205080204" pitchFamily="49" charset="-128"/>
                <a:ea typeface="ＭＳ ゴシック" panose="020B0609070205080204" pitchFamily="49" charset="-128"/>
              </a:rPr>
              <a:t>　小規模事</a:t>
            </a:r>
            <a:r>
              <a:rPr lang="ja-JP" altLang="en-US" sz="1400" dirty="0">
                <a:solidFill>
                  <a:srgbClr val="0070C0"/>
                </a:solidFill>
                <a:latin typeface="ＭＳ ゴシック" panose="020B0609070205080204" pitchFamily="49" charset="-128"/>
                <a:ea typeface="ＭＳ ゴシック" panose="020B0609070205080204" pitchFamily="49" charset="-128"/>
              </a:rPr>
              <a:t>業者に対して、経営改善のための資金を無担保・無保証人・低金利で融資します。</a:t>
            </a:r>
            <a:endParaRPr lang="en-US" altLang="ja-JP" sz="1400" kern="100" dirty="0">
              <a:solidFill>
                <a:srgbClr val="0070C0"/>
              </a:solidFill>
              <a:latin typeface="ＭＳ ゴシック" panose="020B0609070205080204" pitchFamily="49" charset="-128"/>
              <a:ea typeface="ＭＳ ゴシック" panose="020B0609070205080204" pitchFamily="49" charset="-128"/>
              <a:cs typeface="Times New Roman"/>
            </a:endParaRPr>
          </a:p>
        </p:txBody>
      </p:sp>
      <p:sp>
        <p:nvSpPr>
          <p:cNvPr id="46" name="テキスト ボックス 48"/>
          <p:cNvSpPr txBox="1">
            <a:spLocks noChangeArrowheads="1"/>
          </p:cNvSpPr>
          <p:nvPr/>
        </p:nvSpPr>
        <p:spPr bwMode="auto">
          <a:xfrm>
            <a:off x="128464" y="1771315"/>
            <a:ext cx="141577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対象となる方</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47" name="テキスト ボックス 46"/>
          <p:cNvSpPr txBox="1"/>
          <p:nvPr/>
        </p:nvSpPr>
        <p:spPr>
          <a:xfrm>
            <a:off x="224644" y="2043410"/>
            <a:ext cx="6526827" cy="1200329"/>
          </a:xfrm>
          <a:prstGeom prst="rect">
            <a:avLst/>
          </a:prstGeom>
          <a:noFill/>
          <a:ln w="15875">
            <a:solidFill>
              <a:schemeClr val="tx1"/>
            </a:solidFill>
            <a:prstDash val="dash"/>
          </a:ln>
        </p:spPr>
        <p:txBody>
          <a:bodyPr wrap="square" rtlCol="0">
            <a:spAutoFit/>
          </a:bodyPr>
          <a:lstStyle/>
          <a:p>
            <a:r>
              <a:rPr lang="ja-JP" altLang="en-US" sz="1200" dirty="0" smtClean="0">
                <a:solidFill>
                  <a:prstClr val="black"/>
                </a:solidFill>
                <a:latin typeface="ＭＳ ゴシック" panose="020B0609070205080204" pitchFamily="49" charset="-128"/>
                <a:ea typeface="ＭＳ ゴシック" panose="020B0609070205080204" pitchFamily="49" charset="-128"/>
              </a:rPr>
              <a:t>　常時</a:t>
            </a:r>
            <a:r>
              <a:rPr lang="ja-JP" altLang="en-US" sz="1200" dirty="0">
                <a:solidFill>
                  <a:prstClr val="black"/>
                </a:solidFill>
                <a:latin typeface="ＭＳ ゴシック" panose="020B0609070205080204" pitchFamily="49" charset="-128"/>
                <a:ea typeface="ＭＳ ゴシック" panose="020B0609070205080204" pitchFamily="49" charset="-128"/>
              </a:rPr>
              <a:t>使用する従業員が２０人（商業・サービス業（宿泊業・娯楽業を除く）の場合は５人）以下）の法人・個人事業主の方で、以下の要件をすべて満たす方</a:t>
            </a:r>
          </a:p>
          <a:p>
            <a:r>
              <a:rPr lang="ja-JP" altLang="en-US" sz="1200" dirty="0">
                <a:solidFill>
                  <a:prstClr val="black"/>
                </a:solidFill>
                <a:latin typeface="ＭＳ ゴシック" panose="020B0609070205080204" pitchFamily="49" charset="-128"/>
                <a:ea typeface="ＭＳ ゴシック" panose="020B0609070205080204" pitchFamily="49" charset="-128"/>
              </a:rPr>
              <a:t>●商工会・商工会議所の経営指導員による経営指導を原則６カ月以上受けていること</a:t>
            </a:r>
          </a:p>
          <a:p>
            <a:r>
              <a:rPr lang="ja-JP" altLang="en-US" sz="1200" dirty="0">
                <a:solidFill>
                  <a:prstClr val="black"/>
                </a:solidFill>
                <a:latin typeface="ＭＳ ゴシック" panose="020B0609070205080204" pitchFamily="49" charset="-128"/>
                <a:ea typeface="ＭＳ ゴシック" panose="020B0609070205080204" pitchFamily="49" charset="-128"/>
              </a:rPr>
              <a:t>●所得税、法人税、事業税、都道府県民税などの税金を原則として完納していること</a:t>
            </a:r>
          </a:p>
          <a:p>
            <a:r>
              <a:rPr lang="ja-JP" altLang="en-US" sz="1200" dirty="0">
                <a:solidFill>
                  <a:prstClr val="black"/>
                </a:solidFill>
                <a:latin typeface="ＭＳ ゴシック" panose="020B0609070205080204" pitchFamily="49" charset="-128"/>
                <a:ea typeface="ＭＳ ゴシック" panose="020B0609070205080204" pitchFamily="49" charset="-128"/>
              </a:rPr>
              <a:t>●原則として同一の商工会等の地区内で１年以上事業を行っていること</a:t>
            </a:r>
          </a:p>
          <a:p>
            <a:r>
              <a:rPr lang="ja-JP" altLang="en-US" sz="1200" dirty="0">
                <a:solidFill>
                  <a:prstClr val="black"/>
                </a:solidFill>
                <a:latin typeface="ＭＳ ゴシック" panose="020B0609070205080204" pitchFamily="49" charset="-128"/>
                <a:ea typeface="ＭＳ ゴシック" panose="020B0609070205080204" pitchFamily="49" charset="-128"/>
              </a:rPr>
              <a:t>●商工業者であり、かつ、日本政策金融公庫の融資対象業種を営んでいること</a:t>
            </a:r>
          </a:p>
        </p:txBody>
      </p:sp>
      <p:sp>
        <p:nvSpPr>
          <p:cNvPr id="48" name="テキスト ボックス 48"/>
          <p:cNvSpPr txBox="1">
            <a:spLocks noChangeArrowheads="1"/>
          </p:cNvSpPr>
          <p:nvPr/>
        </p:nvSpPr>
        <p:spPr bwMode="auto">
          <a:xfrm>
            <a:off x="128464" y="3246559"/>
            <a:ext cx="110799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支援内容</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49" name="テキスト ボックス 48"/>
          <p:cNvSpPr txBox="1"/>
          <p:nvPr/>
        </p:nvSpPr>
        <p:spPr>
          <a:xfrm>
            <a:off x="224644" y="3518654"/>
            <a:ext cx="6526827" cy="2862322"/>
          </a:xfrm>
          <a:prstGeom prst="rect">
            <a:avLst/>
          </a:prstGeom>
          <a:noFill/>
          <a:ln w="15875">
            <a:solidFill>
              <a:schemeClr val="tx1"/>
            </a:solidFill>
            <a:prstDash val="dash"/>
          </a:ln>
        </p:spPr>
        <p:txBody>
          <a:bodyPr wrap="square" rtlCol="0">
            <a:spAutoFit/>
          </a:bodyPr>
          <a:lstStyle/>
          <a:p>
            <a:r>
              <a:rPr lang="ja-JP" altLang="en-US" sz="1200" u="sng" dirty="0">
                <a:solidFill>
                  <a:prstClr val="black"/>
                </a:solidFill>
                <a:latin typeface="ＭＳ ゴシック" panose="020B0609070205080204" pitchFamily="49" charset="-128"/>
                <a:ea typeface="ＭＳ ゴシック" panose="020B0609070205080204" pitchFamily="49" charset="-128"/>
              </a:rPr>
              <a:t>通常枠</a:t>
            </a:r>
          </a:p>
          <a:p>
            <a:r>
              <a:rPr lang="ja-JP" altLang="en-US" sz="1200" dirty="0">
                <a:solidFill>
                  <a:prstClr val="black"/>
                </a:solidFill>
                <a:latin typeface="ＭＳ ゴシック" panose="020B0609070205080204" pitchFamily="49" charset="-128"/>
                <a:ea typeface="ＭＳ ゴシック" panose="020B0609070205080204" pitchFamily="49" charset="-128"/>
              </a:rPr>
              <a:t>●</a:t>
            </a:r>
            <a:r>
              <a:rPr lang="ja-JP" altLang="en-US" sz="1200" dirty="0" smtClean="0">
                <a:solidFill>
                  <a:prstClr val="black"/>
                </a:solidFill>
                <a:latin typeface="ＭＳ ゴシック" panose="020B0609070205080204" pitchFamily="49" charset="-128"/>
                <a:ea typeface="ＭＳ ゴシック" panose="020B0609070205080204" pitchFamily="49" charset="-128"/>
              </a:rPr>
              <a:t>対象資金：設備</a:t>
            </a:r>
            <a:r>
              <a:rPr lang="ja-JP" altLang="en-US" sz="1200" dirty="0">
                <a:solidFill>
                  <a:prstClr val="black"/>
                </a:solidFill>
                <a:latin typeface="ＭＳ ゴシック" panose="020B0609070205080204" pitchFamily="49" charset="-128"/>
                <a:ea typeface="ＭＳ ゴシック" panose="020B0609070205080204" pitchFamily="49" charset="-128"/>
              </a:rPr>
              <a:t>資金、運転資金</a:t>
            </a:r>
          </a:p>
          <a:p>
            <a:r>
              <a:rPr lang="ja-JP" altLang="en-US" sz="1200" dirty="0">
                <a:solidFill>
                  <a:prstClr val="black"/>
                </a:solidFill>
                <a:latin typeface="ＭＳ ゴシック" panose="020B0609070205080204" pitchFamily="49" charset="-128"/>
                <a:ea typeface="ＭＳ ゴシック" panose="020B0609070205080204" pitchFamily="49" charset="-128"/>
              </a:rPr>
              <a:t>●</a:t>
            </a:r>
            <a:r>
              <a:rPr lang="ja-JP" altLang="en-US" sz="1200" dirty="0" smtClean="0">
                <a:solidFill>
                  <a:prstClr val="black"/>
                </a:solidFill>
                <a:latin typeface="ＭＳ ゴシック" panose="020B0609070205080204" pitchFamily="49" charset="-128"/>
                <a:ea typeface="ＭＳ ゴシック" panose="020B0609070205080204" pitchFamily="49" charset="-128"/>
              </a:rPr>
              <a:t>貸付限度額：２，０００万円</a:t>
            </a:r>
            <a:r>
              <a:rPr lang="ja-JP" altLang="en-US" sz="1200" dirty="0">
                <a:solidFill>
                  <a:prstClr val="black"/>
                </a:solidFill>
                <a:latin typeface="ＭＳ ゴシック" panose="020B0609070205080204" pitchFamily="49" charset="-128"/>
                <a:ea typeface="ＭＳ ゴシック" panose="020B0609070205080204" pitchFamily="49" charset="-128"/>
              </a:rPr>
              <a:t>（１，５００万円超の貸付を受けるには、貸付前に事業</a:t>
            </a:r>
            <a:r>
              <a:rPr lang="ja-JP" altLang="en-US" sz="1200" dirty="0" smtClean="0">
                <a:solidFill>
                  <a:prstClr val="black"/>
                </a:solidFill>
                <a:latin typeface="ＭＳ ゴシック" panose="020B0609070205080204" pitchFamily="49" charset="-128"/>
                <a:ea typeface="ＭＳ ゴシック" panose="020B0609070205080204" pitchFamily="49" charset="-128"/>
              </a:rPr>
              <a:t>計画</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a:solidFill>
                  <a:prstClr val="black"/>
                </a:solidFill>
                <a:latin typeface="ＭＳ ゴシック" panose="020B0609070205080204" pitchFamily="49" charset="-128"/>
                <a:ea typeface="ＭＳ ゴシック" panose="020B0609070205080204" pitchFamily="49" charset="-128"/>
              </a:rPr>
              <a:t>　</a:t>
            </a:r>
            <a:r>
              <a:rPr lang="ja-JP" altLang="en-US" sz="1200" dirty="0" smtClean="0">
                <a:solidFill>
                  <a:prstClr val="black"/>
                </a:solidFill>
                <a:latin typeface="ＭＳ ゴシック" panose="020B0609070205080204" pitchFamily="49" charset="-128"/>
                <a:ea typeface="ＭＳ ゴシック" panose="020B0609070205080204" pitchFamily="49" charset="-128"/>
              </a:rPr>
              <a:t>　　　　　　を作成</a:t>
            </a:r>
            <a:r>
              <a:rPr lang="ja-JP" altLang="en-US" sz="1200" dirty="0">
                <a:solidFill>
                  <a:prstClr val="black"/>
                </a:solidFill>
                <a:latin typeface="ＭＳ ゴシック" panose="020B0609070205080204" pitchFamily="49" charset="-128"/>
                <a:ea typeface="ＭＳ ゴシック" panose="020B0609070205080204" pitchFamily="49" charset="-128"/>
              </a:rPr>
              <a:t>し、貸付後に残高が１，５００万円以下になるまで、経営指導員に</a:t>
            </a:r>
            <a:r>
              <a:rPr lang="ja-JP" altLang="en-US" sz="1200" dirty="0" err="1" smtClean="0">
                <a:solidFill>
                  <a:prstClr val="black"/>
                </a:solidFill>
                <a:latin typeface="ＭＳ ゴシック" panose="020B0609070205080204" pitchFamily="49" charset="-128"/>
                <a:ea typeface="ＭＳ ゴシック" panose="020B0609070205080204" pitchFamily="49" charset="-128"/>
              </a:rPr>
              <a:t>よ</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a:solidFill>
                  <a:prstClr val="black"/>
                </a:solidFill>
                <a:latin typeface="ＭＳ ゴシック" panose="020B0609070205080204" pitchFamily="49" charset="-128"/>
                <a:ea typeface="ＭＳ ゴシック" panose="020B0609070205080204" pitchFamily="49" charset="-128"/>
              </a:rPr>
              <a:t>　</a:t>
            </a:r>
            <a:r>
              <a:rPr lang="ja-JP" altLang="en-US" sz="1200" dirty="0" smtClean="0">
                <a:solidFill>
                  <a:prstClr val="black"/>
                </a:solidFill>
                <a:latin typeface="ＭＳ ゴシック" panose="020B0609070205080204" pitchFamily="49" charset="-128"/>
                <a:ea typeface="ＭＳ ゴシック" panose="020B0609070205080204" pitchFamily="49" charset="-128"/>
              </a:rPr>
              <a:t>　　　　　　</a:t>
            </a:r>
            <a:r>
              <a:rPr lang="ja-JP" altLang="en-US" sz="1200" dirty="0" err="1" smtClean="0">
                <a:solidFill>
                  <a:prstClr val="black"/>
                </a:solidFill>
                <a:latin typeface="ＭＳ ゴシック" panose="020B0609070205080204" pitchFamily="49" charset="-128"/>
                <a:ea typeface="ＭＳ ゴシック" panose="020B0609070205080204" pitchFamily="49" charset="-128"/>
              </a:rPr>
              <a:t>る</a:t>
            </a:r>
            <a:r>
              <a:rPr lang="ja-JP" altLang="en-US" sz="1200" dirty="0">
                <a:solidFill>
                  <a:prstClr val="black"/>
                </a:solidFill>
                <a:latin typeface="ＭＳ ゴシック" panose="020B0609070205080204" pitchFamily="49" charset="-128"/>
                <a:ea typeface="ＭＳ ゴシック" panose="020B0609070205080204" pitchFamily="49" charset="-128"/>
              </a:rPr>
              <a:t>実地訪問を半年毎に１回受けていただく必要があります。）</a:t>
            </a:r>
          </a:p>
          <a:p>
            <a:r>
              <a:rPr lang="ja-JP" altLang="en-US" sz="1200" dirty="0">
                <a:solidFill>
                  <a:prstClr val="black"/>
                </a:solidFill>
                <a:latin typeface="ＭＳ ゴシック" panose="020B0609070205080204" pitchFamily="49" charset="-128"/>
                <a:ea typeface="ＭＳ ゴシック" panose="020B0609070205080204" pitchFamily="49" charset="-128"/>
              </a:rPr>
              <a:t>●</a:t>
            </a:r>
            <a:r>
              <a:rPr lang="ja-JP" altLang="en-US" sz="1200" dirty="0" smtClean="0">
                <a:solidFill>
                  <a:prstClr val="black"/>
                </a:solidFill>
                <a:latin typeface="ＭＳ ゴシック" panose="020B0609070205080204" pitchFamily="49" charset="-128"/>
                <a:ea typeface="ＭＳ ゴシック" panose="020B0609070205080204" pitchFamily="49" charset="-128"/>
              </a:rPr>
              <a:t>貸付利率：平成２９年５月１７日</a:t>
            </a:r>
            <a:r>
              <a:rPr lang="ja-JP" altLang="en-US" sz="1200" dirty="0">
                <a:solidFill>
                  <a:prstClr val="black"/>
                </a:solidFill>
                <a:latin typeface="ＭＳ ゴシック" panose="020B0609070205080204" pitchFamily="49" charset="-128"/>
                <a:ea typeface="ＭＳ ゴシック" panose="020B0609070205080204" pitchFamily="49" charset="-128"/>
              </a:rPr>
              <a:t>現在　</a:t>
            </a:r>
            <a:r>
              <a:rPr lang="ja-JP" altLang="en-US" sz="1200" dirty="0" smtClean="0">
                <a:solidFill>
                  <a:prstClr val="black"/>
                </a:solidFill>
                <a:latin typeface="ＭＳ ゴシック" panose="020B0609070205080204" pitchFamily="49" charset="-128"/>
                <a:ea typeface="ＭＳ ゴシック" panose="020B0609070205080204" pitchFamily="49" charset="-128"/>
              </a:rPr>
              <a:t>１．１１％</a:t>
            </a:r>
            <a:r>
              <a:rPr lang="ja-JP" altLang="en-US" sz="1200" dirty="0">
                <a:solidFill>
                  <a:prstClr val="black"/>
                </a:solidFill>
                <a:latin typeface="ＭＳ ゴシック" panose="020B0609070205080204" pitchFamily="49" charset="-128"/>
                <a:ea typeface="ＭＳ ゴシック" panose="020B0609070205080204" pitchFamily="49" charset="-128"/>
              </a:rPr>
              <a:t>（</a:t>
            </a:r>
            <a:r>
              <a:rPr lang="en-US" altLang="ja-JP" sz="1200" dirty="0">
                <a:solidFill>
                  <a:prstClr val="black"/>
                </a:solidFill>
                <a:latin typeface="ＭＳ ゴシック" panose="020B0609070205080204" pitchFamily="49" charset="-128"/>
                <a:ea typeface="ＭＳ ゴシック" panose="020B0609070205080204" pitchFamily="49" charset="-128"/>
              </a:rPr>
              <a:t>※</a:t>
            </a:r>
            <a:r>
              <a:rPr lang="ja-JP" altLang="en-US" sz="1200" dirty="0">
                <a:solidFill>
                  <a:prstClr val="black"/>
                </a:solidFill>
                <a:latin typeface="ＭＳ ゴシック" panose="020B0609070205080204" pitchFamily="49" charset="-128"/>
                <a:ea typeface="ＭＳ ゴシック" panose="020B0609070205080204" pitchFamily="49" charset="-128"/>
              </a:rPr>
              <a:t>）</a:t>
            </a:r>
          </a:p>
          <a:p>
            <a:r>
              <a:rPr lang="ja-JP" altLang="en-US" sz="1200" dirty="0" smtClean="0">
                <a:solidFill>
                  <a:prstClr val="black"/>
                </a:solidFill>
                <a:latin typeface="ＭＳ ゴシック" panose="020B0609070205080204" pitchFamily="49" charset="-128"/>
                <a:ea typeface="ＭＳ ゴシック" panose="020B0609070205080204" pitchFamily="49" charset="-128"/>
              </a:rPr>
              <a:t>　</a:t>
            </a:r>
            <a:r>
              <a:rPr lang="en-US" altLang="ja-JP" sz="1200" dirty="0" smtClean="0">
                <a:solidFill>
                  <a:prstClr val="black"/>
                </a:solidFill>
                <a:latin typeface="ＭＳ ゴシック" panose="020B0609070205080204" pitchFamily="49" charset="-128"/>
                <a:ea typeface="ＭＳ ゴシック" panose="020B0609070205080204" pitchFamily="49" charset="-128"/>
              </a:rPr>
              <a:t>※</a:t>
            </a:r>
            <a:r>
              <a:rPr lang="ja-JP" altLang="en-US" sz="1200" dirty="0">
                <a:solidFill>
                  <a:prstClr val="black"/>
                </a:solidFill>
                <a:latin typeface="ＭＳ ゴシック" panose="020B0609070205080204" pitchFamily="49" charset="-128"/>
                <a:ea typeface="ＭＳ ゴシック" panose="020B0609070205080204" pitchFamily="49" charset="-128"/>
              </a:rPr>
              <a:t>日本政策金融公庫の経営改善利率。利率は変動します。詳しくは、下記問い合わせ先</a:t>
            </a:r>
            <a:r>
              <a:rPr lang="ja-JP" altLang="en-US" sz="1200" dirty="0" smtClean="0">
                <a:solidFill>
                  <a:prstClr val="black"/>
                </a:solidFill>
                <a:latin typeface="ＭＳ ゴシック" panose="020B0609070205080204" pitchFamily="49" charset="-128"/>
                <a:ea typeface="ＭＳ ゴシック" panose="020B0609070205080204" pitchFamily="49" charset="-128"/>
              </a:rPr>
              <a:t>に</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a:solidFill>
                  <a:prstClr val="black"/>
                </a:solidFill>
                <a:latin typeface="ＭＳ ゴシック" panose="020B0609070205080204" pitchFamily="49" charset="-128"/>
                <a:ea typeface="ＭＳ ゴシック" panose="020B0609070205080204" pitchFamily="49" charset="-128"/>
              </a:rPr>
              <a:t>　</a:t>
            </a:r>
            <a:r>
              <a:rPr lang="ja-JP" altLang="en-US" sz="1200" dirty="0" smtClean="0">
                <a:solidFill>
                  <a:prstClr val="black"/>
                </a:solidFill>
                <a:latin typeface="ＭＳ ゴシック" panose="020B0609070205080204" pitchFamily="49" charset="-128"/>
                <a:ea typeface="ＭＳ ゴシック" panose="020B0609070205080204" pitchFamily="49" charset="-128"/>
              </a:rPr>
              <a:t>　ご確認</a:t>
            </a:r>
            <a:r>
              <a:rPr lang="ja-JP" altLang="en-US" sz="1200" dirty="0">
                <a:solidFill>
                  <a:prstClr val="black"/>
                </a:solidFill>
                <a:latin typeface="ＭＳ ゴシック" panose="020B0609070205080204" pitchFamily="49" charset="-128"/>
                <a:ea typeface="ＭＳ ゴシック" panose="020B0609070205080204" pitchFamily="49" charset="-128"/>
              </a:rPr>
              <a:t>ください。</a:t>
            </a:r>
          </a:p>
          <a:p>
            <a:r>
              <a:rPr lang="ja-JP" altLang="en-US" sz="1200" dirty="0">
                <a:solidFill>
                  <a:prstClr val="black"/>
                </a:solidFill>
                <a:latin typeface="ＭＳ ゴシック" panose="020B0609070205080204" pitchFamily="49" charset="-128"/>
                <a:ea typeface="ＭＳ ゴシック" panose="020B0609070205080204" pitchFamily="49" charset="-128"/>
              </a:rPr>
              <a:t>●</a:t>
            </a:r>
            <a:r>
              <a:rPr lang="ja-JP" altLang="en-US" sz="1200" dirty="0" smtClean="0">
                <a:solidFill>
                  <a:prstClr val="black"/>
                </a:solidFill>
                <a:latin typeface="ＭＳ ゴシック" panose="020B0609070205080204" pitchFamily="49" charset="-128"/>
                <a:ea typeface="ＭＳ ゴシック" panose="020B0609070205080204" pitchFamily="49" charset="-128"/>
              </a:rPr>
              <a:t>貸付期間：設備</a:t>
            </a:r>
            <a:r>
              <a:rPr lang="ja-JP" altLang="en-US" sz="1200" dirty="0">
                <a:solidFill>
                  <a:prstClr val="black"/>
                </a:solidFill>
                <a:latin typeface="ＭＳ ゴシック" panose="020B0609070205080204" pitchFamily="49" charset="-128"/>
                <a:ea typeface="ＭＳ ゴシック" panose="020B0609070205080204" pitchFamily="49" charset="-128"/>
              </a:rPr>
              <a:t>資金１０年以内（据置期間は２年以内）</a:t>
            </a:r>
          </a:p>
          <a:p>
            <a:r>
              <a:rPr lang="ja-JP" altLang="en-US" sz="1200" dirty="0" smtClean="0">
                <a:solidFill>
                  <a:prstClr val="black"/>
                </a:solidFill>
                <a:latin typeface="ＭＳ ゴシック" panose="020B0609070205080204" pitchFamily="49" charset="-128"/>
                <a:ea typeface="ＭＳ ゴシック" panose="020B0609070205080204" pitchFamily="49" charset="-128"/>
              </a:rPr>
              <a:t>　　　　　　運転</a:t>
            </a:r>
            <a:r>
              <a:rPr lang="ja-JP" altLang="en-US" sz="1200" dirty="0">
                <a:solidFill>
                  <a:prstClr val="black"/>
                </a:solidFill>
                <a:latin typeface="ＭＳ ゴシック" panose="020B0609070205080204" pitchFamily="49" charset="-128"/>
                <a:ea typeface="ＭＳ ゴシック" panose="020B0609070205080204" pitchFamily="49" charset="-128"/>
              </a:rPr>
              <a:t>資金７年以内（据置期間は１年以内）</a:t>
            </a:r>
          </a:p>
          <a:p>
            <a:r>
              <a:rPr lang="ja-JP" altLang="en-US" sz="1200" dirty="0">
                <a:solidFill>
                  <a:prstClr val="black"/>
                </a:solidFill>
                <a:latin typeface="ＭＳ ゴシック" panose="020B0609070205080204" pitchFamily="49" charset="-128"/>
                <a:ea typeface="ＭＳ ゴシック" panose="020B0609070205080204" pitchFamily="49" charset="-128"/>
              </a:rPr>
              <a:t>●</a:t>
            </a:r>
            <a:r>
              <a:rPr lang="ja-JP" altLang="en-US" sz="1200" dirty="0" smtClean="0">
                <a:solidFill>
                  <a:prstClr val="black"/>
                </a:solidFill>
                <a:latin typeface="ＭＳ ゴシック" panose="020B0609070205080204" pitchFamily="49" charset="-128"/>
                <a:ea typeface="ＭＳ ゴシック" panose="020B0609070205080204" pitchFamily="49" charset="-128"/>
              </a:rPr>
              <a:t>貸付条件：無担保</a:t>
            </a:r>
            <a:r>
              <a:rPr lang="ja-JP" altLang="en-US" sz="1200" dirty="0">
                <a:solidFill>
                  <a:prstClr val="black"/>
                </a:solidFill>
                <a:latin typeface="ＭＳ ゴシック" panose="020B0609070205080204" pitchFamily="49" charset="-128"/>
                <a:ea typeface="ＭＳ ゴシック" panose="020B0609070205080204" pitchFamily="49" charset="-128"/>
              </a:rPr>
              <a:t>・無保証人</a:t>
            </a:r>
          </a:p>
          <a:p>
            <a:endParaRPr lang="ja-JP" altLang="en-US" sz="1200" dirty="0">
              <a:solidFill>
                <a:prstClr val="black"/>
              </a:solidFill>
              <a:latin typeface="ＭＳ ゴシック" panose="020B0609070205080204" pitchFamily="49" charset="-128"/>
              <a:ea typeface="ＭＳ ゴシック" panose="020B0609070205080204" pitchFamily="49" charset="-128"/>
            </a:endParaRPr>
          </a:p>
          <a:p>
            <a:r>
              <a:rPr lang="ja-JP" altLang="en-US" sz="1200" u="sng" dirty="0">
                <a:solidFill>
                  <a:prstClr val="black"/>
                </a:solidFill>
                <a:latin typeface="ＭＳ ゴシック" panose="020B0609070205080204" pitchFamily="49" charset="-128"/>
                <a:ea typeface="ＭＳ ゴシック" panose="020B0609070205080204" pitchFamily="49" charset="-128"/>
              </a:rPr>
              <a:t>東日本大震災対応特枠、平成２８年熊本地震対応特枠</a:t>
            </a:r>
          </a:p>
          <a:p>
            <a:r>
              <a:rPr lang="ja-JP" altLang="en-US" sz="1200" dirty="0">
                <a:solidFill>
                  <a:prstClr val="black"/>
                </a:solidFill>
                <a:latin typeface="ＭＳ ゴシック" panose="020B0609070205080204" pitchFamily="49" charset="-128"/>
                <a:ea typeface="ＭＳ ゴシック" panose="020B0609070205080204" pitchFamily="49" charset="-128"/>
              </a:rPr>
              <a:t>東日本</a:t>
            </a:r>
            <a:r>
              <a:rPr lang="ja-JP" altLang="en-US" sz="1200">
                <a:solidFill>
                  <a:prstClr val="black"/>
                </a:solidFill>
                <a:latin typeface="ＭＳ ゴシック" panose="020B0609070205080204" pitchFamily="49" charset="-128"/>
                <a:ea typeface="ＭＳ ゴシック" panose="020B0609070205080204" pitchFamily="49" charset="-128"/>
              </a:rPr>
              <a:t>大震災</a:t>
            </a:r>
            <a:r>
              <a:rPr lang="ja-JP" altLang="en-US" sz="1200" smtClean="0">
                <a:solidFill>
                  <a:prstClr val="black"/>
                </a:solidFill>
                <a:latin typeface="ＭＳ ゴシック" panose="020B0609070205080204" pitchFamily="49" charset="-128"/>
                <a:ea typeface="ＭＳ ゴシック" panose="020B0609070205080204" pitchFamily="49" charset="-128"/>
              </a:rPr>
              <a:t>及び平成</a:t>
            </a:r>
            <a:r>
              <a:rPr lang="ja-JP" altLang="en-US" sz="1200" dirty="0">
                <a:solidFill>
                  <a:prstClr val="black"/>
                </a:solidFill>
                <a:latin typeface="ＭＳ ゴシック" panose="020B0609070205080204" pitchFamily="49" charset="-128"/>
                <a:ea typeface="ＭＳ ゴシック" panose="020B0609070205080204" pitchFamily="49" charset="-128"/>
              </a:rPr>
              <a:t>２８年熊本地震により直後又は間接被害を受けた小規模事業者の方は、通常枠と別枠の貸付限度額と、更なる金利引き下げ措置を利用することができます。</a:t>
            </a:r>
          </a:p>
        </p:txBody>
      </p:sp>
      <p:sp>
        <p:nvSpPr>
          <p:cNvPr id="23" name="テキスト ボックス 48"/>
          <p:cNvSpPr txBox="1">
            <a:spLocks noChangeArrowheads="1"/>
          </p:cNvSpPr>
          <p:nvPr/>
        </p:nvSpPr>
        <p:spPr bwMode="auto">
          <a:xfrm>
            <a:off x="128464" y="6401525"/>
            <a:ext cx="12618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ご利用方法</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24" name="テキスト ボックス 23"/>
          <p:cNvSpPr txBox="1"/>
          <p:nvPr/>
        </p:nvSpPr>
        <p:spPr>
          <a:xfrm>
            <a:off x="224644" y="6673620"/>
            <a:ext cx="6526827" cy="1200329"/>
          </a:xfrm>
          <a:prstGeom prst="rect">
            <a:avLst/>
          </a:prstGeom>
          <a:noFill/>
          <a:ln w="15875">
            <a:solidFill>
              <a:schemeClr val="tx1"/>
            </a:solidFill>
            <a:prstDash val="dash"/>
          </a:ln>
        </p:spPr>
        <p:txBody>
          <a:bodyPr wrap="square" rtlCol="0">
            <a:spAutoFit/>
          </a:bodyPr>
          <a:lstStyle/>
          <a:p>
            <a:r>
              <a:rPr lang="ja-JP" altLang="en-US" sz="1200" dirty="0">
                <a:solidFill>
                  <a:prstClr val="black"/>
                </a:solidFill>
                <a:latin typeface="ＭＳ ゴシック" panose="020B0609070205080204" pitchFamily="49" charset="-128"/>
                <a:ea typeface="ＭＳ ゴシック" panose="020B0609070205080204" pitchFamily="49" charset="-128"/>
              </a:rPr>
              <a:t>●主たる事業所の所在する地区の商工会・商工会議所へ申込みしてください。</a:t>
            </a:r>
          </a:p>
          <a:p>
            <a:r>
              <a:rPr lang="ja-JP" altLang="en-US" sz="1200" dirty="0">
                <a:solidFill>
                  <a:prstClr val="black"/>
                </a:solidFill>
                <a:latin typeface="ＭＳ ゴシック" panose="020B0609070205080204" pitchFamily="49" charset="-128"/>
                <a:ea typeface="ＭＳ ゴシック" panose="020B0609070205080204" pitchFamily="49" charset="-128"/>
              </a:rPr>
              <a:t>●申込みを受け付けた商工会・商工会議所において審査し、日本政策金融公庫に</a:t>
            </a:r>
            <a:r>
              <a:rPr lang="ja-JP" altLang="en-US" sz="1200" dirty="0" smtClean="0">
                <a:solidFill>
                  <a:prstClr val="black"/>
                </a:solidFill>
                <a:latin typeface="ＭＳ ゴシック" panose="020B0609070205080204" pitchFamily="49" charset="-128"/>
                <a:ea typeface="ＭＳ ゴシック" panose="020B0609070205080204" pitchFamily="49" charset="-128"/>
              </a:rPr>
              <a:t>融資</a:t>
            </a:r>
            <a:r>
              <a:rPr lang="ja-JP" altLang="en-US" sz="1200" dirty="0">
                <a:solidFill>
                  <a:prstClr val="black"/>
                </a:solidFill>
                <a:latin typeface="ＭＳ ゴシック" panose="020B0609070205080204" pitchFamily="49" charset="-128"/>
                <a:ea typeface="ＭＳ ゴシック" panose="020B0609070205080204" pitchFamily="49" charset="-128"/>
              </a:rPr>
              <a:t>の</a:t>
            </a:r>
            <a:r>
              <a:rPr lang="ja-JP" altLang="en-US" sz="1200" dirty="0" smtClean="0">
                <a:solidFill>
                  <a:prstClr val="black"/>
                </a:solidFill>
                <a:latin typeface="ＭＳ ゴシック" panose="020B0609070205080204" pitchFamily="49" charset="-128"/>
                <a:ea typeface="ＭＳ ゴシック" panose="020B0609070205080204" pitchFamily="49" charset="-128"/>
              </a:rPr>
              <a:t>推薦</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a:solidFill>
                  <a:prstClr val="black"/>
                </a:solidFill>
                <a:latin typeface="ＭＳ ゴシック" panose="020B0609070205080204" pitchFamily="49" charset="-128"/>
                <a:ea typeface="ＭＳ ゴシック" panose="020B0609070205080204" pitchFamily="49" charset="-128"/>
              </a:rPr>
              <a:t>　</a:t>
            </a:r>
            <a:r>
              <a:rPr lang="ja-JP" altLang="en-US" sz="1200" dirty="0" smtClean="0">
                <a:solidFill>
                  <a:prstClr val="black"/>
                </a:solidFill>
                <a:latin typeface="ＭＳ ゴシック" panose="020B0609070205080204" pitchFamily="49" charset="-128"/>
                <a:ea typeface="ＭＳ ゴシック" panose="020B0609070205080204" pitchFamily="49" charset="-128"/>
              </a:rPr>
              <a:t>を</a:t>
            </a:r>
            <a:r>
              <a:rPr lang="ja-JP" altLang="en-US" sz="1200" dirty="0">
                <a:solidFill>
                  <a:prstClr val="black"/>
                </a:solidFill>
                <a:latin typeface="ＭＳ ゴシック" panose="020B0609070205080204" pitchFamily="49" charset="-128"/>
                <a:ea typeface="ＭＳ ゴシック" panose="020B0609070205080204" pitchFamily="49" charset="-128"/>
              </a:rPr>
              <a:t>します。</a:t>
            </a:r>
          </a:p>
          <a:p>
            <a:r>
              <a:rPr lang="ja-JP" altLang="en-US" sz="1200" dirty="0">
                <a:solidFill>
                  <a:prstClr val="black"/>
                </a:solidFill>
                <a:latin typeface="ＭＳ ゴシック" panose="020B0609070205080204" pitchFamily="49" charset="-128"/>
                <a:ea typeface="ＭＳ ゴシック" panose="020B0609070205080204" pitchFamily="49" charset="-128"/>
              </a:rPr>
              <a:t>●日本政策金融公庫の審査を経て、融資が実施されます。</a:t>
            </a:r>
          </a:p>
          <a:p>
            <a:r>
              <a:rPr lang="ja-JP" altLang="en-US" sz="1200" dirty="0">
                <a:solidFill>
                  <a:prstClr val="black"/>
                </a:solidFill>
                <a:latin typeface="ＭＳ ゴシック" panose="020B0609070205080204" pitchFamily="49" charset="-128"/>
                <a:ea typeface="ＭＳ ゴシック" panose="020B0609070205080204" pitchFamily="49" charset="-128"/>
              </a:rPr>
              <a:t>（注）沖縄県については、紙面中「日本政策金融公庫」とあるのは、すべて「沖縄</a:t>
            </a:r>
            <a:r>
              <a:rPr lang="ja-JP" altLang="en-US" sz="1200" dirty="0" smtClean="0">
                <a:solidFill>
                  <a:prstClr val="black"/>
                </a:solidFill>
                <a:latin typeface="ＭＳ ゴシック" panose="020B0609070205080204" pitchFamily="49" charset="-128"/>
                <a:ea typeface="ＭＳ ゴシック" panose="020B0609070205080204" pitchFamily="49" charset="-128"/>
              </a:rPr>
              <a:t>振興開発</a:t>
            </a:r>
            <a:endParaRPr lang="en-US" altLang="ja-JP" sz="12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200" dirty="0">
                <a:solidFill>
                  <a:prstClr val="black"/>
                </a:solidFill>
                <a:latin typeface="ＭＳ ゴシック" panose="020B0609070205080204" pitchFamily="49" charset="-128"/>
                <a:ea typeface="ＭＳ ゴシック" panose="020B0609070205080204" pitchFamily="49" charset="-128"/>
              </a:rPr>
              <a:t>　</a:t>
            </a:r>
            <a:r>
              <a:rPr lang="ja-JP" altLang="en-US" sz="1200" dirty="0" smtClean="0">
                <a:solidFill>
                  <a:prstClr val="black"/>
                </a:solidFill>
                <a:latin typeface="ＭＳ ゴシック" panose="020B0609070205080204" pitchFamily="49" charset="-128"/>
                <a:ea typeface="ＭＳ ゴシック" panose="020B0609070205080204" pitchFamily="49" charset="-128"/>
              </a:rPr>
              <a:t>　　金融</a:t>
            </a:r>
            <a:r>
              <a:rPr lang="ja-JP" altLang="en-US" sz="1200" dirty="0">
                <a:solidFill>
                  <a:prstClr val="black"/>
                </a:solidFill>
                <a:latin typeface="ＭＳ ゴシック" panose="020B0609070205080204" pitchFamily="49" charset="-128"/>
                <a:ea typeface="ＭＳ ゴシック" panose="020B0609070205080204" pitchFamily="49" charset="-128"/>
              </a:rPr>
              <a:t>公庫」と読み替えてください</a:t>
            </a:r>
            <a:r>
              <a:rPr lang="ja-JP" altLang="en-US" sz="1200" dirty="0" smtClean="0">
                <a:solidFill>
                  <a:prstClr val="black"/>
                </a:solidFill>
                <a:latin typeface="ＭＳ ゴシック" panose="020B0609070205080204" pitchFamily="49" charset="-128"/>
                <a:ea typeface="ＭＳ ゴシック" panose="020B0609070205080204" pitchFamily="49" charset="-128"/>
              </a:rPr>
              <a:t>。</a:t>
            </a:r>
            <a:endParaRPr lang="ja-JP" altLang="en-US" sz="1200" dirty="0">
              <a:solidFill>
                <a:prstClr val="black"/>
              </a:solidFill>
              <a:latin typeface="ＭＳ ゴシック" panose="020B0609070205080204" pitchFamily="49" charset="-128"/>
              <a:ea typeface="ＭＳ ゴシック" panose="020B0609070205080204" pitchFamily="49" charset="-128"/>
            </a:endParaRPr>
          </a:p>
        </p:txBody>
      </p:sp>
      <p:sp>
        <p:nvSpPr>
          <p:cNvPr id="27" name="テキスト ボックス 48"/>
          <p:cNvSpPr txBox="1">
            <a:spLocks noChangeArrowheads="1"/>
          </p:cNvSpPr>
          <p:nvPr/>
        </p:nvSpPr>
        <p:spPr bwMode="auto">
          <a:xfrm>
            <a:off x="128464" y="7940039"/>
            <a:ext cx="12618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お問合せ先</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28" name="テキスト ボックス 27"/>
          <p:cNvSpPr txBox="1"/>
          <p:nvPr/>
        </p:nvSpPr>
        <p:spPr>
          <a:xfrm>
            <a:off x="224644" y="8172400"/>
            <a:ext cx="6526827" cy="830997"/>
          </a:xfrm>
          <a:prstGeom prst="rect">
            <a:avLst/>
          </a:prstGeom>
          <a:noFill/>
          <a:ln w="15875">
            <a:solidFill>
              <a:schemeClr val="tx1"/>
            </a:solidFill>
            <a:prstDash val="dash"/>
          </a:ln>
        </p:spPr>
        <p:txBody>
          <a:bodyPr wrap="square" rtlCol="0">
            <a:spAutoFit/>
          </a:bodyPr>
          <a:lstStyle/>
          <a:p>
            <a:r>
              <a:rPr lang="ja-JP" altLang="en-US" sz="1200" dirty="0" smtClean="0">
                <a:solidFill>
                  <a:prstClr val="black"/>
                </a:solidFill>
                <a:latin typeface="ＭＳ ゴシック" panose="020B0609070205080204" pitchFamily="49" charset="-128"/>
                <a:ea typeface="ＭＳ ゴシック" panose="020B0609070205080204" pitchFamily="49" charset="-128"/>
              </a:rPr>
              <a:t>●事業所</a:t>
            </a:r>
            <a:r>
              <a:rPr lang="ja-JP" altLang="en-US" sz="1200" dirty="0">
                <a:solidFill>
                  <a:prstClr val="black"/>
                </a:solidFill>
                <a:latin typeface="ＭＳ ゴシック" panose="020B0609070205080204" pitchFamily="49" charset="-128"/>
                <a:ea typeface="ＭＳ ゴシック" panose="020B0609070205080204" pitchFamily="49" charset="-128"/>
              </a:rPr>
              <a:t>の所在する地区の商工会・商工会議所</a:t>
            </a:r>
          </a:p>
          <a:p>
            <a:r>
              <a:rPr lang="ja-JP" altLang="en-US" sz="1200" dirty="0">
                <a:solidFill>
                  <a:prstClr val="black"/>
                </a:solidFill>
                <a:latin typeface="ＭＳ ゴシック" panose="020B0609070205080204" pitchFamily="49" charset="-128"/>
                <a:ea typeface="ＭＳ ゴシック" panose="020B0609070205080204" pitchFamily="49" charset="-128"/>
              </a:rPr>
              <a:t>（商工会については、全国商工会連合会　</a:t>
            </a:r>
            <a:r>
              <a:rPr lang="en-US" altLang="ja-JP" sz="1200" dirty="0">
                <a:solidFill>
                  <a:prstClr val="black"/>
                </a:solidFill>
                <a:latin typeface="ＭＳ ゴシック" panose="020B0609070205080204" pitchFamily="49" charset="-128"/>
                <a:ea typeface="ＭＳ ゴシック" panose="020B0609070205080204" pitchFamily="49" charset="-128"/>
              </a:rPr>
              <a:t>URL</a:t>
            </a:r>
            <a:r>
              <a:rPr lang="ja-JP" altLang="en-US" sz="1200" dirty="0">
                <a:solidFill>
                  <a:prstClr val="black"/>
                </a:solidFill>
                <a:latin typeface="ＭＳ ゴシック" panose="020B0609070205080204" pitchFamily="49" charset="-128"/>
                <a:ea typeface="ＭＳ ゴシック" panose="020B0609070205080204" pitchFamily="49" charset="-128"/>
              </a:rPr>
              <a:t>：</a:t>
            </a:r>
            <a:r>
              <a:rPr lang="en-US" altLang="ja-JP" sz="1200" dirty="0">
                <a:solidFill>
                  <a:prstClr val="black"/>
                </a:solidFill>
                <a:latin typeface="ＭＳ ゴシック" panose="020B0609070205080204" pitchFamily="49" charset="-128"/>
                <a:ea typeface="ＭＳ ゴシック" panose="020B0609070205080204" pitchFamily="49" charset="-128"/>
              </a:rPr>
              <a:t>http://www.shokokai.or.jp/</a:t>
            </a:r>
            <a:r>
              <a:rPr lang="ja-JP" altLang="en-US" sz="1200" dirty="0">
                <a:solidFill>
                  <a:prstClr val="black"/>
                </a:solidFill>
                <a:latin typeface="ＭＳ ゴシック" panose="020B0609070205080204" pitchFamily="49" charset="-128"/>
                <a:ea typeface="ＭＳ ゴシック" panose="020B0609070205080204" pitchFamily="49" charset="-128"/>
              </a:rPr>
              <a:t>）</a:t>
            </a:r>
          </a:p>
          <a:p>
            <a:r>
              <a:rPr lang="ja-JP" altLang="en-US" sz="1200" dirty="0">
                <a:solidFill>
                  <a:prstClr val="black"/>
                </a:solidFill>
                <a:latin typeface="ＭＳ ゴシック" panose="020B0609070205080204" pitchFamily="49" charset="-128"/>
                <a:ea typeface="ＭＳ ゴシック" panose="020B0609070205080204" pitchFamily="49" charset="-128"/>
              </a:rPr>
              <a:t>（商工会議所については、日本商工会議所　</a:t>
            </a:r>
            <a:r>
              <a:rPr lang="en-US" altLang="ja-JP" sz="1200" dirty="0">
                <a:solidFill>
                  <a:prstClr val="black"/>
                </a:solidFill>
                <a:latin typeface="ＭＳ ゴシック" panose="020B0609070205080204" pitchFamily="49" charset="-128"/>
                <a:ea typeface="ＭＳ ゴシック" panose="020B0609070205080204" pitchFamily="49" charset="-128"/>
              </a:rPr>
              <a:t>URL</a:t>
            </a:r>
            <a:r>
              <a:rPr lang="ja-JP" altLang="en-US" sz="1200" dirty="0">
                <a:solidFill>
                  <a:prstClr val="black"/>
                </a:solidFill>
                <a:latin typeface="ＭＳ ゴシック" panose="020B0609070205080204" pitchFamily="49" charset="-128"/>
                <a:ea typeface="ＭＳ ゴシック" panose="020B0609070205080204" pitchFamily="49" charset="-128"/>
              </a:rPr>
              <a:t>：</a:t>
            </a:r>
            <a:r>
              <a:rPr lang="en-US" altLang="ja-JP" sz="1200" dirty="0">
                <a:solidFill>
                  <a:prstClr val="black"/>
                </a:solidFill>
                <a:latin typeface="ＭＳ ゴシック" panose="020B0609070205080204" pitchFamily="49" charset="-128"/>
                <a:ea typeface="ＭＳ ゴシック" panose="020B0609070205080204" pitchFamily="49" charset="-128"/>
              </a:rPr>
              <a:t>http://www.jcci.or.jp/</a:t>
            </a:r>
            <a:r>
              <a:rPr lang="ja-JP" altLang="en-US" sz="1200" dirty="0">
                <a:solidFill>
                  <a:prstClr val="black"/>
                </a:solidFill>
                <a:latin typeface="ＭＳ ゴシック" panose="020B0609070205080204" pitchFamily="49" charset="-128"/>
                <a:ea typeface="ＭＳ ゴシック" panose="020B0609070205080204" pitchFamily="49" charset="-128"/>
              </a:rPr>
              <a:t>）</a:t>
            </a:r>
          </a:p>
          <a:p>
            <a:r>
              <a:rPr lang="ja-JP" altLang="en-US" sz="1200" dirty="0" smtClean="0">
                <a:solidFill>
                  <a:prstClr val="black"/>
                </a:solidFill>
                <a:latin typeface="ＭＳ ゴシック" panose="020B0609070205080204" pitchFamily="49" charset="-128"/>
                <a:ea typeface="ＭＳ ゴシック" panose="020B0609070205080204" pitchFamily="49" charset="-128"/>
              </a:rPr>
              <a:t>●日本</a:t>
            </a:r>
            <a:r>
              <a:rPr lang="ja-JP" altLang="en-US" sz="1200" dirty="0">
                <a:solidFill>
                  <a:prstClr val="black"/>
                </a:solidFill>
                <a:latin typeface="ＭＳ ゴシック" panose="020B0609070205080204" pitchFamily="49" charset="-128"/>
                <a:ea typeface="ＭＳ ゴシック" panose="020B0609070205080204" pitchFamily="49" charset="-128"/>
              </a:rPr>
              <a:t>政策金融公庫（沖縄振興開発金融公庫）の本</a:t>
            </a:r>
            <a:r>
              <a:rPr lang="ja-JP" altLang="en-US" sz="1200" dirty="0" smtClean="0">
                <a:solidFill>
                  <a:prstClr val="black"/>
                </a:solidFill>
                <a:latin typeface="ＭＳ ゴシック" panose="020B0609070205080204" pitchFamily="49" charset="-128"/>
                <a:ea typeface="ＭＳ ゴシック" panose="020B0609070205080204" pitchFamily="49" charset="-128"/>
              </a:rPr>
              <a:t>支店</a:t>
            </a:r>
            <a:endParaRPr lang="ja-JP" altLang="en-US" sz="1200" dirty="0">
              <a:solidFill>
                <a:prstClr val="black"/>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923287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txBox="1">
            <a:spLocks/>
          </p:cNvSpPr>
          <p:nvPr/>
        </p:nvSpPr>
        <p:spPr>
          <a:xfrm>
            <a:off x="0" y="107504"/>
            <a:ext cx="6858000" cy="432000"/>
          </a:xfrm>
          <a:prstGeom prst="roundRect">
            <a:avLst/>
          </a:prstGeom>
          <a:solidFill>
            <a:schemeClr val="tx2">
              <a:lumMod val="60000"/>
              <a:lumOff val="40000"/>
            </a:schemeClr>
          </a:solidFill>
          <a:ln>
            <a:solidFill>
              <a:schemeClr val="tx2">
                <a:lumMod val="60000"/>
                <a:lumOff val="40000"/>
              </a:schemeClr>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solidFill>
                  <a:prstClr val="white"/>
                </a:solidFill>
                <a:latin typeface="ＭＳ ゴシック" panose="020B0609070205080204" pitchFamily="49" charset="-128"/>
                <a:ea typeface="ＭＳ ゴシック" panose="020B0609070205080204" pitchFamily="49" charset="-128"/>
              </a:rPr>
              <a:t>５．その他、雇用に関する支援</a:t>
            </a:r>
          </a:p>
        </p:txBody>
      </p:sp>
      <p:sp>
        <p:nvSpPr>
          <p:cNvPr id="8" name="Rectangle 3"/>
          <p:cNvSpPr>
            <a:spLocks noChangeArrowheads="1"/>
          </p:cNvSpPr>
          <p:nvPr/>
        </p:nvSpPr>
        <p:spPr bwMode="auto">
          <a:xfrm>
            <a:off x="20754" y="536402"/>
            <a:ext cx="6858000" cy="3587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a:solidFill>
                  <a:srgbClr val="FF0000"/>
                </a:solidFill>
                <a:latin typeface="ＭＳ ゴシック" panose="020B0609070205080204" pitchFamily="49" charset="-128"/>
                <a:ea typeface="ＭＳ ゴシック" panose="020B0609070205080204" pitchFamily="49" charset="-128"/>
              </a:rPr>
              <a:t>（１）</a:t>
            </a:r>
            <a:r>
              <a:rPr lang="en-US" altLang="ja-JP" sz="1200" b="1" dirty="0">
                <a:solidFill>
                  <a:srgbClr val="FF0000"/>
                </a:solidFill>
                <a:latin typeface="ＭＳ ゴシック" panose="020B0609070205080204" pitchFamily="49" charset="-128"/>
                <a:ea typeface="ＭＳ ゴシック" panose="020B0609070205080204" pitchFamily="49" charset="-128"/>
              </a:rPr>
              <a:t>『</a:t>
            </a:r>
            <a:r>
              <a:rPr lang="ja-JP" altLang="en-US" sz="1200" b="1" dirty="0">
                <a:solidFill>
                  <a:srgbClr val="FF0000"/>
                </a:solidFill>
                <a:latin typeface="ＭＳ ゴシック" panose="020B0609070205080204" pitchFamily="49" charset="-128"/>
                <a:ea typeface="ＭＳ ゴシック" panose="020B0609070205080204" pitchFamily="49" charset="-128"/>
              </a:rPr>
              <a:t>建設労働者の雇用改善、技能向上のための支援を知りたい</a:t>
            </a:r>
            <a:r>
              <a:rPr lang="en-US" altLang="ja-JP" sz="1200" b="1" dirty="0">
                <a:solidFill>
                  <a:srgbClr val="FF0000"/>
                </a:solidFill>
                <a:latin typeface="ＭＳ ゴシック" panose="020B0609070205080204" pitchFamily="49" charset="-128"/>
                <a:ea typeface="ＭＳ ゴシック" panose="020B0609070205080204" pitchFamily="49" charset="-128"/>
              </a:rPr>
              <a:t>』</a:t>
            </a:r>
          </a:p>
        </p:txBody>
      </p:sp>
      <p:sp>
        <p:nvSpPr>
          <p:cNvPr id="2" name="正方形/長方形 1"/>
          <p:cNvSpPr/>
          <p:nvPr/>
        </p:nvSpPr>
        <p:spPr>
          <a:xfrm>
            <a:off x="50673" y="846346"/>
            <a:ext cx="6648274" cy="356798"/>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dirty="0" smtClean="0">
                <a:solidFill>
                  <a:schemeClr val="tx1"/>
                </a:solidFill>
                <a:latin typeface="ＭＳ ゴシック" panose="020B0609070205080204" pitchFamily="49" charset="-128"/>
                <a:ea typeface="ＭＳ ゴシック" panose="020B0609070205080204" pitchFamily="49" charset="-128"/>
              </a:rPr>
              <a:t>　　　　　</a:t>
            </a:r>
            <a:r>
              <a:rPr lang="zh-TW" altLang="en-US" sz="1600" b="1" u="sng" dirty="0" smtClean="0">
                <a:solidFill>
                  <a:schemeClr val="tx1"/>
                </a:solidFill>
                <a:latin typeface="ＭＳ ゴシック" panose="020B0609070205080204" pitchFamily="49" charset="-128"/>
                <a:ea typeface="ＭＳ ゴシック" panose="020B0609070205080204" pitchFamily="49" charset="-128"/>
              </a:rPr>
              <a:t>建設</a:t>
            </a:r>
            <a:r>
              <a:rPr lang="ja-JP" altLang="en-US" sz="1600" b="1" u="sng" dirty="0" smtClean="0">
                <a:solidFill>
                  <a:schemeClr val="tx1"/>
                </a:solidFill>
                <a:latin typeface="ＭＳ ゴシック" panose="020B0609070205080204" pitchFamily="49" charset="-128"/>
                <a:ea typeface="ＭＳ ゴシック" panose="020B0609070205080204" pitchFamily="49" charset="-128"/>
              </a:rPr>
              <a:t>事業主等に対する</a:t>
            </a:r>
            <a:r>
              <a:rPr lang="zh-TW" altLang="en-US" sz="1600" b="1" u="sng" dirty="0" smtClean="0">
                <a:solidFill>
                  <a:schemeClr val="tx1"/>
                </a:solidFill>
                <a:latin typeface="ＭＳ ゴシック" panose="020B0609070205080204" pitchFamily="49" charset="-128"/>
                <a:ea typeface="ＭＳ ゴシック" panose="020B0609070205080204" pitchFamily="49" charset="-128"/>
              </a:rPr>
              <a:t>助成金</a:t>
            </a:r>
            <a:r>
              <a:rPr lang="ja-JP" altLang="en-US" sz="1200" b="1" dirty="0" smtClean="0">
                <a:solidFill>
                  <a:schemeClr val="tx1"/>
                </a:solidFill>
                <a:latin typeface="ＭＳ ゴシック" panose="020B0609070205080204" pitchFamily="49" charset="-128"/>
                <a:ea typeface="ＭＳ ゴシック" panose="020B0609070205080204" pitchFamily="49" charset="-128"/>
              </a:rPr>
              <a:t>（旧「建設労働者確保育成助成金」）</a:t>
            </a:r>
            <a:endParaRPr lang="zh-TW" altLang="en-US" sz="1200" b="1" dirty="0">
              <a:solidFill>
                <a:schemeClr val="tx1"/>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107186" y="1224753"/>
            <a:ext cx="6627830" cy="954107"/>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r>
              <a:rPr lang="ja-JP" altLang="en-US" sz="1400" dirty="0" smtClean="0">
                <a:latin typeface="+mj-ea"/>
                <a:ea typeface="+mj-ea"/>
              </a:rPr>
              <a:t>　</a:t>
            </a:r>
            <a:r>
              <a:rPr lang="ja-JP" altLang="en-US" sz="1400" dirty="0" smtClean="0">
                <a:solidFill>
                  <a:srgbClr val="0070C0"/>
                </a:solidFill>
                <a:latin typeface="+mn-ea"/>
              </a:rPr>
              <a:t>中小</a:t>
            </a:r>
            <a:r>
              <a:rPr lang="ja-JP" altLang="en-US" sz="1400" dirty="0">
                <a:solidFill>
                  <a:srgbClr val="0070C0"/>
                </a:solidFill>
                <a:latin typeface="+mn-ea"/>
              </a:rPr>
              <a:t>建設事業</a:t>
            </a:r>
            <a:r>
              <a:rPr lang="ja-JP" altLang="en-US" sz="1400" dirty="0" smtClean="0">
                <a:solidFill>
                  <a:srgbClr val="0070C0"/>
                </a:solidFill>
                <a:latin typeface="+mn-ea"/>
              </a:rPr>
              <a:t>主等が建設</a:t>
            </a:r>
            <a:r>
              <a:rPr lang="ja-JP" altLang="en-US" sz="1400" dirty="0">
                <a:solidFill>
                  <a:srgbClr val="0070C0"/>
                </a:solidFill>
                <a:latin typeface="+mn-ea"/>
              </a:rPr>
              <a:t>労働者の雇用の改善、技能の</a:t>
            </a:r>
            <a:r>
              <a:rPr lang="ja-JP" altLang="en-US" sz="1400" dirty="0" smtClean="0">
                <a:solidFill>
                  <a:srgbClr val="0070C0"/>
                </a:solidFill>
                <a:latin typeface="+mn-ea"/>
              </a:rPr>
              <a:t>向上等の取組を行う場合に、助成金を支給します。</a:t>
            </a:r>
            <a:endParaRPr lang="en-US" altLang="ja-JP" sz="1400" dirty="0" smtClean="0">
              <a:solidFill>
                <a:srgbClr val="0070C0"/>
              </a:solidFill>
              <a:latin typeface="+mn-ea"/>
            </a:endParaRPr>
          </a:p>
          <a:p>
            <a:r>
              <a:rPr lang="ja-JP" altLang="en-US" sz="1400" dirty="0">
                <a:latin typeface="+mn-ea"/>
              </a:rPr>
              <a:t>　</a:t>
            </a:r>
            <a:r>
              <a:rPr lang="ja-JP" altLang="en-US" sz="1400" dirty="0" smtClean="0">
                <a:latin typeface="+mn-ea"/>
              </a:rPr>
              <a:t>　</a:t>
            </a:r>
            <a:r>
              <a:rPr lang="en-US" altLang="ja-JP" sz="1400" dirty="0" smtClean="0">
                <a:latin typeface="+mn-ea"/>
              </a:rPr>
              <a:t>※</a:t>
            </a:r>
            <a:r>
              <a:rPr lang="ja-JP" altLang="ja-JP" sz="1400" dirty="0" smtClean="0">
                <a:latin typeface="+mn-ea"/>
              </a:rPr>
              <a:t>建設</a:t>
            </a:r>
            <a:r>
              <a:rPr lang="ja-JP" altLang="ja-JP" sz="1400" dirty="0">
                <a:latin typeface="+mn-ea"/>
              </a:rPr>
              <a:t>労働者確保育成</a:t>
            </a:r>
            <a:r>
              <a:rPr lang="ja-JP" altLang="ja-JP" sz="1400" dirty="0" smtClean="0">
                <a:latin typeface="+mn-ea"/>
              </a:rPr>
              <a:t>助成金</a:t>
            </a:r>
            <a:r>
              <a:rPr lang="ja-JP" altLang="en-US" sz="1400" dirty="0" smtClean="0">
                <a:latin typeface="+mn-ea"/>
              </a:rPr>
              <a:t>の各コースを</a:t>
            </a:r>
            <a:r>
              <a:rPr lang="ja-JP" altLang="ja-JP" sz="1400" dirty="0" smtClean="0">
                <a:latin typeface="+mn-ea"/>
              </a:rPr>
              <a:t>、</a:t>
            </a:r>
            <a:r>
              <a:rPr lang="ja-JP" altLang="ja-JP" sz="1400" dirty="0">
                <a:latin typeface="+mn-ea"/>
              </a:rPr>
              <a:t>平成</a:t>
            </a:r>
            <a:r>
              <a:rPr lang="en-US" altLang="ja-JP" sz="1400" dirty="0" smtClean="0">
                <a:latin typeface="+mn-ea"/>
              </a:rPr>
              <a:t>30</a:t>
            </a:r>
            <a:r>
              <a:rPr lang="ja-JP" altLang="ja-JP" sz="1400" dirty="0" smtClean="0">
                <a:latin typeface="+mn-ea"/>
              </a:rPr>
              <a:t>年度から目的</a:t>
            </a:r>
            <a:r>
              <a:rPr lang="ja-JP" altLang="ja-JP" sz="1400" dirty="0">
                <a:latin typeface="+mn-ea"/>
              </a:rPr>
              <a:t>別</a:t>
            </a:r>
            <a:r>
              <a:rPr lang="ja-JP" altLang="ja-JP" sz="1400" dirty="0" smtClean="0">
                <a:latin typeface="+mn-ea"/>
              </a:rPr>
              <a:t>に</a:t>
            </a:r>
            <a:r>
              <a:rPr lang="ja-JP" altLang="en-US" sz="1400" dirty="0" smtClean="0">
                <a:latin typeface="+mn-ea"/>
              </a:rPr>
              <a:t>、</a:t>
            </a:r>
            <a:r>
              <a:rPr lang="ja-JP" altLang="ja-JP" sz="1400" dirty="0" smtClean="0">
                <a:latin typeface="+mn-ea"/>
              </a:rPr>
              <a:t>人材開発支援助成金</a:t>
            </a:r>
            <a:r>
              <a:rPr lang="ja-JP" altLang="en-US" sz="1400" dirty="0" smtClean="0">
                <a:latin typeface="+mn-ea"/>
              </a:rPr>
              <a:t>、</a:t>
            </a:r>
            <a:r>
              <a:rPr lang="ja-JP" altLang="ja-JP" sz="1400" dirty="0" smtClean="0">
                <a:latin typeface="+mn-ea"/>
              </a:rPr>
              <a:t>人材</a:t>
            </a:r>
            <a:r>
              <a:rPr lang="ja-JP" altLang="ja-JP" sz="1400" dirty="0">
                <a:latin typeface="+mn-ea"/>
              </a:rPr>
              <a:t>確保等支援助</a:t>
            </a:r>
            <a:r>
              <a:rPr lang="ja-JP" altLang="ja-JP" sz="1400" dirty="0" smtClean="0">
                <a:latin typeface="+mn-ea"/>
              </a:rPr>
              <a:t>成金</a:t>
            </a:r>
            <a:r>
              <a:rPr lang="ja-JP" altLang="en-US" sz="1400" dirty="0">
                <a:latin typeface="+mn-ea"/>
              </a:rPr>
              <a:t>、</a:t>
            </a:r>
            <a:r>
              <a:rPr lang="ja-JP" altLang="ja-JP" sz="1400" dirty="0" smtClean="0">
                <a:latin typeface="+mn-ea"/>
              </a:rPr>
              <a:t>トライアル</a:t>
            </a:r>
            <a:r>
              <a:rPr lang="ja-JP" altLang="ja-JP" sz="1400" dirty="0">
                <a:latin typeface="+mn-ea"/>
              </a:rPr>
              <a:t>雇用</a:t>
            </a:r>
            <a:r>
              <a:rPr lang="ja-JP" altLang="ja-JP" sz="1400" dirty="0" smtClean="0">
                <a:latin typeface="+mn-ea"/>
              </a:rPr>
              <a:t>助成金に</a:t>
            </a:r>
            <a:r>
              <a:rPr lang="ja-JP" altLang="ja-JP" sz="1400" dirty="0">
                <a:latin typeface="+mn-ea"/>
              </a:rPr>
              <a:t>整理・統合</a:t>
            </a:r>
            <a:r>
              <a:rPr lang="ja-JP" altLang="ja-JP" sz="1400" dirty="0" smtClean="0">
                <a:latin typeface="+mn-ea"/>
              </a:rPr>
              <a:t>し</a:t>
            </a:r>
            <a:r>
              <a:rPr lang="ja-JP" altLang="en-US" sz="1400" dirty="0" smtClean="0">
                <a:latin typeface="+mn-ea"/>
              </a:rPr>
              <a:t>ました</a:t>
            </a:r>
            <a:r>
              <a:rPr lang="ja-JP" altLang="ja-JP" sz="1400" dirty="0" smtClean="0">
                <a:latin typeface="+mn-ea"/>
              </a:rPr>
              <a:t>。</a:t>
            </a:r>
            <a:endParaRPr lang="ja-JP" altLang="en-US" sz="1400" dirty="0">
              <a:latin typeface="+mn-ea"/>
            </a:endParaRPr>
          </a:p>
        </p:txBody>
      </p:sp>
      <p:sp>
        <p:nvSpPr>
          <p:cNvPr id="16" name="テキスト ボックス 15"/>
          <p:cNvSpPr txBox="1"/>
          <p:nvPr/>
        </p:nvSpPr>
        <p:spPr>
          <a:xfrm>
            <a:off x="107186" y="2503539"/>
            <a:ext cx="6638783" cy="2031325"/>
          </a:xfrm>
          <a:prstGeom prst="rect">
            <a:avLst/>
          </a:prstGeom>
          <a:noFill/>
          <a:ln w="19050">
            <a:solidFill>
              <a:schemeClr val="tx1"/>
            </a:solidFill>
            <a:prstDash val="dash"/>
          </a:ln>
        </p:spPr>
        <p:txBody>
          <a:bodyPr wrap="square" rtlCol="0">
            <a:spAutoFit/>
          </a:bodyPr>
          <a:lstStyle/>
          <a:p>
            <a:pPr latinLnBrk="1"/>
            <a:r>
              <a:rPr lang="ja-JP" altLang="en-US" sz="1400" dirty="0" smtClean="0"/>
              <a:t>　 「建設の事業」の雇用保険料の適用を受ける中小建設事業主等であって、以下の１　　</a:t>
            </a:r>
            <a:endParaRPr lang="en-US" altLang="ja-JP" sz="1400" dirty="0" smtClean="0"/>
          </a:p>
          <a:p>
            <a:pPr latinLnBrk="1"/>
            <a:r>
              <a:rPr lang="ja-JP" altLang="en-US" sz="1400" dirty="0"/>
              <a:t>　</a:t>
            </a:r>
            <a:r>
              <a:rPr lang="ja-JP" altLang="en-US" sz="1400" dirty="0" smtClean="0"/>
              <a:t>～３の助成金（コース）ごとに定められる要件に該当するもの。</a:t>
            </a:r>
            <a:endParaRPr lang="en-US" altLang="ja-JP" sz="1400" dirty="0" smtClean="0"/>
          </a:p>
          <a:p>
            <a:pPr latinLnBrk="1"/>
            <a:r>
              <a:rPr lang="ja-JP" altLang="en-US" sz="1400" dirty="0" smtClean="0"/>
              <a:t>　１．人材開発支援助成金　</a:t>
            </a:r>
            <a:endParaRPr lang="en-US" altLang="ja-JP" sz="1400" dirty="0" smtClean="0"/>
          </a:p>
          <a:p>
            <a:pPr latinLnBrk="1"/>
            <a:r>
              <a:rPr lang="ja-JP" altLang="en-US" sz="1400" dirty="0"/>
              <a:t>　</a:t>
            </a:r>
            <a:r>
              <a:rPr lang="ja-JP" altLang="en-US" sz="1400" dirty="0" smtClean="0"/>
              <a:t>　　①建設労働者認定</a:t>
            </a:r>
            <a:r>
              <a:rPr lang="ja-JP" altLang="en-US" sz="1400" dirty="0"/>
              <a:t>訓練</a:t>
            </a:r>
            <a:r>
              <a:rPr lang="ja-JP" altLang="en-US" sz="1400" dirty="0" smtClean="0"/>
              <a:t>コース　　②建設労働者技能実習コース</a:t>
            </a:r>
            <a:r>
              <a:rPr lang="ja-JP" altLang="en-US" sz="1400" dirty="0"/>
              <a:t>　</a:t>
            </a:r>
            <a:endParaRPr lang="en-US" altLang="ja-JP" sz="1400" dirty="0" smtClean="0"/>
          </a:p>
          <a:p>
            <a:pPr latinLnBrk="1"/>
            <a:r>
              <a:rPr lang="ja-JP" altLang="en-US" sz="1400" dirty="0" smtClean="0"/>
              <a:t>　２</a:t>
            </a:r>
            <a:r>
              <a:rPr lang="ja-JP" altLang="en-US" sz="1400" dirty="0"/>
              <a:t>．</a:t>
            </a:r>
            <a:r>
              <a:rPr lang="ja-JP" altLang="en-US" sz="1400" dirty="0" smtClean="0"/>
              <a:t>人材確保等支援助成金</a:t>
            </a:r>
            <a:endParaRPr lang="en-US" altLang="ja-JP" sz="1400" dirty="0" smtClean="0"/>
          </a:p>
          <a:p>
            <a:pPr latinLnBrk="1"/>
            <a:r>
              <a:rPr lang="ja-JP" altLang="en-US" sz="1400" dirty="0"/>
              <a:t>　</a:t>
            </a:r>
            <a:r>
              <a:rPr lang="ja-JP" altLang="en-US" sz="1400" dirty="0" smtClean="0"/>
              <a:t>　</a:t>
            </a:r>
            <a:r>
              <a:rPr lang="ja-JP" altLang="en-US" sz="1400" dirty="0"/>
              <a:t>　</a:t>
            </a:r>
            <a:r>
              <a:rPr lang="ja-JP" altLang="en-US" sz="1400" dirty="0" smtClean="0"/>
              <a:t>①雇用管理制度助成コース（建設分野）</a:t>
            </a:r>
            <a:endParaRPr lang="en-US" altLang="ja-JP" sz="1400" dirty="0" smtClean="0"/>
          </a:p>
          <a:p>
            <a:pPr latinLnBrk="1"/>
            <a:r>
              <a:rPr lang="ja-JP" altLang="en-US" sz="1400" dirty="0"/>
              <a:t>　</a:t>
            </a:r>
            <a:r>
              <a:rPr lang="ja-JP" altLang="en-US" sz="1400" dirty="0" smtClean="0"/>
              <a:t>　　②若年者及び女性に魅力ある職場づくり事業コース（建設分野）</a:t>
            </a:r>
            <a:endParaRPr lang="en-US" altLang="ja-JP" sz="1400" dirty="0" smtClean="0"/>
          </a:p>
          <a:p>
            <a:pPr latinLnBrk="1"/>
            <a:r>
              <a:rPr lang="ja-JP" altLang="en-US" sz="1400" dirty="0" smtClean="0"/>
              <a:t>　　　③作業員宿舎等設置助成コース（建設分野）</a:t>
            </a:r>
            <a:endParaRPr lang="en-US" altLang="ja-JP" sz="1400" dirty="0" smtClean="0"/>
          </a:p>
          <a:p>
            <a:pPr latinLnBrk="1"/>
            <a:r>
              <a:rPr lang="ja-JP" altLang="en-US" sz="1400" dirty="0" smtClean="0"/>
              <a:t>　３</a:t>
            </a:r>
            <a:r>
              <a:rPr lang="ja-JP" altLang="en-US" sz="1400" dirty="0"/>
              <a:t>．</a:t>
            </a:r>
            <a:r>
              <a:rPr lang="ja-JP" altLang="en-US" sz="1400" dirty="0" smtClean="0"/>
              <a:t>トライアル雇用助成金　　若年・女性建設労働者トライアルコース</a:t>
            </a:r>
            <a:endParaRPr lang="ja-JP" altLang="en-US" sz="1400" dirty="0"/>
          </a:p>
        </p:txBody>
      </p:sp>
      <p:sp>
        <p:nvSpPr>
          <p:cNvPr id="20" name="テキスト ボックス 19"/>
          <p:cNvSpPr txBox="1"/>
          <p:nvPr/>
        </p:nvSpPr>
        <p:spPr>
          <a:xfrm>
            <a:off x="107186" y="5175163"/>
            <a:ext cx="6665059" cy="2800767"/>
          </a:xfrm>
          <a:prstGeom prst="rect">
            <a:avLst/>
          </a:prstGeom>
          <a:noFill/>
          <a:ln w="19050">
            <a:solidFill>
              <a:schemeClr val="tx1"/>
            </a:solidFill>
            <a:prstDash val="dash"/>
          </a:ln>
        </p:spPr>
        <p:txBody>
          <a:bodyPr wrap="square" rtlCol="0">
            <a:spAutoFit/>
          </a:bodyPr>
          <a:lstStyle/>
          <a:p>
            <a:r>
              <a:rPr lang="ja-JP" altLang="en-US" sz="1400" dirty="0" smtClean="0"/>
              <a:t>　キャリアに応じた技能実習（</a:t>
            </a:r>
            <a:r>
              <a:rPr lang="en-US" altLang="ja-JP" sz="1400" dirty="0" smtClean="0"/>
              <a:t>※</a:t>
            </a:r>
            <a:r>
              <a:rPr lang="ja-JP" altLang="en-US" sz="1400" dirty="0" smtClean="0"/>
              <a:t>）を実施し</a:t>
            </a:r>
            <a:r>
              <a:rPr lang="ja-JP" altLang="en-US" sz="1400" dirty="0"/>
              <a:t>た</a:t>
            </a:r>
            <a:r>
              <a:rPr lang="ja-JP" altLang="en-US" sz="1400" dirty="0" smtClean="0"/>
              <a:t>場合に、下記の助成を行います。</a:t>
            </a:r>
            <a:endParaRPr lang="en-US" altLang="ja-JP" sz="1400" dirty="0" smtClean="0"/>
          </a:p>
          <a:p>
            <a:r>
              <a:rPr lang="ja-JP" altLang="en-US" sz="1400" dirty="0" smtClean="0"/>
              <a:t>   　（</a:t>
            </a:r>
            <a:r>
              <a:rPr lang="en-US" altLang="ja-JP" sz="1400" dirty="0" smtClean="0"/>
              <a:t>※</a:t>
            </a:r>
            <a:r>
              <a:rPr lang="ja-JP" altLang="en-US" sz="1400" dirty="0" smtClean="0"/>
              <a:t>）対象</a:t>
            </a:r>
            <a:r>
              <a:rPr lang="ja-JP" altLang="en-US" sz="1400" dirty="0"/>
              <a:t>と</a:t>
            </a:r>
            <a:r>
              <a:rPr lang="ja-JP" altLang="en-US" sz="1400" dirty="0" smtClean="0"/>
              <a:t>なる技能実習</a:t>
            </a:r>
            <a:r>
              <a:rPr lang="ja-JP" altLang="en-US" sz="1400" dirty="0"/>
              <a:t>　</a:t>
            </a:r>
            <a:r>
              <a:rPr lang="ja-JP" altLang="en-US" sz="1400" dirty="0" smtClean="0"/>
              <a:t>： ○</a:t>
            </a:r>
            <a:r>
              <a:rPr lang="ja-JP" altLang="en-US" sz="1400" dirty="0"/>
              <a:t>安衛法</a:t>
            </a:r>
            <a:r>
              <a:rPr lang="ja-JP" altLang="en-US" sz="1400" dirty="0" smtClean="0"/>
              <a:t>による教習、技能講習、特別</a:t>
            </a:r>
            <a:r>
              <a:rPr lang="ja-JP" altLang="en-US" sz="1400" dirty="0"/>
              <a:t>教育</a:t>
            </a:r>
          </a:p>
          <a:p>
            <a:r>
              <a:rPr lang="ja-JP" altLang="en-US" sz="1400" dirty="0" smtClean="0"/>
              <a:t>　　　　　　　　　　　　　　　　　　　　○</a:t>
            </a:r>
            <a:r>
              <a:rPr lang="ja-JP" altLang="en-US" sz="1400" dirty="0"/>
              <a:t>能開法</a:t>
            </a:r>
            <a:r>
              <a:rPr lang="ja-JP" altLang="en-US" sz="1400" dirty="0" smtClean="0"/>
              <a:t>による技能</a:t>
            </a:r>
            <a:r>
              <a:rPr lang="ja-JP" altLang="en-US" sz="1400" dirty="0"/>
              <a:t>検定</a:t>
            </a:r>
            <a:r>
              <a:rPr lang="ja-JP" altLang="en-US" sz="1400" dirty="0" smtClean="0"/>
              <a:t>試験</a:t>
            </a:r>
            <a:r>
              <a:rPr lang="ja-JP" altLang="en-US" sz="1400" dirty="0"/>
              <a:t>のための事前</a:t>
            </a:r>
            <a:r>
              <a:rPr lang="ja-JP" altLang="en-US" sz="1400" dirty="0" smtClean="0"/>
              <a:t>講習              </a:t>
            </a:r>
            <a:endParaRPr lang="en-US" altLang="ja-JP" sz="1400" dirty="0" smtClean="0"/>
          </a:p>
          <a:p>
            <a:r>
              <a:rPr lang="en-US" altLang="ja-JP" sz="1400" dirty="0"/>
              <a:t> </a:t>
            </a:r>
            <a:r>
              <a:rPr lang="en-US" altLang="ja-JP" sz="1400" dirty="0" smtClean="0"/>
              <a:t>        </a:t>
            </a:r>
            <a:r>
              <a:rPr lang="ja-JP" altLang="en-US" sz="1400" dirty="0" smtClean="0"/>
              <a:t>                       　　                      ○</a:t>
            </a:r>
            <a:r>
              <a:rPr lang="ja-JP" altLang="en-US" sz="1400" dirty="0"/>
              <a:t>建設業法施行規則</a:t>
            </a:r>
            <a:r>
              <a:rPr lang="ja-JP" altLang="en-US" sz="1400" dirty="0" smtClean="0"/>
              <a:t>に</a:t>
            </a:r>
            <a:r>
              <a:rPr lang="ja-JP" altLang="en-US" sz="1400" dirty="0"/>
              <a:t>よる</a:t>
            </a:r>
            <a:r>
              <a:rPr lang="ja-JP" altLang="en-US" sz="1400" dirty="0" smtClean="0"/>
              <a:t>登録</a:t>
            </a:r>
            <a:r>
              <a:rPr lang="ja-JP" altLang="en-US" sz="1400" dirty="0"/>
              <a:t>基幹技能者講習 </a:t>
            </a:r>
            <a:r>
              <a:rPr lang="ja-JP" altLang="en-US" sz="1400" dirty="0" smtClean="0"/>
              <a:t>など</a:t>
            </a:r>
            <a:endParaRPr lang="en-US" altLang="ja-JP" sz="1200" dirty="0" smtClean="0"/>
          </a:p>
          <a:p>
            <a:endParaRPr lang="en-US" altLang="ja-JP" sz="1200" dirty="0" smtClean="0"/>
          </a:p>
          <a:p>
            <a:endParaRPr lang="en-US" altLang="ja-JP" sz="1200" dirty="0" smtClean="0"/>
          </a:p>
          <a:p>
            <a:endParaRPr lang="en-US" altLang="ja-JP" sz="1200" dirty="0"/>
          </a:p>
          <a:p>
            <a:endParaRPr lang="en-US" altLang="ja-JP" sz="1200" dirty="0"/>
          </a:p>
          <a:p>
            <a:endParaRPr lang="en-US" altLang="ja-JP" sz="1200" dirty="0" smtClean="0"/>
          </a:p>
          <a:p>
            <a:endParaRPr lang="en-US" altLang="ja-JP" sz="1200" dirty="0"/>
          </a:p>
          <a:p>
            <a:endParaRPr lang="en-US" altLang="ja-JP" sz="1200" dirty="0" smtClean="0"/>
          </a:p>
          <a:p>
            <a:endParaRPr lang="en-US" altLang="ja-JP" sz="1200" dirty="0" smtClean="0"/>
          </a:p>
          <a:p>
            <a:endParaRPr lang="en-US" altLang="ja-JP" sz="1200" dirty="0" smtClean="0"/>
          </a:p>
          <a:p>
            <a:endParaRPr lang="en-US" altLang="ja-JP" sz="1200" dirty="0"/>
          </a:p>
        </p:txBody>
      </p:sp>
      <p:sp>
        <p:nvSpPr>
          <p:cNvPr id="33" name="テキスト ボックス 48"/>
          <p:cNvSpPr txBox="1">
            <a:spLocks noChangeArrowheads="1"/>
          </p:cNvSpPr>
          <p:nvPr/>
        </p:nvSpPr>
        <p:spPr bwMode="auto">
          <a:xfrm>
            <a:off x="52444" y="2195762"/>
            <a:ext cx="171255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400" b="1"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400" b="1" dirty="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対象となる</a:t>
            </a:r>
            <a:r>
              <a:rPr lang="ja-JP" altLang="en-US" sz="1400" b="1"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方</a:t>
            </a:r>
            <a:r>
              <a:rPr lang="en-US" altLang="ja-JP" sz="1400" b="1" dirty="0" smtClean="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a:t>
            </a:r>
          </a:p>
        </p:txBody>
      </p:sp>
      <p:sp>
        <p:nvSpPr>
          <p:cNvPr id="18" name="テキスト ボックス 17"/>
          <p:cNvSpPr txBox="1"/>
          <p:nvPr/>
        </p:nvSpPr>
        <p:spPr>
          <a:xfrm>
            <a:off x="1076377" y="4835631"/>
            <a:ext cx="5669592" cy="307777"/>
          </a:xfrm>
          <a:prstGeom prst="rect">
            <a:avLst/>
          </a:prstGeom>
          <a:noFill/>
        </p:spPr>
        <p:txBody>
          <a:bodyPr wrap="square" rtlCol="0" anchor="t">
            <a:spAutoFit/>
          </a:bodyPr>
          <a:lstStyle/>
          <a:p>
            <a:pPr latinLnBrk="1"/>
            <a:r>
              <a:rPr lang="en-US" altLang="ja-JP" sz="1400" dirty="0" smtClean="0">
                <a:latin typeface="+mj-ea"/>
                <a:ea typeface="+mj-ea"/>
              </a:rPr>
              <a:t>※</a:t>
            </a:r>
            <a:r>
              <a:rPr lang="ja-JP" altLang="en-US" sz="1200" dirty="0" smtClean="0">
                <a:latin typeface="+mj-ea"/>
                <a:ea typeface="+mj-ea"/>
              </a:rPr>
              <a:t>上記１．</a:t>
            </a:r>
            <a:r>
              <a:rPr lang="ja-JP" altLang="en-US" sz="1200" u="sng" dirty="0" smtClean="0">
                <a:latin typeface="+mj-ea"/>
                <a:ea typeface="+mj-ea"/>
              </a:rPr>
              <a:t>人材開発支援助成金</a:t>
            </a:r>
            <a:r>
              <a:rPr lang="ja-JP" altLang="en-US" sz="1200" dirty="0">
                <a:latin typeface="+mj-ea"/>
                <a:ea typeface="+mj-ea"/>
              </a:rPr>
              <a:t>の</a:t>
            </a:r>
            <a:r>
              <a:rPr lang="ja-JP" altLang="en-US" sz="1200" dirty="0" smtClean="0">
                <a:latin typeface="+mj-ea"/>
                <a:ea typeface="+mj-ea"/>
              </a:rPr>
              <a:t>うち</a:t>
            </a:r>
            <a:r>
              <a:rPr lang="ja-JP" altLang="en-US" sz="1200" dirty="0">
                <a:latin typeface="+mj-ea"/>
                <a:ea typeface="+mj-ea"/>
              </a:rPr>
              <a:t>　</a:t>
            </a:r>
            <a:r>
              <a:rPr lang="ja-JP" altLang="en-US" sz="1400" dirty="0">
                <a:latin typeface="+mj-ea"/>
                <a:ea typeface="+mj-ea"/>
              </a:rPr>
              <a:t>②</a:t>
            </a:r>
            <a:r>
              <a:rPr lang="ja-JP" altLang="en-US" sz="1400" b="1" u="sng" dirty="0" smtClean="0">
                <a:latin typeface="+mj-ea"/>
                <a:ea typeface="+mj-ea"/>
              </a:rPr>
              <a:t>建設労働者技能</a:t>
            </a:r>
            <a:r>
              <a:rPr lang="ja-JP" altLang="en-US" sz="1400" b="1" u="sng" dirty="0">
                <a:latin typeface="+mj-ea"/>
                <a:ea typeface="+mj-ea"/>
              </a:rPr>
              <a:t>実習コース</a:t>
            </a:r>
            <a:r>
              <a:rPr lang="ja-JP" altLang="en-US" sz="1200" u="sng" dirty="0">
                <a:latin typeface="+mj-ea"/>
                <a:ea typeface="+mj-ea"/>
              </a:rPr>
              <a:t>に</a:t>
            </a:r>
            <a:r>
              <a:rPr lang="ja-JP" altLang="en-US" sz="1200" u="sng" dirty="0" smtClean="0">
                <a:latin typeface="+mj-ea"/>
                <a:ea typeface="+mj-ea"/>
              </a:rPr>
              <a:t>ついて</a:t>
            </a:r>
            <a:endParaRPr lang="ja-JP" altLang="ja-JP" sz="1200" u="sng" dirty="0">
              <a:latin typeface="+mj-ea"/>
              <a:ea typeface="+mj-ea"/>
            </a:endParaRPr>
          </a:p>
        </p:txBody>
      </p:sp>
      <p:sp>
        <p:nvSpPr>
          <p:cNvPr id="22" name="角丸四角形 21"/>
          <p:cNvSpPr/>
          <p:nvPr/>
        </p:nvSpPr>
        <p:spPr>
          <a:xfrm>
            <a:off x="204998" y="8460432"/>
            <a:ext cx="6176330" cy="645246"/>
          </a:xfrm>
          <a:prstGeom prst="roundRect">
            <a:avLst>
              <a:gd name="adj" fmla="val 7231"/>
            </a:avLst>
          </a:prstGeom>
          <a:solidFill>
            <a:schemeClr val="bg1"/>
          </a:solid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dirty="0" smtClean="0">
                <a:solidFill>
                  <a:schemeClr val="tx1"/>
                </a:solidFill>
              </a:rPr>
              <a:t>支給手続のご相談は</a:t>
            </a:r>
            <a:r>
              <a:rPr lang="ja-JP" altLang="en-US" sz="1400" spc="-100" dirty="0" smtClean="0">
                <a:solidFill>
                  <a:schemeClr val="tx1"/>
                </a:solidFill>
              </a:rPr>
              <a:t>最寄り</a:t>
            </a:r>
            <a:r>
              <a:rPr lang="ja-JP" altLang="en-US" sz="1400" spc="-100" dirty="0">
                <a:solidFill>
                  <a:schemeClr val="tx1"/>
                </a:solidFill>
              </a:rPr>
              <a:t>の労働局またはハローワークへお問い合わせください</a:t>
            </a:r>
            <a:r>
              <a:rPr lang="ja-JP" altLang="en-US" sz="1400" spc="-100" dirty="0" smtClean="0">
                <a:solidFill>
                  <a:schemeClr val="tx1"/>
                </a:solidFill>
              </a:rPr>
              <a:t>。</a:t>
            </a:r>
            <a:endParaRPr lang="en-US" altLang="ja-JP" sz="1400" spc="-100" dirty="0" smtClean="0">
              <a:solidFill>
                <a:schemeClr val="tx1"/>
              </a:solidFill>
            </a:endParaRPr>
          </a:p>
        </p:txBody>
      </p:sp>
      <p:grpSp>
        <p:nvGrpSpPr>
          <p:cNvPr id="23" name="グループ化 22"/>
          <p:cNvGrpSpPr/>
          <p:nvPr/>
        </p:nvGrpSpPr>
        <p:grpSpPr>
          <a:xfrm>
            <a:off x="418922" y="8787905"/>
            <a:ext cx="242722" cy="242722"/>
            <a:chOff x="-3195736" y="3275856"/>
            <a:chExt cx="267444" cy="267444"/>
          </a:xfrm>
        </p:grpSpPr>
        <p:sp>
          <p:nvSpPr>
            <p:cNvPr id="24" name="円/楕円 23"/>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5" name="直線コネクタ 24"/>
            <p:cNvCxnSpPr>
              <a:stCxn id="24"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6" name="テキスト ボックス 25"/>
          <p:cNvSpPr txBox="1"/>
          <p:nvPr/>
        </p:nvSpPr>
        <p:spPr>
          <a:xfrm>
            <a:off x="4091673" y="8769978"/>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27" name="テキスト ボックス 26"/>
          <p:cNvSpPr txBox="1"/>
          <p:nvPr/>
        </p:nvSpPr>
        <p:spPr>
          <a:xfrm>
            <a:off x="740860" y="8770767"/>
            <a:ext cx="3264204" cy="276999"/>
          </a:xfrm>
          <a:prstGeom prst="rect">
            <a:avLst/>
          </a:prstGeom>
          <a:noFill/>
          <a:ln>
            <a:solidFill>
              <a:schemeClr val="tx1"/>
            </a:solidFill>
          </a:ln>
          <a:effectLst/>
        </p:spPr>
        <p:txBody>
          <a:bodyPr wrap="square" rtlCol="0">
            <a:spAutoFit/>
          </a:bodyPr>
          <a:lstStyle/>
          <a:p>
            <a:r>
              <a:rPr lang="ja-JP" altLang="en-US" sz="1200" dirty="0"/>
              <a:t>建設事業主等に対する助成金</a:t>
            </a:r>
          </a:p>
        </p:txBody>
      </p:sp>
      <p:cxnSp>
        <p:nvCxnSpPr>
          <p:cNvPr id="28" name="直線矢印コネクタ 27"/>
          <p:cNvCxnSpPr/>
          <p:nvPr/>
        </p:nvCxnSpPr>
        <p:spPr>
          <a:xfrm flipH="1" flipV="1">
            <a:off x="4627323" y="8861749"/>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テキスト ボックス 48"/>
          <p:cNvSpPr txBox="1">
            <a:spLocks noChangeArrowheads="1"/>
          </p:cNvSpPr>
          <p:nvPr/>
        </p:nvSpPr>
        <p:spPr bwMode="auto">
          <a:xfrm>
            <a:off x="107186" y="8171706"/>
            <a:ext cx="200058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r>
              <a:rPr lang="en-US" altLang="ja-JP" sz="1400" b="1" dirty="0"/>
              <a:t>【</a:t>
            </a:r>
            <a:r>
              <a:rPr lang="ja-JP" altLang="en-US" sz="1400" b="1" dirty="0" smtClean="0"/>
              <a:t>お問合せ先</a:t>
            </a:r>
            <a:r>
              <a:rPr lang="en-US" altLang="ja-JP" sz="1400" b="1" dirty="0" smtClean="0"/>
              <a:t>】</a:t>
            </a:r>
            <a:endParaRPr lang="en-US" altLang="ja-JP" sz="1400" b="1" dirty="0"/>
          </a:p>
        </p:txBody>
      </p:sp>
      <p:sp>
        <p:nvSpPr>
          <p:cNvPr id="31" name="テキスト ボックス 30"/>
          <p:cNvSpPr txBox="1"/>
          <p:nvPr/>
        </p:nvSpPr>
        <p:spPr>
          <a:xfrm>
            <a:off x="1711559" y="7956262"/>
            <a:ext cx="5199562" cy="430887"/>
          </a:xfrm>
          <a:prstGeom prst="rect">
            <a:avLst/>
          </a:prstGeom>
          <a:noFill/>
        </p:spPr>
        <p:txBody>
          <a:bodyPr wrap="square" rtlCol="0">
            <a:spAutoFit/>
          </a:bodyPr>
          <a:lstStyle/>
          <a:p>
            <a:r>
              <a:rPr lang="ja-JP" altLang="en-US" sz="1100" dirty="0" smtClean="0">
                <a:solidFill>
                  <a:prstClr val="black"/>
                </a:solidFill>
                <a:latin typeface="+mn-ea"/>
              </a:rPr>
              <a:t>　　注１：生産性要件を満たさなかった場合、（　）内の助成額（率）となります。</a:t>
            </a:r>
            <a:endParaRPr lang="en-US" altLang="ja-JP" sz="1100" dirty="0" smtClean="0">
              <a:solidFill>
                <a:prstClr val="black"/>
              </a:solidFill>
              <a:latin typeface="+mn-ea"/>
            </a:endParaRPr>
          </a:p>
          <a:p>
            <a:r>
              <a:rPr lang="ja-JP" altLang="en-US" sz="1100" dirty="0" smtClean="0">
                <a:solidFill>
                  <a:prstClr val="black"/>
                </a:solidFill>
                <a:latin typeface="+mn-ea"/>
              </a:rPr>
              <a:t>　　注２：</a:t>
            </a:r>
            <a:r>
              <a:rPr lang="ja-JP" altLang="en-US" sz="1100" dirty="0" smtClean="0">
                <a:latin typeface="+mn-ea"/>
              </a:rPr>
              <a:t>中小以外の建設事業主や建設</a:t>
            </a:r>
            <a:r>
              <a:rPr lang="ja-JP" altLang="en-US" sz="1100" dirty="0">
                <a:latin typeface="+mn-ea"/>
              </a:rPr>
              <a:t>事業主</a:t>
            </a:r>
            <a:r>
              <a:rPr lang="ja-JP" altLang="en-US" sz="1100" dirty="0" smtClean="0">
                <a:latin typeface="+mn-ea"/>
              </a:rPr>
              <a:t>団体も対象となります。</a:t>
            </a:r>
            <a:endParaRPr lang="en-US" altLang="ja-JP" sz="1100" u="sng" dirty="0" smtClean="0">
              <a:solidFill>
                <a:prstClr val="black"/>
              </a:solidFill>
              <a:latin typeface="+mn-ea"/>
            </a:endParaRPr>
          </a:p>
        </p:txBody>
      </p:sp>
      <p:sp>
        <p:nvSpPr>
          <p:cNvPr id="21" name="スライド番号プレースホルダー 1"/>
          <p:cNvSpPr txBox="1">
            <a:spLocks/>
          </p:cNvSpPr>
          <p:nvPr/>
        </p:nvSpPr>
        <p:spPr>
          <a:xfrm>
            <a:off x="99392" y="8837695"/>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18</a:t>
            </a:fld>
            <a:endParaRPr lang="ja-JP" altLang="en-US" sz="2000" dirty="0"/>
          </a:p>
        </p:txBody>
      </p:sp>
      <p:sp>
        <p:nvSpPr>
          <p:cNvPr id="3" name="正方形/長方形 2"/>
          <p:cNvSpPr/>
          <p:nvPr/>
        </p:nvSpPr>
        <p:spPr>
          <a:xfrm>
            <a:off x="58754" y="4868504"/>
            <a:ext cx="1082348" cy="307777"/>
          </a:xfrm>
          <a:prstGeom prst="rect">
            <a:avLst/>
          </a:prstGeom>
        </p:spPr>
        <p:txBody>
          <a:bodyPr wrap="none">
            <a:spAutoFit/>
          </a:bodyPr>
          <a:lstStyle/>
          <a:p>
            <a:r>
              <a:rPr lang="en-US" altLang="ja-JP" sz="1400" b="1" dirty="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a:t>
            </a:r>
            <a:r>
              <a:rPr lang="ja-JP" altLang="en-US" sz="1400" b="1" dirty="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支援内容</a:t>
            </a:r>
            <a:r>
              <a:rPr lang="en-US" altLang="ja-JP" sz="1400" b="1" dirty="0">
                <a:solidFill>
                  <a:prstClr val="black"/>
                </a:solidFill>
                <a:latin typeface="ＭＳ Ｐゴシック" panose="020B0600070205080204" pitchFamily="50" charset="-128"/>
                <a:ea typeface="ＭＳ Ｐゴシック" panose="020B0600070205080204" pitchFamily="50" charset="-128"/>
                <a:cs typeface="Meiryo UI" panose="020B0604030504040204" pitchFamily="50" charset="-128"/>
              </a:rPr>
              <a:t>】</a:t>
            </a:r>
          </a:p>
        </p:txBody>
      </p:sp>
      <p:sp>
        <p:nvSpPr>
          <p:cNvPr id="32" name="テキスト ボックス 31"/>
          <p:cNvSpPr txBox="1"/>
          <p:nvPr/>
        </p:nvSpPr>
        <p:spPr>
          <a:xfrm>
            <a:off x="204998" y="5850384"/>
            <a:ext cx="1872208" cy="179536"/>
          </a:xfrm>
          <a:prstGeom prst="rect">
            <a:avLst/>
          </a:prstGeom>
          <a:noFill/>
          <a:ln>
            <a:noFill/>
          </a:ln>
        </p:spPr>
        <p:txBody>
          <a:bodyPr wrap="square" lIns="0" tIns="0" rIns="0" bIns="0" rtlCol="0">
            <a:spAutoFit/>
          </a:bodyPr>
          <a:lstStyle/>
          <a:p>
            <a:pPr defTabSz="914076">
              <a:lnSpc>
                <a:spcPts val="1400"/>
              </a:lnSpc>
              <a:defRPr/>
            </a:pP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＜助成率</a:t>
            </a:r>
            <a:r>
              <a:rPr lang="ja-JP" altLang="en-US" sz="14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額</a:t>
            </a:r>
            <a:r>
              <a:rPr lang="ja-JP" altLang="en-US" sz="14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endParaRPr lang="en-US" altLang="ja-JP" sz="1400" dirty="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534606550"/>
              </p:ext>
            </p:extLst>
          </p:nvPr>
        </p:nvGraphicFramePr>
        <p:xfrm>
          <a:off x="318098" y="6084168"/>
          <a:ext cx="6380849" cy="1800200"/>
        </p:xfrm>
        <a:graphic>
          <a:graphicData uri="http://schemas.openxmlformats.org/drawingml/2006/table">
            <a:tbl>
              <a:tblPr firstRow="1" bandRow="1">
                <a:tableStyleId>{5C22544A-7EE6-4342-B048-85BDC9FD1C3A}</a:tableStyleId>
              </a:tblPr>
              <a:tblGrid>
                <a:gridCol w="2510253">
                  <a:extLst>
                    <a:ext uri="{9D8B030D-6E8A-4147-A177-3AD203B41FA5}">
                      <a16:colId xmlns:a16="http://schemas.microsoft.com/office/drawing/2014/main" val="20000"/>
                    </a:ext>
                  </a:extLst>
                </a:gridCol>
                <a:gridCol w="3870596">
                  <a:extLst>
                    <a:ext uri="{9D8B030D-6E8A-4147-A177-3AD203B41FA5}">
                      <a16:colId xmlns:a16="http://schemas.microsoft.com/office/drawing/2014/main" val="20001"/>
                    </a:ext>
                  </a:extLst>
                </a:gridCol>
              </a:tblGrid>
              <a:tr h="556735">
                <a:tc>
                  <a:txBody>
                    <a:bodyPr/>
                    <a:lstStyle/>
                    <a:p>
                      <a:pPr>
                        <a:lnSpc>
                          <a:spcPct val="150000"/>
                        </a:lnSpc>
                      </a:pPr>
                      <a:r>
                        <a:rPr kumimoji="1" lang="ja-JP" altLang="en-US" sz="1400" b="0" kern="1200" dirty="0" smtClean="0">
                          <a:solidFill>
                            <a:schemeClr val="tx1"/>
                          </a:solidFill>
                          <a:latin typeface="+mn-lt"/>
                          <a:ea typeface="+mn-ea"/>
                          <a:cs typeface="+mn-cs"/>
                        </a:rPr>
                        <a:t>労働者数</a:t>
                      </a:r>
                      <a:r>
                        <a:rPr kumimoji="1" lang="en-US" altLang="ja-JP" sz="1400" b="0" kern="1200" dirty="0" smtClean="0">
                          <a:solidFill>
                            <a:schemeClr val="tx1"/>
                          </a:solidFill>
                          <a:latin typeface="+mn-lt"/>
                          <a:ea typeface="+mn-ea"/>
                          <a:cs typeface="+mn-cs"/>
                        </a:rPr>
                        <a:t>20</a:t>
                      </a:r>
                      <a:r>
                        <a:rPr kumimoji="1" lang="ja-JP" altLang="en-US" sz="1400" b="0" kern="1200" dirty="0" smtClean="0">
                          <a:solidFill>
                            <a:schemeClr val="tx1"/>
                          </a:solidFill>
                          <a:latin typeface="+mn-lt"/>
                          <a:ea typeface="+mn-ea"/>
                          <a:cs typeface="+mn-cs"/>
                        </a:rPr>
                        <a:t>人以下の事業主</a:t>
                      </a:r>
                      <a:endParaRPr kumimoji="1" lang="ja-JP" altLang="en-US" sz="1400" b="0" kern="1200" dirty="0">
                        <a:solidFill>
                          <a:schemeClr val="tx1"/>
                        </a:solidFill>
                        <a:latin typeface="+mn-lt"/>
                        <a:ea typeface="+mn-ea"/>
                        <a:cs typeface="+mn-cs"/>
                      </a:endParaRPr>
                    </a:p>
                  </a:txBody>
                  <a:tcPr anchor="ctr">
                    <a:solidFill>
                      <a:schemeClr val="accent1">
                        <a:lumMod val="40000"/>
                        <a:lumOff val="60000"/>
                      </a:schemeClr>
                    </a:solidFill>
                  </a:tcPr>
                </a:tc>
                <a:tc>
                  <a:txBody>
                    <a:bodyPr/>
                    <a:lstStyle/>
                    <a:p>
                      <a:pPr defTabSz="914076">
                        <a:lnSpc>
                          <a:spcPct val="150000"/>
                        </a:lnSpc>
                        <a:defRPr/>
                      </a:pPr>
                      <a:r>
                        <a:rPr kumimoji="1" lang="ja-JP" altLang="en-US" sz="1400" b="0" kern="1200" dirty="0" smtClean="0">
                          <a:solidFill>
                            <a:schemeClr val="tx1"/>
                          </a:solidFill>
                          <a:latin typeface="+mn-ea"/>
                          <a:ea typeface="+mn-ea"/>
                          <a:cs typeface="+mn-cs"/>
                        </a:rPr>
                        <a:t>経費助成　　　</a:t>
                      </a:r>
                      <a:r>
                        <a:rPr kumimoji="1" lang="en-US" altLang="ja-JP" sz="1400" b="0" kern="1200" dirty="0" smtClean="0">
                          <a:solidFill>
                            <a:schemeClr val="tx1"/>
                          </a:solidFill>
                          <a:latin typeface="+mn-ea"/>
                          <a:ea typeface="+mn-ea"/>
                          <a:cs typeface="+mn-cs"/>
                        </a:rPr>
                        <a:t>90</a:t>
                      </a:r>
                      <a:r>
                        <a:rPr kumimoji="1" lang="ja-JP" altLang="en-US" sz="1400" b="0" kern="1200" dirty="0" smtClean="0">
                          <a:solidFill>
                            <a:schemeClr val="tx1"/>
                          </a:solidFill>
                          <a:latin typeface="+mn-ea"/>
                          <a:ea typeface="+mn-ea"/>
                          <a:cs typeface="+mn-cs"/>
                        </a:rPr>
                        <a:t>％（</a:t>
                      </a:r>
                      <a:r>
                        <a:rPr kumimoji="1" lang="en-US" altLang="ja-JP" sz="1400" b="0" kern="1200" dirty="0" smtClean="0">
                          <a:solidFill>
                            <a:schemeClr val="tx1"/>
                          </a:solidFill>
                          <a:latin typeface="+mn-ea"/>
                          <a:ea typeface="+mn-ea"/>
                          <a:cs typeface="+mn-cs"/>
                        </a:rPr>
                        <a:t>75</a:t>
                      </a:r>
                      <a:r>
                        <a:rPr kumimoji="1" lang="ja-JP" altLang="en-US" sz="1400" b="0" kern="1200" dirty="0" smtClean="0">
                          <a:solidFill>
                            <a:schemeClr val="tx1"/>
                          </a:solidFill>
                          <a:latin typeface="+mn-ea"/>
                          <a:ea typeface="+mn-ea"/>
                          <a:cs typeface="+mn-cs"/>
                        </a:rPr>
                        <a:t>％）　　　　　　　 　　　　　　　  賃金助成  　　 </a:t>
                      </a:r>
                      <a:r>
                        <a:rPr kumimoji="1" lang="en-US" altLang="ja-JP" sz="1400" b="0" kern="1200" dirty="0" smtClean="0">
                          <a:solidFill>
                            <a:schemeClr val="tx1"/>
                          </a:solidFill>
                          <a:latin typeface="+mn-ea"/>
                          <a:ea typeface="+mn-ea"/>
                          <a:cs typeface="+mn-cs"/>
                        </a:rPr>
                        <a:t>9,600</a:t>
                      </a:r>
                      <a:r>
                        <a:rPr kumimoji="1" lang="ja-JP" altLang="en-US" sz="1400" b="0" kern="1200" dirty="0" smtClean="0">
                          <a:solidFill>
                            <a:schemeClr val="tx1"/>
                          </a:solidFill>
                          <a:latin typeface="+mn-ea"/>
                          <a:ea typeface="+mn-ea"/>
                          <a:cs typeface="+mn-cs"/>
                        </a:rPr>
                        <a:t>円</a:t>
                      </a:r>
                      <a:r>
                        <a:rPr kumimoji="1" lang="en-US" altLang="ja-JP" sz="1400" b="0" kern="1200" dirty="0" smtClean="0">
                          <a:solidFill>
                            <a:schemeClr val="tx1"/>
                          </a:solidFill>
                          <a:latin typeface="+mn-ea"/>
                          <a:ea typeface="+mn-ea"/>
                          <a:cs typeface="+mn-cs"/>
                        </a:rPr>
                        <a:t>/</a:t>
                      </a:r>
                      <a:r>
                        <a:rPr kumimoji="1" lang="ja-JP" altLang="en-US" sz="1400" b="0" kern="1200" dirty="0" smtClean="0">
                          <a:solidFill>
                            <a:schemeClr val="tx1"/>
                          </a:solidFill>
                          <a:latin typeface="+mn-ea"/>
                          <a:ea typeface="+mn-ea"/>
                          <a:cs typeface="+mn-cs"/>
                        </a:rPr>
                        <a:t>日（</a:t>
                      </a:r>
                      <a:r>
                        <a:rPr kumimoji="1" lang="en-US" altLang="ja-JP" sz="1400" b="0" kern="1200" dirty="0" smtClean="0">
                          <a:solidFill>
                            <a:schemeClr val="tx1"/>
                          </a:solidFill>
                          <a:latin typeface="+mn-ea"/>
                          <a:ea typeface="+mn-ea"/>
                          <a:cs typeface="+mn-cs"/>
                        </a:rPr>
                        <a:t>7,600</a:t>
                      </a:r>
                      <a:r>
                        <a:rPr kumimoji="1" lang="ja-JP" altLang="en-US" sz="1400" b="0" kern="1200" dirty="0" smtClean="0">
                          <a:solidFill>
                            <a:schemeClr val="tx1"/>
                          </a:solidFill>
                          <a:latin typeface="+mn-ea"/>
                          <a:ea typeface="+mn-ea"/>
                          <a:cs typeface="+mn-cs"/>
                        </a:rPr>
                        <a:t>円</a:t>
                      </a:r>
                      <a:r>
                        <a:rPr kumimoji="1" lang="en-US" altLang="ja-JP" sz="1400" b="0" kern="1200" dirty="0" smtClean="0">
                          <a:solidFill>
                            <a:schemeClr val="tx1"/>
                          </a:solidFill>
                          <a:latin typeface="+mn-ea"/>
                          <a:ea typeface="+mn-ea"/>
                          <a:cs typeface="+mn-cs"/>
                        </a:rPr>
                        <a:t>/</a:t>
                      </a:r>
                      <a:r>
                        <a:rPr kumimoji="1" lang="ja-JP" altLang="en-US" sz="1400" b="0" kern="1200" dirty="0" smtClean="0">
                          <a:solidFill>
                            <a:schemeClr val="tx1"/>
                          </a:solidFill>
                          <a:latin typeface="+mn-ea"/>
                          <a:ea typeface="+mn-ea"/>
                          <a:cs typeface="+mn-cs"/>
                        </a:rPr>
                        <a:t>日）</a:t>
                      </a:r>
                      <a:endParaRPr kumimoji="1" lang="en-US" altLang="ja-JP" sz="1400" b="0" kern="1200" dirty="0" smtClean="0">
                        <a:solidFill>
                          <a:schemeClr val="tx1"/>
                        </a:solidFill>
                        <a:latin typeface="+mn-ea"/>
                        <a:ea typeface="+mn-ea"/>
                        <a:cs typeface="+mn-cs"/>
                      </a:endParaRPr>
                    </a:p>
                  </a:txBody>
                  <a:tcPr>
                    <a:solidFill>
                      <a:schemeClr val="accent1">
                        <a:lumMod val="40000"/>
                        <a:lumOff val="60000"/>
                      </a:schemeClr>
                    </a:solidFill>
                  </a:tcPr>
                </a:tc>
                <a:extLst>
                  <a:ext uri="{0D108BD9-81ED-4DB2-BD59-A6C34878D82A}">
                    <a16:rowId xmlns:a16="http://schemas.microsoft.com/office/drawing/2014/main" val="10000"/>
                  </a:ext>
                </a:extLst>
              </a:tr>
              <a:tr h="1068680">
                <a:tc>
                  <a:txBody>
                    <a:bodyPr/>
                    <a:lstStyle/>
                    <a:p>
                      <a:pPr>
                        <a:lnSpc>
                          <a:spcPct val="150000"/>
                        </a:lnSpc>
                      </a:pP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労働者数</a:t>
                      </a:r>
                      <a:r>
                        <a:rPr lang="en-US" altLang="ja-JP"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21</a:t>
                      </a: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人以上の事業主</a:t>
                      </a:r>
                      <a:endParaRPr kumimoji="1" lang="ja-JP" altLang="en-US" sz="1400" dirty="0"/>
                    </a:p>
                  </a:txBody>
                  <a:tcPr anchor="ctr">
                    <a:solidFill>
                      <a:schemeClr val="accent1">
                        <a:lumMod val="40000"/>
                        <a:lumOff val="60000"/>
                      </a:schemeClr>
                    </a:solidFill>
                  </a:tcPr>
                </a:tc>
                <a:tc>
                  <a:txBody>
                    <a:bodyPr/>
                    <a:lstStyle/>
                    <a:p>
                      <a:pPr defTabSz="914076">
                        <a:lnSpc>
                          <a:spcPct val="150000"/>
                        </a:lnSpc>
                        <a:defRPr/>
                      </a:pP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経費助成　　　</a:t>
                      </a:r>
                      <a:r>
                        <a:rPr lang="en-US" altLang="ja-JP"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35</a:t>
                      </a: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歳未満　</a:t>
                      </a:r>
                      <a:r>
                        <a:rPr lang="en-US" altLang="ja-JP"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85</a:t>
                      </a: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en-US" altLang="ja-JP"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70</a:t>
                      </a: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endParaRPr lang="en-US" altLang="ja-JP"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266608" indent="-266608" defTabSz="914076">
                        <a:lnSpc>
                          <a:spcPct val="150000"/>
                        </a:lnSpc>
                      </a:pP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　　　　　　　　　</a:t>
                      </a:r>
                      <a:r>
                        <a:rPr lang="en-US" altLang="ja-JP"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35</a:t>
                      </a: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歳以上　</a:t>
                      </a:r>
                      <a:r>
                        <a:rPr lang="en-US" altLang="ja-JP"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60</a:t>
                      </a: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en-US" altLang="ja-JP"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45</a:t>
                      </a: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endParaRPr lang="en-US" altLang="ja-JP" sz="1400" u="sng"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p>
                      <a:pPr marL="266608" indent="-266608" defTabSz="914076">
                        <a:lnSpc>
                          <a:spcPct val="150000"/>
                        </a:lnSpc>
                      </a:pP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賃金助成   　　</a:t>
                      </a:r>
                      <a:r>
                        <a:rPr lang="en-US" altLang="ja-JP"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8,400</a:t>
                      </a: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円</a:t>
                      </a:r>
                      <a:r>
                        <a:rPr lang="en-US" altLang="ja-JP"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日（</a:t>
                      </a:r>
                      <a:r>
                        <a:rPr lang="en-US" altLang="ja-JP"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6,650</a:t>
                      </a: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円</a:t>
                      </a:r>
                      <a:r>
                        <a:rPr lang="en-US" altLang="ja-JP"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a:t>
                      </a:r>
                      <a:r>
                        <a:rPr lang="ja-JP" altLang="en-US"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rPr>
                        <a:t>日）</a:t>
                      </a:r>
                      <a:endParaRPr lang="en-US" altLang="ja-JP" sz="1400" dirty="0" smtClean="0">
                        <a:solidFill>
                          <a:prstClr val="black"/>
                        </a:solidFill>
                        <a:latin typeface="ＭＳ Ｐゴシック" panose="020B0600070205080204" pitchFamily="50" charset="-128"/>
                        <a:ea typeface="ＭＳ Ｐゴシック" panose="020B0600070205080204" pitchFamily="50" charset="-128"/>
                        <a:cs typeface="メイリオ" panose="020B0604030504040204" pitchFamily="50" charset="-128"/>
                      </a:endParaRPr>
                    </a:p>
                  </a:txBody>
                  <a:tcPr>
                    <a:solidFill>
                      <a:schemeClr val="accent1">
                        <a:lumMod val="40000"/>
                        <a:lumOff val="60000"/>
                      </a:schemeClr>
                    </a:solidFill>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350538510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サブタイトル 2"/>
          <p:cNvSpPr>
            <a:spLocks noGrp="1"/>
          </p:cNvSpPr>
          <p:nvPr>
            <p:ph type="subTitle" idx="1"/>
          </p:nvPr>
        </p:nvSpPr>
        <p:spPr>
          <a:xfrm>
            <a:off x="1028700" y="8454884"/>
            <a:ext cx="4800600" cy="671205"/>
          </a:xfrm>
        </p:spPr>
        <p:txBody>
          <a:bodyPr anchor="ctr">
            <a:normAutofit/>
          </a:bodyPr>
          <a:lstStyle/>
          <a:p>
            <a:r>
              <a:rPr lang="ja-JP" altLang="en-US" sz="2400" dirty="0" smtClean="0">
                <a:latin typeface="メイリオ" panose="020B0604030504040204" pitchFamily="50" charset="-128"/>
                <a:ea typeface="メイリオ" panose="020B0604030504040204" pitchFamily="50" charset="-128"/>
                <a:cs typeface="メイリオ" panose="020B0604030504040204" pitchFamily="50" charset="-128"/>
              </a:rPr>
              <a:t>厚生労働省・中小企業庁</a:t>
            </a:r>
            <a:endParaRPr lang="en-US" altLang="ja-JP" sz="2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6" name="タイトル 1"/>
          <p:cNvSpPr>
            <a:spLocks noGrp="1"/>
          </p:cNvSpPr>
          <p:nvPr>
            <p:ph type="ctrTitle"/>
          </p:nvPr>
        </p:nvSpPr>
        <p:spPr>
          <a:xfrm>
            <a:off x="332656" y="1424569"/>
            <a:ext cx="6120680" cy="6192688"/>
          </a:xfrm>
        </p:spPr>
        <p:txBody>
          <a:bodyPr anchor="t">
            <a:noAutofit/>
          </a:bodyPr>
          <a:lstStyle/>
          <a:p>
            <a:pPr algn="l"/>
            <a:r>
              <a:rPr lang="ja-JP" altLang="en-US" sz="1800" dirty="0" smtClean="0">
                <a:latin typeface="ＭＳ ゴシック" panose="020B0609070205080204" pitchFamily="49" charset="-128"/>
                <a:ea typeface="ＭＳ ゴシック" panose="020B0609070205080204" pitchFamily="49" charset="-128"/>
                <a:cs typeface="メイリオ" panose="020B0604030504040204" pitchFamily="50" charset="-128"/>
              </a:rPr>
              <a:t>　最低</a:t>
            </a:r>
            <a:r>
              <a:rPr lang="ja-JP" altLang="en-US" sz="1800" dirty="0">
                <a:latin typeface="ＭＳ ゴシック" panose="020B0609070205080204" pitchFamily="49" charset="-128"/>
                <a:ea typeface="ＭＳ ゴシック" panose="020B0609070205080204" pitchFamily="49" charset="-128"/>
                <a:cs typeface="メイリオ" panose="020B0604030504040204" pitchFamily="50" charset="-128"/>
              </a:rPr>
              <a:t>賃金制度とは、最低賃金法に基づき国が賃金の最低額を定め、使用者は、その最低賃金額以上の賃金を労働者に支払わなければならないとする制度です</a:t>
            </a:r>
            <a:r>
              <a:rPr lang="ja-JP" altLang="en-US" sz="1800" dirty="0" smtClean="0">
                <a:latin typeface="ＭＳ ゴシック" panose="020B0609070205080204" pitchFamily="49" charset="-128"/>
                <a:ea typeface="ＭＳ ゴシック" panose="020B0609070205080204" pitchFamily="49" charset="-128"/>
                <a:cs typeface="メイリオ" panose="020B0604030504040204" pitchFamily="50" charset="-128"/>
              </a:rPr>
              <a:t>。</a:t>
            </a:r>
            <a:r>
              <a:rPr lang="en-US" altLang="ja-JP" sz="1800" dirty="0" smtClean="0">
                <a:latin typeface="ＭＳ ゴシック" panose="020B0609070205080204" pitchFamily="49" charset="-128"/>
                <a:ea typeface="ＭＳ ゴシック" panose="020B0609070205080204" pitchFamily="49" charset="-128"/>
                <a:cs typeface="メイリオ" panose="020B0604030504040204" pitchFamily="50" charset="-128"/>
              </a:rPr>
              <a:t/>
            </a:r>
            <a:br>
              <a:rPr lang="en-US" altLang="ja-JP" sz="1800" dirty="0" smtClean="0">
                <a:latin typeface="ＭＳ ゴシック" panose="020B0609070205080204" pitchFamily="49" charset="-128"/>
                <a:ea typeface="ＭＳ ゴシック" panose="020B0609070205080204" pitchFamily="49" charset="-128"/>
                <a:cs typeface="メイリオ" panose="020B0604030504040204" pitchFamily="50" charset="-128"/>
              </a:rPr>
            </a:br>
            <a:r>
              <a:rPr lang="ja-JP" altLang="en-US" sz="1800" dirty="0">
                <a:latin typeface="ＭＳ ゴシック" panose="020B0609070205080204" pitchFamily="49" charset="-128"/>
                <a:ea typeface="ＭＳ ゴシック" panose="020B0609070205080204" pitchFamily="49" charset="-128"/>
                <a:cs typeface="メイリオ" panose="020B0604030504040204" pitchFamily="50" charset="-128"/>
              </a:rPr>
              <a:t/>
            </a:r>
            <a:br>
              <a:rPr lang="ja-JP" altLang="en-US" sz="1800" dirty="0">
                <a:latin typeface="ＭＳ ゴシック" panose="020B0609070205080204" pitchFamily="49" charset="-128"/>
                <a:ea typeface="ＭＳ ゴシック" panose="020B0609070205080204" pitchFamily="49" charset="-128"/>
                <a:cs typeface="メイリオ" panose="020B0604030504040204" pitchFamily="50" charset="-128"/>
              </a:rPr>
            </a:br>
            <a:r>
              <a:rPr lang="ja-JP" altLang="en-US" sz="1800" dirty="0">
                <a:latin typeface="ＭＳ ゴシック" panose="020B0609070205080204" pitchFamily="49" charset="-128"/>
                <a:ea typeface="ＭＳ ゴシック" panose="020B0609070205080204" pitchFamily="49" charset="-128"/>
                <a:cs typeface="メイリオ" panose="020B0604030504040204" pitchFamily="50" charset="-128"/>
              </a:rPr>
              <a:t>　最低賃金額は、毎年、中央最低賃金審議会から示される引上げ額の目安を参考にして、各都道府県最低賃金審議会において審議が行われ、改定額が決定されます。</a:t>
            </a:r>
            <a:br>
              <a:rPr lang="ja-JP" altLang="en-US" sz="1800" dirty="0">
                <a:latin typeface="ＭＳ ゴシック" panose="020B0609070205080204" pitchFamily="49" charset="-128"/>
                <a:ea typeface="ＭＳ ゴシック" panose="020B0609070205080204" pitchFamily="49" charset="-128"/>
                <a:cs typeface="メイリオ" panose="020B0604030504040204" pitchFamily="50" charset="-128"/>
              </a:rPr>
            </a:br>
            <a:r>
              <a:rPr lang="ja-JP" altLang="en-US" sz="1800" dirty="0">
                <a:latin typeface="ＭＳ ゴシック" panose="020B0609070205080204" pitchFamily="49" charset="-128"/>
                <a:ea typeface="ＭＳ ゴシック" panose="020B0609070205080204" pitchFamily="49" charset="-128"/>
                <a:cs typeface="メイリオ" panose="020B0604030504040204" pitchFamily="50" charset="-128"/>
              </a:rPr>
              <a:t>　平成</a:t>
            </a:r>
            <a:r>
              <a:rPr lang="en-US" altLang="ja-JP" sz="1800" dirty="0" smtClean="0">
                <a:latin typeface="ＭＳ ゴシック" panose="020B0609070205080204" pitchFamily="49" charset="-128"/>
                <a:ea typeface="ＭＳ ゴシック" panose="020B0609070205080204" pitchFamily="49" charset="-128"/>
                <a:cs typeface="メイリオ" panose="020B0604030504040204" pitchFamily="50" charset="-128"/>
              </a:rPr>
              <a:t>29</a:t>
            </a:r>
            <a:r>
              <a:rPr lang="ja-JP" altLang="en-US" sz="1800" dirty="0" smtClean="0">
                <a:latin typeface="ＭＳ ゴシック" panose="020B0609070205080204" pitchFamily="49" charset="-128"/>
                <a:ea typeface="ＭＳ ゴシック" panose="020B0609070205080204" pitchFamily="49" charset="-128"/>
                <a:cs typeface="メイリオ" panose="020B0604030504040204" pitchFamily="50" charset="-128"/>
              </a:rPr>
              <a:t>年度</a:t>
            </a:r>
            <a:r>
              <a:rPr lang="ja-JP" altLang="en-US" sz="1800" dirty="0">
                <a:latin typeface="ＭＳ ゴシック" panose="020B0609070205080204" pitchFamily="49" charset="-128"/>
                <a:ea typeface="ＭＳ ゴシック" panose="020B0609070205080204" pitchFamily="49" charset="-128"/>
                <a:cs typeface="メイリオ" panose="020B0604030504040204" pitchFamily="50" charset="-128"/>
              </a:rPr>
              <a:t>においては、全国加重平均で</a:t>
            </a:r>
            <a:r>
              <a:rPr lang="en-US" altLang="ja-JP" sz="1800" dirty="0">
                <a:latin typeface="ＭＳ ゴシック" panose="020B0609070205080204" pitchFamily="49" charset="-128"/>
                <a:ea typeface="ＭＳ ゴシック" panose="020B0609070205080204" pitchFamily="49" charset="-128"/>
                <a:cs typeface="メイリオ" panose="020B0604030504040204" pitchFamily="50" charset="-128"/>
              </a:rPr>
              <a:t>25</a:t>
            </a:r>
            <a:r>
              <a:rPr lang="ja-JP" altLang="en-US" sz="1800" dirty="0">
                <a:latin typeface="ＭＳ ゴシック" panose="020B0609070205080204" pitchFamily="49" charset="-128"/>
                <a:ea typeface="ＭＳ ゴシック" panose="020B0609070205080204" pitchFamily="49" charset="-128"/>
                <a:cs typeface="メイリオ" panose="020B0604030504040204" pitchFamily="50" charset="-128"/>
              </a:rPr>
              <a:t>円の引上げとなる改定が</a:t>
            </a:r>
            <a:r>
              <a:rPr lang="ja-JP" altLang="en-US" sz="1800" dirty="0" smtClean="0">
                <a:latin typeface="ＭＳ ゴシック" panose="020B0609070205080204" pitchFamily="49" charset="-128"/>
                <a:ea typeface="ＭＳ ゴシック" panose="020B0609070205080204" pitchFamily="49" charset="-128"/>
                <a:cs typeface="メイリオ" panose="020B0604030504040204" pitchFamily="50" charset="-128"/>
              </a:rPr>
              <a:t>行われました</a:t>
            </a:r>
            <a:r>
              <a:rPr lang="ja-JP" altLang="en-US" sz="1800" dirty="0">
                <a:latin typeface="ＭＳ ゴシック" panose="020B0609070205080204" pitchFamily="49" charset="-128"/>
                <a:ea typeface="ＭＳ ゴシック" panose="020B0609070205080204" pitchFamily="49" charset="-128"/>
                <a:cs typeface="メイリオ" panose="020B0604030504040204" pitchFamily="50" charset="-128"/>
              </a:rPr>
              <a:t>。</a:t>
            </a:r>
            <a:br>
              <a:rPr lang="ja-JP" altLang="en-US" sz="1800" dirty="0">
                <a:latin typeface="ＭＳ ゴシック" panose="020B0609070205080204" pitchFamily="49" charset="-128"/>
                <a:ea typeface="ＭＳ ゴシック" panose="020B0609070205080204" pitchFamily="49" charset="-128"/>
                <a:cs typeface="メイリオ" panose="020B0604030504040204" pitchFamily="50" charset="-128"/>
              </a:rPr>
            </a:br>
            <a:r>
              <a:rPr lang="en-US" altLang="ja-JP" sz="1800" dirty="0" smtClean="0">
                <a:latin typeface="ＭＳ ゴシック" panose="020B0609070205080204" pitchFamily="49" charset="-128"/>
                <a:ea typeface="ＭＳ ゴシック" panose="020B0609070205080204" pitchFamily="49" charset="-128"/>
                <a:cs typeface="メイリオ" panose="020B0604030504040204" pitchFamily="50" charset="-128"/>
              </a:rPr>
              <a:t/>
            </a:r>
            <a:br>
              <a:rPr lang="en-US" altLang="ja-JP" sz="1800" dirty="0" smtClean="0">
                <a:latin typeface="ＭＳ ゴシック" panose="020B0609070205080204" pitchFamily="49" charset="-128"/>
                <a:ea typeface="ＭＳ ゴシック" panose="020B0609070205080204" pitchFamily="49" charset="-128"/>
                <a:cs typeface="メイリオ" panose="020B0604030504040204" pitchFamily="50" charset="-128"/>
              </a:rPr>
            </a:br>
            <a:r>
              <a:rPr lang="ja-JP" altLang="en-US" sz="1800" dirty="0">
                <a:latin typeface="ＭＳ ゴシック" panose="020B0609070205080204" pitchFamily="49" charset="-128"/>
                <a:ea typeface="ＭＳ ゴシック" panose="020B0609070205080204" pitchFamily="49" charset="-128"/>
                <a:cs typeface="メイリオ" panose="020B0604030504040204" pitchFamily="50" charset="-128"/>
              </a:rPr>
              <a:t>　本マニュアルは</a:t>
            </a:r>
            <a:r>
              <a:rPr lang="ja-JP" altLang="en-US" sz="1800" dirty="0" smtClean="0">
                <a:latin typeface="ＭＳ ゴシック" panose="020B0609070205080204" pitchFamily="49" charset="-128"/>
                <a:ea typeface="ＭＳ ゴシック" panose="020B0609070205080204" pitchFamily="49" charset="-128"/>
                <a:cs typeface="メイリオ" panose="020B0604030504040204" pitchFamily="50" charset="-128"/>
              </a:rPr>
              <a:t>、企業における賃金引上げに向けた取組</a:t>
            </a:r>
            <a:r>
              <a:rPr lang="ja-JP" altLang="en-US" sz="1800" dirty="0">
                <a:latin typeface="ＭＳ ゴシック" panose="020B0609070205080204" pitchFamily="49" charset="-128"/>
                <a:ea typeface="ＭＳ ゴシック" panose="020B0609070205080204" pitchFamily="49" charset="-128"/>
                <a:cs typeface="メイリオ" panose="020B0604030504040204" pitchFamily="50" charset="-128"/>
              </a:rPr>
              <a:t>に御活用いただける厚生労働省及び中小企業庁の</a:t>
            </a:r>
            <a:r>
              <a:rPr lang="ja-JP" altLang="en-US" sz="1800" dirty="0" smtClean="0">
                <a:latin typeface="ＭＳ ゴシック" panose="020B0609070205080204" pitchFamily="49" charset="-128"/>
                <a:ea typeface="ＭＳ ゴシック" panose="020B0609070205080204" pitchFamily="49" charset="-128"/>
                <a:cs typeface="メイリオ" panose="020B0604030504040204" pitchFamily="50" charset="-128"/>
              </a:rPr>
              <a:t>支援事業に</a:t>
            </a:r>
            <a:r>
              <a:rPr lang="ja-JP" altLang="en-US" sz="1800" dirty="0">
                <a:latin typeface="ＭＳ ゴシック" panose="020B0609070205080204" pitchFamily="49" charset="-128"/>
                <a:ea typeface="ＭＳ ゴシック" panose="020B0609070205080204" pitchFamily="49" charset="-128"/>
                <a:cs typeface="メイリオ" panose="020B0604030504040204" pitchFamily="50" charset="-128"/>
              </a:rPr>
              <a:t>関して、その内容や関連する相談窓口を御紹介するものです。</a:t>
            </a:r>
            <a:br>
              <a:rPr lang="ja-JP" altLang="en-US" sz="1800" dirty="0">
                <a:latin typeface="ＭＳ ゴシック" panose="020B0609070205080204" pitchFamily="49" charset="-128"/>
                <a:ea typeface="ＭＳ ゴシック" panose="020B0609070205080204" pitchFamily="49" charset="-128"/>
                <a:cs typeface="メイリオ" panose="020B0604030504040204" pitchFamily="50" charset="-128"/>
              </a:rPr>
            </a:br>
            <a:r>
              <a:rPr lang="en-US" altLang="ja-JP" sz="1800" dirty="0" smtClean="0">
                <a:latin typeface="ＭＳ ゴシック" panose="020B0609070205080204" pitchFamily="49" charset="-128"/>
                <a:ea typeface="ＭＳ ゴシック" panose="020B0609070205080204" pitchFamily="49" charset="-128"/>
                <a:cs typeface="メイリオ" panose="020B0604030504040204" pitchFamily="50" charset="-128"/>
              </a:rPr>
              <a:t/>
            </a:r>
            <a:br>
              <a:rPr lang="en-US" altLang="ja-JP" sz="1800" dirty="0" smtClean="0">
                <a:latin typeface="ＭＳ ゴシック" panose="020B0609070205080204" pitchFamily="49" charset="-128"/>
                <a:ea typeface="ＭＳ ゴシック" panose="020B0609070205080204" pitchFamily="49" charset="-128"/>
                <a:cs typeface="メイリオ" panose="020B0604030504040204" pitchFamily="50" charset="-128"/>
              </a:rPr>
            </a:br>
            <a:r>
              <a:rPr lang="ja-JP" altLang="en-US" sz="1800" dirty="0" smtClean="0">
                <a:latin typeface="ＭＳ ゴシック" panose="020B0609070205080204" pitchFamily="49" charset="-128"/>
                <a:ea typeface="ＭＳ ゴシック" panose="020B0609070205080204" pitchFamily="49" charset="-128"/>
                <a:cs typeface="メイリオ" panose="020B0604030504040204" pitchFamily="50" charset="-128"/>
              </a:rPr>
              <a:t>　中小企業等で働く方々の賃金引上げに向け、本マニュアルをご活用いただけますと幸いです。</a:t>
            </a:r>
            <a:endParaRPr lang="ja-JP" altLang="en-US" sz="1800" dirty="0">
              <a:latin typeface="ＭＳ ゴシック" panose="020B0609070205080204" pitchFamily="49" charset="-128"/>
              <a:ea typeface="ＭＳ ゴシック" panose="020B0609070205080204" pitchFamily="49" charset="-128"/>
              <a:cs typeface="メイリオ" panose="020B0604030504040204" pitchFamily="50" charset="-128"/>
            </a:endParaRPr>
          </a:p>
        </p:txBody>
      </p:sp>
      <p:sp>
        <p:nvSpPr>
          <p:cNvPr id="7" name="タイトル 1"/>
          <p:cNvSpPr txBox="1">
            <a:spLocks/>
          </p:cNvSpPr>
          <p:nvPr/>
        </p:nvSpPr>
        <p:spPr>
          <a:xfrm>
            <a:off x="0" y="107504"/>
            <a:ext cx="6858000" cy="432000"/>
          </a:xfrm>
          <a:prstGeom prst="roundRect">
            <a:avLst/>
          </a:prstGeom>
          <a:solidFill>
            <a:srgbClr val="002060"/>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smtClean="0">
                <a:solidFill>
                  <a:prstClr val="white"/>
                </a:solidFill>
                <a:latin typeface="ＭＳ ゴシック" panose="020B0609070205080204" pitchFamily="49" charset="-128"/>
                <a:ea typeface="ＭＳ ゴシック" panose="020B0609070205080204" pitchFamily="49" charset="-128"/>
              </a:rPr>
              <a:t>　はじめに</a:t>
            </a:r>
            <a:endParaRPr lang="ja-JP" altLang="en-US" sz="2000" b="1" dirty="0">
              <a:solidFill>
                <a:prstClr val="white"/>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61402391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テキスト ボックス 15"/>
          <p:cNvSpPr txBox="1"/>
          <p:nvPr/>
        </p:nvSpPr>
        <p:spPr>
          <a:xfrm>
            <a:off x="200413" y="2987824"/>
            <a:ext cx="6457174" cy="830997"/>
          </a:xfrm>
          <a:prstGeom prst="rect">
            <a:avLst/>
          </a:prstGeom>
          <a:noFill/>
          <a:ln w="19050">
            <a:solidFill>
              <a:schemeClr val="tx1"/>
            </a:solidFill>
            <a:prstDash val="dash"/>
          </a:ln>
        </p:spPr>
        <p:txBody>
          <a:bodyPr wrap="square" rtlCol="0">
            <a:spAutoFit/>
          </a:bodyPr>
          <a:lstStyle/>
          <a:p>
            <a:pPr latinLnBrk="1"/>
            <a:r>
              <a:rPr lang="ja-JP" altLang="en-US" sz="1200" dirty="0"/>
              <a:t>（１</a:t>
            </a:r>
            <a:r>
              <a:rPr lang="ja-JP" altLang="en-US" sz="1200" dirty="0" smtClean="0"/>
              <a:t>）雇用</a:t>
            </a:r>
            <a:r>
              <a:rPr lang="ja-JP" altLang="en-US" sz="1200" dirty="0"/>
              <a:t>管理制度を導入し、従業員の</a:t>
            </a:r>
            <a:r>
              <a:rPr lang="ja-JP" altLang="en-US" sz="1200" dirty="0" smtClean="0"/>
              <a:t>離職率の低下</a:t>
            </a:r>
            <a:r>
              <a:rPr lang="ja-JP" altLang="en-US" sz="1200" dirty="0"/>
              <a:t>に取り組む事業主（介護</a:t>
            </a:r>
            <a:r>
              <a:rPr lang="en-US" altLang="ja-JP" sz="1200" dirty="0"/>
              <a:t>/</a:t>
            </a:r>
            <a:r>
              <a:rPr lang="ja-JP" altLang="en-US" sz="1200" dirty="0" smtClean="0"/>
              <a:t>保育事業</a:t>
            </a:r>
            <a:r>
              <a:rPr lang="ja-JP" altLang="en-US" sz="1200" dirty="0"/>
              <a:t>主</a:t>
            </a:r>
            <a:r>
              <a:rPr lang="ja-JP" altLang="en-US" sz="1200" dirty="0" smtClean="0"/>
              <a:t>を</a:t>
            </a:r>
            <a:endParaRPr lang="en-US" altLang="ja-JP" sz="1200" dirty="0" smtClean="0"/>
          </a:p>
          <a:p>
            <a:pPr latinLnBrk="1"/>
            <a:r>
              <a:rPr lang="ja-JP" altLang="en-US" sz="1200" dirty="0"/>
              <a:t>　</a:t>
            </a:r>
            <a:r>
              <a:rPr lang="ja-JP" altLang="en-US" sz="1200" dirty="0" smtClean="0"/>
              <a:t>　　含む</a:t>
            </a:r>
            <a:r>
              <a:rPr lang="ja-JP" altLang="en-US" sz="1200" dirty="0"/>
              <a:t>。）</a:t>
            </a:r>
          </a:p>
          <a:p>
            <a:pPr latinLnBrk="1"/>
            <a:r>
              <a:rPr lang="ja-JP" altLang="en-US" sz="1200" dirty="0"/>
              <a:t>（２）介護福祉機器の</a:t>
            </a:r>
            <a:r>
              <a:rPr lang="ja-JP" altLang="en-US" sz="1200" dirty="0" smtClean="0"/>
              <a:t>導入を通じて、労働者の離職率の低下に取り組む介護</a:t>
            </a:r>
            <a:r>
              <a:rPr lang="ja-JP" altLang="en-US" sz="1200" dirty="0"/>
              <a:t>事業主</a:t>
            </a:r>
          </a:p>
          <a:p>
            <a:pPr latinLnBrk="1"/>
            <a:r>
              <a:rPr lang="ja-JP" altLang="en-US" sz="1200" dirty="0"/>
              <a:t>（３）賃金</a:t>
            </a:r>
            <a:r>
              <a:rPr lang="ja-JP" altLang="en-US" sz="1200" dirty="0" smtClean="0"/>
              <a:t>制度の整備を通じて、労働者</a:t>
            </a:r>
            <a:r>
              <a:rPr lang="ja-JP" altLang="en-US" sz="1200" dirty="0"/>
              <a:t>の</a:t>
            </a:r>
            <a:r>
              <a:rPr lang="ja-JP" altLang="en-US" sz="1200" dirty="0" smtClean="0"/>
              <a:t>離職率の低下</a:t>
            </a:r>
            <a:r>
              <a:rPr lang="ja-JP" altLang="en-US" sz="1200" dirty="0"/>
              <a:t>に取り組む介護</a:t>
            </a:r>
            <a:r>
              <a:rPr lang="en-US" altLang="ja-JP" sz="1200" dirty="0"/>
              <a:t>/</a:t>
            </a:r>
            <a:r>
              <a:rPr lang="ja-JP" altLang="en-US" sz="1200" dirty="0" smtClean="0"/>
              <a:t>保育事業主　</a:t>
            </a:r>
            <a:endParaRPr lang="ja-JP" altLang="en-US" sz="1200" strike="sngStrike" dirty="0">
              <a:solidFill>
                <a:srgbClr val="FF0000"/>
              </a:solidFill>
            </a:endParaRPr>
          </a:p>
        </p:txBody>
      </p:sp>
      <p:sp>
        <p:nvSpPr>
          <p:cNvPr id="7" name="タイトル 1"/>
          <p:cNvSpPr txBox="1">
            <a:spLocks/>
          </p:cNvSpPr>
          <p:nvPr/>
        </p:nvSpPr>
        <p:spPr>
          <a:xfrm>
            <a:off x="0" y="107504"/>
            <a:ext cx="6858000" cy="432000"/>
          </a:xfrm>
          <a:prstGeom prst="roundRect">
            <a:avLst/>
          </a:prstGeom>
          <a:solidFill>
            <a:schemeClr val="tx2">
              <a:lumMod val="60000"/>
              <a:lumOff val="40000"/>
            </a:schemeClr>
          </a:solidFill>
          <a:ln>
            <a:solidFill>
              <a:schemeClr val="tx2">
                <a:lumMod val="60000"/>
                <a:lumOff val="40000"/>
              </a:schemeClr>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solidFill>
                  <a:prstClr val="white"/>
                </a:solidFill>
                <a:latin typeface="ＭＳ ゴシック" panose="020B0609070205080204" pitchFamily="49" charset="-128"/>
                <a:ea typeface="ＭＳ ゴシック" panose="020B0609070205080204" pitchFamily="49" charset="-128"/>
              </a:rPr>
              <a:t>５．その他、雇用に関する支援</a:t>
            </a:r>
          </a:p>
        </p:txBody>
      </p:sp>
      <p:sp>
        <p:nvSpPr>
          <p:cNvPr id="8" name="Rectangle 3"/>
          <p:cNvSpPr>
            <a:spLocks noChangeArrowheads="1"/>
          </p:cNvSpPr>
          <p:nvPr/>
        </p:nvSpPr>
        <p:spPr bwMode="auto">
          <a:xfrm>
            <a:off x="-44624" y="558666"/>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（２）</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a:solidFill>
                  <a:srgbClr val="FF0000"/>
                </a:solidFill>
                <a:latin typeface="ＭＳ ゴシック" panose="020B0609070205080204" pitchFamily="49" charset="-128"/>
                <a:ea typeface="ＭＳ ゴシック" panose="020B0609070205080204" pitchFamily="49" charset="-128"/>
              </a:rPr>
              <a:t>従業員の処遇や職場環境の改善を図るための支援策を知りたい</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p:txBody>
      </p:sp>
      <p:sp>
        <p:nvSpPr>
          <p:cNvPr id="2" name="正方形/長方形 1"/>
          <p:cNvSpPr/>
          <p:nvPr/>
        </p:nvSpPr>
        <p:spPr>
          <a:xfrm>
            <a:off x="2074540" y="830826"/>
            <a:ext cx="2708920"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211209" y="1745104"/>
            <a:ext cx="6457175" cy="738664"/>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latinLnBrk="1"/>
            <a:r>
              <a:rPr lang="ja-JP" altLang="en-US" sz="1400" dirty="0" smtClean="0">
                <a:solidFill>
                  <a:srgbClr val="0070C0"/>
                </a:solidFill>
              </a:rPr>
              <a:t>　 </a:t>
            </a:r>
            <a:r>
              <a:rPr lang="ja-JP" altLang="ja-JP" sz="1400" dirty="0" smtClean="0">
                <a:solidFill>
                  <a:srgbClr val="0070C0"/>
                </a:solidFill>
              </a:rPr>
              <a:t>事業主が</a:t>
            </a:r>
            <a:r>
              <a:rPr lang="ja-JP" altLang="ja-JP" sz="1400" dirty="0">
                <a:solidFill>
                  <a:srgbClr val="0070C0"/>
                </a:solidFill>
              </a:rPr>
              <a:t>、従業員の処遇や労働環境の</a:t>
            </a:r>
            <a:r>
              <a:rPr lang="ja-JP" altLang="ja-JP" sz="1400" dirty="0" smtClean="0">
                <a:solidFill>
                  <a:srgbClr val="0070C0"/>
                </a:solidFill>
              </a:rPr>
              <a:t>改善</a:t>
            </a:r>
            <a:r>
              <a:rPr lang="ja-JP" altLang="en-US" sz="1400" dirty="0" smtClean="0">
                <a:solidFill>
                  <a:srgbClr val="0070C0"/>
                </a:solidFill>
              </a:rPr>
              <a:t>に向けた</a:t>
            </a:r>
            <a:r>
              <a:rPr lang="ja-JP" altLang="ja-JP" sz="1400" dirty="0" smtClean="0">
                <a:solidFill>
                  <a:srgbClr val="0070C0"/>
                </a:solidFill>
              </a:rPr>
              <a:t>「</a:t>
            </a:r>
            <a:r>
              <a:rPr lang="ja-JP" altLang="ja-JP" sz="1400" dirty="0">
                <a:solidFill>
                  <a:srgbClr val="0070C0"/>
                </a:solidFill>
              </a:rPr>
              <a:t>魅力ある職場づくり」（雇用管理制度の導入、介護福祉機器の導入</a:t>
            </a:r>
            <a:r>
              <a:rPr lang="ja-JP" altLang="ja-JP" sz="1400" dirty="0" smtClean="0">
                <a:solidFill>
                  <a:srgbClr val="0070C0"/>
                </a:solidFill>
              </a:rPr>
              <a:t>、</a:t>
            </a:r>
            <a:r>
              <a:rPr lang="ja-JP" altLang="en-US" sz="1400" dirty="0" smtClean="0">
                <a:solidFill>
                  <a:srgbClr val="0070C0"/>
                </a:solidFill>
              </a:rPr>
              <a:t>介護</a:t>
            </a:r>
            <a:r>
              <a:rPr lang="en-US" altLang="ja-JP" sz="1400" dirty="0" smtClean="0">
                <a:solidFill>
                  <a:srgbClr val="0070C0"/>
                </a:solidFill>
              </a:rPr>
              <a:t>/</a:t>
            </a:r>
            <a:r>
              <a:rPr lang="ja-JP" altLang="en-US" sz="1400" dirty="0" smtClean="0">
                <a:solidFill>
                  <a:srgbClr val="0070C0"/>
                </a:solidFill>
              </a:rPr>
              <a:t>保育</a:t>
            </a:r>
            <a:r>
              <a:rPr lang="ja-JP" altLang="ja-JP" sz="1400" dirty="0" smtClean="0">
                <a:solidFill>
                  <a:srgbClr val="0070C0"/>
                </a:solidFill>
              </a:rPr>
              <a:t>事業</a:t>
            </a:r>
            <a:r>
              <a:rPr lang="ja-JP" altLang="ja-JP" sz="1400" dirty="0">
                <a:solidFill>
                  <a:srgbClr val="0070C0"/>
                </a:solidFill>
              </a:rPr>
              <a:t>主による賃金制度の整備）を</a:t>
            </a:r>
            <a:r>
              <a:rPr lang="ja-JP" altLang="ja-JP" sz="1400" dirty="0" smtClean="0">
                <a:solidFill>
                  <a:srgbClr val="0070C0"/>
                </a:solidFill>
              </a:rPr>
              <a:t>行</a:t>
            </a:r>
            <a:r>
              <a:rPr lang="en-US" altLang="ja-JP" sz="1400" dirty="0" smtClean="0">
                <a:solidFill>
                  <a:srgbClr val="0070C0"/>
                </a:solidFill>
              </a:rPr>
              <a:t> </a:t>
            </a:r>
            <a:r>
              <a:rPr lang="ja-JP" altLang="ja-JP" sz="1400" dirty="0" smtClean="0">
                <a:solidFill>
                  <a:srgbClr val="0070C0"/>
                </a:solidFill>
              </a:rPr>
              <a:t>う場合に</a:t>
            </a:r>
            <a:r>
              <a:rPr lang="ja-JP" altLang="ja-JP" sz="1400" dirty="0">
                <a:solidFill>
                  <a:srgbClr val="0070C0"/>
                </a:solidFill>
              </a:rPr>
              <a:t>、助成金を支給します。</a:t>
            </a:r>
          </a:p>
        </p:txBody>
      </p:sp>
      <p:sp>
        <p:nvSpPr>
          <p:cNvPr id="20" name="テキスト ボックス 19"/>
          <p:cNvSpPr txBox="1"/>
          <p:nvPr/>
        </p:nvSpPr>
        <p:spPr>
          <a:xfrm>
            <a:off x="200648" y="4180597"/>
            <a:ext cx="6435582" cy="3447098"/>
          </a:xfrm>
          <a:prstGeom prst="rect">
            <a:avLst/>
          </a:prstGeom>
          <a:noFill/>
          <a:ln w="19050">
            <a:solidFill>
              <a:schemeClr val="tx1"/>
            </a:solidFill>
            <a:prstDash val="dash"/>
          </a:ln>
        </p:spPr>
        <p:txBody>
          <a:bodyPr wrap="square" rtlCol="0">
            <a:spAutoFit/>
          </a:bodyPr>
          <a:lstStyle/>
          <a:p>
            <a:r>
              <a:rPr lang="ja-JP" altLang="en-US" sz="1400" dirty="0"/>
              <a:t>導入した制度等に応じて、以下の金額が支給されます</a:t>
            </a:r>
            <a:r>
              <a:rPr lang="ja-JP" altLang="en-US" sz="1400" dirty="0" smtClean="0"/>
              <a:t>。</a:t>
            </a:r>
            <a:endParaRPr lang="en-US" altLang="ja-JP" sz="1400" strike="sngStrike" dirty="0" smtClean="0">
              <a:solidFill>
                <a:srgbClr val="FF0000"/>
              </a:solidFill>
            </a:endParaRPr>
          </a:p>
          <a:p>
            <a:endParaRPr lang="ja-JP" altLang="en-US" sz="800" dirty="0"/>
          </a:p>
          <a:p>
            <a:r>
              <a:rPr lang="ja-JP" altLang="en-US" sz="1400" dirty="0" smtClean="0"/>
              <a:t>１</a:t>
            </a:r>
            <a:r>
              <a:rPr lang="ja-JP" altLang="en-US" sz="1400" dirty="0"/>
              <a:t>．雇用管理制度助成</a:t>
            </a:r>
            <a:r>
              <a:rPr lang="ja-JP" altLang="en-US" sz="1400" dirty="0" smtClean="0"/>
              <a:t>コース</a:t>
            </a:r>
            <a:endParaRPr lang="en-US" altLang="ja-JP" sz="1400" dirty="0" smtClean="0"/>
          </a:p>
          <a:p>
            <a:pPr marL="180975" indent="-180975" defTabSz="913903"/>
            <a:r>
              <a:rPr lang="ja-JP" altLang="en-US" sz="1200" dirty="0">
                <a:solidFill>
                  <a:prstClr val="black"/>
                </a:solidFill>
                <a:latin typeface="ＭＳ Ｐゴシック"/>
              </a:rPr>
              <a:t>　</a:t>
            </a:r>
            <a:r>
              <a:rPr lang="ja-JP" altLang="en-US" sz="1200" dirty="0" smtClean="0">
                <a:solidFill>
                  <a:prstClr val="black"/>
                </a:solidFill>
                <a:latin typeface="ＭＳ Ｐゴシック"/>
              </a:rPr>
              <a:t>　</a:t>
            </a:r>
            <a:r>
              <a:rPr lang="ja-JP" altLang="en-US" sz="1200" dirty="0">
                <a:latin typeface="ＭＳ Ｐゴシック"/>
              </a:rPr>
              <a:t> </a:t>
            </a:r>
            <a:r>
              <a:rPr lang="ja-JP" altLang="en-US" sz="1200" dirty="0" smtClean="0">
                <a:latin typeface="ＭＳ Ｐゴシック"/>
              </a:rPr>
              <a:t>評価</a:t>
            </a:r>
            <a:r>
              <a:rPr lang="ja-JP" altLang="en-US" sz="1200" dirty="0">
                <a:latin typeface="ＭＳ Ｐゴシック"/>
              </a:rPr>
              <a:t>・処遇制度、研修制度、健康づくり制度、メンター制度及び短時間正社員制度（</a:t>
            </a:r>
            <a:r>
              <a:rPr lang="ja-JP" altLang="en-US" sz="1200" dirty="0" smtClean="0">
                <a:latin typeface="ＭＳ Ｐゴシック"/>
              </a:rPr>
              <a:t>保育事業</a:t>
            </a:r>
            <a:endParaRPr lang="en-US" altLang="ja-JP" sz="1200" dirty="0" smtClean="0">
              <a:latin typeface="ＭＳ Ｐゴシック"/>
            </a:endParaRPr>
          </a:p>
          <a:p>
            <a:pPr marL="180975" indent="-180975" defTabSz="913903"/>
            <a:r>
              <a:rPr lang="ja-JP" altLang="en-US" sz="1200" dirty="0">
                <a:latin typeface="ＭＳ Ｐゴシック"/>
              </a:rPr>
              <a:t>　</a:t>
            </a:r>
            <a:r>
              <a:rPr lang="ja-JP" altLang="en-US" sz="1200" dirty="0" smtClean="0">
                <a:latin typeface="ＭＳ Ｐゴシック"/>
              </a:rPr>
              <a:t>主</a:t>
            </a:r>
            <a:r>
              <a:rPr lang="ja-JP" altLang="en-US" sz="1200" dirty="0">
                <a:latin typeface="ＭＳ Ｐゴシック"/>
              </a:rPr>
              <a:t>のみ</a:t>
            </a:r>
            <a:r>
              <a:rPr lang="ja-JP" altLang="en-US" sz="1200" dirty="0" smtClean="0">
                <a:latin typeface="ＭＳ Ｐゴシック"/>
              </a:rPr>
              <a:t>）を新た</a:t>
            </a:r>
            <a:r>
              <a:rPr lang="ja-JP" altLang="en-US" sz="1200" dirty="0">
                <a:latin typeface="ＭＳ Ｐゴシック"/>
              </a:rPr>
              <a:t>に導入し、対象労働者全員に対して実施することにより</a:t>
            </a:r>
            <a:r>
              <a:rPr lang="ja-JP" altLang="en-US" sz="1200" dirty="0" smtClean="0">
                <a:latin typeface="ＭＳ Ｐゴシック"/>
              </a:rPr>
              <a:t>、</a:t>
            </a:r>
            <a:r>
              <a:rPr lang="ja-JP" altLang="en-US" sz="1200" dirty="0" smtClean="0"/>
              <a:t>離職率の低下目標を達成した場合、目標達成助成として５７万円（生産性要件を満たした場合は７２万円）を助成。</a:t>
            </a:r>
          </a:p>
          <a:p>
            <a:endParaRPr lang="en-US" altLang="ja-JP" sz="400" dirty="0"/>
          </a:p>
          <a:p>
            <a:r>
              <a:rPr lang="ja-JP" altLang="en-US" sz="1400" dirty="0" smtClean="0"/>
              <a:t> ２</a:t>
            </a:r>
            <a:r>
              <a:rPr lang="ja-JP" altLang="en-US" sz="1400" dirty="0"/>
              <a:t>．介護福祉機器助成コース</a:t>
            </a:r>
          </a:p>
          <a:p>
            <a:r>
              <a:rPr lang="ja-JP" altLang="en-US" sz="1400" dirty="0"/>
              <a:t>　</a:t>
            </a:r>
            <a:r>
              <a:rPr lang="ja-JP" altLang="en-US" sz="1400" dirty="0" smtClean="0"/>
              <a:t>　 </a:t>
            </a:r>
            <a:r>
              <a:rPr lang="ja-JP" altLang="en-US" sz="1200" dirty="0" smtClean="0"/>
              <a:t>介護</a:t>
            </a:r>
            <a:r>
              <a:rPr lang="ja-JP" altLang="en-US" sz="1200" dirty="0"/>
              <a:t>事業主が、介護労働者の</a:t>
            </a:r>
            <a:r>
              <a:rPr lang="ja-JP" altLang="en-US" sz="1200" dirty="0" smtClean="0"/>
              <a:t>身体的負担</a:t>
            </a:r>
            <a:r>
              <a:rPr lang="ja-JP" altLang="en-US" sz="1200" dirty="0"/>
              <a:t>を軽減するために</a:t>
            </a:r>
            <a:r>
              <a:rPr lang="ja-JP" altLang="en-US" sz="1200" dirty="0" smtClean="0"/>
              <a:t>、介護</a:t>
            </a:r>
            <a:r>
              <a:rPr lang="ja-JP" altLang="en-US" sz="1200" dirty="0"/>
              <a:t>福祉機器を新たに導入し</a:t>
            </a:r>
            <a:r>
              <a:rPr lang="ja-JP" altLang="en-US" sz="1200" dirty="0" smtClean="0"/>
              <a:t>、</a:t>
            </a:r>
            <a:endParaRPr lang="en-US" altLang="ja-JP" sz="1200" dirty="0" smtClean="0"/>
          </a:p>
          <a:p>
            <a:pPr marL="85725" indent="-85725"/>
            <a:r>
              <a:rPr lang="ja-JP" altLang="en-US" sz="1200" dirty="0"/>
              <a:t>　</a:t>
            </a:r>
            <a:r>
              <a:rPr lang="ja-JP" altLang="en-US" sz="1200" dirty="0" smtClean="0"/>
              <a:t>労働</a:t>
            </a:r>
            <a:r>
              <a:rPr lang="ja-JP" altLang="en-US" sz="1200" dirty="0"/>
              <a:t>環境の改善がみられた</a:t>
            </a:r>
            <a:r>
              <a:rPr lang="ja-JP" altLang="en-US" sz="1200" dirty="0" smtClean="0"/>
              <a:t>場合、機器導入助成として導入費用</a:t>
            </a:r>
            <a:r>
              <a:rPr lang="ja-JP" altLang="en-US" sz="1200" dirty="0"/>
              <a:t>の２５％（上限１５０万円</a:t>
            </a:r>
            <a:r>
              <a:rPr lang="ja-JP" altLang="en-US" sz="1200" dirty="0" smtClean="0"/>
              <a:t>）を助成</a:t>
            </a:r>
            <a:r>
              <a:rPr lang="ja-JP" altLang="en-US" sz="1200" dirty="0"/>
              <a:t>。</a:t>
            </a:r>
            <a:r>
              <a:rPr lang="ja-JP" altLang="en-US" sz="1200" dirty="0" smtClean="0"/>
              <a:t>さらに離職率の低下目標を達成した場合、目標達成助成として導入費用の２０％（生産性要件を満たした場合</a:t>
            </a:r>
            <a:r>
              <a:rPr lang="ja-JP" altLang="en-US" sz="1200" dirty="0"/>
              <a:t>は３５％（上限</a:t>
            </a:r>
            <a:r>
              <a:rPr lang="ja-JP" altLang="en-US" sz="1200" dirty="0" smtClean="0"/>
              <a:t>１５０万円</a:t>
            </a:r>
            <a:r>
              <a:rPr lang="ja-JP" altLang="en-US" sz="1200" dirty="0"/>
              <a:t>）</a:t>
            </a:r>
            <a:r>
              <a:rPr lang="ja-JP" altLang="en-US" sz="1200" dirty="0" smtClean="0"/>
              <a:t>）を助成。</a:t>
            </a:r>
            <a:endParaRPr lang="en-US" altLang="ja-JP" sz="1200" dirty="0" smtClean="0"/>
          </a:p>
          <a:p>
            <a:endParaRPr lang="en-US" altLang="ja-JP" sz="400" dirty="0" smtClean="0"/>
          </a:p>
          <a:p>
            <a:r>
              <a:rPr lang="ja-JP" altLang="en-US" sz="1400" dirty="0" smtClean="0"/>
              <a:t> ３</a:t>
            </a:r>
            <a:r>
              <a:rPr lang="ja-JP" altLang="en-US" sz="1400" dirty="0"/>
              <a:t>．介護</a:t>
            </a:r>
            <a:r>
              <a:rPr lang="en-US" altLang="ja-JP" sz="1400" dirty="0"/>
              <a:t>/</a:t>
            </a:r>
            <a:r>
              <a:rPr lang="ja-JP" altLang="en-US" sz="1400" dirty="0" smtClean="0"/>
              <a:t>保育労働者</a:t>
            </a:r>
            <a:r>
              <a:rPr lang="ja-JP" altLang="en-US" sz="1400" dirty="0"/>
              <a:t>雇用管理制度助成コース</a:t>
            </a:r>
          </a:p>
          <a:p>
            <a:pPr marL="85725" indent="179388"/>
            <a:r>
              <a:rPr lang="ja-JP" altLang="en-US" sz="1200" dirty="0" smtClean="0"/>
              <a:t>介護</a:t>
            </a:r>
            <a:r>
              <a:rPr lang="en-US" altLang="ja-JP" sz="1200" dirty="0"/>
              <a:t>/</a:t>
            </a:r>
            <a:r>
              <a:rPr lang="ja-JP" altLang="en-US" sz="1200" dirty="0" smtClean="0"/>
              <a:t>保育事業</a:t>
            </a:r>
            <a:r>
              <a:rPr lang="ja-JP" altLang="en-US" sz="1200" dirty="0"/>
              <a:t>主が</a:t>
            </a:r>
            <a:r>
              <a:rPr lang="ja-JP" altLang="en-US" sz="1200" dirty="0" smtClean="0"/>
              <a:t>、労働者</a:t>
            </a:r>
            <a:r>
              <a:rPr lang="ja-JP" altLang="en-US" sz="1200" dirty="0"/>
              <a:t>の職場への定着の促進に資する賃金制度の整備（</a:t>
            </a:r>
            <a:r>
              <a:rPr lang="ja-JP" altLang="en-US" sz="1200" dirty="0" smtClean="0"/>
              <a:t>職</a:t>
            </a:r>
            <a:r>
              <a:rPr lang="en-US" altLang="ja-JP" sz="1200" dirty="0" smtClean="0"/>
              <a:t> </a:t>
            </a:r>
            <a:r>
              <a:rPr lang="ja-JP" altLang="en-US" sz="1200" dirty="0" smtClean="0"/>
              <a:t>務、職責</a:t>
            </a:r>
            <a:r>
              <a:rPr lang="ja-JP" altLang="en-US" sz="1200" dirty="0"/>
              <a:t>、職能、資格、勤続年数等に応じて階層的に定めるものの整備）を行った</a:t>
            </a:r>
            <a:r>
              <a:rPr lang="ja-JP" altLang="en-US" sz="1200" dirty="0" smtClean="0"/>
              <a:t>場合、制度整備助成として５０万円を助成。</a:t>
            </a:r>
            <a:r>
              <a:rPr lang="ja-JP" altLang="en-US" sz="1200" dirty="0" smtClean="0">
                <a:latin typeface="ＭＳ Ｐゴシック"/>
              </a:rPr>
              <a:t>さらに</a:t>
            </a:r>
            <a:r>
              <a:rPr lang="ja-JP" altLang="en-US" sz="1200" dirty="0" smtClean="0"/>
              <a:t>離職率の低下目標を達成した場合、目標達成助成として、計画期間終了１年経過後に５７万円</a:t>
            </a:r>
            <a:r>
              <a:rPr lang="ja-JP" altLang="en-US" sz="1200" dirty="0"/>
              <a:t>（生産性要件を満たした場合は７２万円）</a:t>
            </a:r>
            <a:r>
              <a:rPr lang="ja-JP" altLang="en-US" sz="1200" dirty="0" smtClean="0"/>
              <a:t>を、</a:t>
            </a:r>
            <a:r>
              <a:rPr lang="ja-JP" altLang="en-US" sz="1200" dirty="0">
                <a:latin typeface="ＭＳ Ｐゴシック"/>
              </a:rPr>
              <a:t>計画</a:t>
            </a:r>
            <a:r>
              <a:rPr lang="ja-JP" altLang="en-US" sz="1200" dirty="0" smtClean="0">
                <a:latin typeface="ＭＳ Ｐゴシック"/>
              </a:rPr>
              <a:t>期間終了３年</a:t>
            </a:r>
            <a:r>
              <a:rPr lang="ja-JP" altLang="en-US" sz="1200">
                <a:latin typeface="ＭＳ Ｐゴシック"/>
              </a:rPr>
              <a:t>経過後</a:t>
            </a:r>
            <a:r>
              <a:rPr lang="ja-JP" altLang="en-US" sz="1200" smtClean="0">
                <a:latin typeface="ＭＳ Ｐゴシック"/>
              </a:rPr>
              <a:t>に</a:t>
            </a:r>
            <a:r>
              <a:rPr lang="ja-JP" altLang="en-US" sz="1200" smtClean="0"/>
              <a:t>８５．５万円</a:t>
            </a:r>
            <a:r>
              <a:rPr lang="ja-JP" altLang="en-US" sz="1200" dirty="0"/>
              <a:t>（</a:t>
            </a:r>
            <a:r>
              <a:rPr lang="ja-JP" altLang="en-US" sz="1200" dirty="0" smtClean="0"/>
              <a:t>生産性要件</a:t>
            </a:r>
            <a:r>
              <a:rPr lang="ja-JP" altLang="en-US" sz="1200" dirty="0"/>
              <a:t>を満たした場合は</a:t>
            </a:r>
            <a:r>
              <a:rPr lang="ja-JP" altLang="en-US" sz="1200" dirty="0" smtClean="0"/>
              <a:t>１０８万円）を助成。</a:t>
            </a:r>
            <a:endParaRPr lang="ja-JP" altLang="en-US" sz="1200" dirty="0"/>
          </a:p>
        </p:txBody>
      </p:sp>
      <p:sp>
        <p:nvSpPr>
          <p:cNvPr id="33" name="テキスト ボックス 48"/>
          <p:cNvSpPr txBox="1">
            <a:spLocks noChangeArrowheads="1"/>
          </p:cNvSpPr>
          <p:nvPr/>
        </p:nvSpPr>
        <p:spPr bwMode="auto">
          <a:xfrm>
            <a:off x="194997" y="2680047"/>
            <a:ext cx="1716420"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400" b="1"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対象となる</a:t>
            </a:r>
            <a:r>
              <a:rPr lang="ja-JP" altLang="en-US"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方</a:t>
            </a:r>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34" name="テキスト ボックス 48"/>
          <p:cNvSpPr txBox="1">
            <a:spLocks noChangeArrowheads="1"/>
          </p:cNvSpPr>
          <p:nvPr/>
        </p:nvSpPr>
        <p:spPr bwMode="auto">
          <a:xfrm>
            <a:off x="154049" y="3904183"/>
            <a:ext cx="171255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支援内容</a:t>
            </a:r>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53" name="角丸四角形 52"/>
          <p:cNvSpPr/>
          <p:nvPr/>
        </p:nvSpPr>
        <p:spPr>
          <a:xfrm>
            <a:off x="211209" y="8196634"/>
            <a:ext cx="6435582" cy="894661"/>
          </a:xfrm>
          <a:prstGeom prst="roundRect">
            <a:avLst>
              <a:gd name="adj" fmla="val 7231"/>
            </a:avLst>
          </a:prstGeom>
          <a:solidFill>
            <a:schemeClr val="bg1"/>
          </a:solid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smtClean="0">
                <a:solidFill>
                  <a:schemeClr val="tx1"/>
                </a:solidFill>
              </a:rPr>
              <a:t>　</a:t>
            </a:r>
            <a:r>
              <a:rPr lang="ja-JP" altLang="en-US" sz="1200">
                <a:solidFill>
                  <a:schemeClr val="tx1"/>
                </a:solidFill>
              </a:rPr>
              <a:t> </a:t>
            </a:r>
            <a:r>
              <a:rPr lang="ja-JP" altLang="en-US" sz="1200" smtClean="0">
                <a:solidFill>
                  <a:schemeClr val="tx1"/>
                </a:solidFill>
              </a:rPr>
              <a:t>ご相談</a:t>
            </a:r>
            <a:r>
              <a:rPr lang="ja-JP" altLang="en-US" sz="1200" dirty="0">
                <a:solidFill>
                  <a:schemeClr val="tx1"/>
                </a:solidFill>
              </a:rPr>
              <a:t>及びお手続きは、都道府県労働局のほかハローワークにて承れる場合もございますので、管轄の都道府県労働局へお問い合わせください。</a:t>
            </a:r>
          </a:p>
        </p:txBody>
      </p:sp>
      <p:grpSp>
        <p:nvGrpSpPr>
          <p:cNvPr id="54" name="グループ化 53"/>
          <p:cNvGrpSpPr/>
          <p:nvPr/>
        </p:nvGrpSpPr>
        <p:grpSpPr>
          <a:xfrm>
            <a:off x="485491" y="8666251"/>
            <a:ext cx="242722" cy="242722"/>
            <a:chOff x="-3195736" y="3275856"/>
            <a:chExt cx="267444" cy="267444"/>
          </a:xfrm>
        </p:grpSpPr>
        <p:sp>
          <p:nvSpPr>
            <p:cNvPr id="55" name="円/楕円 54"/>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6" name="直線コネクタ 55"/>
            <p:cNvCxnSpPr>
              <a:stCxn id="55"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7" name="テキスト ボックス 56"/>
          <p:cNvSpPr txBox="1"/>
          <p:nvPr/>
        </p:nvSpPr>
        <p:spPr>
          <a:xfrm>
            <a:off x="4481199" y="8690834"/>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58" name="テキスト ボックス 57"/>
          <p:cNvSpPr txBox="1"/>
          <p:nvPr/>
        </p:nvSpPr>
        <p:spPr>
          <a:xfrm>
            <a:off x="803187" y="8695385"/>
            <a:ext cx="3612801" cy="276999"/>
          </a:xfrm>
          <a:prstGeom prst="rect">
            <a:avLst/>
          </a:prstGeom>
          <a:noFill/>
          <a:ln>
            <a:solidFill>
              <a:schemeClr val="tx1"/>
            </a:solidFill>
          </a:ln>
          <a:effectLst/>
        </p:spPr>
        <p:txBody>
          <a:bodyPr wrap="square" rtlCol="0">
            <a:spAutoFit/>
          </a:bodyPr>
          <a:lstStyle/>
          <a:p>
            <a:r>
              <a:rPr lang="zh-TW" altLang="en-US" sz="1200" dirty="0"/>
              <a:t>人材確保等支援助成金</a:t>
            </a:r>
          </a:p>
        </p:txBody>
      </p:sp>
      <p:cxnSp>
        <p:nvCxnSpPr>
          <p:cNvPr id="59" name="直線矢印コネクタ 58"/>
          <p:cNvCxnSpPr/>
          <p:nvPr/>
        </p:nvCxnSpPr>
        <p:spPr>
          <a:xfrm flipH="1" flipV="1">
            <a:off x="5042662" y="8933416"/>
            <a:ext cx="186538" cy="78939"/>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0" name="テキスト ボックス 48"/>
          <p:cNvSpPr txBox="1">
            <a:spLocks noChangeArrowheads="1"/>
          </p:cNvSpPr>
          <p:nvPr/>
        </p:nvSpPr>
        <p:spPr bwMode="auto">
          <a:xfrm>
            <a:off x="200648" y="7936631"/>
            <a:ext cx="200058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r>
              <a:rPr lang="en-US" altLang="ja-JP" sz="1400" b="1" dirty="0"/>
              <a:t>【</a:t>
            </a:r>
            <a:r>
              <a:rPr lang="ja-JP" altLang="en-US" sz="1400" b="1" dirty="0" smtClean="0"/>
              <a:t>お問合せ先</a:t>
            </a:r>
            <a:r>
              <a:rPr lang="en-US" altLang="ja-JP" sz="1400" b="1" dirty="0" smtClean="0"/>
              <a:t>】</a:t>
            </a:r>
            <a:endParaRPr lang="en-US" altLang="ja-JP" sz="400" b="1" dirty="0"/>
          </a:p>
        </p:txBody>
      </p:sp>
      <p:sp>
        <p:nvSpPr>
          <p:cNvPr id="18" name="スライド番号プレースホルダー 1"/>
          <p:cNvSpPr txBox="1">
            <a:spLocks/>
          </p:cNvSpPr>
          <p:nvPr/>
        </p:nvSpPr>
        <p:spPr>
          <a:xfrm>
            <a:off x="99392" y="8837695"/>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19</a:t>
            </a:fld>
            <a:endParaRPr lang="ja-JP" altLang="en-US" sz="1600" dirty="0"/>
          </a:p>
        </p:txBody>
      </p:sp>
      <p:sp>
        <p:nvSpPr>
          <p:cNvPr id="19" name="正方形/長方形 18"/>
          <p:cNvSpPr/>
          <p:nvPr/>
        </p:nvSpPr>
        <p:spPr>
          <a:xfrm>
            <a:off x="0" y="974842"/>
            <a:ext cx="6813375" cy="572822"/>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u="sng" dirty="0">
                <a:solidFill>
                  <a:schemeClr val="tx1"/>
                </a:solidFill>
                <a:latin typeface="ＭＳ ゴシック" panose="020B0609070205080204" pitchFamily="49" charset="-128"/>
                <a:ea typeface="ＭＳ ゴシック" panose="020B0609070205080204" pitchFamily="49" charset="-128"/>
              </a:rPr>
              <a:t>人材確保等支援助</a:t>
            </a:r>
            <a:r>
              <a:rPr lang="ja-JP" altLang="en-US" b="1" u="sng" dirty="0" smtClean="0">
                <a:solidFill>
                  <a:schemeClr val="tx1"/>
                </a:solidFill>
                <a:latin typeface="ＭＳ ゴシック" panose="020B0609070205080204" pitchFamily="49" charset="-128"/>
                <a:ea typeface="ＭＳ ゴシック" panose="020B0609070205080204" pitchFamily="49" charset="-128"/>
              </a:rPr>
              <a:t>成金</a:t>
            </a:r>
            <a:endParaRPr lang="en-US" altLang="ja-JP" b="1" u="sng" dirty="0" smtClean="0">
              <a:solidFill>
                <a:schemeClr val="tx1"/>
              </a:solidFill>
              <a:latin typeface="ＭＳ ゴシック" panose="020B0609070205080204" pitchFamily="49" charset="-128"/>
              <a:ea typeface="ＭＳ ゴシック" panose="020B0609070205080204" pitchFamily="49" charset="-128"/>
            </a:endParaRPr>
          </a:p>
          <a:p>
            <a:pPr algn="ctr"/>
            <a:r>
              <a:rPr lang="ja-JP" altLang="en-US" sz="1200" b="1" u="sng" dirty="0" smtClean="0">
                <a:solidFill>
                  <a:schemeClr val="tx1"/>
                </a:solidFill>
                <a:latin typeface="ＭＳ ゴシック" panose="020B0609070205080204" pitchFamily="49" charset="-128"/>
                <a:ea typeface="ＭＳ ゴシック" panose="020B0609070205080204" pitchFamily="49" charset="-128"/>
              </a:rPr>
              <a:t>（雇用管理制度助成コース、介護福祉機器助成コース、</a:t>
            </a:r>
            <a:endParaRPr lang="en-US" altLang="ja-JP" sz="1200" b="1" u="sng" dirty="0" smtClean="0">
              <a:solidFill>
                <a:schemeClr val="tx1"/>
              </a:solidFill>
              <a:latin typeface="ＭＳ ゴシック" panose="020B0609070205080204" pitchFamily="49" charset="-128"/>
              <a:ea typeface="ＭＳ ゴシック" panose="020B0609070205080204" pitchFamily="49" charset="-128"/>
            </a:endParaRPr>
          </a:p>
          <a:p>
            <a:pPr algn="ctr"/>
            <a:r>
              <a:rPr lang="ja-JP" altLang="en-US" sz="1200" b="1" u="sng" dirty="0" smtClean="0">
                <a:solidFill>
                  <a:schemeClr val="tx1"/>
                </a:solidFill>
                <a:latin typeface="ＭＳ ゴシック" panose="020B0609070205080204" pitchFamily="49" charset="-128"/>
                <a:ea typeface="ＭＳ ゴシック" panose="020B0609070205080204" pitchFamily="49" charset="-128"/>
              </a:rPr>
              <a:t>介護・保育労働者雇用管理制度助成コース）</a:t>
            </a:r>
            <a:endParaRPr kumimoji="1" lang="ja-JP" altLang="en-US" sz="1200" b="1" u="sng" dirty="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8183751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txBox="1">
            <a:spLocks/>
          </p:cNvSpPr>
          <p:nvPr/>
        </p:nvSpPr>
        <p:spPr>
          <a:xfrm>
            <a:off x="0" y="107504"/>
            <a:ext cx="6858000" cy="432000"/>
          </a:xfrm>
          <a:prstGeom prst="roundRect">
            <a:avLst/>
          </a:prstGeom>
          <a:solidFill>
            <a:schemeClr val="tx2">
              <a:lumMod val="60000"/>
              <a:lumOff val="40000"/>
            </a:schemeClr>
          </a:solidFill>
          <a:ln>
            <a:solidFill>
              <a:schemeClr val="tx2">
                <a:lumMod val="60000"/>
                <a:lumOff val="40000"/>
              </a:schemeClr>
            </a:solid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solidFill>
                  <a:prstClr val="white"/>
                </a:solidFill>
                <a:latin typeface="ＭＳ ゴシック" panose="020B0609070205080204" pitchFamily="49" charset="-128"/>
                <a:ea typeface="ＭＳ ゴシック" panose="020B0609070205080204" pitchFamily="49" charset="-128"/>
              </a:rPr>
              <a:t>５．その他、雇用に関する支援</a:t>
            </a:r>
          </a:p>
        </p:txBody>
      </p:sp>
      <p:sp>
        <p:nvSpPr>
          <p:cNvPr id="8" name="Rectangle 3"/>
          <p:cNvSpPr>
            <a:spLocks noChangeArrowheads="1"/>
          </p:cNvSpPr>
          <p:nvPr/>
        </p:nvSpPr>
        <p:spPr bwMode="auto">
          <a:xfrm>
            <a:off x="-44624" y="480244"/>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400" dirty="0">
                <a:solidFill>
                  <a:srgbClr val="FF0000"/>
                </a:solidFill>
                <a:latin typeface="ＭＳ ゴシック" panose="020B0609070205080204" pitchFamily="49" charset="-128"/>
                <a:ea typeface="ＭＳ ゴシック" panose="020B0609070205080204" pitchFamily="49" charset="-128"/>
              </a:rPr>
              <a:t>（３）</a:t>
            </a:r>
            <a:r>
              <a:rPr lang="en-US" altLang="ja-JP" sz="1400" dirty="0">
                <a:solidFill>
                  <a:srgbClr val="FF0000"/>
                </a:solidFill>
                <a:latin typeface="ＭＳ ゴシック" panose="020B0609070205080204" pitchFamily="49" charset="-128"/>
                <a:ea typeface="ＭＳ ゴシック" panose="020B0609070205080204" pitchFamily="49" charset="-128"/>
              </a:rPr>
              <a:t>『</a:t>
            </a:r>
            <a:r>
              <a:rPr lang="ja-JP" altLang="en-US" sz="1400" dirty="0">
                <a:solidFill>
                  <a:srgbClr val="FF0000"/>
                </a:solidFill>
                <a:latin typeface="ＭＳ ゴシック" panose="020B0609070205080204" pitchFamily="49" charset="-128"/>
                <a:ea typeface="ＭＳ ゴシック" panose="020B0609070205080204" pitchFamily="49" charset="-128"/>
              </a:rPr>
              <a:t>設備投資を行い、雇用の増加を図る際の支援策を知りたい</a:t>
            </a:r>
            <a:r>
              <a:rPr lang="en-US" altLang="ja-JP" sz="1400" dirty="0">
                <a:solidFill>
                  <a:srgbClr val="FF0000"/>
                </a:solidFill>
                <a:latin typeface="ＭＳ ゴシック" panose="020B0609070205080204" pitchFamily="49" charset="-128"/>
                <a:ea typeface="ＭＳ ゴシック" panose="020B0609070205080204" pitchFamily="49" charset="-128"/>
              </a:rPr>
              <a:t>』</a:t>
            </a:r>
          </a:p>
        </p:txBody>
      </p:sp>
      <p:sp>
        <p:nvSpPr>
          <p:cNvPr id="2" name="正方形/長方形 1"/>
          <p:cNvSpPr/>
          <p:nvPr/>
        </p:nvSpPr>
        <p:spPr>
          <a:xfrm>
            <a:off x="-14684" y="899592"/>
            <a:ext cx="6872684"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u="sng" dirty="0" smtClean="0">
                <a:solidFill>
                  <a:schemeClr val="tx1"/>
                </a:solidFill>
                <a:latin typeface="ＭＳ ゴシック" panose="020B0609070205080204" pitchFamily="49" charset="-128"/>
                <a:ea typeface="ＭＳ ゴシック" panose="020B0609070205080204" pitchFamily="49" charset="-128"/>
              </a:rPr>
              <a:t>地域雇用開発助成金</a:t>
            </a:r>
            <a:endParaRPr kumimoji="1" lang="en-US" altLang="ja-JP" b="1" u="sng"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b="1" u="sng" dirty="0" smtClean="0">
                <a:solidFill>
                  <a:schemeClr val="tx1"/>
                </a:solidFill>
                <a:latin typeface="ＭＳ ゴシック" panose="020B0609070205080204" pitchFamily="49" charset="-128"/>
                <a:ea typeface="ＭＳ ゴシック" panose="020B0609070205080204" pitchFamily="49" charset="-128"/>
              </a:rPr>
              <a:t>（地域雇用開発コース）</a:t>
            </a:r>
            <a:endParaRPr kumimoji="1"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136074" y="1425714"/>
            <a:ext cx="6585852" cy="526619"/>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400" dirty="0" smtClean="0">
                <a:solidFill>
                  <a:srgbClr val="0070C0"/>
                </a:solidFill>
                <a:latin typeface="ＭＳ ゴシック" panose="020B0609070205080204" pitchFamily="49" charset="-128"/>
                <a:ea typeface="ＭＳ ゴシック" panose="020B0609070205080204" pitchFamily="49" charset="-128"/>
              </a:rPr>
              <a:t>　</a:t>
            </a:r>
            <a:r>
              <a:rPr lang="ja-JP" altLang="ja-JP" sz="1400" dirty="0">
                <a:solidFill>
                  <a:srgbClr val="0070C0"/>
                </a:solidFill>
              </a:rPr>
              <a:t>雇用情勢が厳しい地域等において、事業所を設置・整備し、</a:t>
            </a:r>
            <a:r>
              <a:rPr lang="ja-JP" altLang="ja-JP" sz="1400" dirty="0" smtClean="0">
                <a:solidFill>
                  <a:srgbClr val="0070C0"/>
                </a:solidFill>
              </a:rPr>
              <a:t>地域</a:t>
            </a:r>
            <a:r>
              <a:rPr lang="ja-JP" altLang="en-US" sz="1400" dirty="0" smtClean="0">
                <a:solidFill>
                  <a:srgbClr val="0070C0"/>
                </a:solidFill>
              </a:rPr>
              <a:t>の</a:t>
            </a:r>
            <a:r>
              <a:rPr lang="ja-JP" altLang="ja-JP" sz="1400" dirty="0" smtClean="0">
                <a:solidFill>
                  <a:srgbClr val="0070C0"/>
                </a:solidFill>
              </a:rPr>
              <a:t>求職者</a:t>
            </a:r>
            <a:r>
              <a:rPr lang="ja-JP" altLang="ja-JP" sz="1400" dirty="0">
                <a:solidFill>
                  <a:srgbClr val="0070C0"/>
                </a:solidFill>
              </a:rPr>
              <a:t>等を雇い入れた場合に活用できる助成制度があります。</a:t>
            </a:r>
            <a:endParaRPr lang="en-US" altLang="ja-JP" sz="1400" kern="100" dirty="0">
              <a:solidFill>
                <a:srgbClr val="0070C0"/>
              </a:solidFill>
              <a:latin typeface="ＭＳ ゴシック" panose="020B0609070205080204" pitchFamily="49" charset="-128"/>
              <a:ea typeface="ＭＳ ゴシック" panose="020B0609070205080204" pitchFamily="49" charset="-128"/>
              <a:cs typeface="Times New Roman"/>
            </a:endParaRPr>
          </a:p>
        </p:txBody>
      </p:sp>
      <p:sp>
        <p:nvSpPr>
          <p:cNvPr id="16" name="テキスト ボックス 15"/>
          <p:cNvSpPr txBox="1"/>
          <p:nvPr/>
        </p:nvSpPr>
        <p:spPr>
          <a:xfrm>
            <a:off x="188640" y="2351946"/>
            <a:ext cx="6457174" cy="707886"/>
          </a:xfrm>
          <a:prstGeom prst="rect">
            <a:avLst/>
          </a:prstGeom>
          <a:noFill/>
          <a:ln w="19050">
            <a:solidFill>
              <a:schemeClr val="tx1"/>
            </a:solidFill>
            <a:prstDash val="dash"/>
          </a:ln>
        </p:spPr>
        <p:txBody>
          <a:bodyPr wrap="square" rtlCol="0">
            <a:spAutoFit/>
          </a:bodyPr>
          <a:lstStyle/>
          <a:p>
            <a:pPr latinLnBrk="1"/>
            <a:r>
              <a:rPr lang="ja-JP" altLang="en-US" sz="1400" dirty="0"/>
              <a:t>　</a:t>
            </a:r>
            <a:r>
              <a:rPr lang="ja-JP" altLang="ja-JP" sz="1400" dirty="0" smtClean="0"/>
              <a:t>雇用</a:t>
            </a:r>
            <a:r>
              <a:rPr lang="ja-JP" altLang="ja-JP" sz="1400" dirty="0"/>
              <a:t>情勢が厳しい地域等で、事業所を設置・整備し、その地域に居住する求職者等を雇い入れた事業主に助成します。対象地域は下記ＵＲＬをご参照ください</a:t>
            </a:r>
            <a:r>
              <a:rPr lang="ja-JP" altLang="ja-JP" sz="1400" dirty="0" smtClean="0"/>
              <a:t>。</a:t>
            </a:r>
            <a:r>
              <a:rPr lang="ja-JP" altLang="en-US" sz="1400" dirty="0" smtClean="0"/>
              <a:t>　</a:t>
            </a:r>
            <a:endParaRPr lang="ja-JP" altLang="ja-JP" sz="1400" dirty="0"/>
          </a:p>
          <a:p>
            <a:r>
              <a:rPr lang="en-US" altLang="ja-JP" sz="1200" u="sng" dirty="0" smtClean="0">
                <a:hlinkClick r:id="rId2"/>
              </a:rPr>
              <a:t>http</a:t>
            </a:r>
            <a:r>
              <a:rPr lang="en-US" altLang="ja-JP" sz="1200" u="sng" dirty="0">
                <a:hlinkClick r:id="rId2"/>
              </a:rPr>
              <a:t>://www.mhlw.go.jp/seisakunitsuite/bunya/koyou_roudou/koyou/kyufukin/chiiki_koyou.html</a:t>
            </a:r>
            <a:endParaRPr lang="ja-JP" altLang="en-US" sz="1200" dirty="0"/>
          </a:p>
        </p:txBody>
      </p:sp>
      <p:sp>
        <p:nvSpPr>
          <p:cNvPr id="20" name="テキスト ボックス 19"/>
          <p:cNvSpPr txBox="1"/>
          <p:nvPr/>
        </p:nvSpPr>
        <p:spPr>
          <a:xfrm>
            <a:off x="193071" y="3371208"/>
            <a:ext cx="6457174" cy="4716000"/>
          </a:xfrm>
          <a:prstGeom prst="rect">
            <a:avLst/>
          </a:prstGeom>
          <a:noFill/>
          <a:ln w="19050">
            <a:solidFill>
              <a:schemeClr val="tx1"/>
            </a:solidFill>
            <a:prstDash val="dash"/>
          </a:ln>
        </p:spPr>
        <p:txBody>
          <a:bodyPr wrap="square" rtlCol="0">
            <a:spAutoFit/>
          </a:bodyPr>
          <a:lstStyle/>
          <a:p>
            <a:r>
              <a:rPr lang="ja-JP" altLang="en-US" sz="1400" dirty="0" smtClean="0"/>
              <a:t>　</a:t>
            </a:r>
            <a:r>
              <a:rPr lang="ja-JP" altLang="ja-JP" sz="1400" dirty="0" smtClean="0"/>
              <a:t>上記</a:t>
            </a:r>
            <a:r>
              <a:rPr lang="ja-JP" altLang="ja-JP" sz="1400" dirty="0"/>
              <a:t>の要件を満たす事業主に対して、事業所の設置等費用と雇入れにより増加した労働者数に応じて助成（１年ごとに３回支給）。</a:t>
            </a:r>
            <a:endParaRPr lang="en-US" altLang="ja-JP" sz="1400" dirty="0" smtClean="0"/>
          </a:p>
          <a:p>
            <a:endParaRPr lang="en-US" altLang="ja-JP" sz="1400" dirty="0" smtClean="0"/>
          </a:p>
          <a:p>
            <a:endParaRPr lang="en-US" altLang="ja-JP" sz="1400" dirty="0" smtClean="0"/>
          </a:p>
          <a:p>
            <a:endParaRPr lang="en-US" altLang="ja-JP" sz="1400" dirty="0"/>
          </a:p>
          <a:p>
            <a:pPr latinLnBrk="1"/>
            <a:endParaRPr lang="en-US" altLang="ja-JP" sz="1400" dirty="0" smtClean="0"/>
          </a:p>
          <a:p>
            <a:pPr latinLnBrk="1"/>
            <a:endParaRPr lang="en-US" altLang="ja-JP" sz="1400" dirty="0"/>
          </a:p>
          <a:p>
            <a:pPr latinLnBrk="1"/>
            <a:endParaRPr lang="en-US" altLang="ja-JP" sz="1400" dirty="0" smtClean="0"/>
          </a:p>
          <a:p>
            <a:pPr latinLnBrk="1"/>
            <a:endParaRPr lang="en-US" altLang="ja-JP" sz="1400" dirty="0"/>
          </a:p>
          <a:p>
            <a:pPr latinLnBrk="1"/>
            <a:endParaRPr lang="en-US" altLang="ja-JP" sz="1400" dirty="0" smtClean="0"/>
          </a:p>
          <a:p>
            <a:pPr latinLnBrk="1"/>
            <a:endParaRPr lang="en-US" altLang="ja-JP" sz="1400" dirty="0"/>
          </a:p>
          <a:p>
            <a:pPr latinLnBrk="1"/>
            <a:endParaRPr lang="en-US" altLang="ja-JP" sz="1400" dirty="0" smtClean="0"/>
          </a:p>
          <a:p>
            <a:pPr latinLnBrk="1"/>
            <a:r>
              <a:rPr lang="ja-JP" altLang="ja-JP" sz="1200" dirty="0" smtClean="0"/>
              <a:t>※</a:t>
            </a:r>
            <a:r>
              <a:rPr lang="ja-JP" altLang="ja-JP" sz="1200" dirty="0"/>
              <a:t>１　表に定める額は、左側が基本額、右側が生産性の向上が認められた場合に</a:t>
            </a:r>
            <a:r>
              <a:rPr lang="ja-JP" altLang="ja-JP" sz="1200" dirty="0" smtClean="0"/>
              <a:t>支給する</a:t>
            </a:r>
            <a:r>
              <a:rPr lang="ja-JP" altLang="ja-JP" sz="1200" dirty="0"/>
              <a:t>額。</a:t>
            </a:r>
          </a:p>
          <a:p>
            <a:pPr latinLnBrk="1"/>
            <a:r>
              <a:rPr lang="ja-JP" altLang="ja-JP" sz="1200" dirty="0"/>
              <a:t>　　</a:t>
            </a:r>
            <a:r>
              <a:rPr lang="ja-JP" altLang="en-US" sz="1200" dirty="0"/>
              <a:t>　</a:t>
            </a:r>
            <a:r>
              <a:rPr lang="ja-JP" altLang="en-US" sz="1200" dirty="0" smtClean="0"/>
              <a:t> </a:t>
            </a:r>
            <a:r>
              <a:rPr lang="ja-JP" altLang="ja-JP" sz="1200" dirty="0" smtClean="0"/>
              <a:t>生産性</a:t>
            </a:r>
            <a:r>
              <a:rPr lang="ja-JP" altLang="ja-JP" sz="1200" dirty="0"/>
              <a:t>の向上の判定方法については、下記</a:t>
            </a:r>
            <a:r>
              <a:rPr lang="en-US" altLang="ja-JP" sz="1200" dirty="0"/>
              <a:t>URL</a:t>
            </a:r>
            <a:r>
              <a:rPr lang="ja-JP" altLang="ja-JP" sz="1200" dirty="0"/>
              <a:t>を参照。</a:t>
            </a:r>
          </a:p>
          <a:p>
            <a:pPr latinLnBrk="1"/>
            <a:r>
              <a:rPr lang="en-US" altLang="ja-JP" sz="1200" dirty="0"/>
              <a:t>  </a:t>
            </a:r>
            <a:r>
              <a:rPr lang="en-US" altLang="ja-JP" sz="1200" dirty="0" smtClean="0"/>
              <a:t>     </a:t>
            </a:r>
            <a:r>
              <a:rPr lang="ja-JP" altLang="ja-JP" sz="1200" dirty="0"/>
              <a:t>　</a:t>
            </a:r>
            <a:r>
              <a:rPr lang="en-US" altLang="ja-JP" sz="1200" u="sng" dirty="0">
                <a:hlinkClick r:id="rId3"/>
              </a:rPr>
              <a:t>http://www.mhlw.go.jp/stf/seisakunitsuite/bunya/0000137393.html</a:t>
            </a:r>
            <a:endParaRPr lang="ja-JP" altLang="ja-JP" sz="1200" dirty="0"/>
          </a:p>
          <a:p>
            <a:pPr latinLnBrk="1"/>
            <a:r>
              <a:rPr lang="ja-JP" altLang="ja-JP" sz="1200" dirty="0"/>
              <a:t>※２　中小企業事業主の場合は、初回の支給時にこれらの額の１／２の額を上乗せ</a:t>
            </a:r>
            <a:r>
              <a:rPr lang="ja-JP" altLang="ja-JP" sz="1200" dirty="0" smtClean="0"/>
              <a:t>。</a:t>
            </a:r>
            <a:r>
              <a:rPr lang="en-US" altLang="ja-JP" sz="1200" dirty="0" smtClean="0"/>
              <a:t>  </a:t>
            </a:r>
            <a:r>
              <a:rPr lang="ja-JP" altLang="ja-JP" sz="1200" dirty="0" smtClean="0"/>
              <a:t>ただし</a:t>
            </a:r>
            <a:r>
              <a:rPr lang="ja-JP" altLang="ja-JP" sz="1200" dirty="0"/>
              <a:t>、</a:t>
            </a:r>
            <a:r>
              <a:rPr lang="ja-JP" altLang="ja-JP" sz="1200" dirty="0" smtClean="0"/>
              <a:t>創</a:t>
            </a:r>
            <a:endParaRPr lang="en-US" altLang="ja-JP" sz="1200" dirty="0" smtClean="0"/>
          </a:p>
          <a:p>
            <a:pPr latinLnBrk="1"/>
            <a:r>
              <a:rPr lang="en-US" altLang="ja-JP" sz="1200" dirty="0"/>
              <a:t> </a:t>
            </a:r>
            <a:r>
              <a:rPr lang="en-US" altLang="ja-JP" sz="1200" dirty="0" smtClean="0"/>
              <a:t>   </a:t>
            </a:r>
            <a:r>
              <a:rPr lang="ja-JP" altLang="ja-JP" sz="1200" dirty="0" smtClean="0"/>
              <a:t>業</a:t>
            </a:r>
            <a:r>
              <a:rPr lang="ja-JP" altLang="ja-JP" sz="1200" dirty="0"/>
              <a:t>の場合はこれにかかわらず、労働者の増加数２名から対象とすると</a:t>
            </a:r>
            <a:r>
              <a:rPr lang="ja-JP" altLang="ja-JP" sz="1200" dirty="0" smtClean="0"/>
              <a:t>ともに</a:t>
            </a:r>
            <a:r>
              <a:rPr lang="ja-JP" altLang="ja-JP" sz="1200" dirty="0"/>
              <a:t>、初回の支給時</a:t>
            </a:r>
            <a:r>
              <a:rPr lang="ja-JP" altLang="ja-JP" sz="1200" dirty="0" smtClean="0"/>
              <a:t>に</a:t>
            </a:r>
            <a:endParaRPr lang="en-US" altLang="ja-JP" sz="1200" dirty="0" smtClean="0"/>
          </a:p>
          <a:p>
            <a:pPr latinLnBrk="1"/>
            <a:r>
              <a:rPr lang="en-US" altLang="ja-JP" sz="1200" dirty="0"/>
              <a:t> </a:t>
            </a:r>
            <a:r>
              <a:rPr lang="en-US" altLang="ja-JP" sz="1200" dirty="0" smtClean="0"/>
              <a:t>   </a:t>
            </a:r>
            <a:r>
              <a:rPr lang="ja-JP" altLang="ja-JP" sz="1200" dirty="0" smtClean="0"/>
              <a:t>（</a:t>
            </a:r>
            <a:r>
              <a:rPr lang="ja-JP" altLang="ja-JP" sz="1200" dirty="0"/>
              <a:t>　）内の額の倍額を支給。</a:t>
            </a:r>
          </a:p>
          <a:p>
            <a:pPr latinLnBrk="1"/>
            <a:r>
              <a:rPr lang="ja-JP" altLang="ja-JP" sz="1200" dirty="0"/>
              <a:t>※３　地域活性化雇用創造プロジェクト又は戦略産業雇用創造プロジェクトに参</a:t>
            </a:r>
            <a:r>
              <a:rPr lang="ja-JP" altLang="ja-JP" sz="1200" dirty="0" smtClean="0"/>
              <a:t>画する</a:t>
            </a:r>
            <a:r>
              <a:rPr lang="ja-JP" altLang="ja-JP" sz="1200" dirty="0"/>
              <a:t>事業主の</a:t>
            </a:r>
            <a:r>
              <a:rPr lang="ja-JP" altLang="ja-JP" sz="1200" dirty="0" smtClean="0"/>
              <a:t>場</a:t>
            </a:r>
            <a:endParaRPr lang="en-US" altLang="ja-JP" sz="1200" dirty="0" smtClean="0"/>
          </a:p>
          <a:p>
            <a:pPr latinLnBrk="1"/>
            <a:r>
              <a:rPr lang="en-US" altLang="ja-JP" sz="1200" dirty="0"/>
              <a:t> </a:t>
            </a:r>
            <a:r>
              <a:rPr lang="en-US" altLang="ja-JP" sz="1200" dirty="0" smtClean="0"/>
              <a:t>   </a:t>
            </a:r>
            <a:r>
              <a:rPr lang="ja-JP" altLang="ja-JP" sz="1200" dirty="0" smtClean="0"/>
              <a:t>合</a:t>
            </a:r>
            <a:r>
              <a:rPr lang="ja-JP" altLang="ja-JP" sz="1200" dirty="0"/>
              <a:t>は、初回の支給時に対象労働者１人当たり</a:t>
            </a:r>
            <a:r>
              <a:rPr lang="en-US" altLang="ja-JP" sz="1200" dirty="0"/>
              <a:t>50</a:t>
            </a:r>
            <a:r>
              <a:rPr lang="ja-JP" altLang="ja-JP" sz="1200" dirty="0"/>
              <a:t>万円を上乗せ。</a:t>
            </a:r>
          </a:p>
          <a:p>
            <a:r>
              <a:rPr lang="ja-JP" altLang="ja-JP" sz="1200" dirty="0"/>
              <a:t>※４　対象労働者の増加数が</a:t>
            </a:r>
            <a:r>
              <a:rPr lang="en-US" altLang="ja-JP" sz="1200" dirty="0"/>
              <a:t>100</a:t>
            </a:r>
            <a:r>
              <a:rPr lang="ja-JP" altLang="ja-JP" sz="1200" dirty="0"/>
              <a:t>人以上かつ設置・整備に要した費用が</a:t>
            </a:r>
            <a:r>
              <a:rPr lang="en-US" altLang="ja-JP" sz="1200" dirty="0"/>
              <a:t>50</a:t>
            </a:r>
            <a:r>
              <a:rPr lang="ja-JP" altLang="ja-JP" sz="1200" dirty="0"/>
              <a:t>億円</a:t>
            </a:r>
            <a:r>
              <a:rPr lang="ja-JP" altLang="ja-JP" sz="1200" dirty="0" smtClean="0"/>
              <a:t>以上で</a:t>
            </a:r>
            <a:r>
              <a:rPr lang="ja-JP" altLang="ja-JP" sz="1200" dirty="0"/>
              <a:t>、大規模</a:t>
            </a:r>
            <a:r>
              <a:rPr lang="ja-JP" altLang="ja-JP" sz="1200" dirty="0" smtClean="0"/>
              <a:t>雇</a:t>
            </a:r>
            <a:endParaRPr lang="en-US" altLang="ja-JP" sz="1200" dirty="0" smtClean="0"/>
          </a:p>
          <a:p>
            <a:r>
              <a:rPr lang="en-US" altLang="ja-JP" sz="1200" dirty="0"/>
              <a:t> </a:t>
            </a:r>
            <a:r>
              <a:rPr lang="en-US" altLang="ja-JP" sz="1200" dirty="0" smtClean="0"/>
              <a:t>   </a:t>
            </a:r>
            <a:r>
              <a:rPr lang="ja-JP" altLang="ja-JP" sz="1200" dirty="0" smtClean="0"/>
              <a:t>用</a:t>
            </a:r>
            <a:r>
              <a:rPr lang="ja-JP" altLang="ja-JP" sz="1200" dirty="0"/>
              <a:t>開発計画を提出した事業主の場合は、※１～３にかかわらず、支給要件に応じて</a:t>
            </a:r>
            <a:r>
              <a:rPr lang="en-US" altLang="ja-JP" sz="1200" dirty="0"/>
              <a:t>0.95</a:t>
            </a:r>
            <a:r>
              <a:rPr lang="ja-JP" altLang="ja-JP" sz="1200" dirty="0"/>
              <a:t>億円</a:t>
            </a:r>
            <a:r>
              <a:rPr lang="ja-JP" altLang="ja-JP" sz="1200" dirty="0" smtClean="0"/>
              <a:t>～</a:t>
            </a:r>
            <a:endParaRPr lang="en-US" altLang="ja-JP" sz="1200" dirty="0" smtClean="0"/>
          </a:p>
          <a:p>
            <a:r>
              <a:rPr lang="en-US" altLang="ja-JP" sz="1200" dirty="0"/>
              <a:t> </a:t>
            </a:r>
            <a:r>
              <a:rPr lang="en-US" altLang="ja-JP" sz="1200" dirty="0" smtClean="0"/>
              <a:t>   2.4</a:t>
            </a:r>
            <a:r>
              <a:rPr lang="ja-JP" altLang="ja-JP" sz="1200" dirty="0"/>
              <a:t>億円を助成</a:t>
            </a:r>
            <a:r>
              <a:rPr lang="ja-JP" altLang="ja-JP" sz="1200" dirty="0" smtClean="0"/>
              <a:t>。</a:t>
            </a:r>
            <a:endParaRPr lang="en-US" altLang="ja-JP" sz="1200" dirty="0" smtClean="0"/>
          </a:p>
        </p:txBody>
      </p:sp>
      <p:sp>
        <p:nvSpPr>
          <p:cNvPr id="33" name="テキスト ボックス 48"/>
          <p:cNvSpPr txBox="1">
            <a:spLocks noChangeArrowheads="1"/>
          </p:cNvSpPr>
          <p:nvPr/>
        </p:nvSpPr>
        <p:spPr bwMode="auto">
          <a:xfrm>
            <a:off x="-14684" y="2031975"/>
            <a:ext cx="171255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400" b="1"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対象となる</a:t>
            </a:r>
            <a:r>
              <a:rPr lang="ja-JP" altLang="en-US"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方</a:t>
            </a:r>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34" name="テキスト ボックス 48"/>
          <p:cNvSpPr txBox="1">
            <a:spLocks noChangeArrowheads="1"/>
          </p:cNvSpPr>
          <p:nvPr/>
        </p:nvSpPr>
        <p:spPr bwMode="auto">
          <a:xfrm>
            <a:off x="0" y="3057779"/>
            <a:ext cx="171255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支援内容</a:t>
            </a:r>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53" name="角丸四角形 52"/>
          <p:cNvSpPr/>
          <p:nvPr/>
        </p:nvSpPr>
        <p:spPr>
          <a:xfrm>
            <a:off x="188640" y="8480177"/>
            <a:ext cx="6457174" cy="577921"/>
          </a:xfrm>
          <a:prstGeom prst="roundRect">
            <a:avLst>
              <a:gd name="adj" fmla="val 7231"/>
            </a:avLst>
          </a:prstGeom>
          <a:solidFill>
            <a:schemeClr val="bg1"/>
          </a:solid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dirty="0" smtClean="0">
                <a:solidFill>
                  <a:schemeClr val="tx1"/>
                </a:solidFill>
              </a:rPr>
              <a:t>　</a:t>
            </a:r>
            <a:r>
              <a:rPr lang="ja-JP" altLang="en-US" sz="1200" dirty="0">
                <a:solidFill>
                  <a:schemeClr val="tx1"/>
                </a:solidFill>
              </a:rPr>
              <a:t>ご相談及びお手続きは、最寄り</a:t>
            </a:r>
            <a:r>
              <a:rPr lang="ja-JP" altLang="en-US" sz="1200" dirty="0" smtClean="0">
                <a:solidFill>
                  <a:schemeClr val="tx1"/>
                </a:solidFill>
              </a:rPr>
              <a:t>の労働局またはハローワークへ</a:t>
            </a:r>
            <a:r>
              <a:rPr lang="ja-JP" altLang="en-US" sz="1200" dirty="0">
                <a:solidFill>
                  <a:schemeClr val="tx1"/>
                </a:solidFill>
              </a:rPr>
              <a:t>お問い合わせください。</a:t>
            </a:r>
            <a:endParaRPr lang="en-US" altLang="ja-JP" sz="1200" spc="-100" dirty="0" smtClean="0">
              <a:solidFill>
                <a:schemeClr val="tx1"/>
              </a:solidFill>
            </a:endParaRPr>
          </a:p>
        </p:txBody>
      </p:sp>
      <p:grpSp>
        <p:nvGrpSpPr>
          <p:cNvPr id="54" name="グループ化 53"/>
          <p:cNvGrpSpPr/>
          <p:nvPr/>
        </p:nvGrpSpPr>
        <p:grpSpPr>
          <a:xfrm>
            <a:off x="581045" y="8727176"/>
            <a:ext cx="242722" cy="242722"/>
            <a:chOff x="-3195736" y="3275856"/>
            <a:chExt cx="267444" cy="267444"/>
          </a:xfrm>
        </p:grpSpPr>
        <p:sp>
          <p:nvSpPr>
            <p:cNvPr id="55" name="円/楕円 54"/>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6" name="直線コネクタ 55"/>
            <p:cNvCxnSpPr>
              <a:stCxn id="55"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7" name="テキスト ボックス 56"/>
          <p:cNvSpPr txBox="1"/>
          <p:nvPr/>
        </p:nvSpPr>
        <p:spPr>
          <a:xfrm>
            <a:off x="3770070" y="8740506"/>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58" name="テキスト ボックス 57"/>
          <p:cNvSpPr txBox="1"/>
          <p:nvPr/>
        </p:nvSpPr>
        <p:spPr>
          <a:xfrm>
            <a:off x="907884" y="8742738"/>
            <a:ext cx="2838039" cy="286109"/>
          </a:xfrm>
          <a:prstGeom prst="rect">
            <a:avLst/>
          </a:prstGeom>
          <a:noFill/>
          <a:ln>
            <a:solidFill>
              <a:schemeClr val="tx1"/>
            </a:solidFill>
          </a:ln>
          <a:effectLst/>
        </p:spPr>
        <p:txBody>
          <a:bodyPr wrap="square" rtlCol="0">
            <a:spAutoFit/>
          </a:bodyPr>
          <a:lstStyle/>
          <a:p>
            <a:r>
              <a:rPr lang="ja-JP" altLang="en-US" sz="1200" dirty="0" smtClean="0"/>
              <a:t>地域雇用開発助成金</a:t>
            </a:r>
            <a:endParaRPr lang="ja-JP" altLang="en-US" sz="1200" dirty="0"/>
          </a:p>
        </p:txBody>
      </p:sp>
      <p:cxnSp>
        <p:nvCxnSpPr>
          <p:cNvPr id="59" name="直線矢印コネクタ 58"/>
          <p:cNvCxnSpPr/>
          <p:nvPr/>
        </p:nvCxnSpPr>
        <p:spPr>
          <a:xfrm flipH="1" flipV="1">
            <a:off x="4263675" y="8851564"/>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0" name="テキスト ボックス 48"/>
          <p:cNvSpPr txBox="1">
            <a:spLocks noChangeArrowheads="1"/>
          </p:cNvSpPr>
          <p:nvPr/>
        </p:nvSpPr>
        <p:spPr bwMode="auto">
          <a:xfrm>
            <a:off x="0" y="8172400"/>
            <a:ext cx="226124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r>
              <a:rPr lang="ja-JP" altLang="en-US" sz="1400" b="1" dirty="0"/>
              <a:t>　</a:t>
            </a:r>
            <a:r>
              <a:rPr lang="en-US" altLang="ja-JP" sz="1400" b="1" dirty="0" smtClean="0"/>
              <a:t>【</a:t>
            </a:r>
            <a:r>
              <a:rPr lang="ja-JP" altLang="en-US" sz="1400" b="1" dirty="0" smtClean="0"/>
              <a:t>お問合せ先</a:t>
            </a:r>
            <a:r>
              <a:rPr lang="en-US" altLang="ja-JP" sz="1400" b="1" dirty="0" smtClean="0"/>
              <a:t>】</a:t>
            </a:r>
            <a:endParaRPr lang="en-US" altLang="ja-JP" sz="400" b="1" dirty="0"/>
          </a:p>
        </p:txBody>
      </p:sp>
      <p:sp>
        <p:nvSpPr>
          <p:cNvPr id="26" name="テキスト ボックス 48"/>
          <p:cNvSpPr txBox="1">
            <a:spLocks noChangeArrowheads="1"/>
          </p:cNvSpPr>
          <p:nvPr/>
        </p:nvSpPr>
        <p:spPr bwMode="auto">
          <a:xfrm>
            <a:off x="5241970" y="3707904"/>
            <a:ext cx="1224136" cy="2539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00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（単位：万円）</a:t>
            </a:r>
            <a:endParaRPr lang="en-US" altLang="ja-JP" sz="1000"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endParaRPr>
          </a:p>
        </p:txBody>
      </p:sp>
      <p:graphicFrame>
        <p:nvGraphicFramePr>
          <p:cNvPr id="5" name="表 4"/>
          <p:cNvGraphicFramePr>
            <a:graphicFrameLocks noGrp="1"/>
          </p:cNvGraphicFramePr>
          <p:nvPr>
            <p:extLst>
              <p:ext uri="{D42A27DB-BD31-4B8C-83A1-F6EECF244321}">
                <p14:modId xmlns:p14="http://schemas.microsoft.com/office/powerpoint/2010/main" val="3221877775"/>
              </p:ext>
            </p:extLst>
          </p:nvPr>
        </p:nvGraphicFramePr>
        <p:xfrm>
          <a:off x="656268" y="3923928"/>
          <a:ext cx="5509035" cy="1954366"/>
        </p:xfrm>
        <a:graphic>
          <a:graphicData uri="http://schemas.openxmlformats.org/drawingml/2006/table">
            <a:tbl>
              <a:tblPr/>
              <a:tblGrid>
                <a:gridCol w="1292047">
                  <a:extLst>
                    <a:ext uri="{9D8B030D-6E8A-4147-A177-3AD203B41FA5}">
                      <a16:colId xmlns:a16="http://schemas.microsoft.com/office/drawing/2014/main" val="20000"/>
                    </a:ext>
                  </a:extLst>
                </a:gridCol>
                <a:gridCol w="1054247">
                  <a:extLst>
                    <a:ext uri="{9D8B030D-6E8A-4147-A177-3AD203B41FA5}">
                      <a16:colId xmlns:a16="http://schemas.microsoft.com/office/drawing/2014/main" val="20001"/>
                    </a:ext>
                  </a:extLst>
                </a:gridCol>
                <a:gridCol w="1054247">
                  <a:extLst>
                    <a:ext uri="{9D8B030D-6E8A-4147-A177-3AD203B41FA5}">
                      <a16:colId xmlns:a16="http://schemas.microsoft.com/office/drawing/2014/main" val="20002"/>
                    </a:ext>
                  </a:extLst>
                </a:gridCol>
                <a:gridCol w="1054247">
                  <a:extLst>
                    <a:ext uri="{9D8B030D-6E8A-4147-A177-3AD203B41FA5}">
                      <a16:colId xmlns:a16="http://schemas.microsoft.com/office/drawing/2014/main" val="20003"/>
                    </a:ext>
                  </a:extLst>
                </a:gridCol>
                <a:gridCol w="1054247">
                  <a:extLst>
                    <a:ext uri="{9D8B030D-6E8A-4147-A177-3AD203B41FA5}">
                      <a16:colId xmlns:a16="http://schemas.microsoft.com/office/drawing/2014/main" val="20004"/>
                    </a:ext>
                  </a:extLst>
                </a:gridCol>
              </a:tblGrid>
              <a:tr h="181598">
                <a:tc rowSpan="2">
                  <a:txBody>
                    <a:bodyPr/>
                    <a:lstStyle/>
                    <a:p>
                      <a:pPr algn="ctr" fontAlgn="ctr"/>
                      <a:r>
                        <a:rPr lang="ja-JP" altLang="en-US" sz="1200" b="0" i="0" u="none" strike="noStrike" dirty="0">
                          <a:solidFill>
                            <a:srgbClr val="000000"/>
                          </a:solidFill>
                          <a:effectLst/>
                          <a:latin typeface="ＭＳ Ｐゴシック"/>
                        </a:rPr>
                        <a:t>設置・整備に</a:t>
                      </a:r>
                      <a:br>
                        <a:rPr lang="ja-JP" altLang="en-US" sz="1200" b="0" i="0" u="none" strike="noStrike" dirty="0">
                          <a:solidFill>
                            <a:srgbClr val="000000"/>
                          </a:solidFill>
                          <a:effectLst/>
                          <a:latin typeface="ＭＳ Ｐゴシック"/>
                        </a:rPr>
                      </a:br>
                      <a:r>
                        <a:rPr lang="ja-JP" altLang="en-US" sz="1200" b="0" i="0" u="none" strike="noStrike" dirty="0">
                          <a:solidFill>
                            <a:srgbClr val="000000"/>
                          </a:solidFill>
                          <a:effectLst/>
                          <a:latin typeface="ＭＳ Ｐゴシック"/>
                        </a:rPr>
                        <a:t>要した費用</a:t>
                      </a:r>
                    </a:p>
                  </a:txBody>
                  <a:tcPr marL="8868" marR="8868" marT="88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gridSpan="4">
                  <a:txBody>
                    <a:bodyPr/>
                    <a:lstStyle/>
                    <a:p>
                      <a:pPr algn="ctr" fontAlgn="ctr"/>
                      <a:r>
                        <a:rPr lang="ja-JP" altLang="en-US" sz="1200" b="0" i="0" u="none" strike="noStrike">
                          <a:solidFill>
                            <a:srgbClr val="000000"/>
                          </a:solidFill>
                          <a:effectLst/>
                          <a:latin typeface="ＭＳ Ｐゴシック"/>
                        </a:rPr>
                        <a:t>対象労働者の増加数（（　　　）内は創業の場合のみ適用）</a:t>
                      </a:r>
                    </a:p>
                  </a:txBody>
                  <a:tcPr marL="8868" marR="8868" marT="88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dot"/>
                      <a:round/>
                      <a:headEnd type="none" w="med" len="med"/>
                      <a:tailEnd type="none" w="med" len="med"/>
                    </a:lnB>
                    <a:solidFill>
                      <a:srgbClr val="FFFFFF"/>
                    </a:solid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0000"/>
                  </a:ext>
                </a:extLst>
              </a:tr>
              <a:tr h="228634">
                <a:tc vMerge="1">
                  <a:txBody>
                    <a:bodyPr/>
                    <a:lstStyle/>
                    <a:p>
                      <a:endParaRPr kumimoji="1" lang="ja-JP" altLang="en-US"/>
                    </a:p>
                  </a:txBody>
                  <a:tcPr/>
                </a:tc>
                <a:tc>
                  <a:txBody>
                    <a:bodyPr/>
                    <a:lstStyle/>
                    <a:p>
                      <a:pPr algn="ctr" fontAlgn="ctr"/>
                      <a:r>
                        <a:rPr lang="ja-JP" altLang="en-US" sz="1200" b="0" i="0" u="none" strike="noStrike">
                          <a:solidFill>
                            <a:srgbClr val="000000"/>
                          </a:solidFill>
                          <a:effectLst/>
                          <a:latin typeface="ＭＳ Ｐゴシック"/>
                        </a:rPr>
                        <a:t>３（２）～４人</a:t>
                      </a:r>
                    </a:p>
                  </a:txBody>
                  <a:tcPr marL="8868" marR="8868" marT="8868" marB="0" anchor="ctr">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ja-JP" altLang="en-US" sz="1200" b="0" i="0" u="none" strike="noStrike">
                          <a:solidFill>
                            <a:srgbClr val="000000"/>
                          </a:solidFill>
                          <a:effectLst/>
                          <a:latin typeface="ＭＳ Ｐゴシック"/>
                        </a:rPr>
                        <a:t>５～９人</a:t>
                      </a:r>
                    </a:p>
                  </a:txBody>
                  <a:tcPr marL="8868" marR="8868" marT="886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200" b="0" i="0" u="none" strike="noStrike">
                          <a:solidFill>
                            <a:srgbClr val="000000"/>
                          </a:solidFill>
                          <a:effectLst/>
                          <a:latin typeface="ＭＳ Ｐゴシック"/>
                        </a:rPr>
                        <a:t>10</a:t>
                      </a:r>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19</a:t>
                      </a:r>
                      <a:r>
                        <a:rPr lang="ja-JP" altLang="en-US" sz="1200" b="0" i="0" u="none" strike="noStrike">
                          <a:solidFill>
                            <a:srgbClr val="000000"/>
                          </a:solidFill>
                          <a:effectLst/>
                          <a:latin typeface="ＭＳ Ｐゴシック"/>
                        </a:rPr>
                        <a:t>人</a:t>
                      </a:r>
                    </a:p>
                  </a:txBody>
                  <a:tcPr marL="8868" marR="8868" marT="8868" marB="0" anchor="ctr">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ctr"/>
                      <a:r>
                        <a:rPr lang="en-US" altLang="ja-JP" sz="1200" b="0" i="0" u="none" strike="noStrike">
                          <a:solidFill>
                            <a:srgbClr val="000000"/>
                          </a:solidFill>
                          <a:effectLst/>
                          <a:latin typeface="ＭＳ Ｐゴシック"/>
                        </a:rPr>
                        <a:t>20</a:t>
                      </a:r>
                      <a:r>
                        <a:rPr lang="ja-JP" altLang="en-US" sz="1200" b="0" i="0" u="none" strike="noStrike">
                          <a:solidFill>
                            <a:srgbClr val="000000"/>
                          </a:solidFill>
                          <a:effectLst/>
                          <a:latin typeface="ＭＳ Ｐゴシック"/>
                        </a:rPr>
                        <a:t>人以上</a:t>
                      </a:r>
                    </a:p>
                  </a:txBody>
                  <a:tcPr marL="8868" marR="8868" marT="8868" marB="0" anchor="ctr">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190133">
                <a:tc>
                  <a:txBody>
                    <a:bodyPr/>
                    <a:lstStyle/>
                    <a:p>
                      <a:pPr algn="ctr" fontAlgn="b"/>
                      <a:r>
                        <a:rPr lang="en-US" altLang="ja-JP" sz="1200" b="0" i="0" u="none" strike="noStrike" dirty="0">
                          <a:solidFill>
                            <a:srgbClr val="000000"/>
                          </a:solidFill>
                          <a:effectLst/>
                          <a:latin typeface="ＭＳ Ｐゴシック"/>
                        </a:rPr>
                        <a:t>300</a:t>
                      </a:r>
                      <a:r>
                        <a:rPr lang="ja-JP" altLang="en-US" sz="1200" b="0" i="0" u="none" strike="noStrike" dirty="0">
                          <a:solidFill>
                            <a:srgbClr val="000000"/>
                          </a:solidFill>
                          <a:effectLst/>
                          <a:latin typeface="ＭＳ Ｐゴシック"/>
                        </a:rPr>
                        <a:t>万円以上</a:t>
                      </a:r>
                    </a:p>
                  </a:txBody>
                  <a:tcPr marL="8868" marR="8868" marT="88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altLang="ja-JP" sz="1200" b="0" i="0" u="none" strike="noStrike">
                          <a:solidFill>
                            <a:srgbClr val="000000"/>
                          </a:solidFill>
                          <a:effectLst/>
                          <a:latin typeface="ＭＳ Ｐゴシック"/>
                        </a:rPr>
                        <a:t>48/60</a:t>
                      </a:r>
                    </a:p>
                  </a:txBody>
                  <a:tcPr marL="8868" marR="8868" marT="8868"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altLang="ja-JP" sz="1200" b="0" i="0" u="none" strike="noStrike">
                          <a:solidFill>
                            <a:srgbClr val="000000"/>
                          </a:solidFill>
                          <a:effectLst/>
                          <a:latin typeface="ＭＳ Ｐゴシック"/>
                        </a:rPr>
                        <a:t>76/96</a:t>
                      </a:r>
                    </a:p>
                  </a:txBody>
                  <a:tcPr marL="8868" marR="8868" marT="886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altLang="ja-JP" sz="1200" b="0" i="0" u="none" strike="noStrike">
                          <a:solidFill>
                            <a:srgbClr val="000000"/>
                          </a:solidFill>
                          <a:effectLst/>
                          <a:latin typeface="ＭＳ Ｐゴシック"/>
                        </a:rPr>
                        <a:t>143/180</a:t>
                      </a:r>
                    </a:p>
                  </a:txBody>
                  <a:tcPr marL="8868" marR="8868" marT="886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tc>
                  <a:txBody>
                    <a:bodyPr/>
                    <a:lstStyle/>
                    <a:p>
                      <a:pPr algn="ctr" fontAlgn="b"/>
                      <a:r>
                        <a:rPr lang="en-US" altLang="ja-JP" sz="1200" b="0" i="0" u="none" strike="noStrike">
                          <a:solidFill>
                            <a:srgbClr val="000000"/>
                          </a:solidFill>
                          <a:effectLst/>
                          <a:latin typeface="ＭＳ Ｐゴシック"/>
                        </a:rPr>
                        <a:t>285/360</a:t>
                      </a:r>
                    </a:p>
                  </a:txBody>
                  <a:tcPr marL="8868" marR="8868" marT="8868"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a:noFill/>
                    </a:lnB>
                    <a:solidFill>
                      <a:srgbClr val="FFFFFF"/>
                    </a:solidFill>
                  </a:tcPr>
                </a:tc>
                <a:extLst>
                  <a:ext uri="{0D108BD9-81ED-4DB2-BD59-A6C34878D82A}">
                    <a16:rowId xmlns:a16="http://schemas.microsoft.com/office/drawing/2014/main" val="10002"/>
                  </a:ext>
                </a:extLst>
              </a:tr>
              <a:tr h="190133">
                <a:tc>
                  <a:txBody>
                    <a:bodyPr/>
                    <a:lstStyle/>
                    <a:p>
                      <a:pPr algn="ctr" fontAlgn="t"/>
                      <a:r>
                        <a:rPr lang="en-US" altLang="ja-JP" sz="1200" b="0" i="0" u="none" strike="noStrike">
                          <a:solidFill>
                            <a:srgbClr val="000000"/>
                          </a:solidFill>
                          <a:effectLst/>
                          <a:latin typeface="ＭＳ Ｐゴシック"/>
                        </a:rPr>
                        <a:t>1,000</a:t>
                      </a:r>
                      <a:r>
                        <a:rPr lang="ja-JP" altLang="en-US" sz="1200" b="0" i="0" u="none" strike="noStrike">
                          <a:solidFill>
                            <a:srgbClr val="000000"/>
                          </a:solidFill>
                          <a:effectLst/>
                          <a:latin typeface="ＭＳ Ｐゴシック"/>
                        </a:rPr>
                        <a:t>万円未満</a:t>
                      </a:r>
                    </a:p>
                  </a:txBody>
                  <a:tcPr marL="8868" marR="8868" marT="8868"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50</a:t>
                      </a:r>
                      <a:r>
                        <a:rPr lang="ja-JP" altLang="en-US" sz="1200" b="0" i="0" u="none" strike="noStrike">
                          <a:solidFill>
                            <a:srgbClr val="000000"/>
                          </a:solidFill>
                          <a:effectLst/>
                          <a:latin typeface="ＭＳ Ｐゴシック"/>
                        </a:rPr>
                        <a:t>）</a:t>
                      </a:r>
                    </a:p>
                  </a:txBody>
                  <a:tcPr marL="8868" marR="8868" marT="886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80</a:t>
                      </a:r>
                      <a:r>
                        <a:rPr lang="ja-JP" altLang="en-US" sz="1200" b="0" i="0" u="none" strike="noStrike">
                          <a:solidFill>
                            <a:srgbClr val="000000"/>
                          </a:solidFill>
                          <a:effectLst/>
                          <a:latin typeface="ＭＳ Ｐゴシック"/>
                        </a:rPr>
                        <a:t>）</a:t>
                      </a:r>
                    </a:p>
                  </a:txBody>
                  <a:tcPr marL="8868" marR="8868" marT="886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150</a:t>
                      </a:r>
                      <a:r>
                        <a:rPr lang="ja-JP" altLang="en-US" sz="1200" b="0" i="0" u="none" strike="noStrike">
                          <a:solidFill>
                            <a:srgbClr val="000000"/>
                          </a:solidFill>
                          <a:effectLst/>
                          <a:latin typeface="ＭＳ Ｐゴシック"/>
                        </a:rPr>
                        <a:t>）</a:t>
                      </a:r>
                    </a:p>
                  </a:txBody>
                  <a:tcPr marL="8868" marR="8868" marT="886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300</a:t>
                      </a:r>
                      <a:r>
                        <a:rPr lang="ja-JP" altLang="en-US" sz="1200" b="0" i="0" u="none" strike="noStrike">
                          <a:solidFill>
                            <a:srgbClr val="000000"/>
                          </a:solidFill>
                          <a:effectLst/>
                          <a:latin typeface="ＭＳ Ｐゴシック"/>
                        </a:rPr>
                        <a:t>）</a:t>
                      </a:r>
                    </a:p>
                  </a:txBody>
                  <a:tcPr marL="8868" marR="8868" marT="8868"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3"/>
                  </a:ext>
                </a:extLst>
              </a:tr>
              <a:tr h="190133">
                <a:tc>
                  <a:txBody>
                    <a:bodyPr/>
                    <a:lstStyle/>
                    <a:p>
                      <a:pPr algn="ctr" fontAlgn="b"/>
                      <a:r>
                        <a:rPr lang="en-US" altLang="ja-JP" sz="1200" b="0" i="0" u="none" strike="noStrike">
                          <a:solidFill>
                            <a:srgbClr val="000000"/>
                          </a:solidFill>
                          <a:effectLst/>
                          <a:latin typeface="ＭＳ Ｐゴシック"/>
                        </a:rPr>
                        <a:t>1,000</a:t>
                      </a:r>
                      <a:r>
                        <a:rPr lang="ja-JP" altLang="en-US" sz="1200" b="0" i="0" u="none" strike="noStrike">
                          <a:solidFill>
                            <a:srgbClr val="000000"/>
                          </a:solidFill>
                          <a:effectLst/>
                          <a:latin typeface="ＭＳ Ｐゴシック"/>
                        </a:rPr>
                        <a:t>万円以上</a:t>
                      </a:r>
                    </a:p>
                  </a:txBody>
                  <a:tcPr marL="8868" marR="8868" marT="88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b"/>
                      <a:r>
                        <a:rPr lang="en-US" altLang="ja-JP" sz="1200" b="0" i="0" u="none" strike="noStrike">
                          <a:solidFill>
                            <a:srgbClr val="000000"/>
                          </a:solidFill>
                          <a:effectLst/>
                          <a:latin typeface="ＭＳ Ｐゴシック"/>
                        </a:rPr>
                        <a:t>57/72</a:t>
                      </a:r>
                    </a:p>
                  </a:txBody>
                  <a:tcPr marL="8868" marR="8868" marT="8868"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b"/>
                      <a:r>
                        <a:rPr lang="en-US" altLang="ja-JP" sz="1200" b="0" i="0" u="none" strike="noStrike">
                          <a:solidFill>
                            <a:srgbClr val="000000"/>
                          </a:solidFill>
                          <a:effectLst/>
                          <a:latin typeface="ＭＳ Ｐゴシック"/>
                        </a:rPr>
                        <a:t>95/120</a:t>
                      </a:r>
                    </a:p>
                  </a:txBody>
                  <a:tcPr marL="8868" marR="8868" marT="886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b"/>
                      <a:r>
                        <a:rPr lang="en-US" altLang="ja-JP" sz="1200" b="0" i="0" u="none" strike="noStrike">
                          <a:solidFill>
                            <a:srgbClr val="000000"/>
                          </a:solidFill>
                          <a:effectLst/>
                          <a:latin typeface="ＭＳ Ｐゴシック"/>
                        </a:rPr>
                        <a:t>190/240</a:t>
                      </a:r>
                    </a:p>
                  </a:txBody>
                  <a:tcPr marL="8868" marR="8868" marT="886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b"/>
                      <a:r>
                        <a:rPr lang="en-US" altLang="ja-JP" sz="1200" b="0" i="0" u="none" strike="noStrike">
                          <a:solidFill>
                            <a:srgbClr val="000000"/>
                          </a:solidFill>
                          <a:effectLst/>
                          <a:latin typeface="ＭＳ Ｐゴシック"/>
                        </a:rPr>
                        <a:t>380/480</a:t>
                      </a:r>
                    </a:p>
                  </a:txBody>
                  <a:tcPr marL="8868" marR="8868" marT="8868"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extLst>
                  <a:ext uri="{0D108BD9-81ED-4DB2-BD59-A6C34878D82A}">
                    <a16:rowId xmlns:a16="http://schemas.microsoft.com/office/drawing/2014/main" val="10004"/>
                  </a:ext>
                </a:extLst>
              </a:tr>
              <a:tr h="190133">
                <a:tc>
                  <a:txBody>
                    <a:bodyPr/>
                    <a:lstStyle/>
                    <a:p>
                      <a:pPr algn="ctr" fontAlgn="ctr"/>
                      <a:r>
                        <a:rPr lang="en-US" altLang="ja-JP" sz="1200" b="0" i="0" u="none" strike="noStrike">
                          <a:solidFill>
                            <a:srgbClr val="000000"/>
                          </a:solidFill>
                          <a:effectLst/>
                          <a:latin typeface="ＭＳ Ｐゴシック"/>
                        </a:rPr>
                        <a:t>3,000</a:t>
                      </a:r>
                      <a:r>
                        <a:rPr lang="ja-JP" altLang="en-US" sz="1200" b="0" i="0" u="none" strike="noStrike">
                          <a:solidFill>
                            <a:srgbClr val="000000"/>
                          </a:solidFill>
                          <a:effectLst/>
                          <a:latin typeface="ＭＳ Ｐゴシック"/>
                        </a:rPr>
                        <a:t>万円未満</a:t>
                      </a:r>
                    </a:p>
                  </a:txBody>
                  <a:tcPr marL="8868" marR="8868" marT="88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60</a:t>
                      </a:r>
                      <a:r>
                        <a:rPr lang="ja-JP" altLang="en-US" sz="1200" b="0" i="0" u="none" strike="noStrike">
                          <a:solidFill>
                            <a:srgbClr val="000000"/>
                          </a:solidFill>
                          <a:effectLst/>
                          <a:latin typeface="ＭＳ Ｐゴシック"/>
                        </a:rPr>
                        <a:t>）</a:t>
                      </a:r>
                    </a:p>
                  </a:txBody>
                  <a:tcPr marL="8868" marR="8868" marT="886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100</a:t>
                      </a:r>
                      <a:r>
                        <a:rPr lang="ja-JP" altLang="en-US" sz="1200" b="0" i="0" u="none" strike="noStrike">
                          <a:solidFill>
                            <a:srgbClr val="000000"/>
                          </a:solidFill>
                          <a:effectLst/>
                          <a:latin typeface="ＭＳ Ｐゴシック"/>
                        </a:rPr>
                        <a:t>）</a:t>
                      </a:r>
                    </a:p>
                  </a:txBody>
                  <a:tcPr marL="8868" marR="8868" marT="886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200</a:t>
                      </a:r>
                      <a:r>
                        <a:rPr lang="ja-JP" altLang="en-US" sz="1200" b="0" i="0" u="none" strike="noStrike">
                          <a:solidFill>
                            <a:srgbClr val="000000"/>
                          </a:solidFill>
                          <a:effectLst/>
                          <a:latin typeface="ＭＳ Ｐゴシック"/>
                        </a:rPr>
                        <a:t>）</a:t>
                      </a:r>
                    </a:p>
                  </a:txBody>
                  <a:tcPr marL="8868" marR="8868" marT="886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400</a:t>
                      </a:r>
                      <a:r>
                        <a:rPr lang="ja-JP" altLang="en-US" sz="1200" b="0" i="0" u="none" strike="noStrike">
                          <a:solidFill>
                            <a:srgbClr val="000000"/>
                          </a:solidFill>
                          <a:effectLst/>
                          <a:latin typeface="ＭＳ Ｐゴシック"/>
                        </a:rPr>
                        <a:t>）</a:t>
                      </a:r>
                    </a:p>
                  </a:txBody>
                  <a:tcPr marL="8868" marR="8868" marT="8868"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5"/>
                  </a:ext>
                </a:extLst>
              </a:tr>
              <a:tr h="190133">
                <a:tc>
                  <a:txBody>
                    <a:bodyPr/>
                    <a:lstStyle/>
                    <a:p>
                      <a:pPr algn="ctr" fontAlgn="b"/>
                      <a:r>
                        <a:rPr lang="en-US" altLang="ja-JP" sz="1200" b="0" i="0" u="none" strike="noStrike" dirty="0">
                          <a:solidFill>
                            <a:srgbClr val="000000"/>
                          </a:solidFill>
                          <a:effectLst/>
                          <a:latin typeface="ＭＳ Ｐゴシック"/>
                        </a:rPr>
                        <a:t>3,000</a:t>
                      </a:r>
                      <a:r>
                        <a:rPr lang="ja-JP" altLang="en-US" sz="1200" b="0" i="0" u="none" strike="noStrike" dirty="0">
                          <a:solidFill>
                            <a:srgbClr val="000000"/>
                          </a:solidFill>
                          <a:effectLst/>
                          <a:latin typeface="ＭＳ Ｐゴシック"/>
                        </a:rPr>
                        <a:t>万円以上</a:t>
                      </a:r>
                    </a:p>
                  </a:txBody>
                  <a:tcPr marL="8868" marR="8868" marT="8868"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b"/>
                      <a:r>
                        <a:rPr lang="en-US" altLang="ja-JP" sz="1200" b="0" i="0" u="none" strike="noStrike">
                          <a:solidFill>
                            <a:srgbClr val="000000"/>
                          </a:solidFill>
                          <a:effectLst/>
                          <a:latin typeface="ＭＳ Ｐゴシック"/>
                        </a:rPr>
                        <a:t>86/108</a:t>
                      </a:r>
                    </a:p>
                  </a:txBody>
                  <a:tcPr marL="8868" marR="8868" marT="8868"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b"/>
                      <a:r>
                        <a:rPr lang="en-US" altLang="ja-JP" sz="1200" b="0" i="0" u="none" strike="noStrike">
                          <a:solidFill>
                            <a:srgbClr val="000000"/>
                          </a:solidFill>
                          <a:effectLst/>
                          <a:latin typeface="ＭＳ Ｐゴシック"/>
                        </a:rPr>
                        <a:t>143/180</a:t>
                      </a:r>
                    </a:p>
                  </a:txBody>
                  <a:tcPr marL="8868" marR="8868" marT="886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b"/>
                      <a:r>
                        <a:rPr lang="en-US" altLang="ja-JP" sz="1200" b="0" i="0" u="none" strike="noStrike">
                          <a:solidFill>
                            <a:srgbClr val="000000"/>
                          </a:solidFill>
                          <a:effectLst/>
                          <a:latin typeface="ＭＳ Ｐゴシック"/>
                        </a:rPr>
                        <a:t>285/360</a:t>
                      </a:r>
                    </a:p>
                  </a:txBody>
                  <a:tcPr marL="8868" marR="8868" marT="886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b"/>
                      <a:r>
                        <a:rPr lang="en-US" altLang="ja-JP" sz="1200" b="0" i="0" u="none" strike="noStrike">
                          <a:solidFill>
                            <a:srgbClr val="000000"/>
                          </a:solidFill>
                          <a:effectLst/>
                          <a:latin typeface="ＭＳ Ｐゴシック"/>
                        </a:rPr>
                        <a:t>570/720</a:t>
                      </a:r>
                    </a:p>
                  </a:txBody>
                  <a:tcPr marL="8868" marR="8868" marT="8868"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extLst>
                  <a:ext uri="{0D108BD9-81ED-4DB2-BD59-A6C34878D82A}">
                    <a16:rowId xmlns:a16="http://schemas.microsoft.com/office/drawing/2014/main" val="10006"/>
                  </a:ext>
                </a:extLst>
              </a:tr>
              <a:tr h="190133">
                <a:tc>
                  <a:txBody>
                    <a:bodyPr/>
                    <a:lstStyle/>
                    <a:p>
                      <a:pPr algn="ctr" fontAlgn="ctr"/>
                      <a:r>
                        <a:rPr lang="en-US" altLang="ja-JP" sz="1200" b="0" i="0" u="none" strike="noStrike">
                          <a:solidFill>
                            <a:srgbClr val="000000"/>
                          </a:solidFill>
                          <a:effectLst/>
                          <a:latin typeface="ＭＳ Ｐゴシック"/>
                        </a:rPr>
                        <a:t>5,000</a:t>
                      </a:r>
                      <a:r>
                        <a:rPr lang="ja-JP" altLang="en-US" sz="1200" b="0" i="0" u="none" strike="noStrike">
                          <a:solidFill>
                            <a:srgbClr val="000000"/>
                          </a:solidFill>
                          <a:effectLst/>
                          <a:latin typeface="ＭＳ Ｐゴシック"/>
                        </a:rPr>
                        <a:t>万円未満</a:t>
                      </a:r>
                    </a:p>
                  </a:txBody>
                  <a:tcPr marL="8868" marR="8868" marT="88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90</a:t>
                      </a:r>
                      <a:r>
                        <a:rPr lang="ja-JP" altLang="en-US" sz="1200" b="0" i="0" u="none" strike="noStrike">
                          <a:solidFill>
                            <a:srgbClr val="000000"/>
                          </a:solidFill>
                          <a:effectLst/>
                          <a:latin typeface="ＭＳ Ｐゴシック"/>
                        </a:rPr>
                        <a:t>）</a:t>
                      </a:r>
                    </a:p>
                  </a:txBody>
                  <a:tcPr marL="8868" marR="8868" marT="886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150</a:t>
                      </a:r>
                      <a:r>
                        <a:rPr lang="ja-JP" altLang="en-US" sz="1200" b="0" i="0" u="none" strike="noStrike">
                          <a:solidFill>
                            <a:srgbClr val="000000"/>
                          </a:solidFill>
                          <a:effectLst/>
                          <a:latin typeface="ＭＳ Ｐゴシック"/>
                        </a:rPr>
                        <a:t>）</a:t>
                      </a:r>
                    </a:p>
                  </a:txBody>
                  <a:tcPr marL="8868" marR="8868" marT="886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300</a:t>
                      </a:r>
                      <a:r>
                        <a:rPr lang="ja-JP" altLang="en-US" sz="1200" b="0" i="0" u="none" strike="noStrike">
                          <a:solidFill>
                            <a:srgbClr val="000000"/>
                          </a:solidFill>
                          <a:effectLst/>
                          <a:latin typeface="ＭＳ Ｐゴシック"/>
                        </a:rPr>
                        <a:t>）</a:t>
                      </a:r>
                    </a:p>
                  </a:txBody>
                  <a:tcPr marL="8868" marR="8868" marT="886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tc>
                  <a:txBody>
                    <a:bodyPr/>
                    <a:lstStyle/>
                    <a:p>
                      <a:pPr algn="ctr" fontAlgn="t"/>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600</a:t>
                      </a:r>
                      <a:r>
                        <a:rPr lang="ja-JP" altLang="en-US" sz="1200" b="0" i="0" u="none" strike="noStrike">
                          <a:solidFill>
                            <a:srgbClr val="000000"/>
                          </a:solidFill>
                          <a:effectLst/>
                          <a:latin typeface="ＭＳ Ｐゴシック"/>
                        </a:rPr>
                        <a:t>）</a:t>
                      </a:r>
                    </a:p>
                  </a:txBody>
                  <a:tcPr marL="8868" marR="8868" marT="8868"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dot"/>
                      <a:round/>
                      <a:headEnd type="none" w="med" len="med"/>
                      <a:tailEnd type="none" w="med" len="med"/>
                    </a:lnB>
                    <a:solidFill>
                      <a:srgbClr val="FFFFFF"/>
                    </a:solidFill>
                  </a:tcPr>
                </a:tc>
                <a:extLst>
                  <a:ext uri="{0D108BD9-81ED-4DB2-BD59-A6C34878D82A}">
                    <a16:rowId xmlns:a16="http://schemas.microsoft.com/office/drawing/2014/main" val="10007"/>
                  </a:ext>
                </a:extLst>
              </a:tr>
              <a:tr h="190133">
                <a:tc rowSpan="2">
                  <a:txBody>
                    <a:bodyPr/>
                    <a:lstStyle/>
                    <a:p>
                      <a:pPr algn="ctr" fontAlgn="ctr"/>
                      <a:r>
                        <a:rPr lang="en-US" altLang="ja-JP" sz="1200" b="0" i="0" u="none" strike="noStrike" dirty="0">
                          <a:solidFill>
                            <a:srgbClr val="000000"/>
                          </a:solidFill>
                          <a:effectLst/>
                          <a:latin typeface="ＭＳ Ｐゴシック"/>
                        </a:rPr>
                        <a:t>5,000</a:t>
                      </a:r>
                      <a:r>
                        <a:rPr lang="ja-JP" altLang="en-US" sz="1200" b="0" i="0" u="none" strike="noStrike" dirty="0">
                          <a:solidFill>
                            <a:srgbClr val="000000"/>
                          </a:solidFill>
                          <a:effectLst/>
                          <a:latin typeface="ＭＳ Ｐゴシック"/>
                        </a:rPr>
                        <a:t>万円以上</a:t>
                      </a:r>
                    </a:p>
                  </a:txBody>
                  <a:tcPr marL="8868" marR="8868" marT="886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b"/>
                      <a:r>
                        <a:rPr lang="en-US" altLang="ja-JP" sz="1200" b="0" i="0" u="none" strike="noStrike">
                          <a:solidFill>
                            <a:srgbClr val="000000"/>
                          </a:solidFill>
                          <a:effectLst/>
                          <a:latin typeface="ＭＳ Ｐゴシック"/>
                        </a:rPr>
                        <a:t>114/144</a:t>
                      </a:r>
                    </a:p>
                  </a:txBody>
                  <a:tcPr marL="8868" marR="8868" marT="8868" marB="0" anchor="b">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b"/>
                      <a:r>
                        <a:rPr lang="en-US" altLang="ja-JP" sz="1200" b="0" i="0" u="none" strike="noStrike">
                          <a:solidFill>
                            <a:srgbClr val="000000"/>
                          </a:solidFill>
                          <a:effectLst/>
                          <a:latin typeface="ＭＳ Ｐゴシック"/>
                        </a:rPr>
                        <a:t>190/240</a:t>
                      </a:r>
                    </a:p>
                  </a:txBody>
                  <a:tcPr marL="8868" marR="8868" marT="886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b"/>
                      <a:r>
                        <a:rPr lang="en-US" altLang="ja-JP" sz="1200" b="0" i="0" u="none" strike="noStrike">
                          <a:solidFill>
                            <a:srgbClr val="000000"/>
                          </a:solidFill>
                          <a:effectLst/>
                          <a:latin typeface="ＭＳ Ｐゴシック"/>
                        </a:rPr>
                        <a:t>380/480</a:t>
                      </a:r>
                    </a:p>
                  </a:txBody>
                  <a:tcPr marL="8868" marR="8868" marT="8868" marB="0" anchor="b">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tc>
                  <a:txBody>
                    <a:bodyPr/>
                    <a:lstStyle/>
                    <a:p>
                      <a:pPr algn="ctr" fontAlgn="b"/>
                      <a:r>
                        <a:rPr lang="en-US" altLang="ja-JP" sz="1200" b="0" i="0" u="none" strike="noStrike">
                          <a:solidFill>
                            <a:srgbClr val="000000"/>
                          </a:solidFill>
                          <a:effectLst/>
                          <a:latin typeface="ＭＳ Ｐゴシック"/>
                        </a:rPr>
                        <a:t>760/960</a:t>
                      </a:r>
                    </a:p>
                  </a:txBody>
                  <a:tcPr marL="8868" marR="8868" marT="8868" marB="0" anchor="b">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dot"/>
                      <a:round/>
                      <a:headEnd type="none" w="med" len="med"/>
                      <a:tailEnd type="none" w="med" len="med"/>
                    </a:lnT>
                    <a:lnB>
                      <a:noFill/>
                    </a:lnB>
                    <a:solidFill>
                      <a:srgbClr val="FFFFFF"/>
                    </a:solidFill>
                  </a:tcPr>
                </a:tc>
                <a:extLst>
                  <a:ext uri="{0D108BD9-81ED-4DB2-BD59-A6C34878D82A}">
                    <a16:rowId xmlns:a16="http://schemas.microsoft.com/office/drawing/2014/main" val="10008"/>
                  </a:ext>
                </a:extLst>
              </a:tr>
              <a:tr h="106820">
                <a:tc vMerge="1">
                  <a:txBody>
                    <a:bodyPr/>
                    <a:lstStyle/>
                    <a:p>
                      <a:endParaRPr kumimoji="1" lang="ja-JP" altLang="en-US"/>
                    </a:p>
                  </a:txBody>
                  <a:tcPr/>
                </a:tc>
                <a:tc>
                  <a:txBody>
                    <a:bodyPr/>
                    <a:lstStyle/>
                    <a:p>
                      <a:pPr algn="ctr" fontAlgn="t"/>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120</a:t>
                      </a:r>
                      <a:r>
                        <a:rPr lang="ja-JP" altLang="en-US" sz="1200" b="0" i="0" u="none" strike="noStrike">
                          <a:solidFill>
                            <a:srgbClr val="000000"/>
                          </a:solidFill>
                          <a:effectLst/>
                          <a:latin typeface="ＭＳ Ｐゴシック"/>
                        </a:rPr>
                        <a:t>）</a:t>
                      </a:r>
                    </a:p>
                  </a:txBody>
                  <a:tcPr marL="8868" marR="8868" marT="8868" marB="0">
                    <a:lnL w="6350" cap="flat" cmpd="sng" algn="ctr">
                      <a:solidFill>
                        <a:srgbClr val="000000"/>
                      </a:solidFill>
                      <a:prstDash val="solid"/>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200</a:t>
                      </a:r>
                      <a:r>
                        <a:rPr lang="ja-JP" altLang="en-US" sz="1200" b="0" i="0" u="none" strike="noStrike">
                          <a:solidFill>
                            <a:srgbClr val="000000"/>
                          </a:solidFill>
                          <a:effectLst/>
                          <a:latin typeface="ＭＳ Ｐゴシック"/>
                        </a:rPr>
                        <a:t>）</a:t>
                      </a:r>
                    </a:p>
                  </a:txBody>
                  <a:tcPr marL="8868" marR="8868" marT="886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200" b="0" i="0" u="none" strike="noStrike">
                          <a:solidFill>
                            <a:srgbClr val="000000"/>
                          </a:solidFill>
                          <a:effectLst/>
                          <a:latin typeface="ＭＳ Ｐゴシック"/>
                        </a:rPr>
                        <a:t>（</a:t>
                      </a:r>
                      <a:r>
                        <a:rPr lang="en-US" altLang="ja-JP" sz="1200" b="0" i="0" u="none" strike="noStrike">
                          <a:solidFill>
                            <a:srgbClr val="000000"/>
                          </a:solidFill>
                          <a:effectLst/>
                          <a:latin typeface="ＭＳ Ｐゴシック"/>
                        </a:rPr>
                        <a:t>400</a:t>
                      </a:r>
                      <a:r>
                        <a:rPr lang="ja-JP" altLang="en-US" sz="1200" b="0" i="0" u="none" strike="noStrike">
                          <a:solidFill>
                            <a:srgbClr val="000000"/>
                          </a:solidFill>
                          <a:effectLst/>
                          <a:latin typeface="ＭＳ Ｐゴシック"/>
                        </a:rPr>
                        <a:t>）</a:t>
                      </a:r>
                    </a:p>
                  </a:txBody>
                  <a:tcPr marL="8868" marR="8868" marT="8868" marB="0">
                    <a:lnL w="6350" cap="flat" cmpd="sng" algn="ctr">
                      <a:solidFill>
                        <a:srgbClr val="000000"/>
                      </a:solidFill>
                      <a:prstDash val="dot"/>
                      <a:round/>
                      <a:headEnd type="none" w="med" len="med"/>
                      <a:tailEnd type="none" w="med" len="med"/>
                    </a:lnL>
                    <a:lnR w="6350" cap="flat" cmpd="sng" algn="ctr">
                      <a:solidFill>
                        <a:srgbClr val="000000"/>
                      </a:solidFill>
                      <a:prstDash val="dot"/>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ja-JP" altLang="en-US" sz="1200" b="0" i="0" u="none" strike="noStrike" dirty="0">
                          <a:solidFill>
                            <a:srgbClr val="000000"/>
                          </a:solidFill>
                          <a:effectLst/>
                          <a:latin typeface="ＭＳ Ｐゴシック"/>
                        </a:rPr>
                        <a:t>（</a:t>
                      </a:r>
                      <a:r>
                        <a:rPr lang="en-US" altLang="ja-JP" sz="1200" b="0" i="0" u="none" strike="noStrike" dirty="0">
                          <a:solidFill>
                            <a:srgbClr val="000000"/>
                          </a:solidFill>
                          <a:effectLst/>
                          <a:latin typeface="ＭＳ Ｐゴシック"/>
                        </a:rPr>
                        <a:t>800</a:t>
                      </a:r>
                      <a:r>
                        <a:rPr lang="ja-JP" altLang="en-US" sz="1200" b="0" i="0" u="none" strike="noStrike" dirty="0">
                          <a:solidFill>
                            <a:srgbClr val="000000"/>
                          </a:solidFill>
                          <a:effectLst/>
                          <a:latin typeface="ＭＳ Ｐゴシック"/>
                        </a:rPr>
                        <a:t>）</a:t>
                      </a:r>
                    </a:p>
                  </a:txBody>
                  <a:tcPr marL="8868" marR="8868" marT="8868" marB="0">
                    <a:lnL w="6350" cap="flat" cmpd="sng" algn="ctr">
                      <a:solidFill>
                        <a:srgbClr val="000000"/>
                      </a:solidFill>
                      <a:prstDash val="dot"/>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bl>
          </a:graphicData>
        </a:graphic>
      </p:graphicFrame>
      <p:sp>
        <p:nvSpPr>
          <p:cNvPr id="21" name="スライド番号プレースホルダー 1"/>
          <p:cNvSpPr txBox="1">
            <a:spLocks/>
          </p:cNvSpPr>
          <p:nvPr/>
        </p:nvSpPr>
        <p:spPr>
          <a:xfrm>
            <a:off x="99392" y="8837695"/>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20</a:t>
            </a:fld>
            <a:endParaRPr lang="ja-JP" altLang="en-US" sz="1600" dirty="0"/>
          </a:p>
        </p:txBody>
      </p:sp>
    </p:spTree>
    <p:extLst>
      <p:ext uri="{BB962C8B-B14F-4D97-AF65-F5344CB8AC3E}">
        <p14:creationId xmlns:p14="http://schemas.microsoft.com/office/powerpoint/2010/main" val="12045395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99392" y="8837695"/>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21</a:t>
            </a:fld>
            <a:endParaRPr lang="ja-JP" altLang="en-US" sz="1600" dirty="0"/>
          </a:p>
        </p:txBody>
      </p:sp>
      <p:sp>
        <p:nvSpPr>
          <p:cNvPr id="7" name="タイトル 1"/>
          <p:cNvSpPr txBox="1">
            <a:spLocks/>
          </p:cNvSpPr>
          <p:nvPr/>
        </p:nvSpPr>
        <p:spPr>
          <a:xfrm>
            <a:off x="0" y="107504"/>
            <a:ext cx="6858000" cy="432000"/>
          </a:xfrm>
          <a:prstGeom prst="roundRect">
            <a:avLst/>
          </a:prstGeom>
          <a:solidFill>
            <a:schemeClr val="accent4"/>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solidFill>
                  <a:prstClr val="white"/>
                </a:solidFill>
                <a:latin typeface="ＭＳ ゴシック" panose="020B0609070205080204" pitchFamily="49" charset="-128"/>
                <a:ea typeface="ＭＳ ゴシック" panose="020B0609070205080204" pitchFamily="49" charset="-128"/>
              </a:rPr>
              <a:t>６</a:t>
            </a:r>
            <a:r>
              <a:rPr lang="ja-JP" altLang="en-US" sz="2000" b="1" dirty="0" smtClean="0">
                <a:solidFill>
                  <a:prstClr val="white"/>
                </a:solidFill>
                <a:latin typeface="ＭＳ ゴシック" panose="020B0609070205080204" pitchFamily="49" charset="-128"/>
                <a:ea typeface="ＭＳ ゴシック" panose="020B0609070205080204" pitchFamily="49" charset="-128"/>
              </a:rPr>
              <a:t>．相談窓口・各種ガイドライン</a:t>
            </a:r>
            <a:endParaRPr lang="ja-JP" altLang="en-US" sz="2000" b="1" dirty="0">
              <a:solidFill>
                <a:prstClr val="white"/>
              </a:solidFill>
              <a:latin typeface="ＭＳ ゴシック" panose="020B0609070205080204" pitchFamily="49" charset="-128"/>
              <a:ea typeface="ＭＳ ゴシック" panose="020B0609070205080204" pitchFamily="49" charset="-128"/>
            </a:endParaRPr>
          </a:p>
        </p:txBody>
      </p:sp>
      <p:sp>
        <p:nvSpPr>
          <p:cNvPr id="31" name="Rectangle 3"/>
          <p:cNvSpPr>
            <a:spLocks noChangeArrowheads="1"/>
          </p:cNvSpPr>
          <p:nvPr/>
        </p:nvSpPr>
        <p:spPr bwMode="auto">
          <a:xfrm>
            <a:off x="-44624" y="487416"/>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（１）</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専門家へ相談したい</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p:txBody>
      </p:sp>
      <p:sp>
        <p:nvSpPr>
          <p:cNvPr id="44" name="正方形/長方形 43"/>
          <p:cNvSpPr/>
          <p:nvPr/>
        </p:nvSpPr>
        <p:spPr>
          <a:xfrm>
            <a:off x="837378" y="825298"/>
            <a:ext cx="5183244"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u="sng" dirty="0" smtClean="0">
                <a:solidFill>
                  <a:schemeClr val="tx1"/>
                </a:solidFill>
                <a:latin typeface="ＭＳ ゴシック" panose="020B0609070205080204" pitchFamily="49" charset="-128"/>
                <a:ea typeface="ＭＳ ゴシック" panose="020B0609070205080204" pitchFamily="49" charset="-128"/>
              </a:rPr>
              <a:t>働き方改革推進支援センター</a:t>
            </a:r>
            <a:endParaRPr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45" name="正方形/長方形 44"/>
          <p:cNvSpPr/>
          <p:nvPr/>
        </p:nvSpPr>
        <p:spPr>
          <a:xfrm>
            <a:off x="136074" y="1236858"/>
            <a:ext cx="6585852" cy="522259"/>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200" dirty="0">
                <a:latin typeface="ＭＳ ゴシック" panose="020B0609070205080204" pitchFamily="49" charset="-128"/>
                <a:ea typeface="ＭＳ ゴシック" panose="020B0609070205080204" pitchFamily="49" charset="-128"/>
              </a:rPr>
              <a:t>　</a:t>
            </a:r>
            <a:r>
              <a:rPr lang="ja-JP" altLang="en-US" sz="1200" dirty="0">
                <a:solidFill>
                  <a:srgbClr val="0070C0"/>
                </a:solidFill>
                <a:latin typeface="ＭＳ ゴシック" panose="020B0609070205080204" pitchFamily="49" charset="-128"/>
                <a:ea typeface="ＭＳ ゴシック" panose="020B0609070205080204" pitchFamily="49" charset="-128"/>
              </a:rPr>
              <a:t>中小企業事業主からの賃金引上げに向けた経営・労務管理に関する相談に対して、経営・労務管理の専門家に</a:t>
            </a:r>
            <a:r>
              <a:rPr lang="ja-JP" altLang="en-US" sz="1200" dirty="0" smtClean="0">
                <a:solidFill>
                  <a:srgbClr val="0070C0"/>
                </a:solidFill>
                <a:latin typeface="ＭＳ ゴシック" panose="020B0609070205080204" pitchFamily="49" charset="-128"/>
                <a:ea typeface="ＭＳ ゴシック" panose="020B0609070205080204" pitchFamily="49" charset="-128"/>
              </a:rPr>
              <a:t>よる無料相談と専門家</a:t>
            </a:r>
            <a:r>
              <a:rPr lang="ja-JP" altLang="en-US" sz="1200" dirty="0">
                <a:solidFill>
                  <a:srgbClr val="0070C0"/>
                </a:solidFill>
                <a:latin typeface="ＭＳ ゴシック" panose="020B0609070205080204" pitchFamily="49" charset="-128"/>
                <a:ea typeface="ＭＳ ゴシック" panose="020B0609070205080204" pitchFamily="49" charset="-128"/>
              </a:rPr>
              <a:t>派遣を行います。</a:t>
            </a:r>
            <a:endParaRPr lang="en-US" altLang="ja-JP" sz="1200" kern="100" dirty="0">
              <a:solidFill>
                <a:srgbClr val="0070C0"/>
              </a:solidFill>
              <a:latin typeface="ＭＳ ゴシック" panose="020B0609070205080204" pitchFamily="49" charset="-128"/>
              <a:ea typeface="ＭＳ ゴシック" panose="020B0609070205080204" pitchFamily="49" charset="-128"/>
              <a:cs typeface="Times New Roman"/>
            </a:endParaRPr>
          </a:p>
        </p:txBody>
      </p:sp>
      <p:sp>
        <p:nvSpPr>
          <p:cNvPr id="21" name="正方形/長方形 20"/>
          <p:cNvSpPr/>
          <p:nvPr/>
        </p:nvSpPr>
        <p:spPr>
          <a:xfrm>
            <a:off x="837378" y="4563879"/>
            <a:ext cx="5183244"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u="sng" dirty="0" smtClean="0">
                <a:solidFill>
                  <a:schemeClr val="tx1"/>
                </a:solidFill>
                <a:latin typeface="ＭＳ ゴシック" panose="020B0609070205080204" pitchFamily="49" charset="-128"/>
                <a:ea typeface="ＭＳ ゴシック" panose="020B0609070205080204" pitchFamily="49" charset="-128"/>
              </a:rPr>
              <a:t>特別相談窓口の設置</a:t>
            </a:r>
            <a:endParaRPr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22" name="正方形/長方形 21"/>
          <p:cNvSpPr/>
          <p:nvPr/>
        </p:nvSpPr>
        <p:spPr>
          <a:xfrm>
            <a:off x="136074" y="4950038"/>
            <a:ext cx="6585852" cy="2862322"/>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200" dirty="0">
                <a:latin typeface="ＭＳ ゴシック" panose="020B0609070205080204" pitchFamily="49" charset="-128"/>
                <a:ea typeface="ＭＳ ゴシック" panose="020B0609070205080204" pitchFamily="49" charset="-128"/>
              </a:rPr>
              <a:t>　</a:t>
            </a:r>
            <a:r>
              <a:rPr lang="ja-JP" altLang="en-US" sz="1200" dirty="0">
                <a:solidFill>
                  <a:srgbClr val="0070C0"/>
                </a:solidFill>
                <a:latin typeface="ＭＳ ゴシック" panose="020B0609070205080204" pitchFamily="49" charset="-128"/>
                <a:ea typeface="ＭＳ ゴシック" panose="020B0609070205080204" pitchFamily="49" charset="-128"/>
              </a:rPr>
              <a:t>生産性向上等に向けた検討を行っている中小企業・小規模事業者や、賃金引上げによって資金繰りに影響を受ける中小企業・小規模事</a:t>
            </a:r>
            <a:r>
              <a:rPr lang="ja-JP" altLang="en-US" sz="1200" dirty="0" smtClean="0">
                <a:solidFill>
                  <a:srgbClr val="0070C0"/>
                </a:solidFill>
                <a:latin typeface="ＭＳ ゴシック" panose="020B0609070205080204" pitchFamily="49" charset="-128"/>
                <a:ea typeface="ＭＳ ゴシック" panose="020B0609070205080204" pitchFamily="49" charset="-128"/>
              </a:rPr>
              <a:t>業者からの相談を受け付けます。</a:t>
            </a:r>
            <a:endParaRPr lang="en-US" altLang="ja-JP" sz="1200" dirty="0" smtClean="0">
              <a:solidFill>
                <a:srgbClr val="0070C0"/>
              </a:solidFill>
              <a:latin typeface="ＭＳ ゴシック" panose="020B0609070205080204" pitchFamily="49" charset="-128"/>
              <a:ea typeface="ＭＳ ゴシック" panose="020B0609070205080204" pitchFamily="49" charset="-128"/>
            </a:endParaRPr>
          </a:p>
          <a:p>
            <a:pPr>
              <a:lnSpc>
                <a:spcPts val="1800"/>
              </a:lnSpc>
            </a:pP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　</a:t>
            </a: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①生産性向上等に関する相談</a:t>
            </a:r>
            <a:endParaRPr lang="en-US" altLang="ja-JP" sz="1200" kern="100" dirty="0" smtClean="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1800"/>
              </a:lnSpc>
            </a:pP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　　全国</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の商工会議所、商工会</a:t>
            </a:r>
            <a:r>
              <a:rPr lang="en-US" altLang="ja-JP" sz="1200" kern="100" dirty="0">
                <a:solidFill>
                  <a:schemeClr val="tx1"/>
                </a:solidFill>
                <a:latin typeface="ＭＳ ゴシック" panose="020B0609070205080204" pitchFamily="49" charset="-128"/>
                <a:ea typeface="ＭＳ ゴシック" panose="020B0609070205080204" pitchFamily="49" charset="-128"/>
                <a:cs typeface="Times New Roman"/>
              </a:rPr>
              <a:t>(</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各都道府県商工会連合会</a:t>
            </a:r>
            <a:r>
              <a:rPr lang="en-US" altLang="ja-JP" sz="1200" kern="100" dirty="0">
                <a:solidFill>
                  <a:schemeClr val="tx1"/>
                </a:solidFill>
                <a:latin typeface="ＭＳ ゴシック" panose="020B0609070205080204" pitchFamily="49" charset="-128"/>
                <a:ea typeface="ＭＳ ゴシック" panose="020B0609070205080204" pitchFamily="49" charset="-128"/>
                <a:cs typeface="Times New Roman"/>
              </a:rPr>
              <a:t>)</a:t>
            </a:r>
            <a:r>
              <a:rPr lang="ja-JP" altLang="en-US" sz="1200" kern="100" dirty="0" err="1">
                <a:solidFill>
                  <a:schemeClr val="tx1"/>
                </a:solidFill>
                <a:latin typeface="ＭＳ ゴシック" panose="020B0609070205080204" pitchFamily="49" charset="-128"/>
                <a:ea typeface="ＭＳ ゴシック" panose="020B0609070205080204" pitchFamily="49" charset="-128"/>
                <a:cs typeface="Times New Roman"/>
              </a:rPr>
              <a:t>、</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各都道府県中小企業</a:t>
            </a: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団体中央会、</a:t>
            </a:r>
            <a:endParaRPr lang="en-US" altLang="ja-JP" sz="1200" kern="100" dirty="0" smtClean="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1800"/>
              </a:lnSpc>
            </a:pP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　</a:t>
            </a: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全国商店街振興組合連合会、全国のよろず支援拠点、中小企業基盤整備機構地域本部及び各</a:t>
            </a:r>
            <a:endParaRPr lang="en-US" altLang="ja-JP" sz="1200" kern="100" dirty="0" smtClean="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1800"/>
              </a:lnSpc>
            </a:pP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　</a:t>
            </a: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地方</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経済産業局に相談窓口を設置し、生産性向上等に係る相談を受け付けます。生産性</a:t>
            </a: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向上</a:t>
            </a:r>
            <a:endParaRPr lang="en-US" altLang="ja-JP" sz="1200" kern="100" dirty="0" smtClean="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1800"/>
              </a:lnSpc>
            </a:pP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　</a:t>
            </a: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等</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について検討を行っている方など、お気軽にご活用ください</a:t>
            </a: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a:t>
            </a:r>
            <a:endParaRPr lang="en-US" altLang="ja-JP" sz="1200" kern="100" dirty="0" smtClean="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1800"/>
              </a:lnSpc>
            </a:pP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　</a:t>
            </a: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②金融面に関する相談</a:t>
            </a:r>
            <a:endParaRPr lang="en-US" altLang="ja-JP" sz="1200" kern="100" dirty="0" smtClean="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1800"/>
              </a:lnSpc>
            </a:pP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　</a:t>
            </a: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　</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全国の日本政策金融公庫、沖縄振興開発金融公庫、商工中金及び信用保証協会に相談窓口</a:t>
            </a:r>
          </a:p>
          <a:p>
            <a:pPr>
              <a:lnSpc>
                <a:spcPts val="1800"/>
              </a:lnSpc>
            </a:pP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  を設置し、賃金引上げによって資金繰りに影響を受ける中小企業・小規模事業者からの相談</a:t>
            </a:r>
          </a:p>
          <a:p>
            <a:pPr>
              <a:lnSpc>
                <a:spcPts val="1800"/>
              </a:lnSpc>
            </a:pP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  を受け付けます。従業員への賃金引上げによって資金繰りにお困りの方など、お気軽にご活</a:t>
            </a:r>
          </a:p>
          <a:p>
            <a:pPr>
              <a:lnSpc>
                <a:spcPts val="1800"/>
              </a:lnSpc>
            </a:pP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  用ください。</a:t>
            </a:r>
          </a:p>
        </p:txBody>
      </p:sp>
      <p:grpSp>
        <p:nvGrpSpPr>
          <p:cNvPr id="25" name="グループ化 24"/>
          <p:cNvGrpSpPr/>
          <p:nvPr/>
        </p:nvGrpSpPr>
        <p:grpSpPr>
          <a:xfrm>
            <a:off x="4050374" y="8471372"/>
            <a:ext cx="242722" cy="242722"/>
            <a:chOff x="-3195736" y="3275856"/>
            <a:chExt cx="267444" cy="267444"/>
          </a:xfrm>
        </p:grpSpPr>
        <p:sp>
          <p:nvSpPr>
            <p:cNvPr id="26" name="円/楕円 25"/>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9" name="直線コネクタ 28"/>
            <p:cNvCxnSpPr>
              <a:stCxn id="26"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0" name="テキスト ボックス 29"/>
          <p:cNvSpPr txBox="1"/>
          <p:nvPr/>
        </p:nvSpPr>
        <p:spPr>
          <a:xfrm>
            <a:off x="6323921" y="8454639"/>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32" name="テキスト ボックス 31"/>
          <p:cNvSpPr txBox="1"/>
          <p:nvPr/>
        </p:nvSpPr>
        <p:spPr>
          <a:xfrm>
            <a:off x="4291920" y="8454638"/>
            <a:ext cx="1973943" cy="276999"/>
          </a:xfrm>
          <a:prstGeom prst="rect">
            <a:avLst/>
          </a:prstGeom>
          <a:noFill/>
          <a:ln>
            <a:solidFill>
              <a:schemeClr val="tx1"/>
            </a:solidFill>
          </a:ln>
          <a:effectLst/>
        </p:spPr>
        <p:txBody>
          <a:bodyPr wrap="square" rtlCol="0">
            <a:spAutoFit/>
          </a:bodyPr>
          <a:lstStyle/>
          <a:p>
            <a:r>
              <a:rPr kumimoji="1" lang="ja-JP" altLang="en-US" sz="1200" dirty="0" smtClean="0"/>
              <a:t>最低賃金　特別相談窓口</a:t>
            </a:r>
            <a:endParaRPr kumimoji="1" lang="ja-JP" altLang="en-US" sz="1200" dirty="0"/>
          </a:p>
        </p:txBody>
      </p:sp>
      <p:cxnSp>
        <p:nvCxnSpPr>
          <p:cNvPr id="33" name="直線矢印コネクタ 32"/>
          <p:cNvCxnSpPr/>
          <p:nvPr/>
        </p:nvCxnSpPr>
        <p:spPr>
          <a:xfrm flipH="1" flipV="1">
            <a:off x="6764288" y="8661807"/>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テキスト ボックス 48"/>
          <p:cNvSpPr txBox="1">
            <a:spLocks noChangeArrowheads="1"/>
          </p:cNvSpPr>
          <p:nvPr/>
        </p:nvSpPr>
        <p:spPr bwMode="auto">
          <a:xfrm>
            <a:off x="332656" y="4203998"/>
            <a:ext cx="12618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お問合せ先</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24" name="テキスト ボックス 23"/>
          <p:cNvSpPr txBox="1"/>
          <p:nvPr/>
        </p:nvSpPr>
        <p:spPr>
          <a:xfrm>
            <a:off x="1860730" y="4203998"/>
            <a:ext cx="3136539" cy="246221"/>
          </a:xfrm>
          <a:prstGeom prst="rect">
            <a:avLst/>
          </a:prstGeom>
          <a:noFill/>
          <a:ln w="15875">
            <a:solidFill>
              <a:schemeClr val="tx1"/>
            </a:solidFill>
            <a:prstDash val="dash"/>
          </a:ln>
        </p:spPr>
        <p:txBody>
          <a:bodyPr wrap="square" rtlCol="0">
            <a:spAutoFit/>
          </a:bodyPr>
          <a:lstStyle/>
          <a:p>
            <a:r>
              <a:rPr lang="ja-JP" altLang="en-US" sz="1000" dirty="0" smtClean="0">
                <a:solidFill>
                  <a:prstClr val="black"/>
                </a:solidFill>
                <a:latin typeface="ＭＳ ゴシック" panose="020B0609070205080204" pitchFamily="49" charset="-128"/>
                <a:ea typeface="ＭＳ ゴシック" panose="020B0609070205080204" pitchFamily="49" charset="-128"/>
              </a:rPr>
              <a:t>各都道府県の働き方改革推進支援センター</a:t>
            </a:r>
            <a:endParaRPr lang="zh-TW" altLang="en-US" sz="1000" dirty="0">
              <a:solidFill>
                <a:prstClr val="black"/>
              </a:solidFill>
              <a:latin typeface="ＭＳ ゴシック" panose="020B0609070205080204" pitchFamily="49" charset="-128"/>
              <a:ea typeface="ＭＳ ゴシック" panose="020B0609070205080204" pitchFamily="49" charset="-128"/>
            </a:endParaRPr>
          </a:p>
        </p:txBody>
      </p:sp>
      <p:sp>
        <p:nvSpPr>
          <p:cNvPr id="35" name="テキスト ボックス 48"/>
          <p:cNvSpPr txBox="1">
            <a:spLocks noChangeArrowheads="1"/>
          </p:cNvSpPr>
          <p:nvPr/>
        </p:nvSpPr>
        <p:spPr bwMode="auto">
          <a:xfrm>
            <a:off x="44624" y="7823393"/>
            <a:ext cx="12618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お問合せ先</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61959" y="1876563"/>
            <a:ext cx="5919369" cy="20473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0" name="テキスト ボックス 19"/>
          <p:cNvSpPr txBox="1"/>
          <p:nvPr/>
        </p:nvSpPr>
        <p:spPr>
          <a:xfrm>
            <a:off x="68874" y="8100392"/>
            <a:ext cx="3936190" cy="1015663"/>
          </a:xfrm>
          <a:prstGeom prst="rect">
            <a:avLst/>
          </a:prstGeom>
          <a:noFill/>
          <a:ln w="15875">
            <a:solidFill>
              <a:schemeClr val="tx1"/>
            </a:solidFill>
            <a:prstDash val="dash"/>
          </a:ln>
        </p:spPr>
        <p:txBody>
          <a:bodyPr wrap="square" rtlCol="0">
            <a:spAutoFit/>
          </a:bodyPr>
          <a:lstStyle/>
          <a:p>
            <a:r>
              <a:rPr lang="ja-JP" altLang="en-US" sz="1000" dirty="0" smtClean="0">
                <a:solidFill>
                  <a:prstClr val="black"/>
                </a:solidFill>
                <a:latin typeface="ＭＳ ゴシック" panose="020B0609070205080204" pitchFamily="49" charset="-128"/>
                <a:ea typeface="ＭＳ ゴシック" panose="020B0609070205080204" pitchFamily="49" charset="-128"/>
              </a:rPr>
              <a:t>・全国の</a:t>
            </a:r>
            <a:r>
              <a:rPr lang="ja-JP" altLang="en-US" sz="1000" dirty="0">
                <a:solidFill>
                  <a:prstClr val="black"/>
                </a:solidFill>
                <a:latin typeface="ＭＳ ゴシック" panose="020B0609070205080204" pitchFamily="49" charset="-128"/>
                <a:ea typeface="ＭＳ ゴシック" panose="020B0609070205080204" pitchFamily="49" charset="-128"/>
              </a:rPr>
              <a:t>商工</a:t>
            </a:r>
            <a:r>
              <a:rPr lang="ja-JP" altLang="en-US" sz="1000" dirty="0" smtClean="0">
                <a:solidFill>
                  <a:prstClr val="black"/>
                </a:solidFill>
                <a:latin typeface="ＭＳ ゴシック" panose="020B0609070205080204" pitchFamily="49" charset="-128"/>
                <a:ea typeface="ＭＳ ゴシック" panose="020B0609070205080204" pitchFamily="49" charset="-128"/>
              </a:rPr>
              <a:t>会議所　・各都道府県商工会連合会　</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smtClean="0">
                <a:solidFill>
                  <a:prstClr val="black"/>
                </a:solidFill>
                <a:latin typeface="ＭＳ ゴシック" panose="020B0609070205080204" pitchFamily="49" charset="-128"/>
                <a:ea typeface="ＭＳ ゴシック" panose="020B0609070205080204" pitchFamily="49" charset="-128"/>
              </a:rPr>
              <a:t>・各都道府県</a:t>
            </a:r>
            <a:r>
              <a:rPr lang="ja-JP" altLang="en-US" sz="1000" dirty="0">
                <a:solidFill>
                  <a:prstClr val="black"/>
                </a:solidFill>
                <a:latin typeface="ＭＳ ゴシック" panose="020B0609070205080204" pitchFamily="49" charset="-128"/>
                <a:ea typeface="ＭＳ ゴシック" panose="020B0609070205080204" pitchFamily="49" charset="-128"/>
              </a:rPr>
              <a:t>中小企業団体</a:t>
            </a:r>
            <a:r>
              <a:rPr lang="ja-JP" altLang="en-US" sz="1000" dirty="0" smtClean="0">
                <a:solidFill>
                  <a:prstClr val="black"/>
                </a:solidFill>
                <a:latin typeface="ＭＳ ゴシック" panose="020B0609070205080204" pitchFamily="49" charset="-128"/>
                <a:ea typeface="ＭＳ ゴシック" panose="020B0609070205080204" pitchFamily="49" charset="-128"/>
              </a:rPr>
              <a:t>中央会   ・</a:t>
            </a:r>
            <a:r>
              <a:rPr lang="zh-TW" altLang="en-US" sz="1000" dirty="0">
                <a:solidFill>
                  <a:prstClr val="black"/>
                </a:solidFill>
                <a:latin typeface="ＭＳ ゴシック" panose="020B0609070205080204" pitchFamily="49" charset="-128"/>
                <a:ea typeface="ＭＳ ゴシック" panose="020B0609070205080204" pitchFamily="49" charset="-128"/>
              </a:rPr>
              <a:t>全国商店街振興組合連合会</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a:solidFill>
                  <a:prstClr val="black"/>
                </a:solidFill>
                <a:latin typeface="ＭＳ ゴシック" panose="020B0609070205080204" pitchFamily="49" charset="-128"/>
                <a:ea typeface="ＭＳ ゴシック" panose="020B0609070205080204" pitchFamily="49" charset="-128"/>
              </a:rPr>
              <a:t>・全国のよろず支援</a:t>
            </a:r>
            <a:r>
              <a:rPr lang="ja-JP" altLang="en-US" sz="1000" dirty="0" smtClean="0">
                <a:solidFill>
                  <a:prstClr val="black"/>
                </a:solidFill>
                <a:latin typeface="ＭＳ ゴシック" panose="020B0609070205080204" pitchFamily="49" charset="-128"/>
                <a:ea typeface="ＭＳ ゴシック" panose="020B0609070205080204" pitchFamily="49" charset="-128"/>
              </a:rPr>
              <a:t>拠点　・</a:t>
            </a:r>
            <a:r>
              <a:rPr lang="zh-TW" altLang="en-US" sz="1000" dirty="0">
                <a:solidFill>
                  <a:prstClr val="black"/>
                </a:solidFill>
                <a:latin typeface="ＭＳ ゴシック" panose="020B0609070205080204" pitchFamily="49" charset="-128"/>
                <a:ea typeface="ＭＳ ゴシック" panose="020B0609070205080204" pitchFamily="49" charset="-128"/>
              </a:rPr>
              <a:t>中小企業基盤整備機構地域</a:t>
            </a:r>
            <a:r>
              <a:rPr lang="zh-TW" altLang="en-US" sz="1000" dirty="0" smtClean="0">
                <a:solidFill>
                  <a:prstClr val="black"/>
                </a:solidFill>
                <a:latin typeface="ＭＳ ゴシック" panose="020B0609070205080204" pitchFamily="49" charset="-128"/>
                <a:ea typeface="ＭＳ ゴシック" panose="020B0609070205080204" pitchFamily="49" charset="-128"/>
              </a:rPr>
              <a:t>本部</a:t>
            </a:r>
            <a:endParaRPr lang="en-US" altLang="zh-TW" sz="10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smtClean="0">
                <a:solidFill>
                  <a:prstClr val="black"/>
                </a:solidFill>
                <a:latin typeface="ＭＳ ゴシック" panose="020B0609070205080204" pitchFamily="49" charset="-128"/>
                <a:ea typeface="ＭＳ ゴシック" panose="020B0609070205080204" pitchFamily="49" charset="-128"/>
              </a:rPr>
              <a:t>・</a:t>
            </a:r>
            <a:r>
              <a:rPr lang="zh-TW" altLang="en-US" sz="1000" dirty="0" smtClean="0">
                <a:solidFill>
                  <a:prstClr val="black"/>
                </a:solidFill>
                <a:latin typeface="ＭＳ ゴシック" panose="020B0609070205080204" pitchFamily="49" charset="-128"/>
                <a:ea typeface="ＭＳ ゴシック" panose="020B0609070205080204" pitchFamily="49" charset="-128"/>
              </a:rPr>
              <a:t>各地方</a:t>
            </a:r>
            <a:r>
              <a:rPr lang="zh-TW" altLang="en-US" sz="1000" dirty="0">
                <a:solidFill>
                  <a:prstClr val="black"/>
                </a:solidFill>
                <a:latin typeface="ＭＳ ゴシック" panose="020B0609070205080204" pitchFamily="49" charset="-128"/>
                <a:ea typeface="ＭＳ ゴシック" panose="020B0609070205080204" pitchFamily="49" charset="-128"/>
              </a:rPr>
              <a:t>経済産業局</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smtClean="0">
                <a:solidFill>
                  <a:prstClr val="black"/>
                </a:solidFill>
                <a:latin typeface="ＭＳ ゴシック" panose="020B0609070205080204" pitchFamily="49" charset="-128"/>
                <a:ea typeface="ＭＳ ゴシック" panose="020B0609070205080204" pitchFamily="49" charset="-128"/>
              </a:rPr>
              <a:t>・日本政策金融公庫（沖縄振興開発金融公庫）の本支店</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a:p>
            <a:r>
              <a:rPr lang="ja-JP" altLang="en-US" sz="1000" dirty="0" smtClean="0">
                <a:solidFill>
                  <a:prstClr val="black"/>
                </a:solidFill>
                <a:latin typeface="ＭＳ ゴシック" panose="020B0609070205080204" pitchFamily="49" charset="-128"/>
                <a:ea typeface="ＭＳ ゴシック" panose="020B0609070205080204" pitchFamily="49" charset="-128"/>
              </a:rPr>
              <a:t>・商工組合中央金庫の本支店　　　・都道府県信用保証協会</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64355461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99392" y="8837695"/>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22</a:t>
            </a:fld>
            <a:endParaRPr lang="ja-JP" altLang="en-US" sz="1600" dirty="0"/>
          </a:p>
        </p:txBody>
      </p:sp>
      <p:sp>
        <p:nvSpPr>
          <p:cNvPr id="7" name="タイトル 1"/>
          <p:cNvSpPr txBox="1">
            <a:spLocks/>
          </p:cNvSpPr>
          <p:nvPr/>
        </p:nvSpPr>
        <p:spPr>
          <a:xfrm>
            <a:off x="0" y="107504"/>
            <a:ext cx="6858000" cy="432000"/>
          </a:xfrm>
          <a:prstGeom prst="roundRect">
            <a:avLst/>
          </a:prstGeom>
          <a:solidFill>
            <a:schemeClr val="accent4"/>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solidFill>
                  <a:prstClr val="white"/>
                </a:solidFill>
                <a:latin typeface="ＭＳ ゴシック" panose="020B0609070205080204" pitchFamily="49" charset="-128"/>
                <a:ea typeface="ＭＳ ゴシック" panose="020B0609070205080204" pitchFamily="49" charset="-128"/>
              </a:rPr>
              <a:t>６</a:t>
            </a:r>
            <a:r>
              <a:rPr lang="ja-JP" altLang="en-US" sz="2000" b="1" dirty="0" smtClean="0">
                <a:solidFill>
                  <a:prstClr val="white"/>
                </a:solidFill>
                <a:latin typeface="ＭＳ ゴシック" panose="020B0609070205080204" pitchFamily="49" charset="-128"/>
                <a:ea typeface="ＭＳ ゴシック" panose="020B0609070205080204" pitchFamily="49" charset="-128"/>
              </a:rPr>
              <a:t>．相談窓口・各種ガイドライン</a:t>
            </a:r>
            <a:endParaRPr lang="ja-JP" altLang="en-US" sz="2000" b="1" dirty="0">
              <a:solidFill>
                <a:prstClr val="white"/>
              </a:solidFill>
              <a:latin typeface="ＭＳ ゴシック" panose="020B0609070205080204" pitchFamily="49" charset="-128"/>
              <a:ea typeface="ＭＳ ゴシック" panose="020B0609070205080204" pitchFamily="49" charset="-128"/>
            </a:endParaRPr>
          </a:p>
        </p:txBody>
      </p:sp>
      <p:sp>
        <p:nvSpPr>
          <p:cNvPr id="44" name="正方形/長方形 43"/>
          <p:cNvSpPr/>
          <p:nvPr/>
        </p:nvSpPr>
        <p:spPr>
          <a:xfrm>
            <a:off x="837378" y="629355"/>
            <a:ext cx="5183244"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u="sng" dirty="0" smtClean="0">
                <a:solidFill>
                  <a:schemeClr val="tx1"/>
                </a:solidFill>
                <a:latin typeface="ＭＳ ゴシック" panose="020B0609070205080204" pitchFamily="49" charset="-128"/>
                <a:ea typeface="ＭＳ ゴシック" panose="020B0609070205080204" pitchFamily="49" charset="-128"/>
              </a:rPr>
              <a:t>よろず支援拠点</a:t>
            </a:r>
            <a:endParaRPr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45" name="正方形/長方形 44"/>
          <p:cNvSpPr/>
          <p:nvPr/>
        </p:nvSpPr>
        <p:spPr>
          <a:xfrm>
            <a:off x="136074" y="1015515"/>
            <a:ext cx="6585852" cy="3093154"/>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200" dirty="0">
                <a:latin typeface="ＭＳ ゴシック" panose="020B0609070205080204" pitchFamily="49" charset="-128"/>
                <a:ea typeface="ＭＳ ゴシック" panose="020B0609070205080204" pitchFamily="49" charset="-128"/>
              </a:rPr>
              <a:t>　</a:t>
            </a:r>
            <a:r>
              <a:rPr lang="ja-JP" altLang="en-US" sz="1200" dirty="0" smtClean="0">
                <a:solidFill>
                  <a:srgbClr val="0070C0"/>
                </a:solidFill>
                <a:latin typeface="ＭＳ ゴシック" panose="020B0609070205080204" pitchFamily="49" charset="-128"/>
                <a:ea typeface="ＭＳ ゴシック" panose="020B0609070205080204" pitchFamily="49" charset="-128"/>
              </a:rPr>
              <a:t>地域の支援機関と連携しながら中小企業・小規模事業者が抱える売上げ拡大や経営改善等の経営課題に対して、ワンストップで対応する各都道府県に１箇所ずつ整備される拠点。</a:t>
            </a:r>
            <a:endParaRPr lang="en-US" altLang="ja-JP" sz="1200" dirty="0" smtClean="0">
              <a:solidFill>
                <a:srgbClr val="0070C0"/>
              </a:solidFill>
              <a:latin typeface="ＭＳ ゴシック" panose="020B0609070205080204" pitchFamily="49" charset="-128"/>
              <a:ea typeface="ＭＳ ゴシック" panose="020B0609070205080204" pitchFamily="49" charset="-128"/>
            </a:endParaRPr>
          </a:p>
          <a:p>
            <a:pPr>
              <a:lnSpc>
                <a:spcPts val="1800"/>
              </a:lnSpc>
            </a:pPr>
            <a:r>
              <a:rPr lang="en-US" altLang="ja-JP" sz="1200" kern="100" dirty="0" smtClean="0">
                <a:solidFill>
                  <a:schemeClr val="tx1"/>
                </a:solidFill>
                <a:latin typeface="ＭＳ ゴシック" panose="020B0609070205080204" pitchFamily="49" charset="-128"/>
                <a:ea typeface="ＭＳ ゴシック" panose="020B0609070205080204" pitchFamily="49" charset="-128"/>
                <a:cs typeface="Times New Roman"/>
              </a:rPr>
              <a:t>【</a:t>
            </a: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対象となる方</a:t>
            </a:r>
            <a:r>
              <a:rPr lang="en-US" altLang="ja-JP" sz="1200" kern="100" dirty="0" smtClean="0">
                <a:solidFill>
                  <a:schemeClr val="tx1"/>
                </a:solidFill>
                <a:latin typeface="ＭＳ ゴシック" panose="020B0609070205080204" pitchFamily="49" charset="-128"/>
                <a:ea typeface="ＭＳ ゴシック" panose="020B0609070205080204" pitchFamily="49" charset="-128"/>
                <a:cs typeface="Times New Roman"/>
              </a:rPr>
              <a:t>】</a:t>
            </a:r>
          </a:p>
          <a:p>
            <a:pPr>
              <a:lnSpc>
                <a:spcPts val="1800"/>
              </a:lnSpc>
            </a:pP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　商品</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が売れないなど売上が低迷して困っている、資金繰りが厳しくコスト削減したいがよく分からない、など様々な経営上の悩みを抱えておられる中小企業・小規模事業者の方</a:t>
            </a: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a:t>
            </a:r>
            <a:endParaRPr lang="en-US" altLang="ja-JP" sz="1200" kern="100" dirty="0" smtClean="0">
              <a:solidFill>
                <a:schemeClr val="tx1"/>
              </a:solidFill>
              <a:latin typeface="ＭＳ ゴシック" panose="020B0609070205080204" pitchFamily="49" charset="-128"/>
              <a:ea typeface="ＭＳ ゴシック" panose="020B0609070205080204" pitchFamily="49" charset="-128"/>
              <a:cs typeface="Times New Roman"/>
            </a:endParaRPr>
          </a:p>
          <a:p>
            <a:pPr>
              <a:lnSpc>
                <a:spcPts val="1800"/>
              </a:lnSpc>
            </a:pPr>
            <a:r>
              <a:rPr lang="en-US" altLang="ja-JP" sz="1200" kern="100" dirty="0" smtClean="0">
                <a:solidFill>
                  <a:schemeClr val="tx1"/>
                </a:solidFill>
                <a:latin typeface="ＭＳ ゴシック" panose="020B0609070205080204" pitchFamily="49" charset="-128"/>
                <a:ea typeface="ＭＳ ゴシック" panose="020B0609070205080204" pitchFamily="49" charset="-128"/>
                <a:cs typeface="Times New Roman"/>
              </a:rPr>
              <a:t>【</a:t>
            </a: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よろず支援拠点の概要</a:t>
            </a:r>
            <a:r>
              <a:rPr lang="en-US" altLang="ja-JP" sz="1200" kern="100" dirty="0" smtClean="0">
                <a:solidFill>
                  <a:schemeClr val="tx1"/>
                </a:solidFill>
                <a:latin typeface="ＭＳ ゴシック" panose="020B0609070205080204" pitchFamily="49" charset="-128"/>
                <a:ea typeface="ＭＳ ゴシック" panose="020B0609070205080204" pitchFamily="49" charset="-128"/>
                <a:cs typeface="Times New Roman"/>
              </a:rPr>
              <a:t>】</a:t>
            </a:r>
          </a:p>
          <a:p>
            <a:pPr>
              <a:lnSpc>
                <a:spcPts val="1800"/>
              </a:lnSpc>
            </a:pP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①</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どこに相談すべきかわからない事業者が、電話や訪問によって無料で気軽に相談できる窓口</a:t>
            </a:r>
          </a:p>
          <a:p>
            <a:pPr>
              <a:lnSpc>
                <a:spcPts val="1800"/>
              </a:lnSpc>
            </a:pP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②</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売上拡大等のための解決策を提案する</a:t>
            </a:r>
          </a:p>
          <a:p>
            <a:pPr>
              <a:lnSpc>
                <a:spcPts val="1800"/>
              </a:lnSpc>
            </a:pPr>
            <a:r>
              <a:rPr lang="en-US" altLang="ja-JP" sz="1200" kern="100" dirty="0">
                <a:solidFill>
                  <a:schemeClr val="tx1"/>
                </a:solidFill>
                <a:latin typeface="ＭＳ ゴシック" panose="020B0609070205080204" pitchFamily="49" charset="-128"/>
                <a:ea typeface="ＭＳ ゴシック" panose="020B0609070205080204" pitchFamily="49" charset="-128"/>
                <a:cs typeface="Times New Roman"/>
              </a:rPr>
              <a:t>※</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新商品のアイデア、パッケージなどの新デザイン、インターネット販売立ち上げなど</a:t>
            </a:r>
          </a:p>
          <a:p>
            <a:pPr>
              <a:lnSpc>
                <a:spcPts val="1800"/>
              </a:lnSpc>
            </a:pP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③</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経営改善策を提案し、専門家チームを編成して助言</a:t>
            </a:r>
          </a:p>
          <a:p>
            <a:pPr>
              <a:lnSpc>
                <a:spcPts val="1800"/>
              </a:lnSpc>
            </a:pP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④</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相談内容に応じた適切な相談機関の紹介</a:t>
            </a:r>
          </a:p>
          <a:p>
            <a:pPr>
              <a:lnSpc>
                <a:spcPts val="1800"/>
              </a:lnSpc>
            </a:pP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各</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よろず支援拠点には、５～１０名の専門家を配置。経営コンサルティングに加え、</a:t>
            </a:r>
            <a:r>
              <a:rPr lang="en-US" altLang="ja-JP" sz="1200" kern="100" dirty="0">
                <a:solidFill>
                  <a:schemeClr val="tx1"/>
                </a:solidFill>
                <a:latin typeface="ＭＳ ゴシック" panose="020B0609070205080204" pitchFamily="49" charset="-128"/>
                <a:ea typeface="ＭＳ ゴシック" panose="020B0609070205080204" pitchFamily="49" charset="-128"/>
                <a:cs typeface="Times New Roman"/>
              </a:rPr>
              <a:t>IT</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やデザイン、知的財産など様々な専門分野に関する経営相談に</a:t>
            </a: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対応</a:t>
            </a:r>
            <a:endPar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endParaRPr>
          </a:p>
        </p:txBody>
      </p:sp>
      <p:grpSp>
        <p:nvGrpSpPr>
          <p:cNvPr id="25" name="グループ化 24"/>
          <p:cNvGrpSpPr/>
          <p:nvPr/>
        </p:nvGrpSpPr>
        <p:grpSpPr>
          <a:xfrm>
            <a:off x="3451783" y="4402022"/>
            <a:ext cx="242722" cy="242722"/>
            <a:chOff x="-3195736" y="3275856"/>
            <a:chExt cx="267444" cy="267444"/>
          </a:xfrm>
        </p:grpSpPr>
        <p:sp>
          <p:nvSpPr>
            <p:cNvPr id="26" name="円/楕円 25"/>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9" name="直線コネクタ 28"/>
            <p:cNvCxnSpPr>
              <a:stCxn id="26"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0" name="テキスト ボックス 29"/>
          <p:cNvSpPr txBox="1"/>
          <p:nvPr/>
        </p:nvSpPr>
        <p:spPr>
          <a:xfrm>
            <a:off x="5802995" y="4385289"/>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32" name="テキスト ボックス 31"/>
          <p:cNvSpPr txBox="1"/>
          <p:nvPr/>
        </p:nvSpPr>
        <p:spPr>
          <a:xfrm>
            <a:off x="3770994" y="4385288"/>
            <a:ext cx="1973943" cy="276999"/>
          </a:xfrm>
          <a:prstGeom prst="rect">
            <a:avLst/>
          </a:prstGeom>
          <a:noFill/>
          <a:ln>
            <a:solidFill>
              <a:schemeClr val="tx1"/>
            </a:solidFill>
          </a:ln>
          <a:effectLst/>
        </p:spPr>
        <p:txBody>
          <a:bodyPr wrap="square" rtlCol="0">
            <a:spAutoFit/>
          </a:bodyPr>
          <a:lstStyle/>
          <a:p>
            <a:r>
              <a:rPr kumimoji="1" lang="ja-JP" altLang="en-US" sz="1200" dirty="0" smtClean="0"/>
              <a:t>よろず支援拠点</a:t>
            </a:r>
            <a:endParaRPr kumimoji="1" lang="ja-JP" altLang="en-US" sz="1200" dirty="0"/>
          </a:p>
        </p:txBody>
      </p:sp>
      <p:cxnSp>
        <p:nvCxnSpPr>
          <p:cNvPr id="33" name="直線矢印コネクタ 32"/>
          <p:cNvCxnSpPr/>
          <p:nvPr/>
        </p:nvCxnSpPr>
        <p:spPr>
          <a:xfrm flipH="1" flipV="1">
            <a:off x="6243362" y="4592457"/>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正方形/長方形 22"/>
          <p:cNvSpPr/>
          <p:nvPr/>
        </p:nvSpPr>
        <p:spPr>
          <a:xfrm>
            <a:off x="837378" y="4735839"/>
            <a:ext cx="5183244"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u="sng" dirty="0" smtClean="0">
                <a:solidFill>
                  <a:schemeClr val="tx1"/>
                </a:solidFill>
                <a:latin typeface="ＭＳ ゴシック" panose="020B0609070205080204" pitchFamily="49" charset="-128"/>
                <a:ea typeface="ＭＳ ゴシック" panose="020B0609070205080204" pitchFamily="49" charset="-128"/>
              </a:rPr>
              <a:t>下請かけこみ寺</a:t>
            </a:r>
            <a:endParaRPr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24" name="正方形/長方形 23"/>
          <p:cNvSpPr/>
          <p:nvPr/>
        </p:nvSpPr>
        <p:spPr>
          <a:xfrm>
            <a:off x="136074" y="5121999"/>
            <a:ext cx="6585852" cy="3093154"/>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　</a:t>
            </a:r>
            <a:r>
              <a:rPr lang="ja-JP" altLang="en-US" sz="1200" kern="100" dirty="0" smtClean="0">
                <a:solidFill>
                  <a:srgbClr val="0070C0"/>
                </a:solidFill>
                <a:latin typeface="ＭＳ ゴシック" panose="020B0609070205080204" pitchFamily="49" charset="-128"/>
                <a:ea typeface="ＭＳ ゴシック" panose="020B0609070205080204" pitchFamily="49" charset="-128"/>
                <a:cs typeface="Times New Roman"/>
              </a:rPr>
              <a:t>中小</a:t>
            </a:r>
            <a:r>
              <a:rPr lang="ja-JP" altLang="en-US" sz="1200" kern="100" dirty="0">
                <a:solidFill>
                  <a:srgbClr val="0070C0"/>
                </a:solidFill>
                <a:latin typeface="ＭＳ ゴシック" panose="020B0609070205080204" pitchFamily="49" charset="-128"/>
                <a:ea typeface="ＭＳ ゴシック" panose="020B0609070205080204" pitchFamily="49" charset="-128"/>
                <a:cs typeface="Times New Roman"/>
              </a:rPr>
              <a:t>企業・小規模事業者が抱える、取引に関するさまざまな悩みに対し、親身に対応し、迅速な解決策を提示するなど、適正な取引を行うための支援を実施します</a:t>
            </a:r>
            <a:r>
              <a:rPr lang="ja-JP" altLang="en-US" sz="1200" kern="100" dirty="0" smtClean="0">
                <a:solidFill>
                  <a:srgbClr val="0070C0"/>
                </a:solidFill>
                <a:latin typeface="ＭＳ ゴシック" panose="020B0609070205080204" pitchFamily="49" charset="-128"/>
                <a:ea typeface="ＭＳ ゴシック" panose="020B0609070205080204" pitchFamily="49" charset="-128"/>
                <a:cs typeface="Times New Roman"/>
              </a:rPr>
              <a:t>。</a:t>
            </a:r>
            <a:endParaRPr lang="en-US" altLang="ja-JP" sz="1200" kern="100" dirty="0" smtClean="0">
              <a:solidFill>
                <a:srgbClr val="0070C0"/>
              </a:solidFill>
              <a:latin typeface="ＭＳ ゴシック" panose="020B0609070205080204" pitchFamily="49" charset="-128"/>
              <a:ea typeface="ＭＳ ゴシック" panose="020B0609070205080204" pitchFamily="49" charset="-128"/>
              <a:cs typeface="Times New Roman"/>
            </a:endParaRPr>
          </a:p>
          <a:p>
            <a:pPr>
              <a:lnSpc>
                <a:spcPts val="1800"/>
              </a:lnSpc>
            </a:pP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　全国</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４８箇所（各都道府県及び本部）に下請かけこみ寺を設置しています。</a:t>
            </a:r>
          </a:p>
          <a:p>
            <a:pPr>
              <a:lnSpc>
                <a:spcPts val="1800"/>
              </a:lnSpc>
            </a:pP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　下請かけこみ寺では、以下の取組を行っています。</a:t>
            </a:r>
          </a:p>
          <a:p>
            <a:pPr>
              <a:lnSpc>
                <a:spcPts val="1800"/>
              </a:lnSpc>
            </a:pP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①各種</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相談への対応</a:t>
            </a:r>
          </a:p>
          <a:p>
            <a:pPr>
              <a:lnSpc>
                <a:spcPts val="1800"/>
              </a:lnSpc>
            </a:pP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　中小</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企業・小規模事業者の取引問題に関するさまざまなご相談に、下請代金支払遅延等防止法や中小企業の取引問題に知見を有する相談員等が親身にお話しを伺い、アドバイス等を無料で行います。</a:t>
            </a:r>
          </a:p>
          <a:p>
            <a:pPr>
              <a:lnSpc>
                <a:spcPts val="1800"/>
              </a:lnSpc>
            </a:pP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　また</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、弁護士による無料相談も実施しています。</a:t>
            </a:r>
          </a:p>
          <a:p>
            <a:pPr>
              <a:lnSpc>
                <a:spcPts val="1800"/>
              </a:lnSpc>
            </a:pP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②迅速</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な紛争解決</a:t>
            </a:r>
          </a:p>
          <a:p>
            <a:pPr>
              <a:lnSpc>
                <a:spcPts val="1800"/>
              </a:lnSpc>
            </a:pP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　中小</a:t>
            </a:r>
            <a:r>
              <a:rPr lang="ja-JP" altLang="en-US" sz="1200" kern="100" dirty="0">
                <a:solidFill>
                  <a:schemeClr val="tx1"/>
                </a:solidFill>
                <a:latin typeface="ＭＳ ゴシック" panose="020B0609070205080204" pitchFamily="49" charset="-128"/>
                <a:ea typeface="ＭＳ ゴシック" panose="020B0609070205080204" pitchFamily="49" charset="-128"/>
                <a:cs typeface="Times New Roman"/>
              </a:rPr>
              <a:t>企業・小規模事業者が抱える取引に係る紛争を迅速かつ簡便に解決するため、裁判外紛争解決手続（ＡＤＲ）を用いて、全国の登録弁護士等が中小企業・小規模事業者の身近なところで調停手続等を行います（費用は無料）</a:t>
            </a:r>
            <a:r>
              <a:rPr lang="ja-JP" altLang="en-US" sz="1200" kern="100" dirty="0" smtClean="0">
                <a:solidFill>
                  <a:schemeClr val="tx1"/>
                </a:solidFill>
                <a:latin typeface="ＭＳ ゴシック" panose="020B0609070205080204" pitchFamily="49" charset="-128"/>
                <a:ea typeface="ＭＳ ゴシック" panose="020B0609070205080204" pitchFamily="49" charset="-128"/>
                <a:cs typeface="Times New Roman"/>
              </a:rPr>
              <a:t>。</a:t>
            </a:r>
          </a:p>
        </p:txBody>
      </p:sp>
      <p:sp>
        <p:nvSpPr>
          <p:cNvPr id="20" name="テキスト ボックス 48"/>
          <p:cNvSpPr txBox="1">
            <a:spLocks noChangeArrowheads="1"/>
          </p:cNvSpPr>
          <p:nvPr/>
        </p:nvSpPr>
        <p:spPr bwMode="auto">
          <a:xfrm>
            <a:off x="52264" y="4103277"/>
            <a:ext cx="12618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お問合せ先</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21" name="テキスト ボックス 20"/>
          <p:cNvSpPr txBox="1"/>
          <p:nvPr/>
        </p:nvSpPr>
        <p:spPr>
          <a:xfrm>
            <a:off x="148445" y="4403309"/>
            <a:ext cx="3136539" cy="246221"/>
          </a:xfrm>
          <a:prstGeom prst="rect">
            <a:avLst/>
          </a:prstGeom>
          <a:noFill/>
          <a:ln w="15875">
            <a:solidFill>
              <a:schemeClr val="tx1"/>
            </a:solidFill>
            <a:prstDash val="dash"/>
          </a:ln>
        </p:spPr>
        <p:txBody>
          <a:bodyPr wrap="square" rtlCol="0">
            <a:spAutoFit/>
          </a:bodyPr>
          <a:lstStyle/>
          <a:p>
            <a:r>
              <a:rPr lang="ja-JP" altLang="en-US" sz="1000" dirty="0" smtClean="0">
                <a:solidFill>
                  <a:prstClr val="black"/>
                </a:solidFill>
                <a:latin typeface="ＭＳ ゴシック" panose="020B0609070205080204" pitchFamily="49" charset="-128"/>
                <a:ea typeface="ＭＳ ゴシック" panose="020B0609070205080204" pitchFamily="49" charset="-128"/>
              </a:rPr>
              <a:t>各都道府県のよろず支援拠点</a:t>
            </a:r>
            <a:endParaRPr lang="zh-TW" altLang="en-US" sz="1000" dirty="0">
              <a:solidFill>
                <a:prstClr val="black"/>
              </a:solidFill>
              <a:latin typeface="ＭＳ ゴシック" panose="020B0609070205080204" pitchFamily="49" charset="-128"/>
              <a:ea typeface="ＭＳ ゴシック" panose="020B0609070205080204" pitchFamily="49" charset="-128"/>
            </a:endParaRPr>
          </a:p>
        </p:txBody>
      </p:sp>
      <p:grpSp>
        <p:nvGrpSpPr>
          <p:cNvPr id="22" name="グループ化 21"/>
          <p:cNvGrpSpPr/>
          <p:nvPr/>
        </p:nvGrpSpPr>
        <p:grpSpPr>
          <a:xfrm>
            <a:off x="3451783" y="8727630"/>
            <a:ext cx="242722" cy="242722"/>
            <a:chOff x="-3195736" y="3275856"/>
            <a:chExt cx="267444" cy="267444"/>
          </a:xfrm>
        </p:grpSpPr>
        <p:sp>
          <p:nvSpPr>
            <p:cNvPr id="31" name="円/楕円 30"/>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8" name="直線コネクタ 37"/>
            <p:cNvCxnSpPr>
              <a:stCxn id="31"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9" name="テキスト ボックス 38"/>
          <p:cNvSpPr txBox="1"/>
          <p:nvPr/>
        </p:nvSpPr>
        <p:spPr>
          <a:xfrm>
            <a:off x="5802995" y="8710897"/>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40" name="テキスト ボックス 39"/>
          <p:cNvSpPr txBox="1"/>
          <p:nvPr/>
        </p:nvSpPr>
        <p:spPr>
          <a:xfrm>
            <a:off x="3770994" y="8710896"/>
            <a:ext cx="1973943" cy="276999"/>
          </a:xfrm>
          <a:prstGeom prst="rect">
            <a:avLst/>
          </a:prstGeom>
          <a:noFill/>
          <a:ln>
            <a:solidFill>
              <a:schemeClr val="tx1"/>
            </a:solidFill>
          </a:ln>
          <a:effectLst/>
        </p:spPr>
        <p:txBody>
          <a:bodyPr wrap="square" rtlCol="0">
            <a:spAutoFit/>
          </a:bodyPr>
          <a:lstStyle/>
          <a:p>
            <a:r>
              <a:rPr kumimoji="1" lang="ja-JP" altLang="en-US" sz="1200" dirty="0" smtClean="0"/>
              <a:t>下請かけこみ寺</a:t>
            </a:r>
            <a:endParaRPr kumimoji="1" lang="ja-JP" altLang="en-US" sz="1200" dirty="0"/>
          </a:p>
        </p:txBody>
      </p:sp>
      <p:cxnSp>
        <p:nvCxnSpPr>
          <p:cNvPr id="41" name="直線矢印コネクタ 40"/>
          <p:cNvCxnSpPr/>
          <p:nvPr/>
        </p:nvCxnSpPr>
        <p:spPr>
          <a:xfrm flipH="1" flipV="1">
            <a:off x="6243362" y="8918065"/>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2" name="テキスト ボックス 48"/>
          <p:cNvSpPr txBox="1">
            <a:spLocks noChangeArrowheads="1"/>
          </p:cNvSpPr>
          <p:nvPr/>
        </p:nvSpPr>
        <p:spPr bwMode="auto">
          <a:xfrm>
            <a:off x="52264" y="8238385"/>
            <a:ext cx="12618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お問合せ先</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43" name="テキスト ボックス 42"/>
          <p:cNvSpPr txBox="1"/>
          <p:nvPr/>
        </p:nvSpPr>
        <p:spPr>
          <a:xfrm>
            <a:off x="148445" y="8500317"/>
            <a:ext cx="3136539" cy="553998"/>
          </a:xfrm>
          <a:prstGeom prst="rect">
            <a:avLst/>
          </a:prstGeom>
          <a:noFill/>
          <a:ln w="15875">
            <a:solidFill>
              <a:schemeClr val="tx1"/>
            </a:solidFill>
            <a:prstDash val="dash"/>
          </a:ln>
        </p:spPr>
        <p:txBody>
          <a:bodyPr wrap="square" rtlCol="0">
            <a:spAutoFit/>
          </a:bodyPr>
          <a:lstStyle/>
          <a:p>
            <a:r>
              <a:rPr lang="ja-JP" altLang="en-US" sz="1000" dirty="0">
                <a:solidFill>
                  <a:prstClr val="black"/>
                </a:solidFill>
                <a:latin typeface="ＭＳ ゴシック" panose="020B0609070205080204" pitchFamily="49" charset="-128"/>
                <a:ea typeface="ＭＳ ゴシック" panose="020B0609070205080204" pitchFamily="49" charset="-128"/>
              </a:rPr>
              <a:t>・</a:t>
            </a:r>
            <a:r>
              <a:rPr lang="ja-JP" altLang="en-US" sz="1000" dirty="0" smtClean="0">
                <a:solidFill>
                  <a:prstClr val="black"/>
                </a:solidFill>
                <a:latin typeface="ＭＳ ゴシック" panose="020B0609070205080204" pitchFamily="49" charset="-128"/>
                <a:ea typeface="ＭＳ ゴシック" panose="020B0609070205080204" pitchFamily="49" charset="-128"/>
              </a:rPr>
              <a:t>（公財）全国中小企業取引振興協会</a:t>
            </a:r>
            <a:endParaRPr lang="en-US" altLang="ja-JP" sz="1000" dirty="0" smtClean="0">
              <a:solidFill>
                <a:prstClr val="black"/>
              </a:solidFill>
              <a:latin typeface="ＭＳ ゴシック" panose="020B0609070205080204" pitchFamily="49" charset="-128"/>
              <a:ea typeface="ＭＳ ゴシック" panose="020B0609070205080204" pitchFamily="49" charset="-128"/>
            </a:endParaRPr>
          </a:p>
          <a:p>
            <a:r>
              <a:rPr lang="en-US" altLang="ja-JP" sz="1000" dirty="0">
                <a:solidFill>
                  <a:prstClr val="black"/>
                </a:solidFill>
                <a:latin typeface="ＭＳ ゴシック" panose="020B0609070205080204" pitchFamily="49" charset="-128"/>
                <a:ea typeface="ＭＳ ゴシック" panose="020B0609070205080204" pitchFamily="49" charset="-128"/>
              </a:rPr>
              <a:t> </a:t>
            </a:r>
            <a:r>
              <a:rPr lang="en-US" altLang="ja-JP" sz="1000" dirty="0" smtClean="0">
                <a:solidFill>
                  <a:prstClr val="black"/>
                </a:solidFill>
                <a:latin typeface="ＭＳ ゴシック" panose="020B0609070205080204" pitchFamily="49" charset="-128"/>
                <a:ea typeface="ＭＳ ゴシック" panose="020B0609070205080204" pitchFamily="49" charset="-128"/>
              </a:rPr>
              <a:t> </a:t>
            </a:r>
            <a:r>
              <a:rPr lang="ja-JP" altLang="en-US" sz="1000" dirty="0" smtClean="0">
                <a:solidFill>
                  <a:prstClr val="black"/>
                </a:solidFill>
                <a:latin typeface="ＭＳ ゴシック" panose="020B0609070205080204" pitchFamily="49" charset="-128"/>
                <a:ea typeface="ＭＳ ゴシック" panose="020B0609070205080204" pitchFamily="49" charset="-128"/>
              </a:rPr>
              <a:t>　</a:t>
            </a:r>
            <a:r>
              <a:rPr lang="en-US" altLang="ja-JP" sz="1000" dirty="0" smtClean="0">
                <a:solidFill>
                  <a:prstClr val="black"/>
                </a:solidFill>
                <a:latin typeface="ＭＳ ゴシック" panose="020B0609070205080204" pitchFamily="49" charset="-128"/>
                <a:ea typeface="ＭＳ ゴシック" panose="020B0609070205080204" pitchFamily="49" charset="-128"/>
              </a:rPr>
              <a:t>      </a:t>
            </a:r>
            <a:r>
              <a:rPr lang="ja-JP" altLang="en-US" sz="1000" dirty="0" smtClean="0">
                <a:solidFill>
                  <a:prstClr val="black"/>
                </a:solidFill>
                <a:latin typeface="ＭＳ ゴシック" panose="020B0609070205080204" pitchFamily="49" charset="-128"/>
                <a:ea typeface="ＭＳ ゴシック" panose="020B0609070205080204" pitchFamily="49" charset="-128"/>
              </a:rPr>
              <a:t>電話：</a:t>
            </a:r>
            <a:r>
              <a:rPr lang="en-US" altLang="ja-JP" sz="1000" dirty="0" smtClean="0">
                <a:solidFill>
                  <a:prstClr val="black"/>
                </a:solidFill>
                <a:latin typeface="ＭＳ ゴシック" panose="020B0609070205080204" pitchFamily="49" charset="-128"/>
                <a:ea typeface="ＭＳ ゴシック" panose="020B0609070205080204" pitchFamily="49" charset="-128"/>
              </a:rPr>
              <a:t>03-5541-6655</a:t>
            </a:r>
          </a:p>
          <a:p>
            <a:r>
              <a:rPr lang="ja-JP" altLang="en-US" sz="1000" dirty="0" smtClean="0">
                <a:solidFill>
                  <a:prstClr val="black"/>
                </a:solidFill>
                <a:latin typeface="ＭＳ ゴシック" panose="020B0609070205080204" pitchFamily="49" charset="-128"/>
                <a:ea typeface="ＭＳ ゴシック" panose="020B0609070205080204" pitchFamily="49" charset="-128"/>
              </a:rPr>
              <a:t>・各都道府県の下請かけこみ寺</a:t>
            </a:r>
            <a:endParaRPr lang="zh-TW" altLang="en-US" sz="1000" dirty="0">
              <a:solidFill>
                <a:prstClr val="black"/>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0520190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99392" y="8837695"/>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23</a:t>
            </a:fld>
            <a:endParaRPr lang="ja-JP" altLang="en-US" sz="1600" dirty="0"/>
          </a:p>
        </p:txBody>
      </p:sp>
      <p:sp>
        <p:nvSpPr>
          <p:cNvPr id="7" name="タイトル 1"/>
          <p:cNvSpPr txBox="1">
            <a:spLocks/>
          </p:cNvSpPr>
          <p:nvPr/>
        </p:nvSpPr>
        <p:spPr>
          <a:xfrm>
            <a:off x="0" y="107504"/>
            <a:ext cx="6858000" cy="432000"/>
          </a:xfrm>
          <a:prstGeom prst="roundRect">
            <a:avLst/>
          </a:prstGeom>
          <a:solidFill>
            <a:schemeClr val="accent4"/>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solidFill>
                  <a:prstClr val="white"/>
                </a:solidFill>
                <a:latin typeface="ＭＳ ゴシック" panose="020B0609070205080204" pitchFamily="49" charset="-128"/>
                <a:ea typeface="ＭＳ ゴシック" panose="020B0609070205080204" pitchFamily="49" charset="-128"/>
              </a:rPr>
              <a:t>６</a:t>
            </a:r>
            <a:r>
              <a:rPr lang="ja-JP" altLang="en-US" sz="2000" b="1" dirty="0" smtClean="0">
                <a:solidFill>
                  <a:prstClr val="white"/>
                </a:solidFill>
                <a:latin typeface="ＭＳ ゴシック" panose="020B0609070205080204" pitchFamily="49" charset="-128"/>
                <a:ea typeface="ＭＳ ゴシック" panose="020B0609070205080204" pitchFamily="49" charset="-128"/>
              </a:rPr>
              <a:t>．相談窓口・各種ガイドライン</a:t>
            </a:r>
            <a:endParaRPr lang="ja-JP" altLang="en-US" sz="2000" b="1" dirty="0">
              <a:solidFill>
                <a:prstClr val="white"/>
              </a:solidFill>
              <a:latin typeface="ＭＳ ゴシック" panose="020B0609070205080204" pitchFamily="49" charset="-128"/>
              <a:ea typeface="ＭＳ ゴシック" panose="020B0609070205080204" pitchFamily="49" charset="-128"/>
            </a:endParaRPr>
          </a:p>
        </p:txBody>
      </p:sp>
      <p:sp>
        <p:nvSpPr>
          <p:cNvPr id="31" name="Rectangle 3"/>
          <p:cNvSpPr>
            <a:spLocks noChangeArrowheads="1"/>
          </p:cNvSpPr>
          <p:nvPr/>
        </p:nvSpPr>
        <p:spPr bwMode="auto">
          <a:xfrm>
            <a:off x="-44624" y="3410549"/>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（３）</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a:solidFill>
                  <a:srgbClr val="FF0000"/>
                </a:solidFill>
                <a:latin typeface="ＭＳ ゴシック" panose="020B0609070205080204" pitchFamily="49" charset="-128"/>
                <a:ea typeface="ＭＳ ゴシック" panose="020B0609070205080204" pitchFamily="49" charset="-128"/>
              </a:rPr>
              <a:t>経営の向上のための各種ガイドラインを知りたい</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p:txBody>
      </p:sp>
      <p:sp>
        <p:nvSpPr>
          <p:cNvPr id="23" name="正方形/長方形 22"/>
          <p:cNvSpPr/>
          <p:nvPr/>
        </p:nvSpPr>
        <p:spPr>
          <a:xfrm>
            <a:off x="837378" y="3765221"/>
            <a:ext cx="5183244"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u="sng" dirty="0" smtClean="0">
                <a:solidFill>
                  <a:schemeClr val="tx1"/>
                </a:solidFill>
                <a:latin typeface="ＭＳ ゴシック" panose="020B0609070205080204" pitchFamily="49" charset="-128"/>
                <a:ea typeface="ＭＳ ゴシック" panose="020B0609070205080204" pitchFamily="49" charset="-128"/>
              </a:rPr>
              <a:t>下請適正取引等の推進のためのガイドライン</a:t>
            </a:r>
            <a:endParaRPr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24" name="正方形/長方形 23"/>
          <p:cNvSpPr/>
          <p:nvPr/>
        </p:nvSpPr>
        <p:spPr>
          <a:xfrm>
            <a:off x="136074" y="4151381"/>
            <a:ext cx="6585852" cy="522259"/>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200" dirty="0">
                <a:solidFill>
                  <a:srgbClr val="0070C0"/>
                </a:solidFill>
                <a:latin typeface="ＭＳ ゴシック" panose="020B0609070205080204" pitchFamily="49" charset="-128"/>
                <a:ea typeface="ＭＳ ゴシック" panose="020B0609070205080204" pitchFamily="49" charset="-128"/>
              </a:rPr>
              <a:t>　親事業者と下請事業者との望ましい取引関係を構築するために、業種別の下請適正取引等の推進のためのガイドライン</a:t>
            </a:r>
            <a:r>
              <a:rPr lang="en-US" altLang="ja-JP" sz="1200" dirty="0">
                <a:solidFill>
                  <a:srgbClr val="0070C0"/>
                </a:solidFill>
                <a:latin typeface="ＭＳ ゴシック" panose="020B0609070205080204" pitchFamily="49" charset="-128"/>
                <a:ea typeface="ＭＳ ゴシック" panose="020B0609070205080204" pitchFamily="49" charset="-128"/>
              </a:rPr>
              <a:t>(</a:t>
            </a:r>
            <a:r>
              <a:rPr lang="ja-JP" altLang="en-US" sz="1200" dirty="0">
                <a:solidFill>
                  <a:srgbClr val="0070C0"/>
                </a:solidFill>
                <a:latin typeface="ＭＳ ゴシック" panose="020B0609070205080204" pitchFamily="49" charset="-128"/>
                <a:ea typeface="ＭＳ ゴシック" panose="020B0609070205080204" pitchFamily="49" charset="-128"/>
              </a:rPr>
              <a:t>下請ガイドライン</a:t>
            </a:r>
            <a:r>
              <a:rPr lang="en-US" altLang="ja-JP" sz="1200" dirty="0">
                <a:solidFill>
                  <a:srgbClr val="0070C0"/>
                </a:solidFill>
                <a:latin typeface="ＭＳ ゴシック" panose="020B0609070205080204" pitchFamily="49" charset="-128"/>
                <a:ea typeface="ＭＳ ゴシック" panose="020B0609070205080204" pitchFamily="49" charset="-128"/>
              </a:rPr>
              <a:t>)</a:t>
            </a:r>
            <a:r>
              <a:rPr lang="ja-JP" altLang="en-US" sz="1200" dirty="0">
                <a:solidFill>
                  <a:srgbClr val="0070C0"/>
                </a:solidFill>
                <a:latin typeface="ＭＳ ゴシック" panose="020B0609070205080204" pitchFamily="49" charset="-128"/>
                <a:ea typeface="ＭＳ ゴシック" panose="020B0609070205080204" pitchFamily="49" charset="-128"/>
              </a:rPr>
              <a:t>を策定しています。</a:t>
            </a:r>
            <a:endParaRPr lang="en-US" altLang="ja-JP" sz="1200" kern="100" dirty="0">
              <a:solidFill>
                <a:srgbClr val="0070C0"/>
              </a:solidFill>
              <a:latin typeface="ＭＳ ゴシック" panose="020B0609070205080204" pitchFamily="49" charset="-128"/>
              <a:ea typeface="ＭＳ ゴシック" panose="020B0609070205080204" pitchFamily="49" charset="-128"/>
              <a:cs typeface="Times New Roman"/>
            </a:endParaRPr>
          </a:p>
        </p:txBody>
      </p:sp>
      <p:grpSp>
        <p:nvGrpSpPr>
          <p:cNvPr id="27" name="グループ化 26"/>
          <p:cNvGrpSpPr/>
          <p:nvPr/>
        </p:nvGrpSpPr>
        <p:grpSpPr>
          <a:xfrm>
            <a:off x="3803811" y="4848383"/>
            <a:ext cx="242722" cy="242722"/>
            <a:chOff x="-3195736" y="3275856"/>
            <a:chExt cx="267444" cy="267444"/>
          </a:xfrm>
        </p:grpSpPr>
        <p:sp>
          <p:nvSpPr>
            <p:cNvPr id="28" name="円/楕円 27"/>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4" name="直線コネクタ 33"/>
            <p:cNvCxnSpPr>
              <a:stCxn id="28"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5" name="テキスト ボックス 34"/>
          <p:cNvSpPr txBox="1"/>
          <p:nvPr/>
        </p:nvSpPr>
        <p:spPr>
          <a:xfrm>
            <a:off x="6155023" y="4831650"/>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36" name="テキスト ボックス 35"/>
          <p:cNvSpPr txBox="1"/>
          <p:nvPr/>
        </p:nvSpPr>
        <p:spPr>
          <a:xfrm>
            <a:off x="4123022" y="4831649"/>
            <a:ext cx="1973943" cy="276999"/>
          </a:xfrm>
          <a:prstGeom prst="rect">
            <a:avLst/>
          </a:prstGeom>
          <a:noFill/>
          <a:ln>
            <a:solidFill>
              <a:schemeClr val="tx1"/>
            </a:solidFill>
          </a:ln>
          <a:effectLst/>
        </p:spPr>
        <p:txBody>
          <a:bodyPr wrap="square" rtlCol="0">
            <a:spAutoFit/>
          </a:bodyPr>
          <a:lstStyle/>
          <a:p>
            <a:r>
              <a:rPr kumimoji="1" lang="ja-JP" altLang="en-US" sz="1200" dirty="0" smtClean="0"/>
              <a:t>下請ガイドライン</a:t>
            </a:r>
            <a:endParaRPr kumimoji="1" lang="ja-JP" altLang="en-US" sz="1200" dirty="0"/>
          </a:p>
        </p:txBody>
      </p:sp>
      <p:cxnSp>
        <p:nvCxnSpPr>
          <p:cNvPr id="37" name="直線矢印コネクタ 36"/>
          <p:cNvCxnSpPr/>
          <p:nvPr/>
        </p:nvCxnSpPr>
        <p:spPr>
          <a:xfrm flipH="1" flipV="1">
            <a:off x="6595390" y="5038818"/>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正方形/長方形 37"/>
          <p:cNvSpPr/>
          <p:nvPr/>
        </p:nvSpPr>
        <p:spPr>
          <a:xfrm>
            <a:off x="837378" y="5652079"/>
            <a:ext cx="5183244"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u="sng" dirty="0" smtClean="0">
                <a:solidFill>
                  <a:schemeClr val="tx1"/>
                </a:solidFill>
                <a:latin typeface="ＭＳ ゴシック" panose="020B0609070205080204" pitchFamily="49" charset="-128"/>
                <a:ea typeface="ＭＳ ゴシック" panose="020B0609070205080204" pitchFamily="49" charset="-128"/>
              </a:rPr>
              <a:t>中小企業の会計</a:t>
            </a:r>
            <a:endParaRPr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39" name="正方形/長方形 38"/>
          <p:cNvSpPr/>
          <p:nvPr/>
        </p:nvSpPr>
        <p:spPr>
          <a:xfrm>
            <a:off x="136074" y="6038239"/>
            <a:ext cx="6585852" cy="522259"/>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200" dirty="0">
                <a:solidFill>
                  <a:srgbClr val="0070C0"/>
                </a:solidFill>
                <a:latin typeface="ＭＳ ゴシック" panose="020B0609070205080204" pitchFamily="49" charset="-128"/>
                <a:ea typeface="ＭＳ ゴシック" panose="020B0609070205080204" pitchFamily="49" charset="-128"/>
              </a:rPr>
              <a:t>　</a:t>
            </a:r>
            <a:r>
              <a:rPr lang="ja-JP" altLang="en-US" sz="1200" dirty="0" smtClean="0">
                <a:solidFill>
                  <a:srgbClr val="0070C0"/>
                </a:solidFill>
                <a:latin typeface="ＭＳ ゴシック" panose="020B0609070205080204" pitchFamily="49" charset="-128"/>
                <a:ea typeface="ＭＳ ゴシック" panose="020B0609070205080204" pitchFamily="49" charset="-128"/>
              </a:rPr>
              <a:t>「中小企業の会計に関する基本要領」や「中小企業の会計に関する指針」に拠った財務諸表の作成を促進し、財務諸表の質の向上をお手伝いします。</a:t>
            </a:r>
            <a:endParaRPr lang="en-US" altLang="ja-JP" sz="1200" kern="100" dirty="0">
              <a:solidFill>
                <a:srgbClr val="0070C0"/>
              </a:solidFill>
              <a:latin typeface="ＭＳ ゴシック" panose="020B0609070205080204" pitchFamily="49" charset="-128"/>
              <a:ea typeface="ＭＳ ゴシック" panose="020B0609070205080204" pitchFamily="49" charset="-128"/>
              <a:cs typeface="Times New Roman"/>
            </a:endParaRPr>
          </a:p>
        </p:txBody>
      </p:sp>
      <p:grpSp>
        <p:nvGrpSpPr>
          <p:cNvPr id="40" name="グループ化 39"/>
          <p:cNvGrpSpPr/>
          <p:nvPr/>
        </p:nvGrpSpPr>
        <p:grpSpPr>
          <a:xfrm>
            <a:off x="3803811" y="6735241"/>
            <a:ext cx="242722" cy="242722"/>
            <a:chOff x="-3195736" y="3275856"/>
            <a:chExt cx="267444" cy="267444"/>
          </a:xfrm>
        </p:grpSpPr>
        <p:sp>
          <p:nvSpPr>
            <p:cNvPr id="41" name="円/楕円 40"/>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2" name="直線コネクタ 41"/>
            <p:cNvCxnSpPr>
              <a:stCxn id="41"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3" name="テキスト ボックス 42"/>
          <p:cNvSpPr txBox="1"/>
          <p:nvPr/>
        </p:nvSpPr>
        <p:spPr>
          <a:xfrm>
            <a:off x="6155023" y="6718508"/>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46" name="テキスト ボックス 45"/>
          <p:cNvSpPr txBox="1"/>
          <p:nvPr/>
        </p:nvSpPr>
        <p:spPr>
          <a:xfrm>
            <a:off x="4123022" y="6718507"/>
            <a:ext cx="1973943" cy="276999"/>
          </a:xfrm>
          <a:prstGeom prst="rect">
            <a:avLst/>
          </a:prstGeom>
          <a:noFill/>
          <a:ln>
            <a:solidFill>
              <a:schemeClr val="tx1"/>
            </a:solidFill>
          </a:ln>
          <a:effectLst/>
        </p:spPr>
        <p:txBody>
          <a:bodyPr wrap="square" rtlCol="0">
            <a:spAutoFit/>
          </a:bodyPr>
          <a:lstStyle/>
          <a:p>
            <a:r>
              <a:rPr kumimoji="1" lang="ja-JP" altLang="en-US" sz="1200" dirty="0" smtClean="0"/>
              <a:t>中小企業　会計</a:t>
            </a:r>
            <a:endParaRPr kumimoji="1" lang="ja-JP" altLang="en-US" sz="1200" dirty="0"/>
          </a:p>
        </p:txBody>
      </p:sp>
      <p:cxnSp>
        <p:nvCxnSpPr>
          <p:cNvPr id="47" name="直線矢印コネクタ 46"/>
          <p:cNvCxnSpPr/>
          <p:nvPr/>
        </p:nvCxnSpPr>
        <p:spPr>
          <a:xfrm flipH="1" flipV="1">
            <a:off x="6595390" y="6925676"/>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8" name="正方形/長方形 47"/>
          <p:cNvSpPr/>
          <p:nvPr/>
        </p:nvSpPr>
        <p:spPr>
          <a:xfrm>
            <a:off x="136074" y="7582479"/>
            <a:ext cx="6580412"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u="sng" dirty="0" smtClean="0">
                <a:solidFill>
                  <a:schemeClr val="tx1"/>
                </a:solidFill>
                <a:latin typeface="ＭＳ ゴシック" panose="020B0609070205080204" pitchFamily="49" charset="-128"/>
                <a:ea typeface="ＭＳ ゴシック" panose="020B0609070205080204" pitchFamily="49" charset="-128"/>
              </a:rPr>
              <a:t>中小サービス事業者の生産性向上のためのガイドライン</a:t>
            </a:r>
            <a:endParaRPr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49" name="正方形/長方形 48"/>
          <p:cNvSpPr/>
          <p:nvPr/>
        </p:nvSpPr>
        <p:spPr>
          <a:xfrm>
            <a:off x="136074" y="7968639"/>
            <a:ext cx="6585852" cy="291426"/>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200" dirty="0">
                <a:solidFill>
                  <a:srgbClr val="0070C0"/>
                </a:solidFill>
                <a:latin typeface="ＭＳ ゴシック" panose="020B0609070205080204" pitchFamily="49" charset="-128"/>
                <a:ea typeface="ＭＳ ゴシック" panose="020B0609070205080204" pitchFamily="49" charset="-128"/>
              </a:rPr>
              <a:t>　</a:t>
            </a:r>
            <a:r>
              <a:rPr lang="ja-JP" altLang="en-US" sz="1200" dirty="0" smtClean="0">
                <a:solidFill>
                  <a:srgbClr val="0070C0"/>
                </a:solidFill>
                <a:latin typeface="ＭＳ ゴシック" panose="020B0609070205080204" pitchFamily="49" charset="-128"/>
                <a:ea typeface="ＭＳ ゴシック" panose="020B0609070205080204" pitchFamily="49" charset="-128"/>
              </a:rPr>
              <a:t>売上げ向上や業務の効率化を実現する１０項目の手法と、取組事例を紹介します。</a:t>
            </a:r>
            <a:endParaRPr lang="en-US" altLang="ja-JP" sz="1200" kern="100" dirty="0">
              <a:solidFill>
                <a:srgbClr val="0070C0"/>
              </a:solidFill>
              <a:latin typeface="ＭＳ ゴシック" panose="020B0609070205080204" pitchFamily="49" charset="-128"/>
              <a:ea typeface="ＭＳ ゴシック" panose="020B0609070205080204" pitchFamily="49" charset="-128"/>
              <a:cs typeface="Times New Roman"/>
            </a:endParaRPr>
          </a:p>
        </p:txBody>
      </p:sp>
      <p:grpSp>
        <p:nvGrpSpPr>
          <p:cNvPr id="50" name="グループ化 49"/>
          <p:cNvGrpSpPr/>
          <p:nvPr/>
        </p:nvGrpSpPr>
        <p:grpSpPr>
          <a:xfrm>
            <a:off x="3803811" y="8433413"/>
            <a:ext cx="242722" cy="242722"/>
            <a:chOff x="-3195736" y="3275856"/>
            <a:chExt cx="267444" cy="267444"/>
          </a:xfrm>
        </p:grpSpPr>
        <p:sp>
          <p:nvSpPr>
            <p:cNvPr id="51" name="円/楕円 50"/>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52" name="直線コネクタ 51"/>
            <p:cNvCxnSpPr>
              <a:stCxn id="51"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3" name="テキスト ボックス 52"/>
          <p:cNvSpPr txBox="1"/>
          <p:nvPr/>
        </p:nvSpPr>
        <p:spPr>
          <a:xfrm>
            <a:off x="6155023" y="8416680"/>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54" name="テキスト ボックス 53"/>
          <p:cNvSpPr txBox="1"/>
          <p:nvPr/>
        </p:nvSpPr>
        <p:spPr>
          <a:xfrm>
            <a:off x="4123022" y="8416679"/>
            <a:ext cx="1973943" cy="276999"/>
          </a:xfrm>
          <a:prstGeom prst="rect">
            <a:avLst/>
          </a:prstGeom>
          <a:noFill/>
          <a:ln>
            <a:solidFill>
              <a:schemeClr val="tx1"/>
            </a:solidFill>
          </a:ln>
          <a:effectLst/>
        </p:spPr>
        <p:txBody>
          <a:bodyPr wrap="square" rtlCol="0">
            <a:spAutoFit/>
          </a:bodyPr>
          <a:lstStyle/>
          <a:p>
            <a:r>
              <a:rPr kumimoji="1" lang="ja-JP" altLang="en-US" sz="1200" dirty="0" smtClean="0"/>
              <a:t>中小サービス　ガイドライン</a:t>
            </a:r>
            <a:endParaRPr kumimoji="1" lang="ja-JP" altLang="en-US" sz="1200" dirty="0"/>
          </a:p>
        </p:txBody>
      </p:sp>
      <p:cxnSp>
        <p:nvCxnSpPr>
          <p:cNvPr id="55" name="直線矢印コネクタ 54"/>
          <p:cNvCxnSpPr/>
          <p:nvPr/>
        </p:nvCxnSpPr>
        <p:spPr>
          <a:xfrm flipH="1" flipV="1">
            <a:off x="6595390" y="8623848"/>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Rectangle 3"/>
          <p:cNvSpPr>
            <a:spLocks noChangeArrowheads="1"/>
          </p:cNvSpPr>
          <p:nvPr/>
        </p:nvSpPr>
        <p:spPr bwMode="auto">
          <a:xfrm>
            <a:off x="-44624" y="487417"/>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a:solidFill>
                  <a:srgbClr val="FF0000"/>
                </a:solidFill>
                <a:latin typeface="ＭＳ ゴシック" panose="020B0609070205080204" pitchFamily="49" charset="-128"/>
                <a:ea typeface="ＭＳ ゴシック" panose="020B0609070205080204" pitchFamily="49" charset="-128"/>
              </a:rPr>
              <a:t>２</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中小企業経営に関する総合的な情報を入手したい</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p:txBody>
      </p:sp>
      <p:sp>
        <p:nvSpPr>
          <p:cNvPr id="30" name="正方形/長方形 29"/>
          <p:cNvSpPr/>
          <p:nvPr/>
        </p:nvSpPr>
        <p:spPr>
          <a:xfrm>
            <a:off x="837378" y="825298"/>
            <a:ext cx="5183244"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u="sng" dirty="0" smtClean="0">
                <a:solidFill>
                  <a:schemeClr val="tx1"/>
                </a:solidFill>
                <a:latin typeface="ＭＳ ゴシック" panose="020B0609070205080204" pitchFamily="49" charset="-128"/>
                <a:ea typeface="ＭＳ ゴシック" panose="020B0609070205080204" pitchFamily="49" charset="-128"/>
              </a:rPr>
              <a:t>支援ポータルサイト「ミラサポ」</a:t>
            </a:r>
            <a:endParaRPr lang="en-US" altLang="ja-JP" b="1" u="sng" dirty="0" smtClean="0">
              <a:solidFill>
                <a:schemeClr val="tx1"/>
              </a:solidFill>
              <a:latin typeface="ＭＳ ゴシック" panose="020B0609070205080204" pitchFamily="49" charset="-128"/>
              <a:ea typeface="ＭＳ ゴシック" panose="020B0609070205080204" pitchFamily="49" charset="-128"/>
            </a:endParaRPr>
          </a:p>
        </p:txBody>
      </p:sp>
      <p:sp>
        <p:nvSpPr>
          <p:cNvPr id="32" name="正方形/長方形 31"/>
          <p:cNvSpPr/>
          <p:nvPr/>
        </p:nvSpPr>
        <p:spPr>
          <a:xfrm>
            <a:off x="136074" y="1236858"/>
            <a:ext cx="6585852" cy="1754326"/>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r>
              <a:rPr lang="ja-JP" altLang="en-US" sz="1200" dirty="0">
                <a:latin typeface="ＭＳ ゴシック" panose="020B0609070205080204" pitchFamily="49" charset="-128"/>
                <a:ea typeface="ＭＳ ゴシック" panose="020B0609070205080204" pitchFamily="49" charset="-128"/>
              </a:rPr>
              <a:t>　</a:t>
            </a:r>
            <a:r>
              <a:rPr lang="ja-JP" altLang="ja-JP" sz="1200" dirty="0">
                <a:solidFill>
                  <a:srgbClr val="0070C0"/>
                </a:solidFill>
              </a:rPr>
              <a:t>中小企業・小規模事業者の未来をサポートするサイト「ミラサポ」において、国や公的機関の支援情報・支援施策をわかりやすく提供します。また、経営の悩みに対する先輩経営者や専門家との情報交換の場についても提供しています</a:t>
            </a:r>
            <a:r>
              <a:rPr lang="ja-JP" altLang="ja-JP" sz="1200" dirty="0" smtClean="0">
                <a:solidFill>
                  <a:srgbClr val="0070C0"/>
                </a:solidFill>
              </a:rPr>
              <a:t>。</a:t>
            </a:r>
            <a:endParaRPr lang="en-US" altLang="ja-JP" sz="1200" dirty="0" smtClean="0">
              <a:solidFill>
                <a:srgbClr val="0070C0"/>
              </a:solidFill>
            </a:endParaRPr>
          </a:p>
          <a:p>
            <a:r>
              <a:rPr lang="ja-JP" altLang="en-US" sz="1200" dirty="0"/>
              <a:t>　</a:t>
            </a:r>
            <a:r>
              <a:rPr lang="ja-JP" altLang="ja-JP" sz="1200" dirty="0"/>
              <a:t>① 国や公的機関の支援施策・支援情報をわかりやすく提供します。メールマガジンも配信して</a:t>
            </a:r>
            <a:r>
              <a:rPr lang="ja-JP" altLang="ja-JP" sz="1200" dirty="0" smtClean="0"/>
              <a:t>いま</a:t>
            </a:r>
            <a:endParaRPr lang="en-US" altLang="ja-JP" sz="1200" dirty="0"/>
          </a:p>
          <a:p>
            <a:r>
              <a:rPr lang="ja-JP" altLang="en-US" sz="1200" dirty="0" smtClean="0"/>
              <a:t>　　  </a:t>
            </a:r>
            <a:r>
              <a:rPr lang="ja-JP" altLang="ja-JP" sz="1200" dirty="0" smtClean="0"/>
              <a:t>すの</a:t>
            </a:r>
            <a:r>
              <a:rPr lang="ja-JP" altLang="ja-JP" sz="1200" dirty="0"/>
              <a:t>で、ご活用下さい。また、一部の補助金については電子申請機能も活用できます。</a:t>
            </a:r>
          </a:p>
          <a:p>
            <a:r>
              <a:rPr lang="ja-JP" altLang="en-US" sz="1200" dirty="0" smtClean="0"/>
              <a:t>　</a:t>
            </a:r>
            <a:r>
              <a:rPr lang="ja-JP" altLang="ja-JP" sz="1200" dirty="0" smtClean="0"/>
              <a:t>② </a:t>
            </a:r>
            <a:r>
              <a:rPr lang="ja-JP" altLang="ja-JP" sz="1200" dirty="0"/>
              <a:t>創業、海外展開などテーマ別に、先輩経営者や専門家との情報交換ができる場（コミュニティ）</a:t>
            </a:r>
            <a:r>
              <a:rPr lang="ja-JP" altLang="ja-JP" sz="1200" dirty="0" smtClean="0"/>
              <a:t>を</a:t>
            </a:r>
            <a:endParaRPr lang="en-US" altLang="ja-JP" sz="1200" dirty="0"/>
          </a:p>
          <a:p>
            <a:r>
              <a:rPr lang="en-US" altLang="ja-JP" sz="1200" dirty="0" smtClean="0"/>
              <a:t>        </a:t>
            </a:r>
            <a:r>
              <a:rPr lang="ja-JP" altLang="ja-JP" sz="1200" dirty="0" smtClean="0"/>
              <a:t>提供</a:t>
            </a:r>
            <a:r>
              <a:rPr lang="ja-JP" altLang="ja-JP" sz="1200" dirty="0"/>
              <a:t>します。ユーザーが自らの課題に応じて、新たなコミュニティを作ることもできます。 </a:t>
            </a:r>
          </a:p>
          <a:p>
            <a:r>
              <a:rPr lang="ja-JP" altLang="en-US" sz="1200" dirty="0" smtClean="0"/>
              <a:t>　</a:t>
            </a:r>
            <a:r>
              <a:rPr lang="ja-JP" altLang="ja-JP" sz="1200" dirty="0" smtClean="0"/>
              <a:t>③ </a:t>
            </a:r>
            <a:r>
              <a:rPr lang="ja-JP" altLang="ja-JP" sz="1200" dirty="0"/>
              <a:t>分野ごとの専門家のデータベースを整備し、ユーザーが自らの課題に応じた専門家を選んで、</a:t>
            </a:r>
            <a:r>
              <a:rPr lang="ja-JP" altLang="ja-JP" sz="1200" dirty="0" smtClean="0"/>
              <a:t>コ</a:t>
            </a:r>
            <a:endParaRPr lang="en-US" altLang="ja-JP" sz="1200" dirty="0" smtClean="0"/>
          </a:p>
          <a:p>
            <a:r>
              <a:rPr lang="en-US" altLang="ja-JP" sz="1200" dirty="0"/>
              <a:t> </a:t>
            </a:r>
            <a:r>
              <a:rPr lang="en-US" altLang="ja-JP" sz="1200" dirty="0" smtClean="0"/>
              <a:t>        </a:t>
            </a:r>
            <a:r>
              <a:rPr lang="ja-JP" altLang="ja-JP" sz="1200" dirty="0" smtClean="0"/>
              <a:t>ミュニティ上</a:t>
            </a:r>
            <a:r>
              <a:rPr lang="ja-JP" altLang="ja-JP" sz="1200" dirty="0"/>
              <a:t>で情報交換したり、支援機関を通じて派遣を受けたりできます（３回まで無料）</a:t>
            </a:r>
            <a:r>
              <a:rPr lang="ja-JP" altLang="ja-JP" sz="1200" dirty="0" smtClean="0"/>
              <a:t>。</a:t>
            </a:r>
            <a:r>
              <a:rPr lang="ja-JP" altLang="en-US" sz="1200" dirty="0" smtClean="0"/>
              <a:t>　</a:t>
            </a:r>
            <a:endParaRPr lang="ja-JP" altLang="ja-JP" sz="1200" dirty="0"/>
          </a:p>
        </p:txBody>
      </p:sp>
      <p:grpSp>
        <p:nvGrpSpPr>
          <p:cNvPr id="33" name="グループ化 32"/>
          <p:cNvGrpSpPr/>
          <p:nvPr/>
        </p:nvGrpSpPr>
        <p:grpSpPr>
          <a:xfrm>
            <a:off x="3600139" y="3114358"/>
            <a:ext cx="242722" cy="242722"/>
            <a:chOff x="-3195736" y="3275856"/>
            <a:chExt cx="267444" cy="267444"/>
          </a:xfrm>
        </p:grpSpPr>
        <p:sp>
          <p:nvSpPr>
            <p:cNvPr id="44" name="円/楕円 43"/>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45" name="直線コネクタ 44"/>
            <p:cNvCxnSpPr>
              <a:stCxn id="44"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6" name="テキスト ボックス 55"/>
          <p:cNvSpPr txBox="1"/>
          <p:nvPr/>
        </p:nvSpPr>
        <p:spPr>
          <a:xfrm>
            <a:off x="5951351" y="3097625"/>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57" name="テキスト ボックス 56"/>
          <p:cNvSpPr txBox="1"/>
          <p:nvPr/>
        </p:nvSpPr>
        <p:spPr>
          <a:xfrm>
            <a:off x="3919350" y="3097624"/>
            <a:ext cx="1973943" cy="276999"/>
          </a:xfrm>
          <a:prstGeom prst="rect">
            <a:avLst/>
          </a:prstGeom>
          <a:noFill/>
          <a:ln>
            <a:solidFill>
              <a:schemeClr val="tx1"/>
            </a:solidFill>
          </a:ln>
          <a:effectLst/>
        </p:spPr>
        <p:txBody>
          <a:bodyPr wrap="square" rtlCol="0">
            <a:spAutoFit/>
          </a:bodyPr>
          <a:lstStyle/>
          <a:p>
            <a:r>
              <a:rPr lang="ja-JP" altLang="en-US" sz="1200" dirty="0"/>
              <a:t>ミラサポ</a:t>
            </a:r>
            <a:endParaRPr kumimoji="1" lang="ja-JP" altLang="en-US" sz="1200" dirty="0"/>
          </a:p>
        </p:txBody>
      </p:sp>
      <p:cxnSp>
        <p:nvCxnSpPr>
          <p:cNvPr id="58" name="直線矢印コネクタ 57"/>
          <p:cNvCxnSpPr/>
          <p:nvPr/>
        </p:nvCxnSpPr>
        <p:spPr>
          <a:xfrm flipH="1" flipV="1">
            <a:off x="6391718" y="3304793"/>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982616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表 1"/>
          <p:cNvGraphicFramePr>
            <a:graphicFrameLocks noGrp="1"/>
          </p:cNvGraphicFramePr>
          <p:nvPr>
            <p:extLst>
              <p:ext uri="{D42A27DB-BD31-4B8C-83A1-F6EECF244321}">
                <p14:modId xmlns:p14="http://schemas.microsoft.com/office/powerpoint/2010/main" val="3282412648"/>
              </p:ext>
            </p:extLst>
          </p:nvPr>
        </p:nvGraphicFramePr>
        <p:xfrm>
          <a:off x="189000" y="592863"/>
          <a:ext cx="6480000" cy="7723076"/>
        </p:xfrm>
        <a:graphic>
          <a:graphicData uri="http://schemas.openxmlformats.org/drawingml/2006/table">
            <a:tbl>
              <a:tblPr firstRow="1" firstCol="1" bandRow="1">
                <a:tableStyleId>{5C22544A-7EE6-4342-B048-85BDC9FD1C3A}</a:tableStyleId>
              </a:tblPr>
              <a:tblGrid>
                <a:gridCol w="5961564">
                  <a:extLst>
                    <a:ext uri="{9D8B030D-6E8A-4147-A177-3AD203B41FA5}">
                      <a16:colId xmlns:a16="http://schemas.microsoft.com/office/drawing/2014/main" val="20000"/>
                    </a:ext>
                  </a:extLst>
                </a:gridCol>
                <a:gridCol w="518436">
                  <a:extLst>
                    <a:ext uri="{9D8B030D-6E8A-4147-A177-3AD203B41FA5}">
                      <a16:colId xmlns:a16="http://schemas.microsoft.com/office/drawing/2014/main" val="20001"/>
                    </a:ext>
                  </a:extLst>
                </a:gridCol>
              </a:tblGrid>
              <a:tr h="1134554">
                <a:tc>
                  <a:txBody>
                    <a:bodyPr/>
                    <a:lstStyle/>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1" dirty="0" smtClean="0">
                          <a:solidFill>
                            <a:schemeClr val="tx1"/>
                          </a:solidFill>
                          <a:latin typeface="ＭＳ ゴシック" panose="020B0609070205080204" pitchFamily="49" charset="-128"/>
                          <a:ea typeface="ＭＳ ゴシック" panose="020B0609070205080204" pitchFamily="49" charset="-128"/>
                        </a:rPr>
                        <a:t>１．最低賃金・賃金引上げに関する支援</a:t>
                      </a:r>
                      <a:endParaRPr lang="en-US" altLang="ja-JP" sz="1050" b="1"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（１）</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r>
                        <a:rPr lang="ja-JP" altLang="en-US" sz="1050" b="0" dirty="0" smtClean="0">
                          <a:solidFill>
                            <a:schemeClr val="tx1"/>
                          </a:solidFill>
                          <a:latin typeface="ＭＳ ゴシック" panose="020B0609070205080204" pitchFamily="49" charset="-128"/>
                          <a:ea typeface="ＭＳ ゴシック" panose="020B0609070205080204" pitchFamily="49" charset="-128"/>
                        </a:rPr>
                        <a:t>生産性向上のための設備投資等により従業員の賃金引上げを図りたい</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・業務改善助成金</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（２）</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r>
                        <a:rPr lang="ja-JP" altLang="en-US" sz="1050" b="0" dirty="0" smtClean="0">
                          <a:solidFill>
                            <a:schemeClr val="tx1"/>
                          </a:solidFill>
                          <a:latin typeface="ＭＳ ゴシック" panose="020B0609070205080204" pitchFamily="49" charset="-128"/>
                          <a:ea typeface="ＭＳ ゴシック" panose="020B0609070205080204" pitchFamily="49" charset="-128"/>
                        </a:rPr>
                        <a:t>人事評価制度と賃金制度を整備して賃金引上げに取組むための支援策を知りたい</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・人材確保等支援助成金（人事評価改善等助成コース）</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（３）</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r>
                        <a:rPr lang="ja-JP" altLang="en-US" sz="1050" b="0" dirty="0" smtClean="0">
                          <a:solidFill>
                            <a:schemeClr val="tx1"/>
                          </a:solidFill>
                          <a:latin typeface="ＭＳ ゴシック" panose="020B0609070205080204" pitchFamily="49" charset="-128"/>
                          <a:ea typeface="ＭＳ ゴシック" panose="020B0609070205080204" pitchFamily="49" charset="-128"/>
                        </a:rPr>
                        <a:t>設備等への投資を通じて賃金引上げに取組むための支援策を知りたい</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・人材確保等支援助成金（人事評価改善等助成コース）</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（４）</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r>
                        <a:rPr lang="ja-JP" altLang="en-US" sz="1050" b="0" dirty="0" smtClean="0">
                          <a:solidFill>
                            <a:schemeClr val="tx1"/>
                          </a:solidFill>
                          <a:latin typeface="ＭＳ ゴシック" panose="020B0609070205080204" pitchFamily="49" charset="-128"/>
                          <a:ea typeface="ＭＳ ゴシック" panose="020B0609070205080204" pitchFamily="49" charset="-128"/>
                        </a:rPr>
                        <a:t>非正規雇用のキャリアアップ・賃金引上げに取組むための支援策を知りたい</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・キャリアアップ助成金</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（５）</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r>
                        <a:rPr lang="ja-JP" altLang="en-US" sz="1050" b="0" dirty="0" smtClean="0">
                          <a:solidFill>
                            <a:schemeClr val="tx1"/>
                          </a:solidFill>
                          <a:latin typeface="ＭＳ ゴシック" panose="020B0609070205080204" pitchFamily="49" charset="-128"/>
                          <a:ea typeface="ＭＳ ゴシック" panose="020B0609070205080204" pitchFamily="49" charset="-128"/>
                        </a:rPr>
                        <a:t>従業員の賃金を引き上げた場合に使える税制を知りたい</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・所得拡大促進税制</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txBody>
                  <a:tcPr marL="66995" marR="66995" marT="70096" marB="70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ctr"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Ｐ４</a:t>
                      </a: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　</a:t>
                      </a: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Ｐ５</a:t>
                      </a: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Ｐ６</a:t>
                      </a: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Ｐ７</a:t>
                      </a: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Ｐ８</a:t>
                      </a:r>
                    </a:p>
                  </a:txBody>
                  <a:tcPr marL="66995" marR="66995" marT="70096" marB="70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134554">
                <a:tc>
                  <a:txBody>
                    <a:bodyPr/>
                    <a:lstStyle/>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prstClr val="black"/>
                          </a:solidFill>
                          <a:latin typeface="ＭＳ ゴシック" panose="020B0609070205080204" pitchFamily="49" charset="-128"/>
                          <a:ea typeface="ＭＳ ゴシック" panose="020B0609070205080204" pitchFamily="49" charset="-128"/>
                        </a:rPr>
                        <a:t>（１）</a:t>
                      </a:r>
                      <a:r>
                        <a:rPr lang="en-US" altLang="ja-JP" sz="1050" b="0" dirty="0" smtClean="0">
                          <a:solidFill>
                            <a:prstClr val="black"/>
                          </a:solidFill>
                          <a:latin typeface="ＭＳ ゴシック" panose="020B0609070205080204" pitchFamily="49" charset="-128"/>
                          <a:ea typeface="ＭＳ ゴシック" panose="020B0609070205080204" pitchFamily="49" charset="-128"/>
                        </a:rPr>
                        <a:t>『</a:t>
                      </a:r>
                      <a:r>
                        <a:rPr lang="ja-JP" altLang="en-US" sz="1050" b="0" dirty="0" smtClean="0">
                          <a:solidFill>
                            <a:prstClr val="black"/>
                          </a:solidFill>
                          <a:latin typeface="ＭＳ ゴシック" panose="020B0609070205080204" pitchFamily="49" charset="-128"/>
                          <a:ea typeface="ＭＳ ゴシック" panose="020B0609070205080204" pitchFamily="49" charset="-128"/>
                        </a:rPr>
                        <a:t>経営の向上を図りたい</a:t>
                      </a:r>
                      <a:r>
                        <a:rPr lang="en-US" altLang="ja-JP" sz="1050" b="0" dirty="0" smtClean="0">
                          <a:solidFill>
                            <a:prstClr val="black"/>
                          </a:solidFill>
                          <a:latin typeface="ＭＳ ゴシック" panose="020B0609070205080204" pitchFamily="49" charset="-128"/>
                          <a:ea typeface="ＭＳ ゴシック" panose="020B0609070205080204" pitchFamily="49" charset="-128"/>
                        </a:rPr>
                        <a:t>』</a:t>
                      </a:r>
                    </a:p>
                    <a:p>
                      <a:pPr marL="0" marR="0" lvl="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prstClr val="black"/>
                          </a:solidFill>
                          <a:latin typeface="ＭＳ ゴシック" panose="020B0609070205080204" pitchFamily="49" charset="-128"/>
                          <a:ea typeface="ＭＳ ゴシック" panose="020B0609070205080204" pitchFamily="49" charset="-128"/>
                        </a:rPr>
                        <a:t>　　　・</a:t>
                      </a:r>
                      <a:r>
                        <a:rPr lang="zh-TW" altLang="en-US" sz="1050" b="0" dirty="0" smtClean="0">
                          <a:solidFill>
                            <a:prstClr val="black"/>
                          </a:solidFill>
                          <a:latin typeface="ＭＳ ゴシック" panose="020B0609070205080204" pitchFamily="49" charset="-128"/>
                          <a:ea typeface="ＭＳ ゴシック" panose="020B0609070205080204" pitchFamily="49" charset="-128"/>
                        </a:rPr>
                        <a:t>生産性向上特別措置法案</a:t>
                      </a:r>
                      <a:endParaRPr lang="en-US" altLang="ja-JP" sz="1050" b="0" dirty="0" smtClean="0">
                        <a:solidFill>
                          <a:prstClr val="black"/>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prstClr val="black"/>
                          </a:solidFill>
                          <a:latin typeface="ＭＳ ゴシック" panose="020B0609070205080204" pitchFamily="49" charset="-128"/>
                          <a:ea typeface="ＭＳ ゴシック" panose="020B0609070205080204" pitchFamily="49" charset="-128"/>
                        </a:rPr>
                        <a:t>　　　・中小企業等経営強化法（経営力向上計画）</a:t>
                      </a:r>
                      <a:endParaRPr lang="en-US" altLang="ja-JP" sz="1050" b="0" dirty="0" smtClean="0">
                        <a:solidFill>
                          <a:prstClr val="black"/>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prstClr val="black"/>
                          </a:solidFill>
                          <a:latin typeface="ＭＳ ゴシック" panose="020B0609070205080204" pitchFamily="49" charset="-128"/>
                          <a:ea typeface="ＭＳ ゴシック" panose="020B0609070205080204" pitchFamily="49" charset="-128"/>
                        </a:rPr>
                        <a:t>　　　・中小企業等経営強化法</a:t>
                      </a:r>
                      <a:endParaRPr lang="en-US" altLang="ja-JP" sz="1050" b="0" dirty="0" smtClean="0">
                        <a:solidFill>
                          <a:prstClr val="black"/>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prstClr val="black"/>
                          </a:solidFill>
                          <a:latin typeface="ＭＳ ゴシック" panose="020B0609070205080204" pitchFamily="49" charset="-128"/>
                          <a:ea typeface="ＭＳ ゴシック" panose="020B0609070205080204" pitchFamily="49" charset="-128"/>
                        </a:rPr>
                        <a:t>　　　・中小企業等経営強化法に基づく法人税の特例（経営強化税制）</a:t>
                      </a:r>
                      <a:endParaRPr lang="en-US" altLang="ja-JP" sz="1050" b="0" dirty="0" smtClean="0">
                        <a:solidFill>
                          <a:prstClr val="black"/>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prstClr val="black"/>
                          </a:solidFill>
                          <a:latin typeface="ＭＳ ゴシック" panose="020B0609070205080204" pitchFamily="49" charset="-128"/>
                          <a:ea typeface="ＭＳ ゴシック" panose="020B0609070205080204" pitchFamily="49" charset="-128"/>
                        </a:rPr>
                        <a:t>（２）</a:t>
                      </a:r>
                      <a:r>
                        <a:rPr lang="en-US" altLang="ja-JP" sz="1050" b="0" dirty="0" smtClean="0">
                          <a:solidFill>
                            <a:prstClr val="black"/>
                          </a:solidFill>
                          <a:latin typeface="ＭＳ ゴシック" panose="020B0609070205080204" pitchFamily="49" charset="-128"/>
                          <a:ea typeface="ＭＳ ゴシック" panose="020B0609070205080204" pitchFamily="49" charset="-128"/>
                        </a:rPr>
                        <a:t>『</a:t>
                      </a:r>
                      <a:r>
                        <a:rPr lang="ja-JP" altLang="en-US" sz="1050" b="0" dirty="0" smtClean="0">
                          <a:solidFill>
                            <a:prstClr val="black"/>
                          </a:solidFill>
                          <a:latin typeface="ＭＳ ゴシック" panose="020B0609070205080204" pitchFamily="49" charset="-128"/>
                          <a:ea typeface="ＭＳ ゴシック" panose="020B0609070205080204" pitchFamily="49" charset="-128"/>
                        </a:rPr>
                        <a:t>補助制度を知りたい</a:t>
                      </a:r>
                      <a:r>
                        <a:rPr lang="en-US" altLang="ja-JP" sz="1050" b="0" dirty="0" smtClean="0">
                          <a:solidFill>
                            <a:prstClr val="black"/>
                          </a:solidFill>
                          <a:latin typeface="ＭＳ ゴシック" panose="020B0609070205080204" pitchFamily="49" charset="-128"/>
                          <a:ea typeface="ＭＳ ゴシック" panose="020B0609070205080204" pitchFamily="49" charset="-128"/>
                        </a:rPr>
                        <a:t>』</a:t>
                      </a: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prstClr val="black"/>
                          </a:solidFill>
                          <a:latin typeface="ＭＳ ゴシック" panose="020B0609070205080204" pitchFamily="49" charset="-128"/>
                          <a:ea typeface="ＭＳ ゴシック" panose="020B0609070205080204" pitchFamily="49" charset="-128"/>
                        </a:rPr>
                        <a:t>　　　・業務の効率化などを支援する補助金等</a:t>
                      </a:r>
                      <a:endParaRPr lang="en-US" altLang="ja-JP" sz="1050" b="0" dirty="0" smtClean="0">
                        <a:solidFill>
                          <a:prstClr val="black"/>
                        </a:solidFill>
                        <a:latin typeface="ＭＳ ゴシック" panose="020B0609070205080204" pitchFamily="49" charset="-128"/>
                        <a:ea typeface="ＭＳ ゴシック" panose="020B0609070205080204" pitchFamily="49" charset="-128"/>
                      </a:endParaRPr>
                    </a:p>
                  </a:txBody>
                  <a:tcPr marL="66995" marR="66995" marT="70096" marB="70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Ｐ９</a:t>
                      </a: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10</a:t>
                      </a: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11</a:t>
                      </a: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12</a:t>
                      </a:r>
                    </a:p>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13</a:t>
                      </a:r>
                    </a:p>
                  </a:txBody>
                  <a:tcPr marL="66995" marR="66995" marT="70096" marB="70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134554">
                <a:tc>
                  <a:txBody>
                    <a:bodyPr/>
                    <a:lstStyle/>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1" dirty="0" smtClean="0">
                          <a:solidFill>
                            <a:schemeClr val="tx1"/>
                          </a:solidFill>
                          <a:latin typeface="ＭＳ ゴシック" panose="020B0609070205080204" pitchFamily="49" charset="-128"/>
                          <a:ea typeface="ＭＳ ゴシック" panose="020B0609070205080204" pitchFamily="49" charset="-128"/>
                        </a:rPr>
                        <a:t>３．下請取引の改善・新たな取引先の開拓に関する支援</a:t>
                      </a:r>
                      <a:endParaRPr lang="en-US" altLang="ja-JP" sz="1050" b="1"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（１）</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r>
                        <a:rPr lang="ja-JP" altLang="en-US" sz="1050" b="0" dirty="0" smtClean="0">
                          <a:solidFill>
                            <a:schemeClr val="tx1"/>
                          </a:solidFill>
                          <a:latin typeface="ＭＳ ゴシック" panose="020B0609070205080204" pitchFamily="49" charset="-128"/>
                          <a:ea typeface="ＭＳ ゴシック" panose="020B0609070205080204" pitchFamily="49" charset="-128"/>
                        </a:rPr>
                        <a:t>下請関係の改善を図りたい</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・下請中小企業・小規模事業者の自立化支援</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（２）</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r>
                        <a:rPr lang="ja-JP" altLang="en-US" sz="1050" b="0" dirty="0" smtClean="0">
                          <a:solidFill>
                            <a:schemeClr val="tx1"/>
                          </a:solidFill>
                          <a:latin typeface="ＭＳ ゴシック" panose="020B0609070205080204" pitchFamily="49" charset="-128"/>
                          <a:ea typeface="ＭＳ ゴシック" panose="020B0609070205080204" pitchFamily="49" charset="-128"/>
                        </a:rPr>
                        <a:t>新しい取引先を開拓したい</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・下請取引あっせん事業</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txBody>
                  <a:tcPr marL="66995" marR="66995" marT="70096" marB="70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14</a:t>
                      </a:r>
                    </a:p>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15</a:t>
                      </a:r>
                      <a:endParaRPr lang="en-US" altLang="ja-JP" sz="1050" b="0" kern="100" dirty="0">
                        <a:solidFill>
                          <a:schemeClr val="tx1"/>
                        </a:solidFill>
                        <a:effectLst/>
                        <a:latin typeface="ＭＳ ゴシック" panose="020B0609070205080204" pitchFamily="49" charset="-128"/>
                        <a:ea typeface="ＭＳ ゴシック" panose="020B0609070205080204" pitchFamily="49" charset="-128"/>
                        <a:cs typeface="Times New Roman"/>
                      </a:endParaRPr>
                    </a:p>
                  </a:txBody>
                  <a:tcPr marL="66995" marR="66995" marT="70096" marB="70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
        <p:nvSpPr>
          <p:cNvPr id="3" name="Rectangle 1"/>
          <p:cNvSpPr>
            <a:spLocks noChangeArrowheads="1"/>
          </p:cNvSpPr>
          <p:nvPr/>
        </p:nvSpPr>
        <p:spPr bwMode="auto">
          <a:xfrm>
            <a:off x="3078584" y="98943"/>
            <a:ext cx="70083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a:ln>
                  <a:noFill/>
                </a:ln>
                <a:solidFill>
                  <a:schemeClr val="tx1"/>
                </a:solidFill>
                <a:effectLst/>
                <a:latin typeface="+mn-ea"/>
                <a:ea typeface="+mn-ea"/>
                <a:cs typeface="メイリオ" panose="020B0604030504040204" pitchFamily="50" charset="-128"/>
              </a:rPr>
              <a:t>目次</a:t>
            </a:r>
            <a:endParaRPr kumimoji="1" lang="ja-JP" altLang="en-US" sz="900" b="1" i="0" u="none" strike="noStrike" cap="none" normalizeH="0" baseline="0" dirty="0">
              <a:ln>
                <a:noFill/>
              </a:ln>
              <a:solidFill>
                <a:schemeClr val="tx1"/>
              </a:solidFill>
              <a:effectLst/>
              <a:latin typeface="+mn-ea"/>
              <a:ea typeface="+mn-ea"/>
              <a:cs typeface="メイリオ" panose="020B0604030504040204" pitchFamily="50" charset="-128"/>
            </a:endParaRPr>
          </a:p>
        </p:txBody>
      </p:sp>
      <p:sp>
        <p:nvSpPr>
          <p:cNvPr id="4" name="スライド番号プレースホルダー 2"/>
          <p:cNvSpPr>
            <a:spLocks noGrp="1"/>
          </p:cNvSpPr>
          <p:nvPr>
            <p:ph type="sldNum" sz="quarter" idx="12"/>
          </p:nvPr>
        </p:nvSpPr>
        <p:spPr>
          <a:xfrm>
            <a:off x="5357192" y="8748464"/>
            <a:ext cx="1600200" cy="486833"/>
          </a:xfrm>
        </p:spPr>
        <p:txBody>
          <a:bodyPr/>
          <a:lstStyle/>
          <a:p>
            <a:fld id="{D2D8002D-B5B0-4BAC-B1F6-782DDCCE6D9C}" type="slidenum">
              <a:rPr kumimoji="1" lang="ja-JP" altLang="en-US" sz="1600" smtClean="0"/>
              <a:t>2</a:t>
            </a:fld>
            <a:endParaRPr kumimoji="1" lang="ja-JP" altLang="en-US" sz="1600" dirty="0"/>
          </a:p>
        </p:txBody>
      </p:sp>
    </p:spTree>
    <p:extLst>
      <p:ext uri="{BB962C8B-B14F-4D97-AF65-F5344CB8AC3E}">
        <p14:creationId xmlns:p14="http://schemas.microsoft.com/office/powerpoint/2010/main" val="21392802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2"/>
          <p:cNvSpPr>
            <a:spLocks noGrp="1"/>
          </p:cNvSpPr>
          <p:nvPr>
            <p:ph type="sldNum" sz="quarter" idx="12"/>
          </p:nvPr>
        </p:nvSpPr>
        <p:spPr>
          <a:xfrm>
            <a:off x="5357192" y="8837695"/>
            <a:ext cx="1600200" cy="486833"/>
          </a:xfrm>
        </p:spPr>
        <p:txBody>
          <a:bodyPr/>
          <a:lstStyle/>
          <a:p>
            <a:fld id="{D2D8002D-B5B0-4BAC-B1F6-782DDCCE6D9C}" type="slidenum">
              <a:rPr kumimoji="1" lang="ja-JP" altLang="en-US" sz="1600" smtClean="0"/>
              <a:t>3</a:t>
            </a:fld>
            <a:endParaRPr kumimoji="1" lang="ja-JP" altLang="en-US" sz="1600" dirty="0"/>
          </a:p>
        </p:txBody>
      </p:sp>
      <p:graphicFrame>
        <p:nvGraphicFramePr>
          <p:cNvPr id="5" name="表 4"/>
          <p:cNvGraphicFramePr>
            <a:graphicFrameLocks noGrp="1"/>
          </p:cNvGraphicFramePr>
          <p:nvPr>
            <p:extLst>
              <p:ext uri="{D42A27DB-BD31-4B8C-83A1-F6EECF244321}">
                <p14:modId xmlns:p14="http://schemas.microsoft.com/office/powerpoint/2010/main" val="3876074206"/>
              </p:ext>
            </p:extLst>
          </p:nvPr>
        </p:nvGraphicFramePr>
        <p:xfrm>
          <a:off x="189000" y="592863"/>
          <a:ext cx="6480000" cy="8358076"/>
        </p:xfrm>
        <a:graphic>
          <a:graphicData uri="http://schemas.openxmlformats.org/drawingml/2006/table">
            <a:tbl>
              <a:tblPr firstRow="1" firstCol="1" bandRow="1">
                <a:tableStyleId>{5C22544A-7EE6-4342-B048-85BDC9FD1C3A}</a:tableStyleId>
              </a:tblPr>
              <a:tblGrid>
                <a:gridCol w="5961564">
                  <a:extLst>
                    <a:ext uri="{9D8B030D-6E8A-4147-A177-3AD203B41FA5}">
                      <a16:colId xmlns:a16="http://schemas.microsoft.com/office/drawing/2014/main" val="20000"/>
                    </a:ext>
                  </a:extLst>
                </a:gridCol>
                <a:gridCol w="518436">
                  <a:extLst>
                    <a:ext uri="{9D8B030D-6E8A-4147-A177-3AD203B41FA5}">
                      <a16:colId xmlns:a16="http://schemas.microsoft.com/office/drawing/2014/main" val="20001"/>
                    </a:ext>
                  </a:extLst>
                </a:gridCol>
              </a:tblGrid>
              <a:tr h="1134554">
                <a:tc>
                  <a:txBody>
                    <a:bodyPr/>
                    <a:lstStyle/>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1" dirty="0" smtClean="0">
                          <a:solidFill>
                            <a:schemeClr val="tx1"/>
                          </a:solidFill>
                          <a:latin typeface="ＭＳ ゴシック" panose="020B0609070205080204" pitchFamily="49" charset="-128"/>
                          <a:ea typeface="ＭＳ ゴシック" panose="020B0609070205080204" pitchFamily="49" charset="-128"/>
                        </a:rPr>
                        <a:t>４．資金繰りに関する支援</a:t>
                      </a:r>
                      <a:endParaRPr lang="en-US" altLang="ja-JP" sz="1050" b="1"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（１）</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r>
                        <a:rPr lang="ja-JP" altLang="en-US" sz="1050" b="0" dirty="0" smtClean="0">
                          <a:solidFill>
                            <a:schemeClr val="tx1"/>
                          </a:solidFill>
                          <a:latin typeface="ＭＳ ゴシック" panose="020B0609070205080204" pitchFamily="49" charset="-128"/>
                          <a:ea typeface="ＭＳ ゴシック" panose="020B0609070205080204" pitchFamily="49" charset="-128"/>
                        </a:rPr>
                        <a:t>一時的に業績が悪化しているので融資を受けたい</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・セーフティネット貸付制度</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（２）</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r>
                        <a:rPr lang="ja-JP" altLang="en-US" sz="1050" b="0" dirty="0" smtClean="0">
                          <a:solidFill>
                            <a:schemeClr val="tx1"/>
                          </a:solidFill>
                          <a:latin typeface="ＭＳ ゴシック" panose="020B0609070205080204" pitchFamily="49" charset="-128"/>
                          <a:ea typeface="ＭＳ ゴシック" panose="020B0609070205080204" pitchFamily="49" charset="-128"/>
                        </a:rPr>
                        <a:t>小規模事業者向けの融資制度を知りたい</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・小規模事業者経営改善資金融資制度（マル経融資）</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txBody>
                  <a:tcPr marL="66995" marR="66995" marT="70096" marB="70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16</a:t>
                      </a:r>
                    </a:p>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17</a:t>
                      </a:r>
                    </a:p>
                  </a:txBody>
                  <a:tcPr marL="66995" marR="66995" marT="70096" marB="70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1134554">
                <a:tc>
                  <a:txBody>
                    <a:bodyPr/>
                    <a:lstStyle/>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1" dirty="0" smtClean="0">
                          <a:solidFill>
                            <a:schemeClr val="tx1"/>
                          </a:solidFill>
                          <a:latin typeface="ＭＳ ゴシック" panose="020B0609070205080204" pitchFamily="49" charset="-128"/>
                          <a:ea typeface="ＭＳ ゴシック" panose="020B0609070205080204" pitchFamily="49" charset="-128"/>
                        </a:rPr>
                        <a:t>５．その他、雇用に関する支援</a:t>
                      </a:r>
                      <a:endParaRPr lang="en-US" altLang="ja-JP" sz="1050" b="1"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（１）</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r>
                        <a:rPr lang="ja-JP" altLang="en-US" sz="1050" b="0" dirty="0" smtClean="0">
                          <a:solidFill>
                            <a:schemeClr val="tx1"/>
                          </a:solidFill>
                          <a:latin typeface="ＭＳ ゴシック" panose="020B0609070205080204" pitchFamily="49" charset="-128"/>
                          <a:ea typeface="ＭＳ ゴシック" panose="020B0609070205080204" pitchFamily="49" charset="-128"/>
                        </a:rPr>
                        <a:t>建設労働者の雇用改善、技能向上のための支援を知りたい</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・建設事業主等に対する助成金（旧「建設労働者確保育成助成金」）</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（２）</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r>
                        <a:rPr lang="ja-JP" altLang="en-US" sz="1050" b="0" dirty="0" smtClean="0">
                          <a:solidFill>
                            <a:schemeClr val="tx1"/>
                          </a:solidFill>
                          <a:latin typeface="ＭＳ ゴシック" panose="020B0609070205080204" pitchFamily="49" charset="-128"/>
                          <a:ea typeface="ＭＳ ゴシック" panose="020B0609070205080204" pitchFamily="49" charset="-128"/>
                        </a:rPr>
                        <a:t>従業員の処遇や職場環境の改善を図るための支援策を知りたい</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・人材確保等支援助成金（雇用管理制度助成コース、介護福祉機器助成コース、介護・保</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育労働者雇用管理制度助成コース）</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（３）</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r>
                        <a:rPr lang="ja-JP" altLang="en-US" sz="1050" b="0" dirty="0" smtClean="0">
                          <a:solidFill>
                            <a:schemeClr val="tx1"/>
                          </a:solidFill>
                          <a:latin typeface="ＭＳ ゴシック" panose="020B0609070205080204" pitchFamily="49" charset="-128"/>
                          <a:ea typeface="ＭＳ ゴシック" panose="020B0609070205080204" pitchFamily="49" charset="-128"/>
                        </a:rPr>
                        <a:t>設備投資を行い、雇用の増加を図る際の支援策を知りたい</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・地域雇用開発助成金</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txBody>
                  <a:tcPr marL="66995" marR="66995" marT="70096" marB="70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18</a:t>
                      </a:r>
                    </a:p>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19</a:t>
                      </a:r>
                    </a:p>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20</a:t>
                      </a:r>
                    </a:p>
                  </a:txBody>
                  <a:tcPr marL="66995" marR="66995" marT="70096" marB="70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r h="1134554">
                <a:tc>
                  <a:txBody>
                    <a:bodyPr/>
                    <a:lstStyle/>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1" dirty="0" smtClean="0">
                          <a:solidFill>
                            <a:schemeClr val="tx1"/>
                          </a:solidFill>
                          <a:latin typeface="ＭＳ ゴシック" panose="020B0609070205080204" pitchFamily="49" charset="-128"/>
                          <a:ea typeface="ＭＳ ゴシック" panose="020B0609070205080204" pitchFamily="49" charset="-128"/>
                        </a:rPr>
                        <a:t>６．相談窓口・各種ガイドライン</a:t>
                      </a:r>
                      <a:endParaRPr lang="en-US" altLang="ja-JP" sz="1050" b="1"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（１）</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r>
                        <a:rPr lang="ja-JP" altLang="en-US" sz="1050" b="0" dirty="0" smtClean="0">
                          <a:solidFill>
                            <a:schemeClr val="tx1"/>
                          </a:solidFill>
                          <a:latin typeface="ＭＳ ゴシック" panose="020B0609070205080204" pitchFamily="49" charset="-128"/>
                          <a:ea typeface="ＭＳ ゴシック" panose="020B0609070205080204" pitchFamily="49" charset="-128"/>
                        </a:rPr>
                        <a:t>専門家へ相談したい</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・働き方改革推進支援センター</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・特別相談窓口の設置</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・よろず支援拠点</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・下請かけこみ寺</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（２）</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r>
                        <a:rPr lang="ja-JP" altLang="en-US" sz="1050" b="0" dirty="0" smtClean="0">
                          <a:solidFill>
                            <a:schemeClr val="tx1"/>
                          </a:solidFill>
                          <a:latin typeface="ＭＳ ゴシック" panose="020B0609070205080204" pitchFamily="49" charset="-128"/>
                          <a:ea typeface="ＭＳ ゴシック" panose="020B0609070205080204" pitchFamily="49" charset="-128"/>
                        </a:rPr>
                        <a:t>中小企業経営に関する総合的な情報を入手したい</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・支援ポータルサイト「ミラサポ」</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（３）</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r>
                        <a:rPr lang="ja-JP" altLang="en-US" sz="1050" b="0" dirty="0" smtClean="0">
                          <a:solidFill>
                            <a:schemeClr val="tx1"/>
                          </a:solidFill>
                          <a:latin typeface="ＭＳ ゴシック" panose="020B0609070205080204" pitchFamily="49" charset="-128"/>
                          <a:ea typeface="ＭＳ ゴシック" panose="020B0609070205080204" pitchFamily="49" charset="-128"/>
                        </a:rPr>
                        <a:t>経営の向上のための各種ガイドラインを知りたい</a:t>
                      </a:r>
                      <a:r>
                        <a:rPr lang="en-US" altLang="ja-JP" sz="1050" b="0" dirty="0" smtClean="0">
                          <a:solidFill>
                            <a:schemeClr val="tx1"/>
                          </a:solidFill>
                          <a:latin typeface="ＭＳ ゴシック" panose="020B0609070205080204" pitchFamily="49" charset="-128"/>
                          <a:ea typeface="ＭＳ ゴシック" panose="020B0609070205080204" pitchFamily="49" charset="-128"/>
                        </a:rPr>
                        <a:t>』</a:t>
                      </a: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・下請適正取引の推進のためのガイドライン</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・中小企業の会計</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p>
                      <a:pPr marL="0" marR="0" indent="0" algn="l" defTabSz="914400" rtl="0" eaLnBrk="1" fontAlgn="auto" latinLnBrk="0" hangingPunct="1">
                        <a:lnSpc>
                          <a:spcPts val="2500"/>
                        </a:lnSpc>
                        <a:spcBef>
                          <a:spcPts val="0"/>
                        </a:spcBef>
                        <a:spcAft>
                          <a:spcPts val="0"/>
                        </a:spcAft>
                        <a:buClrTx/>
                        <a:buSzTx/>
                        <a:buFont typeface="+mj-ea"/>
                        <a:buNone/>
                        <a:tabLst/>
                        <a:defRPr/>
                      </a:pPr>
                      <a:r>
                        <a:rPr lang="ja-JP" altLang="en-US" sz="1050" b="0" dirty="0" smtClean="0">
                          <a:solidFill>
                            <a:schemeClr val="tx1"/>
                          </a:solidFill>
                          <a:latin typeface="ＭＳ ゴシック" panose="020B0609070205080204" pitchFamily="49" charset="-128"/>
                          <a:ea typeface="ＭＳ ゴシック" panose="020B0609070205080204" pitchFamily="49" charset="-128"/>
                        </a:rPr>
                        <a:t>　　　・中小サービス事業者の生産性向上のためのガイドライン</a:t>
                      </a:r>
                      <a:endParaRPr lang="en-US" altLang="ja-JP" sz="1050" b="0" dirty="0" smtClean="0">
                        <a:solidFill>
                          <a:schemeClr val="tx1"/>
                        </a:solidFill>
                        <a:latin typeface="ＭＳ ゴシック" panose="020B0609070205080204" pitchFamily="49" charset="-128"/>
                        <a:ea typeface="ＭＳ ゴシック" panose="020B0609070205080204" pitchFamily="49" charset="-128"/>
                      </a:endParaRPr>
                    </a:p>
                  </a:txBody>
                  <a:tcPr marL="66995" marR="66995" marT="70096" marB="70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21</a:t>
                      </a: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21</a:t>
                      </a: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22</a:t>
                      </a: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22</a:t>
                      </a:r>
                    </a:p>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23</a:t>
                      </a:r>
                    </a:p>
                    <a:p>
                      <a:pPr marL="0" marR="0" indent="0" algn="l" defTabSz="914400" rtl="0" eaLnBrk="1" fontAlgn="auto" latinLnBrk="0" hangingPunct="1">
                        <a:lnSpc>
                          <a:spcPts val="2500"/>
                        </a:lnSpc>
                        <a:spcBef>
                          <a:spcPts val="0"/>
                        </a:spcBef>
                        <a:spcAft>
                          <a:spcPts val="0"/>
                        </a:spcAft>
                        <a:buClrTx/>
                        <a:buSzTx/>
                        <a:buFontTx/>
                        <a:buNone/>
                        <a:tabLst/>
                        <a:defRPr/>
                      </a:pPr>
                      <a:endPar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endParaRP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23</a:t>
                      </a: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23</a:t>
                      </a:r>
                    </a:p>
                    <a:p>
                      <a:pPr marL="0" marR="0" indent="0" algn="l" defTabSz="914400" rtl="0" eaLnBrk="1" fontAlgn="auto" latinLnBrk="0" hangingPunct="1">
                        <a:lnSpc>
                          <a:spcPts val="2500"/>
                        </a:lnSpc>
                        <a:spcBef>
                          <a:spcPts val="0"/>
                        </a:spcBef>
                        <a:spcAft>
                          <a:spcPts val="0"/>
                        </a:spcAft>
                        <a:buClrTx/>
                        <a:buSzTx/>
                        <a:buFontTx/>
                        <a:buNone/>
                        <a:tabLst/>
                        <a:defRPr/>
                      </a:pPr>
                      <a:r>
                        <a:rPr lang="ja-JP" altLang="en-US"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Ｐ</a:t>
                      </a:r>
                      <a:r>
                        <a:rPr lang="en-US" altLang="ja-JP" sz="1050" b="0" kern="100" dirty="0" smtClean="0">
                          <a:solidFill>
                            <a:schemeClr val="tx1"/>
                          </a:solidFill>
                          <a:effectLst/>
                          <a:latin typeface="ＭＳ ゴシック" panose="020B0609070205080204" pitchFamily="49" charset="-128"/>
                          <a:ea typeface="ＭＳ ゴシック" panose="020B0609070205080204" pitchFamily="49" charset="-128"/>
                          <a:cs typeface="Times New Roman"/>
                        </a:rPr>
                        <a:t>23</a:t>
                      </a:r>
                    </a:p>
                  </a:txBody>
                  <a:tcPr marL="66995" marR="66995" marT="70096" marB="70096">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002"/>
                  </a:ext>
                </a:extLst>
              </a:tr>
            </a:tbl>
          </a:graphicData>
        </a:graphic>
      </p:graphicFrame>
      <p:sp>
        <p:nvSpPr>
          <p:cNvPr id="6" name="Rectangle 1"/>
          <p:cNvSpPr>
            <a:spLocks noChangeArrowheads="1"/>
          </p:cNvSpPr>
          <p:nvPr/>
        </p:nvSpPr>
        <p:spPr bwMode="auto">
          <a:xfrm>
            <a:off x="3078584" y="98943"/>
            <a:ext cx="700833"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000" b="1" i="0" u="none" strike="noStrike" cap="none" normalizeH="0" baseline="0" dirty="0">
                <a:ln>
                  <a:noFill/>
                </a:ln>
                <a:solidFill>
                  <a:schemeClr val="tx1"/>
                </a:solidFill>
                <a:effectLst/>
                <a:latin typeface="+mn-ea"/>
                <a:ea typeface="+mn-ea"/>
                <a:cs typeface="メイリオ" panose="020B0604030504040204" pitchFamily="50" charset="-128"/>
              </a:rPr>
              <a:t>目次</a:t>
            </a:r>
            <a:endParaRPr kumimoji="1" lang="ja-JP" altLang="en-US" sz="900" b="1" i="0" u="none" strike="noStrike" cap="none" normalizeH="0" baseline="0" dirty="0">
              <a:ln>
                <a:noFill/>
              </a:ln>
              <a:solidFill>
                <a:schemeClr val="tx1"/>
              </a:solidFill>
              <a:effectLst/>
              <a:latin typeface="+mn-ea"/>
              <a:ea typeface="+mn-ea"/>
              <a:cs typeface="メイリオ" panose="020B0604030504040204" pitchFamily="50" charset="-128"/>
            </a:endParaRPr>
          </a:p>
        </p:txBody>
      </p:sp>
    </p:spTree>
    <p:extLst>
      <p:ext uri="{BB962C8B-B14F-4D97-AF65-F5344CB8AC3E}">
        <p14:creationId xmlns:p14="http://schemas.microsoft.com/office/powerpoint/2010/main" val="3014754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タイトル 1"/>
          <p:cNvSpPr txBox="1">
            <a:spLocks/>
          </p:cNvSpPr>
          <p:nvPr/>
        </p:nvSpPr>
        <p:spPr>
          <a:xfrm>
            <a:off x="0" y="107504"/>
            <a:ext cx="6858000" cy="432000"/>
          </a:xfrm>
          <a:prstGeom prst="roundRect">
            <a:avLst/>
          </a:prstGeom>
          <a:solidFill>
            <a:srgbClr val="002060"/>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solidFill>
                  <a:prstClr val="white"/>
                </a:solidFill>
                <a:latin typeface="ＭＳ ゴシック" panose="020B0609070205080204" pitchFamily="49" charset="-128"/>
                <a:ea typeface="ＭＳ ゴシック" panose="020B0609070205080204" pitchFamily="49" charset="-128"/>
              </a:rPr>
              <a:t>１</a:t>
            </a:r>
            <a:r>
              <a:rPr lang="ja-JP" altLang="en-US" sz="2000" b="1" dirty="0" smtClean="0">
                <a:solidFill>
                  <a:prstClr val="white"/>
                </a:solidFill>
                <a:latin typeface="ＭＳ ゴシック" panose="020B0609070205080204" pitchFamily="49" charset="-128"/>
                <a:ea typeface="ＭＳ ゴシック" panose="020B0609070205080204" pitchFamily="49" charset="-128"/>
              </a:rPr>
              <a:t>．賃金引上げに関する支援</a:t>
            </a:r>
            <a:endParaRPr lang="ja-JP" altLang="en-US" sz="2000" b="1" dirty="0">
              <a:solidFill>
                <a:prstClr val="white"/>
              </a:solidFill>
              <a:latin typeface="ＭＳ ゴシック" panose="020B0609070205080204" pitchFamily="49" charset="-128"/>
              <a:ea typeface="ＭＳ ゴシック" panose="020B0609070205080204" pitchFamily="49" charset="-128"/>
            </a:endParaRPr>
          </a:p>
        </p:txBody>
      </p:sp>
      <p:sp>
        <p:nvSpPr>
          <p:cNvPr id="8" name="Rectangle 3"/>
          <p:cNvSpPr>
            <a:spLocks noChangeArrowheads="1"/>
          </p:cNvSpPr>
          <p:nvPr/>
        </p:nvSpPr>
        <p:spPr bwMode="auto">
          <a:xfrm>
            <a:off x="-44624" y="480244"/>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（１）</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生産性向上のための設備投資等により従業員の賃金引上げを図りたい</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p:txBody>
      </p:sp>
      <p:sp>
        <p:nvSpPr>
          <p:cNvPr id="2" name="正方形/長方形 1"/>
          <p:cNvSpPr/>
          <p:nvPr/>
        </p:nvSpPr>
        <p:spPr>
          <a:xfrm>
            <a:off x="2304256" y="830826"/>
            <a:ext cx="2160240"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u="sng" dirty="0" smtClean="0">
                <a:solidFill>
                  <a:schemeClr val="tx1"/>
                </a:solidFill>
                <a:latin typeface="ＭＳ ゴシック" panose="020B0609070205080204" pitchFamily="49" charset="-128"/>
                <a:ea typeface="ＭＳ ゴシック" panose="020B0609070205080204" pitchFamily="49" charset="-128"/>
              </a:rPr>
              <a:t>業務改善助成金</a:t>
            </a:r>
            <a:endParaRPr kumimoji="1"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136074" y="1242386"/>
            <a:ext cx="6585852" cy="784830"/>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400" dirty="0" smtClean="0">
                <a:latin typeface="ＭＳ ゴシック" panose="020B0609070205080204" pitchFamily="49" charset="-128"/>
                <a:ea typeface="ＭＳ ゴシック" panose="020B0609070205080204" pitchFamily="49" charset="-128"/>
              </a:rPr>
              <a:t>　</a:t>
            </a:r>
            <a:r>
              <a:rPr lang="ja-JP" altLang="en-US" sz="1400" dirty="0" smtClean="0">
                <a:solidFill>
                  <a:srgbClr val="0070C0"/>
                </a:solidFill>
                <a:latin typeface="ＭＳ ゴシック" panose="020B0609070205080204" pitchFamily="49" charset="-128"/>
                <a:ea typeface="ＭＳ ゴシック" panose="020B0609070205080204" pitchFamily="49" charset="-128"/>
              </a:rPr>
              <a:t>事業場内で最も低い時間給（事業場内最低賃金）を</a:t>
            </a:r>
            <a:r>
              <a:rPr lang="ja-JP" altLang="en-US" sz="1400" dirty="0">
                <a:solidFill>
                  <a:srgbClr val="0070C0"/>
                </a:solidFill>
                <a:latin typeface="ＭＳ ゴシック" panose="020B0609070205080204" pitchFamily="49" charset="-128"/>
                <a:ea typeface="ＭＳ ゴシック" panose="020B0609070205080204" pitchFamily="49" charset="-128"/>
              </a:rPr>
              <a:t>一定額</a:t>
            </a:r>
            <a:r>
              <a:rPr lang="ja-JP" altLang="en-US" sz="1400" dirty="0" smtClean="0">
                <a:solidFill>
                  <a:srgbClr val="0070C0"/>
                </a:solidFill>
                <a:latin typeface="ＭＳ ゴシック" panose="020B0609070205080204" pitchFamily="49" charset="-128"/>
                <a:ea typeface="ＭＳ ゴシック" panose="020B0609070205080204" pitchFamily="49" charset="-128"/>
              </a:rPr>
              <a:t>以上</a:t>
            </a:r>
            <a:r>
              <a:rPr lang="ja-JP" altLang="en-US" sz="1400" dirty="0">
                <a:solidFill>
                  <a:srgbClr val="0070C0"/>
                </a:solidFill>
                <a:latin typeface="ＭＳ ゴシック" panose="020B0609070205080204" pitchFamily="49" charset="-128"/>
                <a:ea typeface="ＭＳ ゴシック" panose="020B0609070205080204" pitchFamily="49" charset="-128"/>
              </a:rPr>
              <a:t>引き上げ、生産性</a:t>
            </a:r>
            <a:r>
              <a:rPr lang="ja-JP" altLang="en-US" sz="1400" dirty="0" smtClean="0">
                <a:solidFill>
                  <a:srgbClr val="0070C0"/>
                </a:solidFill>
                <a:latin typeface="ＭＳ ゴシック" panose="020B0609070205080204" pitchFamily="49" charset="-128"/>
                <a:ea typeface="ＭＳ ゴシック" panose="020B0609070205080204" pitchFamily="49" charset="-128"/>
              </a:rPr>
              <a:t>向上に資する設備投資などを行う場合、</a:t>
            </a:r>
            <a:r>
              <a:rPr lang="ja-JP" altLang="en-US" sz="1400" dirty="0">
                <a:solidFill>
                  <a:srgbClr val="0070C0"/>
                </a:solidFill>
                <a:latin typeface="ＭＳ ゴシック" panose="020B0609070205080204" pitchFamily="49" charset="-128"/>
                <a:ea typeface="ＭＳ ゴシック" panose="020B0609070205080204" pitchFamily="49" charset="-128"/>
              </a:rPr>
              <a:t>その設備投資</a:t>
            </a:r>
            <a:r>
              <a:rPr lang="ja-JP" altLang="en-US" sz="1400" dirty="0" smtClean="0">
                <a:solidFill>
                  <a:srgbClr val="0070C0"/>
                </a:solidFill>
                <a:latin typeface="ＭＳ ゴシック" panose="020B0609070205080204" pitchFamily="49" charset="-128"/>
                <a:ea typeface="ＭＳ ゴシック" panose="020B0609070205080204" pitchFamily="49" charset="-128"/>
              </a:rPr>
              <a:t>などに要した費用</a:t>
            </a:r>
            <a:r>
              <a:rPr lang="ja-JP" altLang="en-US" sz="1400" dirty="0">
                <a:solidFill>
                  <a:srgbClr val="0070C0"/>
                </a:solidFill>
                <a:latin typeface="ＭＳ ゴシック" panose="020B0609070205080204" pitchFamily="49" charset="-128"/>
                <a:ea typeface="ＭＳ ゴシック" panose="020B0609070205080204" pitchFamily="49" charset="-128"/>
              </a:rPr>
              <a:t>の一部を助成する制度です。</a:t>
            </a:r>
            <a:endParaRPr lang="en-US" altLang="ja-JP" sz="1400" kern="100" dirty="0">
              <a:solidFill>
                <a:srgbClr val="0070C0"/>
              </a:solidFill>
              <a:latin typeface="ＭＳ ゴシック" panose="020B0609070205080204" pitchFamily="49" charset="-128"/>
              <a:ea typeface="ＭＳ ゴシック" panose="020B0609070205080204" pitchFamily="49" charset="-128"/>
              <a:cs typeface="Times New Roman"/>
            </a:endParaRPr>
          </a:p>
        </p:txBody>
      </p:sp>
      <p:sp>
        <p:nvSpPr>
          <p:cNvPr id="11" name="角丸四角形 10"/>
          <p:cNvSpPr/>
          <p:nvPr/>
        </p:nvSpPr>
        <p:spPr>
          <a:xfrm>
            <a:off x="116632" y="7750223"/>
            <a:ext cx="6697829" cy="1142257"/>
          </a:xfrm>
          <a:prstGeom prst="roundRect">
            <a:avLst>
              <a:gd name="adj" fmla="val 7231"/>
            </a:avLst>
          </a:prstGeom>
          <a:solidFill>
            <a:schemeClr val="bg1"/>
          </a:solid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nchorCtr="0"/>
          <a:lstStyle/>
          <a:p>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支給</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手続のご相談は最寄りの労働局また</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は働き方改革推進支援センターへ</a:t>
            </a:r>
            <a:r>
              <a:rPr lang="ja-JP" altLang="en-US" sz="12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お問い合わせください</a:t>
            </a:r>
            <a:r>
              <a:rPr lang="ja-JP" altLang="en-US"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lang="en-US" altLang="ja-JP" sz="12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申請先は、事業場が所在する都道府県の労働局になります。</a:t>
            </a:r>
            <a:endParaRPr lang="en-US" altLang="ja-JP" sz="13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・都道府県労働局雇用環境・均等部（室）　</a:t>
            </a:r>
            <a:endParaRPr lang="en-US" altLang="ja-JP"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・働き方改革推進支援センター</a:t>
            </a:r>
          </a:p>
          <a:p>
            <a:r>
              <a:rPr lang="ja-JP" altLang="en-US" sz="13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1200" spc="-100" dirty="0">
              <a:solidFill>
                <a:schemeClr val="tx1"/>
              </a:solidFill>
              <a:latin typeface="ＭＳ Ｐゴシック" panose="020B0600070205080204" pitchFamily="50" charset="-128"/>
            </a:endParaRPr>
          </a:p>
        </p:txBody>
      </p:sp>
      <p:sp>
        <p:nvSpPr>
          <p:cNvPr id="16" name="テキスト ボックス 15"/>
          <p:cNvSpPr txBox="1"/>
          <p:nvPr/>
        </p:nvSpPr>
        <p:spPr>
          <a:xfrm>
            <a:off x="188640" y="2392015"/>
            <a:ext cx="6457174" cy="307777"/>
          </a:xfrm>
          <a:prstGeom prst="rect">
            <a:avLst/>
          </a:prstGeom>
          <a:noFill/>
          <a:ln w="19050">
            <a:solidFill>
              <a:schemeClr val="tx1"/>
            </a:solidFill>
            <a:prstDash val="dash"/>
          </a:ln>
        </p:spPr>
        <p:txBody>
          <a:bodyPr wrap="square" rtlCol="0">
            <a:spAutoFit/>
          </a:bodyPr>
          <a:lstStyle/>
          <a:p>
            <a:pPr latinLnBrk="1"/>
            <a:r>
              <a:rPr lang="ja-JP" altLang="en-US" sz="1400" dirty="0"/>
              <a:t>事業場内最低賃金が</a:t>
            </a:r>
            <a:r>
              <a:rPr lang="en-US" altLang="ja-JP" sz="1400" dirty="0" smtClean="0"/>
              <a:t>1,000</a:t>
            </a:r>
            <a:r>
              <a:rPr lang="ja-JP" altLang="en-US" sz="1400" dirty="0" smtClean="0"/>
              <a:t>円未満</a:t>
            </a:r>
            <a:r>
              <a:rPr lang="ja-JP" altLang="en-US" sz="1400" dirty="0"/>
              <a:t>の中小企業事</a:t>
            </a:r>
            <a:r>
              <a:rPr lang="ja-JP" altLang="en-US" sz="1400" dirty="0" smtClean="0"/>
              <a:t>業者</a:t>
            </a:r>
            <a:endParaRPr lang="ja-JP" altLang="en-US" sz="1400" dirty="0"/>
          </a:p>
        </p:txBody>
      </p:sp>
      <p:sp>
        <p:nvSpPr>
          <p:cNvPr id="20" name="テキスト ボックス 19"/>
          <p:cNvSpPr txBox="1"/>
          <p:nvPr/>
        </p:nvSpPr>
        <p:spPr>
          <a:xfrm>
            <a:off x="249954" y="3070525"/>
            <a:ext cx="6457174" cy="4185761"/>
          </a:xfrm>
          <a:prstGeom prst="rect">
            <a:avLst/>
          </a:prstGeom>
          <a:noFill/>
          <a:ln w="19050">
            <a:solidFill>
              <a:schemeClr val="tx1"/>
            </a:solidFill>
            <a:prstDash val="dash"/>
          </a:ln>
        </p:spPr>
        <p:txBody>
          <a:bodyPr wrap="square" rtlCol="0">
            <a:spAutoFit/>
          </a:bodyPr>
          <a:lstStyle/>
          <a:p>
            <a:r>
              <a:rPr lang="ja-JP" altLang="en-US" sz="1400" dirty="0" smtClean="0"/>
              <a:t>　</a:t>
            </a:r>
            <a:r>
              <a:rPr lang="ja-JP" altLang="ja-JP" sz="1400" dirty="0" smtClean="0"/>
              <a:t>申請</a:t>
            </a:r>
            <a:r>
              <a:rPr lang="ja-JP" altLang="ja-JP" sz="1400" dirty="0"/>
              <a:t>コースごとに定める引上げ額以上、事業場内最低賃金を</a:t>
            </a:r>
            <a:r>
              <a:rPr lang="ja-JP" altLang="ja-JP" sz="1400" dirty="0" smtClean="0"/>
              <a:t>引き上げ</a:t>
            </a:r>
            <a:r>
              <a:rPr lang="ja-JP" altLang="en-US" sz="1400" dirty="0" smtClean="0"/>
              <a:t>、生産性</a:t>
            </a:r>
            <a:r>
              <a:rPr lang="ja-JP" altLang="en-US" sz="1400" dirty="0"/>
              <a:t>向上に資する</a:t>
            </a:r>
            <a:r>
              <a:rPr lang="ja-JP" altLang="ja-JP" sz="1400" dirty="0"/>
              <a:t>設備</a:t>
            </a:r>
            <a:r>
              <a:rPr lang="ja-JP" altLang="ja-JP" sz="1400" dirty="0" smtClean="0"/>
              <a:t>導入</a:t>
            </a:r>
            <a:r>
              <a:rPr lang="ja-JP" altLang="en-US" sz="1400" dirty="0" smtClean="0"/>
              <a:t>などを行う</a:t>
            </a:r>
            <a:r>
              <a:rPr lang="ja-JP" altLang="ja-JP" sz="1400" dirty="0" smtClean="0"/>
              <a:t>中小</a:t>
            </a:r>
            <a:r>
              <a:rPr lang="ja-JP" altLang="ja-JP" sz="1400" dirty="0"/>
              <a:t>企業事業者に対して</a:t>
            </a:r>
            <a:r>
              <a:rPr lang="ja-JP" altLang="ja-JP" sz="1400" dirty="0" smtClean="0"/>
              <a:t>、</a:t>
            </a:r>
            <a:r>
              <a:rPr lang="ja-JP" altLang="en-US" sz="1400" dirty="0" smtClean="0"/>
              <a:t>その設備投資など</a:t>
            </a:r>
            <a:r>
              <a:rPr lang="ja-JP" altLang="ja-JP" sz="1400" dirty="0" smtClean="0"/>
              <a:t>に</a:t>
            </a:r>
            <a:r>
              <a:rPr lang="ja-JP" altLang="en-US" sz="1400" dirty="0" smtClean="0"/>
              <a:t>要した</a:t>
            </a:r>
            <a:r>
              <a:rPr lang="ja-JP" altLang="ja-JP" sz="1400" dirty="0" smtClean="0"/>
              <a:t>費用</a:t>
            </a:r>
            <a:r>
              <a:rPr lang="ja-JP" altLang="ja-JP" sz="1400" dirty="0"/>
              <a:t>に助成率を乗じて算出した</a:t>
            </a:r>
            <a:r>
              <a:rPr lang="ja-JP" altLang="ja-JP" sz="1400" dirty="0" smtClean="0"/>
              <a:t>額</a:t>
            </a:r>
            <a:r>
              <a:rPr lang="ja-JP" altLang="en-US" sz="1400" dirty="0" smtClean="0"/>
              <a:t>を</a:t>
            </a:r>
            <a:r>
              <a:rPr lang="ja-JP" altLang="ja-JP" sz="1400" dirty="0" smtClean="0"/>
              <a:t>国</a:t>
            </a:r>
            <a:r>
              <a:rPr lang="ja-JP" altLang="ja-JP" sz="1400" dirty="0"/>
              <a:t>の予算の範囲内で助成</a:t>
            </a:r>
            <a:r>
              <a:rPr lang="ja-JP" altLang="ja-JP" sz="1400" dirty="0" smtClean="0"/>
              <a:t>します。</a:t>
            </a:r>
            <a:endParaRPr lang="en-US" altLang="ja-JP" sz="1400" dirty="0" smtClean="0"/>
          </a:p>
          <a:p>
            <a:endParaRPr lang="en-US" altLang="ja-JP" sz="1400" dirty="0"/>
          </a:p>
          <a:p>
            <a:endParaRPr lang="en-US" altLang="ja-JP" sz="1400" dirty="0" smtClean="0"/>
          </a:p>
          <a:p>
            <a:endParaRPr lang="en-US" altLang="ja-JP" sz="1400" dirty="0"/>
          </a:p>
          <a:p>
            <a:endParaRPr lang="en-US" altLang="ja-JP" sz="1400" dirty="0" smtClean="0"/>
          </a:p>
          <a:p>
            <a:endParaRPr lang="en-US" altLang="ja-JP" sz="1400" dirty="0"/>
          </a:p>
          <a:p>
            <a:endParaRPr lang="en-US" altLang="ja-JP" sz="1400" dirty="0" smtClean="0"/>
          </a:p>
          <a:p>
            <a:endParaRPr lang="en-US" altLang="ja-JP" sz="1400" dirty="0"/>
          </a:p>
          <a:p>
            <a:endParaRPr lang="en-US" altLang="ja-JP" sz="1400" dirty="0" smtClean="0"/>
          </a:p>
          <a:p>
            <a:endParaRPr lang="en-US" altLang="ja-JP" sz="1400" dirty="0"/>
          </a:p>
          <a:p>
            <a:endParaRPr lang="en-US" altLang="ja-JP" sz="1400" dirty="0" smtClean="0"/>
          </a:p>
          <a:p>
            <a:endParaRPr lang="en-US" altLang="ja-JP" sz="1400" dirty="0"/>
          </a:p>
          <a:p>
            <a:endParaRPr lang="en-US" altLang="ja-JP" sz="1400" dirty="0" smtClean="0"/>
          </a:p>
          <a:p>
            <a:endParaRPr lang="en-US" altLang="ja-JP" sz="1400" dirty="0"/>
          </a:p>
          <a:p>
            <a:endParaRPr lang="en-US" altLang="ja-JP" sz="1400" dirty="0" smtClean="0"/>
          </a:p>
          <a:p>
            <a:endParaRPr lang="en-US" altLang="ja-JP" sz="1400" dirty="0"/>
          </a:p>
          <a:p>
            <a:endParaRPr lang="en-US" altLang="ja-JP" sz="1400" dirty="0" smtClean="0"/>
          </a:p>
        </p:txBody>
      </p:sp>
      <p:sp>
        <p:nvSpPr>
          <p:cNvPr id="27" name="テキスト ボックス 26"/>
          <p:cNvSpPr txBox="1"/>
          <p:nvPr/>
        </p:nvSpPr>
        <p:spPr>
          <a:xfrm>
            <a:off x="239630" y="3851920"/>
            <a:ext cx="3693426" cy="307777"/>
          </a:xfrm>
          <a:prstGeom prst="rect">
            <a:avLst/>
          </a:prstGeom>
          <a:noFill/>
        </p:spPr>
        <p:txBody>
          <a:bodyPr wrap="square" rtlCol="0">
            <a:spAutoFit/>
          </a:bodyPr>
          <a:lstStyle/>
          <a:p>
            <a:r>
              <a:rPr lang="ja-JP" altLang="en-US" sz="1400" dirty="0">
                <a:solidFill>
                  <a:prstClr val="black"/>
                </a:solidFill>
              </a:rPr>
              <a:t>＜</a:t>
            </a:r>
            <a:r>
              <a:rPr lang="ja-JP" altLang="en-US" sz="1400" dirty="0" smtClean="0">
                <a:solidFill>
                  <a:prstClr val="black"/>
                </a:solidFill>
              </a:rPr>
              <a:t>助成コースや助成額など</a:t>
            </a:r>
            <a:r>
              <a:rPr lang="ja-JP" altLang="en-US" sz="1400" dirty="0">
                <a:solidFill>
                  <a:prstClr val="black"/>
                </a:solidFill>
              </a:rPr>
              <a:t>＞</a:t>
            </a:r>
          </a:p>
        </p:txBody>
      </p:sp>
      <p:sp>
        <p:nvSpPr>
          <p:cNvPr id="33" name="テキスト ボックス 48"/>
          <p:cNvSpPr txBox="1">
            <a:spLocks noChangeArrowheads="1"/>
          </p:cNvSpPr>
          <p:nvPr/>
        </p:nvSpPr>
        <p:spPr bwMode="auto">
          <a:xfrm>
            <a:off x="-14684" y="2103983"/>
            <a:ext cx="171255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400" b="1"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対象となる</a:t>
            </a:r>
            <a:r>
              <a:rPr lang="ja-JP" altLang="en-US"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方</a:t>
            </a:r>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34" name="テキスト ボックス 48"/>
          <p:cNvSpPr txBox="1">
            <a:spLocks noChangeArrowheads="1"/>
          </p:cNvSpPr>
          <p:nvPr/>
        </p:nvSpPr>
        <p:spPr bwMode="auto">
          <a:xfrm>
            <a:off x="60262" y="2757286"/>
            <a:ext cx="171255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支援内容</a:t>
            </a:r>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grpSp>
        <p:nvGrpSpPr>
          <p:cNvPr id="41" name="グループ化 40"/>
          <p:cNvGrpSpPr/>
          <p:nvPr/>
        </p:nvGrpSpPr>
        <p:grpSpPr>
          <a:xfrm>
            <a:off x="3507719" y="8472156"/>
            <a:ext cx="242722" cy="242722"/>
            <a:chOff x="-3195736" y="3275856"/>
            <a:chExt cx="267444" cy="267444"/>
          </a:xfrm>
        </p:grpSpPr>
        <p:sp>
          <p:nvSpPr>
            <p:cNvPr id="42" name="円/楕円 41"/>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chemeClr val="tx1"/>
                </a:solidFill>
              </a:endParaRPr>
            </a:p>
          </p:txBody>
        </p:sp>
        <p:cxnSp>
          <p:nvCxnSpPr>
            <p:cNvPr id="43" name="直線コネクタ 42"/>
            <p:cNvCxnSpPr>
              <a:stCxn id="42"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44" name="テキスト ボックス 43"/>
          <p:cNvSpPr txBox="1"/>
          <p:nvPr/>
        </p:nvSpPr>
        <p:spPr>
          <a:xfrm>
            <a:off x="5387817" y="8455423"/>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45" name="テキスト ボックス 44"/>
          <p:cNvSpPr txBox="1"/>
          <p:nvPr/>
        </p:nvSpPr>
        <p:spPr>
          <a:xfrm>
            <a:off x="3894457" y="8455423"/>
            <a:ext cx="1435302" cy="276999"/>
          </a:xfrm>
          <a:prstGeom prst="rect">
            <a:avLst/>
          </a:prstGeom>
          <a:noFill/>
          <a:ln>
            <a:solidFill>
              <a:schemeClr val="tx1"/>
            </a:solidFill>
          </a:ln>
          <a:effectLst/>
        </p:spPr>
        <p:txBody>
          <a:bodyPr wrap="square" rtlCol="0">
            <a:spAutoFit/>
          </a:bodyPr>
          <a:lstStyle/>
          <a:p>
            <a:r>
              <a:rPr lang="ja-JP" altLang="en-US" sz="1200" dirty="0"/>
              <a:t>都道府県労働局</a:t>
            </a:r>
          </a:p>
        </p:txBody>
      </p:sp>
      <p:cxnSp>
        <p:nvCxnSpPr>
          <p:cNvPr id="46" name="直線矢印コネクタ 45"/>
          <p:cNvCxnSpPr/>
          <p:nvPr/>
        </p:nvCxnSpPr>
        <p:spPr>
          <a:xfrm flipH="1" flipV="1">
            <a:off x="5828184" y="8662591"/>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 name="テキスト ボックス 48"/>
          <p:cNvSpPr txBox="1">
            <a:spLocks noChangeArrowheads="1"/>
          </p:cNvSpPr>
          <p:nvPr/>
        </p:nvSpPr>
        <p:spPr bwMode="auto">
          <a:xfrm>
            <a:off x="126478" y="7427932"/>
            <a:ext cx="200058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r>
              <a:rPr lang="en-US" altLang="ja-JP" sz="1400" b="1" dirty="0"/>
              <a:t>【</a:t>
            </a:r>
            <a:r>
              <a:rPr lang="ja-JP" altLang="en-US" sz="1400" b="1" dirty="0"/>
              <a:t>お問合せ・申請先</a:t>
            </a:r>
            <a:r>
              <a:rPr lang="en-US" altLang="ja-JP" sz="1400" b="1" dirty="0"/>
              <a:t>】</a:t>
            </a:r>
            <a:endParaRPr lang="en-US" altLang="ja-JP" sz="400" b="1" dirty="0"/>
          </a:p>
        </p:txBody>
      </p:sp>
      <p:sp>
        <p:nvSpPr>
          <p:cNvPr id="30" name="スライド番号プレースホルダー 1"/>
          <p:cNvSpPr txBox="1">
            <a:spLocks/>
          </p:cNvSpPr>
          <p:nvPr/>
        </p:nvSpPr>
        <p:spPr>
          <a:xfrm>
            <a:off x="99392" y="8820472"/>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4</a:t>
            </a:fld>
            <a:endParaRPr lang="ja-JP" altLang="en-US" sz="16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2656" y="4211960"/>
            <a:ext cx="6310313" cy="27165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457864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99392" y="8820472"/>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5</a:t>
            </a:fld>
            <a:endParaRPr lang="ja-JP" altLang="en-US" sz="1600" dirty="0"/>
          </a:p>
        </p:txBody>
      </p:sp>
      <p:sp>
        <p:nvSpPr>
          <p:cNvPr id="7" name="タイトル 1"/>
          <p:cNvSpPr txBox="1">
            <a:spLocks/>
          </p:cNvSpPr>
          <p:nvPr/>
        </p:nvSpPr>
        <p:spPr>
          <a:xfrm>
            <a:off x="0" y="107504"/>
            <a:ext cx="6858000" cy="432000"/>
          </a:xfrm>
          <a:prstGeom prst="roundRect">
            <a:avLst/>
          </a:prstGeom>
          <a:solidFill>
            <a:srgbClr val="002060"/>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solidFill>
                  <a:prstClr val="white"/>
                </a:solidFill>
                <a:latin typeface="ＭＳ ゴシック" panose="020B0609070205080204" pitchFamily="49" charset="-128"/>
                <a:ea typeface="ＭＳ ゴシック" panose="020B0609070205080204" pitchFamily="49" charset="-128"/>
              </a:rPr>
              <a:t>１</a:t>
            </a:r>
            <a:r>
              <a:rPr lang="ja-JP" altLang="en-US" sz="2000" b="1" dirty="0" smtClean="0">
                <a:solidFill>
                  <a:prstClr val="white"/>
                </a:solidFill>
                <a:latin typeface="ＭＳ ゴシック" panose="020B0609070205080204" pitchFamily="49" charset="-128"/>
                <a:ea typeface="ＭＳ ゴシック" panose="020B0609070205080204" pitchFamily="49" charset="-128"/>
              </a:rPr>
              <a:t>．賃金引上げに関する支援</a:t>
            </a:r>
            <a:endParaRPr lang="ja-JP" altLang="en-US" sz="2000" b="1" dirty="0">
              <a:solidFill>
                <a:prstClr val="white"/>
              </a:solidFill>
              <a:latin typeface="ＭＳ ゴシック" panose="020B0609070205080204" pitchFamily="49" charset="-128"/>
              <a:ea typeface="ＭＳ ゴシック" panose="020B0609070205080204" pitchFamily="49" charset="-128"/>
            </a:endParaRPr>
          </a:p>
        </p:txBody>
      </p:sp>
      <p:sp>
        <p:nvSpPr>
          <p:cNvPr id="8" name="Rectangle 3"/>
          <p:cNvSpPr>
            <a:spLocks noChangeArrowheads="1"/>
          </p:cNvSpPr>
          <p:nvPr/>
        </p:nvSpPr>
        <p:spPr bwMode="auto">
          <a:xfrm>
            <a:off x="-44624" y="539906"/>
            <a:ext cx="6858000" cy="35875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（２）</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人事評価制度と賃金制度を整備して賃金引上げに取組むための支援策を知りたい</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p:txBody>
      </p:sp>
      <p:sp>
        <p:nvSpPr>
          <p:cNvPr id="2" name="正方形/長方形 1"/>
          <p:cNvSpPr/>
          <p:nvPr/>
        </p:nvSpPr>
        <p:spPr>
          <a:xfrm>
            <a:off x="652835" y="899592"/>
            <a:ext cx="5728493"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u="sng" dirty="0" smtClean="0">
                <a:solidFill>
                  <a:schemeClr val="tx1"/>
                </a:solidFill>
                <a:latin typeface="ＭＳ ゴシック" panose="020B0609070205080204" pitchFamily="49" charset="-128"/>
                <a:ea typeface="ＭＳ ゴシック" panose="020B0609070205080204" pitchFamily="49" charset="-128"/>
              </a:rPr>
              <a:t>人材確保等支援助成金</a:t>
            </a:r>
            <a:endParaRPr kumimoji="1" lang="en-US" altLang="ja-JP" b="1" u="sng" dirty="0" smtClean="0">
              <a:solidFill>
                <a:schemeClr val="tx1"/>
              </a:solidFill>
              <a:latin typeface="ＭＳ ゴシック" panose="020B0609070205080204" pitchFamily="49" charset="-128"/>
              <a:ea typeface="ＭＳ ゴシック" panose="020B0609070205080204" pitchFamily="49" charset="-128"/>
            </a:endParaRPr>
          </a:p>
          <a:p>
            <a:pPr algn="ctr"/>
            <a:r>
              <a:rPr kumimoji="1" lang="ja-JP" altLang="en-US" sz="1400" b="1" u="sng" dirty="0" smtClean="0">
                <a:solidFill>
                  <a:schemeClr val="tx1"/>
                </a:solidFill>
                <a:latin typeface="ＭＳ ゴシック" panose="020B0609070205080204" pitchFamily="49" charset="-128"/>
                <a:ea typeface="ＭＳ ゴシック" panose="020B0609070205080204" pitchFamily="49" charset="-128"/>
              </a:rPr>
              <a:t>（人事評価改善等助成コース）</a:t>
            </a:r>
            <a:endParaRPr kumimoji="1" lang="ja-JP" altLang="en-US" sz="1400" b="1" u="sng" dirty="0">
              <a:solidFill>
                <a:schemeClr val="tx1"/>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136074" y="1410906"/>
            <a:ext cx="6585852" cy="784830"/>
          </a:xfrm>
          <a:prstGeom prst="rect">
            <a:avLst/>
          </a:prstGeom>
          <a:no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400" dirty="0" smtClean="0">
                <a:latin typeface="ＭＳ ゴシック" panose="020B0609070205080204" pitchFamily="49" charset="-128"/>
                <a:ea typeface="ＭＳ ゴシック" panose="020B0609070205080204" pitchFamily="49" charset="-128"/>
              </a:rPr>
              <a:t>　</a:t>
            </a:r>
            <a:r>
              <a:rPr lang="ja-JP" altLang="ja-JP" sz="1400" dirty="0">
                <a:solidFill>
                  <a:srgbClr val="0070C0"/>
                </a:solidFill>
                <a:latin typeface="ＭＳ ゴシック" panose="020B0609070205080204" pitchFamily="49" charset="-128"/>
                <a:ea typeface="ＭＳ ゴシック" panose="020B0609070205080204" pitchFamily="49" charset="-128"/>
              </a:rPr>
              <a:t>事業主が</a:t>
            </a:r>
            <a:r>
              <a:rPr lang="ja-JP" altLang="ja-JP" sz="1400" dirty="0" smtClean="0">
                <a:solidFill>
                  <a:srgbClr val="0070C0"/>
                </a:solidFill>
                <a:latin typeface="ＭＳ ゴシック" panose="020B0609070205080204" pitchFamily="49" charset="-128"/>
                <a:ea typeface="ＭＳ ゴシック" panose="020B0609070205080204" pitchFamily="49" charset="-128"/>
              </a:rPr>
              <a:t>、</a:t>
            </a:r>
            <a:r>
              <a:rPr lang="ja-JP" altLang="en-US" sz="1400" dirty="0" smtClean="0">
                <a:solidFill>
                  <a:srgbClr val="0070C0"/>
                </a:solidFill>
                <a:latin typeface="ＭＳ ゴシック" panose="020B0609070205080204" pitchFamily="49" charset="-128"/>
                <a:ea typeface="ＭＳ ゴシック" panose="020B0609070205080204" pitchFamily="49" charset="-128"/>
              </a:rPr>
              <a:t>能力</a:t>
            </a:r>
            <a:r>
              <a:rPr lang="ja-JP" altLang="en-US" sz="1400" dirty="0">
                <a:solidFill>
                  <a:srgbClr val="0070C0"/>
                </a:solidFill>
                <a:latin typeface="ＭＳ ゴシック" panose="020B0609070205080204" pitchFamily="49" charset="-128"/>
                <a:ea typeface="ＭＳ ゴシック" panose="020B0609070205080204" pitchFamily="49" charset="-128"/>
              </a:rPr>
              <a:t>評価を含む人事評価制度を整備し、定期昇給等のみによらない賃金制度を設けることを通じて、生産性向上、賃金アップと離職率低下</a:t>
            </a:r>
            <a:r>
              <a:rPr lang="ja-JP" altLang="en-US" sz="1400" dirty="0" smtClean="0">
                <a:solidFill>
                  <a:srgbClr val="0070C0"/>
                </a:solidFill>
                <a:latin typeface="ＭＳ ゴシック" panose="020B0609070205080204" pitchFamily="49" charset="-128"/>
                <a:ea typeface="ＭＳ ゴシック" panose="020B0609070205080204" pitchFamily="49" charset="-128"/>
              </a:rPr>
              <a:t>を図る場合に、助成金を支給します。</a:t>
            </a:r>
            <a:endParaRPr lang="en-US" altLang="ja-JP" sz="1400" kern="100" dirty="0">
              <a:solidFill>
                <a:srgbClr val="0070C0"/>
              </a:solidFill>
              <a:latin typeface="ＭＳ ゴシック" panose="020B0609070205080204" pitchFamily="49" charset="-128"/>
              <a:ea typeface="ＭＳ ゴシック" panose="020B0609070205080204" pitchFamily="49" charset="-128"/>
              <a:cs typeface="Times New Roman"/>
            </a:endParaRPr>
          </a:p>
        </p:txBody>
      </p:sp>
      <p:sp>
        <p:nvSpPr>
          <p:cNvPr id="6" name="テキスト ボックス 5"/>
          <p:cNvSpPr txBox="1"/>
          <p:nvPr/>
        </p:nvSpPr>
        <p:spPr>
          <a:xfrm>
            <a:off x="119717" y="2536612"/>
            <a:ext cx="6585852" cy="523220"/>
          </a:xfrm>
          <a:prstGeom prst="rect">
            <a:avLst/>
          </a:prstGeom>
          <a:noFill/>
          <a:ln w="19050">
            <a:solidFill>
              <a:schemeClr val="tx1"/>
            </a:solidFill>
            <a:prstDash val="dash"/>
          </a:ln>
        </p:spPr>
        <p:txBody>
          <a:bodyPr wrap="square" rtlCol="0">
            <a:spAutoFit/>
          </a:bodyPr>
          <a:lstStyle/>
          <a:p>
            <a:pPr latinLnBrk="1"/>
            <a:r>
              <a:rPr lang="ja-JP" altLang="en-US" sz="1400" dirty="0" smtClean="0"/>
              <a:t>　</a:t>
            </a:r>
            <a:r>
              <a:rPr lang="ja-JP" altLang="ja-JP" sz="1400" dirty="0" smtClean="0"/>
              <a:t>人事</a:t>
            </a:r>
            <a:r>
              <a:rPr lang="ja-JP" altLang="ja-JP" sz="1400" dirty="0"/>
              <a:t>評価制度と賃金</a:t>
            </a:r>
            <a:r>
              <a:rPr lang="ja-JP" altLang="ja-JP" sz="1400" dirty="0" smtClean="0"/>
              <a:t>制度</a:t>
            </a:r>
            <a:r>
              <a:rPr lang="ja-JP" altLang="ja-JP" sz="1400" dirty="0"/>
              <a:t>を整備し</a:t>
            </a:r>
            <a:r>
              <a:rPr lang="ja-JP" altLang="ja-JP" sz="1400" dirty="0" smtClean="0"/>
              <a:t>、</a:t>
            </a:r>
            <a:r>
              <a:rPr lang="ja-JP" altLang="en-US" sz="1400" dirty="0" smtClean="0"/>
              <a:t>生産性向上、賃金アップ及び</a:t>
            </a:r>
            <a:r>
              <a:rPr lang="ja-JP" altLang="ja-JP" sz="1400" dirty="0" smtClean="0"/>
              <a:t>従業員</a:t>
            </a:r>
            <a:r>
              <a:rPr lang="ja-JP" altLang="ja-JP" sz="1400" dirty="0"/>
              <a:t>の</a:t>
            </a:r>
            <a:r>
              <a:rPr lang="ja-JP" altLang="ja-JP" sz="1400" dirty="0" smtClean="0"/>
              <a:t>離職率</a:t>
            </a:r>
            <a:r>
              <a:rPr lang="ja-JP" altLang="en-US" sz="1400" dirty="0" smtClean="0"/>
              <a:t>の</a:t>
            </a:r>
            <a:r>
              <a:rPr lang="ja-JP" altLang="ja-JP" sz="1400" dirty="0" smtClean="0"/>
              <a:t>低下</a:t>
            </a:r>
            <a:r>
              <a:rPr lang="ja-JP" altLang="ja-JP" sz="1400" dirty="0"/>
              <a:t>に取り組む事業</a:t>
            </a:r>
            <a:r>
              <a:rPr lang="ja-JP" altLang="ja-JP" sz="1400" dirty="0" smtClean="0"/>
              <a:t>主</a:t>
            </a:r>
            <a:endParaRPr lang="ja-JP" altLang="ja-JP" sz="1400" dirty="0"/>
          </a:p>
        </p:txBody>
      </p:sp>
      <p:sp>
        <p:nvSpPr>
          <p:cNvPr id="17" name="テキスト ボックス 16"/>
          <p:cNvSpPr txBox="1"/>
          <p:nvPr/>
        </p:nvSpPr>
        <p:spPr>
          <a:xfrm>
            <a:off x="136074" y="3353088"/>
            <a:ext cx="6585852" cy="1938992"/>
          </a:xfrm>
          <a:prstGeom prst="rect">
            <a:avLst/>
          </a:prstGeom>
          <a:noFill/>
          <a:ln w="19050">
            <a:solidFill>
              <a:schemeClr val="tx1"/>
            </a:solidFill>
            <a:prstDash val="dash"/>
          </a:ln>
        </p:spPr>
        <p:txBody>
          <a:bodyPr wrap="square" rtlCol="0">
            <a:spAutoFit/>
          </a:bodyPr>
          <a:lstStyle/>
          <a:p>
            <a:pPr latinLnBrk="1"/>
            <a:r>
              <a:rPr lang="ja-JP" altLang="ja-JP" sz="1400" dirty="0" smtClean="0"/>
              <a:t>制度整備</a:t>
            </a:r>
            <a:r>
              <a:rPr lang="ja-JP" altLang="en-US" sz="1400" dirty="0" smtClean="0"/>
              <a:t>及び</a:t>
            </a:r>
            <a:r>
              <a:rPr lang="ja-JP" altLang="ja-JP" sz="1400" dirty="0" smtClean="0"/>
              <a:t>目標</a:t>
            </a:r>
            <a:r>
              <a:rPr lang="ja-JP" altLang="ja-JP" sz="1400" dirty="0"/>
              <a:t>達成の各段階に応じて、以下の金額が支給されます</a:t>
            </a:r>
            <a:r>
              <a:rPr lang="ja-JP" altLang="ja-JP" sz="1400" dirty="0" smtClean="0"/>
              <a:t>。</a:t>
            </a:r>
            <a:endParaRPr lang="en-US" altLang="ja-JP" sz="1400" dirty="0" smtClean="0"/>
          </a:p>
          <a:p>
            <a:pPr latinLnBrk="1"/>
            <a:endParaRPr lang="en-US" altLang="ja-JP" sz="1400" dirty="0"/>
          </a:p>
          <a:p>
            <a:pPr latinLnBrk="1"/>
            <a:endParaRPr lang="en-US" altLang="ja-JP" sz="1400" dirty="0" smtClean="0"/>
          </a:p>
          <a:p>
            <a:pPr latinLnBrk="1"/>
            <a:endParaRPr lang="en-US" altLang="ja-JP" sz="1400" dirty="0"/>
          </a:p>
          <a:p>
            <a:pPr latinLnBrk="1"/>
            <a:endParaRPr lang="en-US" altLang="ja-JP" sz="1400" dirty="0" smtClean="0"/>
          </a:p>
          <a:p>
            <a:pPr latinLnBrk="1"/>
            <a:endParaRPr lang="en-US" altLang="ja-JP" sz="1400" dirty="0"/>
          </a:p>
          <a:p>
            <a:pPr latinLnBrk="1"/>
            <a:endParaRPr lang="en-US" altLang="ja-JP" sz="1400" dirty="0"/>
          </a:p>
          <a:p>
            <a:pPr latinLnBrk="1"/>
            <a:endParaRPr lang="en-US" altLang="ja-JP" sz="600" dirty="0"/>
          </a:p>
          <a:p>
            <a:pPr latinLnBrk="1"/>
            <a:endParaRPr lang="ja-JP" altLang="ja-JP" sz="1400" dirty="0"/>
          </a:p>
        </p:txBody>
      </p:sp>
      <p:sp>
        <p:nvSpPr>
          <p:cNvPr id="18" name="テキスト ボックス 17"/>
          <p:cNvSpPr txBox="1"/>
          <p:nvPr/>
        </p:nvSpPr>
        <p:spPr>
          <a:xfrm>
            <a:off x="136075" y="5637019"/>
            <a:ext cx="6585852" cy="2046714"/>
          </a:xfrm>
          <a:prstGeom prst="rect">
            <a:avLst/>
          </a:prstGeom>
          <a:noFill/>
          <a:ln w="19050">
            <a:solidFill>
              <a:schemeClr val="tx1"/>
            </a:solidFill>
            <a:prstDash val="dash"/>
          </a:ln>
        </p:spPr>
        <p:txBody>
          <a:bodyPr wrap="square" rtlCol="0">
            <a:spAutoFit/>
          </a:bodyPr>
          <a:lstStyle/>
          <a:p>
            <a:pPr marL="252000" indent="-252000" latinLnBrk="1"/>
            <a:r>
              <a:rPr lang="ja-JP" altLang="ja-JP" sz="1400" dirty="0" smtClean="0"/>
              <a:t>（</a:t>
            </a:r>
            <a:r>
              <a:rPr lang="ja-JP" altLang="ja-JP" sz="1400" dirty="0"/>
              <a:t>１）人事評価制度等整備に係る計画を作成し</a:t>
            </a:r>
            <a:r>
              <a:rPr lang="ja-JP" altLang="ja-JP" sz="1400" dirty="0" smtClean="0"/>
              <a:t>、</a:t>
            </a:r>
            <a:r>
              <a:rPr lang="ja-JP" altLang="en-US" sz="1400" dirty="0"/>
              <a:t>人事</a:t>
            </a:r>
            <a:r>
              <a:rPr lang="ja-JP" altLang="en-US" sz="1400" dirty="0" smtClean="0"/>
              <a:t>評価制度等を整備する月の初日から</a:t>
            </a:r>
            <a:r>
              <a:rPr lang="ja-JP" altLang="ja-JP" sz="1400" dirty="0" smtClean="0"/>
              <a:t>１か月前</a:t>
            </a:r>
            <a:r>
              <a:rPr lang="ja-JP" altLang="en-US" sz="1400" dirty="0" smtClean="0"/>
              <a:t>の日の前日</a:t>
            </a:r>
            <a:r>
              <a:rPr lang="ja-JP" altLang="ja-JP" sz="1400" dirty="0" smtClean="0"/>
              <a:t>までに</a:t>
            </a:r>
            <a:r>
              <a:rPr lang="ja-JP" altLang="ja-JP" sz="1400" dirty="0"/>
              <a:t>労働局又はハローワークに提出</a:t>
            </a:r>
          </a:p>
          <a:p>
            <a:pPr latinLnBrk="1"/>
            <a:r>
              <a:rPr lang="ja-JP" altLang="ja-JP" sz="1400" dirty="0"/>
              <a:t>（２）労働局長が当該計画を認定</a:t>
            </a:r>
          </a:p>
          <a:p>
            <a:pPr latinLnBrk="1"/>
            <a:r>
              <a:rPr lang="ja-JP" altLang="ja-JP" sz="1400" dirty="0"/>
              <a:t>（３）計画に</a:t>
            </a:r>
            <a:r>
              <a:rPr lang="ja-JP" altLang="ja-JP" sz="1400" dirty="0" smtClean="0"/>
              <a:t>基づき人事評価制度</a:t>
            </a:r>
            <a:r>
              <a:rPr lang="ja-JP" altLang="ja-JP" sz="1400" dirty="0"/>
              <a:t>等の</a:t>
            </a:r>
            <a:r>
              <a:rPr lang="ja-JP" altLang="ja-JP" sz="1400" dirty="0" smtClean="0"/>
              <a:t>整備</a:t>
            </a:r>
            <a:r>
              <a:rPr lang="ja-JP" altLang="en-US" sz="1400" dirty="0" smtClean="0"/>
              <a:t>・</a:t>
            </a:r>
            <a:r>
              <a:rPr lang="ja-JP" altLang="ja-JP" sz="1400" dirty="0" smtClean="0"/>
              <a:t>実施</a:t>
            </a:r>
            <a:endParaRPr lang="ja-JP" altLang="ja-JP" sz="1400" dirty="0"/>
          </a:p>
          <a:p>
            <a:pPr latinLnBrk="1"/>
            <a:r>
              <a:rPr lang="ja-JP" altLang="ja-JP" sz="1400" dirty="0"/>
              <a:t>（４</a:t>
            </a:r>
            <a:r>
              <a:rPr lang="ja-JP" altLang="ja-JP" sz="1400" dirty="0" smtClean="0"/>
              <a:t>）</a:t>
            </a:r>
            <a:r>
              <a:rPr lang="ja-JP" altLang="en-US" sz="1400" dirty="0" smtClean="0"/>
              <a:t>制度整備助成については、人事</a:t>
            </a:r>
            <a:r>
              <a:rPr lang="ja-JP" altLang="en-US" sz="1400" dirty="0"/>
              <a:t>評価制度</a:t>
            </a:r>
            <a:r>
              <a:rPr lang="ja-JP" altLang="en-US" sz="1400" dirty="0" smtClean="0"/>
              <a:t>等の整備・実施</a:t>
            </a:r>
            <a:r>
              <a:rPr lang="ja-JP" altLang="ja-JP" sz="1400" dirty="0" smtClean="0"/>
              <a:t>後</a:t>
            </a:r>
            <a:r>
              <a:rPr lang="ja-JP" altLang="en-US" sz="1400" dirty="0" smtClean="0"/>
              <a:t>、</a:t>
            </a:r>
            <a:r>
              <a:rPr lang="ja-JP" altLang="en-US" sz="1400" dirty="0"/>
              <a:t>所定</a:t>
            </a:r>
            <a:r>
              <a:rPr lang="ja-JP" altLang="en-US" sz="1400" dirty="0" smtClean="0"/>
              <a:t>の期間内に</a:t>
            </a:r>
            <a:r>
              <a:rPr lang="ja-JP" altLang="ja-JP" sz="1400" dirty="0" smtClean="0"/>
              <a:t>労</a:t>
            </a:r>
            <a:endParaRPr lang="en-US" altLang="ja-JP" sz="1400" dirty="0" smtClean="0"/>
          </a:p>
          <a:p>
            <a:pPr latinLnBrk="1"/>
            <a:r>
              <a:rPr lang="ja-JP" altLang="en-US" sz="1400" dirty="0"/>
              <a:t>　</a:t>
            </a:r>
            <a:r>
              <a:rPr lang="ja-JP" altLang="en-US" sz="1400" dirty="0" smtClean="0"/>
              <a:t>　 </a:t>
            </a:r>
            <a:r>
              <a:rPr lang="ja-JP" altLang="ja-JP" sz="1400" dirty="0" smtClean="0"/>
              <a:t>働局又はハローワーク</a:t>
            </a:r>
            <a:r>
              <a:rPr lang="ja-JP" altLang="ja-JP" sz="1400" dirty="0"/>
              <a:t>に支給申請し、受給</a:t>
            </a:r>
          </a:p>
          <a:p>
            <a:pPr marL="252000" indent="-457200" latinLnBrk="1"/>
            <a:r>
              <a:rPr lang="ja-JP" altLang="ja-JP" sz="1400" dirty="0"/>
              <a:t>（５）目標達成助成については</a:t>
            </a:r>
            <a:r>
              <a:rPr lang="ja-JP" altLang="ja-JP" sz="1400" dirty="0" smtClean="0"/>
              <a:t>、</a:t>
            </a:r>
            <a:r>
              <a:rPr lang="ja-JP" altLang="en-US" sz="1400" dirty="0"/>
              <a:t>人事評価制度等整備計画の認定申請日から３年</a:t>
            </a:r>
            <a:r>
              <a:rPr lang="ja-JP" altLang="en-US" sz="1400" dirty="0" smtClean="0"/>
              <a:t>経過後に、</a:t>
            </a:r>
            <a:r>
              <a:rPr lang="ja-JP" altLang="ja-JP" sz="1400" dirty="0" smtClean="0"/>
              <a:t>生産性要件</a:t>
            </a:r>
            <a:r>
              <a:rPr lang="ja-JP" altLang="en-US" sz="1400" dirty="0" smtClean="0"/>
              <a:t>・２％以上の賃金アップ・</a:t>
            </a:r>
            <a:r>
              <a:rPr lang="ja-JP" altLang="ja-JP" sz="1400" dirty="0" smtClean="0"/>
              <a:t>離職率</a:t>
            </a:r>
            <a:r>
              <a:rPr lang="ja-JP" altLang="ja-JP" sz="1400" dirty="0"/>
              <a:t>に関する</a:t>
            </a:r>
            <a:r>
              <a:rPr lang="ja-JP" altLang="ja-JP" sz="1400" dirty="0" smtClean="0"/>
              <a:t>目標を</a:t>
            </a:r>
            <a:r>
              <a:rPr lang="ja-JP" altLang="ja-JP" sz="1400" dirty="0"/>
              <a:t>達成していた場合に</a:t>
            </a:r>
            <a:r>
              <a:rPr lang="ja-JP" altLang="ja-JP" sz="1400" dirty="0" smtClean="0"/>
              <a:t>、</a:t>
            </a:r>
            <a:r>
              <a:rPr lang="ja-JP" altLang="en-US" sz="1400" dirty="0" smtClean="0"/>
              <a:t>所定の期間内</a:t>
            </a:r>
            <a:r>
              <a:rPr lang="ja-JP" altLang="ja-JP" sz="1400" dirty="0" smtClean="0"/>
              <a:t>に</a:t>
            </a:r>
            <a:r>
              <a:rPr lang="ja-JP" altLang="ja-JP" sz="1400" dirty="0"/>
              <a:t>労働局又はハローワークに支給申請し、</a:t>
            </a:r>
            <a:r>
              <a:rPr lang="ja-JP" altLang="ja-JP" sz="1400" dirty="0" smtClean="0"/>
              <a:t>受給</a:t>
            </a:r>
            <a:endParaRPr lang="en-US" altLang="ja-JP" sz="1400" dirty="0" smtClean="0"/>
          </a:p>
          <a:p>
            <a:pPr marL="252000" indent="-457200" latinLnBrk="1"/>
            <a:endParaRPr kumimoji="1" lang="ja-JP" altLang="en-US" sz="100" dirty="0"/>
          </a:p>
        </p:txBody>
      </p:sp>
      <p:sp>
        <p:nvSpPr>
          <p:cNvPr id="19" name="角丸四角形 18"/>
          <p:cNvSpPr/>
          <p:nvPr/>
        </p:nvSpPr>
        <p:spPr>
          <a:xfrm>
            <a:off x="2876012" y="3824003"/>
            <a:ext cx="1016728" cy="459965"/>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000" b="1" dirty="0" smtClean="0">
                <a:solidFill>
                  <a:schemeClr val="tx1"/>
                </a:solidFill>
              </a:rPr>
              <a:t>計画認定申請から</a:t>
            </a:r>
            <a:endParaRPr lang="en-US" altLang="ja-JP" sz="1000" b="1" dirty="0" smtClean="0">
              <a:solidFill>
                <a:schemeClr val="tx1"/>
              </a:solidFill>
            </a:endParaRPr>
          </a:p>
          <a:p>
            <a:pPr algn="ctr"/>
            <a:r>
              <a:rPr lang="ja-JP" altLang="en-US" sz="1000" b="1" dirty="0" smtClean="0">
                <a:solidFill>
                  <a:schemeClr val="tx1"/>
                </a:solidFill>
              </a:rPr>
              <a:t>３年後</a:t>
            </a:r>
            <a:endParaRPr lang="ja-JP" altLang="en-US" sz="1000" b="1" dirty="0">
              <a:solidFill>
                <a:schemeClr val="tx1"/>
              </a:solidFill>
            </a:endParaRPr>
          </a:p>
        </p:txBody>
      </p:sp>
      <p:sp>
        <p:nvSpPr>
          <p:cNvPr id="20" name="下矢印 19"/>
          <p:cNvSpPr/>
          <p:nvPr/>
        </p:nvSpPr>
        <p:spPr>
          <a:xfrm rot="16200000">
            <a:off x="3184393" y="4369307"/>
            <a:ext cx="396000" cy="35807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2400">
              <a:solidFill>
                <a:prstClr val="white"/>
              </a:solidFill>
            </a:endParaRPr>
          </a:p>
        </p:txBody>
      </p:sp>
      <p:sp>
        <p:nvSpPr>
          <p:cNvPr id="21" name="角丸四角形 20"/>
          <p:cNvSpPr/>
          <p:nvPr/>
        </p:nvSpPr>
        <p:spPr>
          <a:xfrm>
            <a:off x="3892740" y="3786218"/>
            <a:ext cx="2704612" cy="1289838"/>
          </a:xfrm>
          <a:prstGeom prst="roundRect">
            <a:avLst>
              <a:gd name="adj" fmla="val 9692"/>
            </a:avLst>
          </a:prstGeom>
          <a:noFill/>
          <a:ln w="9525"/>
        </p:spPr>
        <p:style>
          <a:lnRef idx="2">
            <a:schemeClr val="accent1">
              <a:shade val="50000"/>
            </a:schemeClr>
          </a:lnRef>
          <a:fillRef idx="1">
            <a:schemeClr val="accent1"/>
          </a:fillRef>
          <a:effectRef idx="0">
            <a:schemeClr val="accent1"/>
          </a:effectRef>
          <a:fontRef idx="minor">
            <a:schemeClr val="lt1"/>
          </a:fontRef>
        </p:style>
        <p:txBody>
          <a:bodyPr tIns="108000" rIns="0" rtlCol="0" anchor="ctr"/>
          <a:lstStyle/>
          <a:p>
            <a:r>
              <a:rPr lang="ja-JP" altLang="en-US" sz="1050" dirty="0" smtClean="0">
                <a:solidFill>
                  <a:schemeClr val="tx1"/>
                </a:solidFill>
              </a:rPr>
              <a:t>　制度</a:t>
            </a:r>
            <a:r>
              <a:rPr lang="ja-JP" altLang="en-US" sz="1050" dirty="0">
                <a:solidFill>
                  <a:schemeClr val="tx1"/>
                </a:solidFill>
              </a:rPr>
              <a:t>整備助成の支給を受けた事業主が、計画認定申請</a:t>
            </a:r>
            <a:r>
              <a:rPr lang="ja-JP" altLang="en-US" sz="1050" dirty="0" smtClean="0">
                <a:solidFill>
                  <a:schemeClr val="tx1"/>
                </a:solidFill>
              </a:rPr>
              <a:t>から３年後に</a:t>
            </a:r>
            <a:r>
              <a:rPr lang="ja-JP" altLang="en-US" sz="1050" dirty="0">
                <a:solidFill>
                  <a:schemeClr val="tx1"/>
                </a:solidFill>
              </a:rPr>
              <a:t>以下の①、②及び③の目標を達成した場合に</a:t>
            </a:r>
            <a:r>
              <a:rPr lang="ja-JP" altLang="en-US" sz="1050" b="1" dirty="0">
                <a:solidFill>
                  <a:schemeClr val="tx1"/>
                </a:solidFill>
              </a:rPr>
              <a:t>８０万円</a:t>
            </a:r>
            <a:r>
              <a:rPr lang="ja-JP" altLang="en-US" sz="1050" dirty="0">
                <a:solidFill>
                  <a:schemeClr val="tx1"/>
                </a:solidFill>
              </a:rPr>
              <a:t>を支給。</a:t>
            </a:r>
            <a:endParaRPr lang="en-US" altLang="ja-JP" sz="900" dirty="0">
              <a:solidFill>
                <a:schemeClr val="tx1"/>
              </a:solidFill>
            </a:endParaRPr>
          </a:p>
          <a:p>
            <a:endParaRPr lang="en-US" altLang="ja-JP" sz="500" dirty="0">
              <a:solidFill>
                <a:schemeClr val="tx1"/>
              </a:solidFill>
            </a:endParaRPr>
          </a:p>
          <a:p>
            <a:r>
              <a:rPr lang="ja-JP" altLang="en-US" sz="1050" dirty="0">
                <a:solidFill>
                  <a:schemeClr val="tx1"/>
                </a:solidFill>
              </a:rPr>
              <a:t>①</a:t>
            </a:r>
            <a:r>
              <a:rPr lang="ja-JP" altLang="en-US" sz="1050" dirty="0" smtClean="0">
                <a:solidFill>
                  <a:schemeClr val="tx1"/>
                </a:solidFill>
              </a:rPr>
              <a:t>生産性向上</a:t>
            </a:r>
            <a:endParaRPr lang="en-US" altLang="ja-JP" sz="1050" dirty="0">
              <a:solidFill>
                <a:schemeClr val="tx1"/>
              </a:solidFill>
            </a:endParaRPr>
          </a:p>
          <a:p>
            <a:r>
              <a:rPr lang="ja-JP" altLang="en-US" sz="1050" dirty="0" smtClean="0">
                <a:solidFill>
                  <a:schemeClr val="tx1"/>
                </a:solidFill>
              </a:rPr>
              <a:t>②２％以上の賃金アップ</a:t>
            </a:r>
            <a:endParaRPr lang="en-US" altLang="ja-JP" sz="1050" dirty="0">
              <a:solidFill>
                <a:schemeClr val="tx1"/>
              </a:solidFill>
            </a:endParaRPr>
          </a:p>
          <a:p>
            <a:r>
              <a:rPr lang="ja-JP" altLang="en-US" sz="1050" dirty="0">
                <a:solidFill>
                  <a:schemeClr val="tx1"/>
                </a:solidFill>
              </a:rPr>
              <a:t>③離職率の低下</a:t>
            </a:r>
            <a:endParaRPr lang="en-US" altLang="ja-JP" sz="1050" dirty="0">
              <a:solidFill>
                <a:schemeClr val="tx1"/>
              </a:solidFill>
            </a:endParaRPr>
          </a:p>
        </p:txBody>
      </p:sp>
      <p:sp>
        <p:nvSpPr>
          <p:cNvPr id="22" name="角丸四角形 21"/>
          <p:cNvSpPr/>
          <p:nvPr/>
        </p:nvSpPr>
        <p:spPr>
          <a:xfrm>
            <a:off x="4543740" y="3599928"/>
            <a:ext cx="1440000" cy="324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100" dirty="0">
                <a:solidFill>
                  <a:prstClr val="white"/>
                </a:solidFill>
              </a:rPr>
              <a:t>Ⅱ</a:t>
            </a:r>
            <a:r>
              <a:rPr lang="ja-JP" altLang="en-US" sz="1100" dirty="0">
                <a:solidFill>
                  <a:prstClr val="white"/>
                </a:solidFill>
              </a:rPr>
              <a:t>　目標達成助成</a:t>
            </a:r>
            <a:endParaRPr lang="en-US" altLang="ja-JP" sz="1100" dirty="0">
              <a:solidFill>
                <a:prstClr val="white"/>
              </a:solidFill>
            </a:endParaRPr>
          </a:p>
          <a:p>
            <a:pPr algn="ctr"/>
            <a:r>
              <a:rPr lang="ja-JP" altLang="en-US" sz="1100" dirty="0">
                <a:solidFill>
                  <a:prstClr val="white"/>
                </a:solidFill>
              </a:rPr>
              <a:t>（８０万円）</a:t>
            </a:r>
          </a:p>
        </p:txBody>
      </p:sp>
      <p:sp>
        <p:nvSpPr>
          <p:cNvPr id="23" name="角丸四角形 22"/>
          <p:cNvSpPr/>
          <p:nvPr/>
        </p:nvSpPr>
        <p:spPr>
          <a:xfrm>
            <a:off x="260648" y="3798032"/>
            <a:ext cx="2645915" cy="1278024"/>
          </a:xfrm>
          <a:prstGeom prst="roundRect">
            <a:avLst>
              <a:gd name="adj" fmla="val 10774"/>
            </a:avLst>
          </a:prstGeom>
          <a:noFill/>
          <a:ln w="9525"/>
        </p:spPr>
        <p:style>
          <a:lnRef idx="2">
            <a:schemeClr val="accent1">
              <a:shade val="50000"/>
            </a:schemeClr>
          </a:lnRef>
          <a:fillRef idx="1">
            <a:schemeClr val="accent1"/>
          </a:fillRef>
          <a:effectRef idx="0">
            <a:schemeClr val="accent1"/>
          </a:effectRef>
          <a:fontRef idx="minor">
            <a:schemeClr val="lt1"/>
          </a:fontRef>
        </p:style>
        <p:txBody>
          <a:bodyPr lIns="72000" tIns="108000" rIns="0" bIns="0" rtlCol="0" anchor="ctr"/>
          <a:lstStyle/>
          <a:p>
            <a:r>
              <a:rPr lang="ja-JP" altLang="en-US" sz="1050" dirty="0">
                <a:solidFill>
                  <a:schemeClr val="tx1"/>
                </a:solidFill>
              </a:rPr>
              <a:t>　</a:t>
            </a:r>
            <a:r>
              <a:rPr lang="ja-JP" altLang="en-US" sz="1050" dirty="0" smtClean="0">
                <a:solidFill>
                  <a:schemeClr val="tx1"/>
                </a:solidFill>
              </a:rPr>
              <a:t>以下の①及び②を整備・実施した事業主に</a:t>
            </a:r>
            <a:r>
              <a:rPr lang="ja-JP" altLang="en-US" sz="1050" b="1" dirty="0" smtClean="0">
                <a:solidFill>
                  <a:schemeClr val="tx1"/>
                </a:solidFill>
              </a:rPr>
              <a:t>５０万円</a:t>
            </a:r>
            <a:r>
              <a:rPr lang="ja-JP" altLang="en-US" sz="1050" dirty="0" smtClean="0">
                <a:solidFill>
                  <a:schemeClr val="tx1"/>
                </a:solidFill>
              </a:rPr>
              <a:t>を支給。</a:t>
            </a:r>
            <a:endParaRPr lang="en-US" altLang="ja-JP" sz="1050" dirty="0" smtClean="0">
              <a:solidFill>
                <a:schemeClr val="tx1"/>
              </a:solidFill>
            </a:endParaRPr>
          </a:p>
          <a:p>
            <a:endParaRPr lang="en-US" altLang="ja-JP" sz="600" dirty="0" smtClean="0">
              <a:solidFill>
                <a:schemeClr val="tx1"/>
              </a:solidFill>
            </a:endParaRPr>
          </a:p>
          <a:p>
            <a:r>
              <a:rPr lang="ja-JP" altLang="en-US" sz="1050" dirty="0" smtClean="0">
                <a:solidFill>
                  <a:schemeClr val="tx1"/>
                </a:solidFill>
              </a:rPr>
              <a:t>①生産性向上 のための人事評価</a:t>
            </a:r>
            <a:r>
              <a:rPr lang="ja-JP" altLang="en-US" sz="1050" dirty="0">
                <a:solidFill>
                  <a:schemeClr val="tx1"/>
                </a:solidFill>
              </a:rPr>
              <a:t>制度</a:t>
            </a:r>
            <a:endParaRPr lang="en-US" altLang="ja-JP" sz="1050" dirty="0">
              <a:solidFill>
                <a:schemeClr val="tx1"/>
              </a:solidFill>
            </a:endParaRPr>
          </a:p>
          <a:p>
            <a:r>
              <a:rPr lang="ja-JP" altLang="en-US" sz="1050" dirty="0">
                <a:solidFill>
                  <a:schemeClr val="tx1"/>
                </a:solidFill>
              </a:rPr>
              <a:t>②①に</a:t>
            </a:r>
            <a:r>
              <a:rPr lang="ja-JP" altLang="en-US" sz="1050" dirty="0" smtClean="0">
                <a:solidFill>
                  <a:schemeClr val="tx1"/>
                </a:solidFill>
              </a:rPr>
              <a:t>基づく２％以上の賃金アップを含む賃</a:t>
            </a:r>
            <a:endParaRPr lang="en-US" altLang="ja-JP" sz="1050" dirty="0" smtClean="0">
              <a:solidFill>
                <a:schemeClr val="tx1"/>
              </a:solidFill>
            </a:endParaRPr>
          </a:p>
          <a:p>
            <a:r>
              <a:rPr lang="ja-JP" altLang="en-US" sz="1050" dirty="0">
                <a:solidFill>
                  <a:schemeClr val="tx1"/>
                </a:solidFill>
              </a:rPr>
              <a:t>　 </a:t>
            </a:r>
            <a:r>
              <a:rPr lang="ja-JP" altLang="en-US" sz="1050" dirty="0" smtClean="0">
                <a:solidFill>
                  <a:schemeClr val="tx1"/>
                </a:solidFill>
              </a:rPr>
              <a:t>金制度</a:t>
            </a:r>
            <a:endParaRPr lang="en-US" altLang="ja-JP" sz="1050" dirty="0">
              <a:solidFill>
                <a:schemeClr val="tx1"/>
              </a:solidFill>
            </a:endParaRPr>
          </a:p>
        </p:txBody>
      </p:sp>
      <p:sp>
        <p:nvSpPr>
          <p:cNvPr id="24" name="角丸四角形 23"/>
          <p:cNvSpPr/>
          <p:nvPr/>
        </p:nvSpPr>
        <p:spPr>
          <a:xfrm>
            <a:off x="759577" y="3671936"/>
            <a:ext cx="1440000" cy="324000"/>
          </a:xfrm>
          <a:prstGeom prst="round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ja-JP" sz="1100" dirty="0">
                <a:solidFill>
                  <a:prstClr val="white"/>
                </a:solidFill>
              </a:rPr>
              <a:t>Ⅰ</a:t>
            </a:r>
            <a:r>
              <a:rPr lang="ja-JP" altLang="en-US" sz="1100" dirty="0">
                <a:solidFill>
                  <a:prstClr val="white"/>
                </a:solidFill>
              </a:rPr>
              <a:t>　制度整備助成</a:t>
            </a:r>
            <a:endParaRPr lang="en-US" altLang="ja-JP" sz="1100" dirty="0">
              <a:solidFill>
                <a:prstClr val="white"/>
              </a:solidFill>
            </a:endParaRPr>
          </a:p>
          <a:p>
            <a:pPr algn="ctr"/>
            <a:r>
              <a:rPr lang="ja-JP" altLang="en-US" sz="1100" dirty="0">
                <a:solidFill>
                  <a:prstClr val="white"/>
                </a:solidFill>
              </a:rPr>
              <a:t>（５０万円）</a:t>
            </a:r>
          </a:p>
        </p:txBody>
      </p:sp>
      <p:sp>
        <p:nvSpPr>
          <p:cNvPr id="25" name="角丸四角形 24"/>
          <p:cNvSpPr/>
          <p:nvPr/>
        </p:nvSpPr>
        <p:spPr>
          <a:xfrm>
            <a:off x="103242" y="8100392"/>
            <a:ext cx="6618684" cy="836702"/>
          </a:xfrm>
          <a:prstGeom prst="roundRect">
            <a:avLst>
              <a:gd name="adj" fmla="val 7231"/>
            </a:avLst>
          </a:prstGeom>
          <a:solidFill>
            <a:schemeClr val="bg1"/>
          </a:solid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dirty="0" smtClean="0">
                <a:solidFill>
                  <a:schemeClr val="tx1"/>
                </a:solidFill>
              </a:rPr>
              <a:t>　ご相談及び</a:t>
            </a:r>
            <a:r>
              <a:rPr lang="ja-JP" altLang="en-US" sz="1200" dirty="0">
                <a:solidFill>
                  <a:schemeClr val="tx1"/>
                </a:solidFill>
              </a:rPr>
              <a:t>お手続き</a:t>
            </a:r>
            <a:r>
              <a:rPr lang="ja-JP" altLang="en-US" sz="1200" dirty="0" smtClean="0">
                <a:solidFill>
                  <a:schemeClr val="tx1"/>
                </a:solidFill>
              </a:rPr>
              <a:t>は、都道府県労働局のほかハローワークにて承れる場合も</a:t>
            </a:r>
            <a:r>
              <a:rPr lang="ja-JP" altLang="en-US" sz="1200" dirty="0">
                <a:solidFill>
                  <a:schemeClr val="tx1"/>
                </a:solidFill>
              </a:rPr>
              <a:t>ござい</a:t>
            </a:r>
            <a:r>
              <a:rPr lang="ja-JP" altLang="en-US" sz="1200" dirty="0" smtClean="0">
                <a:solidFill>
                  <a:schemeClr val="tx1"/>
                </a:solidFill>
              </a:rPr>
              <a:t>ますので、管轄の都道府県労働局へお問い合わせください。</a:t>
            </a:r>
            <a:endParaRPr lang="en-US" altLang="ja-JP" sz="1200" spc="-100" dirty="0" smtClean="0">
              <a:solidFill>
                <a:schemeClr val="tx1"/>
              </a:solidFill>
            </a:endParaRPr>
          </a:p>
        </p:txBody>
      </p:sp>
      <p:grpSp>
        <p:nvGrpSpPr>
          <p:cNvPr id="26" name="グループ化 25"/>
          <p:cNvGrpSpPr/>
          <p:nvPr/>
        </p:nvGrpSpPr>
        <p:grpSpPr>
          <a:xfrm>
            <a:off x="485491" y="8572318"/>
            <a:ext cx="242722" cy="242722"/>
            <a:chOff x="-3195736" y="3275856"/>
            <a:chExt cx="267444" cy="267444"/>
          </a:xfrm>
        </p:grpSpPr>
        <p:sp>
          <p:nvSpPr>
            <p:cNvPr id="27" name="円/楕円 26"/>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28" name="直線コネクタ 27"/>
            <p:cNvCxnSpPr>
              <a:stCxn id="27"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9" name="テキスト ボックス 28"/>
          <p:cNvSpPr txBox="1"/>
          <p:nvPr/>
        </p:nvSpPr>
        <p:spPr>
          <a:xfrm>
            <a:off x="4379705" y="8578156"/>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30" name="テキスト ボックス 29"/>
          <p:cNvSpPr txBox="1"/>
          <p:nvPr/>
        </p:nvSpPr>
        <p:spPr>
          <a:xfrm>
            <a:off x="759577" y="8570295"/>
            <a:ext cx="3533519" cy="276999"/>
          </a:xfrm>
          <a:prstGeom prst="rect">
            <a:avLst/>
          </a:prstGeom>
          <a:noFill/>
          <a:ln>
            <a:solidFill>
              <a:schemeClr val="tx1"/>
            </a:solidFill>
          </a:ln>
          <a:effectLst/>
        </p:spPr>
        <p:txBody>
          <a:bodyPr wrap="square" rtlCol="0">
            <a:spAutoFit/>
          </a:bodyPr>
          <a:lstStyle/>
          <a:p>
            <a:r>
              <a:rPr lang="ja-JP" altLang="en-US" sz="1200" dirty="0"/>
              <a:t>人事評価改善等助成コース</a:t>
            </a:r>
          </a:p>
        </p:txBody>
      </p:sp>
      <p:cxnSp>
        <p:nvCxnSpPr>
          <p:cNvPr id="31" name="直線矢印コネクタ 30"/>
          <p:cNvCxnSpPr/>
          <p:nvPr/>
        </p:nvCxnSpPr>
        <p:spPr>
          <a:xfrm flipH="1" flipV="1">
            <a:off x="4918450" y="8716655"/>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 name="テキスト ボックス 48"/>
          <p:cNvSpPr txBox="1">
            <a:spLocks noChangeArrowheads="1"/>
          </p:cNvSpPr>
          <p:nvPr/>
        </p:nvSpPr>
        <p:spPr bwMode="auto">
          <a:xfrm>
            <a:off x="90132" y="2247999"/>
            <a:ext cx="171255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400" b="1"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対象となる</a:t>
            </a:r>
            <a:r>
              <a:rPr lang="ja-JP" altLang="en-US"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方</a:t>
            </a:r>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33" name="テキスト ボックス 48"/>
          <p:cNvSpPr txBox="1">
            <a:spLocks noChangeArrowheads="1"/>
          </p:cNvSpPr>
          <p:nvPr/>
        </p:nvSpPr>
        <p:spPr bwMode="auto">
          <a:xfrm>
            <a:off x="103242" y="3040087"/>
            <a:ext cx="171255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支援内容</a:t>
            </a:r>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34" name="テキスト ボックス 48"/>
          <p:cNvSpPr txBox="1">
            <a:spLocks noChangeArrowheads="1"/>
          </p:cNvSpPr>
          <p:nvPr/>
        </p:nvSpPr>
        <p:spPr bwMode="auto">
          <a:xfrm>
            <a:off x="88728" y="5292080"/>
            <a:ext cx="171255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400" b="1"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ご利用方法</a:t>
            </a:r>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35" name="テキスト ボックス 48"/>
          <p:cNvSpPr txBox="1">
            <a:spLocks noChangeArrowheads="1"/>
          </p:cNvSpPr>
          <p:nvPr/>
        </p:nvSpPr>
        <p:spPr bwMode="auto">
          <a:xfrm>
            <a:off x="165102" y="7792615"/>
            <a:ext cx="200058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r>
              <a:rPr lang="en-US" altLang="ja-JP" sz="1400" b="1" dirty="0"/>
              <a:t>【</a:t>
            </a:r>
            <a:r>
              <a:rPr lang="ja-JP" altLang="en-US" sz="1400" b="1" dirty="0" smtClean="0"/>
              <a:t>お問合せ先</a:t>
            </a:r>
            <a:r>
              <a:rPr lang="en-US" altLang="ja-JP" sz="1400" b="1" dirty="0" smtClean="0"/>
              <a:t>】</a:t>
            </a:r>
            <a:endParaRPr lang="en-US" altLang="ja-JP" sz="400" b="1" dirty="0"/>
          </a:p>
        </p:txBody>
      </p:sp>
    </p:spTree>
    <p:extLst>
      <p:ext uri="{BB962C8B-B14F-4D97-AF65-F5344CB8AC3E}">
        <p14:creationId xmlns:p14="http://schemas.microsoft.com/office/powerpoint/2010/main" val="291876756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99392" y="8820472"/>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solidFill>
                  <a:prstClr val="black">
                    <a:tint val="75000"/>
                  </a:prstClr>
                </a:solidFill>
              </a:rPr>
              <a:pPr/>
              <a:t>6</a:t>
            </a:fld>
            <a:endParaRPr lang="ja-JP" altLang="en-US" sz="1600" dirty="0">
              <a:solidFill>
                <a:prstClr val="black">
                  <a:tint val="75000"/>
                </a:prstClr>
              </a:solidFill>
            </a:endParaRPr>
          </a:p>
        </p:txBody>
      </p:sp>
      <p:sp>
        <p:nvSpPr>
          <p:cNvPr id="7" name="タイトル 1"/>
          <p:cNvSpPr txBox="1">
            <a:spLocks/>
          </p:cNvSpPr>
          <p:nvPr/>
        </p:nvSpPr>
        <p:spPr>
          <a:xfrm>
            <a:off x="0" y="107504"/>
            <a:ext cx="6858000" cy="432000"/>
          </a:xfrm>
          <a:prstGeom prst="roundRect">
            <a:avLst/>
          </a:prstGeom>
          <a:solidFill>
            <a:srgbClr val="002060"/>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solidFill>
                  <a:prstClr val="white"/>
                </a:solidFill>
                <a:latin typeface="ＭＳ ゴシック" panose="020B0609070205080204" pitchFamily="49" charset="-128"/>
                <a:ea typeface="ＭＳ ゴシック" panose="020B0609070205080204" pitchFamily="49" charset="-128"/>
              </a:rPr>
              <a:t>１</a:t>
            </a:r>
            <a:r>
              <a:rPr lang="ja-JP" altLang="en-US" sz="2000" b="1" dirty="0" smtClean="0">
                <a:solidFill>
                  <a:prstClr val="white"/>
                </a:solidFill>
                <a:latin typeface="ＭＳ ゴシック" panose="020B0609070205080204" pitchFamily="49" charset="-128"/>
                <a:ea typeface="ＭＳ ゴシック" panose="020B0609070205080204" pitchFamily="49" charset="-128"/>
              </a:rPr>
              <a:t>．賃金引上げに関する支援</a:t>
            </a:r>
            <a:endParaRPr lang="ja-JP" altLang="en-US" sz="2000" b="1" dirty="0">
              <a:solidFill>
                <a:prstClr val="white"/>
              </a:solidFill>
              <a:latin typeface="ＭＳ ゴシック" panose="020B0609070205080204" pitchFamily="49" charset="-128"/>
              <a:ea typeface="ＭＳ ゴシック" panose="020B0609070205080204" pitchFamily="49" charset="-128"/>
            </a:endParaRPr>
          </a:p>
        </p:txBody>
      </p:sp>
      <p:sp>
        <p:nvSpPr>
          <p:cNvPr id="8" name="Rectangle 3"/>
          <p:cNvSpPr>
            <a:spLocks noChangeArrowheads="1"/>
          </p:cNvSpPr>
          <p:nvPr/>
        </p:nvSpPr>
        <p:spPr bwMode="auto">
          <a:xfrm>
            <a:off x="-44624" y="512816"/>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（３）</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設備等</a:t>
            </a:r>
            <a:r>
              <a:rPr lang="ja-JP" altLang="en-US" sz="1200" b="1" dirty="0">
                <a:solidFill>
                  <a:srgbClr val="FF0000"/>
                </a:solidFill>
                <a:latin typeface="ＭＳ ゴシック" panose="020B0609070205080204" pitchFamily="49" charset="-128"/>
                <a:ea typeface="ＭＳ ゴシック" panose="020B0609070205080204" pitchFamily="49" charset="-128"/>
              </a:rPr>
              <a:t>へ</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の投資を通じて賃金引上げに取組むための支援策を知りたい</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p:txBody>
      </p:sp>
      <p:sp>
        <p:nvSpPr>
          <p:cNvPr id="2" name="正方形/長方形 1"/>
          <p:cNvSpPr/>
          <p:nvPr/>
        </p:nvSpPr>
        <p:spPr>
          <a:xfrm>
            <a:off x="1844824" y="971600"/>
            <a:ext cx="3024336"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b="1" u="sng" dirty="0" smtClean="0">
                <a:solidFill>
                  <a:prstClr val="black"/>
                </a:solidFill>
                <a:latin typeface="ＭＳ ゴシック" panose="020B0609070205080204" pitchFamily="49" charset="-128"/>
                <a:ea typeface="ＭＳ ゴシック" panose="020B0609070205080204" pitchFamily="49" charset="-128"/>
              </a:rPr>
              <a:t>人材確保等支援助成金</a:t>
            </a:r>
            <a:endParaRPr lang="en-US" altLang="ja-JP" b="1" u="sng" dirty="0" smtClean="0">
              <a:solidFill>
                <a:prstClr val="black"/>
              </a:solidFill>
              <a:latin typeface="ＭＳ ゴシック" panose="020B0609070205080204" pitchFamily="49" charset="-128"/>
              <a:ea typeface="ＭＳ ゴシック" panose="020B0609070205080204" pitchFamily="49" charset="-128"/>
            </a:endParaRPr>
          </a:p>
          <a:p>
            <a:pPr algn="ctr"/>
            <a:r>
              <a:rPr lang="ja-JP" altLang="en-US" sz="1400" b="1" u="sng" dirty="0" smtClean="0">
                <a:solidFill>
                  <a:prstClr val="black"/>
                </a:solidFill>
                <a:latin typeface="ＭＳ ゴシック" panose="020B0609070205080204" pitchFamily="49" charset="-128"/>
                <a:ea typeface="ＭＳ ゴシック" panose="020B0609070205080204" pitchFamily="49" charset="-128"/>
              </a:rPr>
              <a:t>（設備改善等支援コース）</a:t>
            </a:r>
            <a:endParaRPr lang="ja-JP" altLang="en-US" sz="1400" b="1" u="sng" dirty="0">
              <a:solidFill>
                <a:prstClr val="black"/>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136075" y="1497722"/>
            <a:ext cx="6585852" cy="526619"/>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400" dirty="0" smtClean="0">
                <a:solidFill>
                  <a:prstClr val="black"/>
                </a:solidFill>
                <a:latin typeface="ＭＳ ゴシック" panose="020B0609070205080204" pitchFamily="49" charset="-128"/>
                <a:ea typeface="ＭＳ ゴシック" panose="020B0609070205080204" pitchFamily="49" charset="-128"/>
              </a:rPr>
              <a:t>　</a:t>
            </a:r>
            <a:r>
              <a:rPr lang="ja-JP" altLang="en-US" sz="1400" dirty="0" smtClean="0">
                <a:solidFill>
                  <a:srgbClr val="0070C0"/>
                </a:solidFill>
                <a:latin typeface="ＭＳ ゴシック" panose="020B0609070205080204" pitchFamily="49" charset="-128"/>
                <a:ea typeface="ＭＳ ゴシック" panose="020B0609070205080204" pitchFamily="49" charset="-128"/>
              </a:rPr>
              <a:t>設備</a:t>
            </a:r>
            <a:r>
              <a:rPr lang="ja-JP" altLang="en-US" sz="1400" dirty="0">
                <a:solidFill>
                  <a:srgbClr val="0070C0"/>
                </a:solidFill>
                <a:latin typeface="ＭＳ ゴシック" panose="020B0609070205080204" pitchFamily="49" charset="-128"/>
                <a:ea typeface="ＭＳ ゴシック" panose="020B0609070205080204" pitchFamily="49" charset="-128"/>
              </a:rPr>
              <a:t>等への投資を通じて、生産性</a:t>
            </a:r>
            <a:r>
              <a:rPr lang="ja-JP" altLang="en-US" sz="1400" dirty="0" smtClean="0">
                <a:solidFill>
                  <a:srgbClr val="0070C0"/>
                </a:solidFill>
                <a:latin typeface="ＭＳ ゴシック" panose="020B0609070205080204" pitchFamily="49" charset="-128"/>
                <a:ea typeface="ＭＳ ゴシック" panose="020B0609070205080204" pitchFamily="49" charset="-128"/>
              </a:rPr>
              <a:t>向上と雇用</a:t>
            </a:r>
            <a:r>
              <a:rPr lang="ja-JP" altLang="en-US" sz="1400" dirty="0">
                <a:solidFill>
                  <a:srgbClr val="0070C0"/>
                </a:solidFill>
                <a:latin typeface="ＭＳ ゴシック" panose="020B0609070205080204" pitchFamily="49" charset="-128"/>
                <a:ea typeface="ＭＳ ゴシック" panose="020B0609070205080204" pitchFamily="49" charset="-128"/>
              </a:rPr>
              <a:t>管理改善（賃金アップ）を図る事業主を</a:t>
            </a:r>
            <a:r>
              <a:rPr lang="ja-JP" altLang="en-US" sz="1400" dirty="0" smtClean="0">
                <a:solidFill>
                  <a:srgbClr val="0070C0"/>
                </a:solidFill>
                <a:latin typeface="ＭＳ ゴシック" panose="020B0609070205080204" pitchFamily="49" charset="-128"/>
                <a:ea typeface="ＭＳ ゴシック" panose="020B0609070205080204" pitchFamily="49" charset="-128"/>
              </a:rPr>
              <a:t>支援します</a:t>
            </a:r>
            <a:r>
              <a:rPr lang="ja-JP" altLang="en-US" sz="1400" dirty="0">
                <a:solidFill>
                  <a:srgbClr val="0070C0"/>
                </a:solidFill>
                <a:latin typeface="ＭＳ ゴシック" panose="020B0609070205080204" pitchFamily="49" charset="-128"/>
                <a:ea typeface="ＭＳ ゴシック" panose="020B0609070205080204" pitchFamily="49" charset="-128"/>
              </a:rPr>
              <a:t>。</a:t>
            </a:r>
          </a:p>
        </p:txBody>
      </p:sp>
      <p:sp>
        <p:nvSpPr>
          <p:cNvPr id="6" name="テキスト ボックス 5"/>
          <p:cNvSpPr txBox="1"/>
          <p:nvPr/>
        </p:nvSpPr>
        <p:spPr>
          <a:xfrm>
            <a:off x="104077" y="2392596"/>
            <a:ext cx="6585852" cy="523220"/>
          </a:xfrm>
          <a:prstGeom prst="rect">
            <a:avLst/>
          </a:prstGeom>
          <a:noFill/>
          <a:ln w="19050">
            <a:solidFill>
              <a:schemeClr val="tx1"/>
            </a:solidFill>
            <a:prstDash val="dash"/>
          </a:ln>
        </p:spPr>
        <p:txBody>
          <a:bodyPr wrap="square" rtlCol="0">
            <a:spAutoFit/>
          </a:bodyPr>
          <a:lstStyle/>
          <a:p>
            <a:pPr latinLnBrk="1"/>
            <a:r>
              <a:rPr lang="ja-JP" altLang="en-US" sz="1400" dirty="0" smtClean="0">
                <a:solidFill>
                  <a:prstClr val="black"/>
                </a:solidFill>
              </a:rPr>
              <a:t>　</a:t>
            </a:r>
            <a:r>
              <a:rPr lang="ja-JP" altLang="ja-JP" sz="1400" dirty="0" smtClean="0">
                <a:solidFill>
                  <a:prstClr val="black"/>
                </a:solidFill>
              </a:rPr>
              <a:t>生産性向上</a:t>
            </a:r>
            <a:r>
              <a:rPr lang="ja-JP" altLang="en-US" sz="1400" dirty="0" smtClean="0">
                <a:solidFill>
                  <a:prstClr val="black"/>
                </a:solidFill>
              </a:rPr>
              <a:t>に資する設備等への投資を通じて</a:t>
            </a:r>
            <a:r>
              <a:rPr lang="ja-JP" altLang="ja-JP" sz="1400" dirty="0" smtClean="0">
                <a:solidFill>
                  <a:prstClr val="black"/>
                </a:solidFill>
              </a:rPr>
              <a:t>、</a:t>
            </a:r>
            <a:r>
              <a:rPr lang="ja-JP" altLang="en-US" sz="1400" dirty="0" smtClean="0">
                <a:solidFill>
                  <a:prstClr val="black"/>
                </a:solidFill>
              </a:rPr>
              <a:t>生産性向上</a:t>
            </a:r>
            <a:r>
              <a:rPr lang="ja-JP" altLang="en-US" sz="1400" dirty="0">
                <a:solidFill>
                  <a:prstClr val="black"/>
                </a:solidFill>
              </a:rPr>
              <a:t>と</a:t>
            </a:r>
            <a:r>
              <a:rPr lang="ja-JP" altLang="en-US" sz="1400" dirty="0" smtClean="0">
                <a:solidFill>
                  <a:prstClr val="black"/>
                </a:solidFill>
              </a:rPr>
              <a:t>賃金アップ</a:t>
            </a:r>
            <a:r>
              <a:rPr lang="ja-JP" altLang="ja-JP" sz="1400" dirty="0" smtClean="0">
                <a:solidFill>
                  <a:prstClr val="black"/>
                </a:solidFill>
              </a:rPr>
              <a:t>に取り組む事業主</a:t>
            </a:r>
            <a:endParaRPr lang="ja-JP" altLang="ja-JP" sz="1400" dirty="0">
              <a:solidFill>
                <a:prstClr val="black"/>
              </a:solidFill>
            </a:endParaRPr>
          </a:p>
        </p:txBody>
      </p:sp>
      <p:sp>
        <p:nvSpPr>
          <p:cNvPr id="17" name="テキスト ボックス 16"/>
          <p:cNvSpPr txBox="1"/>
          <p:nvPr/>
        </p:nvSpPr>
        <p:spPr>
          <a:xfrm>
            <a:off x="156693" y="3411155"/>
            <a:ext cx="6585852" cy="4401205"/>
          </a:xfrm>
          <a:prstGeom prst="rect">
            <a:avLst/>
          </a:prstGeom>
          <a:noFill/>
          <a:ln w="19050">
            <a:solidFill>
              <a:schemeClr val="tx1"/>
            </a:solidFill>
            <a:prstDash val="dash"/>
          </a:ln>
        </p:spPr>
        <p:txBody>
          <a:bodyPr wrap="square" rtlCol="0">
            <a:spAutoFit/>
          </a:bodyPr>
          <a:lstStyle/>
          <a:p>
            <a:pPr latinLnBrk="1"/>
            <a:r>
              <a:rPr lang="ja-JP" altLang="en-US" sz="1400" dirty="0" smtClean="0">
                <a:solidFill>
                  <a:prstClr val="black"/>
                </a:solidFill>
              </a:rPr>
              <a:t>　計画</a:t>
            </a:r>
            <a:r>
              <a:rPr lang="ja-JP" altLang="en-US" sz="1400" dirty="0">
                <a:solidFill>
                  <a:prstClr val="black"/>
                </a:solidFill>
              </a:rPr>
              <a:t>期間</a:t>
            </a:r>
            <a:r>
              <a:rPr lang="ja-JP" altLang="en-US" sz="1400" dirty="0" smtClean="0">
                <a:solidFill>
                  <a:prstClr val="black"/>
                </a:solidFill>
              </a:rPr>
              <a:t>は下記のＡ</a:t>
            </a:r>
            <a:r>
              <a:rPr lang="ja-JP" altLang="en-US" sz="1400" dirty="0">
                <a:solidFill>
                  <a:prstClr val="black"/>
                </a:solidFill>
              </a:rPr>
              <a:t>又はＢのいずれかを</a:t>
            </a:r>
            <a:r>
              <a:rPr lang="ja-JP" altLang="en-US" sz="1400" dirty="0" smtClean="0">
                <a:solidFill>
                  <a:prstClr val="black"/>
                </a:solidFill>
              </a:rPr>
              <a:t>選択し、計画の開始から１年後、２年後、３年後に計画開始前と比べて、生産性向上と雇用管理改善（賃金アップ）に関する目標を達成した場合に、</a:t>
            </a:r>
            <a:r>
              <a:rPr lang="ja-JP" altLang="ja-JP" sz="1400" dirty="0" smtClean="0">
                <a:solidFill>
                  <a:prstClr val="black"/>
                </a:solidFill>
              </a:rPr>
              <a:t>以下</a:t>
            </a:r>
            <a:r>
              <a:rPr lang="ja-JP" altLang="ja-JP" sz="1400" dirty="0">
                <a:solidFill>
                  <a:prstClr val="black"/>
                </a:solidFill>
              </a:rPr>
              <a:t>の金額が支給されます</a:t>
            </a:r>
            <a:r>
              <a:rPr lang="ja-JP" altLang="ja-JP" sz="1400" dirty="0" smtClean="0">
                <a:solidFill>
                  <a:prstClr val="black"/>
                </a:solidFill>
              </a:rPr>
              <a:t>。</a:t>
            </a:r>
            <a:endParaRPr lang="en-US" altLang="ja-JP" sz="1400" dirty="0" smtClean="0">
              <a:solidFill>
                <a:prstClr val="black"/>
              </a:solidFill>
            </a:endParaRPr>
          </a:p>
          <a:p>
            <a:pPr latinLnBrk="1"/>
            <a:endParaRPr lang="en-US" altLang="ja-JP" sz="1400" dirty="0" smtClean="0">
              <a:solidFill>
                <a:prstClr val="black"/>
              </a:solidFill>
            </a:endParaRPr>
          </a:p>
          <a:p>
            <a:pPr latinLnBrk="1"/>
            <a:endParaRPr lang="en-US" altLang="ja-JP" sz="1400" dirty="0" smtClean="0">
              <a:solidFill>
                <a:prstClr val="black"/>
              </a:solidFill>
            </a:endParaRPr>
          </a:p>
          <a:p>
            <a:pPr latinLnBrk="1"/>
            <a:endParaRPr lang="en-US" altLang="ja-JP" sz="1400" dirty="0" smtClean="0">
              <a:solidFill>
                <a:prstClr val="black"/>
              </a:solidFill>
            </a:endParaRPr>
          </a:p>
          <a:p>
            <a:pPr latinLnBrk="1"/>
            <a:endParaRPr lang="en-US" altLang="ja-JP" sz="1400" dirty="0" smtClean="0">
              <a:solidFill>
                <a:prstClr val="black"/>
              </a:solidFill>
            </a:endParaRPr>
          </a:p>
          <a:p>
            <a:pPr latinLnBrk="1"/>
            <a:endParaRPr lang="en-US" altLang="ja-JP" sz="1400" dirty="0" smtClean="0">
              <a:solidFill>
                <a:prstClr val="black"/>
              </a:solidFill>
            </a:endParaRPr>
          </a:p>
          <a:p>
            <a:pPr latinLnBrk="1"/>
            <a:endParaRPr lang="en-US" altLang="ja-JP" sz="1400" dirty="0" smtClean="0">
              <a:solidFill>
                <a:prstClr val="black"/>
              </a:solidFill>
            </a:endParaRPr>
          </a:p>
          <a:p>
            <a:pPr latinLnBrk="1"/>
            <a:endParaRPr lang="en-US" altLang="ja-JP" sz="1400" dirty="0" smtClean="0">
              <a:solidFill>
                <a:prstClr val="black"/>
              </a:solidFill>
            </a:endParaRPr>
          </a:p>
          <a:p>
            <a:pPr latinLnBrk="1"/>
            <a:endParaRPr lang="en-US" altLang="ja-JP" sz="1400" dirty="0" smtClean="0">
              <a:solidFill>
                <a:prstClr val="black"/>
              </a:solidFill>
            </a:endParaRPr>
          </a:p>
          <a:p>
            <a:pPr latinLnBrk="1"/>
            <a:endParaRPr lang="en-US" altLang="ja-JP" sz="1400" dirty="0" smtClean="0">
              <a:solidFill>
                <a:prstClr val="black"/>
              </a:solidFill>
            </a:endParaRPr>
          </a:p>
          <a:p>
            <a:pPr latinLnBrk="1"/>
            <a:endParaRPr lang="en-US" altLang="ja-JP" sz="1400" dirty="0" smtClean="0">
              <a:solidFill>
                <a:prstClr val="black"/>
              </a:solidFill>
            </a:endParaRPr>
          </a:p>
          <a:p>
            <a:pPr latinLnBrk="1"/>
            <a:endParaRPr lang="en-US" altLang="ja-JP" sz="1400" dirty="0" smtClean="0">
              <a:solidFill>
                <a:prstClr val="black"/>
              </a:solidFill>
            </a:endParaRPr>
          </a:p>
          <a:p>
            <a:pPr latinLnBrk="1"/>
            <a:endParaRPr lang="en-US" altLang="ja-JP" sz="1400" dirty="0" smtClean="0">
              <a:solidFill>
                <a:prstClr val="black"/>
              </a:solidFill>
            </a:endParaRPr>
          </a:p>
          <a:p>
            <a:pPr latinLnBrk="1"/>
            <a:endParaRPr lang="en-US" altLang="ja-JP" sz="1400" dirty="0" smtClean="0">
              <a:solidFill>
                <a:prstClr val="black"/>
              </a:solidFill>
            </a:endParaRPr>
          </a:p>
          <a:p>
            <a:pPr latinLnBrk="1"/>
            <a:endParaRPr lang="en-US" altLang="ja-JP" sz="1400" dirty="0" smtClean="0">
              <a:solidFill>
                <a:prstClr val="black"/>
              </a:solidFill>
            </a:endParaRPr>
          </a:p>
          <a:p>
            <a:pPr latinLnBrk="1"/>
            <a:endParaRPr lang="en-US" altLang="ja-JP" sz="1400" dirty="0" smtClean="0">
              <a:solidFill>
                <a:prstClr val="black"/>
              </a:solidFill>
            </a:endParaRPr>
          </a:p>
          <a:p>
            <a:pPr latinLnBrk="1"/>
            <a:endParaRPr lang="en-US" altLang="ja-JP" sz="1400" dirty="0" smtClean="0">
              <a:solidFill>
                <a:prstClr val="black"/>
              </a:solidFill>
            </a:endParaRPr>
          </a:p>
          <a:p>
            <a:pPr latinLnBrk="1"/>
            <a:r>
              <a:rPr lang="ja-JP" altLang="en-US" sz="1100" dirty="0" smtClean="0">
                <a:solidFill>
                  <a:prstClr val="black"/>
                </a:solidFill>
                <a:latin typeface="ＭＳ Ｐゴシック"/>
              </a:rPr>
              <a:t>　</a:t>
            </a:r>
            <a:r>
              <a:rPr lang="en-US" altLang="ja-JP" sz="1100" dirty="0" smtClean="0">
                <a:solidFill>
                  <a:prstClr val="black"/>
                </a:solidFill>
                <a:latin typeface="ＭＳ Ｐゴシック"/>
              </a:rPr>
              <a:t>(</a:t>
            </a:r>
            <a:r>
              <a:rPr lang="ja-JP" altLang="en-US" sz="1100" dirty="0" smtClean="0">
                <a:solidFill>
                  <a:prstClr val="black"/>
                </a:solidFill>
                <a:latin typeface="ＭＳ Ｐゴシック"/>
              </a:rPr>
              <a:t>注</a:t>
            </a:r>
            <a:r>
              <a:rPr lang="en-US" altLang="ja-JP" sz="1100" dirty="0" smtClean="0">
                <a:solidFill>
                  <a:prstClr val="black"/>
                </a:solidFill>
                <a:latin typeface="ＭＳ Ｐゴシック"/>
              </a:rPr>
              <a:t>)</a:t>
            </a:r>
            <a:r>
              <a:rPr lang="ja-JP" altLang="en-US" sz="1100" dirty="0" smtClean="0">
                <a:solidFill>
                  <a:prstClr val="black"/>
                </a:solidFill>
                <a:latin typeface="ＭＳ Ｐゴシック"/>
              </a:rPr>
              <a:t>設備導入費用が</a:t>
            </a:r>
            <a:r>
              <a:rPr lang="en-US" altLang="ja-JP" sz="1100" dirty="0" smtClean="0">
                <a:solidFill>
                  <a:prstClr val="black"/>
                </a:solidFill>
                <a:latin typeface="ＭＳ Ｐゴシック"/>
              </a:rPr>
              <a:t>5,000</a:t>
            </a:r>
            <a:r>
              <a:rPr lang="ja-JP" altLang="en-US" sz="1100" dirty="0" smtClean="0">
                <a:solidFill>
                  <a:prstClr val="black"/>
                </a:solidFill>
                <a:latin typeface="ＭＳ Ｐゴシック"/>
              </a:rPr>
              <a:t>万円未満については</a:t>
            </a:r>
            <a:r>
              <a:rPr lang="ja-JP" altLang="en-US" sz="1100" u="sng" dirty="0" smtClean="0">
                <a:solidFill>
                  <a:prstClr val="black"/>
                </a:solidFill>
                <a:latin typeface="ＭＳ Ｐゴシック"/>
              </a:rPr>
              <a:t>中小企業のみを対象</a:t>
            </a:r>
            <a:endParaRPr lang="en-US" altLang="ja-JP" sz="1100" u="sng" dirty="0">
              <a:solidFill>
                <a:prstClr val="black"/>
              </a:solidFill>
              <a:latin typeface="ＭＳ Ｐゴシック"/>
            </a:endParaRPr>
          </a:p>
        </p:txBody>
      </p:sp>
      <p:sp>
        <p:nvSpPr>
          <p:cNvPr id="25" name="角丸四角形 24"/>
          <p:cNvSpPr/>
          <p:nvPr/>
        </p:nvSpPr>
        <p:spPr>
          <a:xfrm>
            <a:off x="103242" y="8100392"/>
            <a:ext cx="6618684" cy="836702"/>
          </a:xfrm>
          <a:prstGeom prst="roundRect">
            <a:avLst>
              <a:gd name="adj" fmla="val 7231"/>
            </a:avLst>
          </a:prstGeom>
          <a:solidFill>
            <a:schemeClr val="bg1"/>
          </a:solid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dirty="0" smtClean="0">
                <a:solidFill>
                  <a:prstClr val="black"/>
                </a:solidFill>
              </a:rPr>
              <a:t>　ご相談及び</a:t>
            </a:r>
            <a:r>
              <a:rPr lang="ja-JP" altLang="en-US" sz="1200" dirty="0">
                <a:solidFill>
                  <a:prstClr val="black"/>
                </a:solidFill>
              </a:rPr>
              <a:t>お手続き</a:t>
            </a:r>
            <a:r>
              <a:rPr lang="ja-JP" altLang="en-US" sz="1200" dirty="0" smtClean="0">
                <a:solidFill>
                  <a:prstClr val="black"/>
                </a:solidFill>
              </a:rPr>
              <a:t>は、都道府県労働局のほかハローワークにて承れる場合も</a:t>
            </a:r>
            <a:r>
              <a:rPr lang="ja-JP" altLang="en-US" sz="1200" dirty="0">
                <a:solidFill>
                  <a:prstClr val="black"/>
                </a:solidFill>
              </a:rPr>
              <a:t>ござい</a:t>
            </a:r>
            <a:r>
              <a:rPr lang="ja-JP" altLang="en-US" sz="1200" dirty="0" smtClean="0">
                <a:solidFill>
                  <a:prstClr val="black"/>
                </a:solidFill>
              </a:rPr>
              <a:t>ますので、管轄の都道府県労働局へお問い合わせください。</a:t>
            </a:r>
            <a:endParaRPr lang="en-US" altLang="ja-JP" sz="1200" spc="-100" dirty="0" smtClean="0">
              <a:solidFill>
                <a:prstClr val="black"/>
              </a:solidFill>
            </a:endParaRPr>
          </a:p>
        </p:txBody>
      </p:sp>
      <p:grpSp>
        <p:nvGrpSpPr>
          <p:cNvPr id="26" name="グループ化 25"/>
          <p:cNvGrpSpPr/>
          <p:nvPr/>
        </p:nvGrpSpPr>
        <p:grpSpPr>
          <a:xfrm>
            <a:off x="485491" y="8572318"/>
            <a:ext cx="242722" cy="242722"/>
            <a:chOff x="-3195736" y="3275856"/>
            <a:chExt cx="267444" cy="267444"/>
          </a:xfrm>
        </p:grpSpPr>
        <p:sp>
          <p:nvSpPr>
            <p:cNvPr id="27" name="円/楕円 26"/>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solidFill>
                  <a:prstClr val="white"/>
                </a:solidFill>
              </a:endParaRPr>
            </a:p>
          </p:txBody>
        </p:sp>
        <p:cxnSp>
          <p:nvCxnSpPr>
            <p:cNvPr id="28" name="直線コネクタ 27"/>
            <p:cNvCxnSpPr>
              <a:stCxn id="27"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9" name="テキスト ボックス 28"/>
          <p:cNvSpPr txBox="1"/>
          <p:nvPr/>
        </p:nvSpPr>
        <p:spPr>
          <a:xfrm>
            <a:off x="4379705" y="8578156"/>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solidFill>
                  <a:prstClr val="black"/>
                </a:solidFill>
              </a:rPr>
              <a:t>検索</a:t>
            </a:r>
          </a:p>
        </p:txBody>
      </p:sp>
      <p:sp>
        <p:nvSpPr>
          <p:cNvPr id="30" name="テキスト ボックス 29"/>
          <p:cNvSpPr txBox="1"/>
          <p:nvPr/>
        </p:nvSpPr>
        <p:spPr>
          <a:xfrm>
            <a:off x="759577" y="8570295"/>
            <a:ext cx="3533519" cy="276999"/>
          </a:xfrm>
          <a:prstGeom prst="rect">
            <a:avLst/>
          </a:prstGeom>
          <a:noFill/>
          <a:ln>
            <a:solidFill>
              <a:schemeClr val="tx1"/>
            </a:solidFill>
          </a:ln>
          <a:effectLst/>
        </p:spPr>
        <p:txBody>
          <a:bodyPr wrap="square" rtlCol="0">
            <a:spAutoFit/>
          </a:bodyPr>
          <a:lstStyle/>
          <a:p>
            <a:r>
              <a:rPr lang="ja-JP" altLang="en-US" sz="1200" dirty="0"/>
              <a:t>設備改善等支援コース</a:t>
            </a:r>
          </a:p>
        </p:txBody>
      </p:sp>
      <p:cxnSp>
        <p:nvCxnSpPr>
          <p:cNvPr id="31" name="直線矢印コネクタ 30"/>
          <p:cNvCxnSpPr/>
          <p:nvPr/>
        </p:nvCxnSpPr>
        <p:spPr>
          <a:xfrm flipH="1" flipV="1">
            <a:off x="4918450" y="8716655"/>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 name="テキスト ボックス 48"/>
          <p:cNvSpPr txBox="1">
            <a:spLocks noChangeArrowheads="1"/>
          </p:cNvSpPr>
          <p:nvPr/>
        </p:nvSpPr>
        <p:spPr bwMode="auto">
          <a:xfrm>
            <a:off x="60262" y="2103983"/>
            <a:ext cx="171255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400" b="1"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対象となる</a:t>
            </a:r>
            <a:r>
              <a:rPr lang="ja-JP" altLang="en-US"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方</a:t>
            </a:r>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33" name="テキスト ボックス 48"/>
          <p:cNvSpPr txBox="1">
            <a:spLocks noChangeArrowheads="1"/>
          </p:cNvSpPr>
          <p:nvPr/>
        </p:nvSpPr>
        <p:spPr bwMode="auto">
          <a:xfrm>
            <a:off x="60262" y="3112095"/>
            <a:ext cx="171255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支援内容</a:t>
            </a:r>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35" name="テキスト ボックス 48"/>
          <p:cNvSpPr txBox="1">
            <a:spLocks noChangeArrowheads="1"/>
          </p:cNvSpPr>
          <p:nvPr/>
        </p:nvSpPr>
        <p:spPr bwMode="auto">
          <a:xfrm>
            <a:off x="165102" y="7792615"/>
            <a:ext cx="200058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r>
              <a:rPr lang="en-US" altLang="ja-JP" sz="1400" b="1" dirty="0">
                <a:solidFill>
                  <a:prstClr val="black"/>
                </a:solidFill>
              </a:rPr>
              <a:t>【</a:t>
            </a:r>
            <a:r>
              <a:rPr lang="ja-JP" altLang="en-US" sz="1400" b="1" dirty="0" smtClean="0">
                <a:solidFill>
                  <a:prstClr val="black"/>
                </a:solidFill>
              </a:rPr>
              <a:t>お問合せ先</a:t>
            </a:r>
            <a:r>
              <a:rPr lang="en-US" altLang="ja-JP" sz="1400" b="1" dirty="0" smtClean="0">
                <a:solidFill>
                  <a:prstClr val="black"/>
                </a:solidFill>
              </a:rPr>
              <a:t>】</a:t>
            </a:r>
            <a:endParaRPr lang="en-US" altLang="ja-JP" sz="400" b="1" dirty="0">
              <a:solidFill>
                <a:prstClr val="black"/>
              </a:solidFill>
            </a:endParaRPr>
          </a:p>
        </p:txBody>
      </p:sp>
      <p:graphicFrame>
        <p:nvGraphicFramePr>
          <p:cNvPr id="36" name="表 35"/>
          <p:cNvGraphicFramePr>
            <a:graphicFrameLocks noGrp="1"/>
          </p:cNvGraphicFramePr>
          <p:nvPr>
            <p:extLst>
              <p:ext uri="{D42A27DB-BD31-4B8C-83A1-F6EECF244321}">
                <p14:modId xmlns:p14="http://schemas.microsoft.com/office/powerpoint/2010/main" val="57184967"/>
              </p:ext>
            </p:extLst>
          </p:nvPr>
        </p:nvGraphicFramePr>
        <p:xfrm>
          <a:off x="345107" y="5532535"/>
          <a:ext cx="6078538" cy="1703761"/>
        </p:xfrm>
        <a:graphic>
          <a:graphicData uri="http://schemas.openxmlformats.org/drawingml/2006/table">
            <a:tbl>
              <a:tblPr firstRow="1" bandRow="1"/>
              <a:tblGrid>
                <a:gridCol w="827405">
                  <a:extLst>
                    <a:ext uri="{9D8B030D-6E8A-4147-A177-3AD203B41FA5}">
                      <a16:colId xmlns:a16="http://schemas.microsoft.com/office/drawing/2014/main" val="20000"/>
                    </a:ext>
                  </a:extLst>
                </a:gridCol>
                <a:gridCol w="1556068">
                  <a:extLst>
                    <a:ext uri="{9D8B030D-6E8A-4147-A177-3AD203B41FA5}">
                      <a16:colId xmlns:a16="http://schemas.microsoft.com/office/drawing/2014/main" val="20001"/>
                    </a:ext>
                  </a:extLst>
                </a:gridCol>
                <a:gridCol w="1205230">
                  <a:extLst>
                    <a:ext uri="{9D8B030D-6E8A-4147-A177-3AD203B41FA5}">
                      <a16:colId xmlns:a16="http://schemas.microsoft.com/office/drawing/2014/main" val="20002"/>
                    </a:ext>
                  </a:extLst>
                </a:gridCol>
                <a:gridCol w="1205230">
                  <a:extLst>
                    <a:ext uri="{9D8B030D-6E8A-4147-A177-3AD203B41FA5}">
                      <a16:colId xmlns:a16="http://schemas.microsoft.com/office/drawing/2014/main" val="20003"/>
                    </a:ext>
                  </a:extLst>
                </a:gridCol>
                <a:gridCol w="1284605">
                  <a:extLst>
                    <a:ext uri="{9D8B030D-6E8A-4147-A177-3AD203B41FA5}">
                      <a16:colId xmlns:a16="http://schemas.microsoft.com/office/drawing/2014/main" val="20004"/>
                    </a:ext>
                  </a:extLst>
                </a:gridCol>
              </a:tblGrid>
              <a:tr h="152400">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200" b="0" dirty="0" smtClean="0">
                          <a:solidFill>
                            <a:schemeClr val="tx1"/>
                          </a:solidFill>
                        </a:rPr>
                        <a:t>計画期間</a:t>
                      </a:r>
                      <a:endParaRPr kumimoji="1" lang="ja-JP" altLang="en-US" sz="1200" b="0" dirty="0">
                        <a:solidFill>
                          <a:schemeClr val="tx1"/>
                        </a:solidFill>
                      </a:endParaRP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mpd="sng">
                      <a:solidFill>
                        <a:sysClr val="window" lastClr="FFFFFF"/>
                      </a:solidFill>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200" b="0" dirty="0" smtClean="0">
                          <a:solidFill>
                            <a:schemeClr val="tx1"/>
                          </a:solidFill>
                        </a:rPr>
                        <a:t>設備導入費用</a:t>
                      </a:r>
                      <a:endParaRPr kumimoji="1" lang="en-US" altLang="ja-JP" sz="1200" b="0" dirty="0" smtClean="0">
                        <a:solidFill>
                          <a:schemeClr val="tx1"/>
                        </a:solidFill>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635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200" b="0" dirty="0" smtClean="0">
                          <a:solidFill>
                            <a:schemeClr val="tx1"/>
                          </a:solidFill>
                        </a:rPr>
                        <a:t>１年後</a:t>
                      </a:r>
                      <a:endParaRPr kumimoji="1" lang="en-US" altLang="ja-JP" sz="1200" b="0" dirty="0" smtClean="0">
                        <a:solidFill>
                          <a:schemeClr val="tx1"/>
                        </a:solidFill>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635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200" b="0" dirty="0" smtClean="0">
                          <a:solidFill>
                            <a:schemeClr val="tx1"/>
                          </a:solidFill>
                        </a:rPr>
                        <a:t>２年後</a:t>
                      </a:r>
                      <a:endParaRPr kumimoji="1" lang="en-US" altLang="ja-JP" sz="1200" b="0" dirty="0" smtClean="0">
                        <a:solidFill>
                          <a:schemeClr val="tx1"/>
                        </a:solidFill>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635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b="1" kern="1200">
                          <a:solidFill>
                            <a:schemeClr val="lt1"/>
                          </a:solidFill>
                          <a:latin typeface="Calibri"/>
                        </a:defRPr>
                      </a:lvl1pPr>
                      <a:lvl2pPr marL="457200" algn="l" defTabSz="914400" rtl="0" eaLnBrk="1" latinLnBrk="0" hangingPunct="1">
                        <a:defRPr kumimoji="1" sz="1800" b="1" kern="1200">
                          <a:solidFill>
                            <a:schemeClr val="lt1"/>
                          </a:solidFill>
                          <a:latin typeface="Calibri"/>
                        </a:defRPr>
                      </a:lvl2pPr>
                      <a:lvl3pPr marL="914400" algn="l" defTabSz="914400" rtl="0" eaLnBrk="1" latinLnBrk="0" hangingPunct="1">
                        <a:defRPr kumimoji="1" sz="1800" b="1" kern="1200">
                          <a:solidFill>
                            <a:schemeClr val="lt1"/>
                          </a:solidFill>
                          <a:latin typeface="Calibri"/>
                        </a:defRPr>
                      </a:lvl3pPr>
                      <a:lvl4pPr marL="1371600" algn="l" defTabSz="914400" rtl="0" eaLnBrk="1" latinLnBrk="0" hangingPunct="1">
                        <a:defRPr kumimoji="1" sz="1800" b="1" kern="1200">
                          <a:solidFill>
                            <a:schemeClr val="lt1"/>
                          </a:solidFill>
                          <a:latin typeface="Calibri"/>
                        </a:defRPr>
                      </a:lvl4pPr>
                      <a:lvl5pPr marL="1828800" algn="l" defTabSz="914400" rtl="0" eaLnBrk="1" latinLnBrk="0" hangingPunct="1">
                        <a:defRPr kumimoji="1" sz="1800" b="1" kern="1200">
                          <a:solidFill>
                            <a:schemeClr val="lt1"/>
                          </a:solidFill>
                          <a:latin typeface="Calibri"/>
                        </a:defRPr>
                      </a:lvl5pPr>
                      <a:lvl6pPr marL="2286000" algn="l" defTabSz="914400" rtl="0" eaLnBrk="1" latinLnBrk="0" hangingPunct="1">
                        <a:defRPr kumimoji="1" sz="1800" b="1" kern="1200">
                          <a:solidFill>
                            <a:schemeClr val="lt1"/>
                          </a:solidFill>
                          <a:latin typeface="Calibri"/>
                        </a:defRPr>
                      </a:lvl6pPr>
                      <a:lvl7pPr marL="2743200" algn="l" defTabSz="914400" rtl="0" eaLnBrk="1" latinLnBrk="0" hangingPunct="1">
                        <a:defRPr kumimoji="1" sz="1800" b="1" kern="1200">
                          <a:solidFill>
                            <a:schemeClr val="lt1"/>
                          </a:solidFill>
                          <a:latin typeface="Calibri"/>
                        </a:defRPr>
                      </a:lvl7pPr>
                      <a:lvl8pPr marL="3200400" algn="l" defTabSz="914400" rtl="0" eaLnBrk="1" latinLnBrk="0" hangingPunct="1">
                        <a:defRPr kumimoji="1" sz="1800" b="1" kern="1200">
                          <a:solidFill>
                            <a:schemeClr val="lt1"/>
                          </a:solidFill>
                          <a:latin typeface="Calibri"/>
                        </a:defRPr>
                      </a:lvl8pPr>
                      <a:lvl9pPr marL="3657600" algn="l" defTabSz="914400" rtl="0" eaLnBrk="1" latinLnBrk="0" hangingPunct="1">
                        <a:defRPr kumimoji="1" sz="1800" b="1" kern="1200">
                          <a:solidFill>
                            <a:schemeClr val="lt1"/>
                          </a:solidFill>
                          <a:latin typeface="Calibri"/>
                        </a:defRPr>
                      </a:lvl9pPr>
                    </a:lstStyle>
                    <a:p>
                      <a:pPr algn="ctr"/>
                      <a:r>
                        <a:rPr kumimoji="1" lang="ja-JP" altLang="en-US" sz="1200" b="0" dirty="0" smtClean="0">
                          <a:solidFill>
                            <a:schemeClr val="tx1"/>
                          </a:solidFill>
                        </a:rPr>
                        <a:t>目標達成時助成</a:t>
                      </a:r>
                      <a:endParaRPr kumimoji="1" lang="en-US" altLang="ja-JP" sz="1200" b="0" dirty="0" smtClean="0">
                        <a:solidFill>
                          <a:schemeClr val="tx1"/>
                        </a:solidFill>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12700" cmpd="sng">
                      <a:solidFill>
                        <a:sysClr val="window" lastClr="FFFFFF"/>
                      </a:solidFill>
                    </a:lnT>
                    <a:lnB w="635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extLst>
                  <a:ext uri="{0D108BD9-81ED-4DB2-BD59-A6C34878D82A}">
                    <a16:rowId xmlns:a16="http://schemas.microsoft.com/office/drawing/2014/main" val="10000"/>
                  </a:ext>
                </a:extLst>
              </a:tr>
              <a:tr h="152400">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400" b="0" dirty="0" smtClean="0">
                          <a:solidFill>
                            <a:schemeClr val="tx1"/>
                          </a:solidFill>
                        </a:rPr>
                        <a:t>Ａ　１年</a:t>
                      </a:r>
                      <a:endParaRPr kumimoji="1" lang="ja-JP" altLang="en-US" sz="1400" b="0" dirty="0">
                        <a:solidFill>
                          <a:schemeClr val="tx1"/>
                        </a:solidFill>
                      </a:endParaRP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en-US" altLang="ja-JP" sz="900" b="0" dirty="0" smtClean="0">
                          <a:solidFill>
                            <a:schemeClr val="tx1"/>
                          </a:solidFill>
                          <a:latin typeface="+mj-ea"/>
                          <a:ea typeface="+mj-ea"/>
                        </a:rPr>
                        <a:t>175</a:t>
                      </a:r>
                      <a:r>
                        <a:rPr kumimoji="1" lang="ja-JP" altLang="en-US" sz="900" b="0" dirty="0" smtClean="0">
                          <a:solidFill>
                            <a:schemeClr val="tx1"/>
                          </a:solidFill>
                          <a:latin typeface="+mj-ea"/>
                          <a:ea typeface="+mj-ea"/>
                        </a:rPr>
                        <a:t>万円以上</a:t>
                      </a:r>
                      <a:r>
                        <a:rPr kumimoji="1" lang="en-US" altLang="ja-JP" sz="900" b="0" dirty="0" smtClean="0">
                          <a:solidFill>
                            <a:schemeClr val="tx1"/>
                          </a:solidFill>
                          <a:latin typeface="+mj-ea"/>
                          <a:ea typeface="+mj-ea"/>
                        </a:rPr>
                        <a:t>1,000</a:t>
                      </a:r>
                      <a:r>
                        <a:rPr kumimoji="1" lang="ja-JP" altLang="en-US" sz="900" b="0" dirty="0" smtClean="0">
                          <a:solidFill>
                            <a:schemeClr val="tx1"/>
                          </a:solidFill>
                          <a:latin typeface="+mj-ea"/>
                          <a:ea typeface="+mj-ea"/>
                        </a:rPr>
                        <a:t>万円未満</a:t>
                      </a:r>
                      <a:endParaRPr kumimoji="1" lang="en-US" altLang="ja-JP" sz="900" b="0" dirty="0" smtClean="0">
                        <a:solidFill>
                          <a:schemeClr val="tx1"/>
                        </a:solidFill>
                        <a:latin typeface="+mj-ea"/>
                        <a:ea typeface="+mj-ea"/>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ysClr val="window" lastClr="FFFFFF"/>
                      </a:solidFill>
                      <a:prstDash val="solid"/>
                      <a:round/>
                      <a:headEnd type="none" w="med" len="med"/>
                      <a:tailEnd type="none" w="med" len="med"/>
                    </a:lnT>
                    <a:lnB w="635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en-US" altLang="ja-JP" sz="1400" b="0" dirty="0" smtClean="0">
                          <a:solidFill>
                            <a:schemeClr val="tx1"/>
                          </a:solidFill>
                        </a:rPr>
                        <a:t>50</a:t>
                      </a:r>
                      <a:r>
                        <a:rPr kumimoji="1" lang="ja-JP" altLang="en-US" sz="1400" b="0" dirty="0" smtClean="0">
                          <a:solidFill>
                            <a:schemeClr val="tx1"/>
                          </a:solidFill>
                        </a:rPr>
                        <a:t>万円</a:t>
                      </a:r>
                      <a:endParaRPr kumimoji="1" lang="en-US" altLang="ja-JP" sz="1400" b="0" dirty="0" smtClean="0">
                        <a:solidFill>
                          <a:schemeClr val="tx1"/>
                        </a:solidFill>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ysClr val="window" lastClr="FFFFFF"/>
                      </a:solidFill>
                      <a:prstDash val="solid"/>
                      <a:round/>
                      <a:headEnd type="none" w="med" len="med"/>
                      <a:tailEnd type="none" w="med" len="med"/>
                    </a:lnT>
                    <a:lnB w="635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en-US" altLang="ja-JP" sz="1400" b="0" dirty="0" smtClean="0">
                          <a:solidFill>
                            <a:schemeClr val="tx1"/>
                          </a:solidFill>
                        </a:rPr>
                        <a:t>-</a:t>
                      </a: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ysClr val="window" lastClr="FFFFFF"/>
                      </a:solidFill>
                      <a:prstDash val="solid"/>
                      <a:round/>
                      <a:headEnd type="none" w="med" len="med"/>
                      <a:tailEnd type="none" w="med" len="med"/>
                    </a:lnT>
                    <a:lnB w="635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200" b="0" dirty="0" smtClean="0">
                          <a:solidFill>
                            <a:schemeClr val="tx1"/>
                          </a:solidFill>
                        </a:rPr>
                        <a:t>＜</a:t>
                      </a:r>
                      <a:r>
                        <a:rPr kumimoji="1" lang="en-US" altLang="ja-JP" sz="1200" b="0" dirty="0" smtClean="0">
                          <a:solidFill>
                            <a:schemeClr val="tx1"/>
                          </a:solidFill>
                        </a:rPr>
                        <a:t>80</a:t>
                      </a:r>
                      <a:r>
                        <a:rPr kumimoji="1" lang="ja-JP" altLang="en-US" sz="1200" b="0" dirty="0" smtClean="0">
                          <a:solidFill>
                            <a:schemeClr val="tx1"/>
                          </a:solidFill>
                        </a:rPr>
                        <a:t>万円＞</a:t>
                      </a:r>
                      <a:endParaRPr kumimoji="1" lang="en-US" altLang="ja-JP" sz="1200" b="0" dirty="0" smtClean="0">
                        <a:solidFill>
                          <a:schemeClr val="tx1"/>
                        </a:solidFill>
                      </a:endParaRPr>
                    </a:p>
                    <a:p>
                      <a:pPr algn="ctr"/>
                      <a:r>
                        <a:rPr kumimoji="1" lang="ja-JP" altLang="en-US" sz="1200" b="0" dirty="0" smtClean="0">
                          <a:solidFill>
                            <a:schemeClr val="tx1"/>
                          </a:solidFill>
                        </a:rPr>
                        <a:t>上乗せ助成</a:t>
                      </a:r>
                      <a:endParaRPr kumimoji="1" lang="en-US" altLang="ja-JP" sz="1200" b="0" dirty="0" smtClean="0">
                        <a:solidFill>
                          <a:schemeClr val="tx1"/>
                        </a:solidFill>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ysClr val="window" lastClr="FFFFFF"/>
                      </a:solidFill>
                      <a:prstDash val="solid"/>
                      <a:round/>
                      <a:headEnd type="none" w="med" len="med"/>
                      <a:tailEnd type="none" w="med" len="med"/>
                    </a:lnT>
                    <a:lnB w="635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extLst>
                  <a:ext uri="{0D108BD9-81ED-4DB2-BD59-A6C34878D82A}">
                    <a16:rowId xmlns:a16="http://schemas.microsoft.com/office/drawing/2014/main" val="10001"/>
                  </a:ext>
                </a:extLst>
              </a:tr>
              <a:tr h="152400">
                <a:tc rowSpan="3">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400" b="0" dirty="0" smtClean="0">
                          <a:solidFill>
                            <a:schemeClr val="tx1"/>
                          </a:solidFill>
                        </a:rPr>
                        <a:t>Ｂ　３年</a:t>
                      </a:r>
                      <a:endParaRPr kumimoji="1" lang="ja-JP" altLang="en-US" sz="1400" b="0" dirty="0">
                        <a:solidFill>
                          <a:schemeClr val="tx1"/>
                        </a:solidFill>
                      </a:endParaRPr>
                    </a:p>
                  </a:txBody>
                  <a:tcPr anchor="ctr">
                    <a:lnL w="12700" cmpd="sng">
                      <a:solidFill>
                        <a:sysClr val="window" lastClr="FFFFFF"/>
                      </a:solidFill>
                    </a:lnL>
                    <a:lnR w="12700" cap="flat" cmpd="sng" algn="ctr">
                      <a:solidFill>
                        <a:sysClr val="window" lastClr="FFFFFF"/>
                      </a:solidFill>
                      <a:prstDash val="solid"/>
                      <a:round/>
                      <a:headEnd type="none" w="med" len="med"/>
                      <a:tailEnd type="none" w="med" len="med"/>
                    </a:lnR>
                    <a:lnT w="1270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en-US" altLang="ja-JP" sz="900" b="0" dirty="0" smtClean="0">
                          <a:solidFill>
                            <a:schemeClr val="tx1"/>
                          </a:solidFill>
                          <a:latin typeface="+mj-ea"/>
                          <a:ea typeface="+mj-ea"/>
                        </a:rPr>
                        <a:t>240</a:t>
                      </a:r>
                      <a:r>
                        <a:rPr kumimoji="1" lang="ja-JP" altLang="en-US" sz="900" b="0" dirty="0" smtClean="0">
                          <a:solidFill>
                            <a:schemeClr val="tx1"/>
                          </a:solidFill>
                          <a:latin typeface="+mj-ea"/>
                          <a:ea typeface="+mj-ea"/>
                        </a:rPr>
                        <a:t>万円以上</a:t>
                      </a:r>
                      <a:r>
                        <a:rPr kumimoji="1" lang="en-US" altLang="ja-JP" sz="900" b="0" dirty="0" smtClean="0">
                          <a:solidFill>
                            <a:schemeClr val="tx1"/>
                          </a:solidFill>
                          <a:latin typeface="+mj-ea"/>
                          <a:ea typeface="+mj-ea"/>
                        </a:rPr>
                        <a:t>5,000</a:t>
                      </a:r>
                      <a:r>
                        <a:rPr kumimoji="1" lang="ja-JP" altLang="en-US" sz="900" b="0" dirty="0" smtClean="0">
                          <a:solidFill>
                            <a:schemeClr val="tx1"/>
                          </a:solidFill>
                          <a:latin typeface="+mj-ea"/>
                          <a:ea typeface="+mj-ea"/>
                        </a:rPr>
                        <a:t>万円未満</a:t>
                      </a:r>
                      <a:endParaRPr kumimoji="1" lang="en-US" altLang="ja-JP" sz="900" b="0" dirty="0" smtClean="0">
                        <a:solidFill>
                          <a:schemeClr val="tx1"/>
                        </a:solidFill>
                        <a:latin typeface="+mj-ea"/>
                        <a:ea typeface="+mj-ea"/>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ysClr val="window" lastClr="FFFFFF"/>
                      </a:solidFill>
                      <a:prstDash val="solid"/>
                      <a:round/>
                      <a:headEnd type="none" w="med" len="med"/>
                      <a:tailEnd type="none" w="med" len="med"/>
                    </a:lnT>
                    <a:lnB w="635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400" b="0" dirty="0" smtClean="0">
                          <a:solidFill>
                            <a:schemeClr val="tx1"/>
                          </a:solidFill>
                        </a:rPr>
                        <a:t>＜</a:t>
                      </a:r>
                      <a:r>
                        <a:rPr kumimoji="1" lang="en-US" altLang="ja-JP" sz="1400" b="0" dirty="0" smtClean="0">
                          <a:solidFill>
                            <a:schemeClr val="tx1"/>
                          </a:solidFill>
                        </a:rPr>
                        <a:t>50</a:t>
                      </a:r>
                      <a:r>
                        <a:rPr kumimoji="1" lang="ja-JP" altLang="en-US" sz="1400" b="0" dirty="0" smtClean="0">
                          <a:solidFill>
                            <a:schemeClr val="tx1"/>
                          </a:solidFill>
                        </a:rPr>
                        <a:t>万円＞</a:t>
                      </a:r>
                      <a:endParaRPr kumimoji="1" lang="en-US" altLang="ja-JP" sz="1400" b="0" dirty="0" smtClean="0">
                        <a:solidFill>
                          <a:schemeClr val="tx1"/>
                        </a:solidFill>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ysClr val="window" lastClr="FFFFFF"/>
                      </a:solidFill>
                      <a:prstDash val="solid"/>
                      <a:round/>
                      <a:headEnd type="none" w="med" len="med"/>
                      <a:tailEnd type="none" w="med" len="med"/>
                    </a:lnT>
                    <a:lnB w="635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400" b="0" dirty="0" smtClean="0">
                          <a:solidFill>
                            <a:schemeClr val="tx1"/>
                          </a:solidFill>
                        </a:rPr>
                        <a:t>＜</a:t>
                      </a:r>
                      <a:r>
                        <a:rPr kumimoji="1" lang="en-US" altLang="ja-JP" sz="1400" b="0" dirty="0" smtClean="0">
                          <a:solidFill>
                            <a:schemeClr val="tx1"/>
                          </a:solidFill>
                        </a:rPr>
                        <a:t>50</a:t>
                      </a:r>
                      <a:r>
                        <a:rPr kumimoji="1" lang="ja-JP" altLang="en-US" sz="1400" b="0" dirty="0" smtClean="0">
                          <a:solidFill>
                            <a:schemeClr val="tx1"/>
                          </a:solidFill>
                        </a:rPr>
                        <a:t>万円＞</a:t>
                      </a:r>
                      <a:endParaRPr kumimoji="1" lang="en-US" altLang="ja-JP" sz="1400" b="0" dirty="0" smtClean="0">
                        <a:solidFill>
                          <a:schemeClr val="tx1"/>
                        </a:solidFill>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ysClr val="window" lastClr="FFFFFF"/>
                      </a:solidFill>
                      <a:prstDash val="solid"/>
                      <a:round/>
                      <a:headEnd type="none" w="med" len="med"/>
                      <a:tailEnd type="none" w="med" len="med"/>
                    </a:lnT>
                    <a:lnB w="635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400" b="0" dirty="0" smtClean="0">
                          <a:solidFill>
                            <a:schemeClr val="tx1"/>
                          </a:solidFill>
                        </a:rPr>
                        <a:t>＜</a:t>
                      </a:r>
                      <a:r>
                        <a:rPr kumimoji="1" lang="en-US" altLang="ja-JP" sz="1400" b="0" dirty="0" smtClean="0">
                          <a:solidFill>
                            <a:schemeClr val="tx1"/>
                          </a:solidFill>
                        </a:rPr>
                        <a:t>80</a:t>
                      </a:r>
                      <a:r>
                        <a:rPr kumimoji="1" lang="ja-JP" altLang="en-US" sz="1400" b="0" dirty="0" smtClean="0">
                          <a:solidFill>
                            <a:schemeClr val="tx1"/>
                          </a:solidFill>
                        </a:rPr>
                        <a:t>万円＞</a:t>
                      </a:r>
                      <a:endParaRPr kumimoji="1" lang="en-US" altLang="ja-JP" sz="1400" b="0" dirty="0" smtClean="0">
                        <a:solidFill>
                          <a:schemeClr val="tx1"/>
                        </a:solidFill>
                      </a:endParaRPr>
                    </a:p>
                  </a:txBody>
                  <a:tcPr anchor="ctr">
                    <a:lnL w="12700" cap="flat" cmpd="sng" algn="ctr">
                      <a:solidFill>
                        <a:sysClr val="window" lastClr="FFFFFF"/>
                      </a:solidFill>
                      <a:prstDash val="solid"/>
                      <a:round/>
                      <a:headEnd type="none" w="med" len="med"/>
                      <a:tailEnd type="none" w="med" len="med"/>
                    </a:lnL>
                    <a:lnR w="12700" cap="flat" cmpd="sng" algn="ctr">
                      <a:solidFill>
                        <a:sysClr val="window" lastClr="FFFFFF"/>
                      </a:solidFill>
                      <a:prstDash val="solid"/>
                      <a:round/>
                      <a:headEnd type="none" w="med" len="med"/>
                      <a:tailEnd type="none" w="med" len="med"/>
                    </a:lnR>
                    <a:lnT w="6350" cap="flat" cmpd="sng" algn="ctr">
                      <a:solidFill>
                        <a:sysClr val="window" lastClr="FFFFFF"/>
                      </a:solidFill>
                      <a:prstDash val="solid"/>
                      <a:round/>
                      <a:headEnd type="none" w="med" len="med"/>
                      <a:tailEnd type="none" w="med" len="med"/>
                    </a:lnT>
                    <a:lnB w="6350" cap="flat" cmpd="sng" algn="ctr">
                      <a:solidFill>
                        <a:sysClr val="window" lastClr="FFFFFF"/>
                      </a:solidFill>
                      <a:prstDash val="solid"/>
                      <a:round/>
                      <a:headEnd type="none" w="med" len="med"/>
                      <a:tailEnd type="none" w="med" len="med"/>
                    </a:lnB>
                    <a:lnTlToBr w="12700" cmpd="sng">
                      <a:noFill/>
                      <a:prstDash val="solid"/>
                    </a:lnTlToBr>
                    <a:lnBlToTr w="12700" cmpd="sng">
                      <a:noFill/>
                      <a:prstDash val="solid"/>
                    </a:lnBlToTr>
                    <a:solidFill>
                      <a:srgbClr val="9BBB59">
                        <a:lumMod val="40000"/>
                        <a:lumOff val="60000"/>
                      </a:srgbClr>
                    </a:solidFill>
                  </a:tcPr>
                </a:tc>
                <a:extLst>
                  <a:ext uri="{0D108BD9-81ED-4DB2-BD59-A6C34878D82A}">
                    <a16:rowId xmlns:a16="http://schemas.microsoft.com/office/drawing/2014/main" val="10002"/>
                  </a:ext>
                </a:extLst>
              </a:tr>
              <a:tr h="362641">
                <a:tc vMerge="1">
                  <a:txBody>
                    <a:bodyPr/>
                    <a:lstStyle/>
                    <a:p>
                      <a:pPr algn="ctr"/>
                      <a:endParaRPr kumimoji="1" lang="ja-JP" altLang="en-US" sz="1400" b="0" dirty="0">
                        <a:solidFill>
                          <a:schemeClr val="tx1"/>
                        </a:solidFill>
                      </a:endParaRPr>
                    </a:p>
                  </a:txBody>
                  <a:tcPr anchor="ctr">
                    <a:lnT w="12700" cap="flat" cmpd="sng" algn="ctr">
                      <a:solidFill>
                        <a:schemeClr val="bg1"/>
                      </a:solidFill>
                      <a:prstDash val="solid"/>
                      <a:round/>
                      <a:headEnd type="none" w="med" len="med"/>
                      <a:tailEnd type="none" w="med" len="med"/>
                    </a:lnT>
                    <a:solidFill>
                      <a:srgbClr val="99FF66"/>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en-US" altLang="ja-JP" sz="900" b="0" dirty="0" smtClean="0">
                          <a:solidFill>
                            <a:schemeClr val="tx1"/>
                          </a:solidFill>
                          <a:latin typeface="+mj-ea"/>
                          <a:ea typeface="+mj-ea"/>
                        </a:rPr>
                        <a:t>5,000</a:t>
                      </a:r>
                      <a:r>
                        <a:rPr kumimoji="1" lang="ja-JP" altLang="en-US" sz="900" b="0" dirty="0" smtClean="0">
                          <a:solidFill>
                            <a:schemeClr val="tx1"/>
                          </a:solidFill>
                          <a:latin typeface="+mj-ea"/>
                          <a:ea typeface="+mj-ea"/>
                        </a:rPr>
                        <a:t>万円以上１億円未満</a:t>
                      </a:r>
                      <a:endParaRPr kumimoji="1" lang="en-US" altLang="ja-JP" sz="900" b="0" dirty="0" smtClean="0">
                        <a:solidFill>
                          <a:schemeClr val="tx1"/>
                        </a:solidFill>
                        <a:latin typeface="+mj-ea"/>
                        <a:ea typeface="+mj-ea"/>
                      </a:endParaRPr>
                    </a:p>
                  </a:txBody>
                  <a:tcPr anchor="ctr">
                    <a:lnL w="12700" cmpd="sng">
                      <a:solidFill>
                        <a:sysClr val="window" lastClr="FFFFFF"/>
                      </a:solidFill>
                    </a:lnL>
                    <a:lnR w="12700" cmpd="sng">
                      <a:solidFill>
                        <a:sysClr val="window" lastClr="FFFFFF"/>
                      </a:solidFill>
                    </a:lnR>
                    <a:lnT w="635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400" b="0" dirty="0" smtClean="0">
                          <a:solidFill>
                            <a:schemeClr val="tx1"/>
                          </a:solidFill>
                        </a:rPr>
                        <a:t>＜</a:t>
                      </a:r>
                      <a:r>
                        <a:rPr kumimoji="1" lang="en-US" altLang="ja-JP" sz="1400" b="0" dirty="0" smtClean="0">
                          <a:solidFill>
                            <a:schemeClr val="tx1"/>
                          </a:solidFill>
                        </a:rPr>
                        <a:t>50</a:t>
                      </a:r>
                      <a:r>
                        <a:rPr kumimoji="1" lang="ja-JP" altLang="en-US" sz="1400" b="0" dirty="0" smtClean="0">
                          <a:solidFill>
                            <a:schemeClr val="tx1"/>
                          </a:solidFill>
                        </a:rPr>
                        <a:t>万円＞</a:t>
                      </a:r>
                      <a:endParaRPr kumimoji="1" lang="ja-JP" altLang="en-US" sz="1400" b="0" dirty="0">
                        <a:solidFill>
                          <a:schemeClr val="tx1"/>
                        </a:solidFill>
                      </a:endParaRPr>
                    </a:p>
                  </a:txBody>
                  <a:tcPr anchor="ctr">
                    <a:lnL w="12700" cmpd="sng">
                      <a:solidFill>
                        <a:sysClr val="window" lastClr="FFFFFF"/>
                      </a:solidFill>
                    </a:lnL>
                    <a:lnR w="12700" cmpd="sng">
                      <a:solidFill>
                        <a:sysClr val="window" lastClr="FFFFFF"/>
                      </a:solidFill>
                    </a:lnR>
                    <a:lnT w="635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400" b="0" dirty="0" smtClean="0">
                          <a:solidFill>
                            <a:schemeClr val="tx1"/>
                          </a:solidFill>
                        </a:rPr>
                        <a:t>＜</a:t>
                      </a:r>
                      <a:r>
                        <a:rPr kumimoji="1" lang="en-US" altLang="ja-JP" sz="1400" b="0" dirty="0" smtClean="0">
                          <a:solidFill>
                            <a:schemeClr val="tx1"/>
                          </a:solidFill>
                        </a:rPr>
                        <a:t>75</a:t>
                      </a:r>
                      <a:r>
                        <a:rPr kumimoji="1" lang="ja-JP" altLang="en-US" sz="1400" b="0" dirty="0" smtClean="0">
                          <a:solidFill>
                            <a:schemeClr val="tx1"/>
                          </a:solidFill>
                        </a:rPr>
                        <a:t>万円＞</a:t>
                      </a:r>
                      <a:endParaRPr kumimoji="1" lang="ja-JP" altLang="en-US" sz="1400" b="0" dirty="0">
                        <a:solidFill>
                          <a:schemeClr val="tx1"/>
                        </a:solidFill>
                      </a:endParaRPr>
                    </a:p>
                  </a:txBody>
                  <a:tcPr anchor="ctr">
                    <a:lnL w="12700" cmpd="sng">
                      <a:solidFill>
                        <a:sysClr val="window" lastClr="FFFFFF"/>
                      </a:solidFill>
                    </a:lnL>
                    <a:lnR w="12700" cmpd="sng">
                      <a:solidFill>
                        <a:sysClr val="window" lastClr="FFFFFF"/>
                      </a:solidFill>
                    </a:lnR>
                    <a:lnT w="635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400" b="0" dirty="0" smtClean="0">
                          <a:solidFill>
                            <a:schemeClr val="tx1"/>
                          </a:solidFill>
                        </a:rPr>
                        <a:t>＜</a:t>
                      </a:r>
                      <a:r>
                        <a:rPr kumimoji="1" lang="en-US" altLang="ja-JP" sz="1400" b="0" dirty="0" smtClean="0">
                          <a:solidFill>
                            <a:schemeClr val="tx1"/>
                          </a:solidFill>
                        </a:rPr>
                        <a:t>100</a:t>
                      </a:r>
                      <a:r>
                        <a:rPr kumimoji="1" lang="ja-JP" altLang="en-US" sz="1400" b="0" dirty="0" smtClean="0">
                          <a:solidFill>
                            <a:schemeClr val="tx1"/>
                          </a:solidFill>
                        </a:rPr>
                        <a:t>万円＞</a:t>
                      </a:r>
                      <a:endParaRPr kumimoji="1" lang="ja-JP" altLang="en-US" sz="1400" b="0" dirty="0">
                        <a:solidFill>
                          <a:schemeClr val="tx1"/>
                        </a:solidFill>
                      </a:endParaRPr>
                    </a:p>
                  </a:txBody>
                  <a:tcPr anchor="ctr">
                    <a:lnL w="12700" cmpd="sng">
                      <a:solidFill>
                        <a:sysClr val="window" lastClr="FFFFFF"/>
                      </a:solidFill>
                    </a:lnL>
                    <a:lnR w="12700" cmpd="sng">
                      <a:solidFill>
                        <a:sysClr val="window" lastClr="FFFFFF"/>
                      </a:solidFill>
                    </a:lnR>
                    <a:lnT w="6350" cap="flat" cmpd="sng" algn="ctr">
                      <a:solidFill>
                        <a:sysClr val="window" lastClr="FFFFFF"/>
                      </a:solidFill>
                      <a:prstDash val="solid"/>
                      <a:round/>
                      <a:headEnd type="none" w="med" len="med"/>
                      <a:tailEnd type="none" w="med" len="med"/>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extLst>
                  <a:ext uri="{0D108BD9-81ED-4DB2-BD59-A6C34878D82A}">
                    <a16:rowId xmlns:a16="http://schemas.microsoft.com/office/drawing/2014/main" val="10003"/>
                  </a:ext>
                </a:extLst>
              </a:tr>
              <a:tr h="292581">
                <a:tc vMerge="1">
                  <a:txBody>
                    <a:bodyPr/>
                    <a:lstStyle/>
                    <a:p>
                      <a:pPr algn="ctr"/>
                      <a:endParaRPr kumimoji="1" lang="ja-JP" altLang="en-US" sz="1400" b="0" dirty="0">
                        <a:solidFill>
                          <a:schemeClr val="tx1"/>
                        </a:solidFill>
                      </a:endParaRPr>
                    </a:p>
                  </a:txBody>
                  <a:tcPr anchor="ctr">
                    <a:solidFill>
                      <a:srgbClr val="99FF66"/>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900" b="0" dirty="0" smtClean="0">
                          <a:solidFill>
                            <a:schemeClr val="tx1"/>
                          </a:solidFill>
                          <a:latin typeface="+mj-ea"/>
                          <a:ea typeface="+mj-ea"/>
                        </a:rPr>
                        <a:t>１億円以上</a:t>
                      </a:r>
                      <a:endParaRPr kumimoji="1" lang="ja-JP" altLang="en-US" sz="900" b="0" dirty="0">
                        <a:solidFill>
                          <a:schemeClr val="tx1"/>
                        </a:solidFill>
                        <a:latin typeface="+mj-ea"/>
                        <a:ea typeface="+mj-ea"/>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400" b="0" dirty="0" smtClean="0">
                          <a:solidFill>
                            <a:schemeClr val="tx1"/>
                          </a:solidFill>
                        </a:rPr>
                        <a:t>＜</a:t>
                      </a:r>
                      <a:r>
                        <a:rPr kumimoji="1" lang="en-US" altLang="ja-JP" sz="1400" b="0" dirty="0" smtClean="0">
                          <a:solidFill>
                            <a:schemeClr val="tx1"/>
                          </a:solidFill>
                        </a:rPr>
                        <a:t>100</a:t>
                      </a:r>
                      <a:r>
                        <a:rPr kumimoji="1" lang="ja-JP" altLang="en-US" sz="1400" b="0" dirty="0" smtClean="0">
                          <a:solidFill>
                            <a:schemeClr val="tx1"/>
                          </a:solidFill>
                        </a:rPr>
                        <a:t>万円＞</a:t>
                      </a:r>
                      <a:endParaRPr kumimoji="1" lang="ja-JP" altLang="en-US" sz="1400" b="0" dirty="0">
                        <a:solidFill>
                          <a:schemeClr val="tx1"/>
                        </a:solidFill>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400" b="0" dirty="0" smtClean="0">
                          <a:solidFill>
                            <a:schemeClr val="tx1"/>
                          </a:solidFill>
                        </a:rPr>
                        <a:t>＜</a:t>
                      </a:r>
                      <a:r>
                        <a:rPr kumimoji="1" lang="en-US" altLang="ja-JP" sz="1400" b="0" dirty="0" smtClean="0">
                          <a:solidFill>
                            <a:schemeClr val="tx1"/>
                          </a:solidFill>
                        </a:rPr>
                        <a:t>150</a:t>
                      </a:r>
                      <a:r>
                        <a:rPr kumimoji="1" lang="ja-JP" altLang="en-US" sz="1400" b="0" dirty="0" smtClean="0">
                          <a:solidFill>
                            <a:schemeClr val="tx1"/>
                          </a:solidFill>
                        </a:rPr>
                        <a:t>万円＞</a:t>
                      </a:r>
                      <a:endParaRPr kumimoji="1" lang="ja-JP" altLang="en-US" sz="1400" b="0" dirty="0">
                        <a:solidFill>
                          <a:schemeClr val="tx1"/>
                        </a:solidFill>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tc>
                  <a:txBody>
                    <a:bodyPr/>
                    <a:lstStyle>
                      <a:lvl1pPr marL="0" algn="l" defTabSz="914400" rtl="0" eaLnBrk="1" latinLnBrk="0" hangingPunct="1">
                        <a:defRPr kumimoji="1" sz="1800" kern="1200">
                          <a:solidFill>
                            <a:schemeClr val="dk1"/>
                          </a:solidFill>
                          <a:latin typeface="Calibri"/>
                        </a:defRPr>
                      </a:lvl1pPr>
                      <a:lvl2pPr marL="457200" algn="l" defTabSz="914400" rtl="0" eaLnBrk="1" latinLnBrk="0" hangingPunct="1">
                        <a:defRPr kumimoji="1" sz="1800" kern="1200">
                          <a:solidFill>
                            <a:schemeClr val="dk1"/>
                          </a:solidFill>
                          <a:latin typeface="Calibri"/>
                        </a:defRPr>
                      </a:lvl2pPr>
                      <a:lvl3pPr marL="914400" algn="l" defTabSz="914400" rtl="0" eaLnBrk="1" latinLnBrk="0" hangingPunct="1">
                        <a:defRPr kumimoji="1" sz="1800" kern="1200">
                          <a:solidFill>
                            <a:schemeClr val="dk1"/>
                          </a:solidFill>
                          <a:latin typeface="Calibri"/>
                        </a:defRPr>
                      </a:lvl3pPr>
                      <a:lvl4pPr marL="1371600" algn="l" defTabSz="914400" rtl="0" eaLnBrk="1" latinLnBrk="0" hangingPunct="1">
                        <a:defRPr kumimoji="1" sz="1800" kern="1200">
                          <a:solidFill>
                            <a:schemeClr val="dk1"/>
                          </a:solidFill>
                          <a:latin typeface="Calibri"/>
                        </a:defRPr>
                      </a:lvl4pPr>
                      <a:lvl5pPr marL="1828800" algn="l" defTabSz="914400" rtl="0" eaLnBrk="1" latinLnBrk="0" hangingPunct="1">
                        <a:defRPr kumimoji="1" sz="1800" kern="1200">
                          <a:solidFill>
                            <a:schemeClr val="dk1"/>
                          </a:solidFill>
                          <a:latin typeface="Calibri"/>
                        </a:defRPr>
                      </a:lvl5pPr>
                      <a:lvl6pPr marL="2286000" algn="l" defTabSz="914400" rtl="0" eaLnBrk="1" latinLnBrk="0" hangingPunct="1">
                        <a:defRPr kumimoji="1" sz="1800" kern="1200">
                          <a:solidFill>
                            <a:schemeClr val="dk1"/>
                          </a:solidFill>
                          <a:latin typeface="Calibri"/>
                        </a:defRPr>
                      </a:lvl6pPr>
                      <a:lvl7pPr marL="2743200" algn="l" defTabSz="914400" rtl="0" eaLnBrk="1" latinLnBrk="0" hangingPunct="1">
                        <a:defRPr kumimoji="1" sz="1800" kern="1200">
                          <a:solidFill>
                            <a:schemeClr val="dk1"/>
                          </a:solidFill>
                          <a:latin typeface="Calibri"/>
                        </a:defRPr>
                      </a:lvl7pPr>
                      <a:lvl8pPr marL="3200400" algn="l" defTabSz="914400" rtl="0" eaLnBrk="1" latinLnBrk="0" hangingPunct="1">
                        <a:defRPr kumimoji="1" sz="1800" kern="1200">
                          <a:solidFill>
                            <a:schemeClr val="dk1"/>
                          </a:solidFill>
                          <a:latin typeface="Calibri"/>
                        </a:defRPr>
                      </a:lvl8pPr>
                      <a:lvl9pPr marL="3657600" algn="l" defTabSz="914400" rtl="0" eaLnBrk="1" latinLnBrk="0" hangingPunct="1">
                        <a:defRPr kumimoji="1" sz="1800" kern="1200">
                          <a:solidFill>
                            <a:schemeClr val="dk1"/>
                          </a:solidFill>
                          <a:latin typeface="Calibri"/>
                        </a:defRPr>
                      </a:lvl9pPr>
                    </a:lstStyle>
                    <a:p>
                      <a:pPr algn="ctr"/>
                      <a:r>
                        <a:rPr kumimoji="1" lang="ja-JP" altLang="en-US" sz="1400" b="0" dirty="0" smtClean="0">
                          <a:solidFill>
                            <a:schemeClr val="tx1"/>
                          </a:solidFill>
                        </a:rPr>
                        <a:t>＜</a:t>
                      </a:r>
                      <a:r>
                        <a:rPr kumimoji="1" lang="en-US" altLang="ja-JP" sz="1400" b="0" dirty="0" smtClean="0">
                          <a:solidFill>
                            <a:schemeClr val="tx1"/>
                          </a:solidFill>
                        </a:rPr>
                        <a:t>200</a:t>
                      </a:r>
                      <a:r>
                        <a:rPr kumimoji="1" lang="ja-JP" altLang="en-US" sz="1400" b="0" dirty="0" smtClean="0">
                          <a:solidFill>
                            <a:schemeClr val="tx1"/>
                          </a:solidFill>
                        </a:rPr>
                        <a:t>万円＞</a:t>
                      </a:r>
                      <a:endParaRPr kumimoji="1" lang="ja-JP" altLang="en-US" sz="1400" b="0" dirty="0">
                        <a:solidFill>
                          <a:schemeClr val="tx1"/>
                        </a:solidFill>
                      </a:endParaRPr>
                    </a:p>
                  </a:txBody>
                  <a:tcPr anchor="ctr">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9BBB59">
                        <a:lumMod val="40000"/>
                        <a:lumOff val="60000"/>
                      </a:srgbClr>
                    </a:solidFill>
                  </a:tcPr>
                </a:tc>
                <a:extLst>
                  <a:ext uri="{0D108BD9-81ED-4DB2-BD59-A6C34878D82A}">
                    <a16:rowId xmlns:a16="http://schemas.microsoft.com/office/drawing/2014/main" val="10004"/>
                  </a:ext>
                </a:extLst>
              </a:tr>
            </a:tbl>
          </a:graphicData>
        </a:graphic>
      </p:graphicFrame>
      <p:sp>
        <p:nvSpPr>
          <p:cNvPr id="37" name="テキスト ボックス 36"/>
          <p:cNvSpPr txBox="1"/>
          <p:nvPr/>
        </p:nvSpPr>
        <p:spPr>
          <a:xfrm>
            <a:off x="165102" y="4353361"/>
            <a:ext cx="3181261" cy="938719"/>
          </a:xfrm>
          <a:prstGeom prst="rect">
            <a:avLst/>
          </a:prstGeom>
          <a:noFill/>
        </p:spPr>
        <p:txBody>
          <a:bodyPr wrap="square" rtlCol="0">
            <a:spAutoFit/>
          </a:bodyPr>
          <a:lstStyle/>
          <a:p>
            <a:r>
              <a:rPr lang="ja-JP" altLang="en-US" sz="1100" dirty="0" smtClean="0">
                <a:solidFill>
                  <a:prstClr val="black"/>
                </a:solidFill>
              </a:rPr>
              <a:t>Ａ</a:t>
            </a:r>
            <a:r>
              <a:rPr lang="ja-JP" altLang="en-US" sz="1100" dirty="0">
                <a:solidFill>
                  <a:prstClr val="black"/>
                </a:solidFill>
              </a:rPr>
              <a:t>　≪雇用管理改善計画期間</a:t>
            </a:r>
            <a:r>
              <a:rPr lang="ja-JP" altLang="en-US" sz="1100" dirty="0" smtClean="0">
                <a:solidFill>
                  <a:prstClr val="black"/>
                </a:solidFill>
              </a:rPr>
              <a:t>１年タイプ≫</a:t>
            </a:r>
            <a:endParaRPr lang="ja-JP" altLang="en-US" sz="1100" dirty="0">
              <a:solidFill>
                <a:prstClr val="black"/>
              </a:solidFill>
            </a:endParaRPr>
          </a:p>
          <a:p>
            <a:pPr marL="85725" indent="-85725"/>
            <a:r>
              <a:rPr lang="ja-JP" altLang="en-US" sz="1100" dirty="0" smtClean="0">
                <a:solidFill>
                  <a:prstClr val="black"/>
                </a:solidFill>
              </a:rPr>
              <a:t>①計画</a:t>
            </a:r>
            <a:r>
              <a:rPr lang="ja-JP" altLang="en-US" sz="1100" dirty="0">
                <a:solidFill>
                  <a:prstClr val="black"/>
                </a:solidFill>
              </a:rPr>
              <a:t>の開始から１年後に、雇用管理改善を</a:t>
            </a:r>
            <a:r>
              <a:rPr lang="ja-JP" altLang="en-US" sz="1100" dirty="0" smtClean="0">
                <a:solidFill>
                  <a:prstClr val="black"/>
                </a:solidFill>
              </a:rPr>
              <a:t>達成</a:t>
            </a:r>
            <a:r>
              <a:rPr lang="ja-JP" altLang="en-US" sz="1100" dirty="0">
                <a:solidFill>
                  <a:prstClr val="black"/>
                </a:solidFill>
              </a:rPr>
              <a:t>する</a:t>
            </a:r>
            <a:r>
              <a:rPr lang="ja-JP" altLang="en-US" sz="1100" dirty="0" smtClean="0">
                <a:solidFill>
                  <a:prstClr val="black"/>
                </a:solidFill>
              </a:rPr>
              <a:t>こと（計画達成助成）</a:t>
            </a:r>
            <a:endParaRPr lang="ja-JP" altLang="en-US" sz="1100" dirty="0">
              <a:solidFill>
                <a:prstClr val="black"/>
              </a:solidFill>
            </a:endParaRPr>
          </a:p>
          <a:p>
            <a:pPr marL="85725" indent="-85725"/>
            <a:r>
              <a:rPr lang="ja-JP" altLang="en-US" sz="1100" dirty="0" smtClean="0">
                <a:solidFill>
                  <a:prstClr val="black"/>
                </a:solidFill>
              </a:rPr>
              <a:t>②計画</a:t>
            </a:r>
            <a:r>
              <a:rPr lang="ja-JP" altLang="en-US" sz="1100" dirty="0">
                <a:solidFill>
                  <a:prstClr val="black"/>
                </a:solidFill>
              </a:rPr>
              <a:t>の開始から３年後に、生産性向上、雇用管理改善</a:t>
            </a:r>
            <a:r>
              <a:rPr lang="ja-JP" altLang="en-US" sz="1100" dirty="0" smtClean="0">
                <a:solidFill>
                  <a:prstClr val="black"/>
                </a:solidFill>
              </a:rPr>
              <a:t>を達成すること（上乗せ助成）</a:t>
            </a:r>
            <a:endParaRPr lang="ja-JP" altLang="en-US" sz="1100" dirty="0">
              <a:solidFill>
                <a:prstClr val="black"/>
              </a:solidFill>
            </a:endParaRPr>
          </a:p>
        </p:txBody>
      </p:sp>
      <p:cxnSp>
        <p:nvCxnSpPr>
          <p:cNvPr id="38" name="直線コネクタ 37"/>
          <p:cNvCxnSpPr/>
          <p:nvPr/>
        </p:nvCxnSpPr>
        <p:spPr>
          <a:xfrm>
            <a:off x="3285604" y="4041471"/>
            <a:ext cx="0" cy="1145835"/>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39" name="テキスト ボックス 38"/>
          <p:cNvSpPr txBox="1"/>
          <p:nvPr/>
        </p:nvSpPr>
        <p:spPr>
          <a:xfrm>
            <a:off x="3285604" y="4230831"/>
            <a:ext cx="3776131" cy="1277273"/>
          </a:xfrm>
          <a:prstGeom prst="rect">
            <a:avLst/>
          </a:prstGeom>
          <a:noFill/>
        </p:spPr>
        <p:txBody>
          <a:bodyPr wrap="square" rtlCol="0">
            <a:spAutoFit/>
          </a:bodyPr>
          <a:lstStyle/>
          <a:p>
            <a:r>
              <a:rPr lang="ja-JP" altLang="en-US" sz="1100" dirty="0" smtClean="0">
                <a:solidFill>
                  <a:prstClr val="black"/>
                </a:solidFill>
              </a:rPr>
              <a:t>Ｂ</a:t>
            </a:r>
            <a:r>
              <a:rPr lang="ja-JP" altLang="en-US" sz="1100" dirty="0">
                <a:solidFill>
                  <a:prstClr val="black"/>
                </a:solidFill>
              </a:rPr>
              <a:t>　≪雇用管理改善計画期間</a:t>
            </a:r>
            <a:r>
              <a:rPr lang="ja-JP" altLang="en-US" sz="1100" dirty="0" smtClean="0">
                <a:solidFill>
                  <a:prstClr val="black"/>
                </a:solidFill>
              </a:rPr>
              <a:t>３年タイプ≫</a:t>
            </a:r>
            <a:endParaRPr lang="ja-JP" altLang="en-US" sz="1100" dirty="0">
              <a:solidFill>
                <a:prstClr val="black"/>
              </a:solidFill>
            </a:endParaRPr>
          </a:p>
          <a:p>
            <a:r>
              <a:rPr lang="ja-JP" altLang="en-US" sz="1100" dirty="0">
                <a:solidFill>
                  <a:prstClr val="black"/>
                </a:solidFill>
              </a:rPr>
              <a:t>　  計画の開始から一定期間経過後に計画開始前</a:t>
            </a:r>
            <a:r>
              <a:rPr lang="ja-JP" altLang="en-US" sz="1100" dirty="0" smtClean="0">
                <a:solidFill>
                  <a:prstClr val="black"/>
                </a:solidFill>
              </a:rPr>
              <a:t>と</a:t>
            </a:r>
            <a:endParaRPr lang="en-US" altLang="ja-JP" sz="1100" dirty="0" smtClean="0">
              <a:solidFill>
                <a:prstClr val="black"/>
              </a:solidFill>
            </a:endParaRPr>
          </a:p>
          <a:p>
            <a:r>
              <a:rPr lang="ja-JP" altLang="en-US" sz="1100" dirty="0" smtClean="0">
                <a:solidFill>
                  <a:prstClr val="black"/>
                </a:solidFill>
              </a:rPr>
              <a:t>比べて</a:t>
            </a:r>
            <a:r>
              <a:rPr lang="ja-JP" altLang="en-US" sz="1100" dirty="0">
                <a:solidFill>
                  <a:prstClr val="black"/>
                </a:solidFill>
              </a:rPr>
              <a:t>、生産性向上</a:t>
            </a:r>
            <a:r>
              <a:rPr lang="ja-JP" altLang="en-US" sz="1100" dirty="0" smtClean="0">
                <a:solidFill>
                  <a:prstClr val="black"/>
                </a:solidFill>
              </a:rPr>
              <a:t>、雇用</a:t>
            </a:r>
            <a:r>
              <a:rPr lang="ja-JP" altLang="en-US" sz="1100" dirty="0">
                <a:solidFill>
                  <a:prstClr val="black"/>
                </a:solidFill>
              </a:rPr>
              <a:t>管理改善を達成した</a:t>
            </a:r>
            <a:r>
              <a:rPr lang="ja-JP" altLang="en-US" sz="1100" dirty="0" smtClean="0">
                <a:solidFill>
                  <a:prstClr val="black"/>
                </a:solidFill>
              </a:rPr>
              <a:t>場合</a:t>
            </a:r>
            <a:endParaRPr lang="en-US" altLang="ja-JP" sz="1100" dirty="0" smtClean="0">
              <a:solidFill>
                <a:prstClr val="black"/>
              </a:solidFill>
            </a:endParaRPr>
          </a:p>
          <a:p>
            <a:r>
              <a:rPr lang="ja-JP" altLang="en-US" sz="1100" dirty="0" smtClean="0">
                <a:solidFill>
                  <a:prstClr val="black"/>
                </a:solidFill>
              </a:rPr>
              <a:t>に</a:t>
            </a:r>
            <a:r>
              <a:rPr lang="ja-JP" altLang="en-US" sz="1100" dirty="0">
                <a:solidFill>
                  <a:prstClr val="black"/>
                </a:solidFill>
              </a:rPr>
              <a:t>一定額を助成</a:t>
            </a:r>
          </a:p>
          <a:p>
            <a:r>
              <a:rPr lang="ja-JP" altLang="en-US" sz="1100" dirty="0">
                <a:solidFill>
                  <a:prstClr val="black"/>
                </a:solidFill>
              </a:rPr>
              <a:t>　①</a:t>
            </a:r>
            <a:r>
              <a:rPr lang="en-US" altLang="ja-JP" sz="1100" dirty="0">
                <a:solidFill>
                  <a:prstClr val="black"/>
                </a:solidFill>
              </a:rPr>
              <a:t>【</a:t>
            </a:r>
            <a:r>
              <a:rPr lang="ja-JP" altLang="en-US" sz="1100" dirty="0">
                <a:solidFill>
                  <a:prstClr val="black"/>
                </a:solidFill>
              </a:rPr>
              <a:t>計画達成助成（１回目）</a:t>
            </a:r>
            <a:r>
              <a:rPr lang="en-US" altLang="ja-JP" sz="1100" dirty="0">
                <a:solidFill>
                  <a:prstClr val="black"/>
                </a:solidFill>
              </a:rPr>
              <a:t>】…</a:t>
            </a:r>
            <a:r>
              <a:rPr lang="ja-JP" altLang="en-US" sz="1100" dirty="0">
                <a:solidFill>
                  <a:prstClr val="black"/>
                </a:solidFill>
              </a:rPr>
              <a:t>計画の開始から１年後</a:t>
            </a:r>
          </a:p>
          <a:p>
            <a:r>
              <a:rPr lang="ja-JP" altLang="en-US" sz="1100" dirty="0">
                <a:solidFill>
                  <a:prstClr val="black"/>
                </a:solidFill>
              </a:rPr>
              <a:t>　②</a:t>
            </a:r>
            <a:r>
              <a:rPr lang="en-US" altLang="ja-JP" sz="1100" dirty="0">
                <a:solidFill>
                  <a:prstClr val="black"/>
                </a:solidFill>
              </a:rPr>
              <a:t>【</a:t>
            </a:r>
            <a:r>
              <a:rPr lang="ja-JP" altLang="en-US" sz="1100" dirty="0">
                <a:solidFill>
                  <a:prstClr val="black"/>
                </a:solidFill>
              </a:rPr>
              <a:t>計画達成助成（２回目）</a:t>
            </a:r>
            <a:r>
              <a:rPr lang="en-US" altLang="ja-JP" sz="1100" dirty="0">
                <a:solidFill>
                  <a:prstClr val="black"/>
                </a:solidFill>
              </a:rPr>
              <a:t>】…</a:t>
            </a:r>
            <a:r>
              <a:rPr lang="ja-JP" altLang="en-US" sz="1100" dirty="0">
                <a:solidFill>
                  <a:prstClr val="black"/>
                </a:solidFill>
              </a:rPr>
              <a:t>計画の開始から２年後</a:t>
            </a:r>
          </a:p>
          <a:p>
            <a:r>
              <a:rPr lang="ja-JP" altLang="en-US" sz="1100" dirty="0">
                <a:solidFill>
                  <a:prstClr val="black"/>
                </a:solidFill>
              </a:rPr>
              <a:t>　③</a:t>
            </a:r>
            <a:r>
              <a:rPr lang="en-US" altLang="ja-JP" sz="1100" dirty="0">
                <a:solidFill>
                  <a:prstClr val="black"/>
                </a:solidFill>
              </a:rPr>
              <a:t>【</a:t>
            </a:r>
            <a:r>
              <a:rPr lang="ja-JP" altLang="en-US" sz="1100" dirty="0">
                <a:solidFill>
                  <a:prstClr val="black"/>
                </a:solidFill>
              </a:rPr>
              <a:t>目標達成時助成</a:t>
            </a:r>
            <a:r>
              <a:rPr lang="en-US" altLang="ja-JP" sz="1100" dirty="0">
                <a:solidFill>
                  <a:prstClr val="black"/>
                </a:solidFill>
              </a:rPr>
              <a:t>】 </a:t>
            </a:r>
            <a:r>
              <a:rPr lang="ja-JP" altLang="en-US" sz="1100" dirty="0" smtClean="0">
                <a:solidFill>
                  <a:prstClr val="black"/>
                </a:solidFill>
              </a:rPr>
              <a:t>　</a:t>
            </a:r>
            <a:r>
              <a:rPr lang="en-US" altLang="ja-JP" sz="1100" dirty="0" smtClean="0">
                <a:solidFill>
                  <a:prstClr val="black"/>
                </a:solidFill>
              </a:rPr>
              <a:t>   </a:t>
            </a:r>
            <a:r>
              <a:rPr lang="ja-JP" altLang="en-US" sz="1100" dirty="0">
                <a:solidFill>
                  <a:prstClr val="black"/>
                </a:solidFill>
              </a:rPr>
              <a:t>　  </a:t>
            </a:r>
            <a:r>
              <a:rPr lang="en-US" altLang="ja-JP" sz="1100" dirty="0">
                <a:solidFill>
                  <a:prstClr val="black"/>
                </a:solidFill>
              </a:rPr>
              <a:t>…</a:t>
            </a:r>
            <a:r>
              <a:rPr lang="ja-JP" altLang="en-US" sz="1100" dirty="0">
                <a:solidFill>
                  <a:prstClr val="black"/>
                </a:solidFill>
              </a:rPr>
              <a:t>計画の開始から３年後</a:t>
            </a:r>
            <a:endParaRPr lang="en-US" altLang="ja-JP" sz="1100" dirty="0">
              <a:solidFill>
                <a:prstClr val="black"/>
              </a:solidFill>
            </a:endParaRPr>
          </a:p>
        </p:txBody>
      </p:sp>
    </p:spTree>
    <p:extLst>
      <p:ext uri="{BB962C8B-B14F-4D97-AF65-F5344CB8AC3E}">
        <p14:creationId xmlns:p14="http://schemas.microsoft.com/office/powerpoint/2010/main" val="42732773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99392" y="8837695"/>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1600" smtClean="0"/>
              <a:pPr/>
              <a:t>7</a:t>
            </a:fld>
            <a:endParaRPr lang="ja-JP" altLang="en-US" sz="1600" dirty="0"/>
          </a:p>
        </p:txBody>
      </p:sp>
      <p:sp>
        <p:nvSpPr>
          <p:cNvPr id="7" name="タイトル 1"/>
          <p:cNvSpPr txBox="1">
            <a:spLocks/>
          </p:cNvSpPr>
          <p:nvPr/>
        </p:nvSpPr>
        <p:spPr>
          <a:xfrm>
            <a:off x="0" y="107504"/>
            <a:ext cx="6858000" cy="432000"/>
          </a:xfrm>
          <a:prstGeom prst="roundRect">
            <a:avLst/>
          </a:prstGeom>
          <a:solidFill>
            <a:srgbClr val="002060"/>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solidFill>
                  <a:prstClr val="white"/>
                </a:solidFill>
                <a:latin typeface="ＭＳ ゴシック" panose="020B0609070205080204" pitchFamily="49" charset="-128"/>
                <a:ea typeface="ＭＳ ゴシック" panose="020B0609070205080204" pitchFamily="49" charset="-128"/>
              </a:rPr>
              <a:t>１</a:t>
            </a:r>
            <a:r>
              <a:rPr lang="ja-JP" altLang="en-US" sz="2000" b="1" dirty="0" smtClean="0">
                <a:solidFill>
                  <a:prstClr val="white"/>
                </a:solidFill>
                <a:latin typeface="ＭＳ ゴシック" panose="020B0609070205080204" pitchFamily="49" charset="-128"/>
                <a:ea typeface="ＭＳ ゴシック" panose="020B0609070205080204" pitchFamily="49" charset="-128"/>
              </a:rPr>
              <a:t>．賃金引上げに関する支援</a:t>
            </a:r>
            <a:endParaRPr lang="ja-JP" altLang="en-US" sz="2000" b="1" dirty="0">
              <a:solidFill>
                <a:prstClr val="white"/>
              </a:solidFill>
              <a:latin typeface="ＭＳ ゴシック" panose="020B0609070205080204" pitchFamily="49" charset="-128"/>
              <a:ea typeface="ＭＳ ゴシック" panose="020B0609070205080204" pitchFamily="49" charset="-128"/>
            </a:endParaRPr>
          </a:p>
        </p:txBody>
      </p:sp>
      <p:sp>
        <p:nvSpPr>
          <p:cNvPr id="8" name="Rectangle 3"/>
          <p:cNvSpPr>
            <a:spLocks noChangeArrowheads="1"/>
          </p:cNvSpPr>
          <p:nvPr/>
        </p:nvSpPr>
        <p:spPr bwMode="auto">
          <a:xfrm>
            <a:off x="-44624" y="493209"/>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（４）</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a:solidFill>
                  <a:srgbClr val="FF0000"/>
                </a:solidFill>
                <a:latin typeface="ＭＳ ゴシック" panose="020B0609070205080204" pitchFamily="49" charset="-128"/>
                <a:ea typeface="ＭＳ ゴシック" panose="020B0609070205080204" pitchFamily="49" charset="-128"/>
              </a:rPr>
              <a:t>非正規</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雇用労働者の</a:t>
            </a:r>
            <a:r>
              <a:rPr lang="ja-JP" altLang="en-US" sz="1200" b="1" dirty="0">
                <a:solidFill>
                  <a:srgbClr val="FF0000"/>
                </a:solidFill>
                <a:latin typeface="ＭＳ ゴシック" panose="020B0609070205080204" pitchFamily="49" charset="-128"/>
                <a:ea typeface="ＭＳ ゴシック" panose="020B0609070205080204" pitchFamily="49" charset="-128"/>
              </a:rPr>
              <a:t>キャリアアップ・賃金引上げ</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に取組む</a:t>
            </a:r>
            <a:r>
              <a:rPr lang="ja-JP" altLang="en-US" sz="1200" b="1" dirty="0">
                <a:solidFill>
                  <a:srgbClr val="FF0000"/>
                </a:solidFill>
                <a:latin typeface="ＭＳ ゴシック" panose="020B0609070205080204" pitchFamily="49" charset="-128"/>
                <a:ea typeface="ＭＳ ゴシック" panose="020B0609070205080204" pitchFamily="49" charset="-128"/>
              </a:rPr>
              <a:t>ため</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の支援</a:t>
            </a:r>
            <a:r>
              <a:rPr lang="ja-JP" altLang="en-US" sz="1200" b="1" dirty="0">
                <a:solidFill>
                  <a:srgbClr val="FF0000"/>
                </a:solidFill>
                <a:latin typeface="ＭＳ ゴシック" panose="020B0609070205080204" pitchFamily="49" charset="-128"/>
                <a:ea typeface="ＭＳ ゴシック" panose="020B0609070205080204" pitchFamily="49" charset="-128"/>
              </a:rPr>
              <a:t>策を知りたい</a:t>
            </a:r>
            <a:r>
              <a:rPr lang="en-US" altLang="ja-JP" sz="1200" b="1" dirty="0">
                <a:solidFill>
                  <a:srgbClr val="FF0000"/>
                </a:solidFill>
                <a:latin typeface="ＭＳ ゴシック" panose="020B0609070205080204" pitchFamily="49" charset="-128"/>
                <a:ea typeface="ＭＳ ゴシック" panose="020B0609070205080204" pitchFamily="49" charset="-128"/>
              </a:rPr>
              <a:t>』</a:t>
            </a:r>
          </a:p>
        </p:txBody>
      </p:sp>
      <p:sp>
        <p:nvSpPr>
          <p:cNvPr id="2" name="正方形/長方形 1"/>
          <p:cNvSpPr/>
          <p:nvPr/>
        </p:nvSpPr>
        <p:spPr>
          <a:xfrm>
            <a:off x="1772816" y="861492"/>
            <a:ext cx="2996952"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u="sng" dirty="0" smtClean="0">
                <a:solidFill>
                  <a:schemeClr val="tx1"/>
                </a:solidFill>
                <a:latin typeface="ＭＳ ゴシック" panose="020B0609070205080204" pitchFamily="49" charset="-128"/>
                <a:ea typeface="ＭＳ ゴシック" panose="020B0609070205080204" pitchFamily="49" charset="-128"/>
              </a:rPr>
              <a:t>キャリアアップ助成金</a:t>
            </a:r>
            <a:endParaRPr kumimoji="1"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136074" y="1268051"/>
            <a:ext cx="6585852" cy="784830"/>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400" dirty="0" smtClean="0">
                <a:latin typeface="ＭＳ ゴシック" panose="020B0609070205080204" pitchFamily="49" charset="-128"/>
                <a:ea typeface="ＭＳ ゴシック" panose="020B0609070205080204" pitchFamily="49" charset="-128"/>
              </a:rPr>
              <a:t>　</a:t>
            </a:r>
            <a:r>
              <a:rPr lang="ja-JP" altLang="ja-JP" sz="1400" dirty="0" smtClean="0">
                <a:solidFill>
                  <a:srgbClr val="0070C0"/>
                </a:solidFill>
                <a:latin typeface="ＭＳ ゴシック" panose="020B0609070205080204" pitchFamily="49" charset="-128"/>
                <a:ea typeface="ＭＳ ゴシック" panose="020B0609070205080204" pitchFamily="49" charset="-128"/>
              </a:rPr>
              <a:t>有期</a:t>
            </a:r>
            <a:r>
              <a:rPr lang="ja-JP" altLang="ja-JP" sz="1400" dirty="0">
                <a:solidFill>
                  <a:srgbClr val="0070C0"/>
                </a:solidFill>
                <a:latin typeface="ＭＳ ゴシック" panose="020B0609070205080204" pitchFamily="49" charset="-128"/>
                <a:ea typeface="ＭＳ ゴシック" panose="020B0609070205080204" pitchFamily="49" charset="-128"/>
              </a:rPr>
              <a:t>契約労働者、短時間労働者、派遣</a:t>
            </a:r>
            <a:r>
              <a:rPr lang="ja-JP" altLang="ja-JP" sz="1400" dirty="0" smtClean="0">
                <a:solidFill>
                  <a:srgbClr val="0070C0"/>
                </a:solidFill>
                <a:latin typeface="ＭＳ ゴシック" panose="020B0609070205080204" pitchFamily="49" charset="-128"/>
                <a:ea typeface="ＭＳ ゴシック" panose="020B0609070205080204" pitchFamily="49" charset="-128"/>
              </a:rPr>
              <a:t>労働者と</a:t>
            </a:r>
            <a:r>
              <a:rPr lang="ja-JP" altLang="ja-JP" sz="1400" dirty="0">
                <a:solidFill>
                  <a:srgbClr val="0070C0"/>
                </a:solidFill>
                <a:latin typeface="ＭＳ ゴシック" panose="020B0609070205080204" pitchFamily="49" charset="-128"/>
                <a:ea typeface="ＭＳ ゴシック" panose="020B0609070205080204" pitchFamily="49" charset="-128"/>
              </a:rPr>
              <a:t>いったいわゆる非正規雇用労働者の企業内でのキャリアアップを促進するため、正社員化</a:t>
            </a:r>
            <a:r>
              <a:rPr lang="ja-JP" altLang="ja-JP" sz="1400" dirty="0" smtClean="0">
                <a:solidFill>
                  <a:srgbClr val="0070C0"/>
                </a:solidFill>
                <a:latin typeface="ＭＳ ゴシック" panose="020B0609070205080204" pitchFamily="49" charset="-128"/>
                <a:ea typeface="ＭＳ ゴシック" panose="020B0609070205080204" pitchFamily="49" charset="-128"/>
              </a:rPr>
              <a:t>、処遇</a:t>
            </a:r>
            <a:r>
              <a:rPr lang="ja-JP" altLang="ja-JP" sz="1400" dirty="0">
                <a:solidFill>
                  <a:srgbClr val="0070C0"/>
                </a:solidFill>
                <a:latin typeface="ＭＳ ゴシック" panose="020B0609070205080204" pitchFamily="49" charset="-128"/>
                <a:ea typeface="ＭＳ ゴシック" panose="020B0609070205080204" pitchFamily="49" charset="-128"/>
              </a:rPr>
              <a:t>改善の取組を実施した事業主に対して助成します。</a:t>
            </a:r>
            <a:endParaRPr lang="en-US" altLang="ja-JP" sz="1400" kern="100" dirty="0">
              <a:solidFill>
                <a:srgbClr val="0070C0"/>
              </a:solidFill>
              <a:latin typeface="ＭＳ ゴシック" panose="020B0609070205080204" pitchFamily="49" charset="-128"/>
              <a:ea typeface="ＭＳ ゴシック" panose="020B0609070205080204" pitchFamily="49" charset="-128"/>
              <a:cs typeface="Times New Roman"/>
            </a:endParaRPr>
          </a:p>
        </p:txBody>
      </p:sp>
      <p:sp>
        <p:nvSpPr>
          <p:cNvPr id="15" name="角丸四角形 14"/>
          <p:cNvSpPr/>
          <p:nvPr/>
        </p:nvSpPr>
        <p:spPr>
          <a:xfrm>
            <a:off x="188640" y="8172400"/>
            <a:ext cx="6457174" cy="764694"/>
          </a:xfrm>
          <a:prstGeom prst="roundRect">
            <a:avLst>
              <a:gd name="adj" fmla="val 7231"/>
            </a:avLst>
          </a:prstGeom>
          <a:solidFill>
            <a:schemeClr val="bg1"/>
          </a:solidFill>
          <a:ln w="1905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dirty="0" smtClean="0">
                <a:solidFill>
                  <a:schemeClr val="tx1"/>
                </a:solidFill>
              </a:rPr>
              <a:t>支給手続のご相談は</a:t>
            </a:r>
            <a:r>
              <a:rPr lang="ja-JP" altLang="en-US" sz="1400" spc="-100" dirty="0" smtClean="0">
                <a:solidFill>
                  <a:schemeClr val="tx1"/>
                </a:solidFill>
              </a:rPr>
              <a:t>最寄り</a:t>
            </a:r>
            <a:r>
              <a:rPr lang="ja-JP" altLang="en-US" sz="1400" spc="-100" dirty="0">
                <a:solidFill>
                  <a:schemeClr val="tx1"/>
                </a:solidFill>
              </a:rPr>
              <a:t>の労働局またはハローワークへお問い合わせください</a:t>
            </a:r>
            <a:r>
              <a:rPr lang="ja-JP" altLang="en-US" sz="1400" spc="-100" dirty="0" smtClean="0">
                <a:solidFill>
                  <a:schemeClr val="tx1"/>
                </a:solidFill>
              </a:rPr>
              <a:t>。</a:t>
            </a:r>
            <a:endParaRPr lang="en-US" altLang="ja-JP" sz="1400" spc="-100" dirty="0" smtClean="0">
              <a:solidFill>
                <a:schemeClr val="tx1"/>
              </a:solidFill>
            </a:endParaRPr>
          </a:p>
        </p:txBody>
      </p:sp>
      <p:sp>
        <p:nvSpPr>
          <p:cNvPr id="18" name="テキスト ボックス 17"/>
          <p:cNvSpPr txBox="1"/>
          <p:nvPr/>
        </p:nvSpPr>
        <p:spPr>
          <a:xfrm>
            <a:off x="116632" y="2538191"/>
            <a:ext cx="6624736" cy="2215991"/>
          </a:xfrm>
          <a:prstGeom prst="rect">
            <a:avLst/>
          </a:prstGeom>
          <a:noFill/>
          <a:ln w="19050">
            <a:solidFill>
              <a:schemeClr val="tx1"/>
            </a:solidFill>
            <a:prstDash val="dash"/>
          </a:ln>
        </p:spPr>
        <p:txBody>
          <a:bodyPr wrap="square" rtlCol="0">
            <a:spAutoFit/>
          </a:bodyPr>
          <a:lstStyle/>
          <a:p>
            <a:pPr latinLnBrk="1"/>
            <a:r>
              <a:rPr lang="ja-JP" altLang="en-US" sz="1400" dirty="0" smtClean="0"/>
              <a:t>　</a:t>
            </a:r>
            <a:r>
              <a:rPr lang="ja-JP" altLang="ja-JP" sz="1400" dirty="0" smtClean="0"/>
              <a:t>ガイドライン</a:t>
            </a:r>
            <a:r>
              <a:rPr lang="ja-JP" altLang="ja-JP" sz="1000" dirty="0"/>
              <a:t>（※</a:t>
            </a:r>
            <a:r>
              <a:rPr lang="en-US" altLang="ja-JP" sz="1000" dirty="0"/>
              <a:t>1</a:t>
            </a:r>
            <a:r>
              <a:rPr lang="ja-JP" altLang="ja-JP" sz="1000" dirty="0"/>
              <a:t>）</a:t>
            </a:r>
            <a:r>
              <a:rPr lang="ja-JP" altLang="ja-JP" sz="1400" dirty="0"/>
              <a:t>に沿って、事業所ごとに有期契約労働者等の雇用管理改善を行う「</a:t>
            </a:r>
            <a:r>
              <a:rPr lang="ja-JP" altLang="ja-JP" sz="1400" u="sng" dirty="0"/>
              <a:t>キャリアアップ管理者」を配置</a:t>
            </a:r>
            <a:r>
              <a:rPr lang="ja-JP" altLang="ja-JP" sz="1400" dirty="0"/>
              <a:t>し、事業主が作成する「</a:t>
            </a:r>
            <a:r>
              <a:rPr lang="ja-JP" altLang="ja-JP" sz="1400" u="sng" dirty="0"/>
              <a:t>キャリアアップ計画」に基づき</a:t>
            </a:r>
            <a:r>
              <a:rPr lang="ja-JP" altLang="ja-JP" sz="1400" dirty="0"/>
              <a:t>、以下の（１）～</a:t>
            </a:r>
            <a:r>
              <a:rPr lang="ja-JP" altLang="ja-JP" sz="1400" dirty="0" smtClean="0"/>
              <a:t>（</a:t>
            </a:r>
            <a:r>
              <a:rPr lang="ja-JP" altLang="en-US" sz="1400" dirty="0" smtClean="0"/>
              <a:t>７</a:t>
            </a:r>
            <a:r>
              <a:rPr lang="ja-JP" altLang="ja-JP" sz="1400" dirty="0" smtClean="0"/>
              <a:t>）</a:t>
            </a:r>
            <a:r>
              <a:rPr lang="ja-JP" altLang="ja-JP" sz="1400" dirty="0"/>
              <a:t>までのいずれかを実施した事業</a:t>
            </a:r>
            <a:r>
              <a:rPr lang="ja-JP" altLang="ja-JP" sz="1400" dirty="0" smtClean="0"/>
              <a:t>主</a:t>
            </a:r>
            <a:endParaRPr lang="ja-JP" altLang="ja-JP" sz="1400" dirty="0"/>
          </a:p>
          <a:p>
            <a:pPr marL="216000" indent="-457200" latinLnBrk="1"/>
            <a:r>
              <a:rPr lang="ja-JP" altLang="ja-JP" sz="1000" dirty="0"/>
              <a:t>※</a:t>
            </a:r>
            <a:r>
              <a:rPr lang="en-US" altLang="ja-JP" sz="1000" dirty="0"/>
              <a:t>1</a:t>
            </a:r>
            <a:r>
              <a:rPr lang="ja-JP" altLang="ja-JP" sz="1000" dirty="0"/>
              <a:t>　ガイドラインとは、「有期契約労働者等のキャリアアップに関するガイドライン～キャリアアップの促進のための助成措置の円滑な活用に向けて～」を指します。詳細は下記</a:t>
            </a:r>
            <a:r>
              <a:rPr lang="en-US" altLang="ja-JP" sz="1000" dirty="0"/>
              <a:t>URL</a:t>
            </a:r>
            <a:r>
              <a:rPr lang="ja-JP" altLang="ja-JP" sz="1000" dirty="0"/>
              <a:t>をご確認ください。</a:t>
            </a:r>
          </a:p>
          <a:p>
            <a:pPr latinLnBrk="1"/>
            <a:r>
              <a:rPr lang="en-US" altLang="ja-JP" sz="1000" dirty="0">
                <a:hlinkClick r:id="rId2"/>
              </a:rPr>
              <a:t>http://</a:t>
            </a:r>
            <a:r>
              <a:rPr lang="en-US" altLang="ja-JP" sz="1000" dirty="0" smtClean="0">
                <a:hlinkClick r:id="rId2"/>
              </a:rPr>
              <a:t>www.mhlw.go.jp/file/06-Seisakujouhou-11650000-Shokugyouanteikyokuhakenyukiroudoutaisakubu/</a:t>
            </a:r>
            <a:r>
              <a:rPr lang="en-US" altLang="ja-JP" sz="1000" dirty="0" smtClean="0">
                <a:solidFill>
                  <a:srgbClr val="FF0000"/>
                </a:solidFill>
                <a:hlinkClick r:id="rId2"/>
              </a:rPr>
              <a:t>30guide</a:t>
            </a:r>
            <a:r>
              <a:rPr lang="en-US" altLang="ja-JP" sz="1000" dirty="0" smtClean="0">
                <a:hlinkClick r:id="rId2"/>
              </a:rPr>
              <a:t>.pdf</a:t>
            </a:r>
            <a:endParaRPr lang="en-US" altLang="ja-JP" sz="1000" dirty="0" smtClean="0"/>
          </a:p>
          <a:p>
            <a:pPr latinLnBrk="1"/>
            <a:endParaRPr lang="en-US" altLang="ja-JP" sz="1000" dirty="0"/>
          </a:p>
          <a:p>
            <a:pPr latinLnBrk="1"/>
            <a:r>
              <a:rPr lang="ja-JP" altLang="en-US" sz="1400" dirty="0"/>
              <a:t>（１</a:t>
            </a:r>
            <a:r>
              <a:rPr lang="ja-JP" altLang="en-US" sz="1400" dirty="0" smtClean="0"/>
              <a:t>）正社員化コース　　（２）賃金</a:t>
            </a:r>
            <a:r>
              <a:rPr lang="ja-JP" altLang="en-US" sz="1400" dirty="0"/>
              <a:t>規定等改定</a:t>
            </a:r>
            <a:r>
              <a:rPr lang="ja-JP" altLang="en-US" sz="1400" dirty="0" smtClean="0"/>
              <a:t>コース</a:t>
            </a:r>
            <a:endParaRPr lang="en-US" altLang="ja-JP" sz="1400" dirty="0" smtClean="0"/>
          </a:p>
          <a:p>
            <a:pPr latinLnBrk="1"/>
            <a:r>
              <a:rPr lang="ja-JP" altLang="en-US" sz="1400" dirty="0" smtClean="0"/>
              <a:t>（３）健康</a:t>
            </a:r>
            <a:r>
              <a:rPr lang="ja-JP" altLang="en-US" sz="1400" dirty="0"/>
              <a:t>診断制度</a:t>
            </a:r>
            <a:r>
              <a:rPr lang="ja-JP" altLang="en-US" sz="1400" dirty="0" smtClean="0"/>
              <a:t>コース　（４）賃金</a:t>
            </a:r>
            <a:r>
              <a:rPr lang="ja-JP" altLang="en-US" sz="1400" dirty="0"/>
              <a:t>規定等共通化</a:t>
            </a:r>
            <a:r>
              <a:rPr lang="ja-JP" altLang="en-US" sz="1400" dirty="0" smtClean="0"/>
              <a:t>コース　</a:t>
            </a:r>
            <a:endParaRPr lang="en-US" altLang="ja-JP" sz="1400" dirty="0" smtClean="0"/>
          </a:p>
          <a:p>
            <a:pPr latinLnBrk="1"/>
            <a:r>
              <a:rPr lang="ja-JP" altLang="en-US" sz="1400" dirty="0" smtClean="0"/>
              <a:t>（５）諸手当</a:t>
            </a:r>
            <a:r>
              <a:rPr lang="ja-JP" altLang="en-US" sz="1400" dirty="0"/>
              <a:t>制度共通化</a:t>
            </a:r>
            <a:r>
              <a:rPr lang="ja-JP" altLang="en-US" sz="1400" dirty="0" smtClean="0"/>
              <a:t>コース　（６）選択的</a:t>
            </a:r>
            <a:r>
              <a:rPr lang="ja-JP" altLang="en-US" sz="1400" dirty="0"/>
              <a:t>適用拡大導入時処遇改善コース</a:t>
            </a:r>
          </a:p>
          <a:p>
            <a:pPr latinLnBrk="1"/>
            <a:r>
              <a:rPr lang="ja-JP" altLang="en-US" sz="1400" dirty="0" smtClean="0"/>
              <a:t>（７）短時間</a:t>
            </a:r>
            <a:r>
              <a:rPr lang="ja-JP" altLang="en-US" sz="1400" dirty="0"/>
              <a:t>労働者労働時間延長コース</a:t>
            </a:r>
            <a:endParaRPr lang="ja-JP" altLang="ja-JP" sz="1400" dirty="0"/>
          </a:p>
        </p:txBody>
      </p:sp>
      <p:graphicFrame>
        <p:nvGraphicFramePr>
          <p:cNvPr id="24" name="表 23"/>
          <p:cNvGraphicFramePr>
            <a:graphicFrameLocks noGrp="1"/>
          </p:cNvGraphicFramePr>
          <p:nvPr>
            <p:extLst>
              <p:ext uri="{D42A27DB-BD31-4B8C-83A1-F6EECF244321}">
                <p14:modId xmlns:p14="http://schemas.microsoft.com/office/powerpoint/2010/main" val="3606891168"/>
              </p:ext>
            </p:extLst>
          </p:nvPr>
        </p:nvGraphicFramePr>
        <p:xfrm>
          <a:off x="429072" y="6048752"/>
          <a:ext cx="5760640" cy="1153636"/>
        </p:xfrm>
        <a:graphic>
          <a:graphicData uri="http://schemas.openxmlformats.org/drawingml/2006/table">
            <a:tbl>
              <a:tblPr firstRow="1" bandRow="1">
                <a:tableStyleId>{22838BEF-8BB2-4498-84A7-C5851F593DF1}</a:tableStyleId>
              </a:tblPr>
              <a:tblGrid>
                <a:gridCol w="3908716">
                  <a:extLst>
                    <a:ext uri="{9D8B030D-6E8A-4147-A177-3AD203B41FA5}">
                      <a16:colId xmlns:a16="http://schemas.microsoft.com/office/drawing/2014/main" val="20000"/>
                    </a:ext>
                  </a:extLst>
                </a:gridCol>
                <a:gridCol w="1851924">
                  <a:extLst>
                    <a:ext uri="{9D8B030D-6E8A-4147-A177-3AD203B41FA5}">
                      <a16:colId xmlns:a16="http://schemas.microsoft.com/office/drawing/2014/main" val="20001"/>
                    </a:ext>
                  </a:extLst>
                </a:gridCol>
              </a:tblGrid>
              <a:tr h="578083">
                <a:tc>
                  <a:txBody>
                    <a:bodyPr/>
                    <a:lstStyle/>
                    <a:p>
                      <a:r>
                        <a:rPr kumimoji="1" lang="ja-JP" altLang="en-US" sz="1300" b="0" dirty="0" smtClean="0">
                          <a:solidFill>
                            <a:schemeClr val="tx1"/>
                          </a:solidFill>
                        </a:rPr>
                        <a:t>すべての有期契約労働者等が対象となる場合</a:t>
                      </a:r>
                      <a:endParaRPr kumimoji="1" lang="ja-JP" altLang="en-US" sz="1300" b="0" dirty="0">
                        <a:solidFill>
                          <a:schemeClr val="tx1"/>
                        </a:solidFill>
                      </a:endParaRPr>
                    </a:p>
                  </a:txBody>
                  <a:tcPr/>
                </a:tc>
                <a:tc>
                  <a:txBody>
                    <a:bodyPr/>
                    <a:lstStyle/>
                    <a:p>
                      <a:pPr algn="ctr"/>
                      <a:r>
                        <a:rPr kumimoji="1" lang="ja-JP" altLang="en-US" sz="1300" b="0" dirty="0" smtClean="0">
                          <a:solidFill>
                            <a:schemeClr val="tx1"/>
                          </a:solidFill>
                        </a:rPr>
                        <a:t>９．５～２８５万円</a:t>
                      </a:r>
                      <a:endParaRPr kumimoji="1" lang="en-US" altLang="ja-JP" sz="1300" b="0" dirty="0" smtClean="0">
                        <a:solidFill>
                          <a:schemeClr val="tx1"/>
                        </a:solidFill>
                      </a:endParaRPr>
                    </a:p>
                    <a:p>
                      <a:pPr algn="ctr"/>
                      <a:r>
                        <a:rPr kumimoji="1" lang="en-US" altLang="ja-JP" sz="1300" b="0" dirty="0" smtClean="0">
                          <a:solidFill>
                            <a:schemeClr val="tx1"/>
                          </a:solidFill>
                        </a:rPr>
                        <a:t>〈</a:t>
                      </a:r>
                      <a:r>
                        <a:rPr kumimoji="1" lang="ja-JP" altLang="en-US" sz="1300" b="0" dirty="0" smtClean="0">
                          <a:solidFill>
                            <a:schemeClr val="tx1"/>
                          </a:solidFill>
                        </a:rPr>
                        <a:t>１２～３６０万円</a:t>
                      </a:r>
                      <a:r>
                        <a:rPr kumimoji="1" lang="en-US" altLang="ja-JP" sz="1300" b="0" dirty="0" smtClean="0">
                          <a:solidFill>
                            <a:schemeClr val="tx1"/>
                          </a:solidFill>
                        </a:rPr>
                        <a:t>〉</a:t>
                      </a:r>
                      <a:endParaRPr kumimoji="1" lang="ja-JP" altLang="en-US" sz="1300" b="0" dirty="0">
                        <a:solidFill>
                          <a:schemeClr val="tx1"/>
                        </a:solidFill>
                      </a:endParaRPr>
                    </a:p>
                  </a:txBody>
                  <a:tcPr/>
                </a:tc>
                <a:extLst>
                  <a:ext uri="{0D108BD9-81ED-4DB2-BD59-A6C34878D82A}">
                    <a16:rowId xmlns:a16="http://schemas.microsoft.com/office/drawing/2014/main" val="10000"/>
                  </a:ext>
                </a:extLst>
              </a:tr>
              <a:tr h="575553">
                <a:tc>
                  <a:txBody>
                    <a:bodyPr/>
                    <a:lstStyle/>
                    <a:p>
                      <a:r>
                        <a:rPr kumimoji="1" lang="ja-JP" altLang="en-US" sz="1300" b="0" dirty="0" smtClean="0">
                          <a:solidFill>
                            <a:schemeClr val="tx1"/>
                          </a:solidFill>
                        </a:rPr>
                        <a:t>雇用形態別、職種別など一部の有期契約労働者等が対象となる場合</a:t>
                      </a:r>
                      <a:endParaRPr kumimoji="1" lang="ja-JP" altLang="en-US" sz="1300" b="0" dirty="0">
                        <a:solidFill>
                          <a:schemeClr val="tx1"/>
                        </a:solidFill>
                      </a:endParaRPr>
                    </a:p>
                  </a:txBody>
                  <a:tcPr/>
                </a:tc>
                <a:tc>
                  <a:txBody>
                    <a:bodyPr/>
                    <a:lstStyle/>
                    <a:p>
                      <a:pPr algn="ctr"/>
                      <a:r>
                        <a:rPr kumimoji="1" lang="ja-JP" altLang="en-US" sz="1300" b="0" dirty="0" smtClean="0">
                          <a:solidFill>
                            <a:schemeClr val="tx1"/>
                          </a:solidFill>
                        </a:rPr>
                        <a:t>４．７５～１４２．５万円</a:t>
                      </a:r>
                      <a:endParaRPr kumimoji="1" lang="en-US" altLang="ja-JP" sz="1300" b="0" dirty="0" smtClean="0">
                        <a:solidFill>
                          <a:schemeClr val="tx1"/>
                        </a:solidFill>
                      </a:endParaRPr>
                    </a:p>
                    <a:p>
                      <a:pPr algn="ctr"/>
                      <a:r>
                        <a:rPr kumimoji="1" lang="en-US" altLang="ja-JP" sz="1300" b="0" dirty="0" smtClean="0">
                          <a:solidFill>
                            <a:schemeClr val="tx1"/>
                          </a:solidFill>
                        </a:rPr>
                        <a:t>〈</a:t>
                      </a:r>
                      <a:r>
                        <a:rPr kumimoji="1" lang="ja-JP" altLang="en-US" sz="1300" b="0" dirty="0" smtClean="0">
                          <a:solidFill>
                            <a:schemeClr val="tx1"/>
                          </a:solidFill>
                        </a:rPr>
                        <a:t>６～１８０万円</a:t>
                      </a:r>
                      <a:r>
                        <a:rPr kumimoji="1" lang="en-US" altLang="ja-JP" sz="1300" b="0" dirty="0" smtClean="0">
                          <a:solidFill>
                            <a:schemeClr val="tx1"/>
                          </a:solidFill>
                        </a:rPr>
                        <a:t>〉</a:t>
                      </a:r>
                      <a:endParaRPr kumimoji="1" lang="ja-JP" altLang="en-US" sz="1300" b="0" dirty="0">
                        <a:solidFill>
                          <a:schemeClr val="tx1"/>
                        </a:solidFill>
                      </a:endParaRPr>
                    </a:p>
                  </a:txBody>
                  <a:tcPr/>
                </a:tc>
                <a:extLst>
                  <a:ext uri="{0D108BD9-81ED-4DB2-BD59-A6C34878D82A}">
                    <a16:rowId xmlns:a16="http://schemas.microsoft.com/office/drawing/2014/main" val="10001"/>
                  </a:ext>
                </a:extLst>
              </a:tr>
            </a:tbl>
          </a:graphicData>
        </a:graphic>
      </p:graphicFrame>
      <p:sp>
        <p:nvSpPr>
          <p:cNvPr id="25" name="正方形/長方形 24"/>
          <p:cNvSpPr/>
          <p:nvPr/>
        </p:nvSpPr>
        <p:spPr>
          <a:xfrm>
            <a:off x="116632" y="5142770"/>
            <a:ext cx="6624736" cy="2631490"/>
          </a:xfrm>
          <a:prstGeom prst="rect">
            <a:avLst/>
          </a:prstGeom>
          <a:ln w="19050">
            <a:solidFill>
              <a:schemeClr val="tx1"/>
            </a:solidFill>
            <a:prstDash val="dash"/>
          </a:ln>
        </p:spPr>
        <p:txBody>
          <a:bodyPr wrap="square">
            <a:spAutoFit/>
          </a:bodyPr>
          <a:lstStyle/>
          <a:p>
            <a:r>
              <a:rPr lang="ja-JP" altLang="en-US" sz="1500" dirty="0">
                <a:latin typeface="ＭＳ Ｐゴシック" panose="020B0600070205080204" pitchFamily="50" charset="-128"/>
                <a:cs typeface="メイリオ" panose="020B0604030504040204" pitchFamily="50" charset="-128"/>
              </a:rPr>
              <a:t>　</a:t>
            </a:r>
            <a:r>
              <a:rPr lang="ja-JP" altLang="en-US" sz="1500" dirty="0" smtClean="0">
                <a:latin typeface="ＭＳ Ｐゴシック" panose="020B0600070205080204" pitchFamily="50" charset="-128"/>
                <a:cs typeface="メイリオ" panose="020B0604030504040204" pitchFamily="50" charset="-128"/>
              </a:rPr>
              <a:t>有期契約労働者等の</a:t>
            </a:r>
            <a:r>
              <a:rPr lang="ja-JP" altLang="en-US" sz="1500" dirty="0">
                <a:latin typeface="ＭＳ Ｐゴシック" panose="020B0600070205080204" pitchFamily="50" charset="-128"/>
                <a:cs typeface="メイリオ" panose="020B0604030504040204" pitchFamily="50" charset="-128"/>
              </a:rPr>
              <a:t>基本給の賃金規定等を２％以上増額改定し、昇給させた場合、対象となる労働者数に応じ</a:t>
            </a:r>
            <a:r>
              <a:rPr lang="ja-JP" altLang="en-US" sz="1500" dirty="0" smtClean="0">
                <a:latin typeface="ＭＳ Ｐゴシック" panose="020B0600070205080204" pitchFamily="50" charset="-128"/>
                <a:cs typeface="メイリオ" panose="020B0604030504040204" pitchFamily="50" charset="-128"/>
              </a:rPr>
              <a:t>、</a:t>
            </a:r>
            <a:r>
              <a:rPr lang="ja-JP" altLang="en-US" sz="1500" dirty="0">
                <a:latin typeface="ＭＳ Ｐゴシック" panose="020B0600070205080204" pitchFamily="50" charset="-128"/>
                <a:cs typeface="メイリオ" panose="020B0604030504040204" pitchFamily="50" charset="-128"/>
              </a:rPr>
              <a:t>下</a:t>
            </a:r>
            <a:r>
              <a:rPr lang="ja-JP" altLang="en-US" sz="1500" dirty="0" smtClean="0">
                <a:latin typeface="ＭＳ Ｐゴシック" panose="020B0600070205080204" pitchFamily="50" charset="-128"/>
                <a:cs typeface="メイリオ" panose="020B0604030504040204" pitchFamily="50" charset="-128"/>
              </a:rPr>
              <a:t>記</a:t>
            </a:r>
            <a:r>
              <a:rPr lang="ja-JP" altLang="en-US" sz="1500" dirty="0">
                <a:latin typeface="ＭＳ Ｐゴシック" panose="020B0600070205080204" pitchFamily="50" charset="-128"/>
                <a:cs typeface="メイリオ" panose="020B0604030504040204" pitchFamily="50" charset="-128"/>
              </a:rPr>
              <a:t>の額の助成を行います</a:t>
            </a:r>
            <a:r>
              <a:rPr lang="ja-JP" altLang="en-US" sz="1500" dirty="0" smtClean="0">
                <a:latin typeface="ＭＳ Ｐゴシック" panose="020B0600070205080204" pitchFamily="50" charset="-128"/>
                <a:cs typeface="メイリオ" panose="020B0604030504040204" pitchFamily="50" charset="-128"/>
              </a:rPr>
              <a:t>。なお、中</a:t>
            </a:r>
            <a:r>
              <a:rPr lang="ja-JP" altLang="en-US" sz="1500" dirty="0">
                <a:latin typeface="ＭＳ Ｐゴシック" panose="020B0600070205080204" pitchFamily="50" charset="-128"/>
                <a:cs typeface="メイリオ" panose="020B0604030504040204" pitchFamily="50" charset="-128"/>
              </a:rPr>
              <a:t>小企業において賃金規定等を３％以上増額改定した場合等は</a:t>
            </a:r>
            <a:r>
              <a:rPr lang="ja-JP" altLang="en-US" sz="1500" dirty="0" smtClean="0">
                <a:latin typeface="ＭＳ Ｐゴシック" panose="020B0600070205080204" pitchFamily="50" charset="-128"/>
                <a:cs typeface="メイリオ" panose="020B0604030504040204" pitchFamily="50" charset="-128"/>
              </a:rPr>
              <a:t>助成</a:t>
            </a:r>
            <a:r>
              <a:rPr lang="ja-JP" altLang="en-US" sz="1500" dirty="0">
                <a:latin typeface="ＭＳ Ｐゴシック" panose="020B0600070205080204" pitchFamily="50" charset="-128"/>
                <a:cs typeface="メイリオ" panose="020B0604030504040204" pitchFamily="50" charset="-128"/>
              </a:rPr>
              <a:t>額が加算</a:t>
            </a:r>
            <a:r>
              <a:rPr lang="ja-JP" altLang="en-US" sz="1500" dirty="0" smtClean="0">
                <a:latin typeface="ＭＳ Ｐゴシック" panose="020B0600070205080204" pitchFamily="50" charset="-128"/>
                <a:cs typeface="メイリオ" panose="020B0604030504040204" pitchFamily="50" charset="-128"/>
              </a:rPr>
              <a:t>されます。</a:t>
            </a:r>
            <a:endParaRPr lang="en-US" altLang="ja-JP" sz="1500" dirty="0" smtClean="0">
              <a:latin typeface="ＭＳ Ｐゴシック" panose="020B0600070205080204" pitchFamily="50" charset="-128"/>
              <a:cs typeface="メイリオ" panose="020B0604030504040204" pitchFamily="50" charset="-128"/>
            </a:endParaRPr>
          </a:p>
          <a:p>
            <a:endParaRPr lang="en-US" altLang="ja-JP" sz="1500" strike="sngStrike" dirty="0">
              <a:latin typeface="ＭＳ Ｐゴシック" panose="020B0600070205080204" pitchFamily="50" charset="-128"/>
              <a:cs typeface="メイリオ" panose="020B0604030504040204" pitchFamily="50" charset="-128"/>
            </a:endParaRPr>
          </a:p>
          <a:p>
            <a:endParaRPr lang="en-US" altLang="ja-JP" sz="1500" strike="sngStrike" dirty="0" smtClean="0">
              <a:latin typeface="ＭＳ Ｐゴシック" panose="020B0600070205080204" pitchFamily="50" charset="-128"/>
              <a:cs typeface="メイリオ" panose="020B0604030504040204" pitchFamily="50" charset="-128"/>
            </a:endParaRPr>
          </a:p>
          <a:p>
            <a:endParaRPr lang="en-US" altLang="ja-JP" sz="1500" strike="sngStrike" dirty="0">
              <a:latin typeface="ＭＳ Ｐゴシック" panose="020B0600070205080204" pitchFamily="50" charset="-128"/>
              <a:cs typeface="メイリオ" panose="020B0604030504040204" pitchFamily="50" charset="-128"/>
            </a:endParaRPr>
          </a:p>
          <a:p>
            <a:endParaRPr lang="en-US" altLang="ja-JP" sz="1500" strike="sngStrike" dirty="0" smtClean="0">
              <a:latin typeface="ＭＳ Ｐゴシック" panose="020B0600070205080204" pitchFamily="50" charset="-128"/>
              <a:cs typeface="メイリオ" panose="020B0604030504040204" pitchFamily="50" charset="-128"/>
            </a:endParaRPr>
          </a:p>
          <a:p>
            <a:endParaRPr lang="en-US" altLang="ja-JP" sz="1500" strike="sngStrike" dirty="0">
              <a:latin typeface="ＭＳ Ｐゴシック" panose="020B0600070205080204" pitchFamily="50" charset="-128"/>
              <a:cs typeface="メイリオ" panose="020B0604030504040204" pitchFamily="50" charset="-128"/>
            </a:endParaRPr>
          </a:p>
          <a:p>
            <a:endParaRPr lang="en-US" altLang="ja-JP" sz="1500" strike="sngStrike" dirty="0" smtClean="0">
              <a:latin typeface="ＭＳ Ｐゴシック" panose="020B0600070205080204" pitchFamily="50" charset="-128"/>
              <a:cs typeface="メイリオ" panose="020B0604030504040204" pitchFamily="50" charset="-128"/>
            </a:endParaRPr>
          </a:p>
          <a:p>
            <a:endParaRPr lang="en-US" altLang="ja-JP" sz="1500" strike="sngStrike" dirty="0">
              <a:latin typeface="ＭＳ Ｐゴシック" panose="020B0600070205080204" pitchFamily="50" charset="-128"/>
              <a:cs typeface="メイリオ" panose="020B0604030504040204" pitchFamily="50" charset="-128"/>
            </a:endParaRPr>
          </a:p>
          <a:p>
            <a:endParaRPr lang="en-US" altLang="ja-JP" sz="1500" strike="sngStrike" dirty="0">
              <a:latin typeface="ＭＳ Ｐゴシック" panose="020B0600070205080204" pitchFamily="50" charset="-128"/>
              <a:cs typeface="メイリオ" panose="020B0604030504040204" pitchFamily="50" charset="-128"/>
            </a:endParaRPr>
          </a:p>
        </p:txBody>
      </p:sp>
      <p:sp>
        <p:nvSpPr>
          <p:cNvPr id="26" name="テキスト ボックス 25"/>
          <p:cNvSpPr txBox="1"/>
          <p:nvPr/>
        </p:nvSpPr>
        <p:spPr>
          <a:xfrm>
            <a:off x="247948" y="7305239"/>
            <a:ext cx="5199562" cy="338554"/>
          </a:xfrm>
          <a:prstGeom prst="rect">
            <a:avLst/>
          </a:prstGeom>
          <a:noFill/>
        </p:spPr>
        <p:txBody>
          <a:bodyPr wrap="square" rtlCol="0">
            <a:spAutoFit/>
          </a:bodyPr>
          <a:lstStyle/>
          <a:p>
            <a:r>
              <a:rPr lang="ja-JP" altLang="en-US" sz="800" dirty="0" smtClean="0">
                <a:solidFill>
                  <a:prstClr val="black"/>
                </a:solidFill>
              </a:rPr>
              <a:t>　　注１：生産性要件を満たした場合、</a:t>
            </a:r>
            <a:r>
              <a:rPr lang="en-US" altLang="ja-JP" sz="800" dirty="0" smtClean="0">
                <a:solidFill>
                  <a:prstClr val="black"/>
                </a:solidFill>
              </a:rPr>
              <a:t>〈〉</a:t>
            </a:r>
            <a:r>
              <a:rPr lang="ja-JP" altLang="en-US" sz="800" dirty="0" smtClean="0">
                <a:solidFill>
                  <a:prstClr val="black"/>
                </a:solidFill>
              </a:rPr>
              <a:t>内の助成額となります。</a:t>
            </a:r>
            <a:endParaRPr lang="en-US" altLang="ja-JP" sz="800" dirty="0" smtClean="0">
              <a:solidFill>
                <a:prstClr val="black"/>
              </a:solidFill>
            </a:endParaRPr>
          </a:p>
          <a:p>
            <a:r>
              <a:rPr lang="ja-JP" altLang="en-US" sz="800" dirty="0" smtClean="0">
                <a:solidFill>
                  <a:prstClr val="black"/>
                </a:solidFill>
              </a:rPr>
              <a:t>　　注２：</a:t>
            </a:r>
            <a:r>
              <a:rPr lang="ja-JP" altLang="en-US" sz="800" dirty="0" smtClean="0"/>
              <a:t>中小企業以外の場合</a:t>
            </a:r>
            <a:r>
              <a:rPr lang="ja-JP" altLang="en-US" sz="800" dirty="0" smtClean="0">
                <a:solidFill>
                  <a:prstClr val="black"/>
                </a:solidFill>
              </a:rPr>
              <a:t>、助成</a:t>
            </a:r>
            <a:r>
              <a:rPr lang="ja-JP" altLang="en-US" sz="800" dirty="0">
                <a:solidFill>
                  <a:prstClr val="black"/>
                </a:solidFill>
              </a:rPr>
              <a:t>額</a:t>
            </a:r>
            <a:r>
              <a:rPr lang="ja-JP" altLang="en-US" sz="800" dirty="0" smtClean="0">
                <a:solidFill>
                  <a:prstClr val="black"/>
                </a:solidFill>
              </a:rPr>
              <a:t>は上記の３</a:t>
            </a:r>
            <a:r>
              <a:rPr lang="ja-JP" altLang="en-US" sz="800" dirty="0">
                <a:solidFill>
                  <a:prstClr val="black"/>
                </a:solidFill>
              </a:rPr>
              <a:t>／４</a:t>
            </a:r>
            <a:r>
              <a:rPr lang="ja-JP" altLang="en-US" sz="800" dirty="0" smtClean="0">
                <a:solidFill>
                  <a:prstClr val="black"/>
                </a:solidFill>
              </a:rPr>
              <a:t>程度となります。</a:t>
            </a:r>
            <a:endParaRPr lang="en-US" altLang="ja-JP" sz="1000" u="sng" dirty="0" smtClean="0">
              <a:solidFill>
                <a:prstClr val="black"/>
              </a:solidFill>
            </a:endParaRPr>
          </a:p>
        </p:txBody>
      </p:sp>
      <p:sp>
        <p:nvSpPr>
          <p:cNvPr id="27" name="テキスト ボックス 26"/>
          <p:cNvSpPr txBox="1"/>
          <p:nvPr/>
        </p:nvSpPr>
        <p:spPr>
          <a:xfrm>
            <a:off x="989236" y="4897651"/>
            <a:ext cx="3335801" cy="246221"/>
          </a:xfrm>
          <a:prstGeom prst="rect">
            <a:avLst/>
          </a:prstGeom>
          <a:noFill/>
        </p:spPr>
        <p:txBody>
          <a:bodyPr wrap="square" rtlCol="0">
            <a:spAutoFit/>
          </a:bodyPr>
          <a:lstStyle/>
          <a:p>
            <a:pPr latinLnBrk="1"/>
            <a:r>
              <a:rPr lang="ja-JP" altLang="en-US" sz="1000" dirty="0" smtClean="0"/>
              <a:t>　</a:t>
            </a:r>
            <a:r>
              <a:rPr lang="en-US" altLang="ja-JP" sz="1000" dirty="0" smtClean="0"/>
              <a:t>※</a:t>
            </a:r>
            <a:r>
              <a:rPr lang="ja-JP" altLang="en-US" sz="1000" dirty="0" smtClean="0"/>
              <a:t>　上記のうち、（２）</a:t>
            </a:r>
            <a:r>
              <a:rPr lang="ja-JP" altLang="en-US" sz="1000" dirty="0"/>
              <a:t>　賃金規定等改定</a:t>
            </a:r>
            <a:r>
              <a:rPr lang="ja-JP" altLang="en-US" sz="1000" dirty="0" smtClean="0"/>
              <a:t>コースについて</a:t>
            </a:r>
            <a:endParaRPr lang="ja-JP" altLang="ja-JP" sz="1000" dirty="0"/>
          </a:p>
        </p:txBody>
      </p:sp>
      <p:sp>
        <p:nvSpPr>
          <p:cNvPr id="23" name="テキスト ボックス 48"/>
          <p:cNvSpPr txBox="1">
            <a:spLocks noChangeArrowheads="1"/>
          </p:cNvSpPr>
          <p:nvPr/>
        </p:nvSpPr>
        <p:spPr bwMode="auto">
          <a:xfrm>
            <a:off x="-27384" y="2210250"/>
            <a:ext cx="171255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400" b="1" dirty="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対象となる</a:t>
            </a:r>
            <a:r>
              <a:rPr lang="ja-JP" altLang="en-US"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方</a:t>
            </a:r>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28" name="テキスト ボックス 48"/>
          <p:cNvSpPr txBox="1">
            <a:spLocks noChangeArrowheads="1"/>
          </p:cNvSpPr>
          <p:nvPr/>
        </p:nvSpPr>
        <p:spPr bwMode="auto">
          <a:xfrm>
            <a:off x="-27384" y="4840638"/>
            <a:ext cx="1712554"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支援内容</a:t>
            </a:r>
            <a:r>
              <a:rPr lang="en-US" altLang="ja-JP" sz="14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grpSp>
        <p:nvGrpSpPr>
          <p:cNvPr id="35" name="グループ化 34"/>
          <p:cNvGrpSpPr/>
          <p:nvPr/>
        </p:nvGrpSpPr>
        <p:grpSpPr>
          <a:xfrm>
            <a:off x="410797" y="8525902"/>
            <a:ext cx="242722" cy="242722"/>
            <a:chOff x="-3195736" y="3275856"/>
            <a:chExt cx="267444" cy="267444"/>
          </a:xfrm>
        </p:grpSpPr>
        <p:sp>
          <p:nvSpPr>
            <p:cNvPr id="36" name="円/楕円 35"/>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7" name="直線コネクタ 36"/>
            <p:cNvCxnSpPr>
              <a:stCxn id="36"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8" name="テキスト ボックス 37"/>
          <p:cNvSpPr txBox="1"/>
          <p:nvPr/>
        </p:nvSpPr>
        <p:spPr>
          <a:xfrm>
            <a:off x="3666934" y="8509169"/>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39" name="テキスト ボックス 38"/>
          <p:cNvSpPr txBox="1"/>
          <p:nvPr/>
        </p:nvSpPr>
        <p:spPr>
          <a:xfrm>
            <a:off x="770837" y="8509168"/>
            <a:ext cx="2838039" cy="286109"/>
          </a:xfrm>
          <a:prstGeom prst="rect">
            <a:avLst/>
          </a:prstGeom>
          <a:noFill/>
          <a:ln>
            <a:solidFill>
              <a:schemeClr val="tx1"/>
            </a:solidFill>
          </a:ln>
          <a:effectLst/>
        </p:spPr>
        <p:txBody>
          <a:bodyPr wrap="square" rtlCol="0">
            <a:spAutoFit/>
          </a:bodyPr>
          <a:lstStyle/>
          <a:p>
            <a:r>
              <a:rPr lang="ja-JP" altLang="en-US" sz="1200" dirty="0"/>
              <a:t>キャリアアップ助成金</a:t>
            </a:r>
          </a:p>
        </p:txBody>
      </p:sp>
      <p:cxnSp>
        <p:nvCxnSpPr>
          <p:cNvPr id="40" name="直線矢印コネクタ 39"/>
          <p:cNvCxnSpPr/>
          <p:nvPr/>
        </p:nvCxnSpPr>
        <p:spPr>
          <a:xfrm flipH="1" flipV="1">
            <a:off x="4107301" y="8716337"/>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2" name="テキスト ボックス 48"/>
          <p:cNvSpPr txBox="1">
            <a:spLocks noChangeArrowheads="1"/>
          </p:cNvSpPr>
          <p:nvPr/>
        </p:nvSpPr>
        <p:spPr bwMode="auto">
          <a:xfrm>
            <a:off x="165102" y="7878575"/>
            <a:ext cx="200058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r>
              <a:rPr lang="en-US" altLang="ja-JP" sz="1400" b="1" dirty="0"/>
              <a:t>【</a:t>
            </a:r>
            <a:r>
              <a:rPr lang="ja-JP" altLang="en-US" sz="1400" b="1" dirty="0" smtClean="0"/>
              <a:t>お問合せ先</a:t>
            </a:r>
            <a:r>
              <a:rPr lang="en-US" altLang="ja-JP" sz="1400" b="1" dirty="0" smtClean="0"/>
              <a:t>】</a:t>
            </a:r>
            <a:endParaRPr lang="en-US" altLang="ja-JP" sz="400" b="1" dirty="0"/>
          </a:p>
        </p:txBody>
      </p:sp>
    </p:spTree>
    <p:extLst>
      <p:ext uri="{BB962C8B-B14F-4D97-AF65-F5344CB8AC3E}">
        <p14:creationId xmlns:p14="http://schemas.microsoft.com/office/powerpoint/2010/main" val="18798235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スライド番号プレースホルダー 1"/>
          <p:cNvSpPr txBox="1">
            <a:spLocks/>
          </p:cNvSpPr>
          <p:nvPr/>
        </p:nvSpPr>
        <p:spPr>
          <a:xfrm>
            <a:off x="0" y="8693679"/>
            <a:ext cx="6858000" cy="486833"/>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fld id="{D2D8002D-B5B0-4BAC-B1F6-782DDCCE6D9C}" type="slidenum">
              <a:rPr lang="ja-JP" altLang="en-US" sz="2000" smtClean="0"/>
              <a:pPr/>
              <a:t>8</a:t>
            </a:fld>
            <a:endParaRPr lang="ja-JP" altLang="en-US" sz="2000" dirty="0"/>
          </a:p>
        </p:txBody>
      </p:sp>
      <p:sp>
        <p:nvSpPr>
          <p:cNvPr id="7" name="タイトル 1"/>
          <p:cNvSpPr txBox="1">
            <a:spLocks/>
          </p:cNvSpPr>
          <p:nvPr/>
        </p:nvSpPr>
        <p:spPr>
          <a:xfrm>
            <a:off x="0" y="107504"/>
            <a:ext cx="6858000" cy="432000"/>
          </a:xfrm>
          <a:prstGeom prst="roundRect">
            <a:avLst/>
          </a:prstGeom>
          <a:solidFill>
            <a:srgbClr val="002060"/>
          </a:solidFill>
          <a:ln>
            <a:noFill/>
          </a:ln>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000" b="1" dirty="0">
                <a:solidFill>
                  <a:prstClr val="white"/>
                </a:solidFill>
                <a:latin typeface="ＭＳ ゴシック" panose="020B0609070205080204" pitchFamily="49" charset="-128"/>
                <a:ea typeface="ＭＳ ゴシック" panose="020B0609070205080204" pitchFamily="49" charset="-128"/>
              </a:rPr>
              <a:t>１</a:t>
            </a:r>
            <a:r>
              <a:rPr lang="ja-JP" altLang="en-US" sz="2000" b="1" dirty="0" smtClean="0">
                <a:solidFill>
                  <a:prstClr val="white"/>
                </a:solidFill>
                <a:latin typeface="ＭＳ ゴシック" panose="020B0609070205080204" pitchFamily="49" charset="-128"/>
                <a:ea typeface="ＭＳ ゴシック" panose="020B0609070205080204" pitchFamily="49" charset="-128"/>
              </a:rPr>
              <a:t>．賃金引上げに関する支援</a:t>
            </a:r>
            <a:endParaRPr lang="ja-JP" altLang="en-US" sz="2000" b="1" dirty="0">
              <a:solidFill>
                <a:prstClr val="white"/>
              </a:solidFill>
              <a:latin typeface="ＭＳ ゴシック" panose="020B0609070205080204" pitchFamily="49" charset="-128"/>
              <a:ea typeface="ＭＳ ゴシック" panose="020B0609070205080204" pitchFamily="49" charset="-128"/>
            </a:endParaRPr>
          </a:p>
        </p:txBody>
      </p:sp>
      <p:sp>
        <p:nvSpPr>
          <p:cNvPr id="8" name="Rectangle 3"/>
          <p:cNvSpPr>
            <a:spLocks noChangeArrowheads="1"/>
          </p:cNvSpPr>
          <p:nvPr/>
        </p:nvSpPr>
        <p:spPr bwMode="auto">
          <a:xfrm>
            <a:off x="-44624" y="487416"/>
            <a:ext cx="6858000" cy="412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indent="177800"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1pPr>
            <a:lvl2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2pPr>
            <a:lvl3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3pPr>
            <a:lvl4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4pPr>
            <a:lvl5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5pPr>
            <a:lvl6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6pPr>
            <a:lvl7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7pPr>
            <a:lvl8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8pPr>
            <a:lvl9pPr fontAlgn="base">
              <a:spcBef>
                <a:spcPct val="0"/>
              </a:spcBef>
              <a:spcAft>
                <a:spcPct val="0"/>
              </a:spcAft>
              <a:defRPr kumimoji="1">
                <a:solidFill>
                  <a:schemeClr val="tx1"/>
                </a:solidFill>
                <a:latin typeface="Arial" pitchFamily="34" charset="0"/>
                <a:ea typeface="ＭＳ Ｐゴシック" pitchFamily="50" charset="-128"/>
                <a:cs typeface="ＭＳ Ｐゴシック" pitchFamily="50" charset="-128"/>
              </a:defRPr>
            </a:lvl9pPr>
          </a:lstStyle>
          <a:p>
            <a:pPr indent="0" algn="ctr" fontAlgn="auto">
              <a:lnSpc>
                <a:spcPts val="2500"/>
              </a:lnSpc>
              <a:spcBef>
                <a:spcPts val="0"/>
              </a:spcBef>
              <a:spcAft>
                <a:spcPts val="0"/>
              </a:spcAft>
              <a:defRPr/>
            </a:pPr>
            <a:r>
              <a:rPr lang="ja-JP" altLang="en-US" sz="1200" b="1" dirty="0" smtClean="0">
                <a:solidFill>
                  <a:srgbClr val="FF0000"/>
                </a:solidFill>
                <a:latin typeface="ＭＳ ゴシック" panose="020B0609070205080204" pitchFamily="49" charset="-128"/>
                <a:ea typeface="ＭＳ ゴシック" panose="020B0609070205080204" pitchFamily="49" charset="-128"/>
              </a:rPr>
              <a:t>（４）</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r>
              <a:rPr lang="ja-JP" altLang="en-US" sz="1200" b="1" dirty="0" smtClean="0">
                <a:solidFill>
                  <a:srgbClr val="FF0000"/>
                </a:solidFill>
                <a:latin typeface="ＭＳ ゴシック" panose="020B0609070205080204" pitchFamily="49" charset="-128"/>
                <a:ea typeface="ＭＳ ゴシック" panose="020B0609070205080204" pitchFamily="49" charset="-128"/>
              </a:rPr>
              <a:t>従業員の賃金を引き上げた場合に使える税制を知りたい</a:t>
            </a:r>
            <a:r>
              <a:rPr lang="en-US" altLang="ja-JP" sz="1200" b="1" dirty="0" smtClean="0">
                <a:solidFill>
                  <a:srgbClr val="FF0000"/>
                </a:solidFill>
                <a:latin typeface="ＭＳ ゴシック" panose="020B0609070205080204" pitchFamily="49" charset="-128"/>
                <a:ea typeface="ＭＳ ゴシック" panose="020B0609070205080204" pitchFamily="49" charset="-128"/>
              </a:rPr>
              <a:t>』</a:t>
            </a:r>
            <a:endParaRPr lang="en-US" altLang="ja-JP" sz="1200" b="1" dirty="0">
              <a:solidFill>
                <a:srgbClr val="FF0000"/>
              </a:solidFill>
              <a:latin typeface="ＭＳ ゴシック" panose="020B0609070205080204" pitchFamily="49" charset="-128"/>
              <a:ea typeface="ＭＳ ゴシック" panose="020B0609070205080204" pitchFamily="49" charset="-128"/>
            </a:endParaRPr>
          </a:p>
        </p:txBody>
      </p:sp>
      <p:sp>
        <p:nvSpPr>
          <p:cNvPr id="2" name="正方形/長方形 1"/>
          <p:cNvSpPr/>
          <p:nvPr/>
        </p:nvSpPr>
        <p:spPr>
          <a:xfrm>
            <a:off x="1525860" y="818042"/>
            <a:ext cx="3717032" cy="360040"/>
          </a:xfrm>
          <a:prstGeom prst="rect">
            <a:avLst/>
          </a:prstGeom>
          <a:no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b="1" u="sng" dirty="0" smtClean="0">
                <a:solidFill>
                  <a:schemeClr val="tx1"/>
                </a:solidFill>
                <a:latin typeface="ＭＳ ゴシック" panose="020B0609070205080204" pitchFamily="49" charset="-128"/>
                <a:ea typeface="ＭＳ ゴシック" panose="020B0609070205080204" pitchFamily="49" charset="-128"/>
              </a:rPr>
              <a:t>中小企業向け所得拡大促進税制</a:t>
            </a:r>
            <a:endParaRPr kumimoji="1" lang="ja-JP" altLang="en-US" b="1" u="sng" dirty="0">
              <a:solidFill>
                <a:schemeClr val="tx1"/>
              </a:solidFill>
              <a:latin typeface="ＭＳ ゴシック" panose="020B0609070205080204" pitchFamily="49" charset="-128"/>
              <a:ea typeface="ＭＳ ゴシック" panose="020B0609070205080204" pitchFamily="49" charset="-128"/>
            </a:endParaRPr>
          </a:p>
        </p:txBody>
      </p:sp>
      <p:sp>
        <p:nvSpPr>
          <p:cNvPr id="9" name="正方形/長方形 8"/>
          <p:cNvSpPr/>
          <p:nvPr/>
        </p:nvSpPr>
        <p:spPr>
          <a:xfrm>
            <a:off x="136074" y="1218716"/>
            <a:ext cx="6585852" cy="1015663"/>
          </a:xfrm>
          <a:prstGeom prst="rect">
            <a:avLst/>
          </a:prstGeom>
          <a:solidFill>
            <a:schemeClr val="bg1"/>
          </a:solidFill>
          <a:ln w="12700"/>
        </p:spPr>
        <p:style>
          <a:lnRef idx="2">
            <a:schemeClr val="dk1"/>
          </a:lnRef>
          <a:fillRef idx="1">
            <a:schemeClr val="lt1"/>
          </a:fillRef>
          <a:effectRef idx="0">
            <a:schemeClr val="dk1"/>
          </a:effectRef>
          <a:fontRef idx="minor">
            <a:schemeClr val="dk1"/>
          </a:fontRef>
        </p:style>
        <p:txBody>
          <a:bodyPr wrap="square">
            <a:spAutoFit/>
          </a:bodyPr>
          <a:lstStyle/>
          <a:p>
            <a:pPr>
              <a:lnSpc>
                <a:spcPts val="1800"/>
              </a:lnSpc>
            </a:pPr>
            <a:r>
              <a:rPr lang="ja-JP" altLang="en-US" sz="1400" dirty="0" smtClean="0">
                <a:latin typeface="ＭＳ ゴシック" panose="020B0609070205080204" pitchFamily="49" charset="-128"/>
                <a:ea typeface="ＭＳ ゴシック" panose="020B0609070205080204" pitchFamily="49" charset="-128"/>
              </a:rPr>
              <a:t>　</a:t>
            </a:r>
            <a:r>
              <a:rPr lang="ja-JP" altLang="ja-JP" sz="1400" dirty="0">
                <a:solidFill>
                  <a:srgbClr val="0070C0"/>
                </a:solidFill>
                <a:latin typeface="ＭＳ ゴシック" panose="020B0609070205080204" pitchFamily="49" charset="-128"/>
                <a:ea typeface="ＭＳ ゴシック" panose="020B0609070205080204" pitchFamily="49" charset="-128"/>
              </a:rPr>
              <a:t>青色申告書を提出している</a:t>
            </a:r>
            <a:r>
              <a:rPr lang="ja-JP" altLang="ja-JP" sz="1400" dirty="0" smtClean="0">
                <a:solidFill>
                  <a:srgbClr val="0070C0"/>
                </a:solidFill>
                <a:latin typeface="ＭＳ ゴシック" panose="020B0609070205080204" pitchFamily="49" charset="-128"/>
                <a:ea typeface="ＭＳ ゴシック" panose="020B0609070205080204" pitchFamily="49" charset="-128"/>
              </a:rPr>
              <a:t>法人</a:t>
            </a:r>
            <a:r>
              <a:rPr lang="ja-JP" altLang="en-US" sz="1400" dirty="0" smtClean="0">
                <a:solidFill>
                  <a:srgbClr val="0070C0"/>
                </a:solidFill>
                <a:latin typeface="ＭＳ ゴシック" panose="020B0609070205080204" pitchFamily="49" charset="-128"/>
                <a:ea typeface="ＭＳ ゴシック" panose="020B0609070205080204" pitchFamily="49" charset="-128"/>
              </a:rPr>
              <a:t>や</a:t>
            </a:r>
            <a:r>
              <a:rPr lang="ja-JP" altLang="ja-JP" sz="1400" dirty="0" smtClean="0">
                <a:solidFill>
                  <a:srgbClr val="0070C0"/>
                </a:solidFill>
                <a:latin typeface="ＭＳ ゴシック" panose="020B0609070205080204" pitchFamily="49" charset="-128"/>
                <a:ea typeface="ＭＳ ゴシック" panose="020B0609070205080204" pitchFamily="49" charset="-128"/>
              </a:rPr>
              <a:t>個人</a:t>
            </a:r>
            <a:r>
              <a:rPr lang="ja-JP" altLang="ja-JP" sz="1400" dirty="0">
                <a:solidFill>
                  <a:srgbClr val="0070C0"/>
                </a:solidFill>
                <a:latin typeface="ＭＳ ゴシック" panose="020B0609070205080204" pitchFamily="49" charset="-128"/>
                <a:ea typeface="ＭＳ ゴシック" panose="020B0609070205080204" pitchFamily="49" charset="-128"/>
              </a:rPr>
              <a:t>事業</a:t>
            </a:r>
            <a:r>
              <a:rPr lang="ja-JP" altLang="ja-JP" sz="1400" dirty="0" smtClean="0">
                <a:solidFill>
                  <a:srgbClr val="0070C0"/>
                </a:solidFill>
                <a:latin typeface="ＭＳ ゴシック" panose="020B0609070205080204" pitchFamily="49" charset="-128"/>
                <a:ea typeface="ＭＳ ゴシック" panose="020B0609070205080204" pitchFamily="49" charset="-128"/>
              </a:rPr>
              <a:t>主が</a:t>
            </a:r>
            <a:r>
              <a:rPr lang="ja-JP" altLang="ja-JP" sz="1400" dirty="0">
                <a:solidFill>
                  <a:srgbClr val="0070C0"/>
                </a:solidFill>
                <a:latin typeface="ＭＳ ゴシック" panose="020B0609070205080204" pitchFamily="49" charset="-128"/>
                <a:ea typeface="ＭＳ ゴシック" panose="020B0609070205080204" pitchFamily="49" charset="-128"/>
              </a:rPr>
              <a:t>、一定の要件を</a:t>
            </a:r>
            <a:r>
              <a:rPr lang="ja-JP" altLang="ja-JP" sz="1400" dirty="0" smtClean="0">
                <a:solidFill>
                  <a:srgbClr val="0070C0"/>
                </a:solidFill>
                <a:latin typeface="ＭＳ ゴシック" panose="020B0609070205080204" pitchFamily="49" charset="-128"/>
                <a:ea typeface="ＭＳ ゴシック" panose="020B0609070205080204" pitchFamily="49" charset="-128"/>
              </a:rPr>
              <a:t>満たす</a:t>
            </a:r>
            <a:r>
              <a:rPr lang="ja-JP" altLang="en-US" sz="1400" dirty="0" smtClean="0">
                <a:solidFill>
                  <a:srgbClr val="0070C0"/>
                </a:solidFill>
                <a:latin typeface="ＭＳ ゴシック" panose="020B0609070205080204" pitchFamily="49" charset="-128"/>
                <a:ea typeface="ＭＳ ゴシック" panose="020B0609070205080204" pitchFamily="49" charset="-128"/>
              </a:rPr>
              <a:t>賃金引上げを</a:t>
            </a:r>
            <a:r>
              <a:rPr lang="ja-JP" altLang="ja-JP" sz="1400" dirty="0" smtClean="0">
                <a:solidFill>
                  <a:srgbClr val="0070C0"/>
                </a:solidFill>
                <a:latin typeface="ＭＳ ゴシック" panose="020B0609070205080204" pitchFamily="49" charset="-128"/>
                <a:ea typeface="ＭＳ ゴシック" panose="020B0609070205080204" pitchFamily="49" charset="-128"/>
              </a:rPr>
              <a:t>行った</a:t>
            </a:r>
            <a:r>
              <a:rPr lang="ja-JP" altLang="ja-JP" sz="1400" dirty="0">
                <a:solidFill>
                  <a:srgbClr val="0070C0"/>
                </a:solidFill>
                <a:latin typeface="ＭＳ ゴシック" panose="020B0609070205080204" pitchFamily="49" charset="-128"/>
                <a:ea typeface="ＭＳ ゴシック" panose="020B0609070205080204" pitchFamily="49" charset="-128"/>
              </a:rPr>
              <a:t>場合</a:t>
            </a:r>
            <a:r>
              <a:rPr lang="ja-JP" altLang="ja-JP" sz="1400" dirty="0" smtClean="0">
                <a:solidFill>
                  <a:srgbClr val="0070C0"/>
                </a:solidFill>
                <a:latin typeface="ＭＳ ゴシック" panose="020B0609070205080204" pitchFamily="49" charset="-128"/>
                <a:ea typeface="ＭＳ ゴシック" panose="020B0609070205080204" pitchFamily="49" charset="-128"/>
              </a:rPr>
              <a:t>、</a:t>
            </a:r>
            <a:r>
              <a:rPr lang="ja-JP" altLang="en-US" sz="1400" dirty="0" smtClean="0">
                <a:solidFill>
                  <a:srgbClr val="0070C0"/>
                </a:solidFill>
                <a:latin typeface="ＭＳ ゴシック" panose="020B0609070205080204" pitchFamily="49" charset="-128"/>
                <a:ea typeface="ＭＳ ゴシック" panose="020B0609070205080204" pitchFamily="49" charset="-128"/>
              </a:rPr>
              <a:t>その</a:t>
            </a:r>
            <a:r>
              <a:rPr lang="ja-JP" altLang="ja-JP" sz="1400" dirty="0" smtClean="0">
                <a:solidFill>
                  <a:srgbClr val="0070C0"/>
                </a:solidFill>
                <a:latin typeface="ＭＳ ゴシック" panose="020B0609070205080204" pitchFamily="49" charset="-128"/>
                <a:ea typeface="ＭＳ ゴシック" panose="020B0609070205080204" pitchFamily="49" charset="-128"/>
              </a:rPr>
              <a:t>増加</a:t>
            </a:r>
            <a:r>
              <a:rPr lang="ja-JP" altLang="ja-JP" sz="1400" dirty="0">
                <a:solidFill>
                  <a:srgbClr val="0070C0"/>
                </a:solidFill>
                <a:latin typeface="ＭＳ ゴシック" panose="020B0609070205080204" pitchFamily="49" charset="-128"/>
                <a:ea typeface="ＭＳ ゴシック" panose="020B0609070205080204" pitchFamily="49" charset="-128"/>
              </a:rPr>
              <a:t>額の一定割合を法人税額（又は所得税額）から控除できる制度です</a:t>
            </a:r>
            <a:r>
              <a:rPr lang="ja-JP" altLang="ja-JP" sz="1400" dirty="0" smtClean="0">
                <a:solidFill>
                  <a:srgbClr val="0070C0"/>
                </a:solidFill>
                <a:latin typeface="ＭＳ ゴシック" panose="020B0609070205080204" pitchFamily="49" charset="-128"/>
                <a:ea typeface="ＭＳ ゴシック" panose="020B0609070205080204" pitchFamily="49" charset="-128"/>
              </a:rPr>
              <a:t>。</a:t>
            </a:r>
            <a:r>
              <a:rPr lang="ja-JP" altLang="en-US" sz="1400" dirty="0" smtClean="0">
                <a:solidFill>
                  <a:srgbClr val="0070C0"/>
                </a:solidFill>
                <a:latin typeface="ＭＳ ゴシック" panose="020B0609070205080204" pitchFamily="49" charset="-128"/>
                <a:ea typeface="ＭＳ ゴシック" panose="020B0609070205080204" pitchFamily="49" charset="-128"/>
              </a:rPr>
              <a:t>平成３０年度税制改正により、平成３０年４月１日以降に開始される事業年度からは制度が大きく変更されます。</a:t>
            </a:r>
            <a:endParaRPr lang="en-US" altLang="ja-JP" sz="1400" kern="100" dirty="0">
              <a:solidFill>
                <a:srgbClr val="0070C0"/>
              </a:solidFill>
              <a:latin typeface="ＭＳ ゴシック" panose="020B0609070205080204" pitchFamily="49" charset="-128"/>
              <a:ea typeface="ＭＳ ゴシック" panose="020B0609070205080204" pitchFamily="49" charset="-128"/>
              <a:cs typeface="Times New Roman"/>
            </a:endParaRPr>
          </a:p>
        </p:txBody>
      </p:sp>
      <p:sp>
        <p:nvSpPr>
          <p:cNvPr id="11" name="テキスト ボックス 48"/>
          <p:cNvSpPr txBox="1">
            <a:spLocks noChangeArrowheads="1"/>
          </p:cNvSpPr>
          <p:nvPr/>
        </p:nvSpPr>
        <p:spPr bwMode="auto">
          <a:xfrm>
            <a:off x="128464" y="2238460"/>
            <a:ext cx="110799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適用要件</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17" name="正方形/長方形 16"/>
          <p:cNvSpPr/>
          <p:nvPr/>
        </p:nvSpPr>
        <p:spPr>
          <a:xfrm>
            <a:off x="128464" y="2502758"/>
            <a:ext cx="6593462" cy="1761111"/>
          </a:xfrm>
          <a:prstGeom prst="rect">
            <a:avLst/>
          </a:prstGeom>
          <a:noFill/>
          <a:ln w="158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a:solidFill>
                  <a:schemeClr val="tx1"/>
                </a:solidFill>
                <a:latin typeface="ＭＳ ゴシック" panose="020B0609070205080204" pitchFamily="49" charset="-128"/>
                <a:ea typeface="ＭＳ ゴシック" panose="020B0609070205080204" pitchFamily="49" charset="-128"/>
              </a:rPr>
              <a:t>＜</a:t>
            </a:r>
            <a:r>
              <a:rPr kumimoji="1" lang="ja-JP" altLang="en-US" sz="1200" b="1" dirty="0" smtClean="0">
                <a:solidFill>
                  <a:schemeClr val="tx1"/>
                </a:solidFill>
                <a:latin typeface="ＭＳ ゴシック" panose="020B0609070205080204" pitchFamily="49" charset="-128"/>
                <a:ea typeface="ＭＳ ゴシック" panose="020B0609070205080204" pitchFamily="49" charset="-128"/>
              </a:rPr>
              <a:t>通常＞</a:t>
            </a:r>
            <a:endParaRPr kumimoji="1" lang="en-US" altLang="ja-JP" sz="1200" b="1"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1200" dirty="0" smtClean="0">
                <a:solidFill>
                  <a:schemeClr val="tx1"/>
                </a:solidFill>
                <a:latin typeface="ＭＳ ゴシック" panose="020B0609070205080204" pitchFamily="49" charset="-128"/>
                <a:ea typeface="ＭＳ ゴシック" panose="020B0609070205080204" pitchFamily="49" charset="-128"/>
              </a:rPr>
              <a:t>　要件①：適用年度の雇用者給与等支給額が前事業年度以上であること</a:t>
            </a:r>
            <a:endParaRPr kumimoji="1" lang="en-US" altLang="ja-JP" sz="12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dirty="0" smtClean="0">
                <a:solidFill>
                  <a:schemeClr val="tx1"/>
                </a:solidFill>
                <a:latin typeface="ＭＳ ゴシック" panose="020B0609070205080204" pitchFamily="49" charset="-128"/>
                <a:ea typeface="ＭＳ ゴシック" panose="020B0609070205080204" pitchFamily="49" charset="-128"/>
              </a:rPr>
              <a:t>　要件②：継続雇用者の平均給与等支給額が前事業年度を</a:t>
            </a:r>
            <a:r>
              <a:rPr lang="ja-JP" altLang="en-US" sz="1200" b="1" u="sng" dirty="0" smtClean="0">
                <a:solidFill>
                  <a:schemeClr val="tx1"/>
                </a:solidFill>
                <a:latin typeface="ＭＳ ゴシック" panose="020B0609070205080204" pitchFamily="49" charset="-128"/>
                <a:ea typeface="ＭＳ ゴシック" panose="020B0609070205080204" pitchFamily="49" charset="-128"/>
              </a:rPr>
              <a:t>１．５％以上</a:t>
            </a:r>
            <a:r>
              <a:rPr lang="ja-JP" altLang="en-US" sz="1200" dirty="0" smtClean="0">
                <a:solidFill>
                  <a:schemeClr val="tx1"/>
                </a:solidFill>
                <a:latin typeface="ＭＳ ゴシック" panose="020B0609070205080204" pitchFamily="49" charset="-128"/>
                <a:ea typeface="ＭＳ ゴシック" panose="020B0609070205080204" pitchFamily="49" charset="-128"/>
              </a:rPr>
              <a:t>上回っていること</a:t>
            </a:r>
            <a:endParaRPr lang="en-US" altLang="ja-JP" sz="1200" dirty="0" smtClean="0">
              <a:solidFill>
                <a:schemeClr val="tx1"/>
              </a:solidFill>
              <a:latin typeface="ＭＳ ゴシック" panose="020B0609070205080204" pitchFamily="49" charset="-128"/>
              <a:ea typeface="ＭＳ ゴシック" panose="020B0609070205080204" pitchFamily="49" charset="-128"/>
            </a:endParaRPr>
          </a:p>
          <a:p>
            <a:endParaRPr lang="en-US" altLang="ja-JP" sz="12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b="1" dirty="0">
                <a:solidFill>
                  <a:schemeClr val="tx1"/>
                </a:solidFill>
                <a:latin typeface="ＭＳ ゴシック" panose="020B0609070205080204" pitchFamily="49" charset="-128"/>
                <a:ea typeface="ＭＳ ゴシック" panose="020B0609070205080204" pitchFamily="49" charset="-128"/>
              </a:rPr>
              <a:t>＜</a:t>
            </a:r>
            <a:r>
              <a:rPr lang="ja-JP" altLang="en-US" sz="1200" b="1" dirty="0" smtClean="0">
                <a:solidFill>
                  <a:schemeClr val="tx1"/>
                </a:solidFill>
                <a:latin typeface="ＭＳ ゴシック" panose="020B0609070205080204" pitchFamily="49" charset="-128"/>
                <a:ea typeface="ＭＳ ゴシック" panose="020B0609070205080204" pitchFamily="49" charset="-128"/>
              </a:rPr>
              <a:t>上乗せ＞</a:t>
            </a:r>
            <a:endParaRPr lang="en-US" altLang="ja-JP" sz="1200" b="1"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dirty="0">
                <a:solidFill>
                  <a:schemeClr val="tx1"/>
                </a:solidFill>
                <a:latin typeface="ＭＳ ゴシック" panose="020B0609070205080204" pitchFamily="49" charset="-128"/>
                <a:ea typeface="ＭＳ ゴシック" panose="020B0609070205080204" pitchFamily="49" charset="-128"/>
              </a:rPr>
              <a:t>　</a:t>
            </a:r>
            <a:r>
              <a:rPr lang="ja-JP" altLang="en-US" sz="1200" dirty="0" smtClean="0">
                <a:solidFill>
                  <a:schemeClr val="tx1"/>
                </a:solidFill>
                <a:latin typeface="ＭＳ ゴシック" panose="020B0609070205080204" pitchFamily="49" charset="-128"/>
                <a:ea typeface="ＭＳ ゴシック" panose="020B0609070205080204" pitchFamily="49" charset="-128"/>
              </a:rPr>
              <a:t>要件②の増加率が</a:t>
            </a:r>
            <a:r>
              <a:rPr lang="ja-JP" altLang="en-US" sz="1200" b="1" u="sng" dirty="0" smtClean="0">
                <a:solidFill>
                  <a:schemeClr val="tx1"/>
                </a:solidFill>
                <a:latin typeface="ＭＳ ゴシック" panose="020B0609070205080204" pitchFamily="49" charset="-128"/>
                <a:ea typeface="ＭＳ ゴシック" panose="020B0609070205080204" pitchFamily="49" charset="-128"/>
              </a:rPr>
              <a:t>２．５％以上</a:t>
            </a:r>
            <a:r>
              <a:rPr lang="ja-JP" altLang="en-US" sz="1200" dirty="0" smtClean="0">
                <a:solidFill>
                  <a:schemeClr val="tx1"/>
                </a:solidFill>
                <a:latin typeface="ＭＳ ゴシック" panose="020B0609070205080204" pitchFamily="49" charset="-128"/>
                <a:ea typeface="ＭＳ ゴシック" panose="020B0609070205080204" pitchFamily="49" charset="-128"/>
              </a:rPr>
              <a:t>で、以下のいずれかを満たすこと</a:t>
            </a:r>
            <a:endParaRPr lang="en-US" altLang="ja-JP" sz="12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dirty="0">
                <a:solidFill>
                  <a:schemeClr val="tx1"/>
                </a:solidFill>
                <a:latin typeface="ＭＳ ゴシック" panose="020B0609070205080204" pitchFamily="49" charset="-128"/>
                <a:ea typeface="ＭＳ ゴシック" panose="020B0609070205080204" pitchFamily="49" charset="-128"/>
              </a:rPr>
              <a:t>　</a:t>
            </a:r>
            <a:r>
              <a:rPr lang="ja-JP" altLang="en-US" sz="1200" dirty="0" smtClean="0">
                <a:solidFill>
                  <a:schemeClr val="tx1"/>
                </a:solidFill>
                <a:latin typeface="ＭＳ ゴシック" panose="020B0609070205080204" pitchFamily="49" charset="-128"/>
                <a:ea typeface="ＭＳ ゴシック" panose="020B0609070205080204" pitchFamily="49" charset="-128"/>
              </a:rPr>
              <a:t>・教育訓練費が対前年度比１０％以上増</a:t>
            </a:r>
            <a:endParaRPr lang="en-US" altLang="ja-JP" sz="12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dirty="0">
                <a:solidFill>
                  <a:schemeClr val="tx1"/>
                </a:solidFill>
                <a:latin typeface="ＭＳ ゴシック" panose="020B0609070205080204" pitchFamily="49" charset="-128"/>
                <a:ea typeface="ＭＳ ゴシック" panose="020B0609070205080204" pitchFamily="49" charset="-128"/>
              </a:rPr>
              <a:t>　</a:t>
            </a:r>
            <a:r>
              <a:rPr lang="ja-JP" altLang="en-US" sz="1200" dirty="0" smtClean="0">
                <a:solidFill>
                  <a:schemeClr val="tx1"/>
                </a:solidFill>
                <a:latin typeface="ＭＳ ゴシック" panose="020B0609070205080204" pitchFamily="49" charset="-128"/>
                <a:ea typeface="ＭＳ ゴシック" panose="020B0609070205080204" pitchFamily="49" charset="-128"/>
              </a:rPr>
              <a:t>・中小企業等経営強化法に基づく経営力向上計画の認定を受け、経営力向上がなされて</a:t>
            </a:r>
            <a:r>
              <a:rPr lang="ja-JP" altLang="en-US" sz="1200" dirty="0" err="1" smtClean="0">
                <a:solidFill>
                  <a:schemeClr val="tx1"/>
                </a:solidFill>
                <a:latin typeface="ＭＳ ゴシック" panose="020B0609070205080204" pitchFamily="49" charset="-128"/>
                <a:ea typeface="ＭＳ ゴシック" panose="020B0609070205080204" pitchFamily="49" charset="-128"/>
              </a:rPr>
              <a:t>い</a:t>
            </a:r>
            <a:endParaRPr lang="en-US" altLang="ja-JP" sz="12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dirty="0">
                <a:solidFill>
                  <a:schemeClr val="tx1"/>
                </a:solidFill>
                <a:latin typeface="ＭＳ ゴシック" panose="020B0609070205080204" pitchFamily="49" charset="-128"/>
                <a:ea typeface="ＭＳ ゴシック" panose="020B0609070205080204" pitchFamily="49" charset="-128"/>
              </a:rPr>
              <a:t>　</a:t>
            </a:r>
            <a:r>
              <a:rPr lang="ja-JP" altLang="en-US" sz="1200" dirty="0" smtClean="0">
                <a:solidFill>
                  <a:schemeClr val="tx1"/>
                </a:solidFill>
                <a:latin typeface="ＭＳ ゴシック" panose="020B0609070205080204" pitchFamily="49" charset="-128"/>
                <a:ea typeface="ＭＳ ゴシック" panose="020B0609070205080204" pitchFamily="49" charset="-128"/>
              </a:rPr>
              <a:t>　</a:t>
            </a:r>
            <a:r>
              <a:rPr lang="ja-JP" altLang="en-US" sz="1200" dirty="0" err="1" smtClean="0">
                <a:solidFill>
                  <a:schemeClr val="tx1"/>
                </a:solidFill>
                <a:latin typeface="ＭＳ ゴシック" panose="020B0609070205080204" pitchFamily="49" charset="-128"/>
                <a:ea typeface="ＭＳ ゴシック" panose="020B0609070205080204" pitchFamily="49" charset="-128"/>
              </a:rPr>
              <a:t>る</a:t>
            </a:r>
            <a:r>
              <a:rPr lang="ja-JP" altLang="en-US" sz="1200" dirty="0" smtClean="0">
                <a:solidFill>
                  <a:schemeClr val="tx1"/>
                </a:solidFill>
                <a:latin typeface="ＭＳ ゴシック" panose="020B0609070205080204" pitchFamily="49" charset="-128"/>
                <a:ea typeface="ＭＳ ゴシック" panose="020B0609070205080204" pitchFamily="49" charset="-128"/>
              </a:rPr>
              <a:t>こと</a:t>
            </a:r>
            <a:endParaRPr lang="en-US" altLang="ja-JP" sz="1200" dirty="0" smtClean="0">
              <a:solidFill>
                <a:schemeClr val="tx1"/>
              </a:solidFill>
              <a:latin typeface="ＭＳ ゴシック" panose="020B0609070205080204" pitchFamily="49" charset="-128"/>
              <a:ea typeface="ＭＳ ゴシック" panose="020B0609070205080204" pitchFamily="49" charset="-128"/>
            </a:endParaRPr>
          </a:p>
        </p:txBody>
      </p:sp>
      <p:sp>
        <p:nvSpPr>
          <p:cNvPr id="14" name="テキスト ボックス 48"/>
          <p:cNvSpPr txBox="1">
            <a:spLocks noChangeArrowheads="1"/>
          </p:cNvSpPr>
          <p:nvPr/>
        </p:nvSpPr>
        <p:spPr bwMode="auto">
          <a:xfrm>
            <a:off x="128464" y="4277774"/>
            <a:ext cx="12618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r>
              <a:rPr lang="ja-JP" altLang="en-US"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税額控除率</a:t>
            </a:r>
            <a:r>
              <a:rPr lang="en-US" altLang="ja-JP" sz="1200" b="1" dirty="0" smtClean="0">
                <a:solidFill>
                  <a:prstClr val="black"/>
                </a:solidFill>
                <a:latin typeface="ＭＳ ゴシック" panose="020B0609070205080204" pitchFamily="49" charset="-128"/>
                <a:ea typeface="ＭＳ ゴシック" panose="020B0609070205080204" pitchFamily="49" charset="-128"/>
                <a:cs typeface="Meiryo UI" panose="020B0604030504040204" pitchFamily="50" charset="-128"/>
              </a:rPr>
              <a:t>】</a:t>
            </a:r>
          </a:p>
        </p:txBody>
      </p:sp>
      <p:sp>
        <p:nvSpPr>
          <p:cNvPr id="15" name="正方形/長方形 14"/>
          <p:cNvSpPr/>
          <p:nvPr/>
        </p:nvSpPr>
        <p:spPr>
          <a:xfrm>
            <a:off x="128464" y="4542073"/>
            <a:ext cx="6593462" cy="1517575"/>
          </a:xfrm>
          <a:prstGeom prst="rect">
            <a:avLst/>
          </a:prstGeom>
          <a:noFill/>
          <a:ln w="15875">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200" b="1" dirty="0" smtClean="0">
                <a:solidFill>
                  <a:schemeClr val="tx1"/>
                </a:solidFill>
                <a:latin typeface="ＭＳ ゴシック" panose="020B0609070205080204" pitchFamily="49" charset="-128"/>
                <a:ea typeface="ＭＳ ゴシック" panose="020B0609070205080204" pitchFamily="49" charset="-128"/>
              </a:rPr>
              <a:t>＜通常＞</a:t>
            </a:r>
            <a:endParaRPr lang="en-US" altLang="ja-JP" sz="1200" b="1"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dirty="0" smtClean="0">
                <a:solidFill>
                  <a:schemeClr val="tx1"/>
                </a:solidFill>
                <a:latin typeface="ＭＳ ゴシック" panose="020B0609070205080204" pitchFamily="49" charset="-128"/>
                <a:ea typeface="ＭＳ ゴシック" panose="020B0609070205080204" pitchFamily="49" charset="-128"/>
              </a:rPr>
              <a:t>前年度からの給与総額の増加額に対して、</a:t>
            </a:r>
            <a:r>
              <a:rPr lang="ja-JP" altLang="en-US" sz="1200" b="1" u="sng" dirty="0" smtClean="0">
                <a:solidFill>
                  <a:schemeClr val="tx1"/>
                </a:solidFill>
                <a:latin typeface="ＭＳ ゴシック" panose="020B0609070205080204" pitchFamily="49" charset="-128"/>
                <a:ea typeface="ＭＳ ゴシック" panose="020B0609070205080204" pitchFamily="49" charset="-128"/>
              </a:rPr>
              <a:t>１５％</a:t>
            </a:r>
            <a:r>
              <a:rPr lang="ja-JP" altLang="en-US" sz="1200" dirty="0" smtClean="0">
                <a:solidFill>
                  <a:schemeClr val="tx1"/>
                </a:solidFill>
                <a:latin typeface="ＭＳ ゴシック" panose="020B0609070205080204" pitchFamily="49" charset="-128"/>
                <a:ea typeface="ＭＳ ゴシック" panose="020B0609070205080204" pitchFamily="49" charset="-128"/>
              </a:rPr>
              <a:t>の税額控除が受けられます。</a:t>
            </a:r>
            <a:endParaRPr lang="en-US" altLang="ja-JP" sz="1200" dirty="0" smtClean="0">
              <a:solidFill>
                <a:schemeClr val="tx1"/>
              </a:solidFill>
              <a:latin typeface="ＭＳ ゴシック" panose="020B0609070205080204" pitchFamily="49" charset="-128"/>
              <a:ea typeface="ＭＳ ゴシック" panose="020B0609070205080204" pitchFamily="49" charset="-128"/>
            </a:endParaRPr>
          </a:p>
          <a:p>
            <a:endParaRPr lang="en-US" altLang="ja-JP" sz="1200" dirty="0" smtClean="0">
              <a:solidFill>
                <a:schemeClr val="tx1"/>
              </a:solidFill>
              <a:latin typeface="ＭＳ ゴシック" panose="020B0609070205080204" pitchFamily="49" charset="-128"/>
              <a:ea typeface="ＭＳ ゴシック" panose="020B0609070205080204" pitchFamily="49" charset="-128"/>
            </a:endParaRPr>
          </a:p>
          <a:p>
            <a:r>
              <a:rPr lang="ja-JP" altLang="en-US" sz="1200" b="1" dirty="0" smtClean="0">
                <a:solidFill>
                  <a:schemeClr val="tx1"/>
                </a:solidFill>
                <a:latin typeface="ＭＳ ゴシック" panose="020B0609070205080204" pitchFamily="49" charset="-128"/>
                <a:ea typeface="ＭＳ ゴシック" panose="020B0609070205080204" pitchFamily="49" charset="-128"/>
              </a:rPr>
              <a:t>＜上乗せ＞</a:t>
            </a:r>
            <a:endParaRPr lang="en-US" altLang="ja-JP" sz="1200" b="1" dirty="0" smtClean="0">
              <a:solidFill>
                <a:schemeClr val="tx1"/>
              </a:solidFill>
              <a:latin typeface="ＭＳ ゴシック" panose="020B0609070205080204" pitchFamily="49" charset="-128"/>
              <a:ea typeface="ＭＳ ゴシック" panose="020B0609070205080204" pitchFamily="49" charset="-128"/>
            </a:endParaRPr>
          </a:p>
          <a:p>
            <a:pPr>
              <a:spcAft>
                <a:spcPts val="300"/>
              </a:spcAft>
            </a:pPr>
            <a:r>
              <a:rPr lang="ja-JP" altLang="en-US" sz="1200" dirty="0" smtClean="0">
                <a:solidFill>
                  <a:schemeClr val="tx1"/>
                </a:solidFill>
                <a:latin typeface="ＭＳ ゴシック" panose="020B0609070205080204" pitchFamily="49" charset="-128"/>
                <a:ea typeface="ＭＳ ゴシック" panose="020B0609070205080204" pitchFamily="49" charset="-128"/>
              </a:rPr>
              <a:t>上記の上乗せ要件を満たす場合には、前年度からの給与総額の増加額に対して、</a:t>
            </a:r>
            <a:r>
              <a:rPr lang="ja-JP" altLang="en-US" sz="1200" b="1" u="sng" dirty="0" smtClean="0">
                <a:solidFill>
                  <a:schemeClr val="tx1"/>
                </a:solidFill>
                <a:latin typeface="ＭＳ ゴシック" panose="020B0609070205080204" pitchFamily="49" charset="-128"/>
                <a:ea typeface="ＭＳ ゴシック" panose="020B0609070205080204" pitchFamily="49" charset="-128"/>
              </a:rPr>
              <a:t>２５％</a:t>
            </a:r>
            <a:r>
              <a:rPr lang="ja-JP" altLang="en-US" sz="1200" dirty="0" smtClean="0">
                <a:solidFill>
                  <a:schemeClr val="tx1"/>
                </a:solidFill>
                <a:latin typeface="ＭＳ ゴシック" panose="020B0609070205080204" pitchFamily="49" charset="-128"/>
                <a:ea typeface="ＭＳ ゴシック" panose="020B0609070205080204" pitchFamily="49" charset="-128"/>
              </a:rPr>
              <a:t>の税額控除が受けられます。</a:t>
            </a:r>
            <a:endParaRPr lang="en-US" altLang="ja-JP" sz="1200" dirty="0" smtClean="0">
              <a:solidFill>
                <a:schemeClr val="tx1"/>
              </a:solidFill>
              <a:latin typeface="ＭＳ ゴシック" panose="020B0609070205080204" pitchFamily="49" charset="-128"/>
              <a:ea typeface="ＭＳ ゴシック" panose="020B0609070205080204" pitchFamily="49" charset="-128"/>
            </a:endParaRPr>
          </a:p>
          <a:p>
            <a:r>
              <a:rPr lang="en-US" altLang="ja-JP" sz="1100" dirty="0" smtClean="0">
                <a:solidFill>
                  <a:schemeClr val="tx1"/>
                </a:solidFill>
                <a:latin typeface="ＭＳ ゴシック" panose="020B0609070205080204" pitchFamily="49" charset="-128"/>
                <a:ea typeface="ＭＳ ゴシック" panose="020B0609070205080204" pitchFamily="49" charset="-128"/>
              </a:rPr>
              <a:t>※</a:t>
            </a:r>
            <a:r>
              <a:rPr lang="ja-JP" altLang="en-US" sz="1100" dirty="0" smtClean="0">
                <a:solidFill>
                  <a:schemeClr val="tx1"/>
                </a:solidFill>
                <a:latin typeface="ＭＳ ゴシック" panose="020B0609070205080204" pitchFamily="49" charset="-128"/>
                <a:ea typeface="ＭＳ ゴシック" panose="020B0609070205080204" pitchFamily="49" charset="-128"/>
              </a:rPr>
              <a:t>ただし、通常・上乗せいずれの場合においても、税額</a:t>
            </a:r>
            <a:r>
              <a:rPr lang="ja-JP" altLang="en-US" sz="1100" dirty="0">
                <a:solidFill>
                  <a:schemeClr val="tx1"/>
                </a:solidFill>
                <a:latin typeface="ＭＳ ゴシック" panose="020B0609070205080204" pitchFamily="49" charset="-128"/>
                <a:ea typeface="ＭＳ ゴシック" panose="020B0609070205080204" pitchFamily="49" charset="-128"/>
              </a:rPr>
              <a:t>控除額</a:t>
            </a:r>
            <a:r>
              <a:rPr lang="ja-JP" altLang="en-US" sz="1100" dirty="0" smtClean="0">
                <a:solidFill>
                  <a:schemeClr val="tx1"/>
                </a:solidFill>
                <a:latin typeface="ＭＳ ゴシック" panose="020B0609070205080204" pitchFamily="49" charset="-128"/>
                <a:ea typeface="ＭＳ ゴシック" panose="020B0609070205080204" pitchFamily="49" charset="-128"/>
              </a:rPr>
              <a:t>は法人税額の２０％が上限となります。</a:t>
            </a:r>
            <a:endParaRPr lang="ja-JP" altLang="en-US" sz="1100" dirty="0">
              <a:solidFill>
                <a:schemeClr val="tx1"/>
              </a:solidFill>
              <a:latin typeface="ＭＳ ゴシック" panose="020B0609070205080204" pitchFamily="49" charset="-128"/>
              <a:ea typeface="ＭＳ ゴシック" panose="020B0609070205080204" pitchFamily="49" charset="-128"/>
            </a:endParaRPr>
          </a:p>
        </p:txBody>
      </p:sp>
      <p:sp>
        <p:nvSpPr>
          <p:cNvPr id="88" name="テキスト ボックス 48"/>
          <p:cNvSpPr txBox="1">
            <a:spLocks noChangeArrowheads="1"/>
          </p:cNvSpPr>
          <p:nvPr/>
        </p:nvSpPr>
        <p:spPr bwMode="auto">
          <a:xfrm>
            <a:off x="321523" y="6082885"/>
            <a:ext cx="1082348"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charset="-128"/>
              </a:defRPr>
            </a:lvl1pPr>
            <a:lvl2pPr marL="742950" indent="-285750" eaLnBrk="0" hangingPunct="0">
              <a:defRPr kumimoji="1">
                <a:solidFill>
                  <a:schemeClr val="tx1"/>
                </a:solidFill>
                <a:latin typeface="Arial" charset="0"/>
                <a:ea typeface="ＭＳ Ｐゴシック" charset="-128"/>
              </a:defRPr>
            </a:lvl2pPr>
            <a:lvl3pPr marL="1143000" indent="-228600" eaLnBrk="0" hangingPunct="0">
              <a:defRPr kumimoji="1">
                <a:solidFill>
                  <a:schemeClr val="tx1"/>
                </a:solidFill>
                <a:latin typeface="Arial" charset="0"/>
                <a:ea typeface="ＭＳ Ｐゴシック" charset="-128"/>
              </a:defRPr>
            </a:lvl3pPr>
            <a:lvl4pPr marL="1600200" indent="-228600" eaLnBrk="0" hangingPunct="0">
              <a:defRPr kumimoji="1">
                <a:solidFill>
                  <a:schemeClr val="tx1"/>
                </a:solidFill>
                <a:latin typeface="Arial" charset="0"/>
                <a:ea typeface="ＭＳ Ｐゴシック" charset="-128"/>
              </a:defRPr>
            </a:lvl4pPr>
            <a:lvl5pPr marL="2057400" indent="-228600" eaLnBrk="0" hangingPunct="0">
              <a:defRPr kumimoji="1">
                <a:solidFill>
                  <a:schemeClr val="tx1"/>
                </a:solidFill>
                <a:latin typeface="Arial" charset="0"/>
                <a:ea typeface="ＭＳ Ｐゴシック"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charset="-128"/>
              </a:defRPr>
            </a:lvl9pPr>
          </a:lstStyle>
          <a:p>
            <a:pPr eaLnBrk="1" hangingPunct="1"/>
            <a:r>
              <a:rPr lang="ja-JP" altLang="en-US" sz="1000" u="sng"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rPr>
              <a:t>適用のイメージ</a:t>
            </a:r>
            <a:endParaRPr lang="en-US" altLang="ja-JP" sz="1000" u="sng" dirty="0" smtClean="0">
              <a:solidFill>
                <a:prstClr val="black"/>
              </a:solidFill>
              <a:latin typeface="ＭＳ ゴシック" panose="020B0609070205080204" pitchFamily="49" charset="-128"/>
              <a:ea typeface="ＭＳ ゴシック" panose="020B0609070205080204" pitchFamily="49" charset="-128"/>
              <a:cs typeface="メイリオ" panose="020B0604030504040204" pitchFamily="50" charset="-128"/>
            </a:endParaRPr>
          </a:p>
        </p:txBody>
      </p:sp>
      <p:grpSp>
        <p:nvGrpSpPr>
          <p:cNvPr id="1025" name="グループ化 1024"/>
          <p:cNvGrpSpPr/>
          <p:nvPr/>
        </p:nvGrpSpPr>
        <p:grpSpPr>
          <a:xfrm>
            <a:off x="3411925" y="8752114"/>
            <a:ext cx="242722" cy="242722"/>
            <a:chOff x="-3195736" y="3275856"/>
            <a:chExt cx="267444" cy="267444"/>
          </a:xfrm>
        </p:grpSpPr>
        <p:sp>
          <p:nvSpPr>
            <p:cNvPr id="3" name="円/楕円 2"/>
            <p:cNvSpPr/>
            <p:nvPr/>
          </p:nvSpPr>
          <p:spPr>
            <a:xfrm>
              <a:off x="-3195736" y="3275856"/>
              <a:ext cx="216024" cy="216024"/>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5" name="直線コネクタ 94"/>
            <p:cNvCxnSpPr>
              <a:stCxn id="3" idx="5"/>
            </p:cNvCxnSpPr>
            <p:nvPr/>
          </p:nvCxnSpPr>
          <p:spPr>
            <a:xfrm>
              <a:off x="-3011348" y="3460244"/>
              <a:ext cx="83056" cy="8305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101" name="テキスト ボックス 100"/>
          <p:cNvSpPr txBox="1"/>
          <p:nvPr/>
        </p:nvSpPr>
        <p:spPr>
          <a:xfrm>
            <a:off x="5763137" y="8735381"/>
            <a:ext cx="561463" cy="276999"/>
          </a:xfrm>
          <a:prstGeom prst="rect">
            <a:avLst/>
          </a:prstGeom>
          <a:solidFill>
            <a:schemeClr val="bg1">
              <a:lumMod val="75000"/>
            </a:schemeClr>
          </a:solidFill>
          <a:ln>
            <a:noFill/>
          </a:ln>
          <a:effectLst/>
        </p:spPr>
        <p:txBody>
          <a:bodyPr wrap="square" rtlCol="0">
            <a:spAutoFit/>
          </a:bodyPr>
          <a:lstStyle/>
          <a:p>
            <a:pPr algn="ctr"/>
            <a:r>
              <a:rPr lang="ja-JP" altLang="en-US" sz="1200" b="1" dirty="0"/>
              <a:t>検索</a:t>
            </a:r>
            <a:endParaRPr kumimoji="1" lang="ja-JP" altLang="en-US" sz="1200" b="1" dirty="0"/>
          </a:p>
        </p:txBody>
      </p:sp>
      <p:sp>
        <p:nvSpPr>
          <p:cNvPr id="102" name="テキスト ボックス 101"/>
          <p:cNvSpPr txBox="1"/>
          <p:nvPr/>
        </p:nvSpPr>
        <p:spPr>
          <a:xfrm>
            <a:off x="3731136" y="8735380"/>
            <a:ext cx="1973943" cy="276999"/>
          </a:xfrm>
          <a:prstGeom prst="rect">
            <a:avLst/>
          </a:prstGeom>
          <a:noFill/>
          <a:ln>
            <a:solidFill>
              <a:schemeClr val="tx1"/>
            </a:solidFill>
          </a:ln>
          <a:effectLst/>
        </p:spPr>
        <p:txBody>
          <a:bodyPr wrap="square" rtlCol="0">
            <a:spAutoFit/>
          </a:bodyPr>
          <a:lstStyle/>
          <a:p>
            <a:r>
              <a:rPr kumimoji="1" lang="ja-JP" altLang="en-US" sz="1200" dirty="0" smtClean="0"/>
              <a:t>所得拡大促進税制</a:t>
            </a:r>
            <a:endParaRPr kumimoji="1" lang="ja-JP" altLang="en-US" sz="1200" dirty="0"/>
          </a:p>
        </p:txBody>
      </p:sp>
      <p:cxnSp>
        <p:nvCxnSpPr>
          <p:cNvPr id="1034" name="直線矢印コネクタ 1033"/>
          <p:cNvCxnSpPr/>
          <p:nvPr/>
        </p:nvCxnSpPr>
        <p:spPr>
          <a:xfrm flipH="1" flipV="1">
            <a:off x="6203504" y="8942549"/>
            <a:ext cx="121096" cy="157881"/>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 name="テキスト ボックス 3"/>
          <p:cNvSpPr txBox="1"/>
          <p:nvPr/>
        </p:nvSpPr>
        <p:spPr>
          <a:xfrm>
            <a:off x="332656" y="8397713"/>
            <a:ext cx="6972944" cy="400110"/>
          </a:xfrm>
          <a:prstGeom prst="rect">
            <a:avLst/>
          </a:prstGeom>
          <a:noFill/>
        </p:spPr>
        <p:txBody>
          <a:bodyPr wrap="square" rtlCol="0">
            <a:spAutoFit/>
          </a:bodyPr>
          <a:lstStyle/>
          <a:p>
            <a:r>
              <a:rPr lang="en-US" altLang="ja-JP" sz="1000" dirty="0" smtClean="0"/>
              <a:t>※</a:t>
            </a:r>
            <a:r>
              <a:rPr lang="ja-JP" altLang="en-US" sz="1000" dirty="0" smtClean="0"/>
              <a:t>平成３０年３月３１日以前に開始された事業年度については、制度の内容が異なりますので、 </a:t>
            </a:r>
            <a:endParaRPr lang="en-US" altLang="ja-JP" sz="1000" dirty="0" smtClean="0"/>
          </a:p>
          <a:p>
            <a:r>
              <a:rPr lang="ja-JP" altLang="en-US" sz="1000" dirty="0"/>
              <a:t>　</a:t>
            </a:r>
            <a:r>
              <a:rPr lang="ja-JP" altLang="en-US" sz="1000" dirty="0" smtClean="0"/>
              <a:t>　ホームページ等でご確認ください。</a:t>
            </a:r>
            <a:endParaRPr kumimoji="1" lang="ja-JP" altLang="en-US" sz="1200" dirty="0"/>
          </a:p>
        </p:txBody>
      </p:sp>
      <p:sp>
        <p:nvSpPr>
          <p:cNvPr id="38" name="正方形/長方形 37"/>
          <p:cNvSpPr/>
          <p:nvPr/>
        </p:nvSpPr>
        <p:spPr bwMode="auto">
          <a:xfrm>
            <a:off x="321523" y="6369955"/>
            <a:ext cx="3049995" cy="2001030"/>
          </a:xfrm>
          <a:prstGeom prst="rect">
            <a:avLst/>
          </a:prstGeom>
          <a:solidFill>
            <a:schemeClr val="accent1">
              <a:lumMod val="40000"/>
              <a:lumOff val="60000"/>
            </a:schemeClr>
          </a:solidFill>
          <a:ln w="9525" algn="ctr">
            <a:noFill/>
            <a:miter lim="800000"/>
            <a:headEnd/>
            <a:tailEnd/>
          </a:ln>
        </p:spPr>
        <p:txBody>
          <a:bodyPr wrap="none" rtlCol="0" anchor="ctr"/>
          <a:lstStyle/>
          <a:p>
            <a:pPr algn="ctr"/>
            <a:endParaRPr kumimoji="1" lang="ja-JP" altLang="en-US">
              <a:latin typeface="Calibri" pitchFamily="34" charset="0"/>
            </a:endParaRPr>
          </a:p>
        </p:txBody>
      </p:sp>
      <p:sp>
        <p:nvSpPr>
          <p:cNvPr id="39" name="テキスト ボックス 38"/>
          <p:cNvSpPr txBox="1"/>
          <p:nvPr/>
        </p:nvSpPr>
        <p:spPr>
          <a:xfrm>
            <a:off x="1044409" y="8018007"/>
            <a:ext cx="641816" cy="346249"/>
          </a:xfrm>
          <a:prstGeom prst="rect">
            <a:avLst/>
          </a:prstGeom>
          <a:noFill/>
        </p:spPr>
        <p:txBody>
          <a:bodyPr wrap="square" rtlCol="0">
            <a:spAutoFit/>
          </a:bodyPr>
          <a:lstStyle/>
          <a:p>
            <a:pPr algn="ctr"/>
            <a:r>
              <a:rPr lang="en-US" altLang="ja-JP" sz="1050" dirty="0" smtClean="0">
                <a:solidFill>
                  <a:prstClr val="black"/>
                </a:solidFill>
                <a:latin typeface="メイリオ" panose="020B0604030504040204" pitchFamily="50" charset="-128"/>
                <a:ea typeface="メイリオ"/>
                <a:cs typeface="メイリオ" panose="020B0604030504040204" pitchFamily="50" charset="-128"/>
              </a:rPr>
              <a:t>29</a:t>
            </a:r>
          </a:p>
          <a:p>
            <a:pPr algn="ctr"/>
            <a:r>
              <a:rPr lang="ja-JP" altLang="en-US" sz="600" dirty="0" smtClean="0">
                <a:solidFill>
                  <a:prstClr val="black"/>
                </a:solidFill>
                <a:latin typeface="メイリオ" panose="020B0604030504040204" pitchFamily="50" charset="-128"/>
                <a:ea typeface="メイリオ"/>
                <a:cs typeface="メイリオ" panose="020B0604030504040204" pitchFamily="50" charset="-128"/>
              </a:rPr>
              <a:t>年度</a:t>
            </a:r>
            <a:endParaRPr lang="ja-JP" altLang="en-US" sz="600" dirty="0">
              <a:solidFill>
                <a:prstClr val="black"/>
              </a:solidFill>
              <a:latin typeface="メイリオ" panose="020B0604030504040204" pitchFamily="50" charset="-128"/>
              <a:ea typeface="メイリオ"/>
              <a:cs typeface="メイリオ" panose="020B0604030504040204" pitchFamily="50" charset="-128"/>
            </a:endParaRPr>
          </a:p>
        </p:txBody>
      </p:sp>
      <p:cxnSp>
        <p:nvCxnSpPr>
          <p:cNvPr id="40" name="直線矢印コネクタ 39"/>
          <p:cNvCxnSpPr/>
          <p:nvPr/>
        </p:nvCxnSpPr>
        <p:spPr>
          <a:xfrm flipV="1">
            <a:off x="764704" y="6764044"/>
            <a:ext cx="0" cy="1223588"/>
          </a:xfrm>
          <a:prstGeom prst="straightConnector1">
            <a:avLst/>
          </a:prstGeom>
          <a:noFill/>
          <a:ln w="15875" cap="flat" cmpd="sng" algn="ctr">
            <a:solidFill>
              <a:sysClr val="windowText" lastClr="000000"/>
            </a:solidFill>
            <a:prstDash val="solid"/>
            <a:tailEnd type="triangle"/>
          </a:ln>
          <a:effectLst/>
        </p:spPr>
      </p:cxnSp>
      <p:sp>
        <p:nvSpPr>
          <p:cNvPr id="41" name="正方形/長方形 40"/>
          <p:cNvSpPr/>
          <p:nvPr/>
        </p:nvSpPr>
        <p:spPr bwMode="auto">
          <a:xfrm>
            <a:off x="1052126" y="7362873"/>
            <a:ext cx="641816" cy="624759"/>
          </a:xfrm>
          <a:prstGeom prst="rect">
            <a:avLst/>
          </a:prstGeom>
          <a:solidFill>
            <a:srgbClr val="4F81BD"/>
          </a:solidFill>
          <a:ln w="19050" algn="ctr">
            <a:solidFill>
              <a:sysClr val="window" lastClr="FFFFFF"/>
            </a:solidFill>
            <a:miter lim="800000"/>
            <a:headEnd/>
            <a:tailEnd/>
          </a:ln>
        </p:spPr>
        <p:txBody>
          <a:bodyPr wrap="none" rtlCol="0" anchor="ctr"/>
          <a:lstStyle/>
          <a:p>
            <a:pPr algn="ctr">
              <a:defRPr/>
            </a:pPr>
            <a:endParaRPr kumimoji="0" lang="ja-JP" altLang="en-US" kern="0" smtClean="0">
              <a:solidFill>
                <a:prstClr val="black"/>
              </a:solidFill>
              <a:latin typeface="Calibri"/>
              <a:ea typeface="ＭＳ Ｐゴシック"/>
            </a:endParaRPr>
          </a:p>
        </p:txBody>
      </p:sp>
      <p:sp>
        <p:nvSpPr>
          <p:cNvPr id="42" name="正方形/長方形 41"/>
          <p:cNvSpPr/>
          <p:nvPr/>
        </p:nvSpPr>
        <p:spPr bwMode="auto">
          <a:xfrm>
            <a:off x="1916832" y="7362873"/>
            <a:ext cx="641816" cy="624759"/>
          </a:xfrm>
          <a:prstGeom prst="rect">
            <a:avLst/>
          </a:prstGeom>
          <a:solidFill>
            <a:srgbClr val="4F81BD"/>
          </a:solidFill>
          <a:ln w="19050" algn="ctr">
            <a:solidFill>
              <a:sysClr val="window" lastClr="FFFFFF"/>
            </a:solidFill>
            <a:miter lim="800000"/>
            <a:headEnd/>
            <a:tailEnd/>
          </a:ln>
        </p:spPr>
        <p:txBody>
          <a:bodyPr wrap="none" rtlCol="0" anchor="ctr"/>
          <a:lstStyle/>
          <a:p>
            <a:pPr algn="ctr">
              <a:defRPr/>
            </a:pPr>
            <a:endParaRPr kumimoji="0" lang="ja-JP" altLang="en-US" kern="0" smtClean="0">
              <a:solidFill>
                <a:prstClr val="black"/>
              </a:solidFill>
              <a:latin typeface="Calibri"/>
              <a:ea typeface="ＭＳ Ｐゴシック"/>
            </a:endParaRPr>
          </a:p>
        </p:txBody>
      </p:sp>
      <p:sp>
        <p:nvSpPr>
          <p:cNvPr id="43" name="テキスト ボックス 42"/>
          <p:cNvSpPr txBox="1"/>
          <p:nvPr/>
        </p:nvSpPr>
        <p:spPr>
          <a:xfrm>
            <a:off x="1916832" y="8024736"/>
            <a:ext cx="641816" cy="346249"/>
          </a:xfrm>
          <a:prstGeom prst="rect">
            <a:avLst/>
          </a:prstGeom>
          <a:noFill/>
        </p:spPr>
        <p:txBody>
          <a:bodyPr wrap="square" rtlCol="0">
            <a:spAutoFit/>
          </a:bodyPr>
          <a:lstStyle/>
          <a:p>
            <a:pPr algn="ctr"/>
            <a:r>
              <a:rPr lang="en-US" altLang="ja-JP" sz="1050" dirty="0" smtClean="0">
                <a:solidFill>
                  <a:prstClr val="black"/>
                </a:solidFill>
                <a:latin typeface="メイリオ" panose="020B0604030504040204" pitchFamily="50" charset="-128"/>
                <a:ea typeface="メイリオ"/>
                <a:cs typeface="メイリオ" panose="020B0604030504040204" pitchFamily="50" charset="-128"/>
              </a:rPr>
              <a:t>30</a:t>
            </a:r>
          </a:p>
          <a:p>
            <a:pPr algn="ctr"/>
            <a:r>
              <a:rPr lang="ja-JP" altLang="en-US" sz="600" dirty="0" smtClean="0">
                <a:solidFill>
                  <a:prstClr val="black"/>
                </a:solidFill>
                <a:latin typeface="メイリオ" panose="020B0604030504040204" pitchFamily="50" charset="-128"/>
                <a:ea typeface="メイリオ"/>
                <a:cs typeface="メイリオ" panose="020B0604030504040204" pitchFamily="50" charset="-128"/>
              </a:rPr>
              <a:t>年度</a:t>
            </a:r>
            <a:endParaRPr lang="ja-JP" altLang="en-US" sz="600" dirty="0">
              <a:solidFill>
                <a:prstClr val="black"/>
              </a:solidFill>
              <a:latin typeface="メイリオ" panose="020B0604030504040204" pitchFamily="50" charset="-128"/>
              <a:ea typeface="メイリオ"/>
              <a:cs typeface="メイリオ" panose="020B0604030504040204" pitchFamily="50" charset="-128"/>
            </a:endParaRPr>
          </a:p>
        </p:txBody>
      </p:sp>
      <p:sp>
        <p:nvSpPr>
          <p:cNvPr id="44" name="正方形/長方形 43"/>
          <p:cNvSpPr/>
          <p:nvPr/>
        </p:nvSpPr>
        <p:spPr bwMode="auto">
          <a:xfrm>
            <a:off x="1916832" y="6801148"/>
            <a:ext cx="641816" cy="561725"/>
          </a:xfrm>
          <a:prstGeom prst="rect">
            <a:avLst/>
          </a:prstGeom>
          <a:solidFill>
            <a:schemeClr val="tx2"/>
          </a:solidFill>
          <a:ln w="19050" algn="ctr">
            <a:solidFill>
              <a:sysClr val="window" lastClr="FFFFFF"/>
            </a:solidFill>
            <a:miter lim="800000"/>
            <a:headEnd/>
            <a:tailEnd/>
          </a:ln>
        </p:spPr>
        <p:txBody>
          <a:bodyPr wrap="none" rtlCol="0" anchor="ctr"/>
          <a:lstStyle/>
          <a:p>
            <a:pPr algn="ctr">
              <a:defRPr/>
            </a:pPr>
            <a:endParaRPr kumimoji="0" lang="ja-JP" altLang="en-US" kern="0" smtClean="0">
              <a:solidFill>
                <a:prstClr val="black"/>
              </a:solidFill>
              <a:latin typeface="Calibri"/>
              <a:ea typeface="ＭＳ Ｐゴシック"/>
            </a:endParaRPr>
          </a:p>
        </p:txBody>
      </p:sp>
      <p:sp>
        <p:nvSpPr>
          <p:cNvPr id="45" name="右大かっこ 44"/>
          <p:cNvSpPr/>
          <p:nvPr/>
        </p:nvSpPr>
        <p:spPr>
          <a:xfrm>
            <a:off x="2558648" y="6801148"/>
            <a:ext cx="150273" cy="561725"/>
          </a:xfrm>
          <a:prstGeom prst="rightBracket">
            <a:avLst/>
          </a:prstGeom>
          <a:noFill/>
          <a:ln w="9525" cap="flat" cmpd="sng" algn="ctr">
            <a:solidFill>
              <a:sysClr val="windowText" lastClr="000000"/>
            </a:solidFill>
            <a:prstDash val="solid"/>
          </a:ln>
          <a:effectLst/>
        </p:spPr>
        <p:txBody>
          <a:bodyPr rtlCol="0" anchor="ctr"/>
          <a:lstStyle/>
          <a:p>
            <a:pPr algn="ctr">
              <a:defRPr/>
            </a:pPr>
            <a:endParaRPr kumimoji="0" lang="ja-JP" altLang="en-US" kern="0" smtClean="0">
              <a:solidFill>
                <a:prstClr val="black"/>
              </a:solidFill>
              <a:latin typeface="Calibri"/>
              <a:ea typeface="ＭＳ Ｐゴシック"/>
            </a:endParaRPr>
          </a:p>
        </p:txBody>
      </p:sp>
      <p:sp>
        <p:nvSpPr>
          <p:cNvPr id="46" name="テキスト ボックス 45"/>
          <p:cNvSpPr txBox="1"/>
          <p:nvPr/>
        </p:nvSpPr>
        <p:spPr>
          <a:xfrm>
            <a:off x="2671112" y="6955702"/>
            <a:ext cx="1189936" cy="246221"/>
          </a:xfrm>
          <a:prstGeom prst="rect">
            <a:avLst/>
          </a:prstGeom>
          <a:noFill/>
        </p:spPr>
        <p:txBody>
          <a:bodyPr vert="horz" wrap="square" rtlCol="0">
            <a:spAutoFit/>
          </a:bodyPr>
          <a:lstStyle/>
          <a:p>
            <a:r>
              <a:rPr lang="en-US" altLang="ja-JP" sz="1000" dirty="0">
                <a:solidFill>
                  <a:prstClr val="black"/>
                </a:solidFill>
                <a:latin typeface="メイリオ" panose="020B0604030504040204" pitchFamily="50" charset="-128"/>
                <a:ea typeface="メイリオ"/>
                <a:cs typeface="メイリオ" panose="020B0604030504040204" pitchFamily="50" charset="-128"/>
              </a:rPr>
              <a:t>15</a:t>
            </a:r>
            <a:r>
              <a:rPr lang="ja-JP" altLang="en-US" sz="1000" dirty="0" smtClean="0">
                <a:solidFill>
                  <a:prstClr val="black"/>
                </a:solidFill>
                <a:latin typeface="メイリオ" panose="020B0604030504040204" pitchFamily="50" charset="-128"/>
                <a:ea typeface="メイリオ"/>
                <a:cs typeface="メイリオ" panose="020B0604030504040204" pitchFamily="50" charset="-128"/>
              </a:rPr>
              <a:t>％控除</a:t>
            </a:r>
            <a:endParaRPr lang="ja-JP" altLang="en-US" sz="1000" dirty="0">
              <a:solidFill>
                <a:prstClr val="black"/>
              </a:solidFill>
              <a:latin typeface="メイリオ" panose="020B0604030504040204" pitchFamily="50" charset="-128"/>
              <a:ea typeface="メイリオ"/>
              <a:cs typeface="メイリオ" panose="020B0604030504040204" pitchFamily="50" charset="-128"/>
            </a:endParaRPr>
          </a:p>
        </p:txBody>
      </p:sp>
      <p:sp>
        <p:nvSpPr>
          <p:cNvPr id="47" name="正方形/長方形 46"/>
          <p:cNvSpPr/>
          <p:nvPr/>
        </p:nvSpPr>
        <p:spPr bwMode="auto">
          <a:xfrm>
            <a:off x="321524" y="6426045"/>
            <a:ext cx="3049994" cy="289304"/>
          </a:xfrm>
          <a:prstGeom prst="rect">
            <a:avLst/>
          </a:prstGeom>
          <a:noFill/>
          <a:ln w="9525" algn="ctr">
            <a:noFill/>
            <a:miter lim="800000"/>
            <a:headEnd/>
            <a:tailEnd/>
          </a:ln>
        </p:spPr>
        <p:txBody>
          <a:bodyPr wrap="none" rtlCol="0" anchor="ctr"/>
          <a:lstStyle/>
          <a:p>
            <a:pPr algn="ct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税額控除：通常</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1" name="テキスト ボックス 50"/>
          <p:cNvSpPr txBox="1"/>
          <p:nvPr/>
        </p:nvSpPr>
        <p:spPr>
          <a:xfrm>
            <a:off x="476672" y="7146849"/>
            <a:ext cx="338554" cy="698165"/>
          </a:xfrm>
          <a:prstGeom prst="rect">
            <a:avLst/>
          </a:prstGeom>
          <a:noFill/>
        </p:spPr>
        <p:txBody>
          <a:bodyPr vert="eaVert" wrap="square" rtlCol="0">
            <a:spAutoFit/>
          </a:bodyPr>
          <a:lstStyle/>
          <a:p>
            <a:r>
              <a:rPr lang="ja-JP" altLang="en-US" sz="1000" dirty="0" smtClean="0">
                <a:solidFill>
                  <a:prstClr val="black"/>
                </a:solidFill>
                <a:latin typeface="メイリオ" panose="020B0604030504040204" pitchFamily="50" charset="-128"/>
                <a:ea typeface="メイリオ"/>
                <a:cs typeface="メイリオ" panose="020B0604030504040204" pitchFamily="50" charset="-128"/>
              </a:rPr>
              <a:t>給与総額</a:t>
            </a:r>
            <a:endParaRPr lang="ja-JP" altLang="en-US" sz="1000" dirty="0">
              <a:solidFill>
                <a:prstClr val="black"/>
              </a:solidFill>
              <a:latin typeface="メイリオ" panose="020B0604030504040204" pitchFamily="50" charset="-128"/>
              <a:ea typeface="メイリオ"/>
              <a:cs typeface="メイリオ" panose="020B0604030504040204" pitchFamily="50" charset="-128"/>
            </a:endParaRPr>
          </a:p>
        </p:txBody>
      </p:sp>
      <p:sp>
        <p:nvSpPr>
          <p:cNvPr id="52" name="正方形/長方形 51"/>
          <p:cNvSpPr/>
          <p:nvPr/>
        </p:nvSpPr>
        <p:spPr bwMode="auto">
          <a:xfrm>
            <a:off x="3501008" y="6370807"/>
            <a:ext cx="3113370" cy="2000178"/>
          </a:xfrm>
          <a:prstGeom prst="rect">
            <a:avLst/>
          </a:prstGeom>
          <a:solidFill>
            <a:schemeClr val="accent1">
              <a:lumMod val="40000"/>
              <a:lumOff val="60000"/>
            </a:schemeClr>
          </a:solidFill>
          <a:ln w="9525" algn="ctr">
            <a:noFill/>
            <a:miter lim="800000"/>
            <a:headEnd/>
            <a:tailEnd/>
          </a:ln>
        </p:spPr>
        <p:txBody>
          <a:bodyPr wrap="none" rtlCol="0" anchor="ctr"/>
          <a:lstStyle/>
          <a:p>
            <a:pPr algn="ctr"/>
            <a:endParaRPr kumimoji="1" lang="ja-JP" altLang="en-US" dirty="0">
              <a:latin typeface="Calibri" pitchFamily="34" charset="0"/>
            </a:endParaRPr>
          </a:p>
        </p:txBody>
      </p:sp>
      <p:sp>
        <p:nvSpPr>
          <p:cNvPr id="53" name="テキスト ボックス 52"/>
          <p:cNvSpPr txBox="1"/>
          <p:nvPr/>
        </p:nvSpPr>
        <p:spPr>
          <a:xfrm>
            <a:off x="3645024" y="7159047"/>
            <a:ext cx="338554" cy="698165"/>
          </a:xfrm>
          <a:prstGeom prst="rect">
            <a:avLst/>
          </a:prstGeom>
          <a:noFill/>
        </p:spPr>
        <p:txBody>
          <a:bodyPr vert="eaVert" wrap="square" rtlCol="0">
            <a:spAutoFit/>
          </a:bodyPr>
          <a:lstStyle/>
          <a:p>
            <a:r>
              <a:rPr lang="ja-JP" altLang="en-US" sz="1000" dirty="0" smtClean="0">
                <a:solidFill>
                  <a:prstClr val="black"/>
                </a:solidFill>
                <a:latin typeface="メイリオ" panose="020B0604030504040204" pitchFamily="50" charset="-128"/>
                <a:ea typeface="メイリオ"/>
                <a:cs typeface="メイリオ" panose="020B0604030504040204" pitchFamily="50" charset="-128"/>
              </a:rPr>
              <a:t>給与総額</a:t>
            </a:r>
            <a:endParaRPr lang="ja-JP" altLang="en-US" sz="1000" dirty="0">
              <a:solidFill>
                <a:prstClr val="black"/>
              </a:solidFill>
              <a:latin typeface="メイリオ" panose="020B0604030504040204" pitchFamily="50" charset="-128"/>
              <a:ea typeface="メイリオ"/>
              <a:cs typeface="メイリオ" panose="020B0604030504040204" pitchFamily="50" charset="-128"/>
            </a:endParaRPr>
          </a:p>
        </p:txBody>
      </p:sp>
      <p:sp>
        <p:nvSpPr>
          <p:cNvPr id="54" name="テキスト ボックス 53"/>
          <p:cNvSpPr txBox="1"/>
          <p:nvPr/>
        </p:nvSpPr>
        <p:spPr>
          <a:xfrm>
            <a:off x="4367722" y="8026472"/>
            <a:ext cx="414338" cy="346249"/>
          </a:xfrm>
          <a:prstGeom prst="rect">
            <a:avLst/>
          </a:prstGeom>
          <a:noFill/>
        </p:spPr>
        <p:txBody>
          <a:bodyPr wrap="square" rtlCol="0">
            <a:spAutoFit/>
          </a:bodyPr>
          <a:lstStyle/>
          <a:p>
            <a:pPr algn="ctr"/>
            <a:r>
              <a:rPr lang="en-US" altLang="ja-JP" sz="1050" dirty="0" smtClean="0">
                <a:solidFill>
                  <a:prstClr val="black"/>
                </a:solidFill>
                <a:latin typeface="メイリオ" panose="020B0604030504040204" pitchFamily="50" charset="-128"/>
                <a:ea typeface="メイリオ"/>
                <a:cs typeface="メイリオ" panose="020B0604030504040204" pitchFamily="50" charset="-128"/>
              </a:rPr>
              <a:t>29</a:t>
            </a:r>
          </a:p>
          <a:p>
            <a:pPr algn="ctr"/>
            <a:r>
              <a:rPr lang="ja-JP" altLang="en-US" sz="600" dirty="0" smtClean="0">
                <a:solidFill>
                  <a:prstClr val="black"/>
                </a:solidFill>
                <a:latin typeface="メイリオ" panose="020B0604030504040204" pitchFamily="50" charset="-128"/>
                <a:ea typeface="メイリオ"/>
                <a:cs typeface="メイリオ" panose="020B0604030504040204" pitchFamily="50" charset="-128"/>
              </a:rPr>
              <a:t>年度</a:t>
            </a:r>
            <a:endParaRPr lang="ja-JP" altLang="en-US" sz="600" dirty="0">
              <a:solidFill>
                <a:prstClr val="black"/>
              </a:solidFill>
              <a:latin typeface="メイリオ" panose="020B0604030504040204" pitchFamily="50" charset="-128"/>
              <a:ea typeface="メイリオ"/>
              <a:cs typeface="メイリオ" panose="020B0604030504040204" pitchFamily="50" charset="-128"/>
            </a:endParaRPr>
          </a:p>
        </p:txBody>
      </p:sp>
      <p:cxnSp>
        <p:nvCxnSpPr>
          <p:cNvPr id="55" name="直線矢印コネクタ 54"/>
          <p:cNvCxnSpPr/>
          <p:nvPr/>
        </p:nvCxnSpPr>
        <p:spPr>
          <a:xfrm flipV="1">
            <a:off x="4005064" y="6794007"/>
            <a:ext cx="0" cy="1224000"/>
          </a:xfrm>
          <a:prstGeom prst="straightConnector1">
            <a:avLst/>
          </a:prstGeom>
          <a:noFill/>
          <a:ln w="15875" cap="flat" cmpd="sng" algn="ctr">
            <a:solidFill>
              <a:sysClr val="windowText" lastClr="000000"/>
            </a:solidFill>
            <a:prstDash val="solid"/>
            <a:tailEnd type="triangle"/>
          </a:ln>
          <a:effectLst/>
        </p:spPr>
      </p:cxnSp>
      <p:sp>
        <p:nvSpPr>
          <p:cNvPr id="56" name="正方形/長方形 55"/>
          <p:cNvSpPr/>
          <p:nvPr/>
        </p:nvSpPr>
        <p:spPr bwMode="auto">
          <a:xfrm>
            <a:off x="4253983" y="7451187"/>
            <a:ext cx="641817" cy="536400"/>
          </a:xfrm>
          <a:prstGeom prst="rect">
            <a:avLst/>
          </a:prstGeom>
          <a:solidFill>
            <a:srgbClr val="4F81BD"/>
          </a:solidFill>
          <a:ln w="19050" algn="ctr">
            <a:solidFill>
              <a:sysClr val="window" lastClr="FFFFFF"/>
            </a:solidFill>
            <a:miter lim="800000"/>
            <a:headEnd/>
            <a:tailEnd/>
          </a:ln>
        </p:spPr>
        <p:txBody>
          <a:bodyPr wrap="none" rtlCol="0" anchor="ctr"/>
          <a:lstStyle/>
          <a:p>
            <a:pPr algn="ctr">
              <a:defRPr/>
            </a:pPr>
            <a:endParaRPr kumimoji="0" lang="ja-JP" altLang="en-US" kern="0" smtClean="0">
              <a:solidFill>
                <a:prstClr val="black"/>
              </a:solidFill>
              <a:latin typeface="Calibri"/>
              <a:ea typeface="ＭＳ Ｐゴシック"/>
            </a:endParaRPr>
          </a:p>
        </p:txBody>
      </p:sp>
      <p:sp>
        <p:nvSpPr>
          <p:cNvPr id="57" name="テキスト ボックス 56"/>
          <p:cNvSpPr txBox="1"/>
          <p:nvPr/>
        </p:nvSpPr>
        <p:spPr>
          <a:xfrm>
            <a:off x="5268769" y="8018007"/>
            <a:ext cx="414338" cy="346249"/>
          </a:xfrm>
          <a:prstGeom prst="rect">
            <a:avLst/>
          </a:prstGeom>
          <a:noFill/>
        </p:spPr>
        <p:txBody>
          <a:bodyPr wrap="square" rtlCol="0">
            <a:spAutoFit/>
          </a:bodyPr>
          <a:lstStyle/>
          <a:p>
            <a:pPr algn="ctr"/>
            <a:r>
              <a:rPr lang="en-US" altLang="ja-JP" sz="1050" dirty="0">
                <a:solidFill>
                  <a:prstClr val="black"/>
                </a:solidFill>
                <a:latin typeface="メイリオ" panose="020B0604030504040204" pitchFamily="50" charset="-128"/>
                <a:ea typeface="メイリオ"/>
                <a:cs typeface="メイリオ" panose="020B0604030504040204" pitchFamily="50" charset="-128"/>
              </a:rPr>
              <a:t>30</a:t>
            </a:r>
            <a:endParaRPr lang="en-US" altLang="ja-JP" sz="1050" dirty="0" smtClean="0">
              <a:solidFill>
                <a:prstClr val="black"/>
              </a:solidFill>
              <a:latin typeface="メイリオ" panose="020B0604030504040204" pitchFamily="50" charset="-128"/>
              <a:ea typeface="メイリオ"/>
              <a:cs typeface="メイリオ" panose="020B0604030504040204" pitchFamily="50" charset="-128"/>
            </a:endParaRPr>
          </a:p>
          <a:p>
            <a:pPr algn="ctr"/>
            <a:r>
              <a:rPr lang="ja-JP" altLang="en-US" sz="600" dirty="0" smtClean="0">
                <a:solidFill>
                  <a:prstClr val="black"/>
                </a:solidFill>
                <a:latin typeface="メイリオ" panose="020B0604030504040204" pitchFamily="50" charset="-128"/>
                <a:ea typeface="メイリオ"/>
                <a:cs typeface="メイリオ" panose="020B0604030504040204" pitchFamily="50" charset="-128"/>
              </a:rPr>
              <a:t>年度</a:t>
            </a:r>
            <a:endParaRPr lang="ja-JP" altLang="en-US" sz="600" dirty="0">
              <a:solidFill>
                <a:prstClr val="black"/>
              </a:solidFill>
              <a:latin typeface="メイリオ" panose="020B0604030504040204" pitchFamily="50" charset="-128"/>
              <a:ea typeface="メイリオ"/>
              <a:cs typeface="メイリオ" panose="020B0604030504040204" pitchFamily="50" charset="-128"/>
            </a:endParaRPr>
          </a:p>
        </p:txBody>
      </p:sp>
      <p:sp>
        <p:nvSpPr>
          <p:cNvPr id="58" name="正方形/長方形 57"/>
          <p:cNvSpPr/>
          <p:nvPr/>
        </p:nvSpPr>
        <p:spPr bwMode="auto">
          <a:xfrm>
            <a:off x="5155538" y="7100255"/>
            <a:ext cx="640800" cy="346599"/>
          </a:xfrm>
          <a:prstGeom prst="rect">
            <a:avLst/>
          </a:prstGeom>
          <a:solidFill>
            <a:schemeClr val="tx2"/>
          </a:solidFill>
          <a:ln w="19050" algn="ctr">
            <a:solidFill>
              <a:sysClr val="window" lastClr="FFFFFF"/>
            </a:solidFill>
            <a:miter lim="800000"/>
            <a:headEnd/>
            <a:tailEnd/>
          </a:ln>
        </p:spPr>
        <p:txBody>
          <a:bodyPr wrap="none" rtlCol="0" anchor="ctr"/>
          <a:lstStyle/>
          <a:p>
            <a:pPr algn="ctr">
              <a:defRPr/>
            </a:pPr>
            <a:endParaRPr kumimoji="0" lang="ja-JP" altLang="en-US" kern="0" smtClean="0">
              <a:solidFill>
                <a:prstClr val="black"/>
              </a:solidFill>
              <a:latin typeface="Calibri"/>
              <a:ea typeface="ＭＳ Ｐゴシック"/>
            </a:endParaRPr>
          </a:p>
        </p:txBody>
      </p:sp>
      <p:sp>
        <p:nvSpPr>
          <p:cNvPr id="59" name="正方形/長方形 58"/>
          <p:cNvSpPr/>
          <p:nvPr/>
        </p:nvSpPr>
        <p:spPr bwMode="auto">
          <a:xfrm>
            <a:off x="5155538" y="6833911"/>
            <a:ext cx="640800" cy="251263"/>
          </a:xfrm>
          <a:prstGeom prst="rect">
            <a:avLst/>
          </a:prstGeom>
          <a:pattFill prst="ltUpDiag">
            <a:fgClr>
              <a:schemeClr val="tx2"/>
            </a:fgClr>
            <a:bgClr>
              <a:schemeClr val="bg1"/>
            </a:bgClr>
          </a:pattFill>
          <a:ln w="19050" algn="ctr">
            <a:solidFill>
              <a:sysClr val="window" lastClr="FFFFFF"/>
            </a:solidFill>
            <a:miter lim="800000"/>
            <a:headEnd/>
            <a:tailEnd/>
          </a:ln>
        </p:spPr>
        <p:txBody>
          <a:bodyPr wrap="none" rtlCol="0" anchor="ctr"/>
          <a:lstStyle/>
          <a:p>
            <a:pPr algn="ctr">
              <a:defRPr/>
            </a:pPr>
            <a:endParaRPr kumimoji="0" lang="ja-JP" altLang="en-US" kern="0" smtClean="0">
              <a:solidFill>
                <a:prstClr val="black"/>
              </a:solidFill>
              <a:latin typeface="Calibri"/>
              <a:ea typeface="ＭＳ Ｐゴシック"/>
            </a:endParaRPr>
          </a:p>
        </p:txBody>
      </p:sp>
      <p:sp>
        <p:nvSpPr>
          <p:cNvPr id="60" name="右大かっこ 59"/>
          <p:cNvSpPr/>
          <p:nvPr/>
        </p:nvSpPr>
        <p:spPr>
          <a:xfrm>
            <a:off x="5804851" y="6829699"/>
            <a:ext cx="72421" cy="605182"/>
          </a:xfrm>
          <a:prstGeom prst="rightBracket">
            <a:avLst/>
          </a:prstGeom>
          <a:noFill/>
          <a:ln w="9525" cap="flat" cmpd="sng" algn="ctr">
            <a:solidFill>
              <a:sysClr val="windowText" lastClr="000000"/>
            </a:solidFill>
            <a:prstDash val="solid"/>
          </a:ln>
          <a:effectLst/>
        </p:spPr>
        <p:txBody>
          <a:bodyPr rtlCol="0" anchor="ctr"/>
          <a:lstStyle/>
          <a:p>
            <a:pPr algn="ctr">
              <a:defRPr/>
            </a:pPr>
            <a:endParaRPr kumimoji="0" lang="ja-JP" altLang="en-US" kern="0" smtClean="0">
              <a:solidFill>
                <a:prstClr val="black"/>
              </a:solidFill>
              <a:latin typeface="Calibri"/>
              <a:ea typeface="ＭＳ Ｐゴシック"/>
            </a:endParaRPr>
          </a:p>
        </p:txBody>
      </p:sp>
      <p:sp>
        <p:nvSpPr>
          <p:cNvPr id="61" name="テキスト ボックス 60"/>
          <p:cNvSpPr txBox="1"/>
          <p:nvPr/>
        </p:nvSpPr>
        <p:spPr>
          <a:xfrm>
            <a:off x="5805264" y="7002833"/>
            <a:ext cx="786876" cy="246221"/>
          </a:xfrm>
          <a:prstGeom prst="rect">
            <a:avLst/>
          </a:prstGeom>
          <a:noFill/>
        </p:spPr>
        <p:txBody>
          <a:bodyPr vert="horz" wrap="square" rtlCol="0">
            <a:spAutoFit/>
          </a:bodyPr>
          <a:lstStyle/>
          <a:p>
            <a:r>
              <a:rPr lang="en-US" altLang="ja-JP" sz="1000" dirty="0" smtClean="0">
                <a:solidFill>
                  <a:prstClr val="black"/>
                </a:solidFill>
                <a:latin typeface="メイリオ" panose="020B0604030504040204" pitchFamily="50" charset="-128"/>
                <a:ea typeface="メイリオ"/>
                <a:cs typeface="メイリオ" panose="020B0604030504040204" pitchFamily="50" charset="-128"/>
              </a:rPr>
              <a:t>25</a:t>
            </a:r>
            <a:r>
              <a:rPr lang="ja-JP" altLang="en-US" sz="1000" dirty="0" smtClean="0">
                <a:solidFill>
                  <a:prstClr val="black"/>
                </a:solidFill>
                <a:latin typeface="メイリオ" panose="020B0604030504040204" pitchFamily="50" charset="-128"/>
                <a:ea typeface="メイリオ"/>
                <a:cs typeface="メイリオ" panose="020B0604030504040204" pitchFamily="50" charset="-128"/>
              </a:rPr>
              <a:t>％控除</a:t>
            </a:r>
            <a:endParaRPr lang="ja-JP" altLang="en-US" sz="1000" dirty="0">
              <a:solidFill>
                <a:prstClr val="black"/>
              </a:solidFill>
              <a:latin typeface="メイリオ" panose="020B0604030504040204" pitchFamily="50" charset="-128"/>
              <a:ea typeface="メイリオ"/>
              <a:cs typeface="メイリオ" panose="020B0604030504040204" pitchFamily="50" charset="-128"/>
            </a:endParaRPr>
          </a:p>
        </p:txBody>
      </p:sp>
      <p:sp>
        <p:nvSpPr>
          <p:cNvPr id="62" name="正方形/長方形 61"/>
          <p:cNvSpPr/>
          <p:nvPr/>
        </p:nvSpPr>
        <p:spPr bwMode="auto">
          <a:xfrm>
            <a:off x="3483982" y="6473341"/>
            <a:ext cx="3113370" cy="198465"/>
          </a:xfrm>
          <a:prstGeom prst="rect">
            <a:avLst/>
          </a:prstGeom>
          <a:noFill/>
          <a:ln w="9525" algn="ctr">
            <a:noFill/>
            <a:miter lim="800000"/>
            <a:headEnd/>
            <a:tailEnd/>
          </a:ln>
        </p:spPr>
        <p:txBody>
          <a:bodyPr wrap="none" rtlCol="0" anchor="ctr"/>
          <a:lstStyle/>
          <a:p>
            <a:pPr algn="ct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税額控除：上乗せ</a:t>
            </a:r>
            <a:r>
              <a:rPr lang="en-US" altLang="ja-JP" sz="1200" dirty="0" smtClean="0">
                <a:solidFill>
                  <a:prstClr val="black"/>
                </a:solidFill>
                <a:latin typeface="Meiryo UI" panose="020B0604030504040204" pitchFamily="50" charset="-128"/>
                <a:ea typeface="Meiryo UI" panose="020B0604030504040204" pitchFamily="50" charset="-128"/>
                <a:cs typeface="Meiryo UI" panose="020B0604030504040204" pitchFamily="50" charset="-128"/>
              </a:rPr>
              <a:t>】</a:t>
            </a:r>
            <a:endParaRPr lang="ja-JP" altLang="en-US" sz="12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64" name="正方形/長方形 63"/>
          <p:cNvSpPr/>
          <p:nvPr/>
        </p:nvSpPr>
        <p:spPr bwMode="auto">
          <a:xfrm flipV="1">
            <a:off x="5155538" y="7459522"/>
            <a:ext cx="641816" cy="535248"/>
          </a:xfrm>
          <a:prstGeom prst="rect">
            <a:avLst/>
          </a:prstGeom>
          <a:solidFill>
            <a:schemeClr val="accent1"/>
          </a:solidFill>
          <a:ln w="19050" algn="ctr">
            <a:solidFill>
              <a:sysClr val="window" lastClr="FFFFFF"/>
            </a:solidFill>
            <a:miter lim="800000"/>
            <a:headEnd/>
            <a:tailEnd/>
          </a:ln>
        </p:spPr>
        <p:txBody>
          <a:bodyPr wrap="none" rtlCol="0" anchor="ctr"/>
          <a:lstStyle/>
          <a:p>
            <a:pPr algn="ctr">
              <a:defRPr/>
            </a:pPr>
            <a:endParaRPr kumimoji="0" lang="ja-JP" altLang="en-US" kern="0" smtClean="0">
              <a:solidFill>
                <a:prstClr val="black"/>
              </a:solidFill>
              <a:latin typeface="Calibri"/>
              <a:ea typeface="ＭＳ Ｐゴシック"/>
            </a:endParaRPr>
          </a:p>
        </p:txBody>
      </p:sp>
    </p:spTree>
    <p:extLst>
      <p:ext uri="{BB962C8B-B14F-4D97-AF65-F5344CB8AC3E}">
        <p14:creationId xmlns:p14="http://schemas.microsoft.com/office/powerpoint/2010/main" val="326180489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13262</TotalTime>
  <Words>2642</Words>
  <Application>Microsoft Office PowerPoint</Application>
  <PresentationFormat>画面に合わせる (4:3)</PresentationFormat>
  <Paragraphs>835</Paragraphs>
  <Slides>24</Slides>
  <Notes>6</Notes>
  <HiddenSlides>0</HiddenSlides>
  <MMClips>0</MMClips>
  <ScaleCrop>false</ScaleCrop>
  <HeadingPairs>
    <vt:vector size="8" baseType="variant">
      <vt:variant>
        <vt:lpstr>使用されているフォント</vt:lpstr>
      </vt:variant>
      <vt:variant>
        <vt:i4>10</vt:i4>
      </vt:variant>
      <vt:variant>
        <vt:lpstr>テーマ</vt:lpstr>
      </vt:variant>
      <vt:variant>
        <vt:i4>1</vt:i4>
      </vt:variant>
      <vt:variant>
        <vt:lpstr>埋め込まれた OLE サーバー</vt:lpstr>
      </vt:variant>
      <vt:variant>
        <vt:i4>1</vt:i4>
      </vt:variant>
      <vt:variant>
        <vt:lpstr>スライド タイトル</vt:lpstr>
      </vt:variant>
      <vt:variant>
        <vt:i4>24</vt:i4>
      </vt:variant>
    </vt:vector>
  </HeadingPairs>
  <TitlesOfParts>
    <vt:vector size="36" baseType="lpstr">
      <vt:lpstr>Meiryo UI</vt:lpstr>
      <vt:lpstr>ＭＳ Ｐゴシック</vt:lpstr>
      <vt:lpstr>ＭＳ ゴシック</vt:lpstr>
      <vt:lpstr>新細明體</vt:lpstr>
      <vt:lpstr>メイリオ</vt:lpstr>
      <vt:lpstr>Arial</vt:lpstr>
      <vt:lpstr>Calibri</vt:lpstr>
      <vt:lpstr>Courier New</vt:lpstr>
      <vt:lpstr>Times New Roman</vt:lpstr>
      <vt:lpstr>Wingdings</vt:lpstr>
      <vt:lpstr>Office テーマ</vt:lpstr>
      <vt:lpstr>ワークシート</vt:lpstr>
      <vt:lpstr>最低賃金・賃金引上げに向けた 中小企業・小規模事業者への 支援施策紹介マニュアル</vt:lpstr>
      <vt:lpstr>　最低賃金制度とは、最低賃金法に基づき国が賃金の最低額を定め、使用者は、その最低賃金額以上の賃金を労働者に支払わなければならないとする制度です。  　最低賃金額は、毎年、中央最低賃金審議会から示される引上げ額の目安を参考にして、各都道府県最低賃金審議会において審議が行われ、改定額が決定されます。 　平成29年度においては、全国加重平均で25円の引上げとなる改定が行われました。  　本マニュアルは、企業における賃金引上げに向けた取組に御活用いただける厚生労働省及び中小企業庁の支援事業に関して、その内容や関連する相談窓口を御紹介するものです。  　中小企業等で働く方々の賃金引上げに向け、本マニュアルをご活用いただけますと幸いです。</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武本 登</dc:creator>
  <cp:lastModifiedBy>METI</cp:lastModifiedBy>
  <cp:revision>977</cp:revision>
  <cp:lastPrinted>2018-04-27T01:39:28Z</cp:lastPrinted>
  <dcterms:created xsi:type="dcterms:W3CDTF">2014-11-20T07:38:44Z</dcterms:created>
  <dcterms:modified xsi:type="dcterms:W3CDTF">2018-05-23T02:11:35Z</dcterms:modified>
</cp:coreProperties>
</file>