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2015/8/7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136719" y="371776"/>
            <a:ext cx="40752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HGPｺﾞｼｯｸM" pitchFamily="50" charset="-128"/>
                <a:ea typeface="HGPｺﾞｼｯｸM" pitchFamily="50" charset="-128"/>
              </a:rPr>
              <a:t>製品名：</a:t>
            </a:r>
            <a:r>
              <a:rPr lang="ja-JP" altLang="en-US" dirty="0" smtClean="0">
                <a:latin typeface="HGPｺﾞｼｯｸM" pitchFamily="50" charset="-128"/>
                <a:ea typeface="HGPｺﾞｼｯｸM" pitchFamily="50" charset="-128"/>
              </a:rPr>
              <a:t>○○ステント</a:t>
            </a:r>
            <a:endParaRPr kumimoji="1" lang="en-US" altLang="ja-JP" dirty="0" smtClean="0">
              <a:latin typeface="HGPｺﾞｼｯｸM" pitchFamily="50" charset="-128"/>
              <a:ea typeface="HGPｺﾞｼｯｸM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30286" y="5158933"/>
            <a:ext cx="418167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altLang="ja-JP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【</a:t>
            </a:r>
            <a:r>
              <a:rPr lang="ja-JP" altLang="en-US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既存の治療法との比較</a:t>
            </a:r>
            <a:r>
              <a:rPr lang="en-US" altLang="ja-JP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】</a:t>
            </a:r>
          </a:p>
          <a:p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graphicFrame>
        <p:nvGraphicFramePr>
          <p:cNvPr id="18" name="表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4672822"/>
              </p:ext>
            </p:extLst>
          </p:nvPr>
        </p:nvGraphicFramePr>
        <p:xfrm>
          <a:off x="111613" y="803824"/>
          <a:ext cx="8924883" cy="1341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27462"/>
                <a:gridCol w="3281885"/>
                <a:gridCol w="1335216"/>
                <a:gridCol w="2880320"/>
              </a:tblGrid>
              <a:tr h="282935">
                <a:tc>
                  <a:txBody>
                    <a:bodyPr/>
                    <a:lstStyle/>
                    <a:p>
                      <a:r>
                        <a:rPr lang="ja-JP" altLang="ja-JP" sz="1400" u="none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対象疾患</a:t>
                      </a:r>
                      <a:endParaRPr kumimoji="1" lang="ja-JP" altLang="en-US" sz="1400" u="none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ja-JP" altLang="en-US" sz="1400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○○の血管狭窄に起因する○○または○○の患者</a:t>
                      </a:r>
                      <a:endParaRPr lang="en-US" altLang="ja-JP" sz="1400" dirty="0" smtClean="0">
                        <a:latin typeface="HGSｺﾞｼｯｸM" pitchFamily="50" charset="-128"/>
                        <a:ea typeface="HGSｺﾞｼｯｸM" pitchFamily="50" charset="-128"/>
                      </a:endParaRPr>
                    </a:p>
                    <a:p>
                      <a:r>
                        <a:rPr lang="en-US" altLang="ja-JP" sz="1400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××</a:t>
                      </a:r>
                      <a:r>
                        <a:rPr lang="ja-JP" altLang="en-US" sz="1400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によると、年間対象患者数は</a:t>
                      </a:r>
                      <a:r>
                        <a:rPr lang="ja-JP" altLang="en-US" sz="1400" u="sng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　　　　</a:t>
                      </a:r>
                      <a:r>
                        <a:rPr lang="ja-JP" altLang="en-US" sz="1400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人程度と考えられる。</a:t>
                      </a:r>
                      <a:endParaRPr lang="en-US" altLang="ja-JP" sz="1400" dirty="0" smtClean="0">
                        <a:latin typeface="HGSｺﾞｼｯｸM" pitchFamily="50" charset="-128"/>
                        <a:ea typeface="HGSｺﾞｼｯｸM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282935">
                <a:tc>
                  <a:txBody>
                    <a:bodyPr/>
                    <a:lstStyle/>
                    <a:p>
                      <a:r>
                        <a:rPr lang="ja-JP" altLang="en-US" sz="1400" u="none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製造企業名</a:t>
                      </a:r>
                      <a:endParaRPr kumimoji="1" lang="ja-JP" altLang="en-US" sz="1400" u="none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>
                          <a:solidFill>
                            <a:schemeClr val="tx1"/>
                          </a:solidFill>
                          <a:latin typeface="HGSｺﾞｼｯｸM" pitchFamily="50" charset="-128"/>
                          <a:ea typeface="HGSｺﾞｼｯｸM" pitchFamily="50" charset="-128"/>
                        </a:rPr>
                        <a:t>○○</a:t>
                      </a:r>
                      <a:r>
                        <a:rPr lang="en-US" altLang="ja-JP" sz="1400" dirty="0" smtClean="0">
                          <a:solidFill>
                            <a:schemeClr val="tx1"/>
                          </a:solidFill>
                          <a:latin typeface="HGSｺﾞｼｯｸM" pitchFamily="50" charset="-128"/>
                          <a:ea typeface="HGSｺﾞｼｯｸM" pitchFamily="50" charset="-128"/>
                        </a:rPr>
                        <a:t>Inc.</a:t>
                      </a:r>
                      <a:endParaRPr lang="ja-JP" altLang="ja-JP" sz="1400" dirty="0" smtClean="0">
                        <a:solidFill>
                          <a:schemeClr val="tx1"/>
                        </a:solidFill>
                        <a:latin typeface="HGSｺﾞｼｯｸM" pitchFamily="50" charset="-128"/>
                        <a:ea typeface="HGSｺﾞｼｯｸM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400" u="none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国内</a:t>
                      </a:r>
                      <a:r>
                        <a:rPr lang="ja-JP" altLang="ja-JP" sz="1400" u="none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企業名</a:t>
                      </a:r>
                      <a:endParaRPr kumimoji="1" lang="ja-JP" altLang="en-US" sz="1400" u="none" dirty="0"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latin typeface="HGSｺﾞｼｯｸM" pitchFamily="50" charset="-128"/>
                          <a:ea typeface="HGSｺﾞｼｯｸM" pitchFamily="50" charset="-128"/>
                        </a:rPr>
                        <a:t>○○株式会社</a:t>
                      </a:r>
                      <a:endParaRPr kumimoji="1" lang="ja-JP" altLang="en-US" sz="1400" dirty="0">
                        <a:latin typeface="HGSｺﾞｼｯｸM" pitchFamily="50" charset="-128"/>
                        <a:ea typeface="HGSｺﾞｼｯｸM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99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要望学会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○○学会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u="none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外国承認状況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米国：○○年○月○日（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PMA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）　</a:t>
                      </a:r>
                      <a:endParaRPr kumimoji="1" lang="en-US" altLang="ja-JP" sz="1400" dirty="0" smtClean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  <a:p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欧州：○○年○月○日（</a:t>
                      </a:r>
                      <a:r>
                        <a:rPr kumimoji="1" lang="en-US" altLang="ja-JP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CE</a:t>
                      </a:r>
                      <a:r>
                        <a:rPr kumimoji="1" lang="ja-JP" altLang="en-US" sz="1400" dirty="0" smtClean="0">
                          <a:solidFill>
                            <a:schemeClr val="tx1"/>
                          </a:solidFill>
                          <a:latin typeface="HGSｺﾞｼｯｸM" panose="020B0600000000000000" pitchFamily="50" charset="-128"/>
                          <a:ea typeface="HGSｺﾞｼｯｸM" panose="020B0600000000000000" pitchFamily="50" charset="-128"/>
                        </a:rPr>
                        <a:t>ﾏｰｸ）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HGSｺﾞｼｯｸM" panose="020B0600000000000000" pitchFamily="50" charset="-128"/>
                        <a:ea typeface="HGSｺﾞｼｯｸM" panose="020B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正方形/長方形 5"/>
          <p:cNvSpPr/>
          <p:nvPr/>
        </p:nvSpPr>
        <p:spPr>
          <a:xfrm>
            <a:off x="206671" y="2388000"/>
            <a:ext cx="3861273" cy="266429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8072" y="3566259"/>
            <a:ext cx="359585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1400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外観図（写真）や使用方法を示す概略図等</a:t>
            </a:r>
            <a:endParaRPr kumimoji="1" lang="ja-JP" altLang="en-US" sz="1400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4067944" y="2378412"/>
            <a:ext cx="404628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【</a:t>
            </a:r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構造</a:t>
            </a:r>
            <a:r>
              <a:rPr lang="en-US" altLang="ja-JP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】</a:t>
            </a:r>
          </a:p>
          <a:p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endParaRPr lang="en-US" altLang="ja-JP" dirty="0" smtClean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  <a:p>
            <a:r>
              <a:rPr lang="en-US" altLang="ja-JP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【</a:t>
            </a:r>
            <a:r>
              <a:rPr lang="ja-JP" altLang="en-US" dirty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動作原理</a:t>
            </a:r>
            <a:r>
              <a:rPr lang="en-US" altLang="ja-JP" dirty="0" smtClean="0">
                <a:latin typeface="HGSｺﾞｼｯｸM" panose="020B0600000000000000" pitchFamily="50" charset="-128"/>
                <a:ea typeface="HGSｺﾞｼｯｸM" panose="020B0600000000000000" pitchFamily="50" charset="-128"/>
              </a:rPr>
              <a:t>】</a:t>
            </a:r>
          </a:p>
          <a:p>
            <a:endParaRPr lang="en-US" altLang="ja-JP" dirty="0">
              <a:latin typeface="HGSｺﾞｼｯｸM" panose="020B0600000000000000" pitchFamily="50" charset="-128"/>
              <a:ea typeface="HGSｺﾞｼｯｸM" panose="020B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444208" y="251356"/>
            <a:ext cx="258596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別紙（概要資料イメージ）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78802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89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境 啓満(sakai-hiromichi)</dc:creator>
  <cp:lastModifiedBy>MHLW</cp:lastModifiedBy>
  <cp:revision>66</cp:revision>
  <cp:lastPrinted>2015-08-07T03:46:49Z</cp:lastPrinted>
  <dcterms:created xsi:type="dcterms:W3CDTF">2013-07-23T05:50:28Z</dcterms:created>
  <dcterms:modified xsi:type="dcterms:W3CDTF">2015-08-07T03:54:36Z</dcterms:modified>
</cp:coreProperties>
</file>