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5" r:id="rId3"/>
    <p:sldId id="261" r:id="rId4"/>
    <p:sldId id="266" r:id="rId5"/>
    <p:sldId id="264" r:id="rId6"/>
    <p:sldId id="263" r:id="rId7"/>
    <p:sldId id="257" r:id="rId8"/>
    <p:sldId id="258" r:id="rId9"/>
    <p:sldId id="262" r:id="rId10"/>
    <p:sldId id="260" r:id="rId11"/>
  </p:sldIdLst>
  <p:sldSz cx="9144000" cy="6858000" type="screen4x3"/>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33CC"/>
    <a:srgbClr val="0000FF"/>
    <a:srgbClr val="00FF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3" d="100"/>
          <a:sy n="73" d="100"/>
        </p:scale>
        <p:origin x="-1066" y="-67"/>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kumimoji="1" lang="ja-JP" altLang="en-US" smtClean="0"/>
              <a:t>マスター タイトルの書式設定</a:t>
            </a:r>
            <a:endParaRPr kumimoji="1" lang="ja-JP" altLang="en-US"/>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smtClean="0"/>
              <a:t>マスター サブタイトルの書式設定</a:t>
            </a:r>
            <a:endParaRPr kumimoji="1" lang="ja-JP" altLang="en-US"/>
          </a:p>
        </p:txBody>
      </p:sp>
      <p:sp>
        <p:nvSpPr>
          <p:cNvPr id="4" name="日付プレースホルダー 3"/>
          <p:cNvSpPr>
            <a:spLocks noGrp="1"/>
          </p:cNvSpPr>
          <p:nvPr>
            <p:ph type="dt" sz="half" idx="10"/>
          </p:nvPr>
        </p:nvSpPr>
        <p:spPr/>
        <p:txBody>
          <a:bodyPr/>
          <a:lstStyle/>
          <a:p>
            <a:fld id="{CCF2F1FA-EE23-411A-ABE5-CFC4EDA4200A}" type="datetimeFigureOut">
              <a:rPr kumimoji="1" lang="ja-JP" altLang="en-US" smtClean="0"/>
              <a:t>2015/3/8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2DF085AD-5ECB-4233-9361-52792861FD2B}" type="slidenum">
              <a:rPr kumimoji="1" lang="ja-JP" altLang="en-US" smtClean="0"/>
              <a:t>‹#›</a:t>
            </a:fld>
            <a:endParaRPr kumimoji="1" lang="ja-JP" altLang="en-US"/>
          </a:p>
        </p:txBody>
      </p:sp>
    </p:spTree>
    <p:extLst>
      <p:ext uri="{BB962C8B-B14F-4D97-AF65-F5344CB8AC3E}">
        <p14:creationId xmlns:p14="http://schemas.microsoft.com/office/powerpoint/2010/main" val="132357127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CCF2F1FA-EE23-411A-ABE5-CFC4EDA4200A}" type="datetimeFigureOut">
              <a:rPr kumimoji="1" lang="ja-JP" altLang="en-US" smtClean="0"/>
              <a:t>2015/3/8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2DF085AD-5ECB-4233-9361-52792861FD2B}" type="slidenum">
              <a:rPr kumimoji="1" lang="ja-JP" altLang="en-US" smtClean="0"/>
              <a:t>‹#›</a:t>
            </a:fld>
            <a:endParaRPr kumimoji="1" lang="ja-JP" altLang="en-US"/>
          </a:p>
        </p:txBody>
      </p:sp>
    </p:spTree>
    <p:extLst>
      <p:ext uri="{BB962C8B-B14F-4D97-AF65-F5344CB8AC3E}">
        <p14:creationId xmlns:p14="http://schemas.microsoft.com/office/powerpoint/2010/main" val="296961897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a:xfrm>
            <a:off x="457200" y="274638"/>
            <a:ext cx="6019800" cy="5851525"/>
          </a:xfrm>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CCF2F1FA-EE23-411A-ABE5-CFC4EDA4200A}" type="datetimeFigureOut">
              <a:rPr kumimoji="1" lang="ja-JP" altLang="en-US" smtClean="0"/>
              <a:t>2015/3/8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2DF085AD-5ECB-4233-9361-52792861FD2B}" type="slidenum">
              <a:rPr kumimoji="1" lang="ja-JP" altLang="en-US" smtClean="0"/>
              <a:t>‹#›</a:t>
            </a:fld>
            <a:endParaRPr kumimoji="1" lang="ja-JP" altLang="en-US"/>
          </a:p>
        </p:txBody>
      </p:sp>
    </p:spTree>
    <p:extLst>
      <p:ext uri="{BB962C8B-B14F-4D97-AF65-F5344CB8AC3E}">
        <p14:creationId xmlns:p14="http://schemas.microsoft.com/office/powerpoint/2010/main" val="31857073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CCF2F1FA-EE23-411A-ABE5-CFC4EDA4200A}" type="datetimeFigureOut">
              <a:rPr kumimoji="1" lang="ja-JP" altLang="en-US" smtClean="0"/>
              <a:t>2015/3/8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2DF085AD-5ECB-4233-9361-52792861FD2B}" type="slidenum">
              <a:rPr kumimoji="1" lang="ja-JP" altLang="en-US" smtClean="0"/>
              <a:t>‹#›</a:t>
            </a:fld>
            <a:endParaRPr kumimoji="1" lang="ja-JP" altLang="en-US"/>
          </a:p>
        </p:txBody>
      </p:sp>
    </p:spTree>
    <p:extLst>
      <p:ext uri="{BB962C8B-B14F-4D97-AF65-F5344CB8AC3E}">
        <p14:creationId xmlns:p14="http://schemas.microsoft.com/office/powerpoint/2010/main" val="31470181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smtClean="0"/>
              <a:t>マスター テキストの書式設定</a:t>
            </a:r>
          </a:p>
        </p:txBody>
      </p:sp>
      <p:sp>
        <p:nvSpPr>
          <p:cNvPr id="4" name="日付プレースホルダー 3"/>
          <p:cNvSpPr>
            <a:spLocks noGrp="1"/>
          </p:cNvSpPr>
          <p:nvPr>
            <p:ph type="dt" sz="half" idx="10"/>
          </p:nvPr>
        </p:nvSpPr>
        <p:spPr/>
        <p:txBody>
          <a:bodyPr/>
          <a:lstStyle/>
          <a:p>
            <a:fld id="{CCF2F1FA-EE23-411A-ABE5-CFC4EDA4200A}" type="datetimeFigureOut">
              <a:rPr kumimoji="1" lang="ja-JP" altLang="en-US" smtClean="0"/>
              <a:t>2015/3/8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2DF085AD-5ECB-4233-9361-52792861FD2B}" type="slidenum">
              <a:rPr kumimoji="1" lang="ja-JP" altLang="en-US" smtClean="0"/>
              <a:t>‹#›</a:t>
            </a:fld>
            <a:endParaRPr kumimoji="1" lang="ja-JP" altLang="en-US"/>
          </a:p>
        </p:txBody>
      </p:sp>
    </p:spTree>
    <p:extLst>
      <p:ext uri="{BB962C8B-B14F-4D97-AF65-F5344CB8AC3E}">
        <p14:creationId xmlns:p14="http://schemas.microsoft.com/office/powerpoint/2010/main" val="276410545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ー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ー 4"/>
          <p:cNvSpPr>
            <a:spLocks noGrp="1"/>
          </p:cNvSpPr>
          <p:nvPr>
            <p:ph type="dt" sz="half" idx="10"/>
          </p:nvPr>
        </p:nvSpPr>
        <p:spPr/>
        <p:txBody>
          <a:bodyPr/>
          <a:lstStyle/>
          <a:p>
            <a:fld id="{CCF2F1FA-EE23-411A-ABE5-CFC4EDA4200A}" type="datetimeFigureOut">
              <a:rPr kumimoji="1" lang="ja-JP" altLang="en-US" smtClean="0"/>
              <a:t>2015/3/8</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2DF085AD-5ECB-4233-9361-52792861FD2B}" type="slidenum">
              <a:rPr kumimoji="1" lang="ja-JP" altLang="en-US" smtClean="0"/>
              <a:t>‹#›</a:t>
            </a:fld>
            <a:endParaRPr kumimoji="1" lang="ja-JP" altLang="en-US"/>
          </a:p>
        </p:txBody>
      </p:sp>
    </p:spTree>
    <p:extLst>
      <p:ext uri="{BB962C8B-B14F-4D97-AF65-F5344CB8AC3E}">
        <p14:creationId xmlns:p14="http://schemas.microsoft.com/office/powerpoint/2010/main" val="380166273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4" name="コンテンツ プレースホルダー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ー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6" name="コンテンツ プレースホルダー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ー 6"/>
          <p:cNvSpPr>
            <a:spLocks noGrp="1"/>
          </p:cNvSpPr>
          <p:nvPr>
            <p:ph type="dt" sz="half" idx="10"/>
          </p:nvPr>
        </p:nvSpPr>
        <p:spPr/>
        <p:txBody>
          <a:bodyPr/>
          <a:lstStyle/>
          <a:p>
            <a:fld id="{CCF2F1FA-EE23-411A-ABE5-CFC4EDA4200A}" type="datetimeFigureOut">
              <a:rPr kumimoji="1" lang="ja-JP" altLang="en-US" smtClean="0"/>
              <a:t>2015/3/8</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2DF085AD-5ECB-4233-9361-52792861FD2B}" type="slidenum">
              <a:rPr kumimoji="1" lang="ja-JP" altLang="en-US" smtClean="0"/>
              <a:t>‹#›</a:t>
            </a:fld>
            <a:endParaRPr kumimoji="1" lang="ja-JP" altLang="en-US"/>
          </a:p>
        </p:txBody>
      </p:sp>
    </p:spTree>
    <p:extLst>
      <p:ext uri="{BB962C8B-B14F-4D97-AF65-F5344CB8AC3E}">
        <p14:creationId xmlns:p14="http://schemas.microsoft.com/office/powerpoint/2010/main" val="6767197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日付プレースホルダー 2"/>
          <p:cNvSpPr>
            <a:spLocks noGrp="1"/>
          </p:cNvSpPr>
          <p:nvPr>
            <p:ph type="dt" sz="half" idx="10"/>
          </p:nvPr>
        </p:nvSpPr>
        <p:spPr/>
        <p:txBody>
          <a:bodyPr/>
          <a:lstStyle/>
          <a:p>
            <a:fld id="{CCF2F1FA-EE23-411A-ABE5-CFC4EDA4200A}" type="datetimeFigureOut">
              <a:rPr kumimoji="1" lang="ja-JP" altLang="en-US" smtClean="0"/>
              <a:t>2015/3/8</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2DF085AD-5ECB-4233-9361-52792861FD2B}" type="slidenum">
              <a:rPr kumimoji="1" lang="ja-JP" altLang="en-US" smtClean="0"/>
              <a:t>‹#›</a:t>
            </a:fld>
            <a:endParaRPr kumimoji="1" lang="ja-JP" altLang="en-US"/>
          </a:p>
        </p:txBody>
      </p:sp>
    </p:spTree>
    <p:extLst>
      <p:ext uri="{BB962C8B-B14F-4D97-AF65-F5344CB8AC3E}">
        <p14:creationId xmlns:p14="http://schemas.microsoft.com/office/powerpoint/2010/main" val="39207326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CCF2F1FA-EE23-411A-ABE5-CFC4EDA4200A}" type="datetimeFigureOut">
              <a:rPr kumimoji="1" lang="ja-JP" altLang="en-US" smtClean="0"/>
              <a:t>2015/3/8</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2DF085AD-5ECB-4233-9361-52792861FD2B}" type="slidenum">
              <a:rPr kumimoji="1" lang="ja-JP" altLang="en-US" smtClean="0"/>
              <a:t>‹#›</a:t>
            </a:fld>
            <a:endParaRPr kumimoji="1" lang="ja-JP" altLang="en-US"/>
          </a:p>
        </p:txBody>
      </p:sp>
    </p:spTree>
    <p:extLst>
      <p:ext uri="{BB962C8B-B14F-4D97-AF65-F5344CB8AC3E}">
        <p14:creationId xmlns:p14="http://schemas.microsoft.com/office/powerpoint/2010/main" val="123393132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ー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CCF2F1FA-EE23-411A-ABE5-CFC4EDA4200A}" type="datetimeFigureOut">
              <a:rPr kumimoji="1" lang="ja-JP" altLang="en-US" smtClean="0"/>
              <a:t>2015/3/8</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2DF085AD-5ECB-4233-9361-52792861FD2B}" type="slidenum">
              <a:rPr kumimoji="1" lang="ja-JP" altLang="en-US" smtClean="0"/>
              <a:t>‹#›</a:t>
            </a:fld>
            <a:endParaRPr kumimoji="1" lang="ja-JP" altLang="en-US"/>
          </a:p>
        </p:txBody>
      </p:sp>
    </p:spTree>
    <p:extLst>
      <p:ext uri="{BB962C8B-B14F-4D97-AF65-F5344CB8AC3E}">
        <p14:creationId xmlns:p14="http://schemas.microsoft.com/office/powerpoint/2010/main" val="254421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図プレースホルダー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CCF2F1FA-EE23-411A-ABE5-CFC4EDA4200A}" type="datetimeFigureOut">
              <a:rPr kumimoji="1" lang="ja-JP" altLang="en-US" smtClean="0"/>
              <a:t>2015/3/8</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2DF085AD-5ECB-4233-9361-52792861FD2B}" type="slidenum">
              <a:rPr kumimoji="1" lang="ja-JP" altLang="en-US" smtClean="0"/>
              <a:t>‹#›</a:t>
            </a:fld>
            <a:endParaRPr kumimoji="1" lang="ja-JP" altLang="en-US"/>
          </a:p>
        </p:txBody>
      </p:sp>
    </p:spTree>
    <p:extLst>
      <p:ext uri="{BB962C8B-B14F-4D97-AF65-F5344CB8AC3E}">
        <p14:creationId xmlns:p14="http://schemas.microsoft.com/office/powerpoint/2010/main" val="287278233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srcRect/>
          <a:tile tx="0" ty="0" sx="100000" sy="100000" flip="none" algn="tl"/>
        </a:blipFill>
        <a:effectLst/>
      </p:bgPr>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CF2F1FA-EE23-411A-ABE5-CFC4EDA4200A}" type="datetimeFigureOut">
              <a:rPr kumimoji="1" lang="ja-JP" altLang="en-US" smtClean="0"/>
              <a:t>2015/3/8</a:t>
            </a:fld>
            <a:endParaRPr kumimoji="1" lang="ja-JP" altLang="en-US"/>
          </a:p>
        </p:txBody>
      </p:sp>
      <p:sp>
        <p:nvSpPr>
          <p:cNvPr id="5" name="フッター プレースホルダー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DF085AD-5ECB-4233-9361-52792861FD2B}" type="slidenum">
              <a:rPr kumimoji="1" lang="ja-JP" altLang="en-US" smtClean="0"/>
              <a:t>‹#›</a:t>
            </a:fld>
            <a:endParaRPr kumimoji="1" lang="ja-JP" altLang="en-US"/>
          </a:p>
        </p:txBody>
      </p:sp>
    </p:spTree>
    <p:extLst>
      <p:ext uri="{BB962C8B-B14F-4D97-AF65-F5344CB8AC3E}">
        <p14:creationId xmlns:p14="http://schemas.microsoft.com/office/powerpoint/2010/main" val="293903881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p:txBody>
          <a:bodyPr>
            <a:noAutofit/>
          </a:bodyPr>
          <a:lstStyle/>
          <a:p>
            <a:pPr>
              <a:lnSpc>
                <a:spcPct val="150000"/>
              </a:lnSpc>
            </a:pPr>
            <a:r>
              <a:rPr lang="ja-JP" altLang="en-US" sz="4000" dirty="0">
                <a:solidFill>
                  <a:srgbClr val="FF0000"/>
                </a:solidFill>
              </a:rPr>
              <a:t>住民組織活動を通じたソーシャル・キャピタルの醸成・活用に</a:t>
            </a:r>
            <a:r>
              <a:rPr lang="ja-JP" altLang="en-US" sz="4000" dirty="0" smtClean="0">
                <a:solidFill>
                  <a:srgbClr val="FF0000"/>
                </a:solidFill>
              </a:rPr>
              <a:t>かかる</a:t>
            </a:r>
            <a:r>
              <a:rPr lang="en-US" altLang="ja-JP" sz="4000" dirty="0" smtClean="0">
                <a:solidFill>
                  <a:srgbClr val="FF0000"/>
                </a:solidFill>
              </a:rPr>
              <a:t/>
            </a:r>
            <a:br>
              <a:rPr lang="en-US" altLang="ja-JP" sz="4000" dirty="0" smtClean="0">
                <a:solidFill>
                  <a:srgbClr val="FF0000"/>
                </a:solidFill>
              </a:rPr>
            </a:br>
            <a:r>
              <a:rPr lang="ja-JP" altLang="en-US" sz="4000" dirty="0" smtClean="0">
                <a:solidFill>
                  <a:srgbClr val="FF0000"/>
                </a:solidFill>
              </a:rPr>
              <a:t>研修</a:t>
            </a:r>
            <a:r>
              <a:rPr kumimoji="1" lang="ja-JP" altLang="en-US" sz="4000" dirty="0" smtClean="0">
                <a:solidFill>
                  <a:srgbClr val="FF0000"/>
                </a:solidFill>
              </a:rPr>
              <a:t>の進め方</a:t>
            </a:r>
            <a:endParaRPr kumimoji="1" lang="ja-JP" altLang="en-US" sz="4000" dirty="0">
              <a:solidFill>
                <a:srgbClr val="FF0000"/>
              </a:solidFill>
            </a:endParaRPr>
          </a:p>
        </p:txBody>
      </p:sp>
    </p:spTree>
    <p:extLst>
      <p:ext uri="{BB962C8B-B14F-4D97-AF65-F5344CB8AC3E}">
        <p14:creationId xmlns:p14="http://schemas.microsoft.com/office/powerpoint/2010/main" val="185827281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4260"/>
            <a:ext cx="8229600" cy="1143000"/>
          </a:xfrm>
        </p:spPr>
        <p:txBody>
          <a:bodyPr>
            <a:normAutofit/>
          </a:bodyPr>
          <a:lstStyle/>
          <a:p>
            <a:r>
              <a:rPr kumimoji="1" lang="ja-JP" altLang="en-US" sz="3600" dirty="0" smtClean="0">
                <a:solidFill>
                  <a:srgbClr val="FF0000"/>
                </a:solidFill>
              </a:rPr>
              <a:t>事例検討でのグループワークの進め方</a:t>
            </a:r>
            <a:endParaRPr kumimoji="1" lang="ja-JP" altLang="en-US" sz="3600" dirty="0">
              <a:solidFill>
                <a:srgbClr val="FF0000"/>
              </a:solidFill>
            </a:endParaRPr>
          </a:p>
        </p:txBody>
      </p:sp>
      <p:sp>
        <p:nvSpPr>
          <p:cNvPr id="3" name="コンテンツ プレースホルダー 2"/>
          <p:cNvSpPr>
            <a:spLocks noGrp="1"/>
          </p:cNvSpPr>
          <p:nvPr>
            <p:ph idx="1"/>
          </p:nvPr>
        </p:nvSpPr>
        <p:spPr>
          <a:xfrm>
            <a:off x="457200" y="1001470"/>
            <a:ext cx="8229600" cy="5900076"/>
          </a:xfrm>
        </p:spPr>
        <p:txBody>
          <a:bodyPr>
            <a:noAutofit/>
          </a:bodyPr>
          <a:lstStyle/>
          <a:p>
            <a:pPr lvl="0">
              <a:lnSpc>
                <a:spcPts val="3700"/>
              </a:lnSpc>
            </a:pPr>
            <a:r>
              <a:rPr lang="ja-JP" altLang="en-US" sz="2800" dirty="0" smtClean="0">
                <a:solidFill>
                  <a:srgbClr val="0000FF"/>
                </a:solidFill>
              </a:rPr>
              <a:t>事例の前半の報告（</a:t>
            </a:r>
            <a:r>
              <a:rPr lang="ja-JP" altLang="en-US" sz="2800" dirty="0" smtClean="0">
                <a:solidFill>
                  <a:srgbClr val="0000FF"/>
                </a:solidFill>
                <a:effectLst>
                  <a:outerShdw blurRad="38100" dist="38100" dir="2700000" algn="tl">
                    <a:srgbClr val="000000">
                      <a:alpha val="43137"/>
                    </a:srgbClr>
                  </a:outerShdw>
                </a:effectLst>
              </a:rPr>
              <a:t>「起承」</a:t>
            </a:r>
            <a:r>
              <a:rPr lang="ja-JP" altLang="en-US" sz="2800" dirty="0" smtClean="0">
                <a:solidFill>
                  <a:srgbClr val="0000FF"/>
                </a:solidFill>
              </a:rPr>
              <a:t>の部分　</a:t>
            </a:r>
            <a:r>
              <a:rPr lang="en-US" altLang="ja-JP" sz="2800" dirty="0" smtClean="0">
                <a:solidFill>
                  <a:srgbClr val="0000FF"/>
                </a:solidFill>
                <a:latin typeface="+mj-ea"/>
                <a:ea typeface="+mj-ea"/>
              </a:rPr>
              <a:t>10</a:t>
            </a:r>
            <a:r>
              <a:rPr lang="ja-JP" altLang="en-US" sz="2800" dirty="0" smtClean="0">
                <a:solidFill>
                  <a:srgbClr val="0000FF"/>
                </a:solidFill>
              </a:rPr>
              <a:t>分間程度）を聞いて，自分が担当者だったら，どのように考えて，どう行動するかを話し合ってください（</a:t>
            </a:r>
            <a:r>
              <a:rPr lang="en-US" altLang="ja-JP" sz="2800" dirty="0" smtClean="0">
                <a:solidFill>
                  <a:srgbClr val="0000FF"/>
                </a:solidFill>
              </a:rPr>
              <a:t>20</a:t>
            </a:r>
            <a:r>
              <a:rPr lang="ja-JP" altLang="en-US" sz="2800" dirty="0" smtClean="0">
                <a:solidFill>
                  <a:srgbClr val="0000FF"/>
                </a:solidFill>
              </a:rPr>
              <a:t>分）。</a:t>
            </a:r>
            <a:endParaRPr lang="en-US" altLang="ja-JP" sz="2800" dirty="0" smtClean="0">
              <a:solidFill>
                <a:srgbClr val="0000FF"/>
              </a:solidFill>
            </a:endParaRPr>
          </a:p>
          <a:p>
            <a:pPr marL="0" lvl="0" indent="0">
              <a:lnSpc>
                <a:spcPts val="3700"/>
              </a:lnSpc>
              <a:spcAft>
                <a:spcPts val="600"/>
              </a:spcAft>
              <a:buNone/>
            </a:pPr>
            <a:r>
              <a:rPr lang="ja-JP" altLang="en-US" dirty="0" smtClean="0">
                <a:solidFill>
                  <a:srgbClr val="FF33CC"/>
                </a:solidFill>
                <a:effectLst>
                  <a:outerShdw blurRad="38100" dist="38100" dir="2700000" algn="tl">
                    <a:srgbClr val="000000">
                      <a:alpha val="43137"/>
                    </a:srgbClr>
                  </a:outerShdw>
                </a:effectLst>
              </a:rPr>
              <a:t>　</a:t>
            </a:r>
            <a:r>
              <a:rPr lang="ja-JP" altLang="en-US" dirty="0">
                <a:solidFill>
                  <a:srgbClr val="FF33CC"/>
                </a:solidFill>
                <a:effectLst>
                  <a:outerShdw blurRad="38100" dist="38100" dir="2700000" algn="tl">
                    <a:srgbClr val="000000">
                      <a:alpha val="43137"/>
                    </a:srgbClr>
                  </a:outerShdw>
                </a:effectLst>
              </a:rPr>
              <a:t> </a:t>
            </a:r>
            <a:r>
              <a:rPr lang="ja-JP" altLang="en-US" dirty="0" smtClean="0">
                <a:solidFill>
                  <a:srgbClr val="FF33CC"/>
                </a:solidFill>
                <a:effectLst>
                  <a:outerShdw blurRad="38100" dist="38100" dir="2700000" algn="tl">
                    <a:srgbClr val="000000">
                      <a:alpha val="43137"/>
                    </a:srgbClr>
                  </a:outerShdw>
                </a:effectLst>
              </a:rPr>
              <a:t>　</a:t>
            </a:r>
            <a:r>
              <a:rPr lang="ja-JP" altLang="en-US" sz="2800" dirty="0" smtClean="0">
                <a:solidFill>
                  <a:srgbClr val="FF33CC"/>
                </a:solidFill>
                <a:effectLst>
                  <a:outerShdw blurRad="38100" dist="38100" dir="2700000" algn="tl">
                    <a:srgbClr val="000000">
                      <a:alpha val="43137"/>
                    </a:srgbClr>
                  </a:outerShdw>
                </a:effectLst>
              </a:rPr>
              <a:t>例：住民組織のエンパワーをどう進めるか？</a:t>
            </a:r>
            <a:endParaRPr lang="ja-JP" altLang="en-US" sz="2800" dirty="0">
              <a:solidFill>
                <a:srgbClr val="FF33CC"/>
              </a:solidFill>
              <a:effectLst>
                <a:outerShdw blurRad="38100" dist="38100" dir="2700000" algn="tl">
                  <a:srgbClr val="000000">
                    <a:alpha val="43137"/>
                  </a:srgbClr>
                </a:outerShdw>
              </a:effectLst>
            </a:endParaRPr>
          </a:p>
          <a:p>
            <a:pPr lvl="0">
              <a:lnSpc>
                <a:spcPts val="3700"/>
              </a:lnSpc>
            </a:pPr>
            <a:r>
              <a:rPr lang="ja-JP" altLang="en-US" sz="2800" dirty="0" smtClean="0">
                <a:solidFill>
                  <a:srgbClr val="0000FF"/>
                </a:solidFill>
              </a:rPr>
              <a:t>事例の後半の報告（</a:t>
            </a:r>
            <a:r>
              <a:rPr lang="ja-JP" altLang="en-US" sz="2800" dirty="0">
                <a:solidFill>
                  <a:srgbClr val="0000FF"/>
                </a:solidFill>
                <a:effectLst>
                  <a:outerShdw blurRad="38100" dist="38100" dir="2700000" algn="tl">
                    <a:srgbClr val="000000">
                      <a:alpha val="43137"/>
                    </a:srgbClr>
                  </a:outerShdw>
                </a:effectLst>
              </a:rPr>
              <a:t>「転結」</a:t>
            </a:r>
            <a:r>
              <a:rPr lang="ja-JP" altLang="en-US" sz="2800" dirty="0" smtClean="0">
                <a:solidFill>
                  <a:srgbClr val="0000FF"/>
                </a:solidFill>
              </a:rPr>
              <a:t>の部分　</a:t>
            </a:r>
            <a:r>
              <a:rPr lang="en-US" altLang="ja-JP" sz="2800" dirty="0" smtClean="0">
                <a:solidFill>
                  <a:srgbClr val="0000FF"/>
                </a:solidFill>
                <a:latin typeface="+mj-ea"/>
                <a:ea typeface="+mj-ea"/>
              </a:rPr>
              <a:t>15</a:t>
            </a:r>
            <a:r>
              <a:rPr lang="ja-JP" altLang="en-US" sz="2800" dirty="0" smtClean="0">
                <a:solidFill>
                  <a:srgbClr val="0000FF"/>
                </a:solidFill>
              </a:rPr>
              <a:t>分間程度）を聴きます</a:t>
            </a:r>
            <a:r>
              <a:rPr lang="ja-JP" altLang="en-US" sz="2800" dirty="0" smtClean="0">
                <a:solidFill>
                  <a:srgbClr val="FF33CC"/>
                </a:solidFill>
              </a:rPr>
              <a:t>（方法論よりも，どう考えたかが重要です）</a:t>
            </a:r>
            <a:r>
              <a:rPr lang="ja-JP" altLang="en-US" sz="2800" dirty="0" smtClean="0">
                <a:solidFill>
                  <a:srgbClr val="0000FF"/>
                </a:solidFill>
              </a:rPr>
              <a:t>。</a:t>
            </a:r>
            <a:endParaRPr lang="en-US" altLang="ja-JP" sz="2800" dirty="0" smtClean="0">
              <a:solidFill>
                <a:srgbClr val="0000FF"/>
              </a:solidFill>
            </a:endParaRPr>
          </a:p>
          <a:p>
            <a:pPr lvl="0">
              <a:lnSpc>
                <a:spcPts val="3700"/>
              </a:lnSpc>
            </a:pPr>
            <a:r>
              <a:rPr lang="ja-JP" altLang="en-US" sz="2800" dirty="0" smtClean="0">
                <a:solidFill>
                  <a:srgbClr val="0000FF"/>
                </a:solidFill>
              </a:rPr>
              <a:t>グループで事例からの学びを話し合います（</a:t>
            </a:r>
            <a:r>
              <a:rPr lang="en-US" altLang="ja-JP" sz="2800" dirty="0" smtClean="0">
                <a:solidFill>
                  <a:srgbClr val="0000FF"/>
                </a:solidFill>
                <a:latin typeface="+mj-ea"/>
                <a:ea typeface="+mj-ea"/>
              </a:rPr>
              <a:t>20</a:t>
            </a:r>
            <a:r>
              <a:rPr lang="ja-JP" altLang="en-US" sz="2800" dirty="0" smtClean="0">
                <a:solidFill>
                  <a:srgbClr val="0000FF"/>
                </a:solidFill>
                <a:latin typeface="+mj-ea"/>
                <a:ea typeface="+mj-ea"/>
              </a:rPr>
              <a:t>分</a:t>
            </a:r>
            <a:r>
              <a:rPr lang="ja-JP" altLang="en-US" sz="2800" dirty="0" smtClean="0">
                <a:solidFill>
                  <a:srgbClr val="0000FF"/>
                </a:solidFill>
              </a:rPr>
              <a:t>）。</a:t>
            </a:r>
            <a:endParaRPr lang="en-US" altLang="ja-JP" sz="2800" dirty="0" smtClean="0">
              <a:solidFill>
                <a:srgbClr val="0000FF"/>
              </a:solidFill>
            </a:endParaRPr>
          </a:p>
          <a:p>
            <a:pPr lvl="0">
              <a:lnSpc>
                <a:spcPts val="3700"/>
              </a:lnSpc>
            </a:pPr>
            <a:r>
              <a:rPr lang="ja-JP" altLang="en-US" sz="2800" dirty="0" smtClean="0">
                <a:solidFill>
                  <a:srgbClr val="0000FF"/>
                </a:solidFill>
              </a:rPr>
              <a:t>各グループから，この事例に学んだことを発表してもらい，事例からの学びを共有しましょう</a:t>
            </a:r>
            <a:endParaRPr lang="en-US" altLang="ja-JP" sz="2800" dirty="0" smtClean="0">
              <a:solidFill>
                <a:srgbClr val="0000FF"/>
              </a:solidFill>
            </a:endParaRPr>
          </a:p>
          <a:p>
            <a:pPr lvl="0">
              <a:lnSpc>
                <a:spcPts val="3700"/>
              </a:lnSpc>
            </a:pPr>
            <a:r>
              <a:rPr lang="ja-JP" altLang="en-US" sz="2800" dirty="0" smtClean="0">
                <a:solidFill>
                  <a:srgbClr val="0000FF"/>
                </a:solidFill>
              </a:rPr>
              <a:t>ＤＶＤに収載された全国６ブロックにおける研修での事例検討の結果もご参照ください。</a:t>
            </a:r>
            <a:endParaRPr lang="en-US" altLang="ja-JP" sz="2800" dirty="0">
              <a:solidFill>
                <a:srgbClr val="0000FF"/>
              </a:solidFill>
            </a:endParaRPr>
          </a:p>
        </p:txBody>
      </p:sp>
    </p:spTree>
    <p:extLst>
      <p:ext uri="{BB962C8B-B14F-4D97-AF65-F5344CB8AC3E}">
        <p14:creationId xmlns:p14="http://schemas.microsoft.com/office/powerpoint/2010/main" val="29047598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251520" y="-27384"/>
            <a:ext cx="8579296" cy="1143000"/>
          </a:xfrm>
        </p:spPr>
        <p:txBody>
          <a:bodyPr>
            <a:normAutofit/>
          </a:bodyPr>
          <a:lstStyle/>
          <a:p>
            <a:r>
              <a:rPr kumimoji="1" lang="ja-JP" altLang="en-US" sz="3600" dirty="0" smtClean="0">
                <a:solidFill>
                  <a:srgbClr val="FF0000"/>
                </a:solidFill>
              </a:rPr>
              <a:t>研修の進め方　（１</a:t>
            </a:r>
            <a:r>
              <a:rPr kumimoji="1" lang="ja-JP" altLang="en-US" sz="3600" dirty="0" smtClean="0">
                <a:solidFill>
                  <a:srgbClr val="FF0000"/>
                </a:solidFill>
              </a:rPr>
              <a:t>）　総論についての学習</a:t>
            </a:r>
            <a:endParaRPr kumimoji="1" lang="ja-JP" altLang="en-US" sz="3600" dirty="0">
              <a:solidFill>
                <a:srgbClr val="FF0000"/>
              </a:solidFill>
            </a:endParaRPr>
          </a:p>
        </p:txBody>
      </p:sp>
      <p:sp>
        <p:nvSpPr>
          <p:cNvPr id="3" name="コンテンツ プレースホルダー 2"/>
          <p:cNvSpPr>
            <a:spLocks noGrp="1"/>
          </p:cNvSpPr>
          <p:nvPr>
            <p:ph idx="1"/>
          </p:nvPr>
        </p:nvSpPr>
        <p:spPr>
          <a:xfrm>
            <a:off x="457200" y="908720"/>
            <a:ext cx="8147248" cy="6120680"/>
          </a:xfrm>
        </p:spPr>
        <p:txBody>
          <a:bodyPr>
            <a:normAutofit/>
          </a:bodyPr>
          <a:lstStyle/>
          <a:p>
            <a:r>
              <a:rPr lang="ja-JP" altLang="en-US" sz="2800" dirty="0" smtClean="0">
                <a:solidFill>
                  <a:srgbClr val="0000FF"/>
                </a:solidFill>
              </a:rPr>
              <a:t>住民組織活動を通じたソーシャル・キャピタルの醸成・活用にかかる</a:t>
            </a:r>
            <a:r>
              <a:rPr lang="ja-JP" altLang="ja-JP" sz="2800" dirty="0" smtClean="0">
                <a:solidFill>
                  <a:srgbClr val="0000FF"/>
                </a:solidFill>
              </a:rPr>
              <a:t>研修で</a:t>
            </a:r>
            <a:r>
              <a:rPr lang="ja-JP" altLang="ja-JP" sz="2800" dirty="0">
                <a:solidFill>
                  <a:srgbClr val="0000FF"/>
                </a:solidFill>
              </a:rPr>
              <a:t>は，講義を聴くだけでなく，グループワークにより</a:t>
            </a:r>
            <a:r>
              <a:rPr lang="ja-JP" altLang="ja-JP" sz="2800" dirty="0" smtClean="0">
                <a:solidFill>
                  <a:srgbClr val="0000FF"/>
                </a:solidFill>
              </a:rPr>
              <a:t>，</a:t>
            </a:r>
            <a:r>
              <a:rPr lang="ja-JP" altLang="en-US" sz="2800" dirty="0" smtClean="0">
                <a:solidFill>
                  <a:srgbClr val="0000FF"/>
                </a:solidFill>
              </a:rPr>
              <a:t>自分たちの活動を振り返り，</a:t>
            </a:r>
            <a:r>
              <a:rPr lang="ja-JP" altLang="ja-JP" sz="2800" dirty="0" smtClean="0">
                <a:solidFill>
                  <a:srgbClr val="0000FF"/>
                </a:solidFill>
              </a:rPr>
              <a:t>今後</a:t>
            </a:r>
            <a:r>
              <a:rPr lang="ja-JP" altLang="ja-JP" sz="2800" dirty="0">
                <a:solidFill>
                  <a:srgbClr val="0000FF"/>
                </a:solidFill>
              </a:rPr>
              <a:t>，どう取り組むかを具体的に議論してもらう</a:t>
            </a:r>
            <a:r>
              <a:rPr lang="ja-JP" altLang="ja-JP" sz="2800" dirty="0" smtClean="0">
                <a:solidFill>
                  <a:srgbClr val="0000FF"/>
                </a:solidFill>
              </a:rPr>
              <a:t>こと</a:t>
            </a:r>
            <a:r>
              <a:rPr lang="ja-JP" altLang="en-US" sz="2800" dirty="0" smtClean="0">
                <a:solidFill>
                  <a:srgbClr val="0000FF"/>
                </a:solidFill>
              </a:rPr>
              <a:t>が重要です。</a:t>
            </a:r>
            <a:endParaRPr lang="ja-JP" altLang="ja-JP" sz="2800" dirty="0">
              <a:solidFill>
                <a:srgbClr val="0000FF"/>
              </a:solidFill>
            </a:endParaRPr>
          </a:p>
          <a:p>
            <a:r>
              <a:rPr lang="ja-JP" altLang="en-US" sz="2800" dirty="0" smtClean="0">
                <a:solidFill>
                  <a:srgbClr val="0000FF"/>
                </a:solidFill>
              </a:rPr>
              <a:t>研修では，「ソーシャル</a:t>
            </a:r>
            <a:r>
              <a:rPr lang="ja-JP" altLang="en-US" sz="2800" dirty="0">
                <a:solidFill>
                  <a:srgbClr val="0000FF"/>
                </a:solidFill>
              </a:rPr>
              <a:t>・キャピタルに関する基本的な</a:t>
            </a:r>
            <a:r>
              <a:rPr lang="ja-JP" altLang="en-US" sz="2800" dirty="0" smtClean="0">
                <a:solidFill>
                  <a:srgbClr val="0000FF"/>
                </a:solidFill>
              </a:rPr>
              <a:t>講義」のパワーポイントを視聴し，住民組織との協働やソーシャル・キャピタルにかかる基本的な理解を図ることをお勧めします。</a:t>
            </a:r>
            <a:endParaRPr lang="en-US" altLang="ja-JP" sz="2800" dirty="0" smtClean="0">
              <a:solidFill>
                <a:srgbClr val="0000FF"/>
              </a:solidFill>
            </a:endParaRPr>
          </a:p>
          <a:p>
            <a:r>
              <a:rPr lang="ja-JP" altLang="en-US" sz="2800" dirty="0" smtClean="0">
                <a:solidFill>
                  <a:srgbClr val="0000FF"/>
                </a:solidFill>
              </a:rPr>
              <a:t>学習環境により，「音声あり」，「音声なし」のいずれかを選んでください。</a:t>
            </a:r>
            <a:r>
              <a:rPr lang="en-US" altLang="ja-JP" sz="2800" dirty="0" smtClean="0">
                <a:solidFill>
                  <a:srgbClr val="0000FF"/>
                </a:solidFill>
              </a:rPr>
              <a:t/>
            </a:r>
            <a:br>
              <a:rPr lang="en-US" altLang="ja-JP" sz="2800" dirty="0" smtClean="0">
                <a:solidFill>
                  <a:srgbClr val="0000FF"/>
                </a:solidFill>
              </a:rPr>
            </a:br>
            <a:r>
              <a:rPr lang="ja-JP" altLang="en-US" sz="2800" dirty="0" smtClean="0">
                <a:solidFill>
                  <a:srgbClr val="FF33CC"/>
                </a:solidFill>
              </a:rPr>
              <a:t>　「音声あり」は全体で</a:t>
            </a:r>
            <a:r>
              <a:rPr lang="en-US" altLang="ja-JP" sz="2800" dirty="0" smtClean="0">
                <a:solidFill>
                  <a:srgbClr val="FF33CC"/>
                </a:solidFill>
              </a:rPr>
              <a:t>64</a:t>
            </a:r>
            <a:r>
              <a:rPr lang="ja-JP" altLang="en-US" sz="2800" dirty="0" smtClean="0">
                <a:solidFill>
                  <a:srgbClr val="FF33CC"/>
                </a:solidFill>
              </a:rPr>
              <a:t>分かかりますが，スライド</a:t>
            </a:r>
            <a:r>
              <a:rPr lang="en-US" altLang="ja-JP" sz="2800" dirty="0" smtClean="0">
                <a:solidFill>
                  <a:srgbClr val="FF33CC"/>
                </a:solidFill>
              </a:rPr>
              <a:t/>
            </a:r>
            <a:br>
              <a:rPr lang="en-US" altLang="ja-JP" sz="2800" dirty="0" smtClean="0">
                <a:solidFill>
                  <a:srgbClr val="FF33CC"/>
                </a:solidFill>
              </a:rPr>
            </a:br>
            <a:r>
              <a:rPr lang="ja-JP" altLang="en-US" sz="2800" dirty="0" smtClean="0">
                <a:solidFill>
                  <a:srgbClr val="FF33CC"/>
                </a:solidFill>
              </a:rPr>
              <a:t>　１枚単位で分割</a:t>
            </a:r>
            <a:r>
              <a:rPr lang="ja-JP" altLang="en-US" sz="2800" dirty="0" smtClean="0">
                <a:solidFill>
                  <a:srgbClr val="FF33CC"/>
                </a:solidFill>
              </a:rPr>
              <a:t>して，視聴できます</a:t>
            </a:r>
            <a:r>
              <a:rPr lang="ja-JP" altLang="en-US" sz="2800" dirty="0" smtClean="0">
                <a:solidFill>
                  <a:srgbClr val="FF33CC"/>
                </a:solidFill>
              </a:rPr>
              <a:t>。</a:t>
            </a:r>
            <a:endParaRPr lang="en-US" altLang="ja-JP" sz="2800" dirty="0" smtClean="0">
              <a:solidFill>
                <a:srgbClr val="FF33CC"/>
              </a:solidFill>
            </a:endParaRPr>
          </a:p>
        </p:txBody>
      </p:sp>
    </p:spTree>
    <p:extLst>
      <p:ext uri="{BB962C8B-B14F-4D97-AF65-F5344CB8AC3E}">
        <p14:creationId xmlns:p14="http://schemas.microsoft.com/office/powerpoint/2010/main" val="31282293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385192" y="-27384"/>
            <a:ext cx="8507288" cy="1143000"/>
          </a:xfrm>
        </p:spPr>
        <p:txBody>
          <a:bodyPr>
            <a:normAutofit/>
          </a:bodyPr>
          <a:lstStyle/>
          <a:p>
            <a:r>
              <a:rPr kumimoji="1" lang="ja-JP" altLang="en-US" sz="3600" dirty="0" smtClean="0">
                <a:solidFill>
                  <a:srgbClr val="FF0000"/>
                </a:solidFill>
              </a:rPr>
              <a:t>研修の進め方　（２</a:t>
            </a:r>
            <a:r>
              <a:rPr kumimoji="1" lang="ja-JP" altLang="en-US" sz="3600" dirty="0" smtClean="0">
                <a:solidFill>
                  <a:srgbClr val="FF0000"/>
                </a:solidFill>
              </a:rPr>
              <a:t>）　各論についての議論</a:t>
            </a:r>
            <a:endParaRPr kumimoji="1" lang="ja-JP" altLang="en-US" sz="3600" dirty="0">
              <a:solidFill>
                <a:srgbClr val="FF0000"/>
              </a:solidFill>
            </a:endParaRPr>
          </a:p>
        </p:txBody>
      </p:sp>
      <p:sp>
        <p:nvSpPr>
          <p:cNvPr id="3" name="コンテンツ プレースホルダー 2"/>
          <p:cNvSpPr>
            <a:spLocks noGrp="1"/>
          </p:cNvSpPr>
          <p:nvPr>
            <p:ph idx="1"/>
          </p:nvPr>
        </p:nvSpPr>
        <p:spPr>
          <a:xfrm>
            <a:off x="457200" y="908720"/>
            <a:ext cx="8147248" cy="6120680"/>
          </a:xfrm>
        </p:spPr>
        <p:txBody>
          <a:bodyPr>
            <a:noAutofit/>
          </a:bodyPr>
          <a:lstStyle/>
          <a:p>
            <a:pPr>
              <a:lnSpc>
                <a:spcPts val="3100"/>
              </a:lnSpc>
            </a:pPr>
            <a:r>
              <a:rPr lang="ja-JP" altLang="en-US" sz="2800" dirty="0" smtClean="0">
                <a:solidFill>
                  <a:srgbClr val="0000FF"/>
                </a:solidFill>
              </a:rPr>
              <a:t>各論のテーマについて，グループワークを行います。</a:t>
            </a:r>
            <a:endParaRPr lang="en-US" altLang="ja-JP" sz="2800" dirty="0" smtClean="0">
              <a:solidFill>
                <a:srgbClr val="0000FF"/>
              </a:solidFill>
            </a:endParaRPr>
          </a:p>
          <a:p>
            <a:pPr>
              <a:lnSpc>
                <a:spcPts val="3100"/>
              </a:lnSpc>
            </a:pPr>
            <a:r>
              <a:rPr lang="ja-JP" altLang="ja-JP" sz="2800" dirty="0" smtClean="0">
                <a:solidFill>
                  <a:srgbClr val="0000FF"/>
                </a:solidFill>
              </a:rPr>
              <a:t>グループワーク</a:t>
            </a:r>
            <a:r>
              <a:rPr lang="ja-JP" altLang="ja-JP" sz="2800" dirty="0">
                <a:solidFill>
                  <a:srgbClr val="0000FF"/>
                </a:solidFill>
              </a:rPr>
              <a:t>では</a:t>
            </a:r>
            <a:r>
              <a:rPr lang="ja-JP" altLang="ja-JP" sz="2800" dirty="0" smtClean="0">
                <a:solidFill>
                  <a:srgbClr val="0000FF"/>
                </a:solidFill>
              </a:rPr>
              <a:t>，話題提供</a:t>
            </a:r>
            <a:r>
              <a:rPr lang="ja-JP" altLang="en-US" sz="2800" dirty="0" smtClean="0">
                <a:solidFill>
                  <a:srgbClr val="0000FF"/>
                </a:solidFill>
              </a:rPr>
              <a:t>のパワーポイント</a:t>
            </a:r>
            <a:r>
              <a:rPr lang="ja-JP" altLang="ja-JP" sz="2800" dirty="0" smtClean="0">
                <a:solidFill>
                  <a:srgbClr val="FF33CC"/>
                </a:solidFill>
              </a:rPr>
              <a:t>（</a:t>
            </a:r>
            <a:r>
              <a:rPr lang="ja-JP" altLang="ja-JP" sz="2800" dirty="0">
                <a:solidFill>
                  <a:srgbClr val="FF33CC"/>
                </a:solidFill>
              </a:rPr>
              <a:t>各テーマに</a:t>
            </a:r>
            <a:r>
              <a:rPr lang="ja-JP" altLang="ja-JP" sz="2800" dirty="0" smtClean="0">
                <a:solidFill>
                  <a:srgbClr val="FF33CC"/>
                </a:solidFill>
              </a:rPr>
              <a:t>ついて</a:t>
            </a:r>
            <a:r>
              <a:rPr lang="ja-JP" altLang="en-US" sz="2800" dirty="0" smtClean="0">
                <a:solidFill>
                  <a:srgbClr val="FF33CC"/>
                </a:solidFill>
                <a:latin typeface="+mj-ea"/>
                <a:ea typeface="+mj-ea"/>
              </a:rPr>
              <a:t>８</a:t>
            </a:r>
            <a:r>
              <a:rPr lang="ja-JP" altLang="ja-JP" sz="2800" dirty="0" smtClean="0">
                <a:solidFill>
                  <a:srgbClr val="FF33CC"/>
                </a:solidFill>
                <a:latin typeface="+mj-ea"/>
                <a:ea typeface="+mj-ea"/>
              </a:rPr>
              <a:t>～</a:t>
            </a:r>
            <a:r>
              <a:rPr lang="en-US" altLang="ja-JP" sz="2800" dirty="0" smtClean="0">
                <a:solidFill>
                  <a:srgbClr val="FF33CC"/>
                </a:solidFill>
                <a:latin typeface="+mj-ea"/>
                <a:ea typeface="+mj-ea"/>
              </a:rPr>
              <a:t>18</a:t>
            </a:r>
            <a:r>
              <a:rPr lang="ja-JP" altLang="ja-JP" sz="2800" dirty="0" smtClean="0">
                <a:solidFill>
                  <a:srgbClr val="FF33CC"/>
                </a:solidFill>
                <a:latin typeface="+mj-ea"/>
                <a:ea typeface="+mj-ea"/>
              </a:rPr>
              <a:t>分</a:t>
            </a:r>
            <a:r>
              <a:rPr lang="ja-JP" altLang="ja-JP" sz="2800" dirty="0">
                <a:solidFill>
                  <a:srgbClr val="FF33CC"/>
                </a:solidFill>
                <a:latin typeface="+mj-ea"/>
                <a:ea typeface="+mj-ea"/>
              </a:rPr>
              <a:t>程度</a:t>
            </a:r>
            <a:r>
              <a:rPr lang="ja-JP" altLang="ja-JP" sz="2800" dirty="0" smtClean="0">
                <a:solidFill>
                  <a:srgbClr val="FF33CC"/>
                </a:solidFill>
                <a:latin typeface="+mj-ea"/>
                <a:ea typeface="+mj-ea"/>
              </a:rPr>
              <a:t>）</a:t>
            </a:r>
            <a:r>
              <a:rPr lang="ja-JP" altLang="en-US" sz="2800" dirty="0" smtClean="0">
                <a:solidFill>
                  <a:srgbClr val="0000FF"/>
                </a:solidFill>
                <a:latin typeface="+mj-ea"/>
                <a:ea typeface="+mj-ea"/>
              </a:rPr>
              <a:t>を視聴します。</a:t>
            </a:r>
            <a:r>
              <a:rPr lang="en-US" altLang="ja-JP" sz="2800" dirty="0" smtClean="0">
                <a:solidFill>
                  <a:srgbClr val="0000FF"/>
                </a:solidFill>
                <a:latin typeface="+mj-ea"/>
                <a:ea typeface="+mj-ea"/>
              </a:rPr>
              <a:t/>
            </a:r>
            <a:br>
              <a:rPr lang="en-US" altLang="ja-JP" sz="2800" dirty="0" smtClean="0">
                <a:solidFill>
                  <a:srgbClr val="0000FF"/>
                </a:solidFill>
                <a:latin typeface="+mj-ea"/>
                <a:ea typeface="+mj-ea"/>
              </a:rPr>
            </a:br>
            <a:r>
              <a:rPr lang="ja-JP" altLang="en-US" sz="2800" dirty="0" smtClean="0">
                <a:solidFill>
                  <a:srgbClr val="0000FF"/>
                </a:solidFill>
              </a:rPr>
              <a:t>テーマ２～４は</a:t>
            </a:r>
            <a:r>
              <a:rPr lang="ja-JP" altLang="en-US" sz="2800" dirty="0">
                <a:solidFill>
                  <a:srgbClr val="0000FF"/>
                </a:solidFill>
              </a:rPr>
              <a:t>それぞれ関連しますので</a:t>
            </a:r>
            <a:r>
              <a:rPr lang="ja-JP" altLang="en-US" sz="2800" dirty="0" smtClean="0">
                <a:solidFill>
                  <a:srgbClr val="0000FF"/>
                </a:solidFill>
              </a:rPr>
              <a:t>，複数の</a:t>
            </a:r>
            <a:r>
              <a:rPr lang="en-US" altLang="ja-JP" sz="2800" dirty="0" smtClean="0">
                <a:solidFill>
                  <a:srgbClr val="0000FF"/>
                </a:solidFill>
              </a:rPr>
              <a:t/>
            </a:r>
            <a:br>
              <a:rPr lang="en-US" altLang="ja-JP" sz="2800" dirty="0" smtClean="0">
                <a:solidFill>
                  <a:srgbClr val="0000FF"/>
                </a:solidFill>
              </a:rPr>
            </a:br>
            <a:r>
              <a:rPr lang="ja-JP" altLang="en-US" sz="2800" dirty="0" smtClean="0">
                <a:solidFill>
                  <a:srgbClr val="0000FF"/>
                </a:solidFill>
              </a:rPr>
              <a:t>テーマを</a:t>
            </a:r>
            <a:r>
              <a:rPr lang="ja-JP" altLang="en-US" sz="2800" dirty="0" smtClean="0">
                <a:solidFill>
                  <a:srgbClr val="0000FF"/>
                </a:solidFill>
              </a:rPr>
              <a:t>組み合わせて視聴する</a:t>
            </a:r>
            <a:r>
              <a:rPr lang="ja-JP" altLang="en-US" sz="2800" dirty="0">
                <a:solidFill>
                  <a:srgbClr val="0000FF"/>
                </a:solidFill>
              </a:rPr>
              <a:t>と良いでしょう。</a:t>
            </a:r>
            <a:r>
              <a:rPr lang="en-US" altLang="ja-JP" sz="2800" dirty="0">
                <a:solidFill>
                  <a:srgbClr val="0000FF"/>
                </a:solidFill>
              </a:rPr>
              <a:t/>
            </a:r>
            <a:br>
              <a:rPr lang="en-US" altLang="ja-JP" sz="2800" dirty="0">
                <a:solidFill>
                  <a:srgbClr val="0000FF"/>
                </a:solidFill>
              </a:rPr>
            </a:br>
            <a:r>
              <a:rPr lang="ja-JP" altLang="en-US" sz="2800" dirty="0">
                <a:solidFill>
                  <a:schemeClr val="tx1">
                    <a:lumMod val="75000"/>
                    <a:lumOff val="25000"/>
                  </a:schemeClr>
                </a:solidFill>
              </a:rPr>
              <a:t>　　</a:t>
            </a:r>
            <a:r>
              <a:rPr lang="ja-JP" altLang="en-US" sz="2400" dirty="0">
                <a:solidFill>
                  <a:schemeClr val="tx1">
                    <a:lumMod val="75000"/>
                    <a:lumOff val="25000"/>
                  </a:schemeClr>
                </a:solidFill>
              </a:rPr>
              <a:t>例：</a:t>
            </a:r>
            <a:r>
              <a:rPr lang="ja-JP" altLang="en-US" sz="2400" dirty="0" smtClean="0">
                <a:solidFill>
                  <a:schemeClr val="tx1">
                    <a:lumMod val="75000"/>
                    <a:lumOff val="25000"/>
                  </a:schemeClr>
                </a:solidFill>
              </a:rPr>
              <a:t>「組織の立ち上げや推進員等の養成のポイント」</a:t>
            </a:r>
            <a:r>
              <a:rPr lang="ja-JP" altLang="en-US" sz="2400" dirty="0">
                <a:solidFill>
                  <a:schemeClr val="tx1">
                    <a:lumMod val="75000"/>
                    <a:lumOff val="25000"/>
                  </a:schemeClr>
                </a:solidFill>
              </a:rPr>
              <a:t>と</a:t>
            </a:r>
            <a:r>
              <a:rPr lang="en-US" altLang="ja-JP" sz="2400" dirty="0">
                <a:solidFill>
                  <a:schemeClr val="tx1">
                    <a:lumMod val="75000"/>
                    <a:lumOff val="25000"/>
                  </a:schemeClr>
                </a:solidFill>
              </a:rPr>
              <a:t/>
            </a:r>
            <a:br>
              <a:rPr lang="en-US" altLang="ja-JP" sz="2400" dirty="0">
                <a:solidFill>
                  <a:schemeClr val="tx1">
                    <a:lumMod val="75000"/>
                    <a:lumOff val="25000"/>
                  </a:schemeClr>
                </a:solidFill>
              </a:rPr>
            </a:br>
            <a:r>
              <a:rPr lang="ja-JP" altLang="en-US" sz="2400" dirty="0">
                <a:solidFill>
                  <a:schemeClr val="tx1">
                    <a:lumMod val="75000"/>
                    <a:lumOff val="25000"/>
                  </a:schemeClr>
                </a:solidFill>
              </a:rPr>
              <a:t>　　　  　「</a:t>
            </a:r>
            <a:r>
              <a:rPr lang="ja-JP" altLang="ja-JP" sz="2400" dirty="0">
                <a:solidFill>
                  <a:schemeClr val="tx1">
                    <a:lumMod val="75000"/>
                    <a:lumOff val="25000"/>
                  </a:schemeClr>
                </a:solidFill>
              </a:rPr>
              <a:t>住民組織との協働におけるそれぞれの役割」</a:t>
            </a:r>
            <a:endParaRPr lang="en-US" altLang="ja-JP" sz="2400" dirty="0">
              <a:solidFill>
                <a:schemeClr val="tx1">
                  <a:lumMod val="75000"/>
                  <a:lumOff val="25000"/>
                </a:schemeClr>
              </a:solidFill>
            </a:endParaRPr>
          </a:p>
          <a:p>
            <a:pPr>
              <a:lnSpc>
                <a:spcPts val="3100"/>
              </a:lnSpc>
            </a:pPr>
            <a:r>
              <a:rPr lang="ja-JP" altLang="en-US" sz="2800" dirty="0" smtClean="0">
                <a:solidFill>
                  <a:srgbClr val="0000FF"/>
                </a:solidFill>
                <a:latin typeface="+mj-ea"/>
                <a:ea typeface="+mj-ea"/>
              </a:rPr>
              <a:t>話題提供を聞いて，</a:t>
            </a:r>
            <a:r>
              <a:rPr lang="ja-JP" altLang="ja-JP" sz="2800" dirty="0" smtClean="0">
                <a:solidFill>
                  <a:srgbClr val="0000FF"/>
                </a:solidFill>
                <a:latin typeface="+mj-ea"/>
                <a:ea typeface="+mj-ea"/>
              </a:rPr>
              <a:t>今後どう</a:t>
            </a:r>
            <a:r>
              <a:rPr lang="ja-JP" altLang="ja-JP" sz="2800" dirty="0">
                <a:solidFill>
                  <a:srgbClr val="0000FF"/>
                </a:solidFill>
                <a:latin typeface="+mj-ea"/>
                <a:ea typeface="+mj-ea"/>
              </a:rPr>
              <a:t>取り組む</a:t>
            </a:r>
            <a:r>
              <a:rPr lang="ja-JP" altLang="ja-JP" sz="2800" dirty="0" smtClean="0">
                <a:solidFill>
                  <a:srgbClr val="0000FF"/>
                </a:solidFill>
                <a:latin typeface="+mj-ea"/>
                <a:ea typeface="+mj-ea"/>
              </a:rPr>
              <a:t>か</a:t>
            </a:r>
            <a:r>
              <a:rPr lang="ja-JP" altLang="en-US" sz="2800" dirty="0" smtClean="0">
                <a:solidFill>
                  <a:srgbClr val="0000FF"/>
                </a:solidFill>
                <a:latin typeface="+mj-ea"/>
                <a:ea typeface="+mj-ea"/>
              </a:rPr>
              <a:t>をグループで話し合います（</a:t>
            </a:r>
            <a:r>
              <a:rPr lang="en-US" altLang="ja-JP" sz="2800" dirty="0" smtClean="0">
                <a:solidFill>
                  <a:srgbClr val="0000FF"/>
                </a:solidFill>
                <a:latin typeface="+mj-ea"/>
                <a:ea typeface="+mj-ea"/>
              </a:rPr>
              <a:t>30</a:t>
            </a:r>
            <a:r>
              <a:rPr lang="ja-JP" altLang="en-US" sz="2800" dirty="0" smtClean="0">
                <a:solidFill>
                  <a:srgbClr val="0000FF"/>
                </a:solidFill>
                <a:latin typeface="+mj-ea"/>
                <a:ea typeface="+mj-ea"/>
              </a:rPr>
              <a:t>分間）。</a:t>
            </a:r>
            <a:r>
              <a:rPr lang="en-US" altLang="ja-JP" sz="2800" dirty="0" smtClean="0">
                <a:solidFill>
                  <a:srgbClr val="0000FF"/>
                </a:solidFill>
                <a:latin typeface="+mj-ea"/>
                <a:ea typeface="+mj-ea"/>
              </a:rPr>
              <a:t/>
            </a:r>
            <a:br>
              <a:rPr lang="en-US" altLang="ja-JP" sz="2800" dirty="0" smtClean="0">
                <a:solidFill>
                  <a:srgbClr val="0000FF"/>
                </a:solidFill>
                <a:latin typeface="+mj-ea"/>
                <a:ea typeface="+mj-ea"/>
              </a:rPr>
            </a:br>
            <a:r>
              <a:rPr lang="ja-JP" altLang="en-US" sz="2800" dirty="0" smtClean="0">
                <a:solidFill>
                  <a:srgbClr val="0000FF"/>
                </a:solidFill>
                <a:latin typeface="+mj-ea"/>
                <a:ea typeface="+mj-ea"/>
              </a:rPr>
              <a:t>　　</a:t>
            </a:r>
            <a:r>
              <a:rPr lang="ja-JP" altLang="ja-JP" sz="2800" dirty="0" smtClean="0">
                <a:solidFill>
                  <a:srgbClr val="FF33CC"/>
                </a:solidFill>
                <a:latin typeface="+mj-ea"/>
                <a:ea typeface="+mj-ea"/>
              </a:rPr>
              <a:t>そ</a:t>
            </a:r>
            <a:r>
              <a:rPr lang="ja-JP" altLang="ja-JP" sz="2800" dirty="0" smtClean="0">
                <a:solidFill>
                  <a:srgbClr val="FF33CC"/>
                </a:solidFill>
              </a:rPr>
              <a:t>の際，</a:t>
            </a:r>
            <a:r>
              <a:rPr lang="ja-JP" altLang="en-US" sz="2800" dirty="0" smtClean="0">
                <a:solidFill>
                  <a:srgbClr val="FF33CC"/>
                </a:solidFill>
              </a:rPr>
              <a:t>方法論の議論にならないように，留意し，　　</a:t>
            </a:r>
            <a:r>
              <a:rPr lang="en-US" altLang="ja-JP" sz="2800" dirty="0" smtClean="0">
                <a:solidFill>
                  <a:srgbClr val="FF33CC"/>
                </a:solidFill>
              </a:rPr>
              <a:t/>
            </a:r>
            <a:br>
              <a:rPr lang="en-US" altLang="ja-JP" sz="2800" dirty="0" smtClean="0">
                <a:solidFill>
                  <a:srgbClr val="FF33CC"/>
                </a:solidFill>
              </a:rPr>
            </a:br>
            <a:r>
              <a:rPr lang="ja-JP" altLang="en-US" sz="2800" dirty="0" smtClean="0">
                <a:solidFill>
                  <a:srgbClr val="FF33CC"/>
                </a:solidFill>
              </a:rPr>
              <a:t>　　住民との協働の目的を確認する</a:t>
            </a:r>
            <a:r>
              <a:rPr lang="ja-JP" altLang="ja-JP" sz="2800" dirty="0" smtClean="0">
                <a:solidFill>
                  <a:srgbClr val="FF33CC"/>
                </a:solidFill>
              </a:rPr>
              <a:t>こと</a:t>
            </a:r>
            <a:r>
              <a:rPr lang="ja-JP" altLang="en-US" sz="2800" dirty="0" smtClean="0">
                <a:solidFill>
                  <a:srgbClr val="FF33CC"/>
                </a:solidFill>
              </a:rPr>
              <a:t>が重要</a:t>
            </a:r>
            <a:r>
              <a:rPr lang="ja-JP" altLang="en-US" sz="2800" dirty="0" smtClean="0">
                <a:solidFill>
                  <a:srgbClr val="FF33CC"/>
                </a:solidFill>
              </a:rPr>
              <a:t>です。</a:t>
            </a:r>
            <a:endParaRPr lang="en-US" altLang="ja-JP" sz="2800" dirty="0" smtClean="0">
              <a:solidFill>
                <a:srgbClr val="FF33CC"/>
              </a:solidFill>
            </a:endParaRPr>
          </a:p>
          <a:p>
            <a:pPr>
              <a:lnSpc>
                <a:spcPts val="3100"/>
              </a:lnSpc>
            </a:pPr>
            <a:r>
              <a:rPr lang="ja-JP" altLang="en-US" sz="2800" dirty="0">
                <a:solidFill>
                  <a:srgbClr val="0000FF"/>
                </a:solidFill>
              </a:rPr>
              <a:t>グループでの討議の結果を発表</a:t>
            </a:r>
            <a:r>
              <a:rPr lang="ja-JP" altLang="en-US" sz="2800" dirty="0" smtClean="0">
                <a:solidFill>
                  <a:srgbClr val="0000FF"/>
                </a:solidFill>
              </a:rPr>
              <a:t>し</a:t>
            </a:r>
            <a:r>
              <a:rPr lang="ja-JP" altLang="en-US" sz="2800" dirty="0">
                <a:solidFill>
                  <a:srgbClr val="0000FF"/>
                </a:solidFill>
              </a:rPr>
              <a:t>て，</a:t>
            </a:r>
            <a:r>
              <a:rPr lang="ja-JP" altLang="en-US" sz="2800" dirty="0" smtClean="0">
                <a:solidFill>
                  <a:srgbClr val="0000FF"/>
                </a:solidFill>
              </a:rPr>
              <a:t>総括します。</a:t>
            </a:r>
            <a:r>
              <a:rPr lang="en-US" altLang="ja-JP" sz="2800" dirty="0" smtClean="0">
                <a:solidFill>
                  <a:srgbClr val="FF33CC"/>
                </a:solidFill>
              </a:rPr>
              <a:t/>
            </a:r>
            <a:br>
              <a:rPr lang="en-US" altLang="ja-JP" sz="2800" dirty="0" smtClean="0">
                <a:solidFill>
                  <a:srgbClr val="FF33CC"/>
                </a:solidFill>
              </a:rPr>
            </a:br>
            <a:r>
              <a:rPr lang="ja-JP" altLang="en-US" sz="2800" dirty="0" smtClean="0">
                <a:solidFill>
                  <a:srgbClr val="FF33CC"/>
                </a:solidFill>
              </a:rPr>
              <a:t>　　全国６ブロックでの論点整理を参照</a:t>
            </a:r>
            <a:r>
              <a:rPr lang="ja-JP" altLang="en-US" sz="2800" dirty="0" smtClean="0">
                <a:solidFill>
                  <a:srgbClr val="FF33CC"/>
                </a:solidFill>
              </a:rPr>
              <a:t>ください。</a:t>
            </a:r>
            <a:endParaRPr lang="en-US" altLang="ja-JP" sz="2800" dirty="0" smtClean="0">
              <a:solidFill>
                <a:srgbClr val="FF33CC"/>
              </a:solidFill>
            </a:endParaRPr>
          </a:p>
          <a:p>
            <a:pPr>
              <a:lnSpc>
                <a:spcPts val="3100"/>
              </a:lnSpc>
            </a:pPr>
            <a:r>
              <a:rPr kumimoji="1" lang="ja-JP" altLang="en-US" sz="2800" dirty="0">
                <a:solidFill>
                  <a:srgbClr val="0000FF"/>
                </a:solidFill>
              </a:rPr>
              <a:t>こうしたセッション</a:t>
            </a:r>
            <a:r>
              <a:rPr kumimoji="1" lang="ja-JP" altLang="en-US" sz="2800" dirty="0" smtClean="0">
                <a:solidFill>
                  <a:srgbClr val="0000FF"/>
                </a:solidFill>
              </a:rPr>
              <a:t>を２回行うと良いでしょう</a:t>
            </a:r>
            <a:endParaRPr kumimoji="1" lang="ja-JP" altLang="en-US" sz="2800" dirty="0">
              <a:solidFill>
                <a:srgbClr val="0000FF"/>
              </a:solidFill>
            </a:endParaRPr>
          </a:p>
        </p:txBody>
      </p:sp>
    </p:spTree>
    <p:extLst>
      <p:ext uri="{BB962C8B-B14F-4D97-AF65-F5344CB8AC3E}">
        <p14:creationId xmlns:p14="http://schemas.microsoft.com/office/powerpoint/2010/main" val="11231586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84"/>
            <a:ext cx="8229600" cy="1143000"/>
          </a:xfrm>
        </p:spPr>
        <p:txBody>
          <a:bodyPr>
            <a:normAutofit/>
          </a:bodyPr>
          <a:lstStyle/>
          <a:p>
            <a:r>
              <a:rPr kumimoji="1" lang="ja-JP" altLang="en-US" sz="3600" dirty="0" smtClean="0">
                <a:solidFill>
                  <a:srgbClr val="FF0000"/>
                </a:solidFill>
              </a:rPr>
              <a:t>研修の進め方　（３</a:t>
            </a:r>
            <a:r>
              <a:rPr kumimoji="1" lang="ja-JP" altLang="en-US" sz="3600" dirty="0" smtClean="0">
                <a:solidFill>
                  <a:srgbClr val="FF0000"/>
                </a:solidFill>
              </a:rPr>
              <a:t>）　事例検討</a:t>
            </a:r>
            <a:endParaRPr kumimoji="1" lang="ja-JP" altLang="en-US" sz="3600" dirty="0">
              <a:solidFill>
                <a:srgbClr val="FF0000"/>
              </a:solidFill>
            </a:endParaRPr>
          </a:p>
        </p:txBody>
      </p:sp>
      <p:sp>
        <p:nvSpPr>
          <p:cNvPr id="3" name="コンテンツ プレースホルダー 2"/>
          <p:cNvSpPr>
            <a:spLocks noGrp="1"/>
          </p:cNvSpPr>
          <p:nvPr>
            <p:ph idx="1"/>
          </p:nvPr>
        </p:nvSpPr>
        <p:spPr>
          <a:xfrm>
            <a:off x="457200" y="836712"/>
            <a:ext cx="8147248" cy="6120680"/>
          </a:xfrm>
        </p:spPr>
        <p:txBody>
          <a:bodyPr>
            <a:normAutofit/>
          </a:bodyPr>
          <a:lstStyle/>
          <a:p>
            <a:r>
              <a:rPr lang="ja-JP" altLang="en-US" sz="2800" dirty="0" smtClean="0">
                <a:solidFill>
                  <a:srgbClr val="0000FF"/>
                </a:solidFill>
              </a:rPr>
              <a:t>研修では，地域の事例から学ぶために，事例検討を入れることをお勧めします。</a:t>
            </a:r>
            <a:endParaRPr lang="en-US" altLang="ja-JP" sz="2800" dirty="0" smtClean="0">
              <a:solidFill>
                <a:srgbClr val="0000FF"/>
              </a:solidFill>
            </a:endParaRPr>
          </a:p>
          <a:p>
            <a:r>
              <a:rPr lang="ja-JP" altLang="en-US" sz="2800" dirty="0" smtClean="0">
                <a:solidFill>
                  <a:srgbClr val="0000FF"/>
                </a:solidFill>
              </a:rPr>
              <a:t>うまくいっている事例だけでなく，紆余曲折があって，苦労している事例からも多くのことを学べます。</a:t>
            </a:r>
            <a:endParaRPr lang="en-US" altLang="ja-JP" sz="2800" dirty="0" smtClean="0">
              <a:solidFill>
                <a:srgbClr val="0000FF"/>
              </a:solidFill>
            </a:endParaRPr>
          </a:p>
          <a:p>
            <a:r>
              <a:rPr lang="ja-JP" altLang="en-US" sz="2800" dirty="0">
                <a:solidFill>
                  <a:srgbClr val="0000FF"/>
                </a:solidFill>
              </a:rPr>
              <a:t>事例の報告においては</a:t>
            </a:r>
            <a:r>
              <a:rPr lang="ja-JP" altLang="en-US" sz="2800" dirty="0" smtClean="0">
                <a:solidFill>
                  <a:srgbClr val="0000FF"/>
                </a:solidFill>
              </a:rPr>
              <a:t>，</a:t>
            </a:r>
            <a:r>
              <a:rPr lang="ja-JP" altLang="en-US" sz="2800" dirty="0">
                <a:solidFill>
                  <a:srgbClr val="0000FF"/>
                </a:solidFill>
              </a:rPr>
              <a:t>前半部分と後半部分</a:t>
            </a:r>
            <a:r>
              <a:rPr lang="ja-JP" altLang="en-US" sz="2800" dirty="0" smtClean="0">
                <a:solidFill>
                  <a:srgbClr val="0000FF"/>
                </a:solidFill>
              </a:rPr>
              <a:t>に，分けて</a:t>
            </a:r>
            <a:r>
              <a:rPr lang="ja-JP" altLang="en-US" sz="2800" dirty="0">
                <a:solidFill>
                  <a:srgbClr val="0000FF"/>
                </a:solidFill>
              </a:rPr>
              <a:t>報告をして</a:t>
            </a:r>
            <a:r>
              <a:rPr lang="ja-JP" altLang="en-US" sz="2800" dirty="0" smtClean="0">
                <a:solidFill>
                  <a:srgbClr val="0000FF"/>
                </a:solidFill>
              </a:rPr>
              <a:t>もらいます。</a:t>
            </a:r>
            <a:endParaRPr lang="en-US" altLang="ja-JP" sz="2800" dirty="0" smtClean="0">
              <a:solidFill>
                <a:srgbClr val="0000FF"/>
              </a:solidFill>
            </a:endParaRPr>
          </a:p>
          <a:p>
            <a:r>
              <a:rPr lang="ja-JP" altLang="en-US" sz="2800" dirty="0">
                <a:solidFill>
                  <a:srgbClr val="0000FF"/>
                </a:solidFill>
              </a:rPr>
              <a:t>前半部分</a:t>
            </a:r>
            <a:r>
              <a:rPr lang="ja-JP" altLang="en-US" sz="2800" dirty="0" smtClean="0">
                <a:solidFill>
                  <a:srgbClr val="0000FF"/>
                </a:solidFill>
              </a:rPr>
              <a:t>は，住民組織との協働に悩んだり，壁に当たったりした時期までを報告してもらいます。</a:t>
            </a:r>
            <a:endParaRPr lang="en-US" altLang="ja-JP" sz="2800" dirty="0" smtClean="0">
              <a:solidFill>
                <a:srgbClr val="0000FF"/>
              </a:solidFill>
            </a:endParaRPr>
          </a:p>
          <a:p>
            <a:r>
              <a:rPr lang="ja-JP" altLang="en-US" sz="2800" dirty="0" smtClean="0">
                <a:solidFill>
                  <a:srgbClr val="0000FF"/>
                </a:solidFill>
              </a:rPr>
              <a:t>前半部分を聞いて，自分が担当だったら，どう考えて，どう対応したかを議論してもらいます。</a:t>
            </a:r>
            <a:r>
              <a:rPr lang="en-US" altLang="ja-JP" sz="2800" dirty="0" smtClean="0">
                <a:solidFill>
                  <a:srgbClr val="0000FF"/>
                </a:solidFill>
              </a:rPr>
              <a:t/>
            </a:r>
            <a:br>
              <a:rPr lang="en-US" altLang="ja-JP" sz="2800" dirty="0" smtClean="0">
                <a:solidFill>
                  <a:srgbClr val="0000FF"/>
                </a:solidFill>
              </a:rPr>
            </a:br>
            <a:r>
              <a:rPr lang="ja-JP" altLang="en-US" sz="2800" dirty="0" smtClean="0">
                <a:solidFill>
                  <a:srgbClr val="0000FF"/>
                </a:solidFill>
              </a:rPr>
              <a:t>　　</a:t>
            </a:r>
            <a:r>
              <a:rPr lang="ja-JP" altLang="en-US" sz="2800" dirty="0" smtClean="0">
                <a:solidFill>
                  <a:srgbClr val="FF33CC"/>
                </a:solidFill>
              </a:rPr>
              <a:t>時間があれば，議論した内容を発表します</a:t>
            </a:r>
            <a:endParaRPr lang="en-US" altLang="ja-JP" sz="2800" dirty="0" smtClean="0">
              <a:solidFill>
                <a:srgbClr val="FF33CC"/>
              </a:solidFill>
            </a:endParaRPr>
          </a:p>
          <a:p>
            <a:r>
              <a:rPr lang="ja-JP" altLang="en-US" sz="2800" dirty="0" smtClean="0">
                <a:solidFill>
                  <a:srgbClr val="0000FF"/>
                </a:solidFill>
              </a:rPr>
              <a:t>その</a:t>
            </a:r>
            <a:r>
              <a:rPr lang="ja-JP" altLang="en-US" sz="2800" dirty="0">
                <a:solidFill>
                  <a:srgbClr val="0000FF"/>
                </a:solidFill>
              </a:rPr>
              <a:t>後に</a:t>
            </a:r>
            <a:r>
              <a:rPr lang="ja-JP" altLang="en-US" sz="2800" dirty="0" smtClean="0">
                <a:solidFill>
                  <a:srgbClr val="0000FF"/>
                </a:solidFill>
              </a:rPr>
              <a:t>，後半部分を報告してもらうことで，学びを深めることができます。</a:t>
            </a:r>
            <a:endParaRPr lang="en-US" altLang="ja-JP" sz="2800" dirty="0" smtClean="0">
              <a:solidFill>
                <a:srgbClr val="0000FF"/>
              </a:solidFill>
            </a:endParaRPr>
          </a:p>
        </p:txBody>
      </p:sp>
    </p:spTree>
    <p:extLst>
      <p:ext uri="{BB962C8B-B14F-4D97-AF65-F5344CB8AC3E}">
        <p14:creationId xmlns:p14="http://schemas.microsoft.com/office/powerpoint/2010/main" val="41920192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18256"/>
            <a:ext cx="8229600" cy="1143000"/>
          </a:xfrm>
        </p:spPr>
        <p:txBody>
          <a:bodyPr>
            <a:normAutofit/>
          </a:bodyPr>
          <a:lstStyle/>
          <a:p>
            <a:r>
              <a:rPr kumimoji="1" lang="ja-JP" altLang="en-US" sz="3600" dirty="0" smtClean="0">
                <a:solidFill>
                  <a:srgbClr val="FF0000"/>
                </a:solidFill>
              </a:rPr>
              <a:t>研修プログラム</a:t>
            </a:r>
            <a:endParaRPr kumimoji="1" lang="ja-JP" altLang="en-US" sz="3600" dirty="0">
              <a:solidFill>
                <a:srgbClr val="FF0000"/>
              </a:solidFill>
            </a:endParaRPr>
          </a:p>
        </p:txBody>
      </p:sp>
      <p:sp>
        <p:nvSpPr>
          <p:cNvPr id="3" name="コンテンツ プレースホルダー 2"/>
          <p:cNvSpPr>
            <a:spLocks noGrp="1"/>
          </p:cNvSpPr>
          <p:nvPr>
            <p:ph idx="1"/>
          </p:nvPr>
        </p:nvSpPr>
        <p:spPr>
          <a:xfrm>
            <a:off x="457200" y="908720"/>
            <a:ext cx="8229600" cy="5966123"/>
          </a:xfrm>
        </p:spPr>
        <p:txBody>
          <a:bodyPr>
            <a:noAutofit/>
          </a:bodyPr>
          <a:lstStyle/>
          <a:p>
            <a:pPr marL="180000" indent="0" fontAlgn="base">
              <a:lnSpc>
                <a:spcPct val="110000"/>
              </a:lnSpc>
              <a:spcBef>
                <a:spcPct val="0"/>
              </a:spcBef>
              <a:spcAft>
                <a:spcPct val="0"/>
              </a:spcAft>
              <a:buNone/>
            </a:pPr>
            <a:r>
              <a:rPr lang="ja-JP" altLang="en-US" sz="2800" dirty="0">
                <a:solidFill>
                  <a:srgbClr val="0000FF"/>
                </a:solidFill>
                <a:latin typeface="+mj-ea"/>
                <a:ea typeface="+mj-ea"/>
                <a:cs typeface="ＭＳ Ｐゴシック" pitchFamily="50" charset="-128"/>
              </a:rPr>
              <a:t>（１）基調</a:t>
            </a:r>
            <a:r>
              <a:rPr lang="ja-JP" altLang="en-US" sz="2800" dirty="0" smtClean="0">
                <a:solidFill>
                  <a:srgbClr val="0000FF"/>
                </a:solidFill>
                <a:latin typeface="+mj-ea"/>
                <a:ea typeface="+mj-ea"/>
                <a:cs typeface="ＭＳ Ｐゴシック" pitchFamily="50" charset="-128"/>
              </a:rPr>
              <a:t>講演</a:t>
            </a:r>
            <a:r>
              <a:rPr lang="ja-JP" altLang="en-US" sz="2800" dirty="0" smtClean="0">
                <a:solidFill>
                  <a:srgbClr val="FF33CC"/>
                </a:solidFill>
                <a:latin typeface="+mj-ea"/>
                <a:ea typeface="+mj-ea"/>
                <a:cs typeface="ＭＳ Ｐゴシック" pitchFamily="50" charset="-128"/>
              </a:rPr>
              <a:t>　</a:t>
            </a:r>
            <a:r>
              <a:rPr lang="en-US" altLang="ja-JP" sz="2800" dirty="0" smtClean="0">
                <a:solidFill>
                  <a:srgbClr val="FF33CC"/>
                </a:solidFill>
                <a:latin typeface="+mj-ea"/>
                <a:ea typeface="+mj-ea"/>
                <a:cs typeface="ＭＳ Ｐゴシック" pitchFamily="50" charset="-128"/>
              </a:rPr>
              <a:t>70</a:t>
            </a:r>
            <a:r>
              <a:rPr lang="ja-JP" altLang="en-US" sz="2800" dirty="0" smtClean="0">
                <a:solidFill>
                  <a:srgbClr val="FF33CC"/>
                </a:solidFill>
                <a:latin typeface="+mj-ea"/>
                <a:ea typeface="+mj-ea"/>
                <a:cs typeface="ＭＳ Ｐゴシック" pitchFamily="50" charset="-128"/>
              </a:rPr>
              <a:t>分</a:t>
            </a:r>
            <a:r>
              <a:rPr lang="ja-JP" altLang="en-US" sz="2400" dirty="0">
                <a:latin typeface="+mj-ea"/>
                <a:ea typeface="+mj-ea"/>
                <a:cs typeface="ＭＳ Ｐゴシック" pitchFamily="50" charset="-128"/>
              </a:rPr>
              <a:t/>
            </a:r>
            <a:br>
              <a:rPr lang="ja-JP" altLang="en-US" sz="2400" dirty="0">
                <a:latin typeface="+mj-ea"/>
                <a:ea typeface="+mj-ea"/>
                <a:cs typeface="ＭＳ Ｐゴシック" pitchFamily="50" charset="-128"/>
              </a:rPr>
            </a:br>
            <a:r>
              <a:rPr lang="ja-JP" altLang="en-US" sz="2800" dirty="0">
                <a:latin typeface="+mj-ea"/>
                <a:ea typeface="+mj-ea"/>
                <a:cs typeface="ＭＳ Ｐゴシック" pitchFamily="50" charset="-128"/>
              </a:rPr>
              <a:t>　「住民組織活動を</a:t>
            </a:r>
            <a:r>
              <a:rPr lang="ja-JP" altLang="en-US" sz="2800" dirty="0" smtClean="0">
                <a:latin typeface="+mj-ea"/>
                <a:ea typeface="+mj-ea"/>
                <a:cs typeface="ＭＳ Ｐゴシック" pitchFamily="50" charset="-128"/>
              </a:rPr>
              <a:t>通じたＳＣの</a:t>
            </a:r>
            <a:r>
              <a:rPr lang="ja-JP" altLang="en-US" sz="2800" dirty="0">
                <a:latin typeface="+mj-ea"/>
                <a:ea typeface="+mj-ea"/>
                <a:cs typeface="ＭＳ Ｐゴシック" pitchFamily="50" charset="-128"/>
              </a:rPr>
              <a:t>醸成と活用」　</a:t>
            </a:r>
            <a:endParaRPr lang="en-US" altLang="ja-JP" sz="2800" dirty="0" smtClean="0">
              <a:latin typeface="+mj-ea"/>
              <a:ea typeface="+mj-ea"/>
              <a:cs typeface="ＭＳ Ｐゴシック" pitchFamily="50" charset="-128"/>
            </a:endParaRPr>
          </a:p>
          <a:p>
            <a:pPr marL="180000" indent="0" fontAlgn="base">
              <a:lnSpc>
                <a:spcPct val="110000"/>
              </a:lnSpc>
              <a:spcBef>
                <a:spcPct val="0"/>
              </a:spcBef>
              <a:spcAft>
                <a:spcPct val="0"/>
              </a:spcAft>
              <a:buNone/>
            </a:pPr>
            <a:r>
              <a:rPr lang="ja-JP" altLang="en-US" sz="2800" dirty="0" smtClean="0">
                <a:solidFill>
                  <a:srgbClr val="0000FF"/>
                </a:solidFill>
                <a:latin typeface="+mj-ea"/>
                <a:ea typeface="+mj-ea"/>
                <a:cs typeface="ＭＳ Ｐゴシック" pitchFamily="50" charset="-128"/>
              </a:rPr>
              <a:t>（</a:t>
            </a:r>
            <a:r>
              <a:rPr lang="ja-JP" altLang="en-US" sz="2800" dirty="0">
                <a:solidFill>
                  <a:srgbClr val="0000FF"/>
                </a:solidFill>
                <a:latin typeface="+mj-ea"/>
                <a:ea typeface="+mj-ea"/>
                <a:cs typeface="ＭＳ Ｐゴシック" pitchFamily="50" charset="-128"/>
              </a:rPr>
              <a:t>２）実践についてグループワーク</a:t>
            </a:r>
            <a:r>
              <a:rPr lang="ja-JP" altLang="en-US" dirty="0">
                <a:solidFill>
                  <a:srgbClr val="0000FF"/>
                </a:solidFill>
                <a:latin typeface="+mj-ea"/>
                <a:ea typeface="+mj-ea"/>
                <a:cs typeface="ＭＳ Ｐゴシック" pitchFamily="50" charset="-128"/>
              </a:rPr>
              <a:t>　</a:t>
            </a:r>
            <a:r>
              <a:rPr lang="ja-JP" altLang="en-US" sz="2800" dirty="0">
                <a:latin typeface="+mj-ea"/>
                <a:ea typeface="+mj-ea"/>
                <a:cs typeface="ＭＳ Ｐゴシック" pitchFamily="50" charset="-128"/>
              </a:rPr>
              <a:t>　</a:t>
            </a:r>
            <a:r>
              <a:rPr lang="en-US" altLang="ja-JP" sz="2800" dirty="0">
                <a:solidFill>
                  <a:srgbClr val="FF33CC"/>
                </a:solidFill>
                <a:latin typeface="+mj-ea"/>
                <a:ea typeface="+mj-ea"/>
                <a:cs typeface="ＭＳ Ｐゴシック" pitchFamily="50" charset="-128"/>
              </a:rPr>
              <a:t>60</a:t>
            </a:r>
            <a:r>
              <a:rPr lang="ja-JP" altLang="en-US" sz="2800" dirty="0">
                <a:solidFill>
                  <a:srgbClr val="FF33CC"/>
                </a:solidFill>
                <a:latin typeface="+mj-ea"/>
                <a:ea typeface="+mj-ea"/>
                <a:cs typeface="ＭＳ Ｐゴシック" pitchFamily="50" charset="-128"/>
              </a:rPr>
              <a:t>分</a:t>
            </a:r>
            <a:r>
              <a:rPr lang="en-US" altLang="ja-JP" sz="2800" dirty="0" smtClean="0">
                <a:solidFill>
                  <a:srgbClr val="FF33CC"/>
                </a:solidFill>
                <a:latin typeface="+mj-ea"/>
                <a:ea typeface="+mj-ea"/>
                <a:cs typeface="ＭＳ Ｐゴシック" pitchFamily="50" charset="-128"/>
              </a:rPr>
              <a:t>×</a:t>
            </a:r>
            <a:r>
              <a:rPr lang="ja-JP" altLang="en-US" sz="2800" dirty="0" smtClean="0">
                <a:solidFill>
                  <a:srgbClr val="FF33CC"/>
                </a:solidFill>
                <a:latin typeface="+mj-ea"/>
                <a:ea typeface="+mj-ea"/>
                <a:cs typeface="ＭＳ Ｐゴシック" pitchFamily="50" charset="-128"/>
              </a:rPr>
              <a:t> ２</a:t>
            </a:r>
            <a:endParaRPr lang="ja-JP" altLang="en-US" sz="2800" dirty="0">
              <a:solidFill>
                <a:srgbClr val="FF33CC"/>
              </a:solidFill>
              <a:latin typeface="+mj-ea"/>
              <a:ea typeface="+mj-ea"/>
              <a:cs typeface="ＭＳ Ｐゴシック" pitchFamily="50" charset="-128"/>
            </a:endParaRPr>
          </a:p>
          <a:p>
            <a:pPr marL="180000" lvl="0" indent="0" fontAlgn="base">
              <a:lnSpc>
                <a:spcPct val="110000"/>
              </a:lnSpc>
              <a:spcBef>
                <a:spcPct val="0"/>
              </a:spcBef>
              <a:spcAft>
                <a:spcPct val="0"/>
              </a:spcAft>
              <a:buNone/>
            </a:pPr>
            <a:r>
              <a:rPr lang="ja-JP" altLang="en-US" sz="2800" dirty="0" smtClean="0">
                <a:solidFill>
                  <a:schemeClr val="accent6">
                    <a:lumMod val="75000"/>
                  </a:schemeClr>
                </a:solidFill>
                <a:latin typeface="+mj-ea"/>
                <a:ea typeface="+mj-ea"/>
                <a:cs typeface="ＭＳ Ｐゴシック" pitchFamily="50" charset="-128"/>
              </a:rPr>
              <a:t>　　各セッション</a:t>
            </a:r>
            <a:r>
              <a:rPr lang="ja-JP" altLang="en-US" sz="2800" dirty="0">
                <a:solidFill>
                  <a:schemeClr val="accent6">
                    <a:lumMod val="75000"/>
                  </a:schemeClr>
                </a:solidFill>
                <a:latin typeface="+mj-ea"/>
                <a:ea typeface="+mj-ea"/>
                <a:cs typeface="ＭＳ Ｐゴシック" pitchFamily="50" charset="-128"/>
              </a:rPr>
              <a:t>の構成　（１セッション　</a:t>
            </a:r>
            <a:r>
              <a:rPr lang="en-US" altLang="ja-JP" sz="2800" dirty="0">
                <a:solidFill>
                  <a:schemeClr val="accent6">
                    <a:lumMod val="75000"/>
                  </a:schemeClr>
                </a:solidFill>
                <a:latin typeface="+mj-ea"/>
                <a:ea typeface="+mj-ea"/>
                <a:cs typeface="ＭＳ Ｐゴシック" pitchFamily="50" charset="-128"/>
              </a:rPr>
              <a:t>60</a:t>
            </a:r>
            <a:r>
              <a:rPr lang="ja-JP" altLang="en-US" sz="2800" dirty="0">
                <a:solidFill>
                  <a:schemeClr val="accent6">
                    <a:lumMod val="75000"/>
                  </a:schemeClr>
                </a:solidFill>
                <a:latin typeface="+mj-ea"/>
                <a:ea typeface="+mj-ea"/>
                <a:cs typeface="ＭＳ Ｐゴシック" pitchFamily="50" charset="-128"/>
              </a:rPr>
              <a:t>分）</a:t>
            </a:r>
            <a:r>
              <a:rPr lang="ja-JP" altLang="en-US" sz="2400" dirty="0">
                <a:latin typeface="+mj-ea"/>
                <a:ea typeface="+mj-ea"/>
                <a:cs typeface="ＭＳ Ｐゴシック" pitchFamily="50" charset="-128"/>
              </a:rPr>
              <a:t/>
            </a:r>
            <a:br>
              <a:rPr lang="ja-JP" altLang="en-US" sz="2400" dirty="0">
                <a:latin typeface="+mj-ea"/>
                <a:ea typeface="+mj-ea"/>
                <a:cs typeface="ＭＳ Ｐゴシック" pitchFamily="50" charset="-128"/>
              </a:rPr>
            </a:br>
            <a:r>
              <a:rPr lang="ja-JP" altLang="en-US" sz="2400" dirty="0">
                <a:latin typeface="+mj-ea"/>
                <a:ea typeface="+mj-ea"/>
                <a:cs typeface="ＭＳ Ｐゴシック" pitchFamily="50" charset="-128"/>
              </a:rPr>
              <a:t>　　　　テーマについて</a:t>
            </a:r>
            <a:r>
              <a:rPr lang="ja-JP" altLang="en-US" sz="2400" dirty="0" smtClean="0">
                <a:latin typeface="+mj-ea"/>
                <a:ea typeface="+mj-ea"/>
                <a:cs typeface="ＭＳ Ｐゴシック" pitchFamily="50" charset="-128"/>
              </a:rPr>
              <a:t>の話題提供</a:t>
            </a:r>
            <a:r>
              <a:rPr lang="ja-JP" altLang="en-US" sz="2400" dirty="0">
                <a:latin typeface="+mj-ea"/>
                <a:ea typeface="+mj-ea"/>
                <a:cs typeface="ＭＳ Ｐゴシック" pitchFamily="50" charset="-128"/>
              </a:rPr>
              <a:t>　</a:t>
            </a:r>
            <a:r>
              <a:rPr lang="ja-JP" altLang="en-US" sz="2400" dirty="0" smtClean="0">
                <a:latin typeface="+mj-ea"/>
                <a:ea typeface="+mj-ea"/>
                <a:cs typeface="ＭＳ Ｐゴシック" pitchFamily="50" charset="-128"/>
              </a:rPr>
              <a:t>（</a:t>
            </a:r>
            <a:r>
              <a:rPr lang="en-US" altLang="ja-JP" sz="2400" dirty="0" smtClean="0">
                <a:latin typeface="+mj-ea"/>
                <a:ea typeface="+mj-ea"/>
                <a:cs typeface="ＭＳ Ｐゴシック" pitchFamily="50" charset="-128"/>
              </a:rPr>
              <a:t>15</a:t>
            </a:r>
            <a:r>
              <a:rPr lang="ja-JP" altLang="en-US" sz="2400" dirty="0">
                <a:latin typeface="+mj-ea"/>
                <a:ea typeface="+mj-ea"/>
                <a:cs typeface="ＭＳ Ｐゴシック" pitchFamily="50" charset="-128"/>
              </a:rPr>
              <a:t>分）</a:t>
            </a:r>
            <a:br>
              <a:rPr lang="ja-JP" altLang="en-US" sz="2400" dirty="0">
                <a:latin typeface="+mj-ea"/>
                <a:ea typeface="+mj-ea"/>
                <a:cs typeface="ＭＳ Ｐゴシック" pitchFamily="50" charset="-128"/>
              </a:rPr>
            </a:br>
            <a:r>
              <a:rPr lang="ja-JP" altLang="en-US" sz="2400" dirty="0">
                <a:latin typeface="+mj-ea"/>
                <a:ea typeface="+mj-ea"/>
                <a:cs typeface="ＭＳ Ｐゴシック" pitchFamily="50" charset="-128"/>
              </a:rPr>
              <a:t>　　　　グループ討議：何を重視して展開するか　（</a:t>
            </a:r>
            <a:r>
              <a:rPr lang="en-US" altLang="ja-JP" sz="2400" dirty="0">
                <a:latin typeface="+mj-ea"/>
                <a:ea typeface="+mj-ea"/>
                <a:cs typeface="ＭＳ Ｐゴシック" pitchFamily="50" charset="-128"/>
              </a:rPr>
              <a:t>30</a:t>
            </a:r>
            <a:r>
              <a:rPr lang="ja-JP" altLang="en-US" sz="2400" dirty="0">
                <a:latin typeface="+mj-ea"/>
                <a:ea typeface="+mj-ea"/>
                <a:cs typeface="ＭＳ Ｐゴシック" pitchFamily="50" charset="-128"/>
              </a:rPr>
              <a:t>分）</a:t>
            </a:r>
          </a:p>
          <a:p>
            <a:pPr marL="180000" lvl="0" indent="0" algn="just" fontAlgn="base">
              <a:lnSpc>
                <a:spcPct val="110000"/>
              </a:lnSpc>
              <a:spcBef>
                <a:spcPct val="0"/>
              </a:spcBef>
              <a:spcAft>
                <a:spcPct val="0"/>
              </a:spcAft>
              <a:buNone/>
            </a:pPr>
            <a:r>
              <a:rPr lang="ja-JP" altLang="en-US" sz="2400" dirty="0">
                <a:latin typeface="+mj-ea"/>
                <a:ea typeface="+mj-ea"/>
                <a:cs typeface="ＭＳ Ｐゴシック" pitchFamily="50" charset="-128"/>
              </a:rPr>
              <a:t>　　　　発表と総括：講義での気づきや学びを共有　（</a:t>
            </a:r>
            <a:r>
              <a:rPr lang="en-US" altLang="ja-JP" sz="2400" dirty="0" smtClean="0">
                <a:latin typeface="+mj-ea"/>
                <a:ea typeface="+mj-ea"/>
                <a:cs typeface="ＭＳ Ｐゴシック" pitchFamily="50" charset="-128"/>
              </a:rPr>
              <a:t>15</a:t>
            </a:r>
            <a:r>
              <a:rPr lang="ja-JP" altLang="en-US" sz="2400" dirty="0" smtClean="0">
                <a:latin typeface="+mj-ea"/>
                <a:ea typeface="+mj-ea"/>
                <a:cs typeface="ＭＳ Ｐゴシック" pitchFamily="50" charset="-128"/>
              </a:rPr>
              <a:t>分</a:t>
            </a:r>
            <a:r>
              <a:rPr lang="ja-JP" altLang="en-US" sz="2400" dirty="0">
                <a:latin typeface="+mj-ea"/>
                <a:ea typeface="+mj-ea"/>
                <a:cs typeface="ＭＳ Ｐゴシック" pitchFamily="50" charset="-128"/>
              </a:rPr>
              <a:t>）</a:t>
            </a:r>
          </a:p>
          <a:p>
            <a:pPr marL="180000" lvl="0" indent="0" algn="just" fontAlgn="base">
              <a:lnSpc>
                <a:spcPct val="110000"/>
              </a:lnSpc>
              <a:spcBef>
                <a:spcPct val="0"/>
              </a:spcBef>
              <a:spcAft>
                <a:spcPct val="0"/>
              </a:spcAft>
              <a:buNone/>
            </a:pPr>
            <a:r>
              <a:rPr lang="ja-JP" altLang="en-US" sz="2800" dirty="0">
                <a:solidFill>
                  <a:srgbClr val="0000FF"/>
                </a:solidFill>
                <a:latin typeface="+mj-ea"/>
                <a:ea typeface="+mj-ea"/>
                <a:cs typeface="ＭＳ Ｐゴシック" pitchFamily="50" charset="-128"/>
              </a:rPr>
              <a:t>（３</a:t>
            </a:r>
            <a:r>
              <a:rPr lang="ja-JP" altLang="en-US" sz="2800" dirty="0" smtClean="0">
                <a:solidFill>
                  <a:srgbClr val="0000FF"/>
                </a:solidFill>
                <a:latin typeface="+mj-ea"/>
                <a:ea typeface="+mj-ea"/>
                <a:cs typeface="ＭＳ Ｐゴシック" pitchFamily="50" charset="-128"/>
              </a:rPr>
              <a:t>）地域の先進事例の分析</a:t>
            </a:r>
            <a:r>
              <a:rPr lang="ja-JP" altLang="en-US" sz="2800" dirty="0">
                <a:latin typeface="+mj-ea"/>
                <a:ea typeface="+mj-ea"/>
                <a:cs typeface="ＭＳ Ｐゴシック" pitchFamily="50" charset="-128"/>
              </a:rPr>
              <a:t>（ケースメソッド）</a:t>
            </a:r>
            <a:r>
              <a:rPr lang="ja-JP" altLang="en-US" dirty="0">
                <a:latin typeface="+mj-ea"/>
                <a:ea typeface="+mj-ea"/>
                <a:cs typeface="ＭＳ Ｐゴシック" pitchFamily="50" charset="-128"/>
              </a:rPr>
              <a:t>　</a:t>
            </a:r>
            <a:r>
              <a:rPr lang="en-US" altLang="ja-JP" sz="2800" dirty="0">
                <a:solidFill>
                  <a:srgbClr val="FF33CC"/>
                </a:solidFill>
                <a:latin typeface="+mj-ea"/>
                <a:ea typeface="+mj-ea"/>
                <a:cs typeface="ＭＳ Ｐゴシック" pitchFamily="50" charset="-128"/>
              </a:rPr>
              <a:t>85</a:t>
            </a:r>
            <a:r>
              <a:rPr lang="ja-JP" altLang="en-US" sz="2800" dirty="0" smtClean="0">
                <a:solidFill>
                  <a:srgbClr val="FF33CC"/>
                </a:solidFill>
                <a:latin typeface="+mj-ea"/>
                <a:ea typeface="+mj-ea"/>
                <a:cs typeface="ＭＳ Ｐゴシック" pitchFamily="50" charset="-128"/>
              </a:rPr>
              <a:t>分</a:t>
            </a:r>
            <a:endParaRPr lang="ja-JP" altLang="en-US" sz="2800" dirty="0">
              <a:solidFill>
                <a:srgbClr val="FF33CC"/>
              </a:solidFill>
              <a:latin typeface="+mj-ea"/>
              <a:ea typeface="+mj-ea"/>
              <a:cs typeface="ＭＳ Ｐゴシック" pitchFamily="50" charset="-128"/>
            </a:endParaRPr>
          </a:p>
          <a:p>
            <a:pPr marL="180000" lvl="0" indent="0" algn="just" fontAlgn="base">
              <a:lnSpc>
                <a:spcPct val="110000"/>
              </a:lnSpc>
              <a:spcBef>
                <a:spcPct val="0"/>
              </a:spcBef>
              <a:spcAft>
                <a:spcPct val="0"/>
              </a:spcAft>
              <a:buNone/>
            </a:pPr>
            <a:r>
              <a:rPr lang="ja-JP" altLang="en-US" sz="2400" dirty="0">
                <a:latin typeface="+mj-ea"/>
                <a:ea typeface="+mj-ea"/>
                <a:cs typeface="ＭＳ Ｐゴシック" pitchFamily="50" charset="-128"/>
              </a:rPr>
              <a:t>　　事例の前半部分（ターニングポイントまで）の紹介　</a:t>
            </a:r>
            <a:r>
              <a:rPr lang="ja-JP" altLang="en-US" sz="2400" dirty="0" smtClean="0">
                <a:latin typeface="+mj-ea"/>
                <a:ea typeface="+mj-ea"/>
                <a:cs typeface="ＭＳ Ｐゴシック" pitchFamily="50" charset="-128"/>
              </a:rPr>
              <a:t>（</a:t>
            </a:r>
            <a:r>
              <a:rPr lang="en-US" altLang="ja-JP" sz="2400" dirty="0" smtClean="0">
                <a:latin typeface="+mj-ea"/>
                <a:ea typeface="+mj-ea"/>
                <a:cs typeface="ＭＳ Ｐゴシック" pitchFamily="50" charset="-128"/>
              </a:rPr>
              <a:t>10</a:t>
            </a:r>
            <a:r>
              <a:rPr lang="ja-JP" altLang="en-US" sz="2400" dirty="0" smtClean="0">
                <a:latin typeface="+mj-ea"/>
                <a:ea typeface="+mj-ea"/>
                <a:cs typeface="ＭＳ Ｐゴシック" pitchFamily="50" charset="-128"/>
              </a:rPr>
              <a:t>分</a:t>
            </a:r>
            <a:r>
              <a:rPr lang="ja-JP" altLang="en-US" sz="2400" dirty="0">
                <a:latin typeface="+mj-ea"/>
                <a:ea typeface="+mj-ea"/>
                <a:cs typeface="ＭＳ Ｐゴシック" pitchFamily="50" charset="-128"/>
              </a:rPr>
              <a:t>）</a:t>
            </a:r>
          </a:p>
          <a:p>
            <a:pPr marL="180000" lvl="0" indent="0" algn="just" fontAlgn="base">
              <a:lnSpc>
                <a:spcPct val="110000"/>
              </a:lnSpc>
              <a:spcBef>
                <a:spcPct val="0"/>
              </a:spcBef>
              <a:spcAft>
                <a:spcPct val="0"/>
              </a:spcAft>
              <a:buNone/>
            </a:pPr>
            <a:r>
              <a:rPr lang="ja-JP" altLang="en-US" sz="2400" dirty="0">
                <a:latin typeface="+mj-ea"/>
                <a:ea typeface="+mj-ea"/>
                <a:cs typeface="ＭＳ Ｐゴシック" pitchFamily="50" charset="-128"/>
              </a:rPr>
              <a:t>　　</a:t>
            </a:r>
            <a:r>
              <a:rPr lang="ja-JP" altLang="en-US" sz="2400" dirty="0" smtClean="0">
                <a:latin typeface="+mj-ea"/>
                <a:ea typeface="+mj-ea"/>
                <a:cs typeface="ＭＳ Ｐゴシック" pitchFamily="50" charset="-128"/>
              </a:rPr>
              <a:t>グループ</a:t>
            </a:r>
            <a:r>
              <a:rPr lang="ja-JP" altLang="en-US" sz="2400" dirty="0">
                <a:latin typeface="+mj-ea"/>
                <a:ea typeface="+mj-ea"/>
                <a:cs typeface="ＭＳ Ｐゴシック" pitchFamily="50" charset="-128"/>
              </a:rPr>
              <a:t>討議：</a:t>
            </a:r>
            <a:r>
              <a:rPr lang="ja-JP" altLang="en-US" sz="2400" dirty="0" smtClean="0">
                <a:latin typeface="+mj-ea"/>
                <a:ea typeface="+mj-ea"/>
                <a:cs typeface="ＭＳ Ｐゴシック" pitchFamily="50" charset="-128"/>
              </a:rPr>
              <a:t>自分だったら，どう</a:t>
            </a:r>
            <a:r>
              <a:rPr lang="ja-JP" altLang="en-US" sz="2400" dirty="0">
                <a:latin typeface="+mj-ea"/>
                <a:ea typeface="+mj-ea"/>
                <a:cs typeface="ＭＳ Ｐゴシック" pitchFamily="50" charset="-128"/>
              </a:rPr>
              <a:t>展開するか　</a:t>
            </a:r>
            <a:r>
              <a:rPr lang="ja-JP" altLang="en-US" sz="2400" dirty="0" smtClean="0">
                <a:latin typeface="+mj-ea"/>
                <a:ea typeface="+mj-ea"/>
                <a:cs typeface="ＭＳ Ｐゴシック" pitchFamily="50" charset="-128"/>
              </a:rPr>
              <a:t>（</a:t>
            </a:r>
            <a:r>
              <a:rPr lang="en-US" altLang="ja-JP" sz="2400" dirty="0" smtClean="0">
                <a:latin typeface="+mj-ea"/>
                <a:ea typeface="+mj-ea"/>
                <a:cs typeface="ＭＳ Ｐゴシック" pitchFamily="50" charset="-128"/>
              </a:rPr>
              <a:t>25</a:t>
            </a:r>
            <a:r>
              <a:rPr lang="ja-JP" altLang="en-US" sz="2400" dirty="0" smtClean="0">
                <a:latin typeface="+mj-ea"/>
                <a:ea typeface="+mj-ea"/>
                <a:cs typeface="ＭＳ Ｐゴシック" pitchFamily="50" charset="-128"/>
              </a:rPr>
              <a:t>分</a:t>
            </a:r>
            <a:r>
              <a:rPr lang="ja-JP" altLang="en-US" sz="2400" dirty="0">
                <a:latin typeface="+mj-ea"/>
                <a:ea typeface="+mj-ea"/>
                <a:cs typeface="ＭＳ Ｐゴシック" pitchFamily="50" charset="-128"/>
              </a:rPr>
              <a:t>）</a:t>
            </a:r>
          </a:p>
          <a:p>
            <a:pPr marL="180000" lvl="0" indent="0" algn="just" fontAlgn="base">
              <a:lnSpc>
                <a:spcPct val="110000"/>
              </a:lnSpc>
              <a:spcBef>
                <a:spcPct val="0"/>
              </a:spcBef>
              <a:spcAft>
                <a:spcPct val="0"/>
              </a:spcAft>
              <a:buNone/>
            </a:pPr>
            <a:r>
              <a:rPr lang="ja-JP" altLang="en-US" sz="2400" dirty="0">
                <a:latin typeface="+mj-ea"/>
                <a:ea typeface="+mj-ea"/>
                <a:cs typeface="ＭＳ Ｐゴシック" pitchFamily="50" charset="-128"/>
              </a:rPr>
              <a:t>　　</a:t>
            </a:r>
            <a:r>
              <a:rPr lang="ja-JP" altLang="en-US" sz="2400" dirty="0" smtClean="0">
                <a:latin typeface="+mj-ea"/>
                <a:ea typeface="+mj-ea"/>
                <a:cs typeface="ＭＳ Ｐゴシック" pitchFamily="50" charset="-128"/>
              </a:rPr>
              <a:t>事例</a:t>
            </a:r>
            <a:r>
              <a:rPr lang="ja-JP" altLang="en-US" sz="2400" dirty="0">
                <a:latin typeface="+mj-ea"/>
                <a:ea typeface="+mj-ea"/>
                <a:cs typeface="ＭＳ Ｐゴシック" pitchFamily="50" charset="-128"/>
              </a:rPr>
              <a:t>の後半</a:t>
            </a:r>
            <a:r>
              <a:rPr lang="ja-JP" altLang="en-US" sz="2400" dirty="0" smtClean="0">
                <a:latin typeface="+mj-ea"/>
                <a:ea typeface="+mj-ea"/>
                <a:cs typeface="ＭＳ Ｐゴシック" pitchFamily="50" charset="-128"/>
              </a:rPr>
              <a:t>部分（その後の展開）の</a:t>
            </a:r>
            <a:r>
              <a:rPr lang="ja-JP" altLang="en-US" sz="2400" dirty="0">
                <a:latin typeface="+mj-ea"/>
                <a:ea typeface="+mj-ea"/>
                <a:cs typeface="ＭＳ Ｐゴシック" pitchFamily="50" charset="-128"/>
              </a:rPr>
              <a:t>紹介（</a:t>
            </a:r>
            <a:r>
              <a:rPr lang="en-US" altLang="ja-JP" sz="2400" dirty="0" smtClean="0">
                <a:latin typeface="+mj-ea"/>
                <a:ea typeface="+mj-ea"/>
                <a:cs typeface="ＭＳ Ｐゴシック" pitchFamily="50" charset="-128"/>
              </a:rPr>
              <a:t>15</a:t>
            </a:r>
            <a:r>
              <a:rPr lang="ja-JP" altLang="en-US" sz="2400" dirty="0" smtClean="0">
                <a:latin typeface="+mj-ea"/>
                <a:ea typeface="+mj-ea"/>
                <a:cs typeface="ＭＳ Ｐゴシック" pitchFamily="50" charset="-128"/>
              </a:rPr>
              <a:t>分</a:t>
            </a:r>
            <a:r>
              <a:rPr lang="ja-JP" altLang="en-US" sz="2400" dirty="0">
                <a:latin typeface="+mj-ea"/>
                <a:ea typeface="+mj-ea"/>
                <a:cs typeface="ＭＳ Ｐゴシック" pitchFamily="50" charset="-128"/>
              </a:rPr>
              <a:t>）</a:t>
            </a:r>
          </a:p>
          <a:p>
            <a:pPr marL="180000" lvl="0" indent="0" algn="just" fontAlgn="base">
              <a:lnSpc>
                <a:spcPct val="110000"/>
              </a:lnSpc>
              <a:spcBef>
                <a:spcPct val="0"/>
              </a:spcBef>
              <a:spcAft>
                <a:spcPct val="0"/>
              </a:spcAft>
              <a:buNone/>
            </a:pPr>
            <a:r>
              <a:rPr lang="ja-JP" altLang="en-US" sz="2400" dirty="0">
                <a:latin typeface="+mj-ea"/>
                <a:ea typeface="+mj-ea"/>
                <a:cs typeface="ＭＳ Ｐゴシック" pitchFamily="50" charset="-128"/>
              </a:rPr>
              <a:t>　　</a:t>
            </a:r>
            <a:r>
              <a:rPr lang="ja-JP" altLang="en-US" sz="2400" dirty="0" smtClean="0">
                <a:latin typeface="+mj-ea"/>
                <a:ea typeface="+mj-ea"/>
                <a:cs typeface="ＭＳ Ｐゴシック" pitchFamily="50" charset="-128"/>
              </a:rPr>
              <a:t>グループ</a:t>
            </a:r>
            <a:r>
              <a:rPr lang="ja-JP" altLang="en-US" sz="2400" dirty="0">
                <a:latin typeface="+mj-ea"/>
                <a:ea typeface="+mj-ea"/>
                <a:cs typeface="ＭＳ Ｐゴシック" pitchFamily="50" charset="-128"/>
              </a:rPr>
              <a:t>討議：この事例からの学びを話し合う　（</a:t>
            </a:r>
            <a:r>
              <a:rPr lang="en-US" altLang="ja-JP" sz="2400" dirty="0">
                <a:latin typeface="+mj-ea"/>
                <a:ea typeface="+mj-ea"/>
                <a:cs typeface="ＭＳ Ｐゴシック" pitchFamily="50" charset="-128"/>
              </a:rPr>
              <a:t>20</a:t>
            </a:r>
            <a:r>
              <a:rPr lang="ja-JP" altLang="en-US" sz="2400" dirty="0">
                <a:latin typeface="+mj-ea"/>
                <a:ea typeface="+mj-ea"/>
                <a:cs typeface="ＭＳ Ｐゴシック" pitchFamily="50" charset="-128"/>
              </a:rPr>
              <a:t>分）</a:t>
            </a:r>
          </a:p>
          <a:p>
            <a:pPr marL="180000" lvl="0" indent="0" algn="just" fontAlgn="base">
              <a:lnSpc>
                <a:spcPct val="110000"/>
              </a:lnSpc>
              <a:spcBef>
                <a:spcPct val="0"/>
              </a:spcBef>
              <a:spcAft>
                <a:spcPct val="0"/>
              </a:spcAft>
              <a:buNone/>
            </a:pPr>
            <a:r>
              <a:rPr lang="ja-JP" altLang="en-US" sz="2400" dirty="0">
                <a:latin typeface="+mj-ea"/>
                <a:ea typeface="+mj-ea"/>
                <a:cs typeface="ＭＳ Ｐゴシック" pitchFamily="50" charset="-128"/>
              </a:rPr>
              <a:t>　　</a:t>
            </a:r>
            <a:r>
              <a:rPr lang="ja-JP" altLang="en-US" sz="2400" dirty="0" smtClean="0">
                <a:latin typeface="+mj-ea"/>
                <a:ea typeface="+mj-ea"/>
                <a:cs typeface="ＭＳ Ｐゴシック" pitchFamily="50" charset="-128"/>
              </a:rPr>
              <a:t>発表</a:t>
            </a:r>
            <a:r>
              <a:rPr lang="ja-JP" altLang="en-US" sz="2400" dirty="0">
                <a:latin typeface="+mj-ea"/>
                <a:ea typeface="+mj-ea"/>
                <a:cs typeface="ＭＳ Ｐゴシック" pitchFamily="50" charset="-128"/>
              </a:rPr>
              <a:t>と総括：事例からの学ぶべきポイントを共有（</a:t>
            </a:r>
            <a:r>
              <a:rPr lang="en-US" altLang="ja-JP" sz="2400" dirty="0">
                <a:latin typeface="+mj-ea"/>
                <a:ea typeface="+mj-ea"/>
                <a:cs typeface="ＭＳ Ｐゴシック" pitchFamily="50" charset="-128"/>
              </a:rPr>
              <a:t>15</a:t>
            </a:r>
            <a:r>
              <a:rPr lang="ja-JP" altLang="en-US" sz="2400" dirty="0">
                <a:latin typeface="+mj-ea"/>
                <a:ea typeface="+mj-ea"/>
                <a:cs typeface="ＭＳ Ｐゴシック" pitchFamily="50" charset="-128"/>
              </a:rPr>
              <a:t>分）</a:t>
            </a:r>
            <a:endParaRPr lang="ja-JP" altLang="ja-JP" sz="2400" dirty="0">
              <a:latin typeface="+mj-ea"/>
              <a:ea typeface="+mj-ea"/>
              <a:cs typeface="ＭＳ Ｐゴシック" pitchFamily="50" charset="-128"/>
            </a:endParaRPr>
          </a:p>
          <a:p>
            <a:pPr>
              <a:lnSpc>
                <a:spcPct val="110000"/>
              </a:lnSpc>
            </a:pPr>
            <a:endParaRPr kumimoji="1" lang="ja-JP" altLang="en-US" sz="2400" dirty="0">
              <a:solidFill>
                <a:srgbClr val="0000FF"/>
              </a:solidFill>
              <a:latin typeface="+mj-ea"/>
              <a:ea typeface="+mj-ea"/>
            </a:endParaRPr>
          </a:p>
        </p:txBody>
      </p:sp>
    </p:spTree>
    <p:extLst>
      <p:ext uri="{BB962C8B-B14F-4D97-AF65-F5344CB8AC3E}">
        <p14:creationId xmlns:p14="http://schemas.microsoft.com/office/powerpoint/2010/main" val="27144912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par>
                                <p:cTn id="18" presetID="10" presetClass="entr" presetSubtype="0" fill="hold" nodeType="withEffect">
                                  <p:stCondLst>
                                    <p:cond delay="0"/>
                                  </p:stCondLst>
                                  <p:childTnLst>
                                    <p:set>
                                      <p:cBhvr>
                                        <p:cTn id="19" dur="1" fill="hold">
                                          <p:stCondLst>
                                            <p:cond delay="0"/>
                                          </p:stCondLst>
                                        </p:cTn>
                                        <p:tgtEl>
                                          <p:spTgt spid="3">
                                            <p:txEl>
                                              <p:pRg st="3" end="3"/>
                                            </p:txEl>
                                          </p:spTgt>
                                        </p:tgtEl>
                                        <p:attrNameLst>
                                          <p:attrName>style.visibility</p:attrName>
                                        </p:attrNameLst>
                                      </p:cBhvr>
                                      <p:to>
                                        <p:strVal val="visible"/>
                                      </p:to>
                                    </p:set>
                                    <p:animEffect transition="in" filter="fade">
                                      <p:cBhvr>
                                        <p:cTn id="20" dur="500"/>
                                        <p:tgtEl>
                                          <p:spTgt spid="3">
                                            <p:txEl>
                                              <p:pRg st="3" end="3"/>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10" presetClass="entr" presetSubtype="0" fill="hold"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Effect transition="in" filter="fade">
                                      <p:cBhvr>
                                        <p:cTn id="25" dur="500"/>
                                        <p:tgtEl>
                                          <p:spTgt spid="3">
                                            <p:txEl>
                                              <p:pRg st="4" end="4"/>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10" presetClass="entr" presetSubtype="0" fill="hold" nodeType="clickEffect">
                                  <p:stCondLst>
                                    <p:cond delay="0"/>
                                  </p:stCondLst>
                                  <p:childTnLst>
                                    <p:set>
                                      <p:cBhvr>
                                        <p:cTn id="29" dur="1" fill="hold">
                                          <p:stCondLst>
                                            <p:cond delay="0"/>
                                          </p:stCondLst>
                                        </p:cTn>
                                        <p:tgtEl>
                                          <p:spTgt spid="3">
                                            <p:txEl>
                                              <p:pRg st="5" end="5"/>
                                            </p:txEl>
                                          </p:spTgt>
                                        </p:tgtEl>
                                        <p:attrNameLst>
                                          <p:attrName>style.visibility</p:attrName>
                                        </p:attrNameLst>
                                      </p:cBhvr>
                                      <p:to>
                                        <p:strVal val="visible"/>
                                      </p:to>
                                    </p:set>
                                    <p:animEffect transition="in" filter="fade">
                                      <p:cBhvr>
                                        <p:cTn id="30" dur="500"/>
                                        <p:tgtEl>
                                          <p:spTgt spid="3">
                                            <p:txEl>
                                              <p:pRg st="5" end="5"/>
                                            </p:txEl>
                                          </p:spTgt>
                                        </p:tgtEl>
                                      </p:cBhvr>
                                    </p:animEffect>
                                  </p:childTnLst>
                                </p:cTn>
                              </p:par>
                              <p:par>
                                <p:cTn id="31" presetID="10" presetClass="entr" presetSubtype="0" fill="hold" nodeType="withEffect">
                                  <p:stCondLst>
                                    <p:cond delay="0"/>
                                  </p:stCondLst>
                                  <p:childTnLst>
                                    <p:set>
                                      <p:cBhvr>
                                        <p:cTn id="32" dur="1" fill="hold">
                                          <p:stCondLst>
                                            <p:cond delay="0"/>
                                          </p:stCondLst>
                                        </p:cTn>
                                        <p:tgtEl>
                                          <p:spTgt spid="3">
                                            <p:txEl>
                                              <p:pRg st="6" end="6"/>
                                            </p:txEl>
                                          </p:spTgt>
                                        </p:tgtEl>
                                        <p:attrNameLst>
                                          <p:attrName>style.visibility</p:attrName>
                                        </p:attrNameLst>
                                      </p:cBhvr>
                                      <p:to>
                                        <p:strVal val="visible"/>
                                      </p:to>
                                    </p:set>
                                    <p:animEffect transition="in" filter="fade">
                                      <p:cBhvr>
                                        <p:cTn id="33" dur="500"/>
                                        <p:tgtEl>
                                          <p:spTgt spid="3">
                                            <p:txEl>
                                              <p:pRg st="6" end="6"/>
                                            </p:txEl>
                                          </p:spTgt>
                                        </p:tgtEl>
                                      </p:cBhvr>
                                    </p:animEffect>
                                  </p:childTnLst>
                                </p:cTn>
                              </p:par>
                              <p:par>
                                <p:cTn id="34" presetID="10" presetClass="entr" presetSubtype="0" fill="hold" nodeType="withEffect">
                                  <p:stCondLst>
                                    <p:cond delay="0"/>
                                  </p:stCondLst>
                                  <p:childTnLst>
                                    <p:set>
                                      <p:cBhvr>
                                        <p:cTn id="35" dur="1" fill="hold">
                                          <p:stCondLst>
                                            <p:cond delay="0"/>
                                          </p:stCondLst>
                                        </p:cTn>
                                        <p:tgtEl>
                                          <p:spTgt spid="3">
                                            <p:txEl>
                                              <p:pRg st="7" end="7"/>
                                            </p:txEl>
                                          </p:spTgt>
                                        </p:tgtEl>
                                        <p:attrNameLst>
                                          <p:attrName>style.visibility</p:attrName>
                                        </p:attrNameLst>
                                      </p:cBhvr>
                                      <p:to>
                                        <p:strVal val="visible"/>
                                      </p:to>
                                    </p:set>
                                    <p:animEffect transition="in" filter="fade">
                                      <p:cBhvr>
                                        <p:cTn id="36" dur="500"/>
                                        <p:tgtEl>
                                          <p:spTgt spid="3">
                                            <p:txEl>
                                              <p:pRg st="7" end="7"/>
                                            </p:txEl>
                                          </p:spTgt>
                                        </p:tgtEl>
                                      </p:cBhvr>
                                    </p:animEffect>
                                  </p:childTnLst>
                                </p:cTn>
                              </p:par>
                              <p:par>
                                <p:cTn id="37" presetID="10" presetClass="entr" presetSubtype="0" fill="hold" nodeType="withEffect">
                                  <p:stCondLst>
                                    <p:cond delay="0"/>
                                  </p:stCondLst>
                                  <p:childTnLst>
                                    <p:set>
                                      <p:cBhvr>
                                        <p:cTn id="38" dur="1" fill="hold">
                                          <p:stCondLst>
                                            <p:cond delay="0"/>
                                          </p:stCondLst>
                                        </p:cTn>
                                        <p:tgtEl>
                                          <p:spTgt spid="3">
                                            <p:txEl>
                                              <p:pRg st="8" end="8"/>
                                            </p:txEl>
                                          </p:spTgt>
                                        </p:tgtEl>
                                        <p:attrNameLst>
                                          <p:attrName>style.visibility</p:attrName>
                                        </p:attrNameLst>
                                      </p:cBhvr>
                                      <p:to>
                                        <p:strVal val="visible"/>
                                      </p:to>
                                    </p:set>
                                    <p:animEffect transition="in" filter="fade">
                                      <p:cBhvr>
                                        <p:cTn id="39" dur="500"/>
                                        <p:tgtEl>
                                          <p:spTgt spid="3">
                                            <p:txEl>
                                              <p:pRg st="8" end="8"/>
                                            </p:txEl>
                                          </p:spTgt>
                                        </p:tgtEl>
                                      </p:cBhvr>
                                    </p:animEffect>
                                  </p:childTnLst>
                                </p:cTn>
                              </p:par>
                              <p:par>
                                <p:cTn id="40" presetID="10" presetClass="entr" presetSubtype="0" fill="hold" nodeType="withEffect">
                                  <p:stCondLst>
                                    <p:cond delay="0"/>
                                  </p:stCondLst>
                                  <p:childTnLst>
                                    <p:set>
                                      <p:cBhvr>
                                        <p:cTn id="41" dur="1" fill="hold">
                                          <p:stCondLst>
                                            <p:cond delay="0"/>
                                          </p:stCondLst>
                                        </p:cTn>
                                        <p:tgtEl>
                                          <p:spTgt spid="3">
                                            <p:txEl>
                                              <p:pRg st="9" end="9"/>
                                            </p:txEl>
                                          </p:spTgt>
                                        </p:tgtEl>
                                        <p:attrNameLst>
                                          <p:attrName>style.visibility</p:attrName>
                                        </p:attrNameLst>
                                      </p:cBhvr>
                                      <p:to>
                                        <p:strVal val="visible"/>
                                      </p:to>
                                    </p:set>
                                    <p:animEffect transition="in" filter="fade">
                                      <p:cBhvr>
                                        <p:cTn id="42" dur="500"/>
                                        <p:tgtEl>
                                          <p:spTgt spid="3">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241176" y="72008"/>
            <a:ext cx="8579296" cy="1143000"/>
          </a:xfrm>
        </p:spPr>
        <p:txBody>
          <a:bodyPr>
            <a:normAutofit fontScale="90000"/>
          </a:bodyPr>
          <a:lstStyle/>
          <a:p>
            <a:r>
              <a:rPr kumimoji="1" lang="ja-JP" altLang="en-US" sz="4000" dirty="0" smtClean="0">
                <a:solidFill>
                  <a:srgbClr val="FF0000"/>
                </a:solidFill>
              </a:rPr>
              <a:t>研修プログラムの例　</a:t>
            </a:r>
            <a:r>
              <a:rPr kumimoji="1" lang="ja-JP" altLang="en-US" sz="3600" dirty="0" smtClean="0">
                <a:solidFill>
                  <a:srgbClr val="FF33CC"/>
                </a:solidFill>
              </a:rPr>
              <a:t>（１日で実施の場合）</a:t>
            </a:r>
            <a:endParaRPr kumimoji="1" lang="ja-JP" altLang="en-US" sz="3600" dirty="0">
              <a:solidFill>
                <a:srgbClr val="FF33CC"/>
              </a:solidFill>
            </a:endParaRPr>
          </a:p>
        </p:txBody>
      </p:sp>
      <p:sp>
        <p:nvSpPr>
          <p:cNvPr id="3" name="コンテンツ プレースホルダー 2"/>
          <p:cNvSpPr>
            <a:spLocks noGrp="1"/>
          </p:cNvSpPr>
          <p:nvPr>
            <p:ph idx="1"/>
          </p:nvPr>
        </p:nvSpPr>
        <p:spPr>
          <a:xfrm>
            <a:off x="457200" y="946645"/>
            <a:ext cx="8507288" cy="6082755"/>
          </a:xfrm>
        </p:spPr>
        <p:txBody>
          <a:bodyPr>
            <a:noAutofit/>
          </a:bodyPr>
          <a:lstStyle/>
          <a:p>
            <a:pPr marL="0" indent="0">
              <a:lnSpc>
                <a:spcPts val="3600"/>
              </a:lnSpc>
              <a:buNone/>
            </a:pPr>
            <a:r>
              <a:rPr kumimoji="1" lang="en-US" altLang="ja-JP" sz="2400" dirty="0" smtClean="0">
                <a:solidFill>
                  <a:srgbClr val="0000FF"/>
                </a:solidFill>
                <a:latin typeface="+mj-ea"/>
                <a:ea typeface="+mj-ea"/>
              </a:rPr>
              <a:t>10</a:t>
            </a:r>
            <a:r>
              <a:rPr kumimoji="1" lang="ja-JP" altLang="en-US" sz="2400" dirty="0" smtClean="0">
                <a:solidFill>
                  <a:srgbClr val="0000FF"/>
                </a:solidFill>
                <a:latin typeface="+mj-ea"/>
                <a:ea typeface="+mj-ea"/>
              </a:rPr>
              <a:t>：</a:t>
            </a:r>
            <a:r>
              <a:rPr kumimoji="1" lang="en-US" altLang="ja-JP" sz="2400" dirty="0" smtClean="0">
                <a:solidFill>
                  <a:srgbClr val="0000FF"/>
                </a:solidFill>
                <a:latin typeface="+mj-ea"/>
                <a:ea typeface="+mj-ea"/>
              </a:rPr>
              <a:t>00</a:t>
            </a:r>
            <a:r>
              <a:rPr kumimoji="1" lang="ja-JP" altLang="en-US" sz="2400" dirty="0" smtClean="0">
                <a:solidFill>
                  <a:srgbClr val="0000FF"/>
                </a:solidFill>
                <a:latin typeface="+mj-ea"/>
                <a:ea typeface="+mj-ea"/>
              </a:rPr>
              <a:t>　開会セレモニー</a:t>
            </a:r>
            <a:endParaRPr kumimoji="1" lang="en-US" altLang="ja-JP" sz="2400" dirty="0" smtClean="0">
              <a:solidFill>
                <a:srgbClr val="0000FF"/>
              </a:solidFill>
              <a:latin typeface="+mj-ea"/>
              <a:ea typeface="+mj-ea"/>
            </a:endParaRPr>
          </a:p>
          <a:p>
            <a:pPr marL="0" indent="0">
              <a:lnSpc>
                <a:spcPts val="3600"/>
              </a:lnSpc>
              <a:buNone/>
            </a:pPr>
            <a:r>
              <a:rPr lang="en-US" altLang="ja-JP" sz="2400" dirty="0" smtClean="0">
                <a:solidFill>
                  <a:srgbClr val="0000FF"/>
                </a:solidFill>
                <a:latin typeface="+mj-ea"/>
                <a:ea typeface="+mj-ea"/>
              </a:rPr>
              <a:t>10</a:t>
            </a:r>
            <a:r>
              <a:rPr kumimoji="1" lang="ja-JP" altLang="en-US" sz="2400" dirty="0" smtClean="0">
                <a:solidFill>
                  <a:srgbClr val="0000FF"/>
                </a:solidFill>
                <a:latin typeface="+mj-ea"/>
                <a:ea typeface="+mj-ea"/>
              </a:rPr>
              <a:t>：</a:t>
            </a:r>
            <a:r>
              <a:rPr kumimoji="1" lang="en-US" altLang="ja-JP" sz="2400" dirty="0" smtClean="0">
                <a:solidFill>
                  <a:srgbClr val="0000FF"/>
                </a:solidFill>
                <a:latin typeface="+mj-ea"/>
                <a:ea typeface="+mj-ea"/>
              </a:rPr>
              <a:t>10</a:t>
            </a:r>
            <a:r>
              <a:rPr kumimoji="1" lang="ja-JP" altLang="en-US" sz="2400" dirty="0" smtClean="0">
                <a:solidFill>
                  <a:srgbClr val="0000FF"/>
                </a:solidFill>
                <a:latin typeface="+mj-ea"/>
                <a:ea typeface="+mj-ea"/>
              </a:rPr>
              <a:t>　</a:t>
            </a:r>
            <a:r>
              <a:rPr kumimoji="1" lang="ja-JP" altLang="en-US" sz="2400" dirty="0" smtClean="0">
                <a:solidFill>
                  <a:schemeClr val="tx1">
                    <a:lumMod val="75000"/>
                    <a:lumOff val="25000"/>
                  </a:schemeClr>
                </a:solidFill>
                <a:latin typeface="+mj-ea"/>
                <a:ea typeface="+mj-ea"/>
              </a:rPr>
              <a:t>講義 「住民組織活動を通じたソーシャル・キャピタルの</a:t>
            </a:r>
            <a:r>
              <a:rPr kumimoji="1" lang="en-US" altLang="ja-JP" sz="2400" dirty="0" smtClean="0">
                <a:solidFill>
                  <a:schemeClr val="tx1">
                    <a:lumMod val="75000"/>
                    <a:lumOff val="25000"/>
                  </a:schemeClr>
                </a:solidFill>
                <a:latin typeface="+mj-ea"/>
                <a:ea typeface="+mj-ea"/>
              </a:rPr>
              <a:t/>
            </a:r>
            <a:br>
              <a:rPr kumimoji="1" lang="en-US" altLang="ja-JP" sz="2400" dirty="0" smtClean="0">
                <a:solidFill>
                  <a:schemeClr val="tx1">
                    <a:lumMod val="75000"/>
                    <a:lumOff val="25000"/>
                  </a:schemeClr>
                </a:solidFill>
                <a:latin typeface="+mj-ea"/>
                <a:ea typeface="+mj-ea"/>
              </a:rPr>
            </a:br>
            <a:r>
              <a:rPr kumimoji="1" lang="ja-JP" altLang="en-US" sz="2400" dirty="0" smtClean="0">
                <a:solidFill>
                  <a:schemeClr val="tx1">
                    <a:lumMod val="75000"/>
                    <a:lumOff val="25000"/>
                  </a:schemeClr>
                </a:solidFill>
                <a:latin typeface="+mj-ea"/>
                <a:ea typeface="+mj-ea"/>
              </a:rPr>
              <a:t>　　　　</a:t>
            </a:r>
            <a:r>
              <a:rPr lang="ja-JP" altLang="en-US" sz="2400" dirty="0">
                <a:solidFill>
                  <a:schemeClr val="tx1">
                    <a:lumMod val="75000"/>
                    <a:lumOff val="25000"/>
                  </a:schemeClr>
                </a:solidFill>
                <a:latin typeface="+mj-ea"/>
                <a:ea typeface="+mj-ea"/>
              </a:rPr>
              <a:t>　</a:t>
            </a:r>
            <a:r>
              <a:rPr lang="ja-JP" altLang="en-US" sz="2400" dirty="0" smtClean="0">
                <a:solidFill>
                  <a:schemeClr val="tx1">
                    <a:lumMod val="75000"/>
                    <a:lumOff val="25000"/>
                  </a:schemeClr>
                </a:solidFill>
                <a:latin typeface="+mj-ea"/>
                <a:ea typeface="+mj-ea"/>
              </a:rPr>
              <a:t>　　　　</a:t>
            </a:r>
            <a:r>
              <a:rPr kumimoji="1" lang="ja-JP" altLang="en-US" sz="2400" dirty="0" smtClean="0">
                <a:solidFill>
                  <a:schemeClr val="tx1">
                    <a:lumMod val="75000"/>
                    <a:lumOff val="25000"/>
                  </a:schemeClr>
                </a:solidFill>
                <a:latin typeface="+mj-ea"/>
                <a:ea typeface="+mj-ea"/>
              </a:rPr>
              <a:t>醸成・活用」</a:t>
            </a:r>
            <a:endParaRPr kumimoji="1" lang="en-US" altLang="ja-JP" sz="2400" dirty="0" smtClean="0">
              <a:solidFill>
                <a:schemeClr val="tx1">
                  <a:lumMod val="75000"/>
                  <a:lumOff val="25000"/>
                </a:schemeClr>
              </a:solidFill>
              <a:latin typeface="+mj-ea"/>
              <a:ea typeface="+mj-ea"/>
            </a:endParaRPr>
          </a:p>
          <a:p>
            <a:pPr marL="0" indent="0">
              <a:lnSpc>
                <a:spcPts val="3600"/>
              </a:lnSpc>
              <a:buNone/>
            </a:pPr>
            <a:r>
              <a:rPr lang="en-US" altLang="ja-JP" sz="2400" dirty="0">
                <a:solidFill>
                  <a:srgbClr val="0000FF"/>
                </a:solidFill>
                <a:latin typeface="+mj-ea"/>
                <a:ea typeface="+mj-ea"/>
              </a:rPr>
              <a:t>11</a:t>
            </a:r>
            <a:r>
              <a:rPr lang="ja-JP" altLang="en-US" sz="2400" dirty="0" smtClean="0">
                <a:solidFill>
                  <a:srgbClr val="0000FF"/>
                </a:solidFill>
                <a:latin typeface="+mj-ea"/>
                <a:ea typeface="+mj-ea"/>
              </a:rPr>
              <a:t>：</a:t>
            </a:r>
            <a:r>
              <a:rPr lang="en-US" altLang="ja-JP" sz="2400" dirty="0" smtClean="0">
                <a:solidFill>
                  <a:srgbClr val="0000FF"/>
                </a:solidFill>
                <a:latin typeface="+mj-ea"/>
                <a:ea typeface="+mj-ea"/>
              </a:rPr>
              <a:t>20</a:t>
            </a:r>
            <a:r>
              <a:rPr lang="ja-JP" altLang="en-US" sz="2400" dirty="0" smtClean="0">
                <a:solidFill>
                  <a:srgbClr val="0000FF"/>
                </a:solidFill>
                <a:latin typeface="+mj-ea"/>
                <a:ea typeface="+mj-ea"/>
              </a:rPr>
              <a:t>　休憩</a:t>
            </a:r>
            <a:endParaRPr lang="en-US" altLang="ja-JP" sz="2400" dirty="0" smtClean="0">
              <a:solidFill>
                <a:srgbClr val="0000FF"/>
              </a:solidFill>
              <a:latin typeface="+mj-ea"/>
              <a:ea typeface="+mj-ea"/>
            </a:endParaRPr>
          </a:p>
          <a:p>
            <a:pPr marL="0" indent="0">
              <a:lnSpc>
                <a:spcPts val="3600"/>
              </a:lnSpc>
              <a:buNone/>
            </a:pPr>
            <a:r>
              <a:rPr kumimoji="1" lang="en-US" altLang="ja-JP" sz="2400" dirty="0" smtClean="0">
                <a:solidFill>
                  <a:srgbClr val="0000FF"/>
                </a:solidFill>
                <a:latin typeface="+mj-ea"/>
                <a:ea typeface="+mj-ea"/>
              </a:rPr>
              <a:t>11</a:t>
            </a:r>
            <a:r>
              <a:rPr kumimoji="1" lang="ja-JP" altLang="en-US" sz="2400" dirty="0" smtClean="0">
                <a:solidFill>
                  <a:srgbClr val="0000FF"/>
                </a:solidFill>
                <a:latin typeface="+mj-ea"/>
                <a:ea typeface="+mj-ea"/>
              </a:rPr>
              <a:t>：</a:t>
            </a:r>
            <a:r>
              <a:rPr kumimoji="1" lang="en-US" altLang="ja-JP" sz="2400" dirty="0" smtClean="0">
                <a:solidFill>
                  <a:srgbClr val="0000FF"/>
                </a:solidFill>
                <a:latin typeface="+mj-ea"/>
                <a:ea typeface="+mj-ea"/>
              </a:rPr>
              <a:t>30</a:t>
            </a:r>
            <a:r>
              <a:rPr kumimoji="1" lang="ja-JP" altLang="en-US" sz="2400" dirty="0" smtClean="0">
                <a:solidFill>
                  <a:srgbClr val="0000FF"/>
                </a:solidFill>
                <a:latin typeface="+mj-ea"/>
                <a:ea typeface="+mj-ea"/>
              </a:rPr>
              <a:t>　</a:t>
            </a:r>
            <a:r>
              <a:rPr kumimoji="1" lang="ja-JP" altLang="en-US" sz="2400" dirty="0" smtClean="0">
                <a:solidFill>
                  <a:schemeClr val="tx1">
                    <a:lumMod val="75000"/>
                    <a:lumOff val="25000"/>
                  </a:schemeClr>
                </a:solidFill>
                <a:latin typeface="+mj-ea"/>
                <a:ea typeface="+mj-ea"/>
              </a:rPr>
              <a:t>ＧＷ１ </a:t>
            </a:r>
            <a:r>
              <a:rPr lang="ja-JP" altLang="en-US" sz="2400" dirty="0" smtClean="0">
                <a:solidFill>
                  <a:schemeClr val="tx1">
                    <a:lumMod val="75000"/>
                    <a:lumOff val="25000"/>
                  </a:schemeClr>
                </a:solidFill>
              </a:rPr>
              <a:t>「</a:t>
            </a:r>
            <a:r>
              <a:rPr lang="ja-JP" altLang="en-US" sz="2400" dirty="0">
                <a:solidFill>
                  <a:schemeClr val="tx1">
                    <a:lumMod val="75000"/>
                    <a:lumOff val="25000"/>
                  </a:schemeClr>
                </a:solidFill>
              </a:rPr>
              <a:t>ＰＤＣＡサイクルに基づく住民組織との協働」　</a:t>
            </a:r>
            <a:r>
              <a:rPr lang="en-US" altLang="ja-JP" sz="2400" dirty="0" smtClean="0">
                <a:solidFill>
                  <a:schemeClr val="tx1">
                    <a:lumMod val="75000"/>
                    <a:lumOff val="25000"/>
                  </a:schemeClr>
                </a:solidFill>
              </a:rPr>
              <a:t/>
            </a:r>
            <a:br>
              <a:rPr lang="en-US" altLang="ja-JP" sz="2400" dirty="0" smtClean="0">
                <a:solidFill>
                  <a:schemeClr val="tx1">
                    <a:lumMod val="75000"/>
                    <a:lumOff val="25000"/>
                  </a:schemeClr>
                </a:solidFill>
              </a:rPr>
            </a:br>
            <a:r>
              <a:rPr lang="ja-JP" altLang="en-US" sz="2400" dirty="0" smtClean="0">
                <a:solidFill>
                  <a:schemeClr val="tx1">
                    <a:lumMod val="75000"/>
                    <a:lumOff val="25000"/>
                  </a:schemeClr>
                </a:solidFill>
              </a:rPr>
              <a:t>　　　　　　　  　「</a:t>
            </a:r>
            <a:r>
              <a:rPr lang="ja-JP" altLang="ja-JP" sz="2400" dirty="0" smtClean="0">
                <a:solidFill>
                  <a:schemeClr val="tx1">
                    <a:lumMod val="75000"/>
                    <a:lumOff val="25000"/>
                  </a:schemeClr>
                </a:solidFill>
              </a:rPr>
              <a:t>住民</a:t>
            </a:r>
            <a:r>
              <a:rPr lang="ja-JP" altLang="ja-JP" sz="2400" dirty="0">
                <a:solidFill>
                  <a:schemeClr val="tx1">
                    <a:lumMod val="75000"/>
                    <a:lumOff val="25000"/>
                  </a:schemeClr>
                </a:solidFill>
              </a:rPr>
              <a:t>組織との協働におけるそれぞれの役割</a:t>
            </a:r>
            <a:r>
              <a:rPr lang="ja-JP" altLang="ja-JP" sz="2400" dirty="0" smtClean="0">
                <a:solidFill>
                  <a:schemeClr val="tx1">
                    <a:lumMod val="75000"/>
                    <a:lumOff val="25000"/>
                  </a:schemeClr>
                </a:solidFill>
              </a:rPr>
              <a:t>」</a:t>
            </a:r>
            <a:endParaRPr lang="en-US" altLang="ja-JP" sz="2400" dirty="0" smtClean="0">
              <a:solidFill>
                <a:schemeClr val="tx1">
                  <a:lumMod val="75000"/>
                  <a:lumOff val="25000"/>
                </a:schemeClr>
              </a:solidFill>
            </a:endParaRPr>
          </a:p>
          <a:p>
            <a:pPr marL="0" indent="0">
              <a:lnSpc>
                <a:spcPts val="3600"/>
              </a:lnSpc>
              <a:buNone/>
            </a:pPr>
            <a:r>
              <a:rPr kumimoji="1" lang="en-US" altLang="ja-JP" sz="2400" dirty="0">
                <a:solidFill>
                  <a:srgbClr val="0000FF"/>
                </a:solidFill>
                <a:latin typeface="+mj-ea"/>
                <a:ea typeface="+mj-ea"/>
              </a:rPr>
              <a:t>12</a:t>
            </a:r>
            <a:r>
              <a:rPr kumimoji="1" lang="ja-JP" altLang="en-US" sz="2400" dirty="0" smtClean="0">
                <a:solidFill>
                  <a:srgbClr val="0000FF"/>
                </a:solidFill>
                <a:latin typeface="+mj-ea"/>
                <a:ea typeface="+mj-ea"/>
              </a:rPr>
              <a:t>：</a:t>
            </a:r>
            <a:r>
              <a:rPr kumimoji="1" lang="en-US" altLang="ja-JP" sz="2400" dirty="0" smtClean="0">
                <a:solidFill>
                  <a:srgbClr val="0000FF"/>
                </a:solidFill>
                <a:latin typeface="+mj-ea"/>
                <a:ea typeface="+mj-ea"/>
              </a:rPr>
              <a:t>50	</a:t>
            </a:r>
            <a:r>
              <a:rPr kumimoji="1" lang="ja-JP" altLang="en-US" sz="2400" dirty="0" smtClean="0">
                <a:solidFill>
                  <a:srgbClr val="0000FF"/>
                </a:solidFill>
                <a:latin typeface="+mj-ea"/>
                <a:ea typeface="+mj-ea"/>
              </a:rPr>
              <a:t>昼休み</a:t>
            </a:r>
            <a:endParaRPr kumimoji="1" lang="en-US" altLang="ja-JP" sz="2400" dirty="0" smtClean="0">
              <a:solidFill>
                <a:srgbClr val="0000FF"/>
              </a:solidFill>
              <a:latin typeface="+mj-ea"/>
              <a:ea typeface="+mj-ea"/>
            </a:endParaRPr>
          </a:p>
          <a:p>
            <a:pPr marL="0" indent="0">
              <a:lnSpc>
                <a:spcPts val="3600"/>
              </a:lnSpc>
              <a:buNone/>
            </a:pPr>
            <a:r>
              <a:rPr lang="en-US" altLang="ja-JP" sz="2400" dirty="0">
                <a:solidFill>
                  <a:srgbClr val="0000FF"/>
                </a:solidFill>
                <a:latin typeface="+mj-ea"/>
                <a:ea typeface="+mj-ea"/>
              </a:rPr>
              <a:t>13</a:t>
            </a:r>
            <a:r>
              <a:rPr lang="ja-JP" altLang="en-US" sz="2400" dirty="0" smtClean="0">
                <a:solidFill>
                  <a:srgbClr val="0000FF"/>
                </a:solidFill>
                <a:latin typeface="+mj-ea"/>
                <a:ea typeface="+mj-ea"/>
              </a:rPr>
              <a:t>：</a:t>
            </a:r>
            <a:r>
              <a:rPr lang="en-US" altLang="ja-JP" sz="2400" dirty="0" smtClean="0">
                <a:solidFill>
                  <a:srgbClr val="0000FF"/>
                </a:solidFill>
                <a:latin typeface="+mj-ea"/>
                <a:ea typeface="+mj-ea"/>
              </a:rPr>
              <a:t>45</a:t>
            </a:r>
            <a:r>
              <a:rPr lang="ja-JP" altLang="en-US" sz="2400" dirty="0">
                <a:solidFill>
                  <a:srgbClr val="0000FF"/>
                </a:solidFill>
                <a:latin typeface="+mj-ea"/>
                <a:ea typeface="+mj-ea"/>
              </a:rPr>
              <a:t>　</a:t>
            </a:r>
            <a:r>
              <a:rPr lang="ja-JP" altLang="en-US" sz="2400" dirty="0" smtClean="0">
                <a:solidFill>
                  <a:schemeClr val="tx1">
                    <a:lumMod val="75000"/>
                    <a:lumOff val="25000"/>
                  </a:schemeClr>
                </a:solidFill>
                <a:latin typeface="+mj-ea"/>
                <a:ea typeface="+mj-ea"/>
              </a:rPr>
              <a:t>ＧＷ２ 「</a:t>
            </a:r>
            <a:r>
              <a:rPr lang="ja-JP" altLang="ja-JP" sz="2400" dirty="0"/>
              <a:t>職域をベースと</a:t>
            </a:r>
            <a:r>
              <a:rPr lang="ja-JP" altLang="ja-JP" sz="2400" dirty="0" smtClean="0"/>
              <a:t>した</a:t>
            </a:r>
            <a:r>
              <a:rPr lang="ja-JP" altLang="en-US" sz="2400" dirty="0" smtClean="0"/>
              <a:t>ＳＣ</a:t>
            </a:r>
            <a:r>
              <a:rPr lang="ja-JP" altLang="ja-JP" sz="2400" dirty="0" smtClean="0"/>
              <a:t>の</a:t>
            </a:r>
            <a:r>
              <a:rPr lang="ja-JP" altLang="ja-JP" sz="2400" dirty="0"/>
              <a:t>醸成・活用</a:t>
            </a:r>
            <a:r>
              <a:rPr lang="ja-JP" altLang="en-US" sz="2400" dirty="0" smtClean="0">
                <a:solidFill>
                  <a:schemeClr val="tx1">
                    <a:lumMod val="75000"/>
                    <a:lumOff val="25000"/>
                  </a:schemeClr>
                </a:solidFill>
                <a:latin typeface="+mj-ea"/>
                <a:ea typeface="+mj-ea"/>
              </a:rPr>
              <a:t>」</a:t>
            </a:r>
            <a:endParaRPr lang="en-US" altLang="ja-JP" sz="2400" dirty="0" smtClean="0">
              <a:solidFill>
                <a:schemeClr val="tx1">
                  <a:lumMod val="75000"/>
                  <a:lumOff val="25000"/>
                </a:schemeClr>
              </a:solidFill>
              <a:latin typeface="+mj-ea"/>
              <a:ea typeface="+mj-ea"/>
            </a:endParaRPr>
          </a:p>
          <a:p>
            <a:pPr marL="0" indent="0">
              <a:lnSpc>
                <a:spcPts val="3600"/>
              </a:lnSpc>
              <a:buNone/>
            </a:pPr>
            <a:r>
              <a:rPr kumimoji="1" lang="en-US" altLang="ja-JP" sz="2400" dirty="0" smtClean="0">
                <a:solidFill>
                  <a:srgbClr val="0000FF"/>
                </a:solidFill>
                <a:latin typeface="+mj-ea"/>
                <a:ea typeface="+mj-ea"/>
              </a:rPr>
              <a:t>14</a:t>
            </a:r>
            <a:r>
              <a:rPr kumimoji="1" lang="ja-JP" altLang="en-US" sz="2400" dirty="0" smtClean="0">
                <a:solidFill>
                  <a:srgbClr val="0000FF"/>
                </a:solidFill>
                <a:latin typeface="+mj-ea"/>
                <a:ea typeface="+mj-ea"/>
              </a:rPr>
              <a:t>：</a:t>
            </a:r>
            <a:r>
              <a:rPr kumimoji="1" lang="en-US" altLang="ja-JP" sz="2400" dirty="0" smtClean="0">
                <a:solidFill>
                  <a:srgbClr val="0000FF"/>
                </a:solidFill>
                <a:latin typeface="+mj-ea"/>
                <a:ea typeface="+mj-ea"/>
              </a:rPr>
              <a:t>55</a:t>
            </a:r>
            <a:r>
              <a:rPr kumimoji="1" lang="ja-JP" altLang="en-US" sz="2400" dirty="0" smtClean="0">
                <a:solidFill>
                  <a:srgbClr val="0000FF"/>
                </a:solidFill>
                <a:latin typeface="+mj-ea"/>
                <a:ea typeface="+mj-ea"/>
              </a:rPr>
              <a:t>　休憩</a:t>
            </a:r>
            <a:endParaRPr kumimoji="1" lang="en-US" altLang="ja-JP" sz="2400" dirty="0" smtClean="0">
              <a:solidFill>
                <a:srgbClr val="0000FF"/>
              </a:solidFill>
              <a:latin typeface="+mj-ea"/>
              <a:ea typeface="+mj-ea"/>
            </a:endParaRPr>
          </a:p>
          <a:p>
            <a:pPr marL="0" indent="0">
              <a:lnSpc>
                <a:spcPts val="3600"/>
              </a:lnSpc>
              <a:buNone/>
            </a:pPr>
            <a:r>
              <a:rPr lang="en-US" altLang="ja-JP" sz="2400" dirty="0" smtClean="0">
                <a:solidFill>
                  <a:srgbClr val="0000FF"/>
                </a:solidFill>
                <a:latin typeface="+mj-ea"/>
                <a:ea typeface="+mj-ea"/>
              </a:rPr>
              <a:t>15</a:t>
            </a:r>
            <a:r>
              <a:rPr lang="ja-JP" altLang="en-US" sz="2400" dirty="0" smtClean="0">
                <a:solidFill>
                  <a:srgbClr val="0000FF"/>
                </a:solidFill>
                <a:latin typeface="+mj-ea"/>
                <a:ea typeface="+mj-ea"/>
              </a:rPr>
              <a:t>：</a:t>
            </a:r>
            <a:r>
              <a:rPr lang="en-US" altLang="ja-JP" sz="2400" dirty="0" smtClean="0">
                <a:solidFill>
                  <a:srgbClr val="0000FF"/>
                </a:solidFill>
                <a:latin typeface="+mj-ea"/>
                <a:ea typeface="+mj-ea"/>
              </a:rPr>
              <a:t>05</a:t>
            </a:r>
            <a:r>
              <a:rPr lang="ja-JP" altLang="en-US" sz="2400" dirty="0" smtClean="0">
                <a:solidFill>
                  <a:srgbClr val="0000FF"/>
                </a:solidFill>
                <a:latin typeface="+mj-ea"/>
                <a:ea typeface="+mj-ea"/>
              </a:rPr>
              <a:t>　</a:t>
            </a:r>
            <a:r>
              <a:rPr lang="ja-JP" altLang="en-US" sz="2400" dirty="0" smtClean="0">
                <a:solidFill>
                  <a:schemeClr val="tx1">
                    <a:lumMod val="75000"/>
                    <a:lumOff val="25000"/>
                  </a:schemeClr>
                </a:solidFill>
                <a:latin typeface="+mj-ea"/>
                <a:ea typeface="+mj-ea"/>
              </a:rPr>
              <a:t>事例検討 「〇〇市における□□□の取り組み」</a:t>
            </a:r>
            <a:endParaRPr lang="en-US" altLang="ja-JP" sz="2400" dirty="0" smtClean="0">
              <a:solidFill>
                <a:schemeClr val="tx1">
                  <a:lumMod val="75000"/>
                  <a:lumOff val="25000"/>
                </a:schemeClr>
              </a:solidFill>
              <a:latin typeface="+mj-ea"/>
              <a:ea typeface="+mj-ea"/>
            </a:endParaRPr>
          </a:p>
          <a:p>
            <a:pPr marL="0" indent="0">
              <a:lnSpc>
                <a:spcPts val="3600"/>
              </a:lnSpc>
              <a:buNone/>
            </a:pPr>
            <a:r>
              <a:rPr kumimoji="1" lang="en-US" altLang="ja-JP" sz="2400" dirty="0">
                <a:solidFill>
                  <a:srgbClr val="0000FF"/>
                </a:solidFill>
                <a:latin typeface="+mj-ea"/>
                <a:ea typeface="+mj-ea"/>
              </a:rPr>
              <a:t>16</a:t>
            </a:r>
            <a:r>
              <a:rPr kumimoji="1" lang="ja-JP" altLang="en-US" sz="2400" dirty="0" smtClean="0">
                <a:solidFill>
                  <a:srgbClr val="0000FF"/>
                </a:solidFill>
                <a:latin typeface="+mj-ea"/>
                <a:ea typeface="+mj-ea"/>
              </a:rPr>
              <a:t>：</a:t>
            </a:r>
            <a:r>
              <a:rPr kumimoji="1" lang="en-US" altLang="ja-JP" sz="2400" dirty="0" smtClean="0">
                <a:solidFill>
                  <a:srgbClr val="0000FF"/>
                </a:solidFill>
                <a:latin typeface="+mj-ea"/>
                <a:ea typeface="+mj-ea"/>
              </a:rPr>
              <a:t>30</a:t>
            </a:r>
            <a:r>
              <a:rPr kumimoji="1" lang="ja-JP" altLang="en-US" sz="2400" dirty="0" smtClean="0">
                <a:solidFill>
                  <a:srgbClr val="0000FF"/>
                </a:solidFill>
                <a:latin typeface="+mj-ea"/>
                <a:ea typeface="+mj-ea"/>
              </a:rPr>
              <a:t>　閉会　</a:t>
            </a:r>
            <a:r>
              <a:rPr kumimoji="1" lang="en-US" altLang="ja-JP" sz="2400" dirty="0" smtClean="0">
                <a:solidFill>
                  <a:srgbClr val="0000FF"/>
                </a:solidFill>
                <a:latin typeface="+mj-ea"/>
                <a:ea typeface="+mj-ea"/>
              </a:rPr>
              <a:t>				</a:t>
            </a:r>
            <a:endParaRPr kumimoji="1" lang="ja-JP" altLang="en-US" sz="2400" dirty="0">
              <a:solidFill>
                <a:srgbClr val="0000FF"/>
              </a:solidFill>
              <a:latin typeface="+mj-ea"/>
              <a:ea typeface="+mj-ea"/>
            </a:endParaRPr>
          </a:p>
        </p:txBody>
      </p:sp>
    </p:spTree>
    <p:extLst>
      <p:ext uri="{BB962C8B-B14F-4D97-AF65-F5344CB8AC3E}">
        <p14:creationId xmlns:p14="http://schemas.microsoft.com/office/powerpoint/2010/main" val="200973751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4260"/>
            <a:ext cx="8229600" cy="1143000"/>
          </a:xfrm>
        </p:spPr>
        <p:txBody>
          <a:bodyPr>
            <a:normAutofit/>
          </a:bodyPr>
          <a:lstStyle/>
          <a:p>
            <a:r>
              <a:rPr kumimoji="1" lang="ja-JP" altLang="en-US" sz="3600" dirty="0" smtClean="0">
                <a:solidFill>
                  <a:srgbClr val="FF0000"/>
                </a:solidFill>
              </a:rPr>
              <a:t>グループワークの進め方（例）</a:t>
            </a:r>
            <a:endParaRPr kumimoji="1" lang="ja-JP" altLang="en-US" sz="3600" dirty="0">
              <a:solidFill>
                <a:srgbClr val="FF0000"/>
              </a:solidFill>
            </a:endParaRPr>
          </a:p>
        </p:txBody>
      </p:sp>
      <p:sp>
        <p:nvSpPr>
          <p:cNvPr id="3" name="コンテンツ プレースホルダー 2"/>
          <p:cNvSpPr>
            <a:spLocks noGrp="1"/>
          </p:cNvSpPr>
          <p:nvPr>
            <p:ph idx="1"/>
          </p:nvPr>
        </p:nvSpPr>
        <p:spPr>
          <a:xfrm>
            <a:off x="457200" y="1001470"/>
            <a:ext cx="8229600" cy="5900076"/>
          </a:xfrm>
        </p:spPr>
        <p:txBody>
          <a:bodyPr>
            <a:noAutofit/>
          </a:bodyPr>
          <a:lstStyle/>
          <a:p>
            <a:pPr lvl="0">
              <a:lnSpc>
                <a:spcPts val="4400"/>
              </a:lnSpc>
            </a:pPr>
            <a:r>
              <a:rPr lang="ja-JP" altLang="en-US" sz="2800" dirty="0" smtClean="0">
                <a:solidFill>
                  <a:srgbClr val="0000FF"/>
                </a:solidFill>
              </a:rPr>
              <a:t>アイスブレイクを兼ねた自己紹介をお願いします</a:t>
            </a:r>
            <a:r>
              <a:rPr lang="en-US" altLang="ja-JP" sz="2800" dirty="0" smtClean="0">
                <a:solidFill>
                  <a:srgbClr val="0000FF"/>
                </a:solidFill>
              </a:rPr>
              <a:t/>
            </a:r>
            <a:br>
              <a:rPr lang="en-US" altLang="ja-JP" sz="2800" dirty="0" smtClean="0">
                <a:solidFill>
                  <a:srgbClr val="0000FF"/>
                </a:solidFill>
              </a:rPr>
            </a:br>
            <a:r>
              <a:rPr lang="ja-JP" altLang="ja-JP" sz="2800" dirty="0">
                <a:solidFill>
                  <a:srgbClr val="FF33CC"/>
                </a:solidFill>
              </a:rPr>
              <a:t>　</a:t>
            </a:r>
            <a:r>
              <a:rPr lang="ja-JP" altLang="en-US" sz="2800" dirty="0" smtClean="0">
                <a:solidFill>
                  <a:srgbClr val="FF33CC"/>
                </a:solidFill>
              </a:rPr>
              <a:t>所属，職種，氏名，誕生日</a:t>
            </a:r>
            <a:r>
              <a:rPr lang="en-US" altLang="ja-JP" sz="2800" dirty="0" smtClean="0">
                <a:solidFill>
                  <a:srgbClr val="FF33CC"/>
                </a:solidFill>
              </a:rPr>
              <a:t/>
            </a:r>
            <a:br>
              <a:rPr lang="en-US" altLang="ja-JP" sz="2800" dirty="0" smtClean="0">
                <a:solidFill>
                  <a:srgbClr val="FF33CC"/>
                </a:solidFill>
              </a:rPr>
            </a:br>
            <a:r>
              <a:rPr lang="ja-JP" altLang="en-US" sz="2800" dirty="0" smtClean="0">
                <a:solidFill>
                  <a:srgbClr val="FF33CC"/>
                </a:solidFill>
              </a:rPr>
              <a:t>　健康のために実践していること</a:t>
            </a:r>
            <a:r>
              <a:rPr lang="en-US" altLang="ja-JP" sz="2800" dirty="0" smtClean="0">
                <a:solidFill>
                  <a:srgbClr val="0000FF"/>
                </a:solidFill>
              </a:rPr>
              <a:t/>
            </a:r>
            <a:br>
              <a:rPr lang="en-US" altLang="ja-JP" sz="2800" dirty="0" smtClean="0">
                <a:solidFill>
                  <a:srgbClr val="0000FF"/>
                </a:solidFill>
              </a:rPr>
            </a:br>
            <a:r>
              <a:rPr lang="ja-JP" altLang="en-US" sz="2800" dirty="0" smtClean="0">
                <a:solidFill>
                  <a:srgbClr val="0000FF"/>
                </a:solidFill>
              </a:rPr>
              <a:t>　　　</a:t>
            </a:r>
            <a:r>
              <a:rPr lang="ja-JP" altLang="en-US" sz="2800" dirty="0" smtClean="0">
                <a:solidFill>
                  <a:schemeClr val="tx1">
                    <a:lumMod val="75000"/>
                    <a:lumOff val="25000"/>
                  </a:schemeClr>
                </a:solidFill>
              </a:rPr>
              <a:t>一人１分以内でお願いします</a:t>
            </a:r>
            <a:endParaRPr lang="ja-JP" altLang="ja-JP" sz="2800" dirty="0">
              <a:solidFill>
                <a:schemeClr val="tx1">
                  <a:lumMod val="75000"/>
                  <a:lumOff val="25000"/>
                </a:schemeClr>
              </a:solidFill>
            </a:endParaRPr>
          </a:p>
          <a:p>
            <a:pPr>
              <a:lnSpc>
                <a:spcPts val="4400"/>
              </a:lnSpc>
            </a:pPr>
            <a:r>
              <a:rPr lang="ja-JP" altLang="en-US" sz="2800" dirty="0" smtClean="0">
                <a:solidFill>
                  <a:srgbClr val="0000FF"/>
                </a:solidFill>
              </a:rPr>
              <a:t>グループワークにおける役割を決めます</a:t>
            </a:r>
            <a:r>
              <a:rPr lang="en-US" altLang="ja-JP" sz="2800" dirty="0" smtClean="0">
                <a:solidFill>
                  <a:srgbClr val="0000FF"/>
                </a:solidFill>
              </a:rPr>
              <a:t/>
            </a:r>
            <a:br>
              <a:rPr lang="en-US" altLang="ja-JP" sz="2800" dirty="0" smtClean="0">
                <a:solidFill>
                  <a:srgbClr val="0000FF"/>
                </a:solidFill>
              </a:rPr>
            </a:br>
            <a:r>
              <a:rPr lang="ja-JP" altLang="ja-JP" sz="2800" dirty="0">
                <a:solidFill>
                  <a:srgbClr val="FF33CC"/>
                </a:solidFill>
              </a:rPr>
              <a:t>　</a:t>
            </a:r>
            <a:r>
              <a:rPr lang="ja-JP" altLang="en-US" sz="2800" dirty="0" smtClean="0">
                <a:solidFill>
                  <a:srgbClr val="FF33CC"/>
                </a:solidFill>
              </a:rPr>
              <a:t>次の誕生日が早く来る人から順番をつけます</a:t>
            </a:r>
            <a:r>
              <a:rPr lang="en-US" altLang="ja-JP" sz="2800" dirty="0" smtClean="0">
                <a:solidFill>
                  <a:srgbClr val="0000FF"/>
                </a:solidFill>
              </a:rPr>
              <a:t/>
            </a:r>
            <a:br>
              <a:rPr lang="en-US" altLang="ja-JP" sz="2800" dirty="0" smtClean="0">
                <a:solidFill>
                  <a:srgbClr val="0000FF"/>
                </a:solidFill>
              </a:rPr>
            </a:br>
            <a:r>
              <a:rPr lang="ja-JP" altLang="en-US" sz="2800" dirty="0" smtClean="0">
                <a:solidFill>
                  <a:schemeClr val="tx1">
                    <a:lumMod val="75000"/>
                    <a:lumOff val="25000"/>
                  </a:schemeClr>
                </a:solidFill>
              </a:rPr>
              <a:t>　　　１番目　１回目のＧＷの記録兼発表</a:t>
            </a:r>
            <a:r>
              <a:rPr lang="en-US" altLang="ja-JP" sz="2800" dirty="0" smtClean="0">
                <a:solidFill>
                  <a:schemeClr val="tx1">
                    <a:lumMod val="75000"/>
                    <a:lumOff val="25000"/>
                  </a:schemeClr>
                </a:solidFill>
              </a:rPr>
              <a:t/>
            </a:r>
            <a:br>
              <a:rPr lang="en-US" altLang="ja-JP" sz="2800" dirty="0" smtClean="0">
                <a:solidFill>
                  <a:schemeClr val="tx1">
                    <a:lumMod val="75000"/>
                    <a:lumOff val="25000"/>
                  </a:schemeClr>
                </a:solidFill>
              </a:rPr>
            </a:br>
            <a:r>
              <a:rPr lang="ja-JP" altLang="en-US" sz="2800" dirty="0" smtClean="0">
                <a:solidFill>
                  <a:schemeClr val="tx1">
                    <a:lumMod val="75000"/>
                    <a:lumOff val="25000"/>
                  </a:schemeClr>
                </a:solidFill>
              </a:rPr>
              <a:t>　　　２番目　</a:t>
            </a:r>
            <a:r>
              <a:rPr lang="ja-JP" altLang="en-US" sz="2800" dirty="0">
                <a:solidFill>
                  <a:schemeClr val="tx1">
                    <a:lumMod val="75000"/>
                    <a:lumOff val="25000"/>
                  </a:schemeClr>
                </a:solidFill>
              </a:rPr>
              <a:t>事例</a:t>
            </a:r>
            <a:r>
              <a:rPr lang="ja-JP" altLang="en-US" sz="2800" dirty="0" smtClean="0">
                <a:solidFill>
                  <a:schemeClr val="tx1">
                    <a:lumMod val="75000"/>
                    <a:lumOff val="25000"/>
                  </a:schemeClr>
                </a:solidFill>
              </a:rPr>
              <a:t>検討のＧＷ１</a:t>
            </a:r>
            <a:r>
              <a:rPr lang="ja-JP" altLang="en-US" sz="2800" smtClean="0">
                <a:solidFill>
                  <a:schemeClr val="tx1">
                    <a:lumMod val="75000"/>
                    <a:lumOff val="25000"/>
                  </a:schemeClr>
                </a:solidFill>
              </a:rPr>
              <a:t>の</a:t>
            </a:r>
            <a:r>
              <a:rPr lang="ja-JP" altLang="en-US" sz="2800" smtClean="0">
                <a:solidFill>
                  <a:schemeClr val="tx1">
                    <a:lumMod val="75000"/>
                    <a:lumOff val="25000"/>
                  </a:schemeClr>
                </a:solidFill>
              </a:rPr>
              <a:t>記録</a:t>
            </a:r>
            <a:r>
              <a:rPr lang="en-US" altLang="ja-JP" sz="2800" dirty="0" smtClean="0">
                <a:solidFill>
                  <a:schemeClr val="tx1">
                    <a:lumMod val="75000"/>
                    <a:lumOff val="25000"/>
                  </a:schemeClr>
                </a:solidFill>
              </a:rPr>
              <a:t/>
            </a:r>
            <a:br>
              <a:rPr lang="en-US" altLang="ja-JP" sz="2800" dirty="0" smtClean="0">
                <a:solidFill>
                  <a:schemeClr val="tx1">
                    <a:lumMod val="75000"/>
                    <a:lumOff val="25000"/>
                  </a:schemeClr>
                </a:solidFill>
              </a:rPr>
            </a:br>
            <a:r>
              <a:rPr lang="ja-JP" altLang="en-US" sz="2800" dirty="0" smtClean="0">
                <a:solidFill>
                  <a:schemeClr val="tx1">
                    <a:lumMod val="75000"/>
                    <a:lumOff val="25000"/>
                  </a:schemeClr>
                </a:solidFill>
              </a:rPr>
              <a:t>　　　３番目　事例検討のＧＷ２の</a:t>
            </a:r>
            <a:r>
              <a:rPr lang="ja-JP" altLang="en-US" sz="2800" dirty="0">
                <a:solidFill>
                  <a:schemeClr val="tx1">
                    <a:lumMod val="75000"/>
                    <a:lumOff val="25000"/>
                  </a:schemeClr>
                </a:solidFill>
              </a:rPr>
              <a:t>記録兼</a:t>
            </a:r>
            <a:r>
              <a:rPr lang="ja-JP" altLang="en-US" sz="2800" dirty="0" smtClean="0">
                <a:solidFill>
                  <a:schemeClr val="tx1">
                    <a:lumMod val="75000"/>
                    <a:lumOff val="25000"/>
                  </a:schemeClr>
                </a:solidFill>
              </a:rPr>
              <a:t>発表</a:t>
            </a:r>
            <a:r>
              <a:rPr lang="en-US" altLang="ja-JP" sz="2800" dirty="0" smtClean="0">
                <a:solidFill>
                  <a:schemeClr val="tx1">
                    <a:lumMod val="75000"/>
                    <a:lumOff val="25000"/>
                  </a:schemeClr>
                </a:solidFill>
              </a:rPr>
              <a:t/>
            </a:r>
            <a:br>
              <a:rPr lang="en-US" altLang="ja-JP" sz="2800" dirty="0" smtClean="0">
                <a:solidFill>
                  <a:schemeClr val="tx1">
                    <a:lumMod val="75000"/>
                    <a:lumOff val="25000"/>
                  </a:schemeClr>
                </a:solidFill>
              </a:rPr>
            </a:br>
            <a:r>
              <a:rPr lang="ja-JP" altLang="en-US" sz="2800" dirty="0" smtClean="0">
                <a:solidFill>
                  <a:srgbClr val="FF33CC"/>
                </a:solidFill>
              </a:rPr>
              <a:t>　ファシリテーターは，司会・進行をお願いします</a:t>
            </a:r>
            <a:endParaRPr lang="ja-JP" altLang="ja-JP" sz="2800" dirty="0">
              <a:solidFill>
                <a:srgbClr val="FF33CC"/>
              </a:solidFill>
            </a:endParaRPr>
          </a:p>
        </p:txBody>
      </p:sp>
    </p:spTree>
    <p:extLst>
      <p:ext uri="{BB962C8B-B14F-4D97-AF65-F5344CB8AC3E}">
        <p14:creationId xmlns:p14="http://schemas.microsoft.com/office/powerpoint/2010/main" val="18737366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107504" y="24260"/>
            <a:ext cx="9036496" cy="1143000"/>
          </a:xfrm>
        </p:spPr>
        <p:txBody>
          <a:bodyPr>
            <a:normAutofit fontScale="90000"/>
          </a:bodyPr>
          <a:lstStyle/>
          <a:p>
            <a:pPr>
              <a:lnSpc>
                <a:spcPts val="5400"/>
              </a:lnSpc>
            </a:pPr>
            <a:r>
              <a:rPr lang="ja-JP" altLang="en-US" sz="4000" dirty="0">
                <a:solidFill>
                  <a:srgbClr val="FF0000"/>
                </a:solidFill>
              </a:rPr>
              <a:t>テーマについてのグループワーク</a:t>
            </a:r>
            <a:r>
              <a:rPr kumimoji="1" lang="ja-JP" altLang="en-US" sz="4000" dirty="0" smtClean="0">
                <a:solidFill>
                  <a:srgbClr val="FF0000"/>
                </a:solidFill>
              </a:rPr>
              <a:t>の進め方</a:t>
            </a:r>
            <a:endParaRPr kumimoji="1" lang="ja-JP" altLang="en-US" sz="4000" dirty="0">
              <a:solidFill>
                <a:srgbClr val="FF0000"/>
              </a:solidFill>
            </a:endParaRPr>
          </a:p>
        </p:txBody>
      </p:sp>
      <p:sp>
        <p:nvSpPr>
          <p:cNvPr id="3" name="コンテンツ プレースホルダー 2"/>
          <p:cNvSpPr>
            <a:spLocks noGrp="1"/>
          </p:cNvSpPr>
          <p:nvPr>
            <p:ph idx="1"/>
          </p:nvPr>
        </p:nvSpPr>
        <p:spPr>
          <a:xfrm>
            <a:off x="457200" y="1001470"/>
            <a:ext cx="8363272" cy="5900076"/>
          </a:xfrm>
        </p:spPr>
        <p:txBody>
          <a:bodyPr>
            <a:noAutofit/>
          </a:bodyPr>
          <a:lstStyle/>
          <a:p>
            <a:pPr>
              <a:lnSpc>
                <a:spcPts val="4400"/>
              </a:lnSpc>
            </a:pPr>
            <a:r>
              <a:rPr lang="ja-JP" altLang="en-US" dirty="0" smtClean="0">
                <a:solidFill>
                  <a:srgbClr val="0000FF"/>
                </a:solidFill>
              </a:rPr>
              <a:t>テーマについてのパワーポイントを視聴して，「</a:t>
            </a:r>
            <a:r>
              <a:rPr lang="ja-JP" altLang="ja-JP" dirty="0" smtClean="0">
                <a:solidFill>
                  <a:srgbClr val="0000FF"/>
                </a:solidFill>
                <a:effectLst>
                  <a:outerShdw blurRad="38100" dist="38100" dir="2700000" algn="tl">
                    <a:srgbClr val="000000">
                      <a:alpha val="43137"/>
                    </a:srgbClr>
                  </a:outerShdw>
                </a:effectLst>
              </a:rPr>
              <a:t>住民</a:t>
            </a:r>
            <a:r>
              <a:rPr lang="ja-JP" altLang="ja-JP" dirty="0">
                <a:solidFill>
                  <a:srgbClr val="0000FF"/>
                </a:solidFill>
                <a:effectLst>
                  <a:outerShdw blurRad="38100" dist="38100" dir="2700000" algn="tl">
                    <a:srgbClr val="000000">
                      <a:alpha val="43137"/>
                    </a:srgbClr>
                  </a:outerShdw>
                </a:effectLst>
              </a:rPr>
              <a:t>組織との</a:t>
            </a:r>
            <a:r>
              <a:rPr lang="ja-JP" altLang="ja-JP" dirty="0" smtClean="0">
                <a:solidFill>
                  <a:srgbClr val="0000FF"/>
                </a:solidFill>
                <a:effectLst>
                  <a:outerShdw blurRad="38100" dist="38100" dir="2700000" algn="tl">
                    <a:srgbClr val="000000">
                      <a:alpha val="43137"/>
                    </a:srgbClr>
                  </a:outerShdw>
                </a:effectLst>
              </a:rPr>
              <a:t>協働</a:t>
            </a:r>
            <a:r>
              <a:rPr lang="ja-JP" altLang="en-US" dirty="0" smtClean="0">
                <a:solidFill>
                  <a:srgbClr val="0000FF"/>
                </a:solidFill>
                <a:effectLst>
                  <a:outerShdw blurRad="38100" dist="38100" dir="2700000" algn="tl">
                    <a:srgbClr val="000000">
                      <a:alpha val="43137"/>
                    </a:srgbClr>
                  </a:outerShdw>
                </a:effectLst>
              </a:rPr>
              <a:t>は何のためか？」</a:t>
            </a:r>
            <a:r>
              <a:rPr lang="ja-JP" altLang="en-US" dirty="0" smtClean="0">
                <a:solidFill>
                  <a:srgbClr val="0000FF"/>
                </a:solidFill>
              </a:rPr>
              <a:t>について，話し合ってください（</a:t>
            </a:r>
            <a:r>
              <a:rPr lang="en-US" altLang="ja-JP" dirty="0" smtClean="0">
                <a:solidFill>
                  <a:srgbClr val="0000FF"/>
                </a:solidFill>
              </a:rPr>
              <a:t>25</a:t>
            </a:r>
            <a:r>
              <a:rPr lang="ja-JP" altLang="en-US" dirty="0" smtClean="0">
                <a:solidFill>
                  <a:srgbClr val="0000FF"/>
                </a:solidFill>
              </a:rPr>
              <a:t>分）。</a:t>
            </a:r>
            <a:endParaRPr lang="en-US" altLang="ja-JP" dirty="0" smtClean="0">
              <a:solidFill>
                <a:srgbClr val="0000FF"/>
              </a:solidFill>
            </a:endParaRPr>
          </a:p>
          <a:p>
            <a:pPr lvl="0">
              <a:lnSpc>
                <a:spcPts val="4400"/>
              </a:lnSpc>
            </a:pPr>
            <a:r>
              <a:rPr lang="ja-JP" altLang="en-US" dirty="0" smtClean="0">
                <a:solidFill>
                  <a:srgbClr val="FF33CC"/>
                </a:solidFill>
              </a:rPr>
              <a:t>住民組織との協働の目的を，行政や専門職の視点で考えてしまいがちですが，</a:t>
            </a:r>
            <a:r>
              <a:rPr lang="ja-JP" altLang="en-US" u="sng" dirty="0" smtClean="0">
                <a:solidFill>
                  <a:srgbClr val="FF33CC"/>
                </a:solidFill>
              </a:rPr>
              <a:t>住民にとって</a:t>
            </a:r>
            <a:r>
              <a:rPr lang="ja-JP" altLang="en-US" dirty="0" smtClean="0">
                <a:solidFill>
                  <a:srgbClr val="FF33CC"/>
                </a:solidFill>
              </a:rPr>
              <a:t>住民組織活動の意義や行政との協働の意義は何かも考えてみましょう。</a:t>
            </a:r>
            <a:endParaRPr lang="en-US" altLang="ja-JP" dirty="0" smtClean="0">
              <a:solidFill>
                <a:srgbClr val="FF33CC"/>
              </a:solidFill>
            </a:endParaRPr>
          </a:p>
          <a:p>
            <a:pPr marL="0" lvl="0" indent="0">
              <a:lnSpc>
                <a:spcPts val="4400"/>
              </a:lnSpc>
              <a:buNone/>
            </a:pPr>
            <a:r>
              <a:rPr lang="ja-JP" altLang="en-US" dirty="0" smtClean="0">
                <a:solidFill>
                  <a:srgbClr val="0000FF"/>
                </a:solidFill>
              </a:rPr>
              <a:t> </a:t>
            </a:r>
            <a:r>
              <a:rPr lang="en-US" altLang="ja-JP" dirty="0" smtClean="0">
                <a:solidFill>
                  <a:srgbClr val="0000FF"/>
                </a:solidFill>
              </a:rPr>
              <a:t>※</a:t>
            </a:r>
            <a:r>
              <a:rPr lang="ja-JP" altLang="en-US" dirty="0" smtClean="0">
                <a:solidFill>
                  <a:srgbClr val="0000FF"/>
                </a:solidFill>
              </a:rPr>
              <a:t> グループワーク</a:t>
            </a:r>
            <a:r>
              <a:rPr lang="ja-JP" altLang="en-US" dirty="0">
                <a:solidFill>
                  <a:srgbClr val="0000FF"/>
                </a:solidFill>
              </a:rPr>
              <a:t>における問いかけは</a:t>
            </a:r>
            <a:r>
              <a:rPr lang="ja-JP" altLang="en-US" dirty="0" smtClean="0">
                <a:solidFill>
                  <a:srgbClr val="0000FF"/>
                </a:solidFill>
              </a:rPr>
              <a:t>，テーマ</a:t>
            </a:r>
            <a:r>
              <a:rPr lang="en-US" altLang="ja-JP" dirty="0" smtClean="0">
                <a:solidFill>
                  <a:srgbClr val="0000FF"/>
                </a:solidFill>
              </a:rPr>
              <a:t/>
            </a:r>
            <a:br>
              <a:rPr lang="en-US" altLang="ja-JP" dirty="0" smtClean="0">
                <a:solidFill>
                  <a:srgbClr val="0000FF"/>
                </a:solidFill>
              </a:rPr>
            </a:br>
            <a:r>
              <a:rPr lang="ja-JP" altLang="en-US" dirty="0" smtClean="0">
                <a:solidFill>
                  <a:srgbClr val="0000FF"/>
                </a:solidFill>
              </a:rPr>
              <a:t>　　によって変えることが必要です</a:t>
            </a:r>
            <a:r>
              <a:rPr lang="ja-JP" altLang="en-US" dirty="0" smtClean="0">
                <a:solidFill>
                  <a:srgbClr val="FF33CC"/>
                </a:solidFill>
              </a:rPr>
              <a:t>（次のスライド</a:t>
            </a:r>
            <a:r>
              <a:rPr lang="en-US" altLang="ja-JP" dirty="0" smtClean="0">
                <a:solidFill>
                  <a:srgbClr val="FF33CC"/>
                </a:solidFill>
              </a:rPr>
              <a:t/>
            </a:r>
            <a:br>
              <a:rPr lang="en-US" altLang="ja-JP" dirty="0" smtClean="0">
                <a:solidFill>
                  <a:srgbClr val="FF33CC"/>
                </a:solidFill>
              </a:rPr>
            </a:br>
            <a:r>
              <a:rPr lang="ja-JP" altLang="en-US" dirty="0" smtClean="0">
                <a:solidFill>
                  <a:srgbClr val="FF33CC"/>
                </a:solidFill>
              </a:rPr>
              <a:t>　　を参照ください）</a:t>
            </a:r>
            <a:r>
              <a:rPr lang="ja-JP" altLang="en-US" dirty="0" smtClean="0">
                <a:solidFill>
                  <a:srgbClr val="0000FF"/>
                </a:solidFill>
              </a:rPr>
              <a:t>。</a:t>
            </a:r>
            <a:endParaRPr lang="en-US" altLang="ja-JP" dirty="0" smtClean="0">
              <a:solidFill>
                <a:srgbClr val="0000FF"/>
              </a:solidFill>
            </a:endParaRPr>
          </a:p>
        </p:txBody>
      </p:sp>
    </p:spTree>
    <p:extLst>
      <p:ext uri="{BB962C8B-B14F-4D97-AF65-F5344CB8AC3E}">
        <p14:creationId xmlns:p14="http://schemas.microsoft.com/office/powerpoint/2010/main" val="18721738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107504" y="24260"/>
            <a:ext cx="9036496" cy="1143000"/>
          </a:xfrm>
        </p:spPr>
        <p:txBody>
          <a:bodyPr>
            <a:normAutofit/>
          </a:bodyPr>
          <a:lstStyle/>
          <a:p>
            <a:pPr>
              <a:lnSpc>
                <a:spcPts val="5400"/>
              </a:lnSpc>
            </a:pPr>
            <a:r>
              <a:rPr lang="ja-JP" altLang="en-US" sz="3600" dirty="0" smtClean="0">
                <a:solidFill>
                  <a:srgbClr val="FF0000"/>
                </a:solidFill>
              </a:rPr>
              <a:t>グループワークにおける問いかけ（例）</a:t>
            </a:r>
            <a:endParaRPr kumimoji="1" lang="ja-JP" altLang="en-US" sz="3600" dirty="0">
              <a:solidFill>
                <a:srgbClr val="FF0000"/>
              </a:solidFill>
            </a:endParaRPr>
          </a:p>
        </p:txBody>
      </p:sp>
      <p:sp>
        <p:nvSpPr>
          <p:cNvPr id="3" name="コンテンツ プレースホルダー 2"/>
          <p:cNvSpPr>
            <a:spLocks noGrp="1"/>
          </p:cNvSpPr>
          <p:nvPr>
            <p:ph idx="1"/>
          </p:nvPr>
        </p:nvSpPr>
        <p:spPr>
          <a:xfrm>
            <a:off x="457200" y="1001470"/>
            <a:ext cx="8363272" cy="5900076"/>
          </a:xfrm>
        </p:spPr>
        <p:txBody>
          <a:bodyPr>
            <a:noAutofit/>
          </a:bodyPr>
          <a:lstStyle/>
          <a:p>
            <a:r>
              <a:rPr lang="ja-JP" altLang="ja-JP" sz="2800" dirty="0" smtClean="0">
                <a:solidFill>
                  <a:srgbClr val="0000FF"/>
                </a:solidFill>
                <a:latin typeface="+mj-ea"/>
                <a:ea typeface="+mj-ea"/>
              </a:rPr>
              <a:t>「</a:t>
            </a:r>
            <a:r>
              <a:rPr lang="ja-JP" altLang="ja-JP" sz="2800" dirty="0">
                <a:solidFill>
                  <a:srgbClr val="0000FF"/>
                </a:solidFill>
                <a:latin typeface="+mj-ea"/>
                <a:ea typeface="+mj-ea"/>
              </a:rPr>
              <a:t>住民組織の立ち上げと養成講座のポイント」</a:t>
            </a:r>
          </a:p>
          <a:p>
            <a:r>
              <a:rPr lang="ja-JP" altLang="ja-JP" sz="2800" dirty="0" smtClean="0">
                <a:solidFill>
                  <a:srgbClr val="0000FF"/>
                </a:solidFill>
                <a:latin typeface="+mj-ea"/>
                <a:ea typeface="+mj-ea"/>
              </a:rPr>
              <a:t>「</a:t>
            </a:r>
            <a:r>
              <a:rPr lang="ja-JP" altLang="ja-JP" sz="2800" dirty="0">
                <a:solidFill>
                  <a:srgbClr val="0000FF"/>
                </a:solidFill>
                <a:latin typeface="+mj-ea"/>
                <a:ea typeface="+mj-ea"/>
              </a:rPr>
              <a:t>ＰＤＣＡサイクルに基づく住民組織との協働」</a:t>
            </a:r>
          </a:p>
          <a:p>
            <a:r>
              <a:rPr lang="ja-JP" altLang="ja-JP" sz="2800" dirty="0" smtClean="0">
                <a:solidFill>
                  <a:srgbClr val="0000FF"/>
                </a:solidFill>
                <a:latin typeface="+mj-ea"/>
                <a:ea typeface="+mj-ea"/>
              </a:rPr>
              <a:t>「</a:t>
            </a:r>
            <a:r>
              <a:rPr lang="ja-JP" altLang="ja-JP" sz="2800" dirty="0">
                <a:solidFill>
                  <a:srgbClr val="0000FF"/>
                </a:solidFill>
                <a:latin typeface="+mj-ea"/>
                <a:ea typeface="+mj-ea"/>
              </a:rPr>
              <a:t>住民組織との協働におけるそれぞれの役割</a:t>
            </a:r>
            <a:r>
              <a:rPr lang="ja-JP" altLang="ja-JP" sz="2800" dirty="0" smtClean="0">
                <a:solidFill>
                  <a:srgbClr val="0000FF"/>
                </a:solidFill>
                <a:latin typeface="+mj-ea"/>
                <a:ea typeface="+mj-ea"/>
              </a:rPr>
              <a:t>」</a:t>
            </a:r>
            <a:r>
              <a:rPr lang="en-US" altLang="ja-JP" sz="2800" dirty="0" smtClean="0">
                <a:solidFill>
                  <a:srgbClr val="0000FF"/>
                </a:solidFill>
                <a:latin typeface="+mj-ea"/>
                <a:ea typeface="+mj-ea"/>
              </a:rPr>
              <a:t/>
            </a:r>
            <a:br>
              <a:rPr lang="en-US" altLang="ja-JP" sz="2800" dirty="0" smtClean="0">
                <a:solidFill>
                  <a:srgbClr val="0000FF"/>
                </a:solidFill>
                <a:latin typeface="+mj-ea"/>
                <a:ea typeface="+mj-ea"/>
              </a:rPr>
            </a:br>
            <a:r>
              <a:rPr lang="ja-JP" altLang="ja-JP" sz="2800" dirty="0">
                <a:solidFill>
                  <a:srgbClr val="0000FF"/>
                </a:solidFill>
                <a:latin typeface="+mj-ea"/>
                <a:ea typeface="+mj-ea"/>
              </a:rPr>
              <a:t>　</a:t>
            </a:r>
            <a:r>
              <a:rPr lang="ja-JP" altLang="ja-JP" sz="2800" dirty="0">
                <a:solidFill>
                  <a:srgbClr val="FF33CC"/>
                </a:solidFill>
                <a:latin typeface="+mj-ea"/>
                <a:ea typeface="+mj-ea"/>
              </a:rPr>
              <a:t>→　「住民組織と協働するのは何のため？</a:t>
            </a:r>
            <a:r>
              <a:rPr lang="ja-JP" altLang="ja-JP" sz="2800" dirty="0" smtClean="0">
                <a:solidFill>
                  <a:srgbClr val="FF33CC"/>
                </a:solidFill>
                <a:latin typeface="+mj-ea"/>
                <a:ea typeface="+mj-ea"/>
              </a:rPr>
              <a:t>」</a:t>
            </a:r>
            <a:endParaRPr lang="ja-JP" altLang="ja-JP" sz="2800" dirty="0">
              <a:solidFill>
                <a:srgbClr val="FF33CC"/>
              </a:solidFill>
              <a:latin typeface="+mj-ea"/>
              <a:ea typeface="+mj-ea"/>
            </a:endParaRPr>
          </a:p>
          <a:p>
            <a:r>
              <a:rPr lang="ja-JP" altLang="ja-JP" sz="2800" dirty="0" smtClean="0">
                <a:solidFill>
                  <a:srgbClr val="0000FF"/>
                </a:solidFill>
                <a:latin typeface="+mj-ea"/>
                <a:ea typeface="+mj-ea"/>
              </a:rPr>
              <a:t>「</a:t>
            </a:r>
            <a:r>
              <a:rPr lang="ja-JP" altLang="ja-JP" sz="2800" dirty="0">
                <a:solidFill>
                  <a:srgbClr val="0000FF"/>
                </a:solidFill>
                <a:latin typeface="+mj-ea"/>
                <a:ea typeface="+mj-ea"/>
              </a:rPr>
              <a:t>地縁が乏しい地域における住民組織活動</a:t>
            </a:r>
            <a:r>
              <a:rPr lang="ja-JP" altLang="ja-JP" sz="2800" dirty="0" smtClean="0">
                <a:solidFill>
                  <a:srgbClr val="0000FF"/>
                </a:solidFill>
                <a:latin typeface="+mj-ea"/>
                <a:ea typeface="+mj-ea"/>
              </a:rPr>
              <a:t>」</a:t>
            </a:r>
            <a:r>
              <a:rPr lang="en-US" altLang="ja-JP" sz="2800" dirty="0" smtClean="0">
                <a:solidFill>
                  <a:srgbClr val="0000FF"/>
                </a:solidFill>
                <a:latin typeface="+mj-ea"/>
                <a:ea typeface="+mj-ea"/>
              </a:rPr>
              <a:t/>
            </a:r>
            <a:br>
              <a:rPr lang="en-US" altLang="ja-JP" sz="2800" dirty="0" smtClean="0">
                <a:solidFill>
                  <a:srgbClr val="0000FF"/>
                </a:solidFill>
                <a:latin typeface="+mj-ea"/>
                <a:ea typeface="+mj-ea"/>
              </a:rPr>
            </a:br>
            <a:r>
              <a:rPr lang="ja-JP" altLang="ja-JP" sz="2800" dirty="0">
                <a:solidFill>
                  <a:srgbClr val="0000FF"/>
                </a:solidFill>
                <a:latin typeface="+mj-ea"/>
                <a:ea typeface="+mj-ea"/>
              </a:rPr>
              <a:t>　</a:t>
            </a:r>
            <a:r>
              <a:rPr lang="ja-JP" altLang="ja-JP" sz="2800" dirty="0">
                <a:solidFill>
                  <a:srgbClr val="FF33CC"/>
                </a:solidFill>
                <a:latin typeface="+mj-ea"/>
                <a:ea typeface="+mj-ea"/>
              </a:rPr>
              <a:t>→　「地縁が乏しい地域において住民組織と</a:t>
            </a:r>
            <a:r>
              <a:rPr lang="ja-JP" altLang="ja-JP" sz="2800" dirty="0" smtClean="0">
                <a:solidFill>
                  <a:srgbClr val="FF33CC"/>
                </a:solidFill>
                <a:latin typeface="+mj-ea"/>
                <a:ea typeface="+mj-ea"/>
              </a:rPr>
              <a:t>協働</a:t>
            </a:r>
            <a:r>
              <a:rPr lang="en-US" altLang="ja-JP" sz="2800" dirty="0" smtClean="0">
                <a:solidFill>
                  <a:srgbClr val="FF33CC"/>
                </a:solidFill>
                <a:latin typeface="+mj-ea"/>
                <a:ea typeface="+mj-ea"/>
              </a:rPr>
              <a:t/>
            </a:r>
            <a:br>
              <a:rPr lang="en-US" altLang="ja-JP" sz="2800" dirty="0" smtClean="0">
                <a:solidFill>
                  <a:srgbClr val="FF33CC"/>
                </a:solidFill>
                <a:latin typeface="+mj-ea"/>
                <a:ea typeface="+mj-ea"/>
              </a:rPr>
            </a:br>
            <a:r>
              <a:rPr lang="ja-JP" altLang="en-US" sz="2800" dirty="0" smtClean="0">
                <a:solidFill>
                  <a:srgbClr val="FF33CC"/>
                </a:solidFill>
                <a:latin typeface="+mj-ea"/>
                <a:ea typeface="+mj-ea"/>
              </a:rPr>
              <a:t>　　　　</a:t>
            </a:r>
            <a:r>
              <a:rPr lang="ja-JP" altLang="ja-JP" sz="2800" dirty="0" smtClean="0">
                <a:solidFill>
                  <a:srgbClr val="FF33CC"/>
                </a:solidFill>
                <a:latin typeface="+mj-ea"/>
                <a:ea typeface="+mj-ea"/>
              </a:rPr>
              <a:t>する</a:t>
            </a:r>
            <a:r>
              <a:rPr lang="ja-JP" altLang="ja-JP" sz="2800" dirty="0">
                <a:solidFill>
                  <a:srgbClr val="FF33CC"/>
                </a:solidFill>
                <a:latin typeface="+mj-ea"/>
                <a:ea typeface="+mj-ea"/>
              </a:rPr>
              <a:t>のは何のため？</a:t>
            </a:r>
            <a:r>
              <a:rPr lang="ja-JP" altLang="ja-JP" sz="2800" dirty="0" smtClean="0">
                <a:solidFill>
                  <a:srgbClr val="FF33CC"/>
                </a:solidFill>
                <a:latin typeface="+mj-ea"/>
                <a:ea typeface="+mj-ea"/>
              </a:rPr>
              <a:t>」</a:t>
            </a:r>
            <a:endParaRPr lang="ja-JP" altLang="ja-JP" sz="2800" dirty="0">
              <a:solidFill>
                <a:srgbClr val="FF33CC"/>
              </a:solidFill>
              <a:latin typeface="+mj-ea"/>
              <a:ea typeface="+mj-ea"/>
            </a:endParaRPr>
          </a:p>
          <a:p>
            <a:r>
              <a:rPr lang="ja-JP" altLang="ja-JP" sz="2800" dirty="0" smtClean="0">
                <a:solidFill>
                  <a:srgbClr val="0000FF"/>
                </a:solidFill>
                <a:latin typeface="+mj-ea"/>
                <a:ea typeface="+mj-ea"/>
              </a:rPr>
              <a:t>「</a:t>
            </a:r>
            <a:r>
              <a:rPr lang="ja-JP" altLang="ja-JP" sz="2800" dirty="0">
                <a:solidFill>
                  <a:srgbClr val="0000FF"/>
                </a:solidFill>
                <a:latin typeface="+mj-ea"/>
                <a:ea typeface="+mj-ea"/>
              </a:rPr>
              <a:t>職域をベースとしたソーシャル・キャピタル</a:t>
            </a:r>
            <a:r>
              <a:rPr lang="ja-JP" altLang="ja-JP" sz="2800" dirty="0" smtClean="0">
                <a:solidFill>
                  <a:srgbClr val="0000FF"/>
                </a:solidFill>
                <a:latin typeface="+mj-ea"/>
                <a:ea typeface="+mj-ea"/>
              </a:rPr>
              <a:t>の活用」</a:t>
            </a:r>
            <a:r>
              <a:rPr lang="en-US" altLang="ja-JP" sz="2800" dirty="0" smtClean="0">
                <a:solidFill>
                  <a:srgbClr val="0000FF"/>
                </a:solidFill>
                <a:latin typeface="+mj-ea"/>
                <a:ea typeface="+mj-ea"/>
              </a:rPr>
              <a:t/>
            </a:r>
            <a:br>
              <a:rPr lang="en-US" altLang="ja-JP" sz="2800" dirty="0" smtClean="0">
                <a:solidFill>
                  <a:srgbClr val="0000FF"/>
                </a:solidFill>
                <a:latin typeface="+mj-ea"/>
                <a:ea typeface="+mj-ea"/>
              </a:rPr>
            </a:br>
            <a:r>
              <a:rPr lang="ja-JP" altLang="ja-JP" sz="2800" dirty="0">
                <a:solidFill>
                  <a:srgbClr val="0000FF"/>
                </a:solidFill>
                <a:latin typeface="+mj-ea"/>
                <a:ea typeface="+mj-ea"/>
              </a:rPr>
              <a:t>　</a:t>
            </a:r>
            <a:r>
              <a:rPr lang="ja-JP" altLang="ja-JP" sz="2800" dirty="0">
                <a:solidFill>
                  <a:srgbClr val="FF33CC"/>
                </a:solidFill>
                <a:latin typeface="+mj-ea"/>
                <a:ea typeface="+mj-ea"/>
              </a:rPr>
              <a:t>→　「職域と連携するのは何のため？</a:t>
            </a:r>
            <a:r>
              <a:rPr lang="ja-JP" altLang="ja-JP" sz="2800" dirty="0" smtClean="0">
                <a:solidFill>
                  <a:srgbClr val="FF33CC"/>
                </a:solidFill>
                <a:latin typeface="+mj-ea"/>
                <a:ea typeface="+mj-ea"/>
              </a:rPr>
              <a:t>」</a:t>
            </a:r>
            <a:endParaRPr lang="ja-JP" altLang="ja-JP" sz="2800" dirty="0">
              <a:solidFill>
                <a:srgbClr val="FF33CC"/>
              </a:solidFill>
              <a:latin typeface="+mj-ea"/>
              <a:ea typeface="+mj-ea"/>
            </a:endParaRPr>
          </a:p>
          <a:p>
            <a:r>
              <a:rPr lang="ja-JP" altLang="ja-JP" sz="2800" dirty="0" smtClean="0">
                <a:solidFill>
                  <a:srgbClr val="0000FF"/>
                </a:solidFill>
                <a:latin typeface="+mj-ea"/>
                <a:ea typeface="+mj-ea"/>
              </a:rPr>
              <a:t>「</a:t>
            </a:r>
            <a:r>
              <a:rPr lang="ja-JP" altLang="ja-JP" sz="2800" dirty="0">
                <a:solidFill>
                  <a:srgbClr val="0000FF"/>
                </a:solidFill>
                <a:latin typeface="+mj-ea"/>
                <a:ea typeface="+mj-ea"/>
              </a:rPr>
              <a:t>ソーシャル・キャピタルの醸成におけるＯＪＴ</a:t>
            </a:r>
            <a:r>
              <a:rPr lang="ja-JP" altLang="ja-JP" sz="2800" dirty="0" smtClean="0">
                <a:solidFill>
                  <a:srgbClr val="0000FF"/>
                </a:solidFill>
                <a:latin typeface="+mj-ea"/>
                <a:ea typeface="+mj-ea"/>
              </a:rPr>
              <a:t>」</a:t>
            </a:r>
            <a:r>
              <a:rPr lang="en-US" altLang="ja-JP" sz="2800" dirty="0" smtClean="0">
                <a:solidFill>
                  <a:srgbClr val="0000FF"/>
                </a:solidFill>
                <a:latin typeface="+mj-ea"/>
                <a:ea typeface="+mj-ea"/>
              </a:rPr>
              <a:t/>
            </a:r>
            <a:br>
              <a:rPr lang="en-US" altLang="ja-JP" sz="2800" dirty="0" smtClean="0">
                <a:solidFill>
                  <a:srgbClr val="0000FF"/>
                </a:solidFill>
                <a:latin typeface="+mj-ea"/>
                <a:ea typeface="+mj-ea"/>
              </a:rPr>
            </a:br>
            <a:r>
              <a:rPr lang="ja-JP" altLang="ja-JP" sz="2800" dirty="0">
                <a:solidFill>
                  <a:srgbClr val="0000FF"/>
                </a:solidFill>
                <a:latin typeface="+mj-ea"/>
                <a:ea typeface="+mj-ea"/>
              </a:rPr>
              <a:t>　</a:t>
            </a:r>
            <a:r>
              <a:rPr lang="ja-JP" altLang="ja-JP" sz="2800" dirty="0">
                <a:solidFill>
                  <a:srgbClr val="FF33CC"/>
                </a:solidFill>
                <a:latin typeface="+mj-ea"/>
                <a:ea typeface="+mj-ea"/>
              </a:rPr>
              <a:t>→　「ソーシャル・キャピタルの醸成にかかるＯＪＴ</a:t>
            </a:r>
            <a:r>
              <a:rPr lang="ja-JP" altLang="ja-JP" sz="2800" dirty="0" smtClean="0">
                <a:solidFill>
                  <a:srgbClr val="FF33CC"/>
                </a:solidFill>
                <a:latin typeface="+mj-ea"/>
                <a:ea typeface="+mj-ea"/>
              </a:rPr>
              <a:t>に</a:t>
            </a:r>
            <a:r>
              <a:rPr lang="en-US" altLang="ja-JP" sz="2800" dirty="0" smtClean="0">
                <a:solidFill>
                  <a:srgbClr val="FF33CC"/>
                </a:solidFill>
                <a:latin typeface="+mj-ea"/>
                <a:ea typeface="+mj-ea"/>
              </a:rPr>
              <a:t/>
            </a:r>
            <a:br>
              <a:rPr lang="en-US" altLang="ja-JP" sz="2800" dirty="0" smtClean="0">
                <a:solidFill>
                  <a:srgbClr val="FF33CC"/>
                </a:solidFill>
                <a:latin typeface="+mj-ea"/>
                <a:ea typeface="+mj-ea"/>
              </a:rPr>
            </a:br>
            <a:r>
              <a:rPr lang="ja-JP" altLang="en-US" sz="2800" dirty="0" smtClean="0">
                <a:solidFill>
                  <a:srgbClr val="FF33CC"/>
                </a:solidFill>
                <a:latin typeface="+mj-ea"/>
                <a:ea typeface="+mj-ea"/>
              </a:rPr>
              <a:t>　　　　</a:t>
            </a:r>
            <a:r>
              <a:rPr lang="ja-JP" altLang="ja-JP" sz="2800" dirty="0" smtClean="0">
                <a:solidFill>
                  <a:srgbClr val="FF33CC"/>
                </a:solidFill>
                <a:latin typeface="+mj-ea"/>
                <a:ea typeface="+mj-ea"/>
              </a:rPr>
              <a:t>おいて</a:t>
            </a:r>
            <a:r>
              <a:rPr lang="ja-JP" altLang="ja-JP" sz="2800" dirty="0">
                <a:solidFill>
                  <a:srgbClr val="FF33CC"/>
                </a:solidFill>
                <a:latin typeface="+mj-ea"/>
                <a:ea typeface="+mj-ea"/>
              </a:rPr>
              <a:t>，大切にすべきことは何か？</a:t>
            </a:r>
            <a:r>
              <a:rPr lang="ja-JP" altLang="ja-JP" sz="2800" dirty="0" smtClean="0">
                <a:solidFill>
                  <a:srgbClr val="FF33CC"/>
                </a:solidFill>
                <a:latin typeface="+mj-ea"/>
                <a:ea typeface="+mj-ea"/>
              </a:rPr>
              <a:t>」</a:t>
            </a:r>
            <a:endParaRPr lang="ja-JP" altLang="ja-JP" sz="2800" dirty="0">
              <a:solidFill>
                <a:srgbClr val="FF33CC"/>
              </a:solidFill>
              <a:latin typeface="+mj-ea"/>
              <a:ea typeface="+mj-ea"/>
            </a:endParaRPr>
          </a:p>
        </p:txBody>
      </p:sp>
    </p:spTree>
    <p:extLst>
      <p:ext uri="{BB962C8B-B14F-4D97-AF65-F5344CB8AC3E}">
        <p14:creationId xmlns:p14="http://schemas.microsoft.com/office/powerpoint/2010/main" val="24211930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fade">
                                      <p:cBhvr>
                                        <p:cTn id="10" dur="500"/>
                                        <p:tgtEl>
                                          <p:spTgt spid="3">
                                            <p:txEl>
                                              <p:pRg st="1" end="1"/>
                                            </p:txEl>
                                          </p:spTgt>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fade">
                                      <p:cBhvr>
                                        <p:cTn id="13" dur="500"/>
                                        <p:tgtEl>
                                          <p:spTgt spid="3">
                                            <p:txEl>
                                              <p:pRg st="2" end="2"/>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10" presetClass="entr" presetSubtype="0" fill="hold" grpId="0" nodeType="clickEffect">
                                  <p:stCondLst>
                                    <p:cond delay="0"/>
                                  </p:stCondLst>
                                  <p:childTnLst>
                                    <p:set>
                                      <p:cBhvr>
                                        <p:cTn id="17" dur="1" fill="hold">
                                          <p:stCondLst>
                                            <p:cond delay="0"/>
                                          </p:stCondLst>
                                        </p:cTn>
                                        <p:tgtEl>
                                          <p:spTgt spid="3">
                                            <p:txEl>
                                              <p:pRg st="3" end="3"/>
                                            </p:txEl>
                                          </p:spTgt>
                                        </p:tgtEl>
                                        <p:attrNameLst>
                                          <p:attrName>style.visibility</p:attrName>
                                        </p:attrNameLst>
                                      </p:cBhvr>
                                      <p:to>
                                        <p:strVal val="visible"/>
                                      </p:to>
                                    </p:set>
                                    <p:animEffect transition="in" filter="fade">
                                      <p:cBhvr>
                                        <p:cTn id="18" dur="500"/>
                                        <p:tgtEl>
                                          <p:spTgt spid="3">
                                            <p:txEl>
                                              <p:pRg st="3" end="3"/>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Effect transition="in" filter="fade">
                                      <p:cBhvr>
                                        <p:cTn id="23" dur="500"/>
                                        <p:tgtEl>
                                          <p:spTgt spid="3">
                                            <p:txEl>
                                              <p:pRg st="4" end="4"/>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10" presetClass="entr" presetSubtype="0" fill="hold" grpId="0" nodeType="clickEffect">
                                  <p:stCondLst>
                                    <p:cond delay="0"/>
                                  </p:stCondLst>
                                  <p:childTnLst>
                                    <p:set>
                                      <p:cBhvr>
                                        <p:cTn id="27" dur="1" fill="hold">
                                          <p:stCondLst>
                                            <p:cond delay="0"/>
                                          </p:stCondLst>
                                        </p:cTn>
                                        <p:tgtEl>
                                          <p:spTgt spid="3">
                                            <p:txEl>
                                              <p:pRg st="5" end="5"/>
                                            </p:txEl>
                                          </p:spTgt>
                                        </p:tgtEl>
                                        <p:attrNameLst>
                                          <p:attrName>style.visibility</p:attrName>
                                        </p:attrNameLst>
                                      </p:cBhvr>
                                      <p:to>
                                        <p:strVal val="visible"/>
                                      </p:to>
                                    </p:set>
                                    <p:animEffect transition="in" filter="fade">
                                      <p:cBhvr>
                                        <p:cTn id="28"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1152</TotalTime>
  <Words>456</Words>
  <Application>Microsoft Office PowerPoint</Application>
  <PresentationFormat>画面に合わせる (4:3)</PresentationFormat>
  <Paragraphs>60</Paragraphs>
  <Slides>10</Slides>
  <Notes>0</Notes>
  <HiddenSlides>0</HiddenSlides>
  <MMClips>0</MMClips>
  <ScaleCrop>false</ScaleCrop>
  <HeadingPairs>
    <vt:vector size="4" baseType="variant">
      <vt:variant>
        <vt:lpstr>テーマ</vt:lpstr>
      </vt:variant>
      <vt:variant>
        <vt:i4>1</vt:i4>
      </vt:variant>
      <vt:variant>
        <vt:lpstr>スライド タイトル</vt:lpstr>
      </vt:variant>
      <vt:variant>
        <vt:i4>10</vt:i4>
      </vt:variant>
    </vt:vector>
  </HeadingPairs>
  <TitlesOfParts>
    <vt:vector size="11" baseType="lpstr">
      <vt:lpstr>Office ​​テーマ</vt:lpstr>
      <vt:lpstr>住民組織活動を通じたソーシャル・キャピタルの醸成・活用にかかる 研修の進め方</vt:lpstr>
      <vt:lpstr>研修の進め方　（１）　総論についての学習</vt:lpstr>
      <vt:lpstr>研修の進め方　（２）　各論についての議論</vt:lpstr>
      <vt:lpstr>研修の進め方　（３）　事例検討</vt:lpstr>
      <vt:lpstr>研修プログラム</vt:lpstr>
      <vt:lpstr>研修プログラムの例　（１日で実施の場合）</vt:lpstr>
      <vt:lpstr>グループワークの進め方（例）</vt:lpstr>
      <vt:lpstr>テーマについてのグループワークの進め方</vt:lpstr>
      <vt:lpstr>グループワークにおける問いかけ（例）</vt:lpstr>
      <vt:lpstr>事例検討でのグループワークの進め方</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グループワークの進め方</dc:title>
  <dc:creator>Shuji Tounai</dc:creator>
  <cp:lastModifiedBy>Shuji Tounai</cp:lastModifiedBy>
  <cp:revision>49</cp:revision>
  <dcterms:created xsi:type="dcterms:W3CDTF">2014-11-16T06:36:30Z</dcterms:created>
  <dcterms:modified xsi:type="dcterms:W3CDTF">2015-03-08T03:05:43Z</dcterms:modified>
</cp:coreProperties>
</file>