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60" r:id="rId5"/>
    <p:sldId id="259" r:id="rId6"/>
    <p:sldId id="261" r:id="rId7"/>
    <p:sldId id="262" r:id="rId8"/>
    <p:sldId id="263" r:id="rId9"/>
    <p:sldId id="270" r:id="rId10"/>
    <p:sldId id="271" r:id="rId11"/>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8242" autoAdjust="0"/>
  </p:normalViewPr>
  <p:slideViewPr>
    <p:cSldViewPr>
      <p:cViewPr varScale="1">
        <p:scale>
          <a:sx n="36" d="100"/>
          <a:sy n="36" d="100"/>
        </p:scale>
        <p:origin x="-2146" y="-8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CC302F-7130-4D9B-AFD8-4B191B38C4CE}" type="datetimeFigureOut">
              <a:rPr kumimoji="1" lang="ja-JP" altLang="en-US" smtClean="0"/>
              <a:t>2015/3/1</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D73904-4544-4EEA-89C7-BCADF36914DC}" type="slidenum">
              <a:rPr kumimoji="1" lang="ja-JP" altLang="en-US" smtClean="0"/>
              <a:t>‹#›</a:t>
            </a:fld>
            <a:endParaRPr kumimoji="1" lang="ja-JP" altLang="en-US"/>
          </a:p>
        </p:txBody>
      </p:sp>
    </p:spTree>
    <p:extLst>
      <p:ext uri="{BB962C8B-B14F-4D97-AF65-F5344CB8AC3E}">
        <p14:creationId xmlns:p14="http://schemas.microsoft.com/office/powerpoint/2010/main" val="2954729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このパワーポイントでは，</a:t>
            </a:r>
            <a:r>
              <a:rPr lang="ja-JP" altLang="ja-JP" sz="1200" dirty="0" smtClean="0">
                <a:solidFill>
                  <a:srgbClr val="FF0000"/>
                </a:solidFill>
              </a:rPr>
              <a:t>地縁の乏しい地域における住民組織</a:t>
            </a:r>
            <a:r>
              <a:rPr lang="ja-JP" altLang="en-US" sz="1200" dirty="0" smtClean="0">
                <a:solidFill>
                  <a:srgbClr val="FF0000"/>
                </a:solidFill>
              </a:rPr>
              <a:t>との協働について，解説をします。</a:t>
            </a:r>
            <a:endParaRPr kumimoji="1" lang="ja-JP" altLang="en-US" dirty="0"/>
          </a:p>
        </p:txBody>
      </p:sp>
      <p:sp>
        <p:nvSpPr>
          <p:cNvPr id="4" name="スライド番号プレースホルダー 3"/>
          <p:cNvSpPr>
            <a:spLocks noGrp="1"/>
          </p:cNvSpPr>
          <p:nvPr>
            <p:ph type="sldNum" sz="quarter" idx="10"/>
          </p:nvPr>
        </p:nvSpPr>
        <p:spPr/>
        <p:txBody>
          <a:bodyPr/>
          <a:lstStyle/>
          <a:p>
            <a:fld id="{16D73904-4544-4EEA-89C7-BCADF36914DC}" type="slidenum">
              <a:rPr kumimoji="1" lang="ja-JP" altLang="en-US" smtClean="0"/>
              <a:t>1</a:t>
            </a:fld>
            <a:endParaRPr kumimoji="1" lang="ja-JP" altLang="en-US"/>
          </a:p>
        </p:txBody>
      </p:sp>
    </p:spTree>
    <p:extLst>
      <p:ext uri="{BB962C8B-B14F-4D97-AF65-F5344CB8AC3E}">
        <p14:creationId xmlns:p14="http://schemas.microsoft.com/office/powerpoint/2010/main" val="38329693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地域に縦割りで存在する住民組織に「横串」を刺すには，行政内部の部局間連携が必要です。</a:t>
            </a:r>
          </a:p>
          <a:p>
            <a:r>
              <a:rPr kumimoji="1" lang="ja-JP" altLang="ja-JP" sz="1200" kern="1200" dirty="0" smtClean="0">
                <a:solidFill>
                  <a:schemeClr val="tx1"/>
                </a:solidFill>
                <a:effectLst/>
                <a:latin typeface="+mn-lt"/>
                <a:ea typeface="+mn-ea"/>
                <a:cs typeface="+mn-cs"/>
              </a:rPr>
              <a:t>保健担当部局は，健康づくり推進員や食生活改善推進員等の住民組織，さらには，医師会，歯科医師会等と関わりを持っています。</a:t>
            </a:r>
          </a:p>
          <a:p>
            <a:r>
              <a:rPr kumimoji="1" lang="ja-JP" altLang="ja-JP" sz="1200" kern="1200" dirty="0" smtClean="0">
                <a:solidFill>
                  <a:schemeClr val="tx1"/>
                </a:solidFill>
                <a:effectLst/>
                <a:latin typeface="+mn-lt"/>
                <a:ea typeface="+mn-ea"/>
                <a:cs typeface="+mn-cs"/>
              </a:rPr>
              <a:t>総務担当部局は，自治会長会や消防団等と，教育委員会は，ＰＴＡや公民館長会，生涯学習グループ，体育指導委員と，産業担当部局は，商工会や商店街，同業者組合等と日頃から，関わりを持っています。</a:t>
            </a:r>
          </a:p>
          <a:p>
            <a:r>
              <a:rPr kumimoji="1" lang="ja-JP" altLang="ja-JP" sz="1200" kern="1200" dirty="0" smtClean="0">
                <a:solidFill>
                  <a:schemeClr val="tx1"/>
                </a:solidFill>
                <a:effectLst/>
                <a:latin typeface="+mn-lt"/>
                <a:ea typeface="+mn-ea"/>
                <a:cs typeface="+mn-cs"/>
              </a:rPr>
              <a:t>これらの住民組織・団体間の連携を可能にするには，それぞれの組織・団体と関わりのある行政各部局の庁内連携が必要です。</a:t>
            </a:r>
          </a:p>
          <a:p>
            <a:r>
              <a:rPr kumimoji="1" lang="ja-JP" altLang="ja-JP" sz="1200" kern="1200" dirty="0" smtClean="0">
                <a:solidFill>
                  <a:schemeClr val="tx1"/>
                </a:solidFill>
                <a:effectLst/>
                <a:latin typeface="+mn-lt"/>
                <a:ea typeface="+mn-ea"/>
                <a:cs typeface="+mn-cs"/>
              </a:rPr>
              <a:t>現在，４割の自治体で，まちづくり推進課や市民活動支援課といった，市民活動を支援する部署を設置しています。</a:t>
            </a:r>
          </a:p>
          <a:p>
            <a:r>
              <a:rPr kumimoji="1" lang="ja-JP" altLang="ja-JP" sz="1200" kern="1200" dirty="0" smtClean="0">
                <a:solidFill>
                  <a:schemeClr val="tx1"/>
                </a:solidFill>
                <a:effectLst/>
                <a:latin typeface="+mn-lt"/>
                <a:ea typeface="+mn-ea"/>
                <a:cs typeface="+mn-cs"/>
              </a:rPr>
              <a:t>昨年度，当研究班が行った全国調査では，こうした部署との保健担当部局の連携は極めて乏しいことがわかりました。</a:t>
            </a:r>
          </a:p>
          <a:p>
            <a:r>
              <a:rPr kumimoji="1" lang="ja-JP" altLang="ja-JP" sz="1200" kern="1200" dirty="0" smtClean="0">
                <a:solidFill>
                  <a:schemeClr val="tx1"/>
                </a:solidFill>
                <a:effectLst/>
                <a:latin typeface="+mn-lt"/>
                <a:ea typeface="+mn-ea"/>
                <a:cs typeface="+mn-cs"/>
              </a:rPr>
              <a:t>住民組織の支援や協働を効果的に進めるために，行政の庁内連携を進めることが極めて重要と考える次第です。</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5B75A30E-DABE-4DEE-878D-C8FFCAD7E722}" type="slidenum">
              <a:rPr kumimoji="1" lang="ja-JP" altLang="en-US" smtClean="0"/>
              <a:t>10</a:t>
            </a:fld>
            <a:endParaRPr kumimoji="1" lang="ja-JP" altLang="en-US"/>
          </a:p>
        </p:txBody>
      </p:sp>
    </p:spTree>
    <p:extLst>
      <p:ext uri="{BB962C8B-B14F-4D97-AF65-F5344CB8AC3E}">
        <p14:creationId xmlns:p14="http://schemas.microsoft.com/office/powerpoint/2010/main" val="37204604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地縁の乏しい地域における住民組織活動においては，潜在化している人材を掘り起こすことが大切です。</a:t>
            </a:r>
          </a:p>
          <a:p>
            <a:r>
              <a:rPr kumimoji="1" lang="ja-JP" altLang="ja-JP" sz="1200" kern="1200" dirty="0" smtClean="0">
                <a:solidFill>
                  <a:schemeClr val="tx1"/>
                </a:solidFill>
                <a:effectLst/>
                <a:latin typeface="+mn-lt"/>
                <a:ea typeface="+mn-ea"/>
                <a:cs typeface="+mn-cs"/>
              </a:rPr>
              <a:t>横浜市が平成</a:t>
            </a:r>
            <a:r>
              <a:rPr kumimoji="1" lang="en-US" altLang="ja-JP" sz="1200" kern="1200" dirty="0" smtClean="0">
                <a:solidFill>
                  <a:schemeClr val="tx1"/>
                </a:solidFill>
                <a:effectLst/>
                <a:latin typeface="+mn-lt"/>
                <a:ea typeface="+mn-ea"/>
                <a:cs typeface="+mn-cs"/>
              </a:rPr>
              <a:t>24</a:t>
            </a:r>
            <a:r>
              <a:rPr kumimoji="1" lang="ja-JP" altLang="ja-JP" sz="1200" kern="1200" dirty="0" smtClean="0">
                <a:solidFill>
                  <a:schemeClr val="tx1"/>
                </a:solidFill>
                <a:effectLst/>
                <a:latin typeface="+mn-lt"/>
                <a:ea typeface="+mn-ea"/>
                <a:cs typeface="+mn-cs"/>
              </a:rPr>
              <a:t>年度に実施した市民意識調査，今後，仕事や学業以外に，何か自分にできることで，地域や社会に役立つ活動をしてみたいと思う者が</a:t>
            </a:r>
            <a:r>
              <a:rPr kumimoji="1" lang="en-US" altLang="ja-JP" sz="1200" kern="1200" dirty="0" smtClean="0">
                <a:solidFill>
                  <a:schemeClr val="tx1"/>
                </a:solidFill>
                <a:effectLst/>
                <a:latin typeface="+mn-lt"/>
                <a:ea typeface="+mn-ea"/>
                <a:cs typeface="+mn-cs"/>
              </a:rPr>
              <a:t>17.2</a:t>
            </a:r>
            <a:r>
              <a:rPr kumimoji="1" lang="ja-JP" altLang="ja-JP" sz="1200" kern="1200" dirty="0" smtClean="0">
                <a:solidFill>
                  <a:schemeClr val="tx1"/>
                </a:solidFill>
                <a:effectLst/>
                <a:latin typeface="+mn-lt"/>
                <a:ea typeface="+mn-ea"/>
                <a:cs typeface="+mn-cs"/>
              </a:rPr>
              <a:t>％，</a:t>
            </a:r>
          </a:p>
          <a:p>
            <a:r>
              <a:rPr kumimoji="1" lang="ja-JP" altLang="ja-JP" sz="1200" kern="1200" dirty="0" smtClean="0">
                <a:solidFill>
                  <a:schemeClr val="tx1"/>
                </a:solidFill>
                <a:effectLst/>
                <a:latin typeface="+mn-lt"/>
                <a:ea typeface="+mn-ea"/>
                <a:cs typeface="+mn-cs"/>
              </a:rPr>
              <a:t>今はできないが，今後してみたい者が</a:t>
            </a:r>
            <a:r>
              <a:rPr kumimoji="1" lang="en-US" altLang="ja-JP" sz="1200" kern="1200" dirty="0" smtClean="0">
                <a:solidFill>
                  <a:schemeClr val="tx1"/>
                </a:solidFill>
                <a:effectLst/>
                <a:latin typeface="+mn-lt"/>
                <a:ea typeface="+mn-ea"/>
                <a:cs typeface="+mn-cs"/>
              </a:rPr>
              <a:t>48.5</a:t>
            </a:r>
            <a:r>
              <a:rPr kumimoji="1" lang="ja-JP" altLang="ja-JP" sz="1200" kern="1200" dirty="0" smtClean="0">
                <a:solidFill>
                  <a:schemeClr val="tx1"/>
                </a:solidFill>
                <a:effectLst/>
                <a:latin typeface="+mn-lt"/>
                <a:ea typeface="+mn-ea"/>
                <a:cs typeface="+mn-cs"/>
              </a:rPr>
              <a:t>％と，２／３の市民が，潜在的に地域における活動の担い手となりうることが示されています。</a:t>
            </a:r>
          </a:p>
          <a:p>
            <a:r>
              <a:rPr kumimoji="1" lang="ja-JP" altLang="ja-JP" sz="1200" kern="1200" dirty="0" smtClean="0">
                <a:solidFill>
                  <a:schemeClr val="tx1"/>
                </a:solidFill>
                <a:effectLst/>
                <a:latin typeface="+mn-lt"/>
                <a:ea typeface="+mn-ea"/>
                <a:cs typeface="+mn-cs"/>
              </a:rPr>
              <a:t>保健センターで実施される糖尿病予防教室や介護予防教室等の教室において，ＯＢ会を組織することで新たな組織を立ち上げることは多くの自治体で取り組まれています。前述の「組織の立ち上げや推進員等養成のポイント」を参考に取り組むことで，組織率をさらに上げることも期待できましょう。</a:t>
            </a:r>
          </a:p>
          <a:p>
            <a:endParaRPr kumimoji="1" lang="ja-JP" altLang="en-US" dirty="0"/>
          </a:p>
        </p:txBody>
      </p:sp>
      <p:sp>
        <p:nvSpPr>
          <p:cNvPr id="4" name="スライド番号プレースホルダー 3"/>
          <p:cNvSpPr>
            <a:spLocks noGrp="1"/>
          </p:cNvSpPr>
          <p:nvPr>
            <p:ph type="sldNum" sz="quarter" idx="10"/>
          </p:nvPr>
        </p:nvSpPr>
        <p:spPr/>
        <p:txBody>
          <a:bodyPr/>
          <a:lstStyle/>
          <a:p>
            <a:fld id="{16D73904-4544-4EEA-89C7-BCADF36914DC}" type="slidenum">
              <a:rPr kumimoji="1" lang="ja-JP" altLang="en-US" smtClean="0"/>
              <a:t>2</a:t>
            </a:fld>
            <a:endParaRPr kumimoji="1" lang="ja-JP" altLang="en-US"/>
          </a:p>
        </p:txBody>
      </p:sp>
    </p:spTree>
    <p:extLst>
      <p:ext uri="{BB962C8B-B14F-4D97-AF65-F5344CB8AC3E}">
        <p14:creationId xmlns:p14="http://schemas.microsoft.com/office/powerpoint/2010/main" val="32602201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生涯学習の一環として，「市民大学」を開講し，地域活動の担い手を輩出している自治体は少なくありません。</a:t>
            </a:r>
            <a:r>
              <a:rPr kumimoji="1" lang="en-US" altLang="ja-JP" sz="1200" kern="1200" dirty="0" smtClean="0">
                <a:solidFill>
                  <a:schemeClr val="tx1"/>
                </a:solidFill>
                <a:effectLst/>
                <a:latin typeface="+mn-lt"/>
                <a:ea typeface="+mn-ea"/>
                <a:cs typeface="+mn-cs"/>
              </a:rPr>
              <a:t>2009</a:t>
            </a:r>
            <a:r>
              <a:rPr kumimoji="1" lang="ja-JP" altLang="ja-JP" sz="1200" kern="1200" dirty="0" smtClean="0">
                <a:solidFill>
                  <a:schemeClr val="tx1"/>
                </a:solidFill>
                <a:effectLst/>
                <a:latin typeface="+mn-lt"/>
                <a:ea typeface="+mn-ea"/>
                <a:cs typeface="+mn-cs"/>
              </a:rPr>
              <a:t>年に開講した浦安市の「うらやす市民大学」は，</a:t>
            </a:r>
          </a:p>
          <a:p>
            <a:r>
              <a:rPr kumimoji="1" lang="ja-JP" altLang="ja-JP" sz="1200" kern="1200" dirty="0" smtClean="0">
                <a:solidFill>
                  <a:schemeClr val="tx1"/>
                </a:solidFill>
                <a:effectLst/>
                <a:latin typeface="+mn-lt"/>
                <a:ea typeface="+mn-ea"/>
                <a:cs typeface="+mn-cs"/>
              </a:rPr>
              <a:t>設立趣旨の中に「市民協働の担い手づくり」を掲げていることが大きな特徴です。</a:t>
            </a:r>
          </a:p>
          <a:p>
            <a:r>
              <a:rPr kumimoji="1" lang="ja-JP" altLang="ja-JP" sz="1200" kern="1200" dirty="0" smtClean="0">
                <a:solidFill>
                  <a:schemeClr val="tx1"/>
                </a:solidFill>
                <a:effectLst/>
                <a:latin typeface="+mn-lt"/>
                <a:ea typeface="+mn-ea"/>
                <a:cs typeface="+mn-cs"/>
              </a:rPr>
              <a:t>その講座の１つであった「介護予防リーダー養成」の１期生を中心に「浦安介護予防アカデミア」が設立されています。</a:t>
            </a:r>
          </a:p>
          <a:p>
            <a:r>
              <a:rPr kumimoji="1" lang="ja-JP" altLang="ja-JP" sz="1200" kern="1200" dirty="0" smtClean="0">
                <a:solidFill>
                  <a:schemeClr val="tx1"/>
                </a:solidFill>
                <a:effectLst/>
                <a:latin typeface="+mn-lt"/>
                <a:ea typeface="+mn-ea"/>
                <a:cs typeface="+mn-cs"/>
              </a:rPr>
              <a:t>現在では，会員数が</a:t>
            </a:r>
            <a:r>
              <a:rPr kumimoji="1" lang="en-US" altLang="ja-JP" sz="1200" kern="1200" dirty="0" smtClean="0">
                <a:solidFill>
                  <a:schemeClr val="tx1"/>
                </a:solidFill>
                <a:effectLst/>
                <a:latin typeface="+mn-lt"/>
                <a:ea typeface="+mn-ea"/>
                <a:cs typeface="+mn-cs"/>
              </a:rPr>
              <a:t>120</a:t>
            </a:r>
            <a:r>
              <a:rPr kumimoji="1" lang="ja-JP" altLang="ja-JP" sz="1200" kern="1200" dirty="0" smtClean="0">
                <a:solidFill>
                  <a:schemeClr val="tx1"/>
                </a:solidFill>
                <a:effectLst/>
                <a:latin typeface="+mn-lt"/>
                <a:ea typeface="+mn-ea"/>
                <a:cs typeface="+mn-cs"/>
              </a:rPr>
              <a:t>名を超え，栄養班，口腔班，脳トレ班，ウォーキング班，体操班など，多数の班が置かれ，</a:t>
            </a:r>
            <a:r>
              <a:rPr kumimoji="1" lang="en-US" altLang="ja-JP" sz="1200" kern="1200" dirty="0" smtClean="0">
                <a:solidFill>
                  <a:schemeClr val="tx1"/>
                </a:solidFill>
                <a:effectLst/>
                <a:latin typeface="+mn-lt"/>
                <a:ea typeface="+mn-ea"/>
                <a:cs typeface="+mn-cs"/>
              </a:rPr>
              <a:t>2012</a:t>
            </a:r>
            <a:r>
              <a:rPr kumimoji="1" lang="ja-JP" altLang="ja-JP" sz="1200" kern="1200" dirty="0" smtClean="0">
                <a:solidFill>
                  <a:schemeClr val="tx1"/>
                </a:solidFill>
                <a:effectLst/>
                <a:latin typeface="+mn-lt"/>
                <a:ea typeface="+mn-ea"/>
                <a:cs typeface="+mn-cs"/>
              </a:rPr>
              <a:t>年度の事業開催回数</a:t>
            </a:r>
            <a:r>
              <a:rPr kumimoji="1" lang="en-US" altLang="ja-JP" sz="1200" kern="1200" dirty="0" smtClean="0">
                <a:solidFill>
                  <a:schemeClr val="tx1"/>
                </a:solidFill>
                <a:effectLst/>
                <a:latin typeface="+mn-lt"/>
                <a:ea typeface="+mn-ea"/>
                <a:cs typeface="+mn-cs"/>
              </a:rPr>
              <a:t>1,080</a:t>
            </a:r>
            <a:r>
              <a:rPr kumimoji="1" lang="ja-JP" altLang="ja-JP" sz="1200" kern="1200" dirty="0" smtClean="0">
                <a:solidFill>
                  <a:schemeClr val="tx1"/>
                </a:solidFill>
                <a:effectLst/>
                <a:latin typeface="+mn-lt"/>
                <a:ea typeface="+mn-ea"/>
                <a:cs typeface="+mn-cs"/>
              </a:rPr>
              <a:t>回，延べ</a:t>
            </a:r>
            <a:r>
              <a:rPr kumimoji="1" lang="en-US" altLang="ja-JP" sz="1200" kern="1200" dirty="0" smtClean="0">
                <a:solidFill>
                  <a:schemeClr val="tx1"/>
                </a:solidFill>
                <a:effectLst/>
                <a:latin typeface="+mn-lt"/>
                <a:ea typeface="+mn-ea"/>
                <a:cs typeface="+mn-cs"/>
              </a:rPr>
              <a:t>19,901</a:t>
            </a:r>
            <a:r>
              <a:rPr kumimoji="1" lang="ja-JP" altLang="ja-JP" sz="1200" kern="1200" dirty="0" smtClean="0">
                <a:solidFill>
                  <a:schemeClr val="tx1"/>
                </a:solidFill>
                <a:effectLst/>
                <a:latin typeface="+mn-lt"/>
                <a:ea typeface="+mn-ea"/>
                <a:cs typeface="+mn-cs"/>
              </a:rPr>
              <a:t>人の市民が参加するという素晴らしい活動に発展しています。</a:t>
            </a:r>
            <a:endParaRPr kumimoji="1" lang="ja-JP" altLang="en-US" b="1" dirty="0"/>
          </a:p>
        </p:txBody>
      </p:sp>
      <p:sp>
        <p:nvSpPr>
          <p:cNvPr id="4" name="スライド番号プレースホルダー 3"/>
          <p:cNvSpPr>
            <a:spLocks noGrp="1"/>
          </p:cNvSpPr>
          <p:nvPr>
            <p:ph type="sldNum" sz="quarter" idx="10"/>
          </p:nvPr>
        </p:nvSpPr>
        <p:spPr/>
        <p:txBody>
          <a:bodyPr/>
          <a:lstStyle/>
          <a:p>
            <a:fld id="{16D73904-4544-4EEA-89C7-BCADF36914DC}" type="slidenum">
              <a:rPr kumimoji="1" lang="ja-JP" altLang="en-US" smtClean="0"/>
              <a:t>3</a:t>
            </a:fld>
            <a:endParaRPr kumimoji="1" lang="ja-JP" altLang="en-US"/>
          </a:p>
        </p:txBody>
      </p:sp>
    </p:spTree>
    <p:extLst>
      <p:ext uri="{BB962C8B-B14F-4D97-AF65-F5344CB8AC3E}">
        <p14:creationId xmlns:p14="http://schemas.microsoft.com/office/powerpoint/2010/main" val="392876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dirty="0" smtClean="0"/>
              <a:t>母子愛育会</a:t>
            </a:r>
            <a:r>
              <a:rPr lang="ja-JP" altLang="en-US" dirty="0" smtClean="0"/>
              <a:t>が作成した</a:t>
            </a:r>
            <a:r>
              <a:rPr lang="ja-JP" altLang="ja-JP" dirty="0" smtClean="0"/>
              <a:t>「コミュニティワークの実際」</a:t>
            </a:r>
            <a:r>
              <a:rPr lang="ja-JP" altLang="en-US" dirty="0" smtClean="0"/>
              <a:t>には，愛育班活動の意義として，以下のような９つの項目が挙げられています。</a:t>
            </a:r>
            <a:endParaRPr lang="en-US" altLang="ja-JP" dirty="0" smtClean="0"/>
          </a:p>
          <a:p>
            <a:r>
              <a:rPr kumimoji="1" lang="ja-JP" altLang="en-US" dirty="0" smtClean="0"/>
              <a:t>　人の役に立っていることを実感する　</a:t>
            </a:r>
          </a:p>
          <a:p>
            <a:r>
              <a:rPr kumimoji="1" lang="ja-JP" altLang="en-US" dirty="0" smtClean="0"/>
              <a:t>　達成感や満足感が得られる</a:t>
            </a:r>
          </a:p>
          <a:p>
            <a:r>
              <a:rPr kumimoji="1" lang="ja-JP" altLang="en-US" dirty="0" smtClean="0"/>
              <a:t>　自分が思ったり考えたりしていることを，活動を通して実現できる</a:t>
            </a:r>
          </a:p>
          <a:p>
            <a:r>
              <a:rPr kumimoji="1" lang="ja-JP" altLang="en-US" dirty="0" smtClean="0"/>
              <a:t>　話し合いや活動場面で役割や出番があり，自分の存在が認められる</a:t>
            </a:r>
          </a:p>
          <a:p>
            <a:r>
              <a:rPr kumimoji="1" lang="ja-JP" altLang="en-US" dirty="0" smtClean="0"/>
              <a:t>　居心地が良く，安心・安全で心やすらぐ時間がある</a:t>
            </a:r>
          </a:p>
          <a:p>
            <a:r>
              <a:rPr kumimoji="1" lang="ja-JP" altLang="en-US" dirty="0" smtClean="0"/>
              <a:t>　学習により新たな知識や知見が得られる</a:t>
            </a:r>
          </a:p>
          <a:p>
            <a:r>
              <a:rPr kumimoji="1" lang="ja-JP" altLang="en-US" dirty="0" smtClean="0"/>
              <a:t>　自分自身と家族の健康にプラスになる</a:t>
            </a:r>
          </a:p>
          <a:p>
            <a:r>
              <a:rPr kumimoji="1" lang="ja-JP" altLang="en-US" dirty="0" smtClean="0"/>
              <a:t>　仲間との出会いとつながりがある</a:t>
            </a:r>
          </a:p>
          <a:p>
            <a:r>
              <a:rPr kumimoji="1" lang="ja-JP" altLang="en-US" dirty="0" smtClean="0"/>
              <a:t>　保健師や保健センターとの関係が近くなって気軽に相談できる</a:t>
            </a:r>
            <a:endParaRPr kumimoji="1" lang="en-US" altLang="ja-JP" dirty="0" smtClean="0"/>
          </a:p>
          <a:p>
            <a:r>
              <a:rPr kumimoji="1" lang="ja-JP" altLang="en-US" dirty="0" smtClean="0"/>
              <a:t>こうした住民組織活動の意義は，愛育班活動に限ったことではなく，多くの住民組織活動に共通する意義であると考えます。</a:t>
            </a:r>
            <a:endParaRPr kumimoji="1" lang="en-US" altLang="ja-JP" dirty="0" smtClean="0"/>
          </a:p>
          <a:p>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16D73904-4544-4EEA-89C7-BCADF36914DC}" type="slidenum">
              <a:rPr kumimoji="1" lang="ja-JP" altLang="en-US" smtClean="0"/>
              <a:t>4</a:t>
            </a:fld>
            <a:endParaRPr kumimoji="1" lang="ja-JP" altLang="en-US"/>
          </a:p>
        </p:txBody>
      </p:sp>
    </p:spTree>
    <p:extLst>
      <p:ext uri="{BB962C8B-B14F-4D97-AF65-F5344CB8AC3E}">
        <p14:creationId xmlns:p14="http://schemas.microsoft.com/office/powerpoint/2010/main" val="1501159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潜在化している人材を掘り起こす際には，住民がこうした地域活動への参加において，住民が活動に何を期待するのか，地域活動にどのような意義を見出しているのかを理解することが大切です。</a:t>
            </a:r>
          </a:p>
          <a:p>
            <a:r>
              <a:rPr kumimoji="1" lang="ja-JP" altLang="ja-JP" sz="1200" kern="1200" dirty="0" smtClean="0">
                <a:solidFill>
                  <a:schemeClr val="tx1"/>
                </a:solidFill>
                <a:effectLst/>
                <a:latin typeface="+mn-lt"/>
                <a:ea typeface="+mn-ea"/>
                <a:cs typeface="+mn-cs"/>
              </a:rPr>
              <a:t>行政は，こうしたことを理解したうえで，戦略的に市民との接点を模索することになります。</a:t>
            </a:r>
          </a:p>
          <a:p>
            <a:r>
              <a:rPr kumimoji="1" lang="ja-JP" altLang="ja-JP" sz="1200" kern="1200" dirty="0" smtClean="0">
                <a:solidFill>
                  <a:schemeClr val="tx1"/>
                </a:solidFill>
                <a:effectLst/>
                <a:latin typeface="+mn-lt"/>
                <a:ea typeface="+mn-ea"/>
                <a:cs typeface="+mn-cs"/>
              </a:rPr>
              <a:t>横浜市で平成</a:t>
            </a:r>
            <a:r>
              <a:rPr kumimoji="1" lang="en-US" altLang="ja-JP" sz="1200" kern="1200" dirty="0" smtClean="0">
                <a:solidFill>
                  <a:schemeClr val="tx1"/>
                </a:solidFill>
                <a:effectLst/>
                <a:latin typeface="+mn-lt"/>
                <a:ea typeface="+mn-ea"/>
                <a:cs typeface="+mn-cs"/>
              </a:rPr>
              <a:t>24</a:t>
            </a:r>
            <a:r>
              <a:rPr kumimoji="1" lang="ja-JP" altLang="ja-JP" sz="1200" kern="1200" dirty="0" smtClean="0">
                <a:solidFill>
                  <a:schemeClr val="tx1"/>
                </a:solidFill>
                <a:effectLst/>
                <a:latin typeface="+mn-lt"/>
                <a:ea typeface="+mn-ea"/>
                <a:cs typeface="+mn-cs"/>
              </a:rPr>
              <a:t>年度に実施された市民意識調査では，地域活動参加への期待として，気軽に参加できること，新しい知り合いをつくれること，楽しいこと，誰かのためになっていることを実感できること，自分の特技や経験が活かせること，人間関係のしがらみがないこと，新しい知識や技術，経験が身につくことが挙げられていました。</a:t>
            </a:r>
          </a:p>
          <a:p>
            <a:r>
              <a:rPr kumimoji="1" lang="ja-JP" altLang="ja-JP" sz="1200" kern="1200" dirty="0" smtClean="0">
                <a:solidFill>
                  <a:schemeClr val="tx1"/>
                </a:solidFill>
                <a:effectLst/>
                <a:latin typeface="+mn-lt"/>
                <a:ea typeface="+mn-ea"/>
                <a:cs typeface="+mn-cs"/>
              </a:rPr>
              <a:t>こうした結果は横浜市に限らず，多くの地域で共通することでしょう。</a:t>
            </a:r>
          </a:p>
        </p:txBody>
      </p:sp>
      <p:sp>
        <p:nvSpPr>
          <p:cNvPr id="4" name="スライド番号プレースホルダー 3"/>
          <p:cNvSpPr>
            <a:spLocks noGrp="1"/>
          </p:cNvSpPr>
          <p:nvPr>
            <p:ph type="sldNum" sz="quarter" idx="10"/>
          </p:nvPr>
        </p:nvSpPr>
        <p:spPr/>
        <p:txBody>
          <a:bodyPr/>
          <a:lstStyle/>
          <a:p>
            <a:fld id="{16D73904-4544-4EEA-89C7-BCADF36914DC}" type="slidenum">
              <a:rPr kumimoji="1" lang="ja-JP" altLang="en-US" smtClean="0"/>
              <a:t>5</a:t>
            </a:fld>
            <a:endParaRPr kumimoji="1" lang="ja-JP" altLang="en-US"/>
          </a:p>
        </p:txBody>
      </p:sp>
    </p:spTree>
    <p:extLst>
      <p:ext uri="{BB962C8B-B14F-4D97-AF65-F5344CB8AC3E}">
        <p14:creationId xmlns:p14="http://schemas.microsoft.com/office/powerpoint/2010/main" val="15013899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養成講座や市民大学等で学んだことを契機に組織された地域活動は多くの場合，知る縁，「知縁」に基づく組織活動です。</a:t>
            </a:r>
          </a:p>
          <a:p>
            <a:r>
              <a:rPr kumimoji="1" lang="ja-JP" altLang="ja-JP" sz="1200" kern="1200" dirty="0" smtClean="0">
                <a:solidFill>
                  <a:schemeClr val="tx1"/>
                </a:solidFill>
                <a:effectLst/>
                <a:latin typeface="+mn-lt"/>
                <a:ea typeface="+mn-ea"/>
                <a:cs typeface="+mn-cs"/>
              </a:rPr>
              <a:t>知る縁の「知縁」に基づく組織は，共通の目的や問題意識を持っていることから，比較的，組織化が容易ですが，活動の範囲がメンバーの健康づくりにとどまっていては，健康格差は広がるばかりです。</a:t>
            </a:r>
          </a:p>
          <a:p>
            <a:r>
              <a:rPr kumimoji="1" lang="ja-JP" altLang="ja-JP" sz="1200" kern="1200" dirty="0" smtClean="0">
                <a:solidFill>
                  <a:schemeClr val="tx1"/>
                </a:solidFill>
                <a:effectLst/>
                <a:latin typeface="+mn-lt"/>
                <a:ea typeface="+mn-ea"/>
                <a:cs typeface="+mn-cs"/>
              </a:rPr>
              <a:t>すなわち，健康に関心のある人たちは，こうした組織を通じて，益々健康になりますが，健康に関心のない人たちは，こうした活動とは無縁のままであり，その結果，健康格差が広がってしまうのです。</a:t>
            </a:r>
          </a:p>
          <a:p>
            <a:r>
              <a:rPr kumimoji="1" lang="ja-JP" altLang="ja-JP" sz="1200" kern="1200" dirty="0" smtClean="0">
                <a:solidFill>
                  <a:schemeClr val="tx1"/>
                </a:solidFill>
                <a:effectLst/>
                <a:latin typeface="+mn-lt"/>
                <a:ea typeface="+mn-ea"/>
                <a:cs typeface="+mn-cs"/>
              </a:rPr>
              <a:t>しかし，横浜市が実施した市民意識調査の結果が示すように，多くのメンバーは自分達の健康づくりにとどまらず，地域の健康課題や生活課題の解決に向けて取り組みたいという意欲を持っています。</a:t>
            </a:r>
          </a:p>
          <a:p>
            <a:r>
              <a:rPr kumimoji="1" lang="ja-JP" altLang="ja-JP" sz="1200" kern="1200" dirty="0" smtClean="0">
                <a:solidFill>
                  <a:schemeClr val="tx1"/>
                </a:solidFill>
                <a:effectLst/>
                <a:latin typeface="+mn-lt"/>
                <a:ea typeface="+mn-ea"/>
                <a:cs typeface="+mn-cs"/>
              </a:rPr>
              <a:t>こうした組織を，地域に根差した「地縁」の組織とつなぐことにより，活動の範囲を広げることができます。</a:t>
            </a:r>
          </a:p>
        </p:txBody>
      </p:sp>
      <p:sp>
        <p:nvSpPr>
          <p:cNvPr id="4" name="スライド番号プレースホルダー 3"/>
          <p:cNvSpPr>
            <a:spLocks noGrp="1"/>
          </p:cNvSpPr>
          <p:nvPr>
            <p:ph type="sldNum" sz="quarter" idx="10"/>
          </p:nvPr>
        </p:nvSpPr>
        <p:spPr/>
        <p:txBody>
          <a:bodyPr/>
          <a:lstStyle/>
          <a:p>
            <a:fld id="{16D73904-4544-4EEA-89C7-BCADF36914DC}" type="slidenum">
              <a:rPr kumimoji="1" lang="ja-JP" altLang="en-US" smtClean="0"/>
              <a:t>6</a:t>
            </a:fld>
            <a:endParaRPr kumimoji="1" lang="ja-JP" altLang="en-US"/>
          </a:p>
        </p:txBody>
      </p:sp>
    </p:spTree>
    <p:extLst>
      <p:ext uri="{BB962C8B-B14F-4D97-AF65-F5344CB8AC3E}">
        <p14:creationId xmlns:p14="http://schemas.microsoft.com/office/powerpoint/2010/main" val="41277317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知る縁の「知縁」の組織とつながることが期待される，地域に根差した「地縁」の組織には，自治会や町内会があります。</a:t>
            </a:r>
          </a:p>
          <a:p>
            <a:r>
              <a:rPr kumimoji="1" lang="ja-JP" altLang="ja-JP" sz="1200" kern="1200" dirty="0" smtClean="0">
                <a:solidFill>
                  <a:schemeClr val="tx1"/>
                </a:solidFill>
                <a:effectLst/>
                <a:latin typeface="+mn-lt"/>
                <a:ea typeface="+mn-ea"/>
                <a:cs typeface="+mn-cs"/>
              </a:rPr>
              <a:t>地縁の乏しい地域においても，加入率に差こそあれ，自治会や町内会等が必ず存在しています。</a:t>
            </a:r>
          </a:p>
          <a:p>
            <a:r>
              <a:rPr kumimoji="1" lang="ja-JP" altLang="ja-JP" sz="1200" kern="1200" dirty="0" smtClean="0">
                <a:solidFill>
                  <a:schemeClr val="tx1"/>
                </a:solidFill>
                <a:effectLst/>
                <a:latin typeface="+mn-lt"/>
                <a:ea typeface="+mn-ea"/>
                <a:cs typeface="+mn-cs"/>
              </a:rPr>
              <a:t>また，老人クラブや小中学校のＰＴＡ，児童民生委員も必ず各地域に存在しています。</a:t>
            </a:r>
          </a:p>
          <a:p>
            <a:r>
              <a:rPr kumimoji="1" lang="ja-JP" altLang="ja-JP" sz="1200" kern="1200" dirty="0" smtClean="0">
                <a:solidFill>
                  <a:schemeClr val="tx1"/>
                </a:solidFill>
                <a:effectLst/>
                <a:latin typeface="+mn-lt"/>
                <a:ea typeface="+mn-ea"/>
                <a:cs typeface="+mn-cs"/>
              </a:rPr>
              <a:t>これに加えて，９割近い自治体で食生活改善推進員が存在し，約６割の自治体で健康推進員等が存在することが，平成</a:t>
            </a:r>
            <a:r>
              <a:rPr kumimoji="1" lang="en-US" altLang="ja-JP" sz="1200" kern="1200" dirty="0" smtClean="0">
                <a:solidFill>
                  <a:schemeClr val="tx1"/>
                </a:solidFill>
                <a:effectLst/>
                <a:latin typeface="+mn-lt"/>
                <a:ea typeface="+mn-ea"/>
                <a:cs typeface="+mn-cs"/>
              </a:rPr>
              <a:t>25</a:t>
            </a:r>
            <a:r>
              <a:rPr kumimoji="1" lang="ja-JP" altLang="ja-JP" sz="1200" kern="1200" dirty="0" smtClean="0">
                <a:solidFill>
                  <a:schemeClr val="tx1"/>
                </a:solidFill>
                <a:effectLst/>
                <a:latin typeface="+mn-lt"/>
                <a:ea typeface="+mn-ea"/>
                <a:cs typeface="+mn-cs"/>
              </a:rPr>
              <a:t>年度の本研究班調査で明らかになっています。</a:t>
            </a:r>
          </a:p>
          <a:p>
            <a:r>
              <a:rPr kumimoji="1" lang="ja-JP" altLang="ja-JP" sz="1200" kern="1200" dirty="0" smtClean="0">
                <a:solidFill>
                  <a:schemeClr val="tx1"/>
                </a:solidFill>
                <a:effectLst/>
                <a:latin typeface="+mn-lt"/>
                <a:ea typeface="+mn-ea"/>
                <a:cs typeface="+mn-cs"/>
              </a:rPr>
              <a:t>さらに，約４割の自治体で，地区社協や校区社協が組織されています。</a:t>
            </a:r>
          </a:p>
          <a:p>
            <a:r>
              <a:rPr kumimoji="1" lang="ja-JP" altLang="ja-JP" sz="1200" kern="1200" dirty="0" smtClean="0">
                <a:solidFill>
                  <a:schemeClr val="tx1"/>
                </a:solidFill>
                <a:effectLst/>
                <a:latin typeface="+mn-lt"/>
                <a:ea typeface="+mn-ea"/>
                <a:cs typeface="+mn-cs"/>
              </a:rPr>
              <a:t>地縁が乏しい地域であっても，地域に存在する住民組織を，知る縁の「知縁」の組織とどうつなげるかが重要な鍵を握っているのです。</a:t>
            </a:r>
          </a:p>
        </p:txBody>
      </p:sp>
      <p:sp>
        <p:nvSpPr>
          <p:cNvPr id="4" name="スライド番号プレースホルダー 3"/>
          <p:cNvSpPr>
            <a:spLocks noGrp="1"/>
          </p:cNvSpPr>
          <p:nvPr>
            <p:ph type="sldNum" sz="quarter" idx="10"/>
          </p:nvPr>
        </p:nvSpPr>
        <p:spPr/>
        <p:txBody>
          <a:bodyPr/>
          <a:lstStyle/>
          <a:p>
            <a:fld id="{16D73904-4544-4EEA-89C7-BCADF36914DC}" type="slidenum">
              <a:rPr kumimoji="1" lang="ja-JP" altLang="en-US" smtClean="0"/>
              <a:t>7</a:t>
            </a:fld>
            <a:endParaRPr kumimoji="1" lang="ja-JP" altLang="en-US"/>
          </a:p>
        </p:txBody>
      </p:sp>
    </p:spTree>
    <p:extLst>
      <p:ext uri="{BB962C8B-B14F-4D97-AF65-F5344CB8AC3E}">
        <p14:creationId xmlns:p14="http://schemas.microsoft.com/office/powerpoint/2010/main" val="28396270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200" dirty="0" smtClean="0">
                <a:solidFill>
                  <a:srgbClr val="0000FF"/>
                </a:solidFill>
              </a:rPr>
              <a:t>こうした</a:t>
            </a:r>
            <a:r>
              <a:rPr lang="ja-JP" altLang="en-US" sz="1200" dirty="0" smtClean="0">
                <a:solidFill>
                  <a:srgbClr val="0000FF"/>
                </a:solidFill>
              </a:rPr>
              <a:t>地域に根差した</a:t>
            </a:r>
            <a:r>
              <a:rPr lang="ja-JP" altLang="ja-JP" sz="1200" dirty="0" smtClean="0">
                <a:solidFill>
                  <a:srgbClr val="0000FF"/>
                </a:solidFill>
              </a:rPr>
              <a:t>「地縁」の組織を</a:t>
            </a:r>
            <a:r>
              <a:rPr lang="ja-JP" altLang="en-US" sz="1200" dirty="0" smtClean="0">
                <a:solidFill>
                  <a:srgbClr val="0000FF"/>
                </a:solidFill>
              </a:rPr>
              <a:t>知る縁の</a:t>
            </a:r>
            <a:r>
              <a:rPr lang="ja-JP" altLang="ja-JP" sz="1200" dirty="0" smtClean="0">
                <a:solidFill>
                  <a:srgbClr val="0000FF"/>
                </a:solidFill>
              </a:rPr>
              <a:t>「知縁」の組織と結びつけるために</a:t>
            </a:r>
            <a:r>
              <a:rPr lang="ja-JP" altLang="en-US" sz="1200" dirty="0" smtClean="0">
                <a:solidFill>
                  <a:srgbClr val="0000FF"/>
                </a:solidFill>
              </a:rPr>
              <a:t>は</a:t>
            </a:r>
            <a:r>
              <a:rPr lang="ja-JP" altLang="ja-JP" sz="1200" dirty="0" smtClean="0">
                <a:solidFill>
                  <a:srgbClr val="0000FF"/>
                </a:solidFill>
              </a:rPr>
              <a:t>，</a:t>
            </a:r>
            <a:r>
              <a:rPr lang="ja-JP" altLang="ja-JP" sz="1200" dirty="0" smtClean="0">
                <a:solidFill>
                  <a:srgbClr val="0000FF"/>
                </a:solidFill>
                <a:effectLst>
                  <a:outerShdw blurRad="38100" dist="38100" dir="2700000" algn="tl">
                    <a:srgbClr val="000000">
                      <a:alpha val="43137"/>
                    </a:srgbClr>
                  </a:outerShdw>
                </a:effectLst>
              </a:rPr>
              <a:t>地域単位で，「健康づくり推進協議会」</a:t>
            </a:r>
            <a:r>
              <a:rPr lang="ja-JP" altLang="ja-JP" sz="1200" dirty="0" smtClean="0">
                <a:solidFill>
                  <a:srgbClr val="0000FF"/>
                </a:solidFill>
              </a:rPr>
              <a:t>や</a:t>
            </a:r>
            <a:r>
              <a:rPr lang="ja-JP" altLang="ja-JP" sz="1200" dirty="0" smtClean="0">
                <a:solidFill>
                  <a:srgbClr val="0000FF"/>
                </a:solidFill>
                <a:effectLst>
                  <a:outerShdw blurRad="38100" dist="38100" dir="2700000" algn="tl">
                    <a:srgbClr val="000000">
                      <a:alpha val="43137"/>
                    </a:srgbClr>
                  </a:outerShdw>
                </a:effectLst>
              </a:rPr>
              <a:t>「まちづくり協議会」</a:t>
            </a:r>
            <a:r>
              <a:rPr lang="ja-JP" altLang="ja-JP" sz="1200" dirty="0" smtClean="0">
                <a:solidFill>
                  <a:srgbClr val="0000FF"/>
                </a:solidFill>
              </a:rPr>
              <a:t>といった協議会を立ち上げることが有効で</a:t>
            </a:r>
            <a:r>
              <a:rPr lang="ja-JP" altLang="en-US" sz="1200" dirty="0" smtClean="0">
                <a:solidFill>
                  <a:srgbClr val="0000FF"/>
                </a:solidFill>
              </a:rPr>
              <a:t>す</a:t>
            </a:r>
            <a:r>
              <a:rPr lang="ja-JP" altLang="ja-JP" sz="1200" dirty="0" smtClean="0">
                <a:solidFill>
                  <a:srgbClr val="0000FF"/>
                </a:solidFill>
              </a:rPr>
              <a:t>。</a:t>
            </a:r>
            <a:endParaRPr lang="en-US" altLang="ja-JP" sz="1200" dirty="0" smtClean="0">
              <a:solidFill>
                <a:srgbClr val="0000FF"/>
              </a:solidFill>
            </a:endParaRPr>
          </a:p>
          <a:p>
            <a:r>
              <a:rPr lang="ja-JP" altLang="ja-JP" sz="1200" dirty="0" smtClean="0">
                <a:solidFill>
                  <a:srgbClr val="0000FF"/>
                </a:solidFill>
              </a:rPr>
              <a:t>この時，地域は校区単位であったり，もう少し小さな連合自治会単位であったり，逆に，中学校区単位であったりとケースバイケースで</a:t>
            </a:r>
            <a:r>
              <a:rPr lang="ja-JP" altLang="en-US" sz="1200" dirty="0" smtClean="0">
                <a:solidFill>
                  <a:srgbClr val="0000FF"/>
                </a:solidFill>
              </a:rPr>
              <a:t>す</a:t>
            </a:r>
            <a:r>
              <a:rPr lang="ja-JP" altLang="ja-JP" sz="1200" dirty="0" smtClean="0">
                <a:solidFill>
                  <a:srgbClr val="0000FF"/>
                </a:solidFill>
              </a:rPr>
              <a:t>。</a:t>
            </a:r>
            <a:r>
              <a:rPr lang="ja-JP" altLang="en-US" sz="1200" dirty="0" smtClean="0">
                <a:solidFill>
                  <a:srgbClr val="0000FF"/>
                </a:solidFill>
              </a:rPr>
              <a:t>古くから，公民館活動が盛んな地域においては，公民館単位で，こうした協議会を立ち上げることも有効でしょう。</a:t>
            </a:r>
            <a:endParaRPr lang="ja-JP" altLang="ja-JP" sz="1200" dirty="0" smtClean="0">
              <a:solidFill>
                <a:srgbClr val="0000FF"/>
              </a:solidFill>
            </a:endParaRPr>
          </a:p>
          <a:p>
            <a:r>
              <a:rPr lang="ja-JP" altLang="ja-JP" sz="1200" dirty="0" smtClean="0">
                <a:solidFill>
                  <a:srgbClr val="0000FF"/>
                </a:solidFill>
              </a:rPr>
              <a:t>協議会の立ち上げにおいては，上述したような</a:t>
            </a:r>
            <a:r>
              <a:rPr lang="ja-JP" altLang="en-US" sz="1200" dirty="0" smtClean="0">
                <a:solidFill>
                  <a:srgbClr val="0000FF"/>
                </a:solidFill>
              </a:rPr>
              <a:t>地域</a:t>
            </a:r>
            <a:r>
              <a:rPr lang="ja-JP" altLang="ja-JP" sz="1200" dirty="0" smtClean="0">
                <a:solidFill>
                  <a:srgbClr val="0000FF"/>
                </a:solidFill>
              </a:rPr>
              <a:t>をベースとした組織・団体だけでなく</a:t>
            </a:r>
            <a:r>
              <a:rPr lang="ja-JP" altLang="en-US" sz="1200" dirty="0" smtClean="0">
                <a:solidFill>
                  <a:srgbClr val="0000FF"/>
                </a:solidFill>
              </a:rPr>
              <a:t>，</a:t>
            </a:r>
            <a:r>
              <a:rPr lang="ja-JP" altLang="ja-JP" sz="1200" dirty="0" smtClean="0">
                <a:solidFill>
                  <a:srgbClr val="0000FF"/>
                </a:solidFill>
              </a:rPr>
              <a:t>必要に応じて，</a:t>
            </a:r>
            <a:r>
              <a:rPr lang="ja-JP" altLang="ja-JP" sz="1200" dirty="0" smtClean="0">
                <a:solidFill>
                  <a:srgbClr val="0000FF"/>
                </a:solidFill>
                <a:effectLst>
                  <a:outerShdw blurRad="38100" dist="38100" dir="2700000" algn="tl">
                    <a:srgbClr val="000000">
                      <a:alpha val="43137"/>
                    </a:srgbClr>
                  </a:outerShdw>
                </a:effectLst>
              </a:rPr>
              <a:t>職域や職能をベースにした組織・団体</a:t>
            </a:r>
            <a:r>
              <a:rPr lang="ja-JP" altLang="en-US" sz="1200" dirty="0" smtClean="0">
                <a:solidFill>
                  <a:srgbClr val="0000FF"/>
                </a:solidFill>
                <a:effectLst>
                  <a:outerShdw blurRad="38100" dist="38100" dir="2700000" algn="tl">
                    <a:srgbClr val="000000">
                      <a:alpha val="43137"/>
                    </a:srgbClr>
                  </a:outerShdw>
                </a:effectLst>
              </a:rPr>
              <a:t>，例えば，</a:t>
            </a:r>
            <a:r>
              <a:rPr lang="ja-JP" altLang="ja-JP" sz="1200" dirty="0" smtClean="0">
                <a:solidFill>
                  <a:srgbClr val="0000FF"/>
                </a:solidFill>
                <a:effectLst>
                  <a:outerShdw blurRad="38100" dist="38100" dir="2700000" algn="tl">
                    <a:srgbClr val="000000">
                      <a:alpha val="43137"/>
                    </a:srgbClr>
                  </a:outerShdw>
                </a:effectLst>
              </a:rPr>
              <a:t>商店街や医師会等を巻き込む</a:t>
            </a:r>
            <a:r>
              <a:rPr lang="ja-JP" altLang="ja-JP" sz="1200" dirty="0" smtClean="0">
                <a:solidFill>
                  <a:srgbClr val="0000FF"/>
                </a:solidFill>
              </a:rPr>
              <a:t>ことも有効で</a:t>
            </a:r>
            <a:r>
              <a:rPr lang="ja-JP" altLang="en-US" sz="1200" dirty="0" smtClean="0">
                <a:solidFill>
                  <a:srgbClr val="0000FF"/>
                </a:solidFill>
              </a:rPr>
              <a:t>す</a:t>
            </a:r>
            <a:r>
              <a:rPr lang="ja-JP" altLang="ja-JP" sz="1200" dirty="0" smtClean="0">
                <a:solidFill>
                  <a:srgbClr val="0000FF"/>
                </a:solidFill>
              </a:rPr>
              <a:t>。</a:t>
            </a:r>
            <a:endParaRPr lang="en-US" altLang="ja-JP" sz="1200" dirty="0" smtClean="0">
              <a:solidFill>
                <a:srgbClr val="0000FF"/>
              </a:solidFill>
            </a:endParaRPr>
          </a:p>
          <a:p>
            <a:r>
              <a:rPr lang="ja-JP" altLang="ja-JP" sz="1200" dirty="0" smtClean="0">
                <a:solidFill>
                  <a:srgbClr val="0000FF"/>
                </a:solidFill>
              </a:rPr>
              <a:t>その際，</a:t>
            </a:r>
            <a:r>
              <a:rPr lang="ja-JP" altLang="en-US" sz="1200" dirty="0" smtClean="0">
                <a:solidFill>
                  <a:srgbClr val="0000FF"/>
                </a:solidFill>
              </a:rPr>
              <a:t>日頃，</a:t>
            </a:r>
            <a:r>
              <a:rPr lang="ja-JP" altLang="ja-JP" sz="1200" dirty="0" smtClean="0">
                <a:solidFill>
                  <a:srgbClr val="0000FF"/>
                </a:solidFill>
              </a:rPr>
              <a:t>各組織・団体</a:t>
            </a:r>
            <a:r>
              <a:rPr lang="ja-JP" altLang="en-US" sz="1200" dirty="0" smtClean="0">
                <a:solidFill>
                  <a:srgbClr val="0000FF"/>
                </a:solidFill>
              </a:rPr>
              <a:t>と</a:t>
            </a:r>
            <a:r>
              <a:rPr lang="ja-JP" altLang="ja-JP" sz="1200" dirty="0" smtClean="0">
                <a:solidFill>
                  <a:srgbClr val="0000FF"/>
                </a:solidFill>
              </a:rPr>
              <a:t>関わ</a:t>
            </a:r>
            <a:r>
              <a:rPr lang="ja-JP" altLang="en-US" sz="1200" dirty="0" smtClean="0">
                <a:solidFill>
                  <a:srgbClr val="0000FF"/>
                </a:solidFill>
              </a:rPr>
              <a:t>っている，</a:t>
            </a:r>
            <a:r>
              <a:rPr lang="ja-JP" altLang="en-US" sz="1200" dirty="0" smtClean="0">
                <a:solidFill>
                  <a:srgbClr val="0000FF"/>
                </a:solidFill>
                <a:effectLst>
                  <a:outerShdw blurRad="38100" dist="38100" dir="2700000" algn="tl">
                    <a:srgbClr val="000000">
                      <a:alpha val="43137"/>
                    </a:srgbClr>
                  </a:outerShdw>
                </a:effectLst>
              </a:rPr>
              <a:t>行政内部の</a:t>
            </a:r>
            <a:r>
              <a:rPr lang="ja-JP" altLang="ja-JP" sz="1200" dirty="0" smtClean="0">
                <a:solidFill>
                  <a:srgbClr val="0000FF"/>
                </a:solidFill>
                <a:effectLst>
                  <a:outerShdw blurRad="38100" dist="38100" dir="2700000" algn="tl">
                    <a:srgbClr val="000000">
                      <a:alpha val="43137"/>
                    </a:srgbClr>
                  </a:outerShdw>
                </a:effectLst>
              </a:rPr>
              <a:t>他部局との連携</a:t>
            </a:r>
            <a:r>
              <a:rPr lang="ja-JP" altLang="ja-JP" sz="1200" dirty="0" smtClean="0">
                <a:solidFill>
                  <a:srgbClr val="0000FF"/>
                </a:solidFill>
              </a:rPr>
              <a:t>が重要</a:t>
            </a:r>
            <a:r>
              <a:rPr lang="ja-JP" altLang="en-US" sz="1200" dirty="0" smtClean="0">
                <a:solidFill>
                  <a:srgbClr val="0000FF"/>
                </a:solidFill>
              </a:rPr>
              <a:t>になります</a:t>
            </a:r>
            <a:r>
              <a:rPr lang="ja-JP" altLang="ja-JP" sz="1200" dirty="0" smtClean="0">
                <a:solidFill>
                  <a:srgbClr val="0000FF"/>
                </a:solidFill>
              </a:rPr>
              <a:t>。</a:t>
            </a:r>
            <a:endParaRPr kumimoji="1" lang="ja-JP" altLang="en-US" sz="1200" kern="1200" dirty="0" smtClean="0">
              <a:solidFill>
                <a:srgbClr val="0000FF"/>
              </a:solidFill>
              <a:latin typeface="+mj-ea"/>
              <a:ea typeface="+mn-ea"/>
              <a:cs typeface="+mn-cs"/>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16D73904-4544-4EEA-89C7-BCADF36914DC}" type="slidenum">
              <a:rPr kumimoji="1" lang="ja-JP" altLang="en-US" smtClean="0"/>
              <a:t>8</a:t>
            </a:fld>
            <a:endParaRPr kumimoji="1" lang="ja-JP" altLang="en-US"/>
          </a:p>
        </p:txBody>
      </p:sp>
    </p:spTree>
    <p:extLst>
      <p:ext uri="{BB962C8B-B14F-4D97-AF65-F5344CB8AC3E}">
        <p14:creationId xmlns:p14="http://schemas.microsoft.com/office/powerpoint/2010/main" val="42869737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行政の縦割りの弊害が良く指摘されますが，住民組織も地域で縦割りで存在していることが少なくありません。</a:t>
            </a:r>
            <a:endParaRPr kumimoji="1" lang="en-US" altLang="ja-JP" dirty="0" smtClean="0"/>
          </a:p>
          <a:p>
            <a:r>
              <a:rPr kumimoji="1" lang="ja-JP" altLang="en-US" dirty="0" smtClean="0"/>
              <a:t>地域には，</a:t>
            </a:r>
            <a:r>
              <a:rPr lang="ja-JP" altLang="en-US" sz="1200" dirty="0" smtClean="0">
                <a:solidFill>
                  <a:srgbClr val="0033CC"/>
                </a:solidFill>
              </a:rPr>
              <a:t>世代・分野・目的別の組織がそれぞれ，バラバラに存在しています。</a:t>
            </a:r>
            <a:r>
              <a:rPr kumimoji="1" lang="ja-JP" altLang="en-US" dirty="0" smtClean="0"/>
              <a:t>世代別では，</a:t>
            </a:r>
            <a:r>
              <a:rPr lang="ja-JP" altLang="en-US" sz="1200" dirty="0" smtClean="0"/>
              <a:t>青年団，婦人会，老人クラブ，学校のＰＴＡや保育所の保護者会といった組織があります。分野別では，自治会長や民生委員・地区社協，商工会や商店街・同業組合等，公民館長・生涯学習グループといった具合です。</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健康づくりを目的とする組織も，歩こう会等の運動グループや食生活改善推進協議会，健康づくり推進員等，糖尿病友の会等の自助グループがバラバラに活動していることも多いのが現状です。さらに，健康関連では，医師会・歯科医師会・薬剤師会に所属する先生方が地域にはいます。</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このように地域に縦割りで，様々な組織が存在していますが，それだけでは，地域の健康課題や生活課題を効果的に解決することができません。こうした縦割りで存在する組織に横串を刺すことが大切です。</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それが，校区毎の「まちづくり協議会」であったり，「健康を考える会」であったりします。このように地域単位で，それぞれの組織のメンバーが集まることにより，地域の課題を共有し，それぞれの組織が持つ機能や資源を動員すれば，地域の様々な課題の解決が可能です。</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こうした取り組みを通して，それぞれの組織がエンパワーされ，地域がエンパワーされるのです。</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こうした住民組織の縦糸と横糸をうまく織りなし，活動の基盤を構築する仕掛けは行政の役割と言えるでしょう。</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16D73904-4544-4EEA-89C7-BCADF36914DC}" type="slidenum">
              <a:rPr kumimoji="1" lang="ja-JP" altLang="en-US" smtClean="0"/>
              <a:t>9</a:t>
            </a:fld>
            <a:endParaRPr kumimoji="1" lang="ja-JP" altLang="en-US"/>
          </a:p>
        </p:txBody>
      </p:sp>
    </p:spTree>
    <p:extLst>
      <p:ext uri="{BB962C8B-B14F-4D97-AF65-F5344CB8AC3E}">
        <p14:creationId xmlns:p14="http://schemas.microsoft.com/office/powerpoint/2010/main" val="1340441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F58CE39-C9E4-4A6A-AB5E-56ACE1582C65}"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A9F1940-AF65-445F-8B9D-51D9EED0199C}" type="slidenum">
              <a:rPr kumimoji="1" lang="ja-JP" altLang="en-US" smtClean="0"/>
              <a:t>‹#›</a:t>
            </a:fld>
            <a:endParaRPr kumimoji="1" lang="ja-JP" altLang="en-US"/>
          </a:p>
        </p:txBody>
      </p:sp>
    </p:spTree>
    <p:extLst>
      <p:ext uri="{BB962C8B-B14F-4D97-AF65-F5344CB8AC3E}">
        <p14:creationId xmlns:p14="http://schemas.microsoft.com/office/powerpoint/2010/main" val="2916180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F58CE39-C9E4-4A6A-AB5E-56ACE1582C65}"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A9F1940-AF65-445F-8B9D-51D9EED0199C}" type="slidenum">
              <a:rPr kumimoji="1" lang="ja-JP" altLang="en-US" smtClean="0"/>
              <a:t>‹#›</a:t>
            </a:fld>
            <a:endParaRPr kumimoji="1" lang="ja-JP" altLang="en-US"/>
          </a:p>
        </p:txBody>
      </p:sp>
    </p:spTree>
    <p:extLst>
      <p:ext uri="{BB962C8B-B14F-4D97-AF65-F5344CB8AC3E}">
        <p14:creationId xmlns:p14="http://schemas.microsoft.com/office/powerpoint/2010/main" val="860210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F58CE39-C9E4-4A6A-AB5E-56ACE1582C65}"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A9F1940-AF65-445F-8B9D-51D9EED0199C}" type="slidenum">
              <a:rPr kumimoji="1" lang="ja-JP" altLang="en-US" smtClean="0"/>
              <a:t>‹#›</a:t>
            </a:fld>
            <a:endParaRPr kumimoji="1" lang="ja-JP" altLang="en-US"/>
          </a:p>
        </p:txBody>
      </p:sp>
    </p:spTree>
    <p:extLst>
      <p:ext uri="{BB962C8B-B14F-4D97-AF65-F5344CB8AC3E}">
        <p14:creationId xmlns:p14="http://schemas.microsoft.com/office/powerpoint/2010/main" val="435862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F58CE39-C9E4-4A6A-AB5E-56ACE1582C65}"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A9F1940-AF65-445F-8B9D-51D9EED0199C}" type="slidenum">
              <a:rPr kumimoji="1" lang="ja-JP" altLang="en-US" smtClean="0"/>
              <a:t>‹#›</a:t>
            </a:fld>
            <a:endParaRPr kumimoji="1" lang="ja-JP" altLang="en-US"/>
          </a:p>
        </p:txBody>
      </p:sp>
    </p:spTree>
    <p:extLst>
      <p:ext uri="{BB962C8B-B14F-4D97-AF65-F5344CB8AC3E}">
        <p14:creationId xmlns:p14="http://schemas.microsoft.com/office/powerpoint/2010/main" val="4246660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F58CE39-C9E4-4A6A-AB5E-56ACE1582C65}"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A9F1940-AF65-445F-8B9D-51D9EED0199C}" type="slidenum">
              <a:rPr kumimoji="1" lang="ja-JP" altLang="en-US" smtClean="0"/>
              <a:t>‹#›</a:t>
            </a:fld>
            <a:endParaRPr kumimoji="1" lang="ja-JP" altLang="en-US"/>
          </a:p>
        </p:txBody>
      </p:sp>
    </p:spTree>
    <p:extLst>
      <p:ext uri="{BB962C8B-B14F-4D97-AF65-F5344CB8AC3E}">
        <p14:creationId xmlns:p14="http://schemas.microsoft.com/office/powerpoint/2010/main" val="2374287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F58CE39-C9E4-4A6A-AB5E-56ACE1582C65}" type="datetimeFigureOut">
              <a:rPr kumimoji="1" lang="ja-JP" altLang="en-US" smtClean="0"/>
              <a:t>2015/3/1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A9F1940-AF65-445F-8B9D-51D9EED0199C}" type="slidenum">
              <a:rPr kumimoji="1" lang="ja-JP" altLang="en-US" smtClean="0"/>
              <a:t>‹#›</a:t>
            </a:fld>
            <a:endParaRPr kumimoji="1" lang="ja-JP" altLang="en-US"/>
          </a:p>
        </p:txBody>
      </p:sp>
    </p:spTree>
    <p:extLst>
      <p:ext uri="{BB962C8B-B14F-4D97-AF65-F5344CB8AC3E}">
        <p14:creationId xmlns:p14="http://schemas.microsoft.com/office/powerpoint/2010/main" val="1466170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F58CE39-C9E4-4A6A-AB5E-56ACE1582C65}" type="datetimeFigureOut">
              <a:rPr kumimoji="1" lang="ja-JP" altLang="en-US" smtClean="0"/>
              <a:t>2015/3/1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A9F1940-AF65-445F-8B9D-51D9EED0199C}" type="slidenum">
              <a:rPr kumimoji="1" lang="ja-JP" altLang="en-US" smtClean="0"/>
              <a:t>‹#›</a:t>
            </a:fld>
            <a:endParaRPr kumimoji="1" lang="ja-JP" altLang="en-US"/>
          </a:p>
        </p:txBody>
      </p:sp>
    </p:spTree>
    <p:extLst>
      <p:ext uri="{BB962C8B-B14F-4D97-AF65-F5344CB8AC3E}">
        <p14:creationId xmlns:p14="http://schemas.microsoft.com/office/powerpoint/2010/main" val="1343654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F58CE39-C9E4-4A6A-AB5E-56ACE1582C65}" type="datetimeFigureOut">
              <a:rPr kumimoji="1" lang="ja-JP" altLang="en-US" smtClean="0"/>
              <a:t>2015/3/1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A9F1940-AF65-445F-8B9D-51D9EED0199C}" type="slidenum">
              <a:rPr kumimoji="1" lang="ja-JP" altLang="en-US" smtClean="0"/>
              <a:t>‹#›</a:t>
            </a:fld>
            <a:endParaRPr kumimoji="1" lang="ja-JP" altLang="en-US"/>
          </a:p>
        </p:txBody>
      </p:sp>
    </p:spTree>
    <p:extLst>
      <p:ext uri="{BB962C8B-B14F-4D97-AF65-F5344CB8AC3E}">
        <p14:creationId xmlns:p14="http://schemas.microsoft.com/office/powerpoint/2010/main" val="3188495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F58CE39-C9E4-4A6A-AB5E-56ACE1582C65}" type="datetimeFigureOut">
              <a:rPr kumimoji="1" lang="ja-JP" altLang="en-US" smtClean="0"/>
              <a:t>2015/3/1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A9F1940-AF65-445F-8B9D-51D9EED0199C}" type="slidenum">
              <a:rPr kumimoji="1" lang="ja-JP" altLang="en-US" smtClean="0"/>
              <a:t>‹#›</a:t>
            </a:fld>
            <a:endParaRPr kumimoji="1" lang="ja-JP" altLang="en-US"/>
          </a:p>
        </p:txBody>
      </p:sp>
    </p:spTree>
    <p:extLst>
      <p:ext uri="{BB962C8B-B14F-4D97-AF65-F5344CB8AC3E}">
        <p14:creationId xmlns:p14="http://schemas.microsoft.com/office/powerpoint/2010/main" val="566886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F58CE39-C9E4-4A6A-AB5E-56ACE1582C65}" type="datetimeFigureOut">
              <a:rPr kumimoji="1" lang="ja-JP" altLang="en-US" smtClean="0"/>
              <a:t>2015/3/1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A9F1940-AF65-445F-8B9D-51D9EED0199C}" type="slidenum">
              <a:rPr kumimoji="1" lang="ja-JP" altLang="en-US" smtClean="0"/>
              <a:t>‹#›</a:t>
            </a:fld>
            <a:endParaRPr kumimoji="1" lang="ja-JP" altLang="en-US"/>
          </a:p>
        </p:txBody>
      </p:sp>
    </p:spTree>
    <p:extLst>
      <p:ext uri="{BB962C8B-B14F-4D97-AF65-F5344CB8AC3E}">
        <p14:creationId xmlns:p14="http://schemas.microsoft.com/office/powerpoint/2010/main" val="2114099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F58CE39-C9E4-4A6A-AB5E-56ACE1582C65}" type="datetimeFigureOut">
              <a:rPr kumimoji="1" lang="ja-JP" altLang="en-US" smtClean="0"/>
              <a:t>2015/3/1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A9F1940-AF65-445F-8B9D-51D9EED0199C}" type="slidenum">
              <a:rPr kumimoji="1" lang="ja-JP" altLang="en-US" smtClean="0"/>
              <a:t>‹#›</a:t>
            </a:fld>
            <a:endParaRPr kumimoji="1" lang="ja-JP" altLang="en-US"/>
          </a:p>
        </p:txBody>
      </p:sp>
    </p:spTree>
    <p:extLst>
      <p:ext uri="{BB962C8B-B14F-4D97-AF65-F5344CB8AC3E}">
        <p14:creationId xmlns:p14="http://schemas.microsoft.com/office/powerpoint/2010/main" val="3222792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58CE39-C9E4-4A6A-AB5E-56ACE1582C65}" type="datetimeFigureOut">
              <a:rPr kumimoji="1" lang="ja-JP" altLang="en-US" smtClean="0"/>
              <a:t>2015/3/1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9F1940-AF65-445F-8B9D-51D9EED0199C}" type="slidenum">
              <a:rPr kumimoji="1" lang="ja-JP" altLang="en-US" smtClean="0"/>
              <a:t>‹#›</a:t>
            </a:fld>
            <a:endParaRPr kumimoji="1" lang="ja-JP" altLang="en-US"/>
          </a:p>
        </p:txBody>
      </p:sp>
    </p:spTree>
    <p:extLst>
      <p:ext uri="{BB962C8B-B14F-4D97-AF65-F5344CB8AC3E}">
        <p14:creationId xmlns:p14="http://schemas.microsoft.com/office/powerpoint/2010/main" val="4125161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1700808"/>
            <a:ext cx="7772400" cy="2880320"/>
          </a:xfrm>
        </p:spPr>
        <p:txBody>
          <a:bodyPr>
            <a:normAutofit/>
          </a:bodyPr>
          <a:lstStyle/>
          <a:p>
            <a:pPr>
              <a:lnSpc>
                <a:spcPct val="150000"/>
              </a:lnSpc>
            </a:pPr>
            <a:r>
              <a:rPr lang="ja-JP" altLang="ja-JP" sz="4800" dirty="0">
                <a:solidFill>
                  <a:srgbClr val="FF0000"/>
                </a:solidFill>
              </a:rPr>
              <a:t>地縁の乏しい地域に</a:t>
            </a:r>
            <a:r>
              <a:rPr lang="ja-JP" altLang="ja-JP" sz="4800" dirty="0" smtClean="0">
                <a:solidFill>
                  <a:srgbClr val="FF0000"/>
                </a:solidFill>
              </a:rPr>
              <a:t>おける</a:t>
            </a:r>
            <a:r>
              <a:rPr lang="en-US" altLang="ja-JP" sz="4800" dirty="0" smtClean="0">
                <a:solidFill>
                  <a:srgbClr val="FF0000"/>
                </a:solidFill>
              </a:rPr>
              <a:t/>
            </a:r>
            <a:br>
              <a:rPr lang="en-US" altLang="ja-JP" sz="4800" dirty="0" smtClean="0">
                <a:solidFill>
                  <a:srgbClr val="FF0000"/>
                </a:solidFill>
              </a:rPr>
            </a:br>
            <a:r>
              <a:rPr lang="ja-JP" altLang="ja-JP" sz="4800" dirty="0" smtClean="0">
                <a:solidFill>
                  <a:srgbClr val="FF0000"/>
                </a:solidFill>
              </a:rPr>
              <a:t>住民</a:t>
            </a:r>
            <a:r>
              <a:rPr lang="ja-JP" altLang="ja-JP" sz="4800" dirty="0">
                <a:solidFill>
                  <a:srgbClr val="FF0000"/>
                </a:solidFill>
              </a:rPr>
              <a:t>組織活動</a:t>
            </a:r>
            <a:endParaRPr kumimoji="1" lang="ja-JP" altLang="en-US" sz="4800" dirty="0">
              <a:solidFill>
                <a:srgbClr val="FF0000"/>
              </a:solidFill>
            </a:endParaRPr>
          </a:p>
        </p:txBody>
      </p:sp>
    </p:spTree>
    <p:extLst>
      <p:ext uri="{BB962C8B-B14F-4D97-AF65-F5344CB8AC3E}">
        <p14:creationId xmlns:p14="http://schemas.microsoft.com/office/powerpoint/2010/main" val="12604064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上矢印 19"/>
          <p:cNvSpPr/>
          <p:nvPr/>
        </p:nvSpPr>
        <p:spPr>
          <a:xfrm>
            <a:off x="1034142" y="2240639"/>
            <a:ext cx="544286" cy="533400"/>
          </a:xfrm>
          <a:prstGeom prst="upArrow">
            <a:avLst/>
          </a:prstGeom>
          <a:solidFill>
            <a:srgbClr val="66FF33"/>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上矢印 20"/>
          <p:cNvSpPr/>
          <p:nvPr/>
        </p:nvSpPr>
        <p:spPr>
          <a:xfrm>
            <a:off x="3243942" y="2240639"/>
            <a:ext cx="544286" cy="533400"/>
          </a:xfrm>
          <a:prstGeom prst="upArrow">
            <a:avLst/>
          </a:prstGeom>
          <a:solidFill>
            <a:srgbClr val="66FF33"/>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上矢印 21"/>
          <p:cNvSpPr/>
          <p:nvPr/>
        </p:nvSpPr>
        <p:spPr>
          <a:xfrm>
            <a:off x="5377542" y="2240639"/>
            <a:ext cx="544286" cy="533400"/>
          </a:xfrm>
          <a:prstGeom prst="upArrow">
            <a:avLst/>
          </a:prstGeom>
          <a:solidFill>
            <a:srgbClr val="66FF33"/>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上矢印 22"/>
          <p:cNvSpPr/>
          <p:nvPr/>
        </p:nvSpPr>
        <p:spPr>
          <a:xfrm>
            <a:off x="7522029" y="2240639"/>
            <a:ext cx="544286" cy="533400"/>
          </a:xfrm>
          <a:prstGeom prst="upArrow">
            <a:avLst/>
          </a:prstGeom>
          <a:solidFill>
            <a:srgbClr val="66FF33"/>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 17"/>
          <p:cNvSpPr/>
          <p:nvPr/>
        </p:nvSpPr>
        <p:spPr>
          <a:xfrm>
            <a:off x="272142" y="1162951"/>
            <a:ext cx="8610600" cy="104502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FF00"/>
              </a:solidFill>
            </a:endParaRPr>
          </a:p>
        </p:txBody>
      </p:sp>
      <p:sp>
        <p:nvSpPr>
          <p:cNvPr id="4" name="テキスト ボックス 3"/>
          <p:cNvSpPr txBox="1"/>
          <p:nvPr/>
        </p:nvSpPr>
        <p:spPr>
          <a:xfrm>
            <a:off x="6767845" y="4566734"/>
            <a:ext cx="2031325" cy="461665"/>
          </a:xfrm>
          <a:prstGeom prst="rect">
            <a:avLst/>
          </a:prstGeom>
          <a:solidFill>
            <a:srgbClr val="FFFF00"/>
          </a:solidFill>
          <a:ln>
            <a:solidFill>
              <a:schemeClr val="tx1"/>
            </a:solidFill>
          </a:ln>
        </p:spPr>
        <p:txBody>
          <a:bodyPr wrap="none" rtlCol="0">
            <a:spAutoFit/>
          </a:bodyPr>
          <a:lstStyle/>
          <a:p>
            <a:r>
              <a:rPr kumimoji="1" lang="ja-JP" altLang="en-US" sz="2400" dirty="0" smtClean="0"/>
              <a:t>保健担当部局</a:t>
            </a:r>
            <a:endParaRPr kumimoji="1" lang="ja-JP" altLang="en-US" sz="2400" dirty="0"/>
          </a:p>
        </p:txBody>
      </p:sp>
      <p:sp>
        <p:nvSpPr>
          <p:cNvPr id="7" name="正方形/長方形 6"/>
          <p:cNvSpPr/>
          <p:nvPr/>
        </p:nvSpPr>
        <p:spPr>
          <a:xfrm>
            <a:off x="4639626" y="4566734"/>
            <a:ext cx="2031325" cy="461665"/>
          </a:xfrm>
          <a:prstGeom prst="rect">
            <a:avLst/>
          </a:prstGeom>
          <a:solidFill>
            <a:srgbClr val="FFFF00"/>
          </a:solidFill>
          <a:ln>
            <a:solidFill>
              <a:schemeClr val="tx1"/>
            </a:solidFill>
          </a:ln>
        </p:spPr>
        <p:txBody>
          <a:bodyPr wrap="none">
            <a:spAutoFit/>
          </a:bodyPr>
          <a:lstStyle/>
          <a:p>
            <a:r>
              <a:rPr lang="ja-JP" altLang="ja-JP" sz="2400" dirty="0" smtClean="0"/>
              <a:t>総務担当部局</a:t>
            </a:r>
            <a:endParaRPr lang="ja-JP" altLang="en-US" sz="2400" dirty="0"/>
          </a:p>
        </p:txBody>
      </p:sp>
      <p:sp>
        <p:nvSpPr>
          <p:cNvPr id="10" name="正方形/長方形 9"/>
          <p:cNvSpPr/>
          <p:nvPr/>
        </p:nvSpPr>
        <p:spPr>
          <a:xfrm>
            <a:off x="2669915" y="4566734"/>
            <a:ext cx="1723549" cy="461665"/>
          </a:xfrm>
          <a:prstGeom prst="rect">
            <a:avLst/>
          </a:prstGeom>
          <a:solidFill>
            <a:srgbClr val="FFFF00"/>
          </a:solidFill>
          <a:ln>
            <a:solidFill>
              <a:schemeClr val="tx1"/>
            </a:solidFill>
          </a:ln>
        </p:spPr>
        <p:txBody>
          <a:bodyPr wrap="none">
            <a:spAutoFit/>
          </a:bodyPr>
          <a:lstStyle/>
          <a:p>
            <a:r>
              <a:rPr lang="ja-JP" altLang="ja-JP" sz="2400" dirty="0" smtClean="0"/>
              <a:t>教育委員会</a:t>
            </a:r>
            <a:endParaRPr lang="ja-JP" altLang="en-US" sz="2400" dirty="0"/>
          </a:p>
        </p:txBody>
      </p:sp>
      <p:sp>
        <p:nvSpPr>
          <p:cNvPr id="12" name="正方形/長方形 11"/>
          <p:cNvSpPr/>
          <p:nvPr/>
        </p:nvSpPr>
        <p:spPr>
          <a:xfrm>
            <a:off x="258661" y="4566734"/>
            <a:ext cx="2031325" cy="461665"/>
          </a:xfrm>
          <a:prstGeom prst="rect">
            <a:avLst/>
          </a:prstGeom>
          <a:solidFill>
            <a:srgbClr val="FFFF00"/>
          </a:solidFill>
          <a:ln>
            <a:solidFill>
              <a:schemeClr val="tx1"/>
            </a:solidFill>
          </a:ln>
        </p:spPr>
        <p:txBody>
          <a:bodyPr wrap="none">
            <a:spAutoFit/>
          </a:bodyPr>
          <a:lstStyle/>
          <a:p>
            <a:r>
              <a:rPr lang="ja-JP" altLang="ja-JP" sz="2400" dirty="0" smtClean="0"/>
              <a:t>産業担当部局</a:t>
            </a:r>
            <a:endParaRPr lang="ja-JP" altLang="en-US" sz="2400" dirty="0"/>
          </a:p>
        </p:txBody>
      </p:sp>
      <p:sp>
        <p:nvSpPr>
          <p:cNvPr id="13" name="角丸四角形 12"/>
          <p:cNvSpPr/>
          <p:nvPr/>
        </p:nvSpPr>
        <p:spPr>
          <a:xfrm>
            <a:off x="6649346" y="2777420"/>
            <a:ext cx="2232248" cy="1224136"/>
          </a:xfrm>
          <a:prstGeom prst="roundRect">
            <a:avLst/>
          </a:prstGeom>
          <a:solidFill>
            <a:srgbClr val="FFFFCC"/>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4" name="角丸四角形 13"/>
          <p:cNvSpPr/>
          <p:nvPr/>
        </p:nvSpPr>
        <p:spPr>
          <a:xfrm>
            <a:off x="4792352" y="2777420"/>
            <a:ext cx="1698172" cy="1224136"/>
          </a:xfrm>
          <a:prstGeom prst="roundRect">
            <a:avLst/>
          </a:prstGeom>
          <a:solidFill>
            <a:srgbClr val="FFFFCC"/>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5" name="角丸四角形 14"/>
          <p:cNvSpPr/>
          <p:nvPr/>
        </p:nvSpPr>
        <p:spPr>
          <a:xfrm>
            <a:off x="2401282" y="2777420"/>
            <a:ext cx="2232248" cy="1224136"/>
          </a:xfrm>
          <a:prstGeom prst="roundRect">
            <a:avLst/>
          </a:prstGeom>
          <a:solidFill>
            <a:srgbClr val="FFFFCC"/>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6" name="角丸四角形 15"/>
          <p:cNvSpPr/>
          <p:nvPr/>
        </p:nvSpPr>
        <p:spPr>
          <a:xfrm>
            <a:off x="292092" y="2777420"/>
            <a:ext cx="1950368" cy="1224136"/>
          </a:xfrm>
          <a:prstGeom prst="roundRect">
            <a:avLst/>
          </a:prstGeom>
          <a:solidFill>
            <a:srgbClr val="FFFFCC"/>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7" name="テキスト ボックス 16"/>
          <p:cNvSpPr txBox="1"/>
          <p:nvPr/>
        </p:nvSpPr>
        <p:spPr>
          <a:xfrm>
            <a:off x="3472536" y="1391556"/>
            <a:ext cx="2031325" cy="646331"/>
          </a:xfrm>
          <a:prstGeom prst="rect">
            <a:avLst/>
          </a:prstGeom>
          <a:noFill/>
        </p:spPr>
        <p:txBody>
          <a:bodyPr wrap="none" rtlCol="0">
            <a:spAutoFit/>
          </a:bodyPr>
          <a:lstStyle/>
          <a:p>
            <a:r>
              <a:rPr kumimoji="1" lang="ja-JP" altLang="en-US" sz="3600" dirty="0" smtClean="0"/>
              <a:t>地域住民</a:t>
            </a:r>
            <a:endParaRPr kumimoji="1" lang="ja-JP" altLang="en-US" sz="3600" dirty="0"/>
          </a:p>
        </p:txBody>
      </p:sp>
      <p:sp>
        <p:nvSpPr>
          <p:cNvPr id="19" name="テキスト ボックス 18"/>
          <p:cNvSpPr txBox="1"/>
          <p:nvPr/>
        </p:nvSpPr>
        <p:spPr>
          <a:xfrm>
            <a:off x="794633" y="332656"/>
            <a:ext cx="7739619" cy="646331"/>
          </a:xfrm>
          <a:prstGeom prst="rect">
            <a:avLst/>
          </a:prstGeom>
          <a:noFill/>
        </p:spPr>
        <p:txBody>
          <a:bodyPr wrap="none" rtlCol="0">
            <a:spAutoFit/>
          </a:bodyPr>
          <a:lstStyle/>
          <a:p>
            <a:r>
              <a:rPr kumimoji="1" lang="ja-JP" altLang="en-US" sz="3600" dirty="0" smtClean="0">
                <a:solidFill>
                  <a:srgbClr val="FF0000"/>
                </a:solidFill>
              </a:rPr>
              <a:t>行政の各部局が関わる住民組織・団体</a:t>
            </a:r>
            <a:endParaRPr kumimoji="1" lang="ja-JP" altLang="en-US" sz="3600" dirty="0">
              <a:solidFill>
                <a:srgbClr val="FF0000"/>
              </a:solidFill>
            </a:endParaRPr>
          </a:p>
        </p:txBody>
      </p:sp>
      <p:sp>
        <p:nvSpPr>
          <p:cNvPr id="24" name="上矢印 23"/>
          <p:cNvSpPr/>
          <p:nvPr/>
        </p:nvSpPr>
        <p:spPr>
          <a:xfrm>
            <a:off x="1034138" y="4036825"/>
            <a:ext cx="544286" cy="533400"/>
          </a:xfrm>
          <a:prstGeom prst="upArrow">
            <a:avLst/>
          </a:prstGeom>
          <a:solidFill>
            <a:srgbClr val="66FF33"/>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上矢印 24"/>
          <p:cNvSpPr/>
          <p:nvPr/>
        </p:nvSpPr>
        <p:spPr>
          <a:xfrm>
            <a:off x="3243938" y="4036825"/>
            <a:ext cx="544286" cy="533400"/>
          </a:xfrm>
          <a:prstGeom prst="upArrow">
            <a:avLst/>
          </a:prstGeom>
          <a:solidFill>
            <a:srgbClr val="66FF33"/>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上矢印 25"/>
          <p:cNvSpPr/>
          <p:nvPr/>
        </p:nvSpPr>
        <p:spPr>
          <a:xfrm>
            <a:off x="5377538" y="4036825"/>
            <a:ext cx="544286" cy="533400"/>
          </a:xfrm>
          <a:prstGeom prst="upArrow">
            <a:avLst/>
          </a:prstGeom>
          <a:solidFill>
            <a:srgbClr val="66FF33"/>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上矢印 26"/>
          <p:cNvSpPr/>
          <p:nvPr/>
        </p:nvSpPr>
        <p:spPr>
          <a:xfrm>
            <a:off x="7522025" y="4036825"/>
            <a:ext cx="544286" cy="533400"/>
          </a:xfrm>
          <a:prstGeom prst="upArrow">
            <a:avLst/>
          </a:prstGeom>
          <a:solidFill>
            <a:srgbClr val="66FF33"/>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6699582" y="2891126"/>
            <a:ext cx="2232248" cy="1030410"/>
          </a:xfrm>
          <a:prstGeom prst="rect">
            <a:avLst/>
          </a:prstGeom>
          <a:noFill/>
        </p:spPr>
        <p:txBody>
          <a:bodyPr wrap="square">
            <a:spAutoFit/>
          </a:bodyPr>
          <a:lstStyle/>
          <a:p>
            <a:pPr>
              <a:lnSpc>
                <a:spcPts val="2500"/>
              </a:lnSpc>
            </a:pPr>
            <a:r>
              <a:rPr lang="ja-JP" altLang="ja-JP" dirty="0"/>
              <a:t>健康づくり</a:t>
            </a:r>
            <a:r>
              <a:rPr lang="ja-JP" altLang="ja-JP" dirty="0" smtClean="0"/>
              <a:t>推進員</a:t>
            </a:r>
            <a:endParaRPr lang="en-US" altLang="ja-JP" dirty="0" smtClean="0"/>
          </a:p>
          <a:p>
            <a:pPr>
              <a:lnSpc>
                <a:spcPts val="2500"/>
              </a:lnSpc>
            </a:pPr>
            <a:r>
              <a:rPr lang="ja-JP" altLang="ja-JP" dirty="0" smtClean="0"/>
              <a:t>食生活</a:t>
            </a:r>
            <a:r>
              <a:rPr lang="ja-JP" altLang="ja-JP" dirty="0"/>
              <a:t>改善</a:t>
            </a:r>
            <a:r>
              <a:rPr lang="ja-JP" altLang="ja-JP" dirty="0" smtClean="0"/>
              <a:t>推進員</a:t>
            </a:r>
            <a:endParaRPr lang="en-US" altLang="ja-JP" dirty="0" smtClean="0"/>
          </a:p>
          <a:p>
            <a:pPr>
              <a:lnSpc>
                <a:spcPts val="2500"/>
              </a:lnSpc>
            </a:pPr>
            <a:r>
              <a:rPr lang="ja-JP" altLang="ja-JP" dirty="0" smtClean="0"/>
              <a:t>医師会</a:t>
            </a:r>
            <a:r>
              <a:rPr lang="ja-JP" altLang="ja-JP" dirty="0"/>
              <a:t>，歯科</a:t>
            </a:r>
            <a:r>
              <a:rPr lang="ja-JP" altLang="ja-JP" dirty="0" smtClean="0"/>
              <a:t>医師会</a:t>
            </a:r>
            <a:endParaRPr lang="en-US" altLang="ja-JP" dirty="0" smtClean="0"/>
          </a:p>
        </p:txBody>
      </p:sp>
      <p:sp>
        <p:nvSpPr>
          <p:cNvPr id="8" name="正方形/長方形 7"/>
          <p:cNvSpPr/>
          <p:nvPr/>
        </p:nvSpPr>
        <p:spPr>
          <a:xfrm>
            <a:off x="4965558" y="2944666"/>
            <a:ext cx="1338828" cy="923330"/>
          </a:xfrm>
          <a:prstGeom prst="rect">
            <a:avLst/>
          </a:prstGeom>
          <a:solidFill>
            <a:srgbClr val="FFFFCC"/>
          </a:solidFill>
        </p:spPr>
        <p:txBody>
          <a:bodyPr wrap="none">
            <a:spAutoFit/>
          </a:bodyPr>
          <a:lstStyle/>
          <a:p>
            <a:pPr>
              <a:lnSpc>
                <a:spcPct val="150000"/>
              </a:lnSpc>
            </a:pPr>
            <a:r>
              <a:rPr lang="ja-JP" altLang="ja-JP" dirty="0" smtClean="0"/>
              <a:t>自治会長会</a:t>
            </a:r>
            <a:endParaRPr lang="en-US" altLang="ja-JP" dirty="0" smtClean="0"/>
          </a:p>
          <a:p>
            <a:pPr>
              <a:lnSpc>
                <a:spcPct val="150000"/>
              </a:lnSpc>
            </a:pPr>
            <a:r>
              <a:rPr lang="ja-JP" altLang="ja-JP" dirty="0" smtClean="0"/>
              <a:t>消防団</a:t>
            </a:r>
            <a:r>
              <a:rPr lang="ja-JP" altLang="en-US" dirty="0" smtClean="0"/>
              <a:t>等</a:t>
            </a:r>
            <a:endParaRPr lang="ja-JP" altLang="en-US" dirty="0"/>
          </a:p>
        </p:txBody>
      </p:sp>
      <p:sp>
        <p:nvSpPr>
          <p:cNvPr id="9" name="正方形/長方形 8"/>
          <p:cNvSpPr/>
          <p:nvPr/>
        </p:nvSpPr>
        <p:spPr>
          <a:xfrm>
            <a:off x="2494654" y="2879264"/>
            <a:ext cx="2088232" cy="1054135"/>
          </a:xfrm>
          <a:prstGeom prst="rect">
            <a:avLst/>
          </a:prstGeom>
          <a:solidFill>
            <a:srgbClr val="FFFFCC"/>
          </a:solidFill>
        </p:spPr>
        <p:txBody>
          <a:bodyPr wrap="square">
            <a:spAutoFit/>
          </a:bodyPr>
          <a:lstStyle/>
          <a:p>
            <a:pPr>
              <a:lnSpc>
                <a:spcPts val="2500"/>
              </a:lnSpc>
            </a:pPr>
            <a:r>
              <a:rPr lang="ja-JP" altLang="ja-JP" dirty="0" smtClean="0"/>
              <a:t>ＰＴＡや公民館長会</a:t>
            </a:r>
            <a:endParaRPr lang="en-US" altLang="ja-JP" dirty="0" smtClean="0"/>
          </a:p>
          <a:p>
            <a:pPr>
              <a:lnSpc>
                <a:spcPts val="2500"/>
              </a:lnSpc>
            </a:pPr>
            <a:r>
              <a:rPr lang="ja-JP" altLang="ja-JP" dirty="0" smtClean="0"/>
              <a:t>生涯学習グループ</a:t>
            </a:r>
            <a:endParaRPr lang="en-US" altLang="ja-JP" dirty="0" smtClean="0"/>
          </a:p>
          <a:p>
            <a:pPr>
              <a:lnSpc>
                <a:spcPts val="2500"/>
              </a:lnSpc>
            </a:pPr>
            <a:r>
              <a:rPr lang="ja-JP" altLang="ja-JP" dirty="0" smtClean="0"/>
              <a:t>体育指導委員</a:t>
            </a:r>
            <a:endParaRPr lang="ja-JP" altLang="en-US" dirty="0"/>
          </a:p>
        </p:txBody>
      </p:sp>
      <p:sp>
        <p:nvSpPr>
          <p:cNvPr id="11" name="正方形/長方形 10"/>
          <p:cNvSpPr/>
          <p:nvPr/>
        </p:nvSpPr>
        <p:spPr>
          <a:xfrm>
            <a:off x="434886" y="2944666"/>
            <a:ext cx="1685077" cy="923330"/>
          </a:xfrm>
          <a:prstGeom prst="rect">
            <a:avLst/>
          </a:prstGeom>
          <a:solidFill>
            <a:srgbClr val="FFFFCC"/>
          </a:solidFill>
        </p:spPr>
        <p:txBody>
          <a:bodyPr wrap="none">
            <a:spAutoFit/>
          </a:bodyPr>
          <a:lstStyle/>
          <a:p>
            <a:pPr>
              <a:lnSpc>
                <a:spcPct val="150000"/>
              </a:lnSpc>
            </a:pPr>
            <a:r>
              <a:rPr lang="ja-JP" altLang="ja-JP" dirty="0" smtClean="0"/>
              <a:t>商工会</a:t>
            </a:r>
            <a:r>
              <a:rPr lang="ja-JP" altLang="en-US" dirty="0" smtClean="0"/>
              <a:t>・</a:t>
            </a:r>
            <a:r>
              <a:rPr lang="ja-JP" altLang="ja-JP" dirty="0" smtClean="0"/>
              <a:t>商店街</a:t>
            </a:r>
            <a:endParaRPr lang="en-US" altLang="ja-JP" dirty="0" smtClean="0"/>
          </a:p>
          <a:p>
            <a:pPr>
              <a:lnSpc>
                <a:spcPct val="150000"/>
              </a:lnSpc>
            </a:pPr>
            <a:r>
              <a:rPr lang="ja-JP" altLang="ja-JP" dirty="0" smtClean="0"/>
              <a:t>同業</a:t>
            </a:r>
            <a:r>
              <a:rPr lang="ja-JP" altLang="en-US" dirty="0" smtClean="0"/>
              <a:t>者</a:t>
            </a:r>
            <a:r>
              <a:rPr lang="ja-JP" altLang="ja-JP" dirty="0" smtClean="0"/>
              <a:t>組合</a:t>
            </a:r>
            <a:endParaRPr lang="ja-JP" altLang="en-US" dirty="0"/>
          </a:p>
        </p:txBody>
      </p:sp>
      <p:sp>
        <p:nvSpPr>
          <p:cNvPr id="28" name="角丸四角形 27"/>
          <p:cNvSpPr/>
          <p:nvPr/>
        </p:nvSpPr>
        <p:spPr>
          <a:xfrm>
            <a:off x="130627" y="4439551"/>
            <a:ext cx="8882744" cy="1326250"/>
          </a:xfrm>
          <a:prstGeom prst="roundRect">
            <a:avLst/>
          </a:prstGeom>
          <a:solidFill>
            <a:srgbClr val="FFFFCC">
              <a:alpha val="30196"/>
            </a:srgb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FF00"/>
              </a:solidFill>
            </a:endParaRPr>
          </a:p>
        </p:txBody>
      </p:sp>
      <p:sp>
        <p:nvSpPr>
          <p:cNvPr id="29" name="テキスト ボックス 28"/>
          <p:cNvSpPr txBox="1"/>
          <p:nvPr/>
        </p:nvSpPr>
        <p:spPr>
          <a:xfrm>
            <a:off x="3376374" y="5183420"/>
            <a:ext cx="5511445" cy="461665"/>
          </a:xfrm>
          <a:prstGeom prst="rect">
            <a:avLst/>
          </a:prstGeom>
          <a:noFill/>
        </p:spPr>
        <p:txBody>
          <a:bodyPr wrap="none" rtlCol="0">
            <a:spAutoFit/>
          </a:bodyPr>
          <a:lstStyle/>
          <a:p>
            <a:r>
              <a:rPr kumimoji="1" lang="ja-JP" altLang="en-US" sz="2400" dirty="0" smtClean="0">
                <a:solidFill>
                  <a:srgbClr val="0000FF"/>
                </a:solidFill>
              </a:rPr>
              <a:t>住民組織・団体にかかる庁内連携が重要</a:t>
            </a:r>
            <a:endParaRPr kumimoji="1" lang="ja-JP" altLang="en-US" sz="2400" dirty="0">
              <a:solidFill>
                <a:srgbClr val="0000FF"/>
              </a:solidFill>
            </a:endParaRPr>
          </a:p>
        </p:txBody>
      </p:sp>
      <p:sp>
        <p:nvSpPr>
          <p:cNvPr id="2" name="テキスト ボックス 1"/>
          <p:cNvSpPr txBox="1"/>
          <p:nvPr/>
        </p:nvSpPr>
        <p:spPr>
          <a:xfrm>
            <a:off x="977900" y="5880100"/>
            <a:ext cx="8007320" cy="954107"/>
          </a:xfrm>
          <a:prstGeom prst="rect">
            <a:avLst/>
          </a:prstGeom>
          <a:noFill/>
        </p:spPr>
        <p:txBody>
          <a:bodyPr wrap="none" rtlCol="0">
            <a:spAutoFit/>
          </a:bodyPr>
          <a:lstStyle/>
          <a:p>
            <a:r>
              <a:rPr kumimoji="1" lang="ja-JP" altLang="en-US" sz="2800" dirty="0" smtClean="0">
                <a:solidFill>
                  <a:srgbClr val="FF33CC"/>
                </a:solidFill>
              </a:rPr>
              <a:t>４割の自治体では，市民活動を支援する部署を設置</a:t>
            </a:r>
            <a:endParaRPr kumimoji="1" lang="en-US" altLang="ja-JP" sz="2800" dirty="0" smtClean="0">
              <a:solidFill>
                <a:srgbClr val="FF33CC"/>
              </a:solidFill>
            </a:endParaRPr>
          </a:p>
          <a:p>
            <a:r>
              <a:rPr lang="ja-JP" altLang="en-US" sz="2800" dirty="0">
                <a:solidFill>
                  <a:schemeClr val="tx1">
                    <a:lumMod val="75000"/>
                    <a:lumOff val="25000"/>
                  </a:schemeClr>
                </a:solidFill>
              </a:rPr>
              <a:t>こうした部署</a:t>
            </a:r>
            <a:r>
              <a:rPr lang="ja-JP" altLang="en-US" sz="2800" dirty="0" smtClean="0">
                <a:solidFill>
                  <a:schemeClr val="tx1">
                    <a:lumMod val="75000"/>
                    <a:lumOff val="25000"/>
                  </a:schemeClr>
                </a:solidFill>
              </a:rPr>
              <a:t>と</a:t>
            </a:r>
            <a:r>
              <a:rPr lang="ja-JP" altLang="en-US" sz="2800" dirty="0">
                <a:solidFill>
                  <a:schemeClr val="tx1">
                    <a:lumMod val="75000"/>
                    <a:lumOff val="25000"/>
                  </a:schemeClr>
                </a:solidFill>
              </a:rPr>
              <a:t>保健部門</a:t>
            </a:r>
            <a:r>
              <a:rPr lang="ja-JP" altLang="en-US" sz="2800" dirty="0" smtClean="0">
                <a:solidFill>
                  <a:schemeClr val="tx1">
                    <a:lumMod val="75000"/>
                    <a:lumOff val="25000"/>
                  </a:schemeClr>
                </a:solidFill>
              </a:rPr>
              <a:t>の連携が乏しい現状</a:t>
            </a:r>
            <a:endParaRPr kumimoji="1" lang="ja-JP" altLang="en-US" sz="2800" dirty="0">
              <a:solidFill>
                <a:schemeClr val="tx1">
                  <a:lumMod val="75000"/>
                  <a:lumOff val="25000"/>
                </a:schemeClr>
              </a:solidFill>
            </a:endParaRPr>
          </a:p>
        </p:txBody>
      </p:sp>
      <p:sp>
        <p:nvSpPr>
          <p:cNvPr id="3" name="テキスト ボックス 2"/>
          <p:cNvSpPr txBox="1"/>
          <p:nvPr/>
        </p:nvSpPr>
        <p:spPr>
          <a:xfrm>
            <a:off x="6775686" y="-57001"/>
            <a:ext cx="2404826" cy="461665"/>
          </a:xfrm>
          <a:prstGeom prst="rect">
            <a:avLst/>
          </a:prstGeom>
          <a:noFill/>
        </p:spPr>
        <p:txBody>
          <a:bodyPr wrap="none" rtlCol="0">
            <a:spAutoFit/>
          </a:bodyPr>
          <a:lstStyle/>
          <a:p>
            <a:r>
              <a:rPr kumimoji="1" lang="ja-JP" altLang="en-US" sz="2400" dirty="0" smtClean="0">
                <a:latin typeface="+mn-ea"/>
              </a:rPr>
              <a:t>テキスト</a:t>
            </a:r>
            <a:r>
              <a:rPr kumimoji="1" lang="en-US" altLang="ja-JP" sz="2400" dirty="0" smtClean="0">
                <a:latin typeface="+mn-ea"/>
              </a:rPr>
              <a:t>73</a:t>
            </a:r>
            <a:r>
              <a:rPr kumimoji="1" lang="ja-JP" altLang="en-US" sz="2400" dirty="0" smtClean="0">
                <a:latin typeface="+mn-ea"/>
              </a:rPr>
              <a:t>ページ</a:t>
            </a:r>
            <a:endParaRPr kumimoji="1" lang="ja-JP" altLang="en-US" sz="2400" dirty="0">
              <a:latin typeface="+mn-ea"/>
            </a:endParaRPr>
          </a:p>
        </p:txBody>
      </p:sp>
    </p:spTree>
    <p:extLst>
      <p:ext uri="{BB962C8B-B14F-4D97-AF65-F5344CB8AC3E}">
        <p14:creationId xmlns:p14="http://schemas.microsoft.com/office/powerpoint/2010/main" val="3048029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500"/>
                                        <p:tgtEl>
                                          <p:spTgt spid="1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7"/>
                                        </p:tgtEl>
                                        <p:attrNameLst>
                                          <p:attrName>style.visibility</p:attrName>
                                        </p:attrNameLst>
                                      </p:cBhvr>
                                      <p:to>
                                        <p:strVal val="visible"/>
                                      </p:to>
                                    </p:set>
                                    <p:animEffect transition="in" filter="fade">
                                      <p:cBhvr>
                                        <p:cTn id="16" dur="500"/>
                                        <p:tgtEl>
                                          <p:spTgt spid="2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500"/>
                                        <p:tgtEl>
                                          <p:spTgt spid="20"/>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500"/>
                                        <p:tgtEl>
                                          <p:spTgt spid="21"/>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fade">
                                      <p:cBhvr>
                                        <p:cTn id="30" dur="500"/>
                                        <p:tgtEl>
                                          <p:spTgt spid="22"/>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fade">
                                      <p:cBhvr>
                                        <p:cTn id="33" dur="500"/>
                                        <p:tgtEl>
                                          <p:spTgt spid="7"/>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fade">
                                      <p:cBhvr>
                                        <p:cTn id="36" dur="500"/>
                                        <p:tgtEl>
                                          <p:spTgt spid="10"/>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fade">
                                      <p:cBhvr>
                                        <p:cTn id="39" dur="500"/>
                                        <p:tgtEl>
                                          <p:spTgt spid="12"/>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500"/>
                                        <p:tgtEl>
                                          <p:spTgt spid="14"/>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5"/>
                                        </p:tgtEl>
                                        <p:attrNameLst>
                                          <p:attrName>style.visibility</p:attrName>
                                        </p:attrNameLst>
                                      </p:cBhvr>
                                      <p:to>
                                        <p:strVal val="visible"/>
                                      </p:to>
                                    </p:set>
                                    <p:animEffect transition="in" filter="fade">
                                      <p:cBhvr>
                                        <p:cTn id="45" dur="500"/>
                                        <p:tgtEl>
                                          <p:spTgt spid="15"/>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fade">
                                      <p:cBhvr>
                                        <p:cTn id="48" dur="500"/>
                                        <p:tgtEl>
                                          <p:spTgt spid="16"/>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fade">
                                      <p:cBhvr>
                                        <p:cTn id="51" dur="500"/>
                                        <p:tgtEl>
                                          <p:spTgt spid="24"/>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25"/>
                                        </p:tgtEl>
                                        <p:attrNameLst>
                                          <p:attrName>style.visibility</p:attrName>
                                        </p:attrNameLst>
                                      </p:cBhvr>
                                      <p:to>
                                        <p:strVal val="visible"/>
                                      </p:to>
                                    </p:set>
                                    <p:animEffect transition="in" filter="fade">
                                      <p:cBhvr>
                                        <p:cTn id="54" dur="500"/>
                                        <p:tgtEl>
                                          <p:spTgt spid="25"/>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26"/>
                                        </p:tgtEl>
                                        <p:attrNameLst>
                                          <p:attrName>style.visibility</p:attrName>
                                        </p:attrNameLst>
                                      </p:cBhvr>
                                      <p:to>
                                        <p:strVal val="visible"/>
                                      </p:to>
                                    </p:set>
                                    <p:animEffect transition="in" filter="fade">
                                      <p:cBhvr>
                                        <p:cTn id="57" dur="500"/>
                                        <p:tgtEl>
                                          <p:spTgt spid="26"/>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8"/>
                                        </p:tgtEl>
                                        <p:attrNameLst>
                                          <p:attrName>style.visibility</p:attrName>
                                        </p:attrNameLst>
                                      </p:cBhvr>
                                      <p:to>
                                        <p:strVal val="visible"/>
                                      </p:to>
                                    </p:set>
                                    <p:animEffect transition="in" filter="fade">
                                      <p:cBhvr>
                                        <p:cTn id="60" dur="500"/>
                                        <p:tgtEl>
                                          <p:spTgt spid="8"/>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9"/>
                                        </p:tgtEl>
                                        <p:attrNameLst>
                                          <p:attrName>style.visibility</p:attrName>
                                        </p:attrNameLst>
                                      </p:cBhvr>
                                      <p:to>
                                        <p:strVal val="visible"/>
                                      </p:to>
                                    </p:set>
                                    <p:animEffect transition="in" filter="fade">
                                      <p:cBhvr>
                                        <p:cTn id="63" dur="500"/>
                                        <p:tgtEl>
                                          <p:spTgt spid="9"/>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11"/>
                                        </p:tgtEl>
                                        <p:attrNameLst>
                                          <p:attrName>style.visibility</p:attrName>
                                        </p:attrNameLst>
                                      </p:cBhvr>
                                      <p:to>
                                        <p:strVal val="visible"/>
                                      </p:to>
                                    </p:set>
                                    <p:animEffect transition="in" filter="fade">
                                      <p:cBhvr>
                                        <p:cTn id="66" dur="500"/>
                                        <p:tgtEl>
                                          <p:spTgt spid="11"/>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28"/>
                                        </p:tgtEl>
                                        <p:attrNameLst>
                                          <p:attrName>style.visibility</p:attrName>
                                        </p:attrNameLst>
                                      </p:cBhvr>
                                      <p:to>
                                        <p:strVal val="visible"/>
                                      </p:to>
                                    </p:set>
                                    <p:animEffect transition="in" filter="fade">
                                      <p:cBhvr>
                                        <p:cTn id="71" dur="500"/>
                                        <p:tgtEl>
                                          <p:spTgt spid="28"/>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29"/>
                                        </p:tgtEl>
                                        <p:attrNameLst>
                                          <p:attrName>style.visibility</p:attrName>
                                        </p:attrNameLst>
                                      </p:cBhvr>
                                      <p:to>
                                        <p:strVal val="visible"/>
                                      </p:to>
                                    </p:set>
                                    <p:animEffect transition="in" filter="fade">
                                      <p:cBhvr>
                                        <p:cTn id="74" dur="500"/>
                                        <p:tgtEl>
                                          <p:spTgt spid="29"/>
                                        </p:tgtEl>
                                      </p:cBhvr>
                                    </p:animEffect>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grpId="0" nodeType="clickEffect">
                                  <p:stCondLst>
                                    <p:cond delay="0"/>
                                  </p:stCondLst>
                                  <p:childTnLst>
                                    <p:set>
                                      <p:cBhvr>
                                        <p:cTn id="78" dur="1" fill="hold">
                                          <p:stCondLst>
                                            <p:cond delay="0"/>
                                          </p:stCondLst>
                                        </p:cTn>
                                        <p:tgtEl>
                                          <p:spTgt spid="2"/>
                                        </p:tgtEl>
                                        <p:attrNameLst>
                                          <p:attrName>style.visibility</p:attrName>
                                        </p:attrNameLst>
                                      </p:cBhvr>
                                      <p:to>
                                        <p:strVal val="visible"/>
                                      </p:to>
                                    </p:set>
                                    <p:animEffect transition="in" filter="fade">
                                      <p:cBhvr>
                                        <p:cTn id="7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P spid="23" grpId="0" animBg="1"/>
      <p:bldP spid="4" grpId="0" animBg="1"/>
      <p:bldP spid="7" grpId="0" animBg="1"/>
      <p:bldP spid="10" grpId="0" animBg="1"/>
      <p:bldP spid="12" grpId="0" animBg="1"/>
      <p:bldP spid="13" grpId="0" animBg="1"/>
      <p:bldP spid="14" grpId="0" animBg="1"/>
      <p:bldP spid="15" grpId="0" animBg="1"/>
      <p:bldP spid="16" grpId="0" animBg="1"/>
      <p:bldP spid="24" grpId="0" animBg="1"/>
      <p:bldP spid="25" grpId="0" animBg="1"/>
      <p:bldP spid="26" grpId="0" animBg="1"/>
      <p:bldP spid="27" grpId="0" animBg="1"/>
      <p:bldP spid="5" grpId="0"/>
      <p:bldP spid="8" grpId="0" animBg="1"/>
      <p:bldP spid="9" grpId="0" animBg="1"/>
      <p:bldP spid="11" grpId="0" animBg="1"/>
      <p:bldP spid="28" grpId="0" animBg="1"/>
      <p:bldP spid="29" grpId="0"/>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8256"/>
            <a:ext cx="8229600" cy="1143000"/>
          </a:xfrm>
        </p:spPr>
        <p:txBody>
          <a:bodyPr>
            <a:normAutofit/>
          </a:bodyPr>
          <a:lstStyle/>
          <a:p>
            <a:r>
              <a:rPr lang="ja-JP" altLang="en-US" sz="3600" dirty="0">
                <a:solidFill>
                  <a:srgbClr val="FF0000"/>
                </a:solidFill>
              </a:rPr>
              <a:t>潜在化している人材を掘り起こす</a:t>
            </a:r>
            <a:endParaRPr kumimoji="1" lang="ja-JP" altLang="en-US" sz="3600" dirty="0">
              <a:solidFill>
                <a:srgbClr val="FF0000"/>
              </a:solidFill>
            </a:endParaRPr>
          </a:p>
        </p:txBody>
      </p:sp>
      <p:sp>
        <p:nvSpPr>
          <p:cNvPr id="3" name="コンテンツ プレースホルダー 2"/>
          <p:cNvSpPr>
            <a:spLocks noGrp="1"/>
          </p:cNvSpPr>
          <p:nvPr>
            <p:ph idx="1"/>
          </p:nvPr>
        </p:nvSpPr>
        <p:spPr>
          <a:xfrm>
            <a:off x="457200" y="908720"/>
            <a:ext cx="8229600" cy="5866731"/>
          </a:xfrm>
        </p:spPr>
        <p:txBody>
          <a:bodyPr>
            <a:normAutofit/>
          </a:bodyPr>
          <a:lstStyle/>
          <a:p>
            <a:pPr>
              <a:lnSpc>
                <a:spcPts val="3700"/>
              </a:lnSpc>
            </a:pPr>
            <a:r>
              <a:rPr lang="ja-JP" altLang="en-US" sz="2800" dirty="0">
                <a:solidFill>
                  <a:srgbClr val="0000FF"/>
                </a:solidFill>
                <a:latin typeface="+mj-ea"/>
                <a:ea typeface="+mj-ea"/>
              </a:rPr>
              <a:t>横浜市の市民意識</a:t>
            </a:r>
            <a:r>
              <a:rPr lang="ja-JP" altLang="en-US" sz="2800" dirty="0" smtClean="0">
                <a:solidFill>
                  <a:srgbClr val="0000FF"/>
                </a:solidFill>
                <a:latin typeface="+mj-ea"/>
                <a:ea typeface="+mj-ea"/>
              </a:rPr>
              <a:t>調査（平成</a:t>
            </a:r>
            <a:r>
              <a:rPr lang="en-US" altLang="ja-JP" sz="2800" dirty="0" smtClean="0">
                <a:solidFill>
                  <a:srgbClr val="0000FF"/>
                </a:solidFill>
                <a:latin typeface="+mj-ea"/>
                <a:ea typeface="+mj-ea"/>
              </a:rPr>
              <a:t>24</a:t>
            </a:r>
            <a:r>
              <a:rPr lang="ja-JP" altLang="en-US" sz="2800" dirty="0" smtClean="0">
                <a:solidFill>
                  <a:srgbClr val="0000FF"/>
                </a:solidFill>
                <a:latin typeface="+mj-ea"/>
                <a:ea typeface="+mj-ea"/>
              </a:rPr>
              <a:t>年度）では，今後</a:t>
            </a:r>
            <a:r>
              <a:rPr lang="ja-JP" altLang="en-US" sz="2800" dirty="0">
                <a:solidFill>
                  <a:srgbClr val="0000FF"/>
                </a:solidFill>
                <a:latin typeface="+mj-ea"/>
                <a:ea typeface="+mj-ea"/>
              </a:rPr>
              <a:t>，仕事や学業以外に，何か自分にできることで，地域や社会に役立つ活動をしてみたいと</a:t>
            </a:r>
            <a:r>
              <a:rPr lang="ja-JP" altLang="en-US" sz="2800" dirty="0" smtClean="0">
                <a:solidFill>
                  <a:srgbClr val="0000FF"/>
                </a:solidFill>
                <a:latin typeface="+mj-ea"/>
                <a:ea typeface="+mj-ea"/>
              </a:rPr>
              <a:t>思う者</a:t>
            </a:r>
            <a:r>
              <a:rPr lang="ja-JP" altLang="en-US" sz="2800" dirty="0">
                <a:solidFill>
                  <a:srgbClr val="0000FF"/>
                </a:solidFill>
                <a:latin typeface="+mj-ea"/>
                <a:ea typeface="+mj-ea"/>
              </a:rPr>
              <a:t>が</a:t>
            </a:r>
            <a:r>
              <a:rPr lang="en-US" altLang="ja-JP" sz="2800" dirty="0">
                <a:solidFill>
                  <a:srgbClr val="0000FF"/>
                </a:solidFill>
                <a:latin typeface="+mj-ea"/>
                <a:ea typeface="+mj-ea"/>
              </a:rPr>
              <a:t>17.2</a:t>
            </a:r>
            <a:r>
              <a:rPr lang="ja-JP" altLang="en-US" sz="2800" dirty="0">
                <a:solidFill>
                  <a:srgbClr val="0000FF"/>
                </a:solidFill>
                <a:latin typeface="+mj-ea"/>
                <a:ea typeface="+mj-ea"/>
              </a:rPr>
              <a:t>％</a:t>
            </a:r>
            <a:r>
              <a:rPr lang="ja-JP" altLang="en-US" sz="2800" dirty="0" smtClean="0">
                <a:solidFill>
                  <a:srgbClr val="0000FF"/>
                </a:solidFill>
                <a:latin typeface="+mj-ea"/>
                <a:ea typeface="+mj-ea"/>
              </a:rPr>
              <a:t>，今</a:t>
            </a:r>
            <a:r>
              <a:rPr lang="ja-JP" altLang="en-US" sz="2800" dirty="0">
                <a:solidFill>
                  <a:srgbClr val="0000FF"/>
                </a:solidFill>
                <a:latin typeface="+mj-ea"/>
                <a:ea typeface="+mj-ea"/>
              </a:rPr>
              <a:t>はできないが，今後して</a:t>
            </a:r>
            <a:r>
              <a:rPr lang="ja-JP" altLang="en-US" sz="2800" dirty="0" smtClean="0">
                <a:solidFill>
                  <a:srgbClr val="0000FF"/>
                </a:solidFill>
                <a:latin typeface="+mj-ea"/>
                <a:ea typeface="+mj-ea"/>
              </a:rPr>
              <a:t>みたい者</a:t>
            </a:r>
            <a:r>
              <a:rPr lang="ja-JP" altLang="en-US" sz="2800" dirty="0">
                <a:solidFill>
                  <a:srgbClr val="0000FF"/>
                </a:solidFill>
                <a:latin typeface="+mj-ea"/>
                <a:ea typeface="+mj-ea"/>
              </a:rPr>
              <a:t>が</a:t>
            </a:r>
            <a:r>
              <a:rPr lang="en-US" altLang="ja-JP" sz="2800" dirty="0">
                <a:solidFill>
                  <a:srgbClr val="0000FF"/>
                </a:solidFill>
                <a:latin typeface="+mj-ea"/>
                <a:ea typeface="+mj-ea"/>
              </a:rPr>
              <a:t>48.5</a:t>
            </a:r>
            <a:r>
              <a:rPr lang="ja-JP" altLang="en-US" sz="2800" dirty="0">
                <a:solidFill>
                  <a:srgbClr val="0000FF"/>
                </a:solidFill>
                <a:latin typeface="+mj-ea"/>
                <a:ea typeface="+mj-ea"/>
              </a:rPr>
              <a:t>％と</a:t>
            </a:r>
            <a:r>
              <a:rPr lang="ja-JP" altLang="en-US" sz="2800" dirty="0" smtClean="0">
                <a:solidFill>
                  <a:srgbClr val="0000FF"/>
                </a:solidFill>
                <a:latin typeface="+mj-ea"/>
                <a:ea typeface="+mj-ea"/>
              </a:rPr>
              <a:t>，多くの市民</a:t>
            </a:r>
            <a:r>
              <a:rPr lang="ja-JP" altLang="en-US" sz="2800" dirty="0">
                <a:solidFill>
                  <a:srgbClr val="0000FF"/>
                </a:solidFill>
                <a:latin typeface="+mj-ea"/>
                <a:ea typeface="+mj-ea"/>
              </a:rPr>
              <a:t>が，潜在的に地域における活動の担い手となりうることが示されている。</a:t>
            </a:r>
          </a:p>
          <a:p>
            <a:pPr>
              <a:lnSpc>
                <a:spcPts val="3700"/>
              </a:lnSpc>
            </a:pPr>
            <a:r>
              <a:rPr lang="ja-JP" altLang="en-US" sz="2800" dirty="0" smtClean="0">
                <a:solidFill>
                  <a:srgbClr val="0000FF"/>
                </a:solidFill>
                <a:latin typeface="+mj-ea"/>
                <a:ea typeface="+mj-ea"/>
              </a:rPr>
              <a:t>保健</a:t>
            </a:r>
            <a:r>
              <a:rPr lang="ja-JP" altLang="en-US" sz="2800" dirty="0">
                <a:solidFill>
                  <a:srgbClr val="0000FF"/>
                </a:solidFill>
                <a:latin typeface="+mj-ea"/>
                <a:ea typeface="+mj-ea"/>
              </a:rPr>
              <a:t>センターで実施</a:t>
            </a:r>
            <a:r>
              <a:rPr lang="ja-JP" altLang="en-US" sz="2800" dirty="0" smtClean="0">
                <a:solidFill>
                  <a:srgbClr val="0000FF"/>
                </a:solidFill>
                <a:latin typeface="+mj-ea"/>
                <a:ea typeface="+mj-ea"/>
              </a:rPr>
              <a:t>される糖尿病</a:t>
            </a:r>
            <a:r>
              <a:rPr lang="ja-JP" altLang="en-US" sz="2800" dirty="0">
                <a:solidFill>
                  <a:srgbClr val="0000FF"/>
                </a:solidFill>
                <a:latin typeface="+mj-ea"/>
                <a:ea typeface="+mj-ea"/>
              </a:rPr>
              <a:t>予防</a:t>
            </a:r>
            <a:r>
              <a:rPr lang="ja-JP" altLang="en-US" sz="2800" dirty="0" smtClean="0">
                <a:solidFill>
                  <a:srgbClr val="0000FF"/>
                </a:solidFill>
                <a:latin typeface="+mj-ea"/>
                <a:ea typeface="+mj-ea"/>
              </a:rPr>
              <a:t>教室や介護</a:t>
            </a:r>
            <a:r>
              <a:rPr lang="ja-JP" altLang="en-US" sz="2800" dirty="0">
                <a:solidFill>
                  <a:srgbClr val="0000FF"/>
                </a:solidFill>
                <a:latin typeface="+mj-ea"/>
                <a:ea typeface="+mj-ea"/>
              </a:rPr>
              <a:t>予防</a:t>
            </a:r>
            <a:r>
              <a:rPr lang="ja-JP" altLang="en-US" sz="2800" dirty="0" smtClean="0">
                <a:solidFill>
                  <a:srgbClr val="0000FF"/>
                </a:solidFill>
                <a:latin typeface="+mj-ea"/>
                <a:ea typeface="+mj-ea"/>
              </a:rPr>
              <a:t>教室等</a:t>
            </a:r>
            <a:r>
              <a:rPr lang="ja-JP" altLang="en-US" sz="2800" dirty="0">
                <a:solidFill>
                  <a:srgbClr val="0000FF"/>
                </a:solidFill>
                <a:latin typeface="+mj-ea"/>
                <a:ea typeface="+mj-ea"/>
              </a:rPr>
              <a:t>の教室において，ＯＢ会を組織することで新たな組織を立ち上げることは多くの自治体で取り組まれていることであるが，前述の「組織の立ち上げや推進員等養成のポイント」を参考に取り組むことで，組織率をさらに上げることも期待できよう</a:t>
            </a:r>
            <a:r>
              <a:rPr lang="ja-JP" altLang="en-US" sz="2800" dirty="0" smtClean="0">
                <a:solidFill>
                  <a:srgbClr val="0000FF"/>
                </a:solidFill>
                <a:latin typeface="+mj-ea"/>
                <a:ea typeface="+mj-ea"/>
              </a:rPr>
              <a:t>。</a:t>
            </a:r>
            <a:endParaRPr lang="ja-JP" altLang="en-US" sz="2800" dirty="0">
              <a:solidFill>
                <a:srgbClr val="0000FF"/>
              </a:solidFill>
              <a:latin typeface="+mj-ea"/>
              <a:ea typeface="+mj-ea"/>
            </a:endParaRPr>
          </a:p>
        </p:txBody>
      </p:sp>
    </p:spTree>
    <p:extLst>
      <p:ext uri="{BB962C8B-B14F-4D97-AF65-F5344CB8AC3E}">
        <p14:creationId xmlns:p14="http://schemas.microsoft.com/office/powerpoint/2010/main" val="1865444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8256"/>
            <a:ext cx="8229600" cy="1143000"/>
          </a:xfrm>
        </p:spPr>
        <p:txBody>
          <a:bodyPr>
            <a:normAutofit/>
          </a:bodyPr>
          <a:lstStyle/>
          <a:p>
            <a:r>
              <a:rPr lang="ja-JP" altLang="en-US" sz="3600" dirty="0">
                <a:solidFill>
                  <a:srgbClr val="FF0000"/>
                </a:solidFill>
              </a:rPr>
              <a:t>潜在化している人材を掘り起こす</a:t>
            </a:r>
            <a:endParaRPr kumimoji="1" lang="ja-JP" altLang="en-US" sz="3600" dirty="0">
              <a:solidFill>
                <a:srgbClr val="FF0000"/>
              </a:solidFill>
            </a:endParaRPr>
          </a:p>
        </p:txBody>
      </p:sp>
      <p:sp>
        <p:nvSpPr>
          <p:cNvPr id="3" name="コンテンツ プレースホルダー 2"/>
          <p:cNvSpPr>
            <a:spLocks noGrp="1"/>
          </p:cNvSpPr>
          <p:nvPr>
            <p:ph idx="1"/>
          </p:nvPr>
        </p:nvSpPr>
        <p:spPr>
          <a:xfrm>
            <a:off x="457200" y="908720"/>
            <a:ext cx="8229600" cy="5750099"/>
          </a:xfrm>
        </p:spPr>
        <p:txBody>
          <a:bodyPr>
            <a:noAutofit/>
          </a:bodyPr>
          <a:lstStyle/>
          <a:p>
            <a:pPr>
              <a:lnSpc>
                <a:spcPts val="3700"/>
              </a:lnSpc>
            </a:pPr>
            <a:r>
              <a:rPr lang="ja-JP" altLang="en-US" sz="2800" dirty="0">
                <a:solidFill>
                  <a:srgbClr val="0000FF"/>
                </a:solidFill>
                <a:latin typeface="+mj-ea"/>
                <a:ea typeface="+mj-ea"/>
              </a:rPr>
              <a:t>生涯学習の一環として，「市民大学」を開講し，地域活動の担い手を輩出している</a:t>
            </a:r>
            <a:r>
              <a:rPr lang="ja-JP" altLang="en-US" sz="2800" dirty="0" smtClean="0">
                <a:solidFill>
                  <a:srgbClr val="0000FF"/>
                </a:solidFill>
                <a:latin typeface="+mj-ea"/>
                <a:ea typeface="+mj-ea"/>
              </a:rPr>
              <a:t>自治体は少なくない。</a:t>
            </a:r>
            <a:endParaRPr lang="en-US" altLang="ja-JP" sz="2800" dirty="0" smtClean="0">
              <a:solidFill>
                <a:srgbClr val="0000FF"/>
              </a:solidFill>
              <a:latin typeface="+mj-ea"/>
              <a:ea typeface="+mj-ea"/>
            </a:endParaRPr>
          </a:p>
          <a:p>
            <a:pPr>
              <a:lnSpc>
                <a:spcPts val="3700"/>
              </a:lnSpc>
            </a:pPr>
            <a:r>
              <a:rPr lang="en-US" altLang="ja-JP" sz="2800" dirty="0" smtClean="0">
                <a:solidFill>
                  <a:srgbClr val="0000FF"/>
                </a:solidFill>
                <a:latin typeface="+mj-ea"/>
                <a:ea typeface="+mj-ea"/>
              </a:rPr>
              <a:t>2009</a:t>
            </a:r>
            <a:r>
              <a:rPr lang="ja-JP" altLang="en-US" sz="2800" dirty="0">
                <a:solidFill>
                  <a:srgbClr val="0000FF"/>
                </a:solidFill>
                <a:latin typeface="+mj-ea"/>
                <a:ea typeface="+mj-ea"/>
              </a:rPr>
              <a:t>年に開講した浦安市の「うらやす市民大学」の特徴は，設立趣旨の中に「市民協働の担い手づくり」を掲げていることである。</a:t>
            </a:r>
          </a:p>
          <a:p>
            <a:pPr>
              <a:lnSpc>
                <a:spcPts val="3700"/>
              </a:lnSpc>
            </a:pPr>
            <a:r>
              <a:rPr lang="ja-JP" altLang="en-US" sz="2800" dirty="0" smtClean="0">
                <a:solidFill>
                  <a:srgbClr val="0000FF"/>
                </a:solidFill>
                <a:latin typeface="+mj-ea"/>
                <a:ea typeface="+mj-ea"/>
              </a:rPr>
              <a:t>講座</a:t>
            </a:r>
            <a:r>
              <a:rPr lang="ja-JP" altLang="en-US" sz="2800" dirty="0">
                <a:solidFill>
                  <a:srgbClr val="0000FF"/>
                </a:solidFill>
                <a:latin typeface="+mj-ea"/>
                <a:ea typeface="+mj-ea"/>
              </a:rPr>
              <a:t>の１つであった「介護予防リーダー養成」</a:t>
            </a:r>
            <a:r>
              <a:rPr lang="ja-JP" altLang="en-US" sz="2800" dirty="0" smtClean="0">
                <a:solidFill>
                  <a:srgbClr val="0000FF"/>
                </a:solidFill>
                <a:latin typeface="+mj-ea"/>
                <a:ea typeface="+mj-ea"/>
              </a:rPr>
              <a:t>の１期生</a:t>
            </a:r>
            <a:r>
              <a:rPr lang="ja-JP" altLang="en-US" sz="2800" dirty="0">
                <a:solidFill>
                  <a:srgbClr val="0000FF"/>
                </a:solidFill>
                <a:latin typeface="+mj-ea"/>
                <a:ea typeface="+mj-ea"/>
              </a:rPr>
              <a:t>を中心に「</a:t>
            </a:r>
            <a:r>
              <a:rPr lang="ja-JP" altLang="en-US" sz="2800" dirty="0">
                <a:solidFill>
                  <a:srgbClr val="0000FF"/>
                </a:solidFill>
                <a:effectLst>
                  <a:outerShdw blurRad="38100" dist="38100" dir="2700000" algn="tl">
                    <a:srgbClr val="000000">
                      <a:alpha val="43137"/>
                    </a:srgbClr>
                  </a:outerShdw>
                </a:effectLst>
                <a:latin typeface="+mj-ea"/>
                <a:ea typeface="+mj-ea"/>
              </a:rPr>
              <a:t>浦安介護予防アカデミア</a:t>
            </a:r>
            <a:r>
              <a:rPr lang="ja-JP" altLang="en-US" sz="2800" dirty="0">
                <a:solidFill>
                  <a:srgbClr val="0000FF"/>
                </a:solidFill>
                <a:latin typeface="+mj-ea"/>
                <a:ea typeface="+mj-ea"/>
              </a:rPr>
              <a:t>」が設立され，現在では，会員数が</a:t>
            </a:r>
            <a:r>
              <a:rPr lang="en-US" altLang="ja-JP" sz="2800" dirty="0">
                <a:solidFill>
                  <a:srgbClr val="0000FF"/>
                </a:solidFill>
                <a:latin typeface="+mj-ea"/>
                <a:ea typeface="+mj-ea"/>
              </a:rPr>
              <a:t>120</a:t>
            </a:r>
            <a:r>
              <a:rPr lang="ja-JP" altLang="en-US" sz="2800" dirty="0">
                <a:solidFill>
                  <a:srgbClr val="0000FF"/>
                </a:solidFill>
                <a:latin typeface="+mj-ea"/>
                <a:ea typeface="+mj-ea"/>
              </a:rPr>
              <a:t>名を超え，栄養班，口腔班，脳トレ班，ウォーキング班，体操班，談話班，太極拳班，傾聴班，広報班，総務班等が置かれ，</a:t>
            </a:r>
            <a:r>
              <a:rPr lang="en-US" altLang="ja-JP" sz="2800" dirty="0">
                <a:solidFill>
                  <a:srgbClr val="0000FF"/>
                </a:solidFill>
                <a:latin typeface="+mj-ea"/>
                <a:ea typeface="+mj-ea"/>
              </a:rPr>
              <a:t>2012</a:t>
            </a:r>
            <a:r>
              <a:rPr lang="ja-JP" altLang="en-US" sz="2800" dirty="0">
                <a:solidFill>
                  <a:srgbClr val="0000FF"/>
                </a:solidFill>
                <a:latin typeface="+mj-ea"/>
                <a:ea typeface="+mj-ea"/>
              </a:rPr>
              <a:t>年度の事業開催回数</a:t>
            </a:r>
            <a:r>
              <a:rPr lang="en-US" altLang="ja-JP" sz="2800" dirty="0">
                <a:solidFill>
                  <a:srgbClr val="0000FF"/>
                </a:solidFill>
                <a:latin typeface="+mj-ea"/>
                <a:ea typeface="+mj-ea"/>
              </a:rPr>
              <a:t>1,080</a:t>
            </a:r>
            <a:r>
              <a:rPr lang="ja-JP" altLang="en-US" sz="2800" dirty="0">
                <a:solidFill>
                  <a:srgbClr val="0000FF"/>
                </a:solidFill>
                <a:latin typeface="+mj-ea"/>
                <a:ea typeface="+mj-ea"/>
              </a:rPr>
              <a:t>回、延べ参加者数</a:t>
            </a:r>
            <a:r>
              <a:rPr lang="en-US" altLang="ja-JP" sz="2800" dirty="0">
                <a:solidFill>
                  <a:srgbClr val="0000FF"/>
                </a:solidFill>
                <a:latin typeface="+mj-ea"/>
                <a:ea typeface="+mj-ea"/>
              </a:rPr>
              <a:t>19,901</a:t>
            </a:r>
            <a:r>
              <a:rPr lang="ja-JP" altLang="en-US" sz="2800" dirty="0">
                <a:solidFill>
                  <a:srgbClr val="0000FF"/>
                </a:solidFill>
                <a:latin typeface="+mj-ea"/>
                <a:ea typeface="+mj-ea"/>
              </a:rPr>
              <a:t>人と素晴らしい活動に発展している</a:t>
            </a:r>
            <a:r>
              <a:rPr lang="ja-JP" altLang="en-US" sz="2800" dirty="0" smtClean="0">
                <a:solidFill>
                  <a:srgbClr val="0000FF"/>
                </a:solidFill>
                <a:latin typeface="+mj-ea"/>
                <a:ea typeface="+mj-ea"/>
              </a:rPr>
              <a:t>。</a:t>
            </a:r>
            <a:endParaRPr lang="ja-JP" altLang="en-US" sz="2800" dirty="0">
              <a:solidFill>
                <a:srgbClr val="0000FF"/>
              </a:solidFill>
              <a:latin typeface="+mj-ea"/>
              <a:ea typeface="+mj-ea"/>
            </a:endParaRPr>
          </a:p>
        </p:txBody>
      </p:sp>
    </p:spTree>
    <p:extLst>
      <p:ext uri="{BB962C8B-B14F-4D97-AF65-F5344CB8AC3E}">
        <p14:creationId xmlns:p14="http://schemas.microsoft.com/office/powerpoint/2010/main" val="2280220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8256"/>
            <a:ext cx="8229600" cy="1143000"/>
          </a:xfrm>
        </p:spPr>
        <p:txBody>
          <a:bodyPr>
            <a:normAutofit/>
          </a:bodyPr>
          <a:lstStyle/>
          <a:p>
            <a:r>
              <a:rPr lang="ja-JP" altLang="ja-JP" sz="3600" dirty="0">
                <a:solidFill>
                  <a:srgbClr val="FF0000"/>
                </a:solidFill>
              </a:rPr>
              <a:t>愛育班活動の意義　</a:t>
            </a:r>
            <a:endParaRPr kumimoji="1" lang="ja-JP" altLang="en-US" sz="3600" dirty="0">
              <a:solidFill>
                <a:srgbClr val="FF0000"/>
              </a:solidFill>
            </a:endParaRPr>
          </a:p>
        </p:txBody>
      </p:sp>
      <p:sp>
        <p:nvSpPr>
          <p:cNvPr id="3" name="コンテンツ プレースホルダー 2"/>
          <p:cNvSpPr>
            <a:spLocks noGrp="1"/>
          </p:cNvSpPr>
          <p:nvPr>
            <p:ph idx="1"/>
          </p:nvPr>
        </p:nvSpPr>
        <p:spPr>
          <a:xfrm>
            <a:off x="457200" y="908720"/>
            <a:ext cx="8229600" cy="5750099"/>
          </a:xfrm>
        </p:spPr>
        <p:txBody>
          <a:bodyPr>
            <a:noAutofit/>
          </a:bodyPr>
          <a:lstStyle/>
          <a:p>
            <a:pPr marL="514350" indent="-514350">
              <a:buFont typeface="+mj-ea"/>
              <a:buAutoNum type="circleNumDbPlain"/>
            </a:pPr>
            <a:r>
              <a:rPr lang="ja-JP" altLang="ja-JP" sz="2800" dirty="0" smtClean="0">
                <a:solidFill>
                  <a:srgbClr val="0000FF"/>
                </a:solidFill>
              </a:rPr>
              <a:t>人の役に立っていることを実感する</a:t>
            </a:r>
          </a:p>
          <a:p>
            <a:pPr marL="514350" indent="-514350">
              <a:buFont typeface="+mj-ea"/>
              <a:buAutoNum type="circleNumDbPlain"/>
            </a:pPr>
            <a:r>
              <a:rPr lang="ja-JP" altLang="ja-JP" sz="2800" dirty="0" smtClean="0">
                <a:solidFill>
                  <a:srgbClr val="0000FF"/>
                </a:solidFill>
              </a:rPr>
              <a:t>達成感や満足感が得られる</a:t>
            </a:r>
          </a:p>
          <a:p>
            <a:pPr marL="514350" indent="-514350">
              <a:buFont typeface="+mj-ea"/>
              <a:buAutoNum type="circleNumDbPlain"/>
            </a:pPr>
            <a:r>
              <a:rPr lang="ja-JP" altLang="ja-JP" sz="2800" dirty="0" smtClean="0">
                <a:solidFill>
                  <a:srgbClr val="0000FF"/>
                </a:solidFill>
              </a:rPr>
              <a:t>自分が思ったり考えたりしていることを，活動を通して実現できる</a:t>
            </a:r>
          </a:p>
          <a:p>
            <a:pPr marL="514350" indent="-514350">
              <a:buFont typeface="+mj-ea"/>
              <a:buAutoNum type="circleNumDbPlain"/>
            </a:pPr>
            <a:r>
              <a:rPr lang="ja-JP" altLang="ja-JP" sz="2800" dirty="0" smtClean="0">
                <a:solidFill>
                  <a:srgbClr val="0000FF"/>
                </a:solidFill>
              </a:rPr>
              <a:t>話し合いや活動場面で役割や出番がある</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FF33CC"/>
                </a:solidFill>
              </a:rPr>
              <a:t>　　（</a:t>
            </a:r>
            <a:r>
              <a:rPr lang="ja-JP" altLang="ja-JP" sz="2800" dirty="0" smtClean="0">
                <a:solidFill>
                  <a:srgbClr val="FF33CC"/>
                </a:solidFill>
              </a:rPr>
              <a:t>自分の存在が認められる）</a:t>
            </a:r>
          </a:p>
          <a:p>
            <a:pPr marL="514350" indent="-514350">
              <a:buFont typeface="+mj-ea"/>
              <a:buAutoNum type="circleNumDbPlain"/>
            </a:pPr>
            <a:r>
              <a:rPr lang="ja-JP" altLang="ja-JP" sz="2800" dirty="0" smtClean="0">
                <a:solidFill>
                  <a:srgbClr val="0000FF"/>
                </a:solidFill>
              </a:rPr>
              <a:t>居心地が良い</a:t>
            </a:r>
            <a:r>
              <a:rPr lang="ja-JP" altLang="ja-JP" sz="2800" dirty="0" smtClean="0">
                <a:solidFill>
                  <a:srgbClr val="FF33CC"/>
                </a:solidFill>
              </a:rPr>
              <a:t>（安心・安全で心やすらぐ時間）</a:t>
            </a:r>
          </a:p>
          <a:p>
            <a:pPr marL="514350" indent="-514350">
              <a:buFont typeface="+mj-ea"/>
              <a:buAutoNum type="circleNumDbPlain"/>
            </a:pPr>
            <a:r>
              <a:rPr lang="ja-JP" altLang="ja-JP" sz="2800" dirty="0" smtClean="0">
                <a:solidFill>
                  <a:srgbClr val="0000FF"/>
                </a:solidFill>
              </a:rPr>
              <a:t>学習により新たな知識や知見が得られる</a:t>
            </a:r>
          </a:p>
          <a:p>
            <a:pPr marL="514350" indent="-514350">
              <a:buFont typeface="+mj-ea"/>
              <a:buAutoNum type="circleNumDbPlain"/>
            </a:pPr>
            <a:r>
              <a:rPr lang="ja-JP" altLang="ja-JP" sz="2800" dirty="0" smtClean="0">
                <a:solidFill>
                  <a:srgbClr val="0000FF"/>
                </a:solidFill>
              </a:rPr>
              <a:t>自身と家族の健康にプラスになる</a:t>
            </a:r>
          </a:p>
          <a:p>
            <a:pPr marL="514350" indent="-514350">
              <a:buFont typeface="+mj-ea"/>
              <a:buAutoNum type="circleNumDbPlain"/>
            </a:pPr>
            <a:r>
              <a:rPr lang="ja-JP" altLang="ja-JP" sz="2800" dirty="0" smtClean="0">
                <a:solidFill>
                  <a:srgbClr val="0000FF"/>
                </a:solidFill>
              </a:rPr>
              <a:t>仲間との出会いとつながり</a:t>
            </a:r>
          </a:p>
          <a:p>
            <a:pPr marL="514350" indent="-514350">
              <a:buFont typeface="+mj-ea"/>
              <a:buAutoNum type="circleNumDbPlain"/>
            </a:pPr>
            <a:r>
              <a:rPr lang="ja-JP" altLang="ja-JP" sz="2800" dirty="0" smtClean="0">
                <a:solidFill>
                  <a:srgbClr val="0000FF"/>
                </a:solidFill>
              </a:rPr>
              <a:t>行政（保健師や保健センター）との関係が近くなって気軽に相談できる</a:t>
            </a:r>
            <a:endParaRPr lang="ja-JP" altLang="en-US" sz="2800" dirty="0">
              <a:solidFill>
                <a:srgbClr val="0000FF"/>
              </a:solidFill>
              <a:latin typeface="+mj-ea"/>
              <a:ea typeface="+mj-ea"/>
            </a:endParaRPr>
          </a:p>
        </p:txBody>
      </p:sp>
      <p:sp>
        <p:nvSpPr>
          <p:cNvPr id="4" name="正方形/長方形 3"/>
          <p:cNvSpPr/>
          <p:nvPr/>
        </p:nvSpPr>
        <p:spPr>
          <a:xfrm>
            <a:off x="4355976" y="6444044"/>
            <a:ext cx="4950296" cy="369332"/>
          </a:xfrm>
          <a:prstGeom prst="rect">
            <a:avLst/>
          </a:prstGeom>
        </p:spPr>
        <p:txBody>
          <a:bodyPr wrap="square">
            <a:spAutoFit/>
          </a:bodyPr>
          <a:lstStyle/>
          <a:p>
            <a:r>
              <a:rPr lang="ja-JP" altLang="ja-JP" dirty="0"/>
              <a:t>（母子愛育会編「コミュニティワークの実際」より）</a:t>
            </a:r>
            <a:endParaRPr lang="ja-JP" altLang="en-US" dirty="0"/>
          </a:p>
        </p:txBody>
      </p:sp>
    </p:spTree>
    <p:extLst>
      <p:ext uri="{BB962C8B-B14F-4D97-AF65-F5344CB8AC3E}">
        <p14:creationId xmlns:p14="http://schemas.microsoft.com/office/powerpoint/2010/main" val="32375571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8256"/>
            <a:ext cx="8229600" cy="1143000"/>
          </a:xfrm>
        </p:spPr>
        <p:txBody>
          <a:bodyPr>
            <a:normAutofit/>
          </a:bodyPr>
          <a:lstStyle/>
          <a:p>
            <a:r>
              <a:rPr lang="ja-JP" altLang="en-US" sz="3600" dirty="0">
                <a:solidFill>
                  <a:srgbClr val="FF0000"/>
                </a:solidFill>
              </a:rPr>
              <a:t>潜在化している人材を掘り起こす</a:t>
            </a:r>
            <a:endParaRPr kumimoji="1" lang="ja-JP" altLang="en-US" sz="3600" dirty="0">
              <a:solidFill>
                <a:srgbClr val="FF0000"/>
              </a:solidFill>
            </a:endParaRPr>
          </a:p>
        </p:txBody>
      </p:sp>
      <p:sp>
        <p:nvSpPr>
          <p:cNvPr id="3" name="コンテンツ プレースホルダー 2"/>
          <p:cNvSpPr>
            <a:spLocks noGrp="1"/>
          </p:cNvSpPr>
          <p:nvPr>
            <p:ph idx="1"/>
          </p:nvPr>
        </p:nvSpPr>
        <p:spPr>
          <a:xfrm>
            <a:off x="457200" y="908720"/>
            <a:ext cx="8229600" cy="5750099"/>
          </a:xfrm>
        </p:spPr>
        <p:txBody>
          <a:bodyPr>
            <a:noAutofit/>
          </a:bodyPr>
          <a:lstStyle/>
          <a:p>
            <a:pPr>
              <a:lnSpc>
                <a:spcPts val="3800"/>
              </a:lnSpc>
            </a:pPr>
            <a:r>
              <a:rPr lang="ja-JP" altLang="ja-JP" sz="2800" dirty="0">
                <a:solidFill>
                  <a:srgbClr val="0000FF"/>
                </a:solidFill>
              </a:rPr>
              <a:t>こうした地域活動への参加において，住民が活動に何を期待するのか，地域活動にどのような意義を見出しているのかを理解し，行政も自ら戦略的に市民との接点を模索しつづけることが重要で</a:t>
            </a:r>
            <a:r>
              <a:rPr lang="ja-JP" altLang="ja-JP" sz="2800" dirty="0" smtClean="0">
                <a:solidFill>
                  <a:srgbClr val="0000FF"/>
                </a:solidFill>
              </a:rPr>
              <a:t>ある</a:t>
            </a:r>
            <a:endParaRPr lang="en-US" altLang="ja-JP" sz="2800" dirty="0" smtClean="0">
              <a:solidFill>
                <a:srgbClr val="0000FF"/>
              </a:solidFill>
            </a:endParaRPr>
          </a:p>
          <a:p>
            <a:pPr>
              <a:lnSpc>
                <a:spcPts val="3800"/>
              </a:lnSpc>
            </a:pPr>
            <a:r>
              <a:rPr lang="ja-JP" altLang="en-US" sz="2800" dirty="0" smtClean="0">
                <a:solidFill>
                  <a:srgbClr val="0000FF"/>
                </a:solidFill>
                <a:latin typeface="+mj-ea"/>
                <a:ea typeface="+mj-ea"/>
              </a:rPr>
              <a:t>地域活動参加への期待（平成</a:t>
            </a:r>
            <a:r>
              <a:rPr lang="en-US" altLang="ja-JP" sz="2800" dirty="0" smtClean="0">
                <a:solidFill>
                  <a:srgbClr val="0000FF"/>
                </a:solidFill>
                <a:latin typeface="+mj-ea"/>
                <a:ea typeface="+mj-ea"/>
              </a:rPr>
              <a:t>24</a:t>
            </a:r>
            <a:r>
              <a:rPr lang="ja-JP" altLang="en-US" sz="2800" dirty="0" smtClean="0">
                <a:solidFill>
                  <a:srgbClr val="0000FF"/>
                </a:solidFill>
                <a:latin typeface="+mj-ea"/>
                <a:ea typeface="+mj-ea"/>
              </a:rPr>
              <a:t>年度横浜市）</a:t>
            </a:r>
            <a:r>
              <a:rPr lang="en-US" altLang="ja-JP" sz="2800" dirty="0" smtClean="0">
                <a:solidFill>
                  <a:srgbClr val="0000FF"/>
                </a:solidFill>
                <a:latin typeface="+mj-ea"/>
                <a:ea typeface="+mj-ea"/>
              </a:rPr>
              <a:t/>
            </a:r>
            <a:br>
              <a:rPr lang="en-US" altLang="ja-JP" sz="2800" dirty="0" smtClean="0">
                <a:solidFill>
                  <a:srgbClr val="0000FF"/>
                </a:solidFill>
                <a:latin typeface="+mj-ea"/>
                <a:ea typeface="+mj-ea"/>
              </a:rPr>
            </a:br>
            <a:r>
              <a:rPr lang="ja-JP" altLang="en-US" sz="2800" dirty="0" smtClean="0">
                <a:solidFill>
                  <a:srgbClr val="0000FF"/>
                </a:solidFill>
                <a:latin typeface="+mj-ea"/>
                <a:ea typeface="+mj-ea"/>
              </a:rPr>
              <a:t>　　</a:t>
            </a:r>
            <a:r>
              <a:rPr lang="ja-JP" altLang="en-US" sz="2800" dirty="0" smtClean="0">
                <a:solidFill>
                  <a:schemeClr val="tx1">
                    <a:lumMod val="75000"/>
                    <a:lumOff val="25000"/>
                  </a:schemeClr>
                </a:solidFill>
                <a:latin typeface="+mj-ea"/>
                <a:ea typeface="+mj-ea"/>
              </a:rPr>
              <a:t>気軽に参加できること			</a:t>
            </a:r>
            <a:r>
              <a:rPr lang="en-US" altLang="ja-JP" sz="2800" dirty="0" smtClean="0">
                <a:solidFill>
                  <a:schemeClr val="tx1">
                    <a:lumMod val="75000"/>
                    <a:lumOff val="25000"/>
                  </a:schemeClr>
                </a:solidFill>
                <a:latin typeface="+mj-ea"/>
                <a:ea typeface="+mj-ea"/>
              </a:rPr>
              <a:t>57.1</a:t>
            </a:r>
            <a:r>
              <a:rPr lang="ja-JP" altLang="en-US" sz="2800" dirty="0" smtClean="0">
                <a:solidFill>
                  <a:schemeClr val="tx1">
                    <a:lumMod val="75000"/>
                    <a:lumOff val="25000"/>
                  </a:schemeClr>
                </a:solidFill>
                <a:latin typeface="+mj-ea"/>
                <a:ea typeface="+mj-ea"/>
              </a:rPr>
              <a:t>％</a:t>
            </a:r>
            <a:r>
              <a:rPr lang="en-US" altLang="ja-JP" sz="2800" dirty="0" smtClean="0">
                <a:solidFill>
                  <a:schemeClr val="tx1">
                    <a:lumMod val="75000"/>
                    <a:lumOff val="25000"/>
                  </a:schemeClr>
                </a:solidFill>
                <a:latin typeface="+mj-ea"/>
                <a:ea typeface="+mj-ea"/>
              </a:rPr>
              <a:t/>
            </a:r>
            <a:br>
              <a:rPr lang="en-US" altLang="ja-JP" sz="2800" dirty="0" smtClean="0">
                <a:solidFill>
                  <a:schemeClr val="tx1">
                    <a:lumMod val="75000"/>
                    <a:lumOff val="25000"/>
                  </a:schemeClr>
                </a:solidFill>
                <a:latin typeface="+mj-ea"/>
                <a:ea typeface="+mj-ea"/>
              </a:rPr>
            </a:br>
            <a:r>
              <a:rPr lang="ja-JP" altLang="en-US" sz="2800" dirty="0" smtClean="0">
                <a:solidFill>
                  <a:schemeClr val="tx1">
                    <a:lumMod val="75000"/>
                    <a:lumOff val="25000"/>
                  </a:schemeClr>
                </a:solidFill>
                <a:latin typeface="+mj-ea"/>
                <a:ea typeface="+mj-ea"/>
              </a:rPr>
              <a:t>　　新しい知り合いをつくれること		</a:t>
            </a:r>
            <a:r>
              <a:rPr lang="en-US" altLang="ja-JP" sz="2800" dirty="0" smtClean="0">
                <a:solidFill>
                  <a:schemeClr val="tx1">
                    <a:lumMod val="75000"/>
                    <a:lumOff val="25000"/>
                  </a:schemeClr>
                </a:solidFill>
                <a:latin typeface="+mj-ea"/>
                <a:ea typeface="+mj-ea"/>
              </a:rPr>
              <a:t>40.9</a:t>
            </a:r>
            <a:r>
              <a:rPr lang="ja-JP" altLang="en-US" sz="2800" dirty="0" smtClean="0">
                <a:solidFill>
                  <a:schemeClr val="tx1">
                    <a:lumMod val="75000"/>
                    <a:lumOff val="25000"/>
                  </a:schemeClr>
                </a:solidFill>
                <a:latin typeface="+mj-ea"/>
                <a:ea typeface="+mj-ea"/>
              </a:rPr>
              <a:t>％</a:t>
            </a:r>
            <a:r>
              <a:rPr lang="en-US" altLang="ja-JP" sz="2800" dirty="0" smtClean="0">
                <a:solidFill>
                  <a:schemeClr val="tx1">
                    <a:lumMod val="75000"/>
                    <a:lumOff val="25000"/>
                  </a:schemeClr>
                </a:solidFill>
                <a:latin typeface="+mj-ea"/>
                <a:ea typeface="+mj-ea"/>
              </a:rPr>
              <a:t/>
            </a:r>
            <a:br>
              <a:rPr lang="en-US" altLang="ja-JP" sz="2800" dirty="0" smtClean="0">
                <a:solidFill>
                  <a:schemeClr val="tx1">
                    <a:lumMod val="75000"/>
                    <a:lumOff val="25000"/>
                  </a:schemeClr>
                </a:solidFill>
                <a:latin typeface="+mj-ea"/>
                <a:ea typeface="+mj-ea"/>
              </a:rPr>
            </a:br>
            <a:r>
              <a:rPr lang="ja-JP" altLang="en-US" sz="2800" dirty="0" smtClean="0">
                <a:solidFill>
                  <a:schemeClr val="tx1">
                    <a:lumMod val="75000"/>
                    <a:lumOff val="25000"/>
                  </a:schemeClr>
                </a:solidFill>
                <a:latin typeface="+mj-ea"/>
                <a:ea typeface="+mj-ea"/>
              </a:rPr>
              <a:t>　　楽しいこと				　　　　</a:t>
            </a:r>
            <a:r>
              <a:rPr lang="en-US" altLang="ja-JP" sz="2800" dirty="0" smtClean="0">
                <a:solidFill>
                  <a:schemeClr val="tx1">
                    <a:lumMod val="75000"/>
                    <a:lumOff val="25000"/>
                  </a:schemeClr>
                </a:solidFill>
                <a:latin typeface="+mj-ea"/>
                <a:ea typeface="+mj-ea"/>
              </a:rPr>
              <a:t>39.1</a:t>
            </a:r>
            <a:r>
              <a:rPr lang="ja-JP" altLang="en-US" sz="2800" dirty="0" smtClean="0">
                <a:solidFill>
                  <a:schemeClr val="tx1">
                    <a:lumMod val="75000"/>
                    <a:lumOff val="25000"/>
                  </a:schemeClr>
                </a:solidFill>
                <a:latin typeface="+mj-ea"/>
                <a:ea typeface="+mj-ea"/>
              </a:rPr>
              <a:t>％</a:t>
            </a:r>
            <a:r>
              <a:rPr lang="en-US" altLang="ja-JP" sz="2800" dirty="0" smtClean="0">
                <a:solidFill>
                  <a:schemeClr val="tx1">
                    <a:lumMod val="75000"/>
                    <a:lumOff val="25000"/>
                  </a:schemeClr>
                </a:solidFill>
                <a:latin typeface="+mj-ea"/>
                <a:ea typeface="+mj-ea"/>
              </a:rPr>
              <a:t/>
            </a:r>
            <a:br>
              <a:rPr lang="en-US" altLang="ja-JP" sz="2800" dirty="0" smtClean="0">
                <a:solidFill>
                  <a:schemeClr val="tx1">
                    <a:lumMod val="75000"/>
                    <a:lumOff val="25000"/>
                  </a:schemeClr>
                </a:solidFill>
                <a:latin typeface="+mj-ea"/>
                <a:ea typeface="+mj-ea"/>
              </a:rPr>
            </a:br>
            <a:r>
              <a:rPr lang="ja-JP" altLang="en-US" sz="2800" dirty="0" smtClean="0">
                <a:solidFill>
                  <a:schemeClr val="tx1">
                    <a:lumMod val="75000"/>
                    <a:lumOff val="25000"/>
                  </a:schemeClr>
                </a:solidFill>
                <a:latin typeface="+mj-ea"/>
                <a:ea typeface="+mj-ea"/>
              </a:rPr>
              <a:t>　　誰かのためになっているのを実感 　　</a:t>
            </a:r>
            <a:r>
              <a:rPr lang="en-US" altLang="ja-JP" sz="2800" dirty="0" smtClean="0">
                <a:solidFill>
                  <a:schemeClr val="tx1">
                    <a:lumMod val="75000"/>
                    <a:lumOff val="25000"/>
                  </a:schemeClr>
                </a:solidFill>
                <a:latin typeface="+mj-ea"/>
                <a:ea typeface="+mj-ea"/>
              </a:rPr>
              <a:t>36.9</a:t>
            </a:r>
            <a:r>
              <a:rPr lang="ja-JP" altLang="en-US" sz="2800" dirty="0" smtClean="0">
                <a:solidFill>
                  <a:schemeClr val="tx1">
                    <a:lumMod val="75000"/>
                    <a:lumOff val="25000"/>
                  </a:schemeClr>
                </a:solidFill>
                <a:latin typeface="+mj-ea"/>
                <a:ea typeface="+mj-ea"/>
              </a:rPr>
              <a:t>％</a:t>
            </a:r>
            <a:r>
              <a:rPr lang="en-US" altLang="ja-JP" sz="2800" dirty="0" smtClean="0">
                <a:solidFill>
                  <a:schemeClr val="tx1">
                    <a:lumMod val="75000"/>
                    <a:lumOff val="25000"/>
                  </a:schemeClr>
                </a:solidFill>
                <a:latin typeface="+mj-ea"/>
                <a:ea typeface="+mj-ea"/>
              </a:rPr>
              <a:t/>
            </a:r>
            <a:br>
              <a:rPr lang="en-US" altLang="ja-JP" sz="2800" dirty="0" smtClean="0">
                <a:solidFill>
                  <a:schemeClr val="tx1">
                    <a:lumMod val="75000"/>
                    <a:lumOff val="25000"/>
                  </a:schemeClr>
                </a:solidFill>
                <a:latin typeface="+mj-ea"/>
                <a:ea typeface="+mj-ea"/>
              </a:rPr>
            </a:br>
            <a:r>
              <a:rPr lang="ja-JP" altLang="en-US" sz="2800" dirty="0" smtClean="0">
                <a:solidFill>
                  <a:schemeClr val="tx1">
                    <a:lumMod val="75000"/>
                    <a:lumOff val="25000"/>
                  </a:schemeClr>
                </a:solidFill>
                <a:latin typeface="+mj-ea"/>
                <a:ea typeface="+mj-ea"/>
              </a:rPr>
              <a:t>　　自分の特技や経験が活かせる	　　　　</a:t>
            </a:r>
            <a:r>
              <a:rPr lang="en-US" altLang="ja-JP" sz="2800" dirty="0" smtClean="0">
                <a:solidFill>
                  <a:schemeClr val="tx1">
                    <a:lumMod val="75000"/>
                    <a:lumOff val="25000"/>
                  </a:schemeClr>
                </a:solidFill>
                <a:latin typeface="+mj-ea"/>
                <a:ea typeface="+mj-ea"/>
              </a:rPr>
              <a:t>34.5</a:t>
            </a:r>
            <a:r>
              <a:rPr lang="ja-JP" altLang="en-US" sz="2800" dirty="0" smtClean="0">
                <a:solidFill>
                  <a:schemeClr val="tx1">
                    <a:lumMod val="75000"/>
                    <a:lumOff val="25000"/>
                  </a:schemeClr>
                </a:solidFill>
                <a:latin typeface="+mj-ea"/>
                <a:ea typeface="+mj-ea"/>
              </a:rPr>
              <a:t>％</a:t>
            </a:r>
            <a:r>
              <a:rPr lang="en-US" altLang="ja-JP" sz="2800" dirty="0" smtClean="0">
                <a:solidFill>
                  <a:schemeClr val="tx1">
                    <a:lumMod val="75000"/>
                    <a:lumOff val="25000"/>
                  </a:schemeClr>
                </a:solidFill>
                <a:latin typeface="+mj-ea"/>
                <a:ea typeface="+mj-ea"/>
              </a:rPr>
              <a:t/>
            </a:r>
            <a:br>
              <a:rPr lang="en-US" altLang="ja-JP" sz="2800" dirty="0" smtClean="0">
                <a:solidFill>
                  <a:schemeClr val="tx1">
                    <a:lumMod val="75000"/>
                    <a:lumOff val="25000"/>
                  </a:schemeClr>
                </a:solidFill>
                <a:latin typeface="+mj-ea"/>
                <a:ea typeface="+mj-ea"/>
              </a:rPr>
            </a:br>
            <a:r>
              <a:rPr lang="ja-JP" altLang="en-US" sz="2800" dirty="0" smtClean="0">
                <a:solidFill>
                  <a:schemeClr val="tx1">
                    <a:lumMod val="75000"/>
                    <a:lumOff val="25000"/>
                  </a:schemeClr>
                </a:solidFill>
                <a:latin typeface="+mj-ea"/>
                <a:ea typeface="+mj-ea"/>
              </a:rPr>
              <a:t>　　人間関係のしがらみがないこと		</a:t>
            </a:r>
            <a:r>
              <a:rPr lang="en-US" altLang="ja-JP" sz="2800" dirty="0" smtClean="0">
                <a:solidFill>
                  <a:schemeClr val="tx1">
                    <a:lumMod val="75000"/>
                    <a:lumOff val="25000"/>
                  </a:schemeClr>
                </a:solidFill>
                <a:latin typeface="+mj-ea"/>
                <a:ea typeface="+mj-ea"/>
              </a:rPr>
              <a:t>32.9</a:t>
            </a:r>
            <a:r>
              <a:rPr lang="ja-JP" altLang="en-US" sz="2800" dirty="0" smtClean="0">
                <a:solidFill>
                  <a:schemeClr val="tx1">
                    <a:lumMod val="75000"/>
                    <a:lumOff val="25000"/>
                  </a:schemeClr>
                </a:solidFill>
                <a:latin typeface="+mj-ea"/>
                <a:ea typeface="+mj-ea"/>
              </a:rPr>
              <a:t>％</a:t>
            </a:r>
            <a:r>
              <a:rPr lang="en-US" altLang="ja-JP" sz="2800" dirty="0" smtClean="0">
                <a:solidFill>
                  <a:schemeClr val="tx1">
                    <a:lumMod val="75000"/>
                    <a:lumOff val="25000"/>
                  </a:schemeClr>
                </a:solidFill>
                <a:latin typeface="+mj-ea"/>
                <a:ea typeface="+mj-ea"/>
              </a:rPr>
              <a:t/>
            </a:r>
            <a:br>
              <a:rPr lang="en-US" altLang="ja-JP" sz="2800" dirty="0" smtClean="0">
                <a:solidFill>
                  <a:schemeClr val="tx1">
                    <a:lumMod val="75000"/>
                    <a:lumOff val="25000"/>
                  </a:schemeClr>
                </a:solidFill>
                <a:latin typeface="+mj-ea"/>
                <a:ea typeface="+mj-ea"/>
              </a:rPr>
            </a:br>
            <a:r>
              <a:rPr lang="ja-JP" altLang="en-US" sz="2800" dirty="0" smtClean="0">
                <a:solidFill>
                  <a:schemeClr val="tx1">
                    <a:lumMod val="75000"/>
                    <a:lumOff val="25000"/>
                  </a:schemeClr>
                </a:solidFill>
                <a:latin typeface="+mj-ea"/>
                <a:ea typeface="+mj-ea"/>
              </a:rPr>
              <a:t>　　新しい知識や技術，経験が身につく </a:t>
            </a:r>
            <a:r>
              <a:rPr lang="ja-JP" altLang="en-US" sz="2400" dirty="0" smtClean="0">
                <a:solidFill>
                  <a:schemeClr val="tx1">
                    <a:lumMod val="75000"/>
                    <a:lumOff val="25000"/>
                  </a:schemeClr>
                </a:solidFill>
                <a:latin typeface="+mj-ea"/>
                <a:ea typeface="+mj-ea"/>
              </a:rPr>
              <a:t>　</a:t>
            </a:r>
            <a:r>
              <a:rPr lang="en-US" altLang="ja-JP" sz="2800" dirty="0" smtClean="0">
                <a:solidFill>
                  <a:schemeClr val="tx1">
                    <a:lumMod val="75000"/>
                    <a:lumOff val="25000"/>
                  </a:schemeClr>
                </a:solidFill>
                <a:latin typeface="+mj-ea"/>
                <a:ea typeface="+mj-ea"/>
              </a:rPr>
              <a:t>32.4</a:t>
            </a:r>
            <a:r>
              <a:rPr lang="ja-JP" altLang="en-US" sz="2800" dirty="0" smtClean="0">
                <a:solidFill>
                  <a:schemeClr val="tx1">
                    <a:lumMod val="75000"/>
                    <a:lumOff val="25000"/>
                  </a:schemeClr>
                </a:solidFill>
                <a:latin typeface="+mj-ea"/>
                <a:ea typeface="+mj-ea"/>
              </a:rPr>
              <a:t>％</a:t>
            </a:r>
          </a:p>
          <a:p>
            <a:pPr>
              <a:lnSpc>
                <a:spcPts val="3800"/>
              </a:lnSpc>
            </a:pPr>
            <a:endParaRPr lang="ja-JP" altLang="en-US" sz="2800" dirty="0">
              <a:solidFill>
                <a:srgbClr val="0000FF"/>
              </a:solidFill>
              <a:latin typeface="+mj-ea"/>
              <a:ea typeface="+mj-ea"/>
            </a:endParaRPr>
          </a:p>
        </p:txBody>
      </p:sp>
    </p:spTree>
    <p:extLst>
      <p:ext uri="{BB962C8B-B14F-4D97-AF65-F5344CB8AC3E}">
        <p14:creationId xmlns:p14="http://schemas.microsoft.com/office/powerpoint/2010/main" val="2044793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8256"/>
            <a:ext cx="8229600" cy="1143000"/>
          </a:xfrm>
        </p:spPr>
        <p:txBody>
          <a:bodyPr>
            <a:normAutofit/>
          </a:bodyPr>
          <a:lstStyle/>
          <a:p>
            <a:r>
              <a:rPr lang="ja-JP" altLang="ja-JP" sz="3600" dirty="0">
                <a:solidFill>
                  <a:srgbClr val="FF0000"/>
                </a:solidFill>
              </a:rPr>
              <a:t>「知縁」の組織を「地縁」の組織とつなぐ</a:t>
            </a:r>
            <a:endParaRPr kumimoji="1" lang="ja-JP" altLang="en-US" sz="3600" dirty="0">
              <a:solidFill>
                <a:srgbClr val="FF0000"/>
              </a:solidFill>
            </a:endParaRPr>
          </a:p>
        </p:txBody>
      </p:sp>
      <p:sp>
        <p:nvSpPr>
          <p:cNvPr id="3" name="コンテンツ プレースホルダー 2"/>
          <p:cNvSpPr>
            <a:spLocks noGrp="1"/>
          </p:cNvSpPr>
          <p:nvPr>
            <p:ph idx="1"/>
          </p:nvPr>
        </p:nvSpPr>
        <p:spPr>
          <a:xfrm>
            <a:off x="457200" y="908720"/>
            <a:ext cx="8229600" cy="5750099"/>
          </a:xfrm>
        </p:spPr>
        <p:txBody>
          <a:bodyPr>
            <a:noAutofit/>
          </a:bodyPr>
          <a:lstStyle/>
          <a:p>
            <a:pPr>
              <a:lnSpc>
                <a:spcPts val="3700"/>
              </a:lnSpc>
            </a:pPr>
            <a:r>
              <a:rPr lang="ja-JP" altLang="en-US" sz="2800" dirty="0" smtClean="0">
                <a:solidFill>
                  <a:srgbClr val="0000FF"/>
                </a:solidFill>
                <a:latin typeface="+mj-ea"/>
                <a:ea typeface="+mj-ea"/>
              </a:rPr>
              <a:t>養成講座や市民大学等で学んだことを契機に組織された地域活動は多くの場合，</a:t>
            </a:r>
            <a:r>
              <a:rPr lang="ja-JP" altLang="en-US" sz="2800" dirty="0" smtClean="0">
                <a:solidFill>
                  <a:srgbClr val="0000FF"/>
                </a:solidFill>
                <a:effectLst>
                  <a:outerShdw blurRad="38100" dist="38100" dir="2700000" algn="tl">
                    <a:srgbClr val="000000">
                      <a:alpha val="43137"/>
                    </a:srgbClr>
                  </a:outerShdw>
                </a:effectLst>
                <a:latin typeface="+mj-ea"/>
                <a:ea typeface="+mj-ea"/>
              </a:rPr>
              <a:t>「知縁」</a:t>
            </a:r>
            <a:r>
              <a:rPr lang="ja-JP" altLang="en-US" sz="2800" dirty="0" smtClean="0">
                <a:solidFill>
                  <a:srgbClr val="0000FF"/>
                </a:solidFill>
                <a:latin typeface="+mj-ea"/>
                <a:ea typeface="+mj-ea"/>
              </a:rPr>
              <a:t>に基づく組織活動である。</a:t>
            </a:r>
            <a:endParaRPr lang="en-US" altLang="ja-JP" sz="2800" dirty="0" smtClean="0">
              <a:solidFill>
                <a:srgbClr val="0000FF"/>
              </a:solidFill>
              <a:latin typeface="+mj-ea"/>
              <a:ea typeface="+mj-ea"/>
            </a:endParaRPr>
          </a:p>
          <a:p>
            <a:pPr>
              <a:lnSpc>
                <a:spcPts val="3700"/>
              </a:lnSpc>
            </a:pPr>
            <a:r>
              <a:rPr lang="ja-JP" altLang="en-US" sz="2800" dirty="0" smtClean="0">
                <a:solidFill>
                  <a:srgbClr val="0000FF"/>
                </a:solidFill>
                <a:effectLst>
                  <a:outerShdw blurRad="38100" dist="38100" dir="2700000" algn="tl">
                    <a:srgbClr val="000000">
                      <a:alpha val="43137"/>
                    </a:srgbClr>
                  </a:outerShdw>
                </a:effectLst>
                <a:latin typeface="+mj-ea"/>
                <a:ea typeface="+mj-ea"/>
              </a:rPr>
              <a:t>「知縁」</a:t>
            </a:r>
            <a:r>
              <a:rPr lang="ja-JP" altLang="en-US" sz="2800" dirty="0" smtClean="0">
                <a:solidFill>
                  <a:srgbClr val="0000FF"/>
                </a:solidFill>
                <a:latin typeface="+mj-ea"/>
                <a:ea typeface="+mj-ea"/>
              </a:rPr>
              <a:t>に基づく組織は，共通の目的や問題意識を持っていることから，比較的，組織化が容易であるが，活動の範囲がメンバーの健康づくりにとどまっていては，健康格差は広がるばかりである。</a:t>
            </a:r>
          </a:p>
          <a:p>
            <a:pPr>
              <a:lnSpc>
                <a:spcPts val="3700"/>
              </a:lnSpc>
            </a:pPr>
            <a:r>
              <a:rPr lang="ja-JP" altLang="en-US" sz="2800" dirty="0" smtClean="0">
                <a:solidFill>
                  <a:srgbClr val="0000FF"/>
                </a:solidFill>
                <a:latin typeface="+mj-ea"/>
                <a:ea typeface="+mj-ea"/>
              </a:rPr>
              <a:t>幸い，多くのメンバーは自分達の健康づくりにとどまらず，地域の健康課題や生活課題の解決に向けて取り組みたいという意欲を持っていることが多く，こうした組織を</a:t>
            </a:r>
            <a:r>
              <a:rPr lang="ja-JP" altLang="en-US" sz="2800" dirty="0" smtClean="0">
                <a:solidFill>
                  <a:srgbClr val="0000FF"/>
                </a:solidFill>
                <a:effectLst>
                  <a:outerShdw blurRad="38100" dist="38100" dir="2700000" algn="tl">
                    <a:srgbClr val="000000">
                      <a:alpha val="43137"/>
                    </a:srgbClr>
                  </a:outerShdw>
                </a:effectLst>
                <a:latin typeface="+mj-ea"/>
                <a:ea typeface="+mj-ea"/>
              </a:rPr>
              <a:t>「地縁」の組織とつなぐ</a:t>
            </a:r>
            <a:r>
              <a:rPr lang="ja-JP" altLang="en-US" sz="2800" dirty="0" smtClean="0">
                <a:solidFill>
                  <a:srgbClr val="0000FF"/>
                </a:solidFill>
                <a:latin typeface="+mj-ea"/>
                <a:ea typeface="+mj-ea"/>
              </a:rPr>
              <a:t>ことにより，活動の範囲を広げることができる。</a:t>
            </a:r>
            <a:endParaRPr lang="ja-JP" altLang="en-US" sz="2800" dirty="0">
              <a:solidFill>
                <a:srgbClr val="0000FF"/>
              </a:solidFill>
              <a:latin typeface="+mj-ea"/>
              <a:ea typeface="+mj-ea"/>
            </a:endParaRPr>
          </a:p>
        </p:txBody>
      </p:sp>
    </p:spTree>
    <p:extLst>
      <p:ext uri="{BB962C8B-B14F-4D97-AF65-F5344CB8AC3E}">
        <p14:creationId xmlns:p14="http://schemas.microsoft.com/office/powerpoint/2010/main" val="3237557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8256"/>
            <a:ext cx="8229600" cy="1143000"/>
          </a:xfrm>
        </p:spPr>
        <p:txBody>
          <a:bodyPr>
            <a:normAutofit/>
          </a:bodyPr>
          <a:lstStyle/>
          <a:p>
            <a:r>
              <a:rPr lang="ja-JP" altLang="ja-JP" sz="3600" dirty="0" smtClean="0">
                <a:solidFill>
                  <a:srgbClr val="FF0000"/>
                </a:solidFill>
              </a:rPr>
              <a:t>「知縁」の組織を「地縁」の組織とつなぐ</a:t>
            </a:r>
            <a:endParaRPr kumimoji="1" lang="ja-JP" altLang="en-US" sz="3600" dirty="0">
              <a:solidFill>
                <a:srgbClr val="FF0000"/>
              </a:solidFill>
            </a:endParaRPr>
          </a:p>
        </p:txBody>
      </p:sp>
      <p:sp>
        <p:nvSpPr>
          <p:cNvPr id="3" name="コンテンツ プレースホルダー 2"/>
          <p:cNvSpPr>
            <a:spLocks noGrp="1"/>
          </p:cNvSpPr>
          <p:nvPr>
            <p:ph idx="1"/>
          </p:nvPr>
        </p:nvSpPr>
        <p:spPr>
          <a:xfrm>
            <a:off x="457200" y="908720"/>
            <a:ext cx="8229600" cy="5750099"/>
          </a:xfrm>
        </p:spPr>
        <p:txBody>
          <a:bodyPr>
            <a:noAutofit/>
          </a:bodyPr>
          <a:lstStyle/>
          <a:p>
            <a:pPr>
              <a:lnSpc>
                <a:spcPts val="3800"/>
              </a:lnSpc>
            </a:pPr>
            <a:r>
              <a:rPr lang="ja-JP" altLang="en-US" sz="2800" dirty="0" smtClean="0">
                <a:solidFill>
                  <a:srgbClr val="0000FF"/>
                </a:solidFill>
                <a:latin typeface="+mj-ea"/>
                <a:ea typeface="+mj-ea"/>
              </a:rPr>
              <a:t>地縁の乏しい地域においても，</a:t>
            </a:r>
            <a:r>
              <a:rPr lang="ja-JP" altLang="en-US" sz="2800" dirty="0" smtClean="0">
                <a:solidFill>
                  <a:srgbClr val="0000FF"/>
                </a:solidFill>
                <a:effectLst>
                  <a:outerShdw blurRad="38100" dist="38100" dir="2700000" algn="tl">
                    <a:srgbClr val="000000">
                      <a:alpha val="43137"/>
                    </a:srgbClr>
                  </a:outerShdw>
                </a:effectLst>
                <a:latin typeface="+mj-ea"/>
                <a:ea typeface="+mj-ea"/>
              </a:rPr>
              <a:t>自治会や町内会</a:t>
            </a:r>
            <a:r>
              <a:rPr lang="ja-JP" altLang="en-US" sz="2800" dirty="0" smtClean="0">
                <a:solidFill>
                  <a:srgbClr val="0000FF"/>
                </a:solidFill>
                <a:latin typeface="+mj-ea"/>
                <a:ea typeface="+mj-ea"/>
              </a:rPr>
              <a:t>等が必ず存在し（加入率が低い地域もあるが），老人クラブや小中学校の</a:t>
            </a:r>
            <a:r>
              <a:rPr lang="ja-JP" altLang="en-US" sz="2800" dirty="0" smtClean="0">
                <a:solidFill>
                  <a:srgbClr val="0000FF"/>
                </a:solidFill>
                <a:effectLst>
                  <a:outerShdw blurRad="38100" dist="38100" dir="2700000" algn="tl">
                    <a:srgbClr val="000000">
                      <a:alpha val="43137"/>
                    </a:srgbClr>
                  </a:outerShdw>
                </a:effectLst>
                <a:latin typeface="+mj-ea"/>
                <a:ea typeface="+mj-ea"/>
              </a:rPr>
              <a:t>ＰＴＡ，児童民生委員</a:t>
            </a:r>
            <a:r>
              <a:rPr lang="ja-JP" altLang="en-US" sz="2800" dirty="0" smtClean="0">
                <a:solidFill>
                  <a:srgbClr val="0000FF"/>
                </a:solidFill>
                <a:latin typeface="+mj-ea"/>
                <a:ea typeface="+mj-ea"/>
              </a:rPr>
              <a:t>も必ず存在している。</a:t>
            </a:r>
            <a:endParaRPr lang="en-US" altLang="ja-JP" sz="2800" dirty="0" smtClean="0">
              <a:solidFill>
                <a:srgbClr val="0000FF"/>
              </a:solidFill>
              <a:latin typeface="+mj-ea"/>
              <a:ea typeface="+mj-ea"/>
            </a:endParaRPr>
          </a:p>
          <a:p>
            <a:pPr>
              <a:lnSpc>
                <a:spcPts val="3800"/>
              </a:lnSpc>
            </a:pPr>
            <a:r>
              <a:rPr lang="ja-JP" altLang="en-US" sz="2800" dirty="0" smtClean="0">
                <a:solidFill>
                  <a:srgbClr val="0000FF"/>
                </a:solidFill>
                <a:latin typeface="+mj-ea"/>
                <a:ea typeface="+mj-ea"/>
              </a:rPr>
              <a:t>これに加えて，９割近い自治体で</a:t>
            </a:r>
            <a:r>
              <a:rPr lang="ja-JP" altLang="en-US" sz="2800" dirty="0" smtClean="0">
                <a:solidFill>
                  <a:srgbClr val="0000FF"/>
                </a:solidFill>
                <a:effectLst>
                  <a:outerShdw blurRad="38100" dist="38100" dir="2700000" algn="tl">
                    <a:srgbClr val="000000">
                      <a:alpha val="43137"/>
                    </a:srgbClr>
                  </a:outerShdw>
                </a:effectLst>
                <a:latin typeface="+mj-ea"/>
                <a:ea typeface="+mj-ea"/>
              </a:rPr>
              <a:t>食生活改善推進員</a:t>
            </a:r>
            <a:r>
              <a:rPr lang="ja-JP" altLang="en-US" sz="2800" dirty="0" smtClean="0">
                <a:solidFill>
                  <a:srgbClr val="0000FF"/>
                </a:solidFill>
                <a:latin typeface="+mj-ea"/>
                <a:ea typeface="+mj-ea"/>
              </a:rPr>
              <a:t>が，約６割の自治体で</a:t>
            </a:r>
            <a:r>
              <a:rPr lang="ja-JP" altLang="en-US" sz="2800" dirty="0" smtClean="0">
                <a:solidFill>
                  <a:srgbClr val="0000FF"/>
                </a:solidFill>
                <a:effectLst>
                  <a:outerShdw blurRad="38100" dist="38100" dir="2700000" algn="tl">
                    <a:srgbClr val="000000">
                      <a:alpha val="43137"/>
                    </a:srgbClr>
                  </a:outerShdw>
                </a:effectLst>
                <a:latin typeface="+mj-ea"/>
                <a:ea typeface="+mj-ea"/>
              </a:rPr>
              <a:t>健康推進員等</a:t>
            </a:r>
            <a:r>
              <a:rPr lang="ja-JP" altLang="en-US" sz="2800" dirty="0" smtClean="0">
                <a:solidFill>
                  <a:srgbClr val="0000FF"/>
                </a:solidFill>
                <a:latin typeface="+mj-ea"/>
                <a:ea typeface="+mj-ea"/>
              </a:rPr>
              <a:t>が存在し（平成</a:t>
            </a:r>
            <a:r>
              <a:rPr lang="en-US" altLang="ja-JP" sz="2800" dirty="0" smtClean="0">
                <a:solidFill>
                  <a:srgbClr val="0000FF"/>
                </a:solidFill>
                <a:latin typeface="+mj-ea"/>
                <a:ea typeface="+mj-ea"/>
              </a:rPr>
              <a:t>25</a:t>
            </a:r>
            <a:r>
              <a:rPr lang="ja-JP" altLang="en-US" sz="2800" dirty="0" smtClean="0">
                <a:solidFill>
                  <a:srgbClr val="0000FF"/>
                </a:solidFill>
                <a:latin typeface="+mj-ea"/>
                <a:ea typeface="+mj-ea"/>
              </a:rPr>
              <a:t>年度本研究班調査），さらに，約４割の自治体で，</a:t>
            </a:r>
            <a:r>
              <a:rPr lang="ja-JP" altLang="en-US" sz="2800" dirty="0" smtClean="0">
                <a:solidFill>
                  <a:srgbClr val="0000FF"/>
                </a:solidFill>
                <a:effectLst>
                  <a:outerShdw blurRad="38100" dist="38100" dir="2700000" algn="tl">
                    <a:srgbClr val="000000">
                      <a:alpha val="43137"/>
                    </a:srgbClr>
                  </a:outerShdw>
                </a:effectLst>
                <a:latin typeface="+mj-ea"/>
                <a:ea typeface="+mj-ea"/>
              </a:rPr>
              <a:t>地区社協や校区社協</a:t>
            </a:r>
            <a:r>
              <a:rPr lang="ja-JP" altLang="en-US" sz="2800" dirty="0" smtClean="0">
                <a:solidFill>
                  <a:srgbClr val="0000FF"/>
                </a:solidFill>
                <a:latin typeface="+mj-ea"/>
                <a:ea typeface="+mj-ea"/>
              </a:rPr>
              <a:t>が組織されている（平成</a:t>
            </a:r>
            <a:r>
              <a:rPr lang="en-US" altLang="ja-JP" sz="2800" dirty="0" smtClean="0">
                <a:solidFill>
                  <a:srgbClr val="0000FF"/>
                </a:solidFill>
                <a:latin typeface="+mj-ea"/>
                <a:ea typeface="+mj-ea"/>
              </a:rPr>
              <a:t>24</a:t>
            </a:r>
            <a:r>
              <a:rPr lang="ja-JP" altLang="en-US" sz="2800" dirty="0" smtClean="0">
                <a:solidFill>
                  <a:srgbClr val="0000FF"/>
                </a:solidFill>
                <a:latin typeface="+mj-ea"/>
                <a:ea typeface="+mj-ea"/>
              </a:rPr>
              <a:t>年全国市区町村調査）。</a:t>
            </a:r>
            <a:endParaRPr lang="en-US" altLang="ja-JP" sz="2800" dirty="0" smtClean="0">
              <a:solidFill>
                <a:srgbClr val="0000FF"/>
              </a:solidFill>
              <a:latin typeface="+mj-ea"/>
              <a:ea typeface="+mj-ea"/>
            </a:endParaRPr>
          </a:p>
          <a:p>
            <a:pPr>
              <a:lnSpc>
                <a:spcPts val="3800"/>
              </a:lnSpc>
            </a:pPr>
            <a:r>
              <a:rPr lang="ja-JP" altLang="en-US" sz="2800" dirty="0">
                <a:solidFill>
                  <a:srgbClr val="0000FF"/>
                </a:solidFill>
                <a:latin typeface="+mj-ea"/>
                <a:ea typeface="+mj-ea"/>
              </a:rPr>
              <a:t>地縁の</a:t>
            </a:r>
            <a:r>
              <a:rPr lang="ja-JP" altLang="en-US" sz="2800" dirty="0" smtClean="0">
                <a:solidFill>
                  <a:srgbClr val="0000FF"/>
                </a:solidFill>
                <a:latin typeface="+mj-ea"/>
                <a:ea typeface="+mj-ea"/>
              </a:rPr>
              <a:t>乏しい地域においても，存在する「地縁」の組織と「知縁」の組織をどうつなぐかが，鍵である。</a:t>
            </a:r>
            <a:endParaRPr lang="en-US" altLang="ja-JP" sz="2800" dirty="0" smtClean="0">
              <a:solidFill>
                <a:srgbClr val="0000FF"/>
              </a:solidFill>
              <a:latin typeface="+mj-ea"/>
              <a:ea typeface="+mj-ea"/>
            </a:endParaRPr>
          </a:p>
        </p:txBody>
      </p:sp>
    </p:spTree>
    <p:extLst>
      <p:ext uri="{BB962C8B-B14F-4D97-AF65-F5344CB8AC3E}">
        <p14:creationId xmlns:p14="http://schemas.microsoft.com/office/powerpoint/2010/main" val="3237557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8256"/>
            <a:ext cx="8229600" cy="1143000"/>
          </a:xfrm>
        </p:spPr>
        <p:txBody>
          <a:bodyPr>
            <a:normAutofit/>
          </a:bodyPr>
          <a:lstStyle/>
          <a:p>
            <a:r>
              <a:rPr lang="ja-JP" altLang="ja-JP" sz="3600" dirty="0" smtClean="0">
                <a:solidFill>
                  <a:srgbClr val="FF0000"/>
                </a:solidFill>
              </a:rPr>
              <a:t>「知縁」の組織を「地縁」の組織とつなぐ</a:t>
            </a:r>
            <a:endParaRPr kumimoji="1" lang="ja-JP" altLang="en-US" sz="3600" dirty="0">
              <a:solidFill>
                <a:srgbClr val="FF0000"/>
              </a:solidFill>
            </a:endParaRPr>
          </a:p>
        </p:txBody>
      </p:sp>
      <p:sp>
        <p:nvSpPr>
          <p:cNvPr id="3" name="コンテンツ プレースホルダー 2"/>
          <p:cNvSpPr>
            <a:spLocks noGrp="1"/>
          </p:cNvSpPr>
          <p:nvPr>
            <p:ph idx="1"/>
          </p:nvPr>
        </p:nvSpPr>
        <p:spPr>
          <a:xfrm>
            <a:off x="457200" y="908720"/>
            <a:ext cx="8229600" cy="5750099"/>
          </a:xfrm>
        </p:spPr>
        <p:txBody>
          <a:bodyPr>
            <a:noAutofit/>
          </a:bodyPr>
          <a:lstStyle/>
          <a:p>
            <a:r>
              <a:rPr lang="ja-JP" altLang="ja-JP" sz="2800" dirty="0">
                <a:solidFill>
                  <a:srgbClr val="0000FF"/>
                </a:solidFill>
              </a:rPr>
              <a:t>こうした「地縁」の組織を「知縁」の組織と結びつけるために，</a:t>
            </a:r>
            <a:r>
              <a:rPr lang="ja-JP" altLang="ja-JP" sz="2800" dirty="0">
                <a:solidFill>
                  <a:srgbClr val="0000FF"/>
                </a:solidFill>
                <a:effectLst>
                  <a:outerShdw blurRad="38100" dist="38100" dir="2700000" algn="tl">
                    <a:srgbClr val="000000">
                      <a:alpha val="43137"/>
                    </a:srgbClr>
                  </a:outerShdw>
                </a:effectLst>
              </a:rPr>
              <a:t>地域単位で，「健康づくり推進協議会」</a:t>
            </a:r>
            <a:r>
              <a:rPr lang="ja-JP" altLang="ja-JP" sz="2800" dirty="0">
                <a:solidFill>
                  <a:srgbClr val="0000FF"/>
                </a:solidFill>
              </a:rPr>
              <a:t>や</a:t>
            </a:r>
            <a:r>
              <a:rPr lang="ja-JP" altLang="ja-JP" sz="2800" dirty="0">
                <a:solidFill>
                  <a:srgbClr val="0000FF"/>
                </a:solidFill>
                <a:effectLst>
                  <a:outerShdw blurRad="38100" dist="38100" dir="2700000" algn="tl">
                    <a:srgbClr val="000000">
                      <a:alpha val="43137"/>
                    </a:srgbClr>
                  </a:outerShdw>
                </a:effectLst>
              </a:rPr>
              <a:t>「まちづくり協議会」</a:t>
            </a:r>
            <a:r>
              <a:rPr lang="ja-JP" altLang="ja-JP" sz="2800" dirty="0">
                <a:solidFill>
                  <a:srgbClr val="0000FF"/>
                </a:solidFill>
              </a:rPr>
              <a:t>といった協議会を立ち上げることが有効である</a:t>
            </a:r>
            <a:r>
              <a:rPr lang="ja-JP" altLang="ja-JP" sz="2800" dirty="0" smtClean="0">
                <a:solidFill>
                  <a:srgbClr val="0000FF"/>
                </a:solidFill>
              </a:rPr>
              <a:t>。</a:t>
            </a:r>
            <a:endParaRPr lang="en-US" altLang="ja-JP" sz="2800" dirty="0" smtClean="0">
              <a:solidFill>
                <a:srgbClr val="0000FF"/>
              </a:solidFill>
            </a:endParaRPr>
          </a:p>
          <a:p>
            <a:r>
              <a:rPr lang="ja-JP" altLang="ja-JP" sz="2800" dirty="0" smtClean="0">
                <a:solidFill>
                  <a:srgbClr val="0000FF"/>
                </a:solidFill>
              </a:rPr>
              <a:t>この</a:t>
            </a:r>
            <a:r>
              <a:rPr lang="ja-JP" altLang="ja-JP" sz="2800" dirty="0">
                <a:solidFill>
                  <a:srgbClr val="0000FF"/>
                </a:solidFill>
              </a:rPr>
              <a:t>時，地域は校区単位であったり，もう少し小さな連合自治会単位であったり，逆に，中学校区単位であったりとケースバイケースである。</a:t>
            </a:r>
          </a:p>
          <a:p>
            <a:r>
              <a:rPr lang="ja-JP" altLang="ja-JP" sz="2800" dirty="0" smtClean="0">
                <a:solidFill>
                  <a:srgbClr val="0000FF"/>
                </a:solidFill>
              </a:rPr>
              <a:t>協</a:t>
            </a:r>
            <a:r>
              <a:rPr lang="ja-JP" altLang="ja-JP" sz="2800" dirty="0">
                <a:solidFill>
                  <a:srgbClr val="0000FF"/>
                </a:solidFill>
              </a:rPr>
              <a:t>議会の立ち上げにおいては，上述したよう</a:t>
            </a:r>
            <a:r>
              <a:rPr lang="ja-JP" altLang="ja-JP" sz="2800" dirty="0" smtClean="0">
                <a:solidFill>
                  <a:srgbClr val="0000FF"/>
                </a:solidFill>
              </a:rPr>
              <a:t>な</a:t>
            </a:r>
            <a:r>
              <a:rPr lang="ja-JP" altLang="en-US" sz="2800" dirty="0" smtClean="0">
                <a:solidFill>
                  <a:srgbClr val="0000FF"/>
                </a:solidFill>
              </a:rPr>
              <a:t>地域</a:t>
            </a:r>
            <a:r>
              <a:rPr lang="ja-JP" altLang="ja-JP" sz="2800" dirty="0" smtClean="0">
                <a:solidFill>
                  <a:srgbClr val="0000FF"/>
                </a:solidFill>
              </a:rPr>
              <a:t>を</a:t>
            </a:r>
            <a:r>
              <a:rPr lang="ja-JP" altLang="ja-JP" sz="2800" dirty="0">
                <a:solidFill>
                  <a:srgbClr val="0000FF"/>
                </a:solidFill>
              </a:rPr>
              <a:t>ベースとした組織・団体だけでなく，必要に応じて，</a:t>
            </a:r>
            <a:r>
              <a:rPr lang="ja-JP" altLang="ja-JP" sz="2800" dirty="0">
                <a:solidFill>
                  <a:srgbClr val="0000FF"/>
                </a:solidFill>
                <a:effectLst>
                  <a:outerShdw blurRad="38100" dist="38100" dir="2700000" algn="tl">
                    <a:srgbClr val="000000">
                      <a:alpha val="43137"/>
                    </a:srgbClr>
                  </a:outerShdw>
                </a:effectLst>
              </a:rPr>
              <a:t>職域や職能をベースにした組織・団体（商店街や医師会等）を巻き込む</a:t>
            </a:r>
            <a:r>
              <a:rPr lang="ja-JP" altLang="ja-JP" sz="2800" dirty="0">
                <a:solidFill>
                  <a:srgbClr val="0000FF"/>
                </a:solidFill>
              </a:rPr>
              <a:t>ことも有効である</a:t>
            </a:r>
            <a:r>
              <a:rPr lang="ja-JP" altLang="ja-JP" sz="2800" dirty="0" smtClean="0">
                <a:solidFill>
                  <a:srgbClr val="0000FF"/>
                </a:solidFill>
              </a:rPr>
              <a:t>。</a:t>
            </a:r>
            <a:endParaRPr lang="en-US" altLang="ja-JP" sz="2800" dirty="0" smtClean="0">
              <a:solidFill>
                <a:srgbClr val="0000FF"/>
              </a:solidFill>
            </a:endParaRPr>
          </a:p>
          <a:p>
            <a:r>
              <a:rPr lang="ja-JP" altLang="ja-JP" sz="2800" dirty="0" smtClean="0">
                <a:solidFill>
                  <a:srgbClr val="0000FF"/>
                </a:solidFill>
              </a:rPr>
              <a:t>その</a:t>
            </a:r>
            <a:r>
              <a:rPr lang="ja-JP" altLang="ja-JP" sz="2800" dirty="0">
                <a:solidFill>
                  <a:srgbClr val="0000FF"/>
                </a:solidFill>
              </a:rPr>
              <a:t>際，各組織・団体に</a:t>
            </a:r>
            <a:r>
              <a:rPr lang="ja-JP" altLang="ja-JP" sz="2800" dirty="0" smtClean="0">
                <a:solidFill>
                  <a:srgbClr val="0000FF"/>
                </a:solidFill>
              </a:rPr>
              <a:t>関わる</a:t>
            </a:r>
            <a:r>
              <a:rPr lang="ja-JP" altLang="en-US" sz="2800" dirty="0" smtClean="0">
                <a:solidFill>
                  <a:srgbClr val="0000FF"/>
                </a:solidFill>
                <a:effectLst>
                  <a:outerShdw blurRad="38100" dist="38100" dir="2700000" algn="tl">
                    <a:srgbClr val="000000">
                      <a:alpha val="43137"/>
                    </a:srgbClr>
                  </a:outerShdw>
                </a:effectLst>
              </a:rPr>
              <a:t>行政内部の</a:t>
            </a:r>
            <a:r>
              <a:rPr lang="ja-JP" altLang="ja-JP" sz="2800" dirty="0" smtClean="0">
                <a:solidFill>
                  <a:srgbClr val="0000FF"/>
                </a:solidFill>
                <a:effectLst>
                  <a:outerShdw blurRad="38100" dist="38100" dir="2700000" algn="tl">
                    <a:srgbClr val="000000">
                      <a:alpha val="43137"/>
                    </a:srgbClr>
                  </a:outerShdw>
                </a:effectLst>
              </a:rPr>
              <a:t>他</a:t>
            </a:r>
            <a:r>
              <a:rPr lang="ja-JP" altLang="ja-JP" sz="2800" dirty="0">
                <a:solidFill>
                  <a:srgbClr val="0000FF"/>
                </a:solidFill>
                <a:effectLst>
                  <a:outerShdw blurRad="38100" dist="38100" dir="2700000" algn="tl">
                    <a:srgbClr val="000000">
                      <a:alpha val="43137"/>
                    </a:srgbClr>
                  </a:outerShdw>
                </a:effectLst>
              </a:rPr>
              <a:t>部局との連携</a:t>
            </a:r>
            <a:r>
              <a:rPr lang="ja-JP" altLang="ja-JP" sz="2800" dirty="0">
                <a:solidFill>
                  <a:srgbClr val="0000FF"/>
                </a:solidFill>
              </a:rPr>
              <a:t>が重要である。</a:t>
            </a:r>
            <a:endParaRPr lang="ja-JP" altLang="en-US" sz="2800" dirty="0">
              <a:solidFill>
                <a:srgbClr val="0000FF"/>
              </a:solidFill>
              <a:latin typeface="+mj-ea"/>
              <a:ea typeface="+mj-ea"/>
            </a:endParaRPr>
          </a:p>
        </p:txBody>
      </p:sp>
    </p:spTree>
    <p:extLst>
      <p:ext uri="{BB962C8B-B14F-4D97-AF65-F5344CB8AC3E}">
        <p14:creationId xmlns:p14="http://schemas.microsoft.com/office/powerpoint/2010/main" val="3237557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p:cNvSpPr txBox="1">
            <a:spLocks noChangeArrowheads="1"/>
          </p:cNvSpPr>
          <p:nvPr/>
        </p:nvSpPr>
        <p:spPr>
          <a:xfrm>
            <a:off x="568195" y="293087"/>
            <a:ext cx="7955315" cy="586056"/>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600" dirty="0" smtClean="0">
                <a:solidFill>
                  <a:srgbClr val="FF0000"/>
                </a:solidFill>
              </a:rPr>
              <a:t>住民</a:t>
            </a:r>
            <a:r>
              <a:rPr lang="ja-JP" altLang="en-US" sz="3600" dirty="0">
                <a:solidFill>
                  <a:srgbClr val="FF0000"/>
                </a:solidFill>
              </a:rPr>
              <a:t>組織活動</a:t>
            </a:r>
            <a:r>
              <a:rPr lang="ja-JP" altLang="en-US" sz="3600" dirty="0" smtClean="0">
                <a:solidFill>
                  <a:srgbClr val="FF0000"/>
                </a:solidFill>
              </a:rPr>
              <a:t>の基盤　「縦糸」と「横糸」</a:t>
            </a:r>
            <a:endParaRPr lang="en-US" altLang="ja-JP" sz="3600" dirty="0" smtClean="0">
              <a:solidFill>
                <a:srgbClr val="FF0000"/>
              </a:solidFill>
            </a:endParaRPr>
          </a:p>
        </p:txBody>
      </p:sp>
      <p:sp>
        <p:nvSpPr>
          <p:cNvPr id="37" name="AutoShape 4"/>
          <p:cNvSpPr>
            <a:spLocks noChangeArrowheads="1"/>
          </p:cNvSpPr>
          <p:nvPr/>
        </p:nvSpPr>
        <p:spPr bwMode="auto">
          <a:xfrm>
            <a:off x="119192" y="1145437"/>
            <a:ext cx="8149889" cy="417720"/>
          </a:xfrm>
          <a:prstGeom prst="roundRect">
            <a:avLst>
              <a:gd name="adj" fmla="val 16667"/>
            </a:avLst>
          </a:prstGeom>
          <a:solidFill>
            <a:srgbClr val="FFFF99"/>
          </a:solidFill>
          <a:ln w="9525">
            <a:solidFill>
              <a:schemeClr val="tx1"/>
            </a:solidFill>
            <a:round/>
            <a:headEnd/>
            <a:tailEnd/>
          </a:ln>
          <a:effectLst/>
        </p:spPr>
        <p:txBody>
          <a:bodyPr wrap="none" anchor="ctr"/>
          <a:lstStyle/>
          <a:p>
            <a:pPr algn="r"/>
            <a:r>
              <a:rPr lang="ja-JP" altLang="en-US" sz="2000" dirty="0" smtClean="0"/>
              <a:t>Ａ 地区まちづくり協議会　</a:t>
            </a:r>
            <a:endParaRPr lang="ja-JP" altLang="en-US" sz="2000" dirty="0"/>
          </a:p>
        </p:txBody>
      </p:sp>
      <p:sp>
        <p:nvSpPr>
          <p:cNvPr id="3" name="AutoShape 38"/>
          <p:cNvSpPr>
            <a:spLocks/>
          </p:cNvSpPr>
          <p:nvPr/>
        </p:nvSpPr>
        <p:spPr bwMode="auto">
          <a:xfrm rot="5400000">
            <a:off x="2582379" y="4034336"/>
            <a:ext cx="232157" cy="4749858"/>
          </a:xfrm>
          <a:prstGeom prst="rightBrace">
            <a:avLst>
              <a:gd name="adj1" fmla="val 115621"/>
              <a:gd name="adj2" fmla="val 50000"/>
            </a:avLst>
          </a:prstGeom>
          <a:noFill/>
          <a:ln w="9525">
            <a:solidFill>
              <a:schemeClr val="tx1"/>
            </a:solidFill>
            <a:round/>
            <a:headEnd/>
            <a:tailEnd/>
          </a:ln>
          <a:effectLst/>
        </p:spPr>
        <p:txBody>
          <a:bodyPr wrap="none" anchor="ctr"/>
          <a:lstStyle/>
          <a:p>
            <a:endParaRPr lang="ja-JP" altLang="en-US" sz="1200"/>
          </a:p>
        </p:txBody>
      </p:sp>
      <p:sp>
        <p:nvSpPr>
          <p:cNvPr id="4" name="Text Box 39"/>
          <p:cNvSpPr txBox="1">
            <a:spLocks noChangeArrowheads="1"/>
          </p:cNvSpPr>
          <p:nvPr/>
        </p:nvSpPr>
        <p:spPr bwMode="auto">
          <a:xfrm>
            <a:off x="256996" y="6423719"/>
            <a:ext cx="4801314" cy="461665"/>
          </a:xfrm>
          <a:prstGeom prst="rect">
            <a:avLst/>
          </a:prstGeom>
          <a:noFill/>
          <a:ln w="9525">
            <a:noFill/>
            <a:miter lim="800000"/>
            <a:headEnd/>
            <a:tailEnd/>
          </a:ln>
          <a:effectLst/>
        </p:spPr>
        <p:txBody>
          <a:bodyPr wrap="none">
            <a:spAutoFit/>
          </a:bodyPr>
          <a:lstStyle/>
          <a:p>
            <a:pPr algn="ctr"/>
            <a:r>
              <a:rPr lang="ja-JP" altLang="en-US" sz="2400" dirty="0" smtClean="0">
                <a:solidFill>
                  <a:srgbClr val="0033CC"/>
                </a:solidFill>
              </a:rPr>
              <a:t>「縦糸」（世代・分野・目的別の組織）</a:t>
            </a:r>
            <a:endParaRPr lang="ja-JP" altLang="en-US" sz="2400" dirty="0">
              <a:solidFill>
                <a:srgbClr val="0033CC"/>
              </a:solidFill>
            </a:endParaRPr>
          </a:p>
        </p:txBody>
      </p:sp>
      <p:sp>
        <p:nvSpPr>
          <p:cNvPr id="5" name="AutoShape 2"/>
          <p:cNvSpPr>
            <a:spLocks noChangeArrowheads="1"/>
          </p:cNvSpPr>
          <p:nvPr/>
        </p:nvSpPr>
        <p:spPr bwMode="auto">
          <a:xfrm>
            <a:off x="119192" y="5442463"/>
            <a:ext cx="8149889" cy="359424"/>
          </a:xfrm>
          <a:prstGeom prst="roundRect">
            <a:avLst>
              <a:gd name="adj" fmla="val 16667"/>
            </a:avLst>
          </a:prstGeom>
          <a:solidFill>
            <a:srgbClr val="FFFF99"/>
          </a:solidFill>
          <a:ln w="9525">
            <a:solidFill>
              <a:schemeClr val="tx1"/>
            </a:solidFill>
            <a:round/>
            <a:headEnd/>
            <a:tailEnd/>
          </a:ln>
          <a:effectLst/>
        </p:spPr>
        <p:txBody>
          <a:bodyPr wrap="none" anchor="ctr"/>
          <a:lstStyle/>
          <a:p>
            <a:pPr algn="r"/>
            <a:r>
              <a:rPr lang="ja-JP" altLang="en-US" sz="2000" dirty="0" smtClean="0"/>
              <a:t>Ｋ 地区まちづくり協議会　</a:t>
            </a:r>
            <a:endParaRPr lang="ja-JP" altLang="en-US" sz="2000" dirty="0"/>
          </a:p>
        </p:txBody>
      </p:sp>
      <p:sp>
        <p:nvSpPr>
          <p:cNvPr id="6" name="AutoShape 3"/>
          <p:cNvSpPr>
            <a:spLocks noChangeArrowheads="1"/>
          </p:cNvSpPr>
          <p:nvPr/>
        </p:nvSpPr>
        <p:spPr bwMode="auto">
          <a:xfrm>
            <a:off x="119192" y="5860574"/>
            <a:ext cx="8149889" cy="359424"/>
          </a:xfrm>
          <a:prstGeom prst="roundRect">
            <a:avLst>
              <a:gd name="adj" fmla="val 16667"/>
            </a:avLst>
          </a:prstGeom>
          <a:solidFill>
            <a:srgbClr val="FFFF99"/>
          </a:solidFill>
          <a:ln w="9525">
            <a:solidFill>
              <a:schemeClr val="tx1"/>
            </a:solidFill>
            <a:round/>
            <a:headEnd/>
            <a:tailEnd/>
          </a:ln>
          <a:effectLst/>
        </p:spPr>
        <p:txBody>
          <a:bodyPr wrap="none" anchor="ctr"/>
          <a:lstStyle/>
          <a:p>
            <a:pPr algn="r"/>
            <a:r>
              <a:rPr lang="ja-JP" altLang="en-US" sz="2000" dirty="0" smtClean="0"/>
              <a:t>Ｌ 地区まちづくり協議会　</a:t>
            </a:r>
            <a:endParaRPr lang="ja-JP" altLang="en-US" sz="2000" dirty="0"/>
          </a:p>
        </p:txBody>
      </p:sp>
      <p:sp>
        <p:nvSpPr>
          <p:cNvPr id="7" name="AutoShape 4"/>
          <p:cNvSpPr>
            <a:spLocks noChangeArrowheads="1"/>
          </p:cNvSpPr>
          <p:nvPr/>
        </p:nvSpPr>
        <p:spPr bwMode="auto">
          <a:xfrm>
            <a:off x="119192" y="1653607"/>
            <a:ext cx="8149889" cy="385262"/>
          </a:xfrm>
          <a:prstGeom prst="roundRect">
            <a:avLst>
              <a:gd name="adj" fmla="val 16667"/>
            </a:avLst>
          </a:prstGeom>
          <a:solidFill>
            <a:srgbClr val="FFFF99"/>
          </a:solidFill>
          <a:ln w="9525">
            <a:solidFill>
              <a:schemeClr val="tx1"/>
            </a:solidFill>
            <a:round/>
            <a:headEnd/>
            <a:tailEnd/>
          </a:ln>
          <a:effectLst/>
        </p:spPr>
        <p:txBody>
          <a:bodyPr wrap="none" anchor="ctr"/>
          <a:lstStyle/>
          <a:p>
            <a:pPr algn="r"/>
            <a:r>
              <a:rPr lang="ja-JP" altLang="en-US" sz="2000" dirty="0" smtClean="0"/>
              <a:t>Ｂ 地区まちづくり協議会　</a:t>
            </a:r>
            <a:endParaRPr lang="ja-JP" altLang="en-US" sz="2000" dirty="0"/>
          </a:p>
        </p:txBody>
      </p:sp>
      <p:sp>
        <p:nvSpPr>
          <p:cNvPr id="8" name="AutoShape 5"/>
          <p:cNvSpPr>
            <a:spLocks noChangeArrowheads="1"/>
          </p:cNvSpPr>
          <p:nvPr/>
        </p:nvSpPr>
        <p:spPr bwMode="auto">
          <a:xfrm>
            <a:off x="119192" y="2933785"/>
            <a:ext cx="8149889" cy="359424"/>
          </a:xfrm>
          <a:prstGeom prst="roundRect">
            <a:avLst>
              <a:gd name="adj" fmla="val 16667"/>
            </a:avLst>
          </a:prstGeom>
          <a:solidFill>
            <a:srgbClr val="FFFF99"/>
          </a:solidFill>
          <a:ln w="9525">
            <a:solidFill>
              <a:schemeClr val="tx1"/>
            </a:solidFill>
            <a:round/>
            <a:headEnd/>
            <a:tailEnd/>
          </a:ln>
          <a:effectLst/>
        </p:spPr>
        <p:txBody>
          <a:bodyPr wrap="none" anchor="ctr"/>
          <a:lstStyle/>
          <a:p>
            <a:pPr algn="r"/>
            <a:r>
              <a:rPr lang="ja-JP" altLang="en-US" sz="2000" dirty="0" smtClean="0"/>
              <a:t>Ｅ 地区まちづくり協議会　</a:t>
            </a:r>
            <a:endParaRPr lang="ja-JP" altLang="en-US" sz="2000" dirty="0"/>
          </a:p>
        </p:txBody>
      </p:sp>
      <p:sp>
        <p:nvSpPr>
          <p:cNvPr id="9" name="AutoShape 6"/>
          <p:cNvSpPr>
            <a:spLocks noChangeArrowheads="1"/>
          </p:cNvSpPr>
          <p:nvPr/>
        </p:nvSpPr>
        <p:spPr bwMode="auto">
          <a:xfrm>
            <a:off x="119192" y="3351897"/>
            <a:ext cx="8149889" cy="359424"/>
          </a:xfrm>
          <a:prstGeom prst="roundRect">
            <a:avLst>
              <a:gd name="adj" fmla="val 16667"/>
            </a:avLst>
          </a:prstGeom>
          <a:solidFill>
            <a:srgbClr val="FFFF99"/>
          </a:solidFill>
          <a:ln w="9525">
            <a:solidFill>
              <a:schemeClr val="tx1"/>
            </a:solidFill>
            <a:round/>
            <a:headEnd/>
            <a:tailEnd/>
          </a:ln>
          <a:effectLst/>
        </p:spPr>
        <p:txBody>
          <a:bodyPr wrap="none" anchor="ctr"/>
          <a:lstStyle/>
          <a:p>
            <a:pPr algn="r"/>
            <a:r>
              <a:rPr lang="ja-JP" altLang="en-US" sz="2000" dirty="0" smtClean="0"/>
              <a:t>Ｆ 地区まちづくり協議会　</a:t>
            </a:r>
            <a:endParaRPr lang="ja-JP" altLang="en-US" sz="2000" dirty="0"/>
          </a:p>
        </p:txBody>
      </p:sp>
      <p:sp>
        <p:nvSpPr>
          <p:cNvPr id="10" name="AutoShape 7"/>
          <p:cNvSpPr>
            <a:spLocks noChangeArrowheads="1"/>
          </p:cNvSpPr>
          <p:nvPr/>
        </p:nvSpPr>
        <p:spPr bwMode="auto">
          <a:xfrm>
            <a:off x="119192" y="3770011"/>
            <a:ext cx="8149889" cy="359424"/>
          </a:xfrm>
          <a:prstGeom prst="roundRect">
            <a:avLst>
              <a:gd name="adj" fmla="val 16667"/>
            </a:avLst>
          </a:prstGeom>
          <a:solidFill>
            <a:srgbClr val="FFFF99"/>
          </a:solidFill>
          <a:ln w="9525">
            <a:solidFill>
              <a:schemeClr val="tx1"/>
            </a:solidFill>
            <a:round/>
            <a:headEnd/>
            <a:tailEnd/>
          </a:ln>
          <a:effectLst/>
        </p:spPr>
        <p:txBody>
          <a:bodyPr wrap="none" anchor="ctr"/>
          <a:lstStyle/>
          <a:p>
            <a:pPr algn="r"/>
            <a:r>
              <a:rPr lang="ja-JP" altLang="en-US" sz="2000" dirty="0" smtClean="0"/>
              <a:t>Ｇ 地区まちづくり協議会　</a:t>
            </a:r>
            <a:endParaRPr lang="ja-JP" altLang="en-US" sz="2000" dirty="0"/>
          </a:p>
        </p:txBody>
      </p:sp>
      <p:sp>
        <p:nvSpPr>
          <p:cNvPr id="11" name="AutoShape 8"/>
          <p:cNvSpPr>
            <a:spLocks noChangeArrowheads="1"/>
          </p:cNvSpPr>
          <p:nvPr/>
        </p:nvSpPr>
        <p:spPr bwMode="auto">
          <a:xfrm>
            <a:off x="119192" y="4188125"/>
            <a:ext cx="8149889" cy="359424"/>
          </a:xfrm>
          <a:prstGeom prst="roundRect">
            <a:avLst>
              <a:gd name="adj" fmla="val 16667"/>
            </a:avLst>
          </a:prstGeom>
          <a:solidFill>
            <a:srgbClr val="FFFF99"/>
          </a:solidFill>
          <a:ln w="9525">
            <a:solidFill>
              <a:schemeClr val="tx1"/>
            </a:solidFill>
            <a:round/>
            <a:headEnd/>
            <a:tailEnd/>
          </a:ln>
          <a:effectLst/>
        </p:spPr>
        <p:txBody>
          <a:bodyPr wrap="none" anchor="ctr"/>
          <a:lstStyle/>
          <a:p>
            <a:pPr algn="r"/>
            <a:r>
              <a:rPr lang="ja-JP" altLang="en-US" sz="2000" dirty="0" smtClean="0"/>
              <a:t>Ｈ 地区まちづくり協議会　</a:t>
            </a:r>
            <a:endParaRPr lang="ja-JP" altLang="en-US" sz="2000" dirty="0"/>
          </a:p>
        </p:txBody>
      </p:sp>
      <p:sp>
        <p:nvSpPr>
          <p:cNvPr id="12" name="AutoShape 9"/>
          <p:cNvSpPr>
            <a:spLocks noChangeArrowheads="1"/>
          </p:cNvSpPr>
          <p:nvPr/>
        </p:nvSpPr>
        <p:spPr bwMode="auto">
          <a:xfrm>
            <a:off x="119192" y="5024351"/>
            <a:ext cx="8149889" cy="359424"/>
          </a:xfrm>
          <a:prstGeom prst="roundRect">
            <a:avLst>
              <a:gd name="adj" fmla="val 16667"/>
            </a:avLst>
          </a:prstGeom>
          <a:solidFill>
            <a:srgbClr val="FFFF99"/>
          </a:solidFill>
          <a:ln w="9525">
            <a:solidFill>
              <a:schemeClr val="tx1"/>
            </a:solidFill>
            <a:round/>
            <a:headEnd/>
            <a:tailEnd/>
          </a:ln>
          <a:effectLst/>
        </p:spPr>
        <p:txBody>
          <a:bodyPr wrap="none" anchor="ctr"/>
          <a:lstStyle/>
          <a:p>
            <a:pPr algn="r"/>
            <a:r>
              <a:rPr lang="ja-JP" altLang="en-US" sz="2000" dirty="0" smtClean="0"/>
              <a:t>Ｊ 地区まちづくり協議会　</a:t>
            </a:r>
            <a:endParaRPr lang="ja-JP" altLang="en-US" sz="2000" dirty="0"/>
          </a:p>
        </p:txBody>
      </p:sp>
      <p:sp>
        <p:nvSpPr>
          <p:cNvPr id="13" name="AutoShape 4"/>
          <p:cNvSpPr>
            <a:spLocks noChangeArrowheads="1"/>
          </p:cNvSpPr>
          <p:nvPr/>
        </p:nvSpPr>
        <p:spPr bwMode="auto">
          <a:xfrm>
            <a:off x="119192" y="2097558"/>
            <a:ext cx="8149889" cy="359424"/>
          </a:xfrm>
          <a:prstGeom prst="roundRect">
            <a:avLst>
              <a:gd name="adj" fmla="val 16667"/>
            </a:avLst>
          </a:prstGeom>
          <a:solidFill>
            <a:srgbClr val="FFFF99"/>
          </a:solidFill>
          <a:ln w="9525">
            <a:solidFill>
              <a:schemeClr val="tx1"/>
            </a:solidFill>
            <a:round/>
            <a:headEnd/>
            <a:tailEnd/>
          </a:ln>
          <a:effectLst/>
        </p:spPr>
        <p:txBody>
          <a:bodyPr wrap="none" anchor="ctr"/>
          <a:lstStyle/>
          <a:p>
            <a:pPr algn="r"/>
            <a:r>
              <a:rPr lang="ja-JP" altLang="en-US" sz="2000" dirty="0" smtClean="0"/>
              <a:t>Ｃ 地区まちづくり協議会　</a:t>
            </a:r>
            <a:endParaRPr lang="ja-JP" altLang="en-US" sz="2000" dirty="0"/>
          </a:p>
        </p:txBody>
      </p:sp>
      <p:sp>
        <p:nvSpPr>
          <p:cNvPr id="14" name="AutoShape 4"/>
          <p:cNvSpPr>
            <a:spLocks noChangeArrowheads="1"/>
          </p:cNvSpPr>
          <p:nvPr/>
        </p:nvSpPr>
        <p:spPr bwMode="auto">
          <a:xfrm>
            <a:off x="119192" y="2515671"/>
            <a:ext cx="8149889" cy="359424"/>
          </a:xfrm>
          <a:prstGeom prst="roundRect">
            <a:avLst>
              <a:gd name="adj" fmla="val 16667"/>
            </a:avLst>
          </a:prstGeom>
          <a:solidFill>
            <a:srgbClr val="FFFF99"/>
          </a:solidFill>
          <a:ln w="9525">
            <a:solidFill>
              <a:schemeClr val="tx1"/>
            </a:solidFill>
            <a:round/>
            <a:headEnd/>
            <a:tailEnd/>
          </a:ln>
          <a:effectLst/>
        </p:spPr>
        <p:txBody>
          <a:bodyPr wrap="none" anchor="ctr"/>
          <a:lstStyle/>
          <a:p>
            <a:pPr algn="r"/>
            <a:r>
              <a:rPr lang="ja-JP" altLang="en-US" sz="2000" dirty="0" smtClean="0"/>
              <a:t>Ｄ 地区まちづくり協議会　</a:t>
            </a:r>
            <a:endParaRPr lang="ja-JP" altLang="en-US" sz="2000" dirty="0"/>
          </a:p>
        </p:txBody>
      </p:sp>
      <p:sp>
        <p:nvSpPr>
          <p:cNvPr id="15" name="AutoShape 8"/>
          <p:cNvSpPr>
            <a:spLocks noChangeArrowheads="1"/>
          </p:cNvSpPr>
          <p:nvPr/>
        </p:nvSpPr>
        <p:spPr bwMode="auto">
          <a:xfrm>
            <a:off x="119192" y="4606238"/>
            <a:ext cx="8149889" cy="359424"/>
          </a:xfrm>
          <a:prstGeom prst="roundRect">
            <a:avLst>
              <a:gd name="adj" fmla="val 16667"/>
            </a:avLst>
          </a:prstGeom>
          <a:solidFill>
            <a:srgbClr val="FFFF99"/>
          </a:solidFill>
          <a:ln w="9525">
            <a:solidFill>
              <a:schemeClr val="tx1"/>
            </a:solidFill>
            <a:round/>
            <a:headEnd/>
            <a:tailEnd/>
          </a:ln>
          <a:effectLst/>
        </p:spPr>
        <p:txBody>
          <a:bodyPr wrap="none" anchor="ctr"/>
          <a:lstStyle/>
          <a:p>
            <a:pPr algn="r"/>
            <a:r>
              <a:rPr lang="ja-JP" altLang="en-US" sz="2000" dirty="0" smtClean="0"/>
              <a:t>Ｉ  地区まちづくり協議会　</a:t>
            </a:r>
            <a:endParaRPr lang="ja-JP" altLang="en-US" sz="2000" dirty="0"/>
          </a:p>
        </p:txBody>
      </p:sp>
      <p:sp>
        <p:nvSpPr>
          <p:cNvPr id="17" name="Rectangle 12"/>
          <p:cNvSpPr>
            <a:spLocks noChangeArrowheads="1"/>
          </p:cNvSpPr>
          <p:nvPr/>
        </p:nvSpPr>
        <p:spPr bwMode="auto">
          <a:xfrm>
            <a:off x="1234581" y="1000120"/>
            <a:ext cx="456678" cy="5302726"/>
          </a:xfrm>
          <a:prstGeom prst="rect">
            <a:avLst/>
          </a:prstGeom>
          <a:solidFill>
            <a:schemeClr val="bg1">
              <a:alpha val="85000"/>
            </a:schemeClr>
          </a:solidFill>
          <a:ln w="9525">
            <a:solidFill>
              <a:schemeClr val="tx1"/>
            </a:solidFill>
            <a:miter lim="800000"/>
            <a:headEnd/>
            <a:tailEnd/>
          </a:ln>
          <a:effectLst/>
        </p:spPr>
        <p:txBody>
          <a:bodyPr wrap="none" anchor="ctr"/>
          <a:lstStyle/>
          <a:p>
            <a:pPr algn="ctr"/>
            <a:endParaRPr lang="ja-JP" altLang="ja-JP" sz="1200"/>
          </a:p>
        </p:txBody>
      </p:sp>
      <p:sp>
        <p:nvSpPr>
          <p:cNvPr id="18" name="Text Box 13"/>
          <p:cNvSpPr txBox="1">
            <a:spLocks noChangeArrowheads="1"/>
          </p:cNvSpPr>
          <p:nvPr/>
        </p:nvSpPr>
        <p:spPr bwMode="auto">
          <a:xfrm>
            <a:off x="1215273" y="1861249"/>
            <a:ext cx="492443" cy="3535583"/>
          </a:xfrm>
          <a:prstGeom prst="rect">
            <a:avLst/>
          </a:prstGeom>
          <a:noFill/>
          <a:ln w="9525">
            <a:noFill/>
            <a:miter lim="800000"/>
            <a:headEnd/>
            <a:tailEnd/>
          </a:ln>
          <a:effectLst/>
        </p:spPr>
        <p:txBody>
          <a:bodyPr vert="eaVert" wrap="none">
            <a:spAutoFit/>
          </a:bodyPr>
          <a:lstStyle/>
          <a:p>
            <a:r>
              <a:rPr lang="ja-JP" altLang="en-US" sz="2000" dirty="0" smtClean="0"/>
              <a:t>自治会長や民生委員・地区社協</a:t>
            </a:r>
            <a:endParaRPr lang="ja-JP" altLang="en-US" sz="2000" dirty="0"/>
          </a:p>
        </p:txBody>
      </p:sp>
      <p:sp>
        <p:nvSpPr>
          <p:cNvPr id="19" name="Rectangle 15"/>
          <p:cNvSpPr>
            <a:spLocks noChangeArrowheads="1"/>
          </p:cNvSpPr>
          <p:nvPr/>
        </p:nvSpPr>
        <p:spPr bwMode="auto">
          <a:xfrm>
            <a:off x="1740229" y="1000120"/>
            <a:ext cx="456678" cy="5302726"/>
          </a:xfrm>
          <a:prstGeom prst="rect">
            <a:avLst/>
          </a:prstGeom>
          <a:solidFill>
            <a:schemeClr val="bg1">
              <a:alpha val="85000"/>
            </a:schemeClr>
          </a:solidFill>
          <a:ln w="9525">
            <a:solidFill>
              <a:schemeClr val="tx1"/>
            </a:solidFill>
            <a:miter lim="800000"/>
            <a:headEnd/>
            <a:tailEnd/>
          </a:ln>
          <a:effectLst/>
        </p:spPr>
        <p:txBody>
          <a:bodyPr wrap="none" anchor="ctr"/>
          <a:lstStyle/>
          <a:p>
            <a:pPr algn="ctr"/>
            <a:endParaRPr lang="ja-JP" altLang="ja-JP" sz="1200"/>
          </a:p>
        </p:txBody>
      </p:sp>
      <p:sp>
        <p:nvSpPr>
          <p:cNvPr id="20" name="Text Box 16"/>
          <p:cNvSpPr txBox="1">
            <a:spLocks noChangeArrowheads="1"/>
          </p:cNvSpPr>
          <p:nvPr/>
        </p:nvSpPr>
        <p:spPr bwMode="auto">
          <a:xfrm>
            <a:off x="1730447" y="1861249"/>
            <a:ext cx="492443" cy="3279103"/>
          </a:xfrm>
          <a:prstGeom prst="rect">
            <a:avLst/>
          </a:prstGeom>
          <a:noFill/>
          <a:ln w="9525">
            <a:noFill/>
            <a:miter lim="800000"/>
            <a:headEnd/>
            <a:tailEnd/>
          </a:ln>
          <a:effectLst/>
        </p:spPr>
        <p:txBody>
          <a:bodyPr vert="eaVert" wrap="none">
            <a:spAutoFit/>
          </a:bodyPr>
          <a:lstStyle/>
          <a:p>
            <a:r>
              <a:rPr lang="ja-JP" altLang="en-US" sz="2000" dirty="0" smtClean="0"/>
              <a:t>商工会や商店街・同業組合等</a:t>
            </a:r>
            <a:endParaRPr lang="ja-JP" altLang="en-US" sz="2000" dirty="0"/>
          </a:p>
        </p:txBody>
      </p:sp>
      <p:sp>
        <p:nvSpPr>
          <p:cNvPr id="21" name="Rectangle 18"/>
          <p:cNvSpPr>
            <a:spLocks noChangeArrowheads="1"/>
          </p:cNvSpPr>
          <p:nvPr/>
        </p:nvSpPr>
        <p:spPr bwMode="auto">
          <a:xfrm>
            <a:off x="222797" y="1000120"/>
            <a:ext cx="456678" cy="5302726"/>
          </a:xfrm>
          <a:prstGeom prst="rect">
            <a:avLst/>
          </a:prstGeom>
          <a:solidFill>
            <a:schemeClr val="bg1">
              <a:alpha val="85000"/>
            </a:schemeClr>
          </a:solidFill>
          <a:ln w="9525">
            <a:solidFill>
              <a:schemeClr val="tx1"/>
            </a:solidFill>
            <a:miter lim="800000"/>
            <a:headEnd/>
            <a:tailEnd/>
          </a:ln>
          <a:effectLst/>
        </p:spPr>
        <p:txBody>
          <a:bodyPr wrap="none" anchor="ctr"/>
          <a:lstStyle/>
          <a:p>
            <a:pPr algn="ctr"/>
            <a:endParaRPr lang="ja-JP" altLang="ja-JP" sz="1200"/>
          </a:p>
        </p:txBody>
      </p:sp>
      <p:sp>
        <p:nvSpPr>
          <p:cNvPr id="22" name="Text Box 19"/>
          <p:cNvSpPr txBox="1">
            <a:spLocks noChangeArrowheads="1"/>
          </p:cNvSpPr>
          <p:nvPr/>
        </p:nvSpPr>
        <p:spPr bwMode="auto">
          <a:xfrm>
            <a:off x="203327" y="1861249"/>
            <a:ext cx="492443" cy="3221395"/>
          </a:xfrm>
          <a:prstGeom prst="rect">
            <a:avLst/>
          </a:prstGeom>
          <a:noFill/>
          <a:ln w="9525">
            <a:noFill/>
            <a:miter lim="800000"/>
            <a:headEnd/>
            <a:tailEnd/>
          </a:ln>
          <a:effectLst/>
        </p:spPr>
        <p:txBody>
          <a:bodyPr vert="eaVert" wrap="none">
            <a:spAutoFit/>
          </a:bodyPr>
          <a:lstStyle/>
          <a:p>
            <a:r>
              <a:rPr lang="ja-JP" altLang="en-US" sz="2000" dirty="0" smtClean="0"/>
              <a:t>青年団，婦人会，老人クラブ</a:t>
            </a:r>
            <a:endParaRPr lang="ja-JP" altLang="en-US" sz="2000" dirty="0"/>
          </a:p>
        </p:txBody>
      </p:sp>
      <p:sp>
        <p:nvSpPr>
          <p:cNvPr id="23" name="Rectangle 21"/>
          <p:cNvSpPr>
            <a:spLocks noChangeArrowheads="1"/>
          </p:cNvSpPr>
          <p:nvPr/>
        </p:nvSpPr>
        <p:spPr bwMode="auto">
          <a:xfrm>
            <a:off x="728641" y="1000120"/>
            <a:ext cx="456678" cy="5302726"/>
          </a:xfrm>
          <a:prstGeom prst="rect">
            <a:avLst/>
          </a:prstGeom>
          <a:solidFill>
            <a:schemeClr val="bg1">
              <a:alpha val="85000"/>
            </a:schemeClr>
          </a:solidFill>
          <a:ln w="9525">
            <a:solidFill>
              <a:schemeClr val="tx1"/>
            </a:solidFill>
            <a:miter lim="800000"/>
            <a:headEnd/>
            <a:tailEnd/>
          </a:ln>
          <a:effectLst/>
        </p:spPr>
        <p:txBody>
          <a:bodyPr wrap="none" anchor="ctr"/>
          <a:lstStyle/>
          <a:p>
            <a:pPr algn="ctr"/>
            <a:endParaRPr lang="ja-JP" altLang="ja-JP" sz="1200"/>
          </a:p>
        </p:txBody>
      </p:sp>
      <p:sp>
        <p:nvSpPr>
          <p:cNvPr id="24" name="Text Box 22"/>
          <p:cNvSpPr txBox="1">
            <a:spLocks noChangeArrowheads="1"/>
          </p:cNvSpPr>
          <p:nvPr/>
        </p:nvSpPr>
        <p:spPr bwMode="auto">
          <a:xfrm>
            <a:off x="709192" y="1861249"/>
            <a:ext cx="492443" cy="3719929"/>
          </a:xfrm>
          <a:prstGeom prst="rect">
            <a:avLst/>
          </a:prstGeom>
          <a:noFill/>
          <a:ln w="9525">
            <a:noFill/>
            <a:miter lim="800000"/>
            <a:headEnd/>
            <a:tailEnd/>
          </a:ln>
          <a:effectLst/>
        </p:spPr>
        <p:txBody>
          <a:bodyPr vert="eaVert" wrap="none">
            <a:spAutoFit/>
          </a:bodyPr>
          <a:lstStyle/>
          <a:p>
            <a:r>
              <a:rPr lang="ja-JP" altLang="en-US" sz="2000" dirty="0" smtClean="0"/>
              <a:t>学校のＰＴＡや保育所の保護者会</a:t>
            </a:r>
            <a:endParaRPr lang="ja-JP" altLang="en-US" sz="2000" dirty="0"/>
          </a:p>
        </p:txBody>
      </p:sp>
      <p:sp>
        <p:nvSpPr>
          <p:cNvPr id="25" name="Rectangle 24"/>
          <p:cNvSpPr>
            <a:spLocks noChangeArrowheads="1"/>
          </p:cNvSpPr>
          <p:nvPr/>
        </p:nvSpPr>
        <p:spPr bwMode="auto">
          <a:xfrm>
            <a:off x="2246120" y="1000120"/>
            <a:ext cx="456678" cy="5302726"/>
          </a:xfrm>
          <a:prstGeom prst="rect">
            <a:avLst/>
          </a:prstGeom>
          <a:solidFill>
            <a:schemeClr val="bg1">
              <a:alpha val="85000"/>
            </a:schemeClr>
          </a:solidFill>
          <a:ln w="9525">
            <a:solidFill>
              <a:schemeClr val="tx1"/>
            </a:solidFill>
            <a:miter lim="800000"/>
            <a:headEnd/>
            <a:tailEnd/>
          </a:ln>
          <a:effectLst/>
        </p:spPr>
        <p:txBody>
          <a:bodyPr wrap="none" anchor="ctr"/>
          <a:lstStyle/>
          <a:p>
            <a:pPr algn="ctr"/>
            <a:endParaRPr lang="ja-JP" altLang="ja-JP" sz="1200"/>
          </a:p>
        </p:txBody>
      </p:sp>
      <p:sp>
        <p:nvSpPr>
          <p:cNvPr id="26" name="Text Box 25"/>
          <p:cNvSpPr txBox="1">
            <a:spLocks noChangeArrowheads="1"/>
          </p:cNvSpPr>
          <p:nvPr/>
        </p:nvSpPr>
        <p:spPr bwMode="auto">
          <a:xfrm>
            <a:off x="2226787" y="1861249"/>
            <a:ext cx="492443" cy="3243837"/>
          </a:xfrm>
          <a:prstGeom prst="rect">
            <a:avLst/>
          </a:prstGeom>
          <a:noFill/>
          <a:ln w="9525">
            <a:noFill/>
            <a:miter lim="800000"/>
            <a:headEnd/>
            <a:tailEnd/>
          </a:ln>
          <a:effectLst/>
        </p:spPr>
        <p:txBody>
          <a:bodyPr vert="eaVert" wrap="none">
            <a:spAutoFit/>
          </a:bodyPr>
          <a:lstStyle/>
          <a:p>
            <a:r>
              <a:rPr lang="ja-JP" altLang="en-US" sz="2000" dirty="0" smtClean="0"/>
              <a:t>公民館長・生涯学習グループ</a:t>
            </a:r>
            <a:endParaRPr lang="ja-JP" altLang="en-US" sz="2000" dirty="0"/>
          </a:p>
        </p:txBody>
      </p:sp>
      <p:sp>
        <p:nvSpPr>
          <p:cNvPr id="27" name="Rectangle 27"/>
          <p:cNvSpPr>
            <a:spLocks noChangeArrowheads="1"/>
          </p:cNvSpPr>
          <p:nvPr/>
        </p:nvSpPr>
        <p:spPr bwMode="auto">
          <a:xfrm>
            <a:off x="2752106" y="1000120"/>
            <a:ext cx="456678" cy="5302726"/>
          </a:xfrm>
          <a:prstGeom prst="rect">
            <a:avLst/>
          </a:prstGeom>
          <a:solidFill>
            <a:schemeClr val="bg1">
              <a:alpha val="85000"/>
            </a:schemeClr>
          </a:solidFill>
          <a:ln w="9525">
            <a:solidFill>
              <a:schemeClr val="tx1"/>
            </a:solidFill>
            <a:miter lim="800000"/>
            <a:headEnd/>
            <a:tailEnd/>
          </a:ln>
          <a:effectLst/>
        </p:spPr>
        <p:txBody>
          <a:bodyPr wrap="none" anchor="ctr"/>
          <a:lstStyle/>
          <a:p>
            <a:pPr algn="ctr"/>
            <a:endParaRPr lang="ja-JP" altLang="ja-JP" sz="1200"/>
          </a:p>
        </p:txBody>
      </p:sp>
      <p:sp>
        <p:nvSpPr>
          <p:cNvPr id="28" name="Text Box 28"/>
          <p:cNvSpPr txBox="1">
            <a:spLocks noChangeArrowheads="1"/>
          </p:cNvSpPr>
          <p:nvPr/>
        </p:nvSpPr>
        <p:spPr bwMode="auto">
          <a:xfrm>
            <a:off x="2732652" y="1861249"/>
            <a:ext cx="492443" cy="3056286"/>
          </a:xfrm>
          <a:prstGeom prst="rect">
            <a:avLst/>
          </a:prstGeom>
          <a:noFill/>
          <a:ln w="9525">
            <a:noFill/>
            <a:miter lim="800000"/>
            <a:headEnd/>
            <a:tailEnd/>
          </a:ln>
          <a:effectLst/>
        </p:spPr>
        <p:txBody>
          <a:bodyPr vert="eaVert" wrap="none">
            <a:spAutoFit/>
          </a:bodyPr>
          <a:lstStyle/>
          <a:p>
            <a:r>
              <a:rPr lang="ja-JP" altLang="en-US" sz="2000" dirty="0" smtClean="0"/>
              <a:t>歩こう会等の運動グループ</a:t>
            </a:r>
            <a:endParaRPr lang="ja-JP" altLang="en-US" sz="2000" dirty="0"/>
          </a:p>
        </p:txBody>
      </p:sp>
      <p:sp>
        <p:nvSpPr>
          <p:cNvPr id="29" name="Rectangle 30"/>
          <p:cNvSpPr>
            <a:spLocks noChangeArrowheads="1"/>
          </p:cNvSpPr>
          <p:nvPr/>
        </p:nvSpPr>
        <p:spPr bwMode="auto">
          <a:xfrm>
            <a:off x="4269713" y="1000120"/>
            <a:ext cx="456678" cy="5302726"/>
          </a:xfrm>
          <a:prstGeom prst="rect">
            <a:avLst/>
          </a:prstGeom>
          <a:solidFill>
            <a:schemeClr val="bg1">
              <a:alpha val="85000"/>
            </a:schemeClr>
          </a:solidFill>
          <a:ln w="9525">
            <a:solidFill>
              <a:schemeClr val="tx1"/>
            </a:solidFill>
            <a:miter lim="800000"/>
            <a:headEnd/>
            <a:tailEnd/>
          </a:ln>
          <a:effectLst/>
        </p:spPr>
        <p:txBody>
          <a:bodyPr wrap="none" anchor="ctr"/>
          <a:lstStyle/>
          <a:p>
            <a:pPr algn="ctr"/>
            <a:endParaRPr lang="ja-JP" altLang="ja-JP" sz="1200"/>
          </a:p>
        </p:txBody>
      </p:sp>
      <p:sp>
        <p:nvSpPr>
          <p:cNvPr id="30" name="Text Box 31"/>
          <p:cNvSpPr txBox="1">
            <a:spLocks noChangeArrowheads="1"/>
          </p:cNvSpPr>
          <p:nvPr/>
        </p:nvSpPr>
        <p:spPr bwMode="auto">
          <a:xfrm>
            <a:off x="4250247" y="1861249"/>
            <a:ext cx="492443" cy="3577261"/>
          </a:xfrm>
          <a:prstGeom prst="rect">
            <a:avLst/>
          </a:prstGeom>
          <a:noFill/>
          <a:ln w="9525">
            <a:noFill/>
            <a:miter lim="800000"/>
            <a:headEnd/>
            <a:tailEnd/>
          </a:ln>
          <a:effectLst/>
        </p:spPr>
        <p:txBody>
          <a:bodyPr vert="eaVert" wrap="none">
            <a:spAutoFit/>
          </a:bodyPr>
          <a:lstStyle/>
          <a:p>
            <a:r>
              <a:rPr lang="ja-JP" altLang="en-US" sz="2000" dirty="0" smtClean="0"/>
              <a:t>糖尿病友の会等の自助グループ</a:t>
            </a:r>
            <a:endParaRPr lang="ja-JP" altLang="en-US" sz="2000" dirty="0"/>
          </a:p>
        </p:txBody>
      </p:sp>
      <p:sp>
        <p:nvSpPr>
          <p:cNvPr id="31" name="Rectangle 33"/>
          <p:cNvSpPr>
            <a:spLocks noChangeArrowheads="1"/>
          </p:cNvSpPr>
          <p:nvPr/>
        </p:nvSpPr>
        <p:spPr bwMode="auto">
          <a:xfrm>
            <a:off x="3258006" y="1000120"/>
            <a:ext cx="456678" cy="5302726"/>
          </a:xfrm>
          <a:prstGeom prst="rect">
            <a:avLst/>
          </a:prstGeom>
          <a:solidFill>
            <a:schemeClr val="bg1">
              <a:alpha val="85000"/>
            </a:schemeClr>
          </a:solidFill>
          <a:ln w="9525">
            <a:solidFill>
              <a:schemeClr val="tx1"/>
            </a:solidFill>
            <a:miter lim="800000"/>
            <a:headEnd/>
            <a:tailEnd/>
          </a:ln>
          <a:effectLst/>
        </p:spPr>
        <p:txBody>
          <a:bodyPr wrap="none" anchor="ctr"/>
          <a:lstStyle/>
          <a:p>
            <a:pPr algn="ctr"/>
            <a:endParaRPr lang="ja-JP" altLang="ja-JP" sz="1200"/>
          </a:p>
        </p:txBody>
      </p:sp>
      <p:sp>
        <p:nvSpPr>
          <p:cNvPr id="32" name="Text Box 34"/>
          <p:cNvSpPr txBox="1">
            <a:spLocks noChangeArrowheads="1"/>
          </p:cNvSpPr>
          <p:nvPr/>
        </p:nvSpPr>
        <p:spPr bwMode="auto">
          <a:xfrm>
            <a:off x="3238517" y="1861249"/>
            <a:ext cx="492443" cy="2657138"/>
          </a:xfrm>
          <a:prstGeom prst="rect">
            <a:avLst/>
          </a:prstGeom>
          <a:noFill/>
          <a:ln w="9525">
            <a:noFill/>
            <a:miter lim="800000"/>
            <a:headEnd/>
            <a:tailEnd/>
          </a:ln>
          <a:effectLst/>
        </p:spPr>
        <p:txBody>
          <a:bodyPr vert="eaVert" wrap="none">
            <a:spAutoFit/>
          </a:bodyPr>
          <a:lstStyle/>
          <a:p>
            <a:r>
              <a:rPr lang="ja-JP" altLang="en-US" sz="2000" dirty="0" smtClean="0"/>
              <a:t>食生活改善推進協議会</a:t>
            </a:r>
            <a:endParaRPr lang="ja-JP" altLang="en-US" sz="2000" dirty="0"/>
          </a:p>
        </p:txBody>
      </p:sp>
      <p:sp>
        <p:nvSpPr>
          <p:cNvPr id="33" name="Rectangle 36"/>
          <p:cNvSpPr>
            <a:spLocks noChangeArrowheads="1"/>
          </p:cNvSpPr>
          <p:nvPr/>
        </p:nvSpPr>
        <p:spPr bwMode="auto">
          <a:xfrm>
            <a:off x="3764018" y="1000120"/>
            <a:ext cx="456677" cy="5302726"/>
          </a:xfrm>
          <a:prstGeom prst="rect">
            <a:avLst/>
          </a:prstGeom>
          <a:solidFill>
            <a:schemeClr val="bg1">
              <a:alpha val="85000"/>
            </a:schemeClr>
          </a:solidFill>
          <a:ln w="9525">
            <a:solidFill>
              <a:schemeClr val="tx1"/>
            </a:solidFill>
            <a:miter lim="800000"/>
            <a:headEnd/>
            <a:tailEnd/>
          </a:ln>
          <a:effectLst/>
        </p:spPr>
        <p:txBody>
          <a:bodyPr wrap="none" anchor="ctr"/>
          <a:lstStyle/>
          <a:p>
            <a:pPr algn="ctr"/>
            <a:endParaRPr lang="ja-JP" altLang="ja-JP" sz="1200"/>
          </a:p>
        </p:txBody>
      </p:sp>
      <p:sp>
        <p:nvSpPr>
          <p:cNvPr id="34" name="Text Box 37"/>
          <p:cNvSpPr txBox="1">
            <a:spLocks noChangeArrowheads="1"/>
          </p:cNvSpPr>
          <p:nvPr/>
        </p:nvSpPr>
        <p:spPr bwMode="auto">
          <a:xfrm>
            <a:off x="3753907" y="1861249"/>
            <a:ext cx="492443" cy="2366995"/>
          </a:xfrm>
          <a:prstGeom prst="rect">
            <a:avLst/>
          </a:prstGeom>
          <a:noFill/>
          <a:ln w="9525">
            <a:noFill/>
            <a:miter lim="800000"/>
            <a:headEnd/>
            <a:tailEnd/>
          </a:ln>
          <a:effectLst/>
        </p:spPr>
        <p:txBody>
          <a:bodyPr vert="eaVert" wrap="none">
            <a:spAutoFit/>
          </a:bodyPr>
          <a:lstStyle/>
          <a:p>
            <a:r>
              <a:rPr lang="ja-JP" altLang="en-US" sz="2000" dirty="0"/>
              <a:t>健康づくり推進員等</a:t>
            </a:r>
          </a:p>
        </p:txBody>
      </p:sp>
      <p:sp>
        <p:nvSpPr>
          <p:cNvPr id="38" name="テキスト ボックス 37"/>
          <p:cNvSpPr txBox="1"/>
          <p:nvPr/>
        </p:nvSpPr>
        <p:spPr>
          <a:xfrm>
            <a:off x="8590002" y="2075808"/>
            <a:ext cx="553998" cy="3344826"/>
          </a:xfrm>
          <a:prstGeom prst="rect">
            <a:avLst/>
          </a:prstGeom>
          <a:noFill/>
        </p:spPr>
        <p:txBody>
          <a:bodyPr vert="eaVert" wrap="none" rtlCol="0">
            <a:spAutoFit/>
          </a:bodyPr>
          <a:lstStyle/>
          <a:p>
            <a:r>
              <a:rPr kumimoji="1" lang="ja-JP" altLang="en-US" sz="2400" dirty="0" smtClean="0">
                <a:solidFill>
                  <a:srgbClr val="0000FF"/>
                </a:solidFill>
              </a:rPr>
              <a:t>「横糸」　</a:t>
            </a:r>
            <a:r>
              <a:rPr lang="ja-JP" altLang="en-US" sz="2400" dirty="0">
                <a:solidFill>
                  <a:srgbClr val="0000FF"/>
                </a:solidFill>
              </a:rPr>
              <a:t>（</a:t>
            </a:r>
            <a:r>
              <a:rPr lang="ja-JP" altLang="en-US" sz="2400" dirty="0" smtClean="0">
                <a:solidFill>
                  <a:srgbClr val="0000FF"/>
                </a:solidFill>
              </a:rPr>
              <a:t>校区毎の組織）</a:t>
            </a:r>
            <a:endParaRPr kumimoji="1" lang="ja-JP" altLang="en-US" sz="2400" dirty="0">
              <a:solidFill>
                <a:srgbClr val="0000FF"/>
              </a:solidFill>
            </a:endParaRPr>
          </a:p>
        </p:txBody>
      </p:sp>
      <p:sp>
        <p:nvSpPr>
          <p:cNvPr id="39" name="右中かっこ 38"/>
          <p:cNvSpPr/>
          <p:nvPr/>
        </p:nvSpPr>
        <p:spPr>
          <a:xfrm>
            <a:off x="8375723" y="1157423"/>
            <a:ext cx="207842" cy="5058032"/>
          </a:xfrm>
          <a:prstGeom prst="rightBrace">
            <a:avLst>
              <a:gd name="adj1" fmla="val 93181"/>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000"/>
          </a:p>
        </p:txBody>
      </p:sp>
      <p:sp>
        <p:nvSpPr>
          <p:cNvPr id="16" name="テキスト ボックス 15"/>
          <p:cNvSpPr txBox="1"/>
          <p:nvPr/>
        </p:nvSpPr>
        <p:spPr>
          <a:xfrm>
            <a:off x="5407564" y="6292059"/>
            <a:ext cx="3688830" cy="523220"/>
          </a:xfrm>
          <a:prstGeom prst="rect">
            <a:avLst/>
          </a:prstGeom>
          <a:noFill/>
        </p:spPr>
        <p:txBody>
          <a:bodyPr wrap="none" rtlCol="0">
            <a:spAutoFit/>
          </a:bodyPr>
          <a:lstStyle/>
          <a:p>
            <a:r>
              <a:rPr kumimoji="1" lang="ja-JP" altLang="en-US" sz="2800" dirty="0" smtClean="0">
                <a:solidFill>
                  <a:srgbClr val="FF33CC"/>
                </a:solidFill>
                <a:effectLst>
                  <a:outerShdw blurRad="38100" dist="38100" dir="2700000" algn="tl">
                    <a:srgbClr val="000000">
                      <a:alpha val="43137"/>
                    </a:srgbClr>
                  </a:outerShdw>
                </a:effectLst>
              </a:rPr>
              <a:t>縦割組織に横串を刺す</a:t>
            </a:r>
            <a:endParaRPr kumimoji="1" lang="ja-JP" altLang="en-US" sz="2800" dirty="0">
              <a:solidFill>
                <a:srgbClr val="FF33CC"/>
              </a:solidFill>
              <a:effectLst>
                <a:outerShdw blurRad="38100" dist="38100" dir="2700000" algn="tl">
                  <a:srgbClr val="000000">
                    <a:alpha val="43137"/>
                  </a:srgbClr>
                </a:outerShdw>
              </a:effectLst>
            </a:endParaRPr>
          </a:p>
        </p:txBody>
      </p:sp>
      <p:sp>
        <p:nvSpPr>
          <p:cNvPr id="40" name="Rectangle 12"/>
          <p:cNvSpPr>
            <a:spLocks noChangeArrowheads="1"/>
          </p:cNvSpPr>
          <p:nvPr/>
        </p:nvSpPr>
        <p:spPr bwMode="auto">
          <a:xfrm>
            <a:off x="4773102" y="1000120"/>
            <a:ext cx="456678" cy="5302726"/>
          </a:xfrm>
          <a:prstGeom prst="rect">
            <a:avLst/>
          </a:prstGeom>
          <a:solidFill>
            <a:schemeClr val="bg1">
              <a:alpha val="85000"/>
            </a:schemeClr>
          </a:solidFill>
          <a:ln w="9525">
            <a:solidFill>
              <a:schemeClr val="tx1"/>
            </a:solidFill>
            <a:miter lim="800000"/>
            <a:headEnd/>
            <a:tailEnd/>
          </a:ln>
          <a:effectLst/>
        </p:spPr>
        <p:txBody>
          <a:bodyPr wrap="none" anchor="ctr"/>
          <a:lstStyle/>
          <a:p>
            <a:pPr algn="ctr"/>
            <a:endParaRPr lang="ja-JP" altLang="ja-JP" sz="1200"/>
          </a:p>
        </p:txBody>
      </p:sp>
      <p:sp>
        <p:nvSpPr>
          <p:cNvPr id="43" name="Text Box 13"/>
          <p:cNvSpPr txBox="1">
            <a:spLocks noChangeArrowheads="1"/>
          </p:cNvSpPr>
          <p:nvPr/>
        </p:nvSpPr>
        <p:spPr bwMode="auto">
          <a:xfrm>
            <a:off x="4746584" y="1861249"/>
            <a:ext cx="492443" cy="3426579"/>
          </a:xfrm>
          <a:prstGeom prst="rect">
            <a:avLst/>
          </a:prstGeom>
          <a:noFill/>
          <a:ln w="9525">
            <a:noFill/>
            <a:miter lim="800000"/>
            <a:headEnd/>
            <a:tailEnd/>
          </a:ln>
          <a:effectLst/>
        </p:spPr>
        <p:txBody>
          <a:bodyPr vert="eaVert" wrap="none">
            <a:spAutoFit/>
          </a:bodyPr>
          <a:lstStyle/>
          <a:p>
            <a:r>
              <a:rPr lang="ja-JP" altLang="en-US" sz="2000" dirty="0" smtClean="0"/>
              <a:t>医師会・歯科医師会・薬剤師会</a:t>
            </a:r>
            <a:endParaRPr lang="ja-JP" altLang="en-US" sz="2000" dirty="0"/>
          </a:p>
        </p:txBody>
      </p:sp>
      <p:sp>
        <p:nvSpPr>
          <p:cNvPr id="42" name="テキスト ボックス 41"/>
          <p:cNvSpPr txBox="1"/>
          <p:nvPr/>
        </p:nvSpPr>
        <p:spPr>
          <a:xfrm>
            <a:off x="6775686" y="-57001"/>
            <a:ext cx="2404826" cy="461665"/>
          </a:xfrm>
          <a:prstGeom prst="rect">
            <a:avLst/>
          </a:prstGeom>
          <a:noFill/>
        </p:spPr>
        <p:txBody>
          <a:bodyPr wrap="none" rtlCol="0">
            <a:spAutoFit/>
          </a:bodyPr>
          <a:lstStyle/>
          <a:p>
            <a:r>
              <a:rPr kumimoji="1" lang="ja-JP" altLang="en-US" sz="2400" dirty="0" smtClean="0">
                <a:latin typeface="+mn-ea"/>
              </a:rPr>
              <a:t>テキスト</a:t>
            </a:r>
            <a:r>
              <a:rPr kumimoji="1" lang="en-US" altLang="ja-JP" sz="2400" dirty="0" smtClean="0">
                <a:latin typeface="+mn-ea"/>
              </a:rPr>
              <a:t>71</a:t>
            </a:r>
            <a:r>
              <a:rPr kumimoji="1" lang="ja-JP" altLang="en-US" sz="2400" dirty="0" smtClean="0">
                <a:latin typeface="+mn-ea"/>
              </a:rPr>
              <a:t>ページ</a:t>
            </a:r>
            <a:endParaRPr kumimoji="1" lang="ja-JP" altLang="en-US" sz="2400" dirty="0">
              <a:latin typeface="+mn-ea"/>
            </a:endParaRPr>
          </a:p>
        </p:txBody>
      </p:sp>
    </p:spTree>
    <p:extLst>
      <p:ext uri="{BB962C8B-B14F-4D97-AF65-F5344CB8AC3E}">
        <p14:creationId xmlns:p14="http://schemas.microsoft.com/office/powerpoint/2010/main" val="3600215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fade">
                                      <p:cBhvr>
                                        <p:cTn id="7" dur="500"/>
                                        <p:tgtEl>
                                          <p:spTgt spid="3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500"/>
                                        <p:tgtEl>
                                          <p:spTgt spid="10"/>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500"/>
                                        <p:tgtEl>
                                          <p:spTgt spid="11"/>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500"/>
                                        <p:tgtEl>
                                          <p:spTgt spid="12"/>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fade">
                                      <p:cBhvr>
                                        <p:cTn id="34" dur="500"/>
                                        <p:tgtEl>
                                          <p:spTgt spid="13"/>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fade">
                                      <p:cBhvr>
                                        <p:cTn id="40" dur="500"/>
                                        <p:tgtEl>
                                          <p:spTgt spid="15"/>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38"/>
                                        </p:tgtEl>
                                        <p:attrNameLst>
                                          <p:attrName>style.visibility</p:attrName>
                                        </p:attrNameLst>
                                      </p:cBhvr>
                                      <p:to>
                                        <p:strVal val="visible"/>
                                      </p:to>
                                    </p:set>
                                    <p:animEffect transition="in" filter="fade">
                                      <p:cBhvr>
                                        <p:cTn id="43" dur="500"/>
                                        <p:tgtEl>
                                          <p:spTgt spid="38"/>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39"/>
                                        </p:tgtEl>
                                        <p:attrNameLst>
                                          <p:attrName>style.visibility</p:attrName>
                                        </p:attrNameLst>
                                      </p:cBhvr>
                                      <p:to>
                                        <p:strVal val="visible"/>
                                      </p:to>
                                    </p:set>
                                    <p:animEffect transition="in" filter="fade">
                                      <p:cBhvr>
                                        <p:cTn id="46" dur="500"/>
                                        <p:tgtEl>
                                          <p:spTgt spid="39"/>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fade">
                                      <p:cBhvr>
                                        <p:cTn id="5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38" grpId="0"/>
      <p:bldP spid="39" grpId="0" animBg="1"/>
      <p:bldP spid="16" grpId="0"/>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622</TotalTime>
  <Words>2854</Words>
  <Application>Microsoft Office PowerPoint</Application>
  <PresentationFormat>画面に合わせる (4:3)</PresentationFormat>
  <Paragraphs>145</Paragraphs>
  <Slides>10</Slides>
  <Notes>10</Notes>
  <HiddenSlides>0</HiddenSlides>
  <MMClips>0</MMClips>
  <ScaleCrop>false</ScaleCrop>
  <HeadingPairs>
    <vt:vector size="4" baseType="variant">
      <vt:variant>
        <vt:lpstr>テーマ</vt:lpstr>
      </vt:variant>
      <vt:variant>
        <vt:i4>1</vt:i4>
      </vt:variant>
      <vt:variant>
        <vt:lpstr>スライド タイトル</vt:lpstr>
      </vt:variant>
      <vt:variant>
        <vt:i4>10</vt:i4>
      </vt:variant>
    </vt:vector>
  </HeadingPairs>
  <TitlesOfParts>
    <vt:vector size="11" baseType="lpstr">
      <vt:lpstr>Office ​​テーマ</vt:lpstr>
      <vt:lpstr>地縁の乏しい地域における 住民組織活動</vt:lpstr>
      <vt:lpstr>潜在化している人材を掘り起こす</vt:lpstr>
      <vt:lpstr>潜在化している人材を掘り起こす</vt:lpstr>
      <vt:lpstr>愛育班活動の意義　</vt:lpstr>
      <vt:lpstr>潜在化している人材を掘り起こす</vt:lpstr>
      <vt:lpstr>「知縁」の組織を「地縁」の組織とつなぐ</vt:lpstr>
      <vt:lpstr>「知縁」の組織を「地縁」の組織とつなぐ</vt:lpstr>
      <vt:lpstr>「知縁」の組織を「地縁」の組織とつなぐ</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地縁の乏しい地域における 住民組織活動</dc:title>
  <dc:creator>Shuji Tounai</dc:creator>
  <cp:lastModifiedBy>Shuji Tounai</cp:lastModifiedBy>
  <cp:revision>42</cp:revision>
  <dcterms:created xsi:type="dcterms:W3CDTF">2014-11-14T15:38:02Z</dcterms:created>
  <dcterms:modified xsi:type="dcterms:W3CDTF">2015-03-01T12:24:36Z</dcterms:modified>
</cp:coreProperties>
</file>