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5" r:id="rId3"/>
    <p:sldId id="262" r:id="rId4"/>
    <p:sldId id="259" r:id="rId5"/>
    <p:sldId id="263" r:id="rId6"/>
    <p:sldId id="274" r:id="rId7"/>
    <p:sldId id="257" r:id="rId8"/>
    <p:sldId id="266" r:id="rId9"/>
    <p:sldId id="267" r:id="rId10"/>
    <p:sldId id="268"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FF99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082" autoAdjust="0"/>
  </p:normalViewPr>
  <p:slideViewPr>
    <p:cSldViewPr snapToGrid="0">
      <p:cViewPr varScale="1">
        <p:scale>
          <a:sx n="34" d="100"/>
          <a:sy n="34" d="100"/>
        </p:scale>
        <p:origin x="-2194"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4AEAD-5C3A-4902-8BF6-0BCE46AF560A}"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75A30E-DABE-4DEE-878D-C8FFCAD7E722}" type="slidenum">
              <a:rPr kumimoji="1" lang="ja-JP" altLang="en-US" smtClean="0"/>
              <a:t>‹#›</a:t>
            </a:fld>
            <a:endParaRPr kumimoji="1" lang="ja-JP" altLang="en-US"/>
          </a:p>
        </p:txBody>
      </p:sp>
    </p:spTree>
    <p:extLst>
      <p:ext uri="{BB962C8B-B14F-4D97-AF65-F5344CB8AC3E}">
        <p14:creationId xmlns:p14="http://schemas.microsoft.com/office/powerpoint/2010/main" val="16856245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このパワーポイントでは，</a:t>
            </a:r>
            <a:r>
              <a:rPr kumimoji="1" lang="ja-JP" altLang="en-US" sz="1200" dirty="0" smtClean="0">
                <a:solidFill>
                  <a:srgbClr val="FF0000"/>
                </a:solidFill>
              </a:rPr>
              <a:t>住民組織との協働におけるそれぞれの役割を解説します。</a:t>
            </a:r>
            <a:endParaRPr kumimoji="1" lang="ja-JP" altLang="en-US" dirty="0"/>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1</a:t>
            </a:fld>
            <a:endParaRPr kumimoji="1" lang="ja-JP" altLang="en-US"/>
          </a:p>
        </p:txBody>
      </p:sp>
    </p:spTree>
    <p:extLst>
      <p:ext uri="{BB962C8B-B14F-4D97-AF65-F5344CB8AC3E}">
        <p14:creationId xmlns:p14="http://schemas.microsoft.com/office/powerpoint/2010/main" val="4019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保健所の保健師・栄養は，市町村保健師・栄養士との意思疎通を図ることが必要です。</a:t>
            </a:r>
          </a:p>
          <a:p>
            <a:r>
              <a:rPr kumimoji="1" lang="ja-JP" altLang="ja-JP" sz="1200" kern="1200" dirty="0" smtClean="0">
                <a:solidFill>
                  <a:schemeClr val="tx1"/>
                </a:solidFill>
                <a:effectLst/>
                <a:latin typeface="+mn-lt"/>
                <a:ea typeface="+mn-ea"/>
                <a:cs typeface="+mn-cs"/>
              </a:rPr>
              <a:t>住民組織の持つ役割について，お互いに認識を深めるため，管内研修会を開催したり，地域の関係資料等をベースに，実態について詳細な意見交換を行います。</a:t>
            </a:r>
          </a:p>
          <a:p>
            <a:r>
              <a:rPr kumimoji="1" lang="ja-JP" altLang="ja-JP" sz="1200" kern="1200" dirty="0" smtClean="0">
                <a:solidFill>
                  <a:schemeClr val="tx1"/>
                </a:solidFill>
                <a:effectLst/>
                <a:latin typeface="+mn-lt"/>
                <a:ea typeface="+mn-ea"/>
                <a:cs typeface="+mn-cs"/>
              </a:rPr>
              <a:t>保健所長や他のスタッフを交えた情報分析を行い，市町村で何が可能か，どこから体制づくりをしていくか，必要に応じて，モデル市町村の設定等について，検討します。</a:t>
            </a:r>
          </a:p>
          <a:p>
            <a:r>
              <a:rPr kumimoji="1" lang="ja-JP" altLang="ja-JP" sz="1200" kern="1200" dirty="0" smtClean="0">
                <a:solidFill>
                  <a:schemeClr val="tx1"/>
                </a:solidFill>
                <a:effectLst/>
                <a:latin typeface="+mn-lt"/>
                <a:ea typeface="+mn-ea"/>
                <a:cs typeface="+mn-cs"/>
              </a:rPr>
              <a:t>既に，住民組織育成に取り組んでいる市町村に対しては，行政主導型に止まることなく，住民主体の活動へと移行できるよう，市町村の担当者等と現状分析を行います。先進事例の提供や専門家によるアドバイスが受けられるよう，条件整備を図ることも保健所の重要な役割です。</a:t>
            </a: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10</a:t>
            </a:fld>
            <a:endParaRPr kumimoji="1" lang="ja-JP" altLang="en-US"/>
          </a:p>
        </p:txBody>
      </p:sp>
    </p:spTree>
    <p:extLst>
      <p:ext uri="{BB962C8B-B14F-4D97-AF65-F5344CB8AC3E}">
        <p14:creationId xmlns:p14="http://schemas.microsoft.com/office/powerpoint/2010/main" val="4234627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これは，市町村と保健所の関係を図示したものです。</a:t>
            </a:r>
            <a:endParaRPr kumimoji="1" lang="en-US" altLang="ja-JP" dirty="0" smtClean="0"/>
          </a:p>
          <a:p>
            <a:r>
              <a:rPr kumimoji="1" lang="ja-JP" altLang="en-US" dirty="0" smtClean="0"/>
              <a:t>市町村は地域の住民や関係機関と関わりを持っています。</a:t>
            </a:r>
            <a:endParaRPr kumimoji="1" lang="en-US" altLang="ja-JP" dirty="0" smtClean="0"/>
          </a:p>
          <a:p>
            <a:r>
              <a:rPr kumimoji="1" lang="ja-JP" altLang="en-US" dirty="0" smtClean="0"/>
              <a:t>同様に，保健所は，管内の他の市町村や関係機関と関わりを持っています。</a:t>
            </a:r>
            <a:endParaRPr kumimoji="1" lang="en-US" altLang="ja-JP" dirty="0" smtClean="0"/>
          </a:p>
          <a:p>
            <a:r>
              <a:rPr kumimoji="1" lang="ja-JP" altLang="en-US" dirty="0" smtClean="0"/>
              <a:t>市町村の保健師や栄養士，あるいは保健所の保健師や栄養士は，それぞれ，担当係や担当課に所属し，その中で，仕事をしています。</a:t>
            </a:r>
            <a:endParaRPr kumimoji="1" lang="en-US" altLang="ja-JP" dirty="0" smtClean="0"/>
          </a:p>
          <a:p>
            <a:r>
              <a:rPr kumimoji="1" lang="ja-JP" altLang="en-US" dirty="0" smtClean="0"/>
              <a:t>市町村と保健所の保健師や栄養士は，それぞれ担当レベルでつながっていますが，係長レベル，課長レベルといった職位毎のつながりも重要です。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2</a:t>
            </a:fld>
            <a:endParaRPr kumimoji="1" lang="ja-JP" altLang="en-US"/>
          </a:p>
        </p:txBody>
      </p:sp>
    </p:spTree>
    <p:extLst>
      <p:ext uri="{BB962C8B-B14F-4D97-AF65-F5344CB8AC3E}">
        <p14:creationId xmlns:p14="http://schemas.microsoft.com/office/powerpoint/2010/main" val="1948559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住民組織との協働における市町村の保健師や栄養士といった専門職の役割を紹介します。</a:t>
            </a:r>
          </a:p>
          <a:p>
            <a:r>
              <a:rPr kumimoji="1" lang="ja-JP" altLang="ja-JP" sz="1200" kern="1200" dirty="0" smtClean="0">
                <a:solidFill>
                  <a:schemeClr val="tx1"/>
                </a:solidFill>
                <a:effectLst/>
                <a:latin typeface="+mn-lt"/>
                <a:ea typeface="+mn-ea"/>
                <a:cs typeface="+mn-cs"/>
              </a:rPr>
              <a:t>インターネットや雑誌といった様々なメディアから情報を収集したり，専門研修等を通して，住民組織との効果的な協働のあり方やその手法等を学び，それを専門職種間で共有し，具体的な組織育成支援計画を立てます。</a:t>
            </a:r>
          </a:p>
          <a:p>
            <a:r>
              <a:rPr kumimoji="1" lang="ja-JP" altLang="ja-JP" sz="1200" kern="1200" dirty="0" smtClean="0">
                <a:solidFill>
                  <a:schemeClr val="tx1"/>
                </a:solidFill>
                <a:effectLst/>
                <a:latin typeface="+mn-lt"/>
                <a:ea typeface="+mn-ea"/>
                <a:cs typeface="+mn-cs"/>
              </a:rPr>
              <a:t>保健師や栄養士は，専門職として，住民組織のリーダー養成や各種会議・研修などに直接携わります。</a:t>
            </a:r>
          </a:p>
          <a:p>
            <a:r>
              <a:rPr kumimoji="1" lang="ja-JP" altLang="ja-JP" sz="1200" kern="1200" dirty="0" smtClean="0">
                <a:solidFill>
                  <a:schemeClr val="tx1"/>
                </a:solidFill>
                <a:effectLst/>
                <a:latin typeface="+mn-lt"/>
                <a:ea typeface="+mn-ea"/>
                <a:cs typeface="+mn-cs"/>
              </a:rPr>
              <a:t>この際，住民が活動にやりがいや楽しみを見出せるよう，常に最新の情報提供や教室の内容の充実を図ることが重要です。</a:t>
            </a:r>
          </a:p>
          <a:p>
            <a:r>
              <a:rPr kumimoji="1" lang="ja-JP" altLang="ja-JP" sz="1200" kern="1200" dirty="0" smtClean="0">
                <a:solidFill>
                  <a:schemeClr val="tx1"/>
                </a:solidFill>
                <a:effectLst/>
                <a:latin typeface="+mn-lt"/>
                <a:ea typeface="+mn-ea"/>
                <a:cs typeface="+mn-cs"/>
              </a:rPr>
              <a:t>このため，県型保健所の協力や大学・研究機関等の支援が受けられる体制を整えておくとよいでしょう。</a:t>
            </a:r>
          </a:p>
          <a:p>
            <a:r>
              <a:rPr kumimoji="1" lang="ja-JP" altLang="ja-JP" sz="1200" kern="1200" dirty="0" smtClean="0">
                <a:solidFill>
                  <a:schemeClr val="tx1"/>
                </a:solidFill>
                <a:effectLst/>
                <a:latin typeface="+mn-lt"/>
                <a:ea typeface="+mn-ea"/>
                <a:cs typeface="+mn-cs"/>
              </a:rPr>
              <a:t>また，組織育成・支援のプロセスを通して，住民との協働のあり方や専門職としての役割について学べるよう，専門職のＯＪＴを構築します。</a:t>
            </a:r>
            <a:endParaRPr kumimoji="1" lang="ja-JP" altLang="en-US" dirty="0"/>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3</a:t>
            </a:fld>
            <a:endParaRPr kumimoji="1" lang="ja-JP" altLang="en-US"/>
          </a:p>
        </p:txBody>
      </p:sp>
    </p:spTree>
    <p:extLst>
      <p:ext uri="{BB962C8B-B14F-4D97-AF65-F5344CB8AC3E}">
        <p14:creationId xmlns:p14="http://schemas.microsoft.com/office/powerpoint/2010/main" val="4285923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市町村の保健師や栄養士は専門職であると同時に，行政職員でもあります。</a:t>
            </a:r>
          </a:p>
          <a:p>
            <a:r>
              <a:rPr kumimoji="1" lang="ja-JP" altLang="ja-JP" sz="1200" kern="1200" dirty="0" smtClean="0">
                <a:solidFill>
                  <a:schemeClr val="tx1"/>
                </a:solidFill>
                <a:effectLst/>
                <a:latin typeface="+mn-lt"/>
                <a:ea typeface="+mn-ea"/>
                <a:cs typeface="+mn-cs"/>
              </a:rPr>
              <a:t>行政職員として，市町村の基本構想や保健福祉に関係する基本計画等における行政と住民の役割等についてしっかり認識しておく必要があります。</a:t>
            </a:r>
          </a:p>
          <a:p>
            <a:r>
              <a:rPr kumimoji="1" lang="ja-JP" altLang="ja-JP" sz="1200" kern="1200" dirty="0" smtClean="0">
                <a:solidFill>
                  <a:schemeClr val="tx1"/>
                </a:solidFill>
                <a:effectLst/>
                <a:latin typeface="+mn-lt"/>
                <a:ea typeface="+mn-ea"/>
                <a:cs typeface="+mn-cs"/>
              </a:rPr>
              <a:t>その上で，係や課内の協議において，住民組織の重要性について提言を行う役割があります。</a:t>
            </a:r>
          </a:p>
          <a:p>
            <a:r>
              <a:rPr kumimoji="1" lang="ja-JP" altLang="ja-JP" sz="1200" kern="1200" dirty="0" smtClean="0">
                <a:solidFill>
                  <a:schemeClr val="tx1"/>
                </a:solidFill>
                <a:effectLst/>
                <a:latin typeface="+mn-lt"/>
                <a:ea typeface="+mn-ea"/>
                <a:cs typeface="+mn-cs"/>
              </a:rPr>
              <a:t>また，住民組織活動は生涯にわたることが少なくないことから，母子保健から学校保健，産業保健から地域保健までの関係部局間での協議を行うことも必要です。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この際，統括的な立場の保健師の役割が重要になります。</a:t>
            </a:r>
          </a:p>
          <a:p>
            <a:r>
              <a:rPr kumimoji="1" lang="ja-JP" altLang="ja-JP" sz="1200" kern="1200" dirty="0" smtClean="0">
                <a:solidFill>
                  <a:schemeClr val="tx1"/>
                </a:solidFill>
                <a:effectLst/>
                <a:latin typeface="+mn-lt"/>
                <a:ea typeface="+mn-ea"/>
                <a:cs typeface="+mn-cs"/>
              </a:rPr>
              <a:t>また，保健師・栄養士で管理的な立場（係長・課長職等）にあるものは，課部長会や首長との会議等で，健康なまちづくりの実現に住民組織が不可欠であることを進言する必要があります。</a:t>
            </a: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4</a:t>
            </a:fld>
            <a:endParaRPr kumimoji="1" lang="ja-JP" altLang="en-US"/>
          </a:p>
        </p:txBody>
      </p:sp>
    </p:spTree>
    <p:extLst>
      <p:ext uri="{BB962C8B-B14F-4D97-AF65-F5344CB8AC3E}">
        <p14:creationId xmlns:p14="http://schemas.microsoft.com/office/powerpoint/2010/main" val="4284794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次に，市町村担当課長の役割について説明します。</a:t>
            </a:r>
          </a:p>
          <a:p>
            <a:r>
              <a:rPr kumimoji="1" lang="ja-JP" altLang="ja-JP" sz="1200" kern="1200" dirty="0" smtClean="0">
                <a:solidFill>
                  <a:schemeClr val="tx1"/>
                </a:solidFill>
                <a:effectLst/>
                <a:latin typeface="+mn-lt"/>
                <a:ea typeface="+mn-ea"/>
                <a:cs typeface="+mn-cs"/>
              </a:rPr>
              <a:t>課全体としての住民サービスの質の確保に向け，課員ひとり一人の業務内容を把握し，課内の連携がスムーズにできる職場づくりが課長の最大の役割です。</a:t>
            </a:r>
          </a:p>
          <a:p>
            <a:r>
              <a:rPr kumimoji="1" lang="ja-JP" altLang="ja-JP" sz="1200" kern="1200" dirty="0" smtClean="0">
                <a:solidFill>
                  <a:schemeClr val="tx1"/>
                </a:solidFill>
                <a:effectLst/>
                <a:latin typeface="+mn-lt"/>
                <a:ea typeface="+mn-ea"/>
                <a:cs typeface="+mn-cs"/>
              </a:rPr>
              <a:t>職員が積極的に地域に出て，課題を見出し，住民と協働で解決に向かうことのできる環境整備も大切です。</a:t>
            </a:r>
          </a:p>
          <a:p>
            <a:r>
              <a:rPr kumimoji="1" lang="ja-JP" altLang="ja-JP" sz="1200" kern="1200" dirty="0" smtClean="0">
                <a:solidFill>
                  <a:schemeClr val="tx1"/>
                </a:solidFill>
                <a:effectLst/>
                <a:latin typeface="+mn-lt"/>
                <a:ea typeface="+mn-ea"/>
                <a:cs typeface="+mn-cs"/>
              </a:rPr>
              <a:t>住民との協働による効果的な事業執行には，総合計画や保健福祉計画等に盛り込み，年次別計画に基づいて予算を確保し，計画的に育成支援を行うことが大切です。</a:t>
            </a:r>
          </a:p>
          <a:p>
            <a:r>
              <a:rPr kumimoji="1" lang="ja-JP" altLang="ja-JP" sz="1200" kern="1200" dirty="0" smtClean="0">
                <a:solidFill>
                  <a:schemeClr val="tx1"/>
                </a:solidFill>
                <a:effectLst/>
                <a:latin typeface="+mn-lt"/>
                <a:ea typeface="+mn-ea"/>
                <a:cs typeface="+mn-cs"/>
              </a:rPr>
              <a:t>保健福祉計画に盛り込むことで，担当課長が変わっても，住民組織への支援を継続することが可能になります。</a:t>
            </a:r>
          </a:p>
          <a:p>
            <a:r>
              <a:rPr kumimoji="1" lang="ja-JP" altLang="ja-JP" sz="1200" kern="1200" dirty="0" smtClean="0">
                <a:solidFill>
                  <a:schemeClr val="tx1"/>
                </a:solidFill>
                <a:effectLst/>
                <a:latin typeface="+mn-lt"/>
                <a:ea typeface="+mn-ea"/>
                <a:cs typeface="+mn-cs"/>
              </a:rPr>
              <a:t>住民組織との協働について，まちづくり条例などの条例にうたうなど，担当課長は，首長への進言や議会における対応の役割も担います。</a:t>
            </a:r>
          </a:p>
          <a:p>
            <a:r>
              <a:rPr kumimoji="1" lang="ja-JP" altLang="ja-JP" sz="1200" kern="1200" dirty="0" smtClean="0">
                <a:solidFill>
                  <a:schemeClr val="tx1"/>
                </a:solidFill>
                <a:effectLst/>
                <a:latin typeface="+mn-lt"/>
                <a:ea typeface="+mn-ea"/>
                <a:cs typeface="+mn-cs"/>
              </a:rPr>
              <a:t>住民組織との協働における部局間連携も重要ですが，こうした庁内連携を進める上で，担当課長は大きな役割を担うことになります。</a:t>
            </a: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5</a:t>
            </a:fld>
            <a:endParaRPr kumimoji="1" lang="ja-JP" altLang="en-US"/>
          </a:p>
        </p:txBody>
      </p:sp>
    </p:spTree>
    <p:extLst>
      <p:ext uri="{BB962C8B-B14F-4D97-AF65-F5344CB8AC3E}">
        <p14:creationId xmlns:p14="http://schemas.microsoft.com/office/powerpoint/2010/main" val="448134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これは，住民組織との協働において，行政内部の部局間連携の必要性を説明する図です。</a:t>
            </a:r>
          </a:p>
          <a:p>
            <a:r>
              <a:rPr kumimoji="1" lang="ja-JP" altLang="ja-JP" sz="1200" kern="1200" dirty="0" smtClean="0">
                <a:solidFill>
                  <a:schemeClr val="tx1"/>
                </a:solidFill>
                <a:effectLst/>
                <a:latin typeface="+mn-lt"/>
                <a:ea typeface="+mn-ea"/>
                <a:cs typeface="+mn-cs"/>
              </a:rPr>
              <a:t>保健担当部局は，健康づくり推進員や食生活改善推進員等の住民組織，さらには，医師会，歯科医師会等と関わりを持っています。総務担当部局は，自治会長会や消防団等と，教育委員会は，ＰＴＡや公民館長会，生涯学習グループ，体育指導委員と，そして，産業担当部局は，商工会や商店街，同業者組合等と日頃から，関わりを持っています。</a:t>
            </a:r>
          </a:p>
          <a:p>
            <a:r>
              <a:rPr kumimoji="1" lang="ja-JP" altLang="ja-JP" sz="1200" kern="1200" dirty="0" smtClean="0">
                <a:solidFill>
                  <a:schemeClr val="tx1"/>
                </a:solidFill>
                <a:effectLst/>
                <a:latin typeface="+mn-lt"/>
                <a:ea typeface="+mn-ea"/>
                <a:cs typeface="+mn-cs"/>
              </a:rPr>
              <a:t>住民組織活動が効果的に地域で展開されるためには，これらの住民組織・団体間の連携が重要ですが，それを可能にするには，それぞれの組織・団体と関わりのある行政各部局の庁内連携が必要になります。</a:t>
            </a:r>
          </a:p>
          <a:p>
            <a:r>
              <a:rPr kumimoji="1" lang="ja-JP" altLang="ja-JP" sz="1200" kern="1200" smtClean="0">
                <a:solidFill>
                  <a:schemeClr val="tx1"/>
                </a:solidFill>
                <a:effectLst/>
                <a:latin typeface="+mn-lt"/>
                <a:ea typeface="+mn-ea"/>
                <a:cs typeface="+mn-cs"/>
              </a:rPr>
              <a:t>現在，４割の自治体で，まちづくり推進課や市民活動支援課といった，市民活動を支援する部署を設置しています。昨年度，当研究班が行った全国調査では，こうした部署との保健担当部局の連携は極めて乏しいことがわかりました。住民組織の支援や協働を効果的に進めるために，行政の庁内連携を進めることも必要です。</a:t>
            </a:r>
            <a:endParaRPr kumimoji="1" lang="ja-JP" altLang="en-US" dirty="0"/>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6</a:t>
            </a:fld>
            <a:endParaRPr kumimoji="1" lang="ja-JP" altLang="en-US"/>
          </a:p>
        </p:txBody>
      </p:sp>
    </p:spTree>
    <p:extLst>
      <p:ext uri="{BB962C8B-B14F-4D97-AF65-F5344CB8AC3E}">
        <p14:creationId xmlns:p14="http://schemas.microsoft.com/office/powerpoint/2010/main" val="3720460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これは，冒頭にも示した市町村と保健所の関係を示す図です。</a:t>
            </a:r>
          </a:p>
          <a:p>
            <a:r>
              <a:rPr kumimoji="1" lang="ja-JP" altLang="ja-JP" sz="1200" kern="1200" dirty="0" smtClean="0">
                <a:solidFill>
                  <a:schemeClr val="tx1"/>
                </a:solidFill>
                <a:effectLst/>
                <a:latin typeface="+mn-lt"/>
                <a:ea typeface="+mn-ea"/>
                <a:cs typeface="+mn-cs"/>
              </a:rPr>
              <a:t>ここでは，保健所長の役割について解説をしたいと思います。</a:t>
            </a:r>
          </a:p>
          <a:p>
            <a:r>
              <a:rPr kumimoji="1" lang="ja-JP" altLang="ja-JP" sz="1200" kern="1200" dirty="0" smtClean="0">
                <a:solidFill>
                  <a:schemeClr val="tx1"/>
                </a:solidFill>
                <a:effectLst/>
                <a:latin typeface="+mn-lt"/>
                <a:ea typeface="+mn-ea"/>
                <a:cs typeface="+mn-cs"/>
              </a:rPr>
              <a:t>保健所長は所属長として，保健所における住民組織との協働の方針を明確に示すとともに，市町村の首長や部課長といった幹部職員に対して，ソーシャル・キャピタルの重要性や住民組織との協働の重要性を説明する役割があります。</a:t>
            </a:r>
          </a:p>
          <a:p>
            <a:r>
              <a:rPr kumimoji="1" lang="ja-JP" altLang="ja-JP" sz="1200" kern="1200" dirty="0" smtClean="0">
                <a:solidFill>
                  <a:schemeClr val="tx1"/>
                </a:solidFill>
                <a:effectLst/>
                <a:latin typeface="+mn-lt"/>
                <a:ea typeface="+mn-ea"/>
                <a:cs typeface="+mn-cs"/>
              </a:rPr>
              <a:t>平成</a:t>
            </a:r>
            <a:r>
              <a:rPr kumimoji="1" lang="en-US" altLang="ja-JP" sz="1200" kern="1200" dirty="0" smtClean="0">
                <a:solidFill>
                  <a:schemeClr val="tx1"/>
                </a:solidFill>
                <a:effectLst/>
                <a:latin typeface="+mn-lt"/>
                <a:ea typeface="+mn-ea"/>
                <a:cs typeface="+mn-cs"/>
              </a:rPr>
              <a:t>25</a:t>
            </a:r>
            <a:r>
              <a:rPr kumimoji="1" lang="ja-JP" altLang="ja-JP" sz="1200" kern="1200" dirty="0" smtClean="0">
                <a:solidFill>
                  <a:schemeClr val="tx1"/>
                </a:solidFill>
                <a:effectLst/>
                <a:latin typeface="+mn-lt"/>
                <a:ea typeface="+mn-ea"/>
                <a:cs typeface="+mn-cs"/>
              </a:rPr>
              <a:t>年度の全国調査においても，県型保健所の所長が市町村の首長や幹部職員に住民組織との協働の重要性について説明をしている自治体では，保健事業におけるソーシャル・キャピタルの優先順位が高く設定されていました。</a:t>
            </a:r>
          </a:p>
          <a:p>
            <a:r>
              <a:rPr kumimoji="1" lang="ja-JP" altLang="ja-JP" sz="1200" kern="1200" dirty="0" smtClean="0">
                <a:solidFill>
                  <a:schemeClr val="tx1"/>
                </a:solidFill>
                <a:effectLst/>
                <a:latin typeface="+mn-lt"/>
                <a:ea typeface="+mn-ea"/>
                <a:cs typeface="+mn-cs"/>
              </a:rPr>
              <a:t>このように，住民組織との協働において，保健所長には重要な役割が期待されています。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7</a:t>
            </a:fld>
            <a:endParaRPr kumimoji="1" lang="ja-JP" altLang="en-US"/>
          </a:p>
        </p:txBody>
      </p:sp>
    </p:spTree>
    <p:extLst>
      <p:ext uri="{BB962C8B-B14F-4D97-AF65-F5344CB8AC3E}">
        <p14:creationId xmlns:p14="http://schemas.microsoft.com/office/powerpoint/2010/main" val="1292924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次に，保健所の専門職の役割について解説をします。</a:t>
            </a:r>
          </a:p>
          <a:p>
            <a:r>
              <a:rPr kumimoji="1" lang="ja-JP" altLang="ja-JP" sz="1200" kern="1200" dirty="0" smtClean="0">
                <a:solidFill>
                  <a:schemeClr val="tx1"/>
                </a:solidFill>
                <a:effectLst/>
                <a:latin typeface="+mn-lt"/>
                <a:ea typeface="+mn-ea"/>
                <a:cs typeface="+mn-cs"/>
              </a:rPr>
              <a:t>市町村の保健活動との関わりが最も深い保健師・栄養士は，「住民組織活動」の重要性について認識することが必要です。</a:t>
            </a:r>
          </a:p>
          <a:p>
            <a:r>
              <a:rPr kumimoji="1" lang="ja-JP" altLang="ja-JP" sz="1200" kern="1200" dirty="0" smtClean="0">
                <a:solidFill>
                  <a:schemeClr val="tx1"/>
                </a:solidFill>
                <a:effectLst/>
                <a:latin typeface="+mn-lt"/>
                <a:ea typeface="+mn-ea"/>
                <a:cs typeface="+mn-cs"/>
              </a:rPr>
              <a:t>管内の市町村に住民組織活動についての有用な情報を提供するため，関係資料や事例等を収集します。</a:t>
            </a:r>
          </a:p>
          <a:p>
            <a:r>
              <a:rPr kumimoji="1" lang="ja-JP" altLang="ja-JP" sz="1200" kern="1200" dirty="0" smtClean="0">
                <a:solidFill>
                  <a:schemeClr val="tx1"/>
                </a:solidFill>
                <a:effectLst/>
                <a:latin typeface="+mn-lt"/>
                <a:ea typeface="+mn-ea"/>
                <a:cs typeface="+mn-cs"/>
              </a:rPr>
              <a:t>必要に応じて，先進地についての文献や専門家などの情報を収集しておくことが望まれます。</a:t>
            </a:r>
          </a:p>
          <a:p>
            <a:r>
              <a:rPr kumimoji="1" lang="ja-JP" altLang="ja-JP" sz="1200" kern="1200" dirty="0" smtClean="0">
                <a:solidFill>
                  <a:schemeClr val="tx1"/>
                </a:solidFill>
                <a:effectLst/>
                <a:latin typeface="+mn-lt"/>
                <a:ea typeface="+mn-ea"/>
                <a:cs typeface="+mn-cs"/>
              </a:rPr>
              <a:t>とりわけ，「地区組織診断」 は，今後の住民組織の育成・支援に大きな影響を及ぼすことから，詳細に分析しておくことが望まれます。 </a:t>
            </a:r>
          </a:p>
          <a:p>
            <a:r>
              <a:rPr kumimoji="1" lang="ja-JP" altLang="ja-JP" sz="1200" kern="1200" dirty="0" smtClean="0">
                <a:solidFill>
                  <a:schemeClr val="tx1"/>
                </a:solidFill>
                <a:effectLst/>
                <a:latin typeface="+mn-lt"/>
                <a:ea typeface="+mn-ea"/>
                <a:cs typeface="+mn-cs"/>
              </a:rPr>
              <a:t>本研究班で作成した「住民組織活動を通じたソーシャル・キャピタルの醸成・活用の手引き」の</a:t>
            </a:r>
            <a:r>
              <a:rPr kumimoji="1" lang="en-US" altLang="ja-JP" sz="1200" kern="1200" dirty="0" smtClean="0">
                <a:solidFill>
                  <a:schemeClr val="tx1"/>
                </a:solidFill>
                <a:effectLst/>
                <a:latin typeface="+mn-lt"/>
                <a:ea typeface="+mn-ea"/>
                <a:cs typeface="+mn-cs"/>
              </a:rPr>
              <a:t>61</a:t>
            </a:r>
            <a:r>
              <a:rPr kumimoji="1" lang="ja-JP" altLang="ja-JP" sz="1200" kern="1200" dirty="0" smtClean="0">
                <a:solidFill>
                  <a:schemeClr val="tx1"/>
                </a:solidFill>
                <a:effectLst/>
                <a:latin typeface="+mn-lt"/>
                <a:ea typeface="+mn-ea"/>
                <a:cs typeface="+mn-cs"/>
              </a:rPr>
              <a:t>ページから</a:t>
            </a:r>
            <a:r>
              <a:rPr kumimoji="1" lang="en-US" altLang="ja-JP" sz="1200" kern="1200" dirty="0" smtClean="0">
                <a:solidFill>
                  <a:schemeClr val="tx1"/>
                </a:solidFill>
                <a:effectLst/>
                <a:latin typeface="+mn-lt"/>
                <a:ea typeface="+mn-ea"/>
                <a:cs typeface="+mn-cs"/>
              </a:rPr>
              <a:t>66</a:t>
            </a:r>
            <a:r>
              <a:rPr kumimoji="1" lang="ja-JP" altLang="ja-JP" sz="1200" kern="1200" dirty="0" smtClean="0">
                <a:solidFill>
                  <a:schemeClr val="tx1"/>
                </a:solidFill>
                <a:effectLst/>
                <a:latin typeface="+mn-lt"/>
                <a:ea typeface="+mn-ea"/>
                <a:cs typeface="+mn-cs"/>
              </a:rPr>
              <a:t>ページにかけて，住民組織のアセスメントシートを収載していますので，活用していただければ，幸いです。</a:t>
            </a:r>
          </a:p>
          <a:p>
            <a:r>
              <a:rPr kumimoji="1" lang="ja-JP" altLang="ja-JP" sz="1200" kern="1200" dirty="0" smtClean="0">
                <a:solidFill>
                  <a:schemeClr val="tx1"/>
                </a:solidFill>
                <a:effectLst/>
                <a:latin typeface="+mn-lt"/>
                <a:ea typeface="+mn-ea"/>
                <a:cs typeface="+mn-cs"/>
              </a:rPr>
              <a:t>また，保健所は管内市町村の公衆衛生活動を把握するなかで，住民組織との協働について，市町村支援の必要性を判断します。</a:t>
            </a:r>
          </a:p>
          <a:p>
            <a:r>
              <a:rPr kumimoji="1" lang="ja-JP" altLang="ja-JP" sz="1200" kern="1200" dirty="0" smtClean="0">
                <a:solidFill>
                  <a:schemeClr val="tx1"/>
                </a:solidFill>
                <a:effectLst/>
                <a:latin typeface="+mn-lt"/>
                <a:ea typeface="+mn-ea"/>
                <a:cs typeface="+mn-cs"/>
              </a:rPr>
              <a:t>支援が必要と判断した場合，住民組織をどのタイミングで導入するのか，あるいは，どのタイミングで既存の組織への支援を行うのかを検討します。</a:t>
            </a:r>
          </a:p>
          <a:p>
            <a:r>
              <a:rPr kumimoji="1" lang="ja-JP" altLang="ja-JP" sz="1200" kern="1200" dirty="0" smtClean="0">
                <a:solidFill>
                  <a:schemeClr val="tx1"/>
                </a:solidFill>
                <a:effectLst/>
                <a:latin typeface="+mn-lt"/>
                <a:ea typeface="+mn-ea"/>
                <a:cs typeface="+mn-cs"/>
              </a:rPr>
              <a:t>日頃から，住民組織育成の指導者専門研修などに積極的に参加し，市町村での育成支援に即応できる体制を築いておくことが望まれます。</a:t>
            </a: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8</a:t>
            </a:fld>
            <a:endParaRPr kumimoji="1" lang="ja-JP" altLang="en-US"/>
          </a:p>
        </p:txBody>
      </p:sp>
    </p:spTree>
    <p:extLst>
      <p:ext uri="{BB962C8B-B14F-4D97-AF65-F5344CB8AC3E}">
        <p14:creationId xmlns:p14="http://schemas.microsoft.com/office/powerpoint/2010/main" val="2402872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保健所は専門職員の宝庫です。</a:t>
            </a:r>
          </a:p>
          <a:p>
            <a:r>
              <a:rPr kumimoji="1" lang="ja-JP" altLang="ja-JP" sz="1200" kern="1200" dirty="0" smtClean="0">
                <a:solidFill>
                  <a:schemeClr val="tx1"/>
                </a:solidFill>
                <a:effectLst/>
                <a:latin typeface="+mn-lt"/>
                <a:ea typeface="+mn-ea"/>
                <a:cs typeface="+mn-cs"/>
              </a:rPr>
              <a:t>各専門職種が，住民組織育成の必要性を学ぶとともに，現在実施されている事業の見直しの中で，市町村事業と協働しながら，組織づくりや地域づくりに移行できるような仕掛けの企画・調整を行うことが望まれます。</a:t>
            </a:r>
          </a:p>
          <a:p>
            <a:r>
              <a:rPr kumimoji="1" lang="ja-JP" altLang="ja-JP" sz="1200" kern="1200" dirty="0" smtClean="0">
                <a:solidFill>
                  <a:schemeClr val="tx1"/>
                </a:solidFill>
                <a:effectLst/>
                <a:latin typeface="+mn-lt"/>
                <a:ea typeface="+mn-ea"/>
                <a:cs typeface="+mn-cs"/>
              </a:rPr>
              <a:t>その際，各課で実施されている事業の調整や，それぞれのスタッフの役割を明確にしておくことが必要です。</a:t>
            </a:r>
          </a:p>
          <a:p>
            <a:r>
              <a:rPr kumimoji="1" lang="ja-JP" altLang="ja-JP" sz="1200" kern="1200" dirty="0" smtClean="0">
                <a:solidFill>
                  <a:schemeClr val="tx1"/>
                </a:solidFill>
                <a:effectLst/>
                <a:latin typeface="+mn-lt"/>
                <a:ea typeface="+mn-ea"/>
                <a:cs typeface="+mn-cs"/>
              </a:rPr>
              <a:t>組織育成の導入や活動の展開においては，事前に，多くの手法を習得しておくことにより，会議や研修，あるいは様々な推進大会等で，スムーズな住民の参画を得ることができます。</a:t>
            </a:r>
          </a:p>
        </p:txBody>
      </p:sp>
      <p:sp>
        <p:nvSpPr>
          <p:cNvPr id="4" name="スライド番号プレースホルダー 3"/>
          <p:cNvSpPr>
            <a:spLocks noGrp="1"/>
          </p:cNvSpPr>
          <p:nvPr>
            <p:ph type="sldNum" sz="quarter" idx="10"/>
          </p:nvPr>
        </p:nvSpPr>
        <p:spPr/>
        <p:txBody>
          <a:bodyPr/>
          <a:lstStyle/>
          <a:p>
            <a:fld id="{5B75A30E-DABE-4DEE-878D-C8FFCAD7E722}" type="slidenum">
              <a:rPr kumimoji="1" lang="ja-JP" altLang="en-US" smtClean="0"/>
              <a:t>9</a:t>
            </a:fld>
            <a:endParaRPr kumimoji="1" lang="ja-JP" altLang="en-US"/>
          </a:p>
        </p:txBody>
      </p:sp>
    </p:spTree>
    <p:extLst>
      <p:ext uri="{BB962C8B-B14F-4D97-AF65-F5344CB8AC3E}">
        <p14:creationId xmlns:p14="http://schemas.microsoft.com/office/powerpoint/2010/main" val="3531756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145064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304603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3086177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744117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242702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87840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2505949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294648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43047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81795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2C120C5-1102-41B2-B536-FDD48B899C1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393489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C120C5-1102-41B2-B536-FDD48B899C17}"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D71B1-1042-4F53-A643-4B93C3E372E8}" type="slidenum">
              <a:rPr kumimoji="1" lang="ja-JP" altLang="en-US" smtClean="0"/>
              <a:t>‹#›</a:t>
            </a:fld>
            <a:endParaRPr kumimoji="1" lang="ja-JP" altLang="en-US"/>
          </a:p>
        </p:txBody>
      </p:sp>
    </p:spTree>
    <p:extLst>
      <p:ext uri="{BB962C8B-B14F-4D97-AF65-F5344CB8AC3E}">
        <p14:creationId xmlns:p14="http://schemas.microsoft.com/office/powerpoint/2010/main" val="1515119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446119"/>
            <a:ext cx="7772400" cy="1470025"/>
          </a:xfrm>
        </p:spPr>
        <p:txBody>
          <a:bodyPr>
            <a:noAutofit/>
          </a:bodyPr>
          <a:lstStyle/>
          <a:p>
            <a:pPr>
              <a:lnSpc>
                <a:spcPct val="150000"/>
              </a:lnSpc>
            </a:pPr>
            <a:r>
              <a:rPr kumimoji="1" lang="ja-JP" altLang="en-US" sz="4800" dirty="0" smtClean="0">
                <a:solidFill>
                  <a:srgbClr val="FF0000"/>
                </a:solidFill>
              </a:rPr>
              <a:t>住民組織との協働における</a:t>
            </a:r>
            <a:r>
              <a:rPr kumimoji="1" lang="en-US" altLang="ja-JP" sz="4800" dirty="0" smtClean="0">
                <a:solidFill>
                  <a:srgbClr val="FF0000"/>
                </a:solidFill>
              </a:rPr>
              <a:t/>
            </a:r>
            <a:br>
              <a:rPr kumimoji="1" lang="en-US" altLang="ja-JP" sz="4800" dirty="0" smtClean="0">
                <a:solidFill>
                  <a:srgbClr val="FF0000"/>
                </a:solidFill>
              </a:rPr>
            </a:br>
            <a:r>
              <a:rPr kumimoji="1" lang="ja-JP" altLang="en-US" sz="4800" dirty="0" smtClean="0">
                <a:solidFill>
                  <a:srgbClr val="FF0000"/>
                </a:solidFill>
              </a:rPr>
              <a:t>それぞれの役割</a:t>
            </a:r>
            <a:endParaRPr kumimoji="1" lang="ja-JP" altLang="en-US" sz="4800" dirty="0">
              <a:solidFill>
                <a:srgbClr val="FF0000"/>
              </a:solidFill>
            </a:endParaRPr>
          </a:p>
        </p:txBody>
      </p:sp>
    </p:spTree>
    <p:extLst>
      <p:ext uri="{BB962C8B-B14F-4D97-AF65-F5344CB8AC3E}">
        <p14:creationId xmlns:p14="http://schemas.microsoft.com/office/powerpoint/2010/main" val="2346490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en-US" sz="3600" dirty="0" smtClean="0">
                <a:solidFill>
                  <a:srgbClr val="FF0000"/>
                </a:solidFill>
              </a:rPr>
              <a:t>保健所の専門職の役割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200" y="979698"/>
            <a:ext cx="8229600" cy="5878302"/>
          </a:xfrm>
        </p:spPr>
        <p:txBody>
          <a:bodyPr>
            <a:normAutofit/>
          </a:bodyPr>
          <a:lstStyle/>
          <a:p>
            <a:pPr>
              <a:lnSpc>
                <a:spcPts val="3600"/>
              </a:lnSpc>
            </a:pPr>
            <a:r>
              <a:rPr lang="ja-JP" altLang="en-US" sz="2800" dirty="0" smtClean="0">
                <a:solidFill>
                  <a:srgbClr val="0000FF"/>
                </a:solidFill>
              </a:rPr>
              <a:t>市町村</a:t>
            </a:r>
            <a:r>
              <a:rPr lang="ja-JP" altLang="en-US" sz="2800" dirty="0">
                <a:solidFill>
                  <a:srgbClr val="0000FF"/>
                </a:solidFill>
              </a:rPr>
              <a:t>保健師・栄養士との意思疎通を</a:t>
            </a:r>
            <a:r>
              <a:rPr lang="ja-JP" altLang="en-US" sz="2800" dirty="0" smtClean="0">
                <a:solidFill>
                  <a:srgbClr val="0000FF"/>
                </a:solidFill>
              </a:rPr>
              <a:t>図る。</a:t>
            </a:r>
            <a:endParaRPr lang="en-US" altLang="ja-JP" sz="2800" dirty="0" smtClean="0">
              <a:solidFill>
                <a:srgbClr val="0000FF"/>
              </a:solidFill>
            </a:endParaRPr>
          </a:p>
          <a:p>
            <a:pPr>
              <a:lnSpc>
                <a:spcPts val="3600"/>
              </a:lnSpc>
            </a:pPr>
            <a:r>
              <a:rPr lang="ja-JP" altLang="en-US" sz="2800" dirty="0" smtClean="0">
                <a:solidFill>
                  <a:srgbClr val="0000FF"/>
                </a:solidFill>
              </a:rPr>
              <a:t>住民</a:t>
            </a:r>
            <a:r>
              <a:rPr lang="ja-JP" altLang="en-US" sz="2800" dirty="0">
                <a:solidFill>
                  <a:srgbClr val="0000FF"/>
                </a:solidFill>
              </a:rPr>
              <a:t>組織の持つ役割に</a:t>
            </a:r>
            <a:r>
              <a:rPr lang="ja-JP" altLang="en-US" sz="2800" dirty="0" smtClean="0">
                <a:solidFill>
                  <a:srgbClr val="0000FF"/>
                </a:solidFill>
              </a:rPr>
              <a:t>ついて，お互い</a:t>
            </a:r>
            <a:r>
              <a:rPr lang="ja-JP" altLang="en-US" sz="2800" dirty="0">
                <a:solidFill>
                  <a:srgbClr val="0000FF"/>
                </a:solidFill>
              </a:rPr>
              <a:t>に認識を深めるため，</a:t>
            </a:r>
            <a:r>
              <a:rPr lang="ja-JP" altLang="en-US" sz="2800" dirty="0">
                <a:solidFill>
                  <a:srgbClr val="0000FF"/>
                </a:solidFill>
                <a:effectLst>
                  <a:outerShdw blurRad="38100" dist="38100" dir="2700000" algn="tl">
                    <a:srgbClr val="000000">
                      <a:alpha val="43137"/>
                    </a:srgbClr>
                  </a:outerShdw>
                </a:effectLst>
              </a:rPr>
              <a:t>管内研修会</a:t>
            </a:r>
            <a:r>
              <a:rPr lang="ja-JP" altLang="en-US" sz="2800" dirty="0">
                <a:solidFill>
                  <a:srgbClr val="0000FF"/>
                </a:solidFill>
              </a:rPr>
              <a:t>を開催したり，関係資料等をベースに，</a:t>
            </a:r>
            <a:r>
              <a:rPr lang="ja-JP" altLang="en-US" sz="2800" dirty="0">
                <a:solidFill>
                  <a:srgbClr val="0000FF"/>
                </a:solidFill>
                <a:effectLst>
                  <a:outerShdw blurRad="38100" dist="38100" dir="2700000" algn="tl">
                    <a:srgbClr val="000000">
                      <a:alpha val="43137"/>
                    </a:srgbClr>
                  </a:outerShdw>
                </a:effectLst>
              </a:rPr>
              <a:t>実態について詳細な意見交換</a:t>
            </a:r>
            <a:r>
              <a:rPr lang="ja-JP" altLang="en-US" sz="2800" dirty="0">
                <a:solidFill>
                  <a:srgbClr val="0000FF"/>
                </a:solidFill>
              </a:rPr>
              <a:t>を行う</a:t>
            </a:r>
            <a:r>
              <a:rPr lang="ja-JP" altLang="en-US" sz="2800" dirty="0" smtClean="0">
                <a:solidFill>
                  <a:srgbClr val="0000FF"/>
                </a:solidFill>
              </a:rPr>
              <a:t>。</a:t>
            </a:r>
            <a:endParaRPr lang="en-US" altLang="ja-JP" sz="2800" dirty="0" smtClean="0">
              <a:solidFill>
                <a:srgbClr val="0000FF"/>
              </a:solidFill>
            </a:endParaRPr>
          </a:p>
          <a:p>
            <a:pPr>
              <a:lnSpc>
                <a:spcPts val="3600"/>
              </a:lnSpc>
            </a:pPr>
            <a:r>
              <a:rPr lang="ja-JP" altLang="en-US" sz="2800" dirty="0" smtClean="0">
                <a:solidFill>
                  <a:srgbClr val="0000FF"/>
                </a:solidFill>
              </a:rPr>
              <a:t>保健</a:t>
            </a:r>
            <a:r>
              <a:rPr lang="ja-JP" altLang="en-US" sz="2800" dirty="0">
                <a:solidFill>
                  <a:srgbClr val="0000FF"/>
                </a:solidFill>
              </a:rPr>
              <a:t>所長や他のスタッフを交えた情報分析を</a:t>
            </a:r>
            <a:r>
              <a:rPr lang="ja-JP" altLang="en-US" sz="2800" dirty="0" smtClean="0">
                <a:solidFill>
                  <a:srgbClr val="0000FF"/>
                </a:solidFill>
              </a:rPr>
              <a:t>行い，市町村で何</a:t>
            </a:r>
            <a:r>
              <a:rPr lang="ja-JP" altLang="en-US" sz="2800" dirty="0">
                <a:solidFill>
                  <a:srgbClr val="0000FF"/>
                </a:solidFill>
              </a:rPr>
              <a:t>が可能か，どこから体制づくりをしていくか</a:t>
            </a:r>
            <a:r>
              <a:rPr lang="ja-JP" altLang="en-US" sz="2800" dirty="0">
                <a:solidFill>
                  <a:srgbClr val="FF33CC"/>
                </a:solidFill>
              </a:rPr>
              <a:t>（モデル市町村の</a:t>
            </a:r>
            <a:r>
              <a:rPr lang="ja-JP" altLang="en-US" sz="2800" dirty="0" smtClean="0">
                <a:solidFill>
                  <a:srgbClr val="FF33CC"/>
                </a:solidFill>
              </a:rPr>
              <a:t>設定等）</a:t>
            </a:r>
            <a:r>
              <a:rPr lang="ja-JP" altLang="en-US" sz="2800" dirty="0">
                <a:solidFill>
                  <a:srgbClr val="0000FF"/>
                </a:solidFill>
              </a:rPr>
              <a:t>に</a:t>
            </a:r>
            <a:r>
              <a:rPr lang="ja-JP" altLang="en-US" sz="2800" dirty="0" smtClean="0">
                <a:solidFill>
                  <a:srgbClr val="0000FF"/>
                </a:solidFill>
              </a:rPr>
              <a:t>ついて，検討する。</a:t>
            </a:r>
            <a:endParaRPr lang="ja-JP" altLang="en-US" sz="2800" dirty="0">
              <a:solidFill>
                <a:srgbClr val="0000FF"/>
              </a:solidFill>
            </a:endParaRPr>
          </a:p>
          <a:p>
            <a:pPr>
              <a:lnSpc>
                <a:spcPts val="3600"/>
              </a:lnSpc>
            </a:pPr>
            <a:r>
              <a:rPr lang="ja-JP" altLang="en-US" sz="2800" dirty="0" smtClean="0">
                <a:solidFill>
                  <a:srgbClr val="0000FF"/>
                </a:solidFill>
              </a:rPr>
              <a:t>既に，住民</a:t>
            </a:r>
            <a:r>
              <a:rPr lang="ja-JP" altLang="en-US" sz="2800" dirty="0">
                <a:solidFill>
                  <a:srgbClr val="0000FF"/>
                </a:solidFill>
              </a:rPr>
              <a:t>組織育成に取り組んでいる市町村については，行政主導型に止まることなく，</a:t>
            </a:r>
            <a:r>
              <a:rPr lang="ja-JP" altLang="en-US" sz="2800" dirty="0">
                <a:solidFill>
                  <a:srgbClr val="0000FF"/>
                </a:solidFill>
                <a:effectLst>
                  <a:outerShdw blurRad="38100" dist="38100" dir="2700000" algn="tl">
                    <a:srgbClr val="000000">
                      <a:alpha val="43137"/>
                    </a:srgbClr>
                  </a:outerShdw>
                </a:effectLst>
              </a:rPr>
              <a:t>住民主体の活動へと移行</a:t>
            </a:r>
            <a:r>
              <a:rPr lang="ja-JP" altLang="en-US" sz="2800" dirty="0">
                <a:solidFill>
                  <a:srgbClr val="0000FF"/>
                </a:solidFill>
              </a:rPr>
              <a:t>できるよう，市町村の担当者等と現状分析を行い，先進事例の提供や専門家によるアドバイスが受けられるよう条件整備を</a:t>
            </a:r>
            <a:r>
              <a:rPr lang="ja-JP" altLang="en-US" sz="2800" dirty="0" smtClean="0">
                <a:solidFill>
                  <a:srgbClr val="0000FF"/>
                </a:solidFill>
              </a:rPr>
              <a:t>図る。</a:t>
            </a:r>
            <a:endParaRPr lang="ja-JP" altLang="en-US" sz="2800" dirty="0">
              <a:solidFill>
                <a:srgbClr val="0000FF"/>
              </a:solidFill>
            </a:endParaRPr>
          </a:p>
        </p:txBody>
      </p:sp>
    </p:spTree>
    <p:extLst>
      <p:ext uri="{BB962C8B-B14F-4D97-AF65-F5344CB8AC3E}">
        <p14:creationId xmlns:p14="http://schemas.microsoft.com/office/powerpoint/2010/main" val="105301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5486"/>
            <a:ext cx="8229600" cy="1143000"/>
          </a:xfrm>
        </p:spPr>
        <p:txBody>
          <a:bodyPr>
            <a:normAutofit/>
          </a:bodyPr>
          <a:lstStyle/>
          <a:p>
            <a:r>
              <a:rPr kumimoji="1" lang="ja-JP" altLang="en-US" sz="3600" dirty="0" smtClean="0">
                <a:solidFill>
                  <a:srgbClr val="FF0000"/>
                </a:solidFill>
              </a:rPr>
              <a:t>市町村及び保健所の役割</a:t>
            </a:r>
            <a:endParaRPr kumimoji="1" lang="ja-JP" altLang="en-US" sz="3600" dirty="0">
              <a:solidFill>
                <a:srgbClr val="FF0000"/>
              </a:solidFill>
            </a:endParaRPr>
          </a:p>
        </p:txBody>
      </p:sp>
      <p:sp>
        <p:nvSpPr>
          <p:cNvPr id="10" name="正方形/長方形 9"/>
          <p:cNvSpPr/>
          <p:nvPr/>
        </p:nvSpPr>
        <p:spPr>
          <a:xfrm>
            <a:off x="818301" y="923776"/>
            <a:ext cx="8216842" cy="2737492"/>
          </a:xfrm>
          <a:prstGeom prst="rect">
            <a:avLst/>
          </a:prstGeom>
          <a:solidFill>
            <a:schemeClr val="bg1">
              <a:lumMod val="9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4" name="正方形/長方形 23"/>
          <p:cNvSpPr/>
          <p:nvPr/>
        </p:nvSpPr>
        <p:spPr>
          <a:xfrm>
            <a:off x="818301" y="3850327"/>
            <a:ext cx="8216842" cy="2898816"/>
          </a:xfrm>
          <a:prstGeom prst="rect">
            <a:avLst/>
          </a:prstGeom>
          <a:solidFill>
            <a:schemeClr val="bg1">
              <a:lumMod val="9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 name="円/楕円 3"/>
          <p:cNvSpPr/>
          <p:nvPr/>
        </p:nvSpPr>
        <p:spPr>
          <a:xfrm>
            <a:off x="2212035" y="991530"/>
            <a:ext cx="5200145" cy="2737492"/>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 name="円/楕円 4"/>
          <p:cNvSpPr/>
          <p:nvPr/>
        </p:nvSpPr>
        <p:spPr>
          <a:xfrm>
            <a:off x="2231718" y="3875787"/>
            <a:ext cx="5180462" cy="2737492"/>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 name="円/楕円 5"/>
          <p:cNvSpPr/>
          <p:nvPr/>
        </p:nvSpPr>
        <p:spPr>
          <a:xfrm>
            <a:off x="2898052" y="1517867"/>
            <a:ext cx="3692443" cy="210487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 name="円/楕円 6"/>
          <p:cNvSpPr/>
          <p:nvPr/>
        </p:nvSpPr>
        <p:spPr>
          <a:xfrm>
            <a:off x="2944272" y="3875787"/>
            <a:ext cx="3692443" cy="210487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 name="円/楕円 7"/>
          <p:cNvSpPr/>
          <p:nvPr/>
        </p:nvSpPr>
        <p:spPr>
          <a:xfrm>
            <a:off x="3595873" y="2405902"/>
            <a:ext cx="2578033" cy="121684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円/楕円 8"/>
          <p:cNvSpPr/>
          <p:nvPr/>
        </p:nvSpPr>
        <p:spPr>
          <a:xfrm>
            <a:off x="3595873" y="3858223"/>
            <a:ext cx="2578033" cy="1248693"/>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 name="正方形/長方形 10"/>
          <p:cNvSpPr/>
          <p:nvPr/>
        </p:nvSpPr>
        <p:spPr>
          <a:xfrm>
            <a:off x="87461" y="885252"/>
            <a:ext cx="1269209" cy="66793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 name="テキスト ボックス 11"/>
          <p:cNvSpPr txBox="1"/>
          <p:nvPr/>
        </p:nvSpPr>
        <p:spPr>
          <a:xfrm>
            <a:off x="196851" y="961067"/>
            <a:ext cx="975148" cy="548162"/>
          </a:xfrm>
          <a:prstGeom prst="rect">
            <a:avLst/>
          </a:prstGeom>
          <a:noFill/>
        </p:spPr>
        <p:txBody>
          <a:bodyPr wrap="square" rtlCol="0">
            <a:spAutoFit/>
          </a:bodyPr>
          <a:lstStyle/>
          <a:p>
            <a:r>
              <a:rPr lang="ja-JP" altLang="en-US" sz="2400" dirty="0"/>
              <a:t> </a:t>
            </a:r>
            <a:r>
              <a:rPr kumimoji="1" lang="ja-JP" altLang="en-US" sz="2400" dirty="0" smtClean="0"/>
              <a:t>行政</a:t>
            </a:r>
            <a:endParaRPr kumimoji="1" lang="ja-JP" altLang="en-US" sz="2400" dirty="0"/>
          </a:p>
        </p:txBody>
      </p:sp>
      <p:sp>
        <p:nvSpPr>
          <p:cNvPr id="13" name="円/楕円 12"/>
          <p:cNvSpPr/>
          <p:nvPr/>
        </p:nvSpPr>
        <p:spPr>
          <a:xfrm>
            <a:off x="1894487" y="1180149"/>
            <a:ext cx="1201713" cy="708117"/>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円/楕円 13"/>
          <p:cNvSpPr/>
          <p:nvPr/>
        </p:nvSpPr>
        <p:spPr>
          <a:xfrm>
            <a:off x="2534086" y="2017467"/>
            <a:ext cx="986021" cy="620370"/>
          </a:xfrm>
          <a:prstGeom prst="ellipse">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6" name="円/楕円 15"/>
          <p:cNvSpPr/>
          <p:nvPr/>
        </p:nvSpPr>
        <p:spPr>
          <a:xfrm>
            <a:off x="2610434" y="4837096"/>
            <a:ext cx="986021" cy="620370"/>
          </a:xfrm>
          <a:prstGeom prst="ellipse">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7" name="テキスト ボックス 16"/>
          <p:cNvSpPr txBox="1"/>
          <p:nvPr/>
        </p:nvSpPr>
        <p:spPr>
          <a:xfrm>
            <a:off x="2117715" y="1291023"/>
            <a:ext cx="742511" cy="475074"/>
          </a:xfrm>
          <a:prstGeom prst="rect">
            <a:avLst/>
          </a:prstGeom>
          <a:noFill/>
        </p:spPr>
        <p:txBody>
          <a:bodyPr wrap="square" rtlCol="0">
            <a:spAutoFit/>
          </a:bodyPr>
          <a:lstStyle/>
          <a:p>
            <a:r>
              <a:rPr kumimoji="1" lang="ja-JP" altLang="en-US" sz="2000" dirty="0" smtClean="0"/>
              <a:t>首長</a:t>
            </a:r>
            <a:endParaRPr kumimoji="1" lang="ja-JP" altLang="en-US" sz="2000" dirty="0"/>
          </a:p>
        </p:txBody>
      </p:sp>
      <p:sp>
        <p:nvSpPr>
          <p:cNvPr id="18" name="テキスト ボックス 17"/>
          <p:cNvSpPr txBox="1"/>
          <p:nvPr/>
        </p:nvSpPr>
        <p:spPr>
          <a:xfrm>
            <a:off x="2656104" y="2120101"/>
            <a:ext cx="760460" cy="475074"/>
          </a:xfrm>
          <a:prstGeom prst="rect">
            <a:avLst/>
          </a:prstGeom>
          <a:noFill/>
        </p:spPr>
        <p:txBody>
          <a:bodyPr wrap="square" rtlCol="0">
            <a:spAutoFit/>
          </a:bodyPr>
          <a:lstStyle/>
          <a:p>
            <a:r>
              <a:rPr kumimoji="1" lang="ja-JP" altLang="en-US" sz="2000" dirty="0" smtClean="0"/>
              <a:t>課長</a:t>
            </a:r>
            <a:endParaRPr kumimoji="1" lang="ja-JP" altLang="en-US" sz="2000" dirty="0"/>
          </a:p>
        </p:txBody>
      </p:sp>
      <p:sp>
        <p:nvSpPr>
          <p:cNvPr id="19" name="テキスト ボックス 18"/>
          <p:cNvSpPr txBox="1"/>
          <p:nvPr/>
        </p:nvSpPr>
        <p:spPr>
          <a:xfrm>
            <a:off x="2737551" y="4940132"/>
            <a:ext cx="836809" cy="475074"/>
          </a:xfrm>
          <a:prstGeom prst="rect">
            <a:avLst/>
          </a:prstGeom>
          <a:noFill/>
        </p:spPr>
        <p:txBody>
          <a:bodyPr wrap="square" rtlCol="0">
            <a:spAutoFit/>
          </a:bodyPr>
          <a:lstStyle/>
          <a:p>
            <a:r>
              <a:rPr kumimoji="1" lang="ja-JP" altLang="en-US" sz="2000" dirty="0" smtClean="0"/>
              <a:t>課長</a:t>
            </a:r>
            <a:endParaRPr kumimoji="1" lang="ja-JP" altLang="en-US" sz="2000" dirty="0"/>
          </a:p>
        </p:txBody>
      </p:sp>
      <p:sp>
        <p:nvSpPr>
          <p:cNvPr id="20" name="テキスト ボックス 19"/>
          <p:cNvSpPr txBox="1"/>
          <p:nvPr/>
        </p:nvSpPr>
        <p:spPr>
          <a:xfrm>
            <a:off x="4270747" y="2592670"/>
            <a:ext cx="1228286" cy="475074"/>
          </a:xfrm>
          <a:prstGeom prst="rect">
            <a:avLst/>
          </a:prstGeom>
          <a:noFill/>
        </p:spPr>
        <p:txBody>
          <a:bodyPr wrap="square" rtlCol="0">
            <a:spAutoFit/>
          </a:bodyPr>
          <a:lstStyle/>
          <a:p>
            <a:pPr algn="ctr"/>
            <a:r>
              <a:rPr lang="ja-JP" altLang="en-US" sz="2000" dirty="0" smtClean="0"/>
              <a:t>担当</a:t>
            </a:r>
            <a:r>
              <a:rPr lang="ja-JP" altLang="en-US" sz="2000" dirty="0"/>
              <a:t>係</a:t>
            </a:r>
            <a:endParaRPr kumimoji="1" lang="ja-JP" altLang="en-US" sz="2000" dirty="0"/>
          </a:p>
        </p:txBody>
      </p:sp>
      <p:sp>
        <p:nvSpPr>
          <p:cNvPr id="21" name="テキスト ボックス 20"/>
          <p:cNvSpPr txBox="1"/>
          <p:nvPr/>
        </p:nvSpPr>
        <p:spPr>
          <a:xfrm>
            <a:off x="4200955" y="1739391"/>
            <a:ext cx="1275533" cy="475074"/>
          </a:xfrm>
          <a:prstGeom prst="rect">
            <a:avLst/>
          </a:prstGeom>
          <a:noFill/>
        </p:spPr>
        <p:txBody>
          <a:bodyPr wrap="square" rtlCol="0">
            <a:spAutoFit/>
          </a:bodyPr>
          <a:lstStyle/>
          <a:p>
            <a:pPr algn="ctr"/>
            <a:r>
              <a:rPr kumimoji="1" lang="ja-JP" altLang="en-US" sz="2000" dirty="0" smtClean="0"/>
              <a:t>担当課</a:t>
            </a:r>
            <a:endParaRPr kumimoji="1" lang="ja-JP" altLang="en-US" sz="2000" dirty="0"/>
          </a:p>
        </p:txBody>
      </p:sp>
      <p:sp>
        <p:nvSpPr>
          <p:cNvPr id="22" name="テキスト ボックス 21"/>
          <p:cNvSpPr txBox="1"/>
          <p:nvPr/>
        </p:nvSpPr>
        <p:spPr>
          <a:xfrm>
            <a:off x="4200797" y="1002324"/>
            <a:ext cx="1368187" cy="461665"/>
          </a:xfrm>
          <a:prstGeom prst="rect">
            <a:avLst/>
          </a:prstGeom>
          <a:solidFill>
            <a:srgbClr val="FFFF00"/>
          </a:solidFill>
          <a:ln>
            <a:solidFill>
              <a:schemeClr val="tx1"/>
            </a:solidFill>
          </a:ln>
        </p:spPr>
        <p:txBody>
          <a:bodyPr wrap="square" rtlCol="0">
            <a:spAutoFit/>
          </a:bodyPr>
          <a:lstStyle/>
          <a:p>
            <a:pPr algn="ctr"/>
            <a:r>
              <a:rPr kumimoji="1" lang="ja-JP" altLang="en-US" sz="2400" dirty="0" smtClean="0"/>
              <a:t> 市町村</a:t>
            </a:r>
            <a:endParaRPr kumimoji="1" lang="ja-JP" altLang="en-US" sz="2400" dirty="0"/>
          </a:p>
        </p:txBody>
      </p:sp>
      <p:sp>
        <p:nvSpPr>
          <p:cNvPr id="23" name="テキスト ボックス 22"/>
          <p:cNvSpPr txBox="1"/>
          <p:nvPr/>
        </p:nvSpPr>
        <p:spPr>
          <a:xfrm>
            <a:off x="4228400" y="6076325"/>
            <a:ext cx="1312979" cy="461665"/>
          </a:xfrm>
          <a:prstGeom prst="rect">
            <a:avLst/>
          </a:prstGeom>
          <a:solidFill>
            <a:srgbClr val="FFFF00"/>
          </a:solidFill>
          <a:ln>
            <a:solidFill>
              <a:schemeClr val="tx1"/>
            </a:solidFill>
          </a:ln>
        </p:spPr>
        <p:txBody>
          <a:bodyPr wrap="square" rtlCol="0">
            <a:spAutoFit/>
          </a:bodyPr>
          <a:lstStyle/>
          <a:p>
            <a:pPr algn="ctr"/>
            <a:r>
              <a:rPr kumimoji="1" lang="ja-JP" altLang="en-US" sz="2400" dirty="0" smtClean="0"/>
              <a:t>保健所</a:t>
            </a:r>
            <a:endParaRPr kumimoji="1" lang="ja-JP" altLang="en-US" sz="2400" dirty="0"/>
          </a:p>
        </p:txBody>
      </p:sp>
      <p:sp>
        <p:nvSpPr>
          <p:cNvPr id="25" name="角丸四角形 24"/>
          <p:cNvSpPr/>
          <p:nvPr/>
        </p:nvSpPr>
        <p:spPr>
          <a:xfrm>
            <a:off x="3896259" y="3391745"/>
            <a:ext cx="1977261" cy="747634"/>
          </a:xfrm>
          <a:prstGeom prst="roundRect">
            <a:avLst/>
          </a:prstGeom>
          <a:solidFill>
            <a:srgbClr val="FF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6" name="テキスト ボックス 25"/>
          <p:cNvSpPr txBox="1"/>
          <p:nvPr/>
        </p:nvSpPr>
        <p:spPr>
          <a:xfrm>
            <a:off x="3896259" y="3540925"/>
            <a:ext cx="1977261" cy="475074"/>
          </a:xfrm>
          <a:prstGeom prst="rect">
            <a:avLst/>
          </a:prstGeom>
          <a:noFill/>
        </p:spPr>
        <p:txBody>
          <a:bodyPr wrap="square" rtlCol="0">
            <a:spAutoFit/>
          </a:bodyPr>
          <a:lstStyle/>
          <a:p>
            <a:r>
              <a:rPr kumimoji="1" lang="ja-JP" altLang="en-US" sz="2000" dirty="0" smtClean="0"/>
              <a:t>保健師・栄養士</a:t>
            </a:r>
            <a:endParaRPr kumimoji="1" lang="ja-JP" altLang="en-US" sz="2000" dirty="0"/>
          </a:p>
        </p:txBody>
      </p:sp>
      <p:sp>
        <p:nvSpPr>
          <p:cNvPr id="27" name="テキスト ボックス 26"/>
          <p:cNvSpPr txBox="1"/>
          <p:nvPr/>
        </p:nvSpPr>
        <p:spPr>
          <a:xfrm>
            <a:off x="4285298" y="5337634"/>
            <a:ext cx="1199184" cy="475074"/>
          </a:xfrm>
          <a:prstGeom prst="rect">
            <a:avLst/>
          </a:prstGeom>
          <a:noFill/>
        </p:spPr>
        <p:txBody>
          <a:bodyPr wrap="square" rtlCol="0">
            <a:spAutoFit/>
          </a:bodyPr>
          <a:lstStyle/>
          <a:p>
            <a:pPr algn="ctr"/>
            <a:r>
              <a:rPr kumimoji="1" lang="ja-JP" altLang="en-US" sz="2000" dirty="0" smtClean="0"/>
              <a:t>担当課</a:t>
            </a:r>
            <a:endParaRPr kumimoji="1" lang="ja-JP" altLang="en-US" sz="2000" dirty="0"/>
          </a:p>
        </p:txBody>
      </p:sp>
      <p:sp>
        <p:nvSpPr>
          <p:cNvPr id="28" name="テキスト ボックス 27"/>
          <p:cNvSpPr txBox="1"/>
          <p:nvPr/>
        </p:nvSpPr>
        <p:spPr>
          <a:xfrm>
            <a:off x="4315020" y="4484689"/>
            <a:ext cx="1139739" cy="475074"/>
          </a:xfrm>
          <a:prstGeom prst="rect">
            <a:avLst/>
          </a:prstGeom>
          <a:noFill/>
        </p:spPr>
        <p:txBody>
          <a:bodyPr wrap="square" rtlCol="0">
            <a:spAutoFit/>
          </a:bodyPr>
          <a:lstStyle/>
          <a:p>
            <a:pPr algn="ctr"/>
            <a:r>
              <a:rPr lang="ja-JP" altLang="en-US" sz="2000" dirty="0" smtClean="0"/>
              <a:t>担当</a:t>
            </a:r>
            <a:r>
              <a:rPr lang="ja-JP" altLang="en-US" sz="2000" dirty="0"/>
              <a:t>係</a:t>
            </a:r>
            <a:endParaRPr kumimoji="1" lang="ja-JP" altLang="en-US" sz="2000" dirty="0"/>
          </a:p>
        </p:txBody>
      </p:sp>
      <p:sp>
        <p:nvSpPr>
          <p:cNvPr id="29" name="上矢印 28"/>
          <p:cNvSpPr/>
          <p:nvPr/>
        </p:nvSpPr>
        <p:spPr>
          <a:xfrm>
            <a:off x="4721409" y="3080197"/>
            <a:ext cx="326961" cy="311158"/>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0" name="上矢印 29"/>
          <p:cNvSpPr/>
          <p:nvPr/>
        </p:nvSpPr>
        <p:spPr>
          <a:xfrm>
            <a:off x="4721409" y="1495670"/>
            <a:ext cx="326961" cy="277257"/>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1" name="上矢印 30"/>
          <p:cNvSpPr/>
          <p:nvPr/>
        </p:nvSpPr>
        <p:spPr>
          <a:xfrm>
            <a:off x="4721409" y="2238148"/>
            <a:ext cx="326961" cy="297368"/>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2" name="下矢印 31"/>
          <p:cNvSpPr/>
          <p:nvPr/>
        </p:nvSpPr>
        <p:spPr>
          <a:xfrm>
            <a:off x="4715845" y="4139380"/>
            <a:ext cx="338088" cy="318209"/>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3" name="下矢印 32"/>
          <p:cNvSpPr/>
          <p:nvPr/>
        </p:nvSpPr>
        <p:spPr>
          <a:xfrm>
            <a:off x="4715845" y="5057277"/>
            <a:ext cx="338088" cy="207835"/>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4" name="下矢印 33"/>
          <p:cNvSpPr/>
          <p:nvPr/>
        </p:nvSpPr>
        <p:spPr>
          <a:xfrm>
            <a:off x="4715845" y="5846695"/>
            <a:ext cx="338088" cy="207835"/>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cxnSp>
        <p:nvCxnSpPr>
          <p:cNvPr id="35" name="直線矢印コネクタ 34"/>
          <p:cNvCxnSpPr/>
          <p:nvPr/>
        </p:nvCxnSpPr>
        <p:spPr>
          <a:xfrm>
            <a:off x="6639206" y="3088338"/>
            <a:ext cx="0" cy="12131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flipH="1" flipV="1">
            <a:off x="6259686" y="3174276"/>
            <a:ext cx="20542" cy="118263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V="1">
            <a:off x="7095916" y="2124058"/>
            <a:ext cx="595294" cy="70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7044775" y="5299301"/>
            <a:ext cx="595294" cy="70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flipH="1">
            <a:off x="7083722" y="2403503"/>
            <a:ext cx="60748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flipH="1">
            <a:off x="7015463" y="5644974"/>
            <a:ext cx="60748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7834575" y="2053833"/>
            <a:ext cx="771828" cy="475074"/>
          </a:xfrm>
          <a:prstGeom prst="rect">
            <a:avLst/>
          </a:prstGeom>
          <a:noFill/>
        </p:spPr>
        <p:txBody>
          <a:bodyPr wrap="square" rtlCol="0">
            <a:spAutoFit/>
          </a:bodyPr>
          <a:lstStyle/>
          <a:p>
            <a:r>
              <a:rPr kumimoji="1" lang="ja-JP" altLang="en-US" sz="2000" dirty="0" smtClean="0"/>
              <a:t>住民</a:t>
            </a:r>
            <a:endParaRPr kumimoji="1" lang="ja-JP" altLang="en-US" sz="2000" dirty="0"/>
          </a:p>
        </p:txBody>
      </p:sp>
      <p:sp>
        <p:nvSpPr>
          <p:cNvPr id="42" name="テキスト ボックス 41"/>
          <p:cNvSpPr txBox="1"/>
          <p:nvPr/>
        </p:nvSpPr>
        <p:spPr>
          <a:xfrm>
            <a:off x="7469953" y="2651394"/>
            <a:ext cx="1275750" cy="475074"/>
          </a:xfrm>
          <a:prstGeom prst="rect">
            <a:avLst/>
          </a:prstGeom>
          <a:noFill/>
        </p:spPr>
        <p:txBody>
          <a:bodyPr wrap="square" rtlCol="0">
            <a:spAutoFit/>
          </a:bodyPr>
          <a:lstStyle/>
          <a:p>
            <a:r>
              <a:rPr kumimoji="1" lang="ja-JP" altLang="en-US" sz="2000" dirty="0" smtClean="0"/>
              <a:t>関係機関</a:t>
            </a:r>
            <a:endParaRPr kumimoji="1" lang="ja-JP" altLang="en-US" sz="2000" dirty="0"/>
          </a:p>
        </p:txBody>
      </p:sp>
      <p:sp>
        <p:nvSpPr>
          <p:cNvPr id="43" name="テキスト ボックス 42"/>
          <p:cNvSpPr txBox="1"/>
          <p:nvPr/>
        </p:nvSpPr>
        <p:spPr>
          <a:xfrm>
            <a:off x="7691210" y="4902814"/>
            <a:ext cx="1144623" cy="840515"/>
          </a:xfrm>
          <a:prstGeom prst="rect">
            <a:avLst/>
          </a:prstGeom>
          <a:noFill/>
        </p:spPr>
        <p:txBody>
          <a:bodyPr wrap="square" rtlCol="0">
            <a:spAutoFit/>
          </a:bodyPr>
          <a:lstStyle/>
          <a:p>
            <a:r>
              <a:rPr kumimoji="1" lang="ja-JP" altLang="en-US" sz="2000" dirty="0" smtClean="0"/>
              <a:t>他の</a:t>
            </a:r>
            <a:endParaRPr kumimoji="1" lang="en-US" altLang="ja-JP" sz="2000" dirty="0" smtClean="0"/>
          </a:p>
          <a:p>
            <a:r>
              <a:rPr kumimoji="1" lang="ja-JP" altLang="en-US" sz="2000" dirty="0" smtClean="0"/>
              <a:t>市町村</a:t>
            </a:r>
            <a:endParaRPr kumimoji="1" lang="ja-JP" altLang="en-US" sz="2000" dirty="0"/>
          </a:p>
        </p:txBody>
      </p:sp>
      <p:sp>
        <p:nvSpPr>
          <p:cNvPr id="44" name="テキスト ボックス 43"/>
          <p:cNvSpPr txBox="1"/>
          <p:nvPr/>
        </p:nvSpPr>
        <p:spPr>
          <a:xfrm>
            <a:off x="7550839" y="5749946"/>
            <a:ext cx="1344653" cy="475074"/>
          </a:xfrm>
          <a:prstGeom prst="rect">
            <a:avLst/>
          </a:prstGeom>
          <a:noFill/>
        </p:spPr>
        <p:txBody>
          <a:bodyPr wrap="square" rtlCol="0">
            <a:spAutoFit/>
          </a:bodyPr>
          <a:lstStyle/>
          <a:p>
            <a:r>
              <a:rPr kumimoji="1" lang="ja-JP" altLang="en-US" sz="2000" dirty="0" smtClean="0"/>
              <a:t>関係機関</a:t>
            </a:r>
            <a:endParaRPr kumimoji="1" lang="ja-JP" altLang="en-US" sz="2000" dirty="0"/>
          </a:p>
        </p:txBody>
      </p:sp>
      <p:sp>
        <p:nvSpPr>
          <p:cNvPr id="15" name="円/楕円 14"/>
          <p:cNvSpPr/>
          <p:nvPr/>
        </p:nvSpPr>
        <p:spPr>
          <a:xfrm>
            <a:off x="2228691" y="5587717"/>
            <a:ext cx="1320900" cy="708117"/>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rgbClr val="FF0000"/>
              </a:solidFill>
            </a:endParaRPr>
          </a:p>
          <a:p>
            <a:pPr algn="ctr"/>
            <a:endParaRPr kumimoji="1" lang="ja-JP" altLang="en-US" sz="1600" dirty="0"/>
          </a:p>
        </p:txBody>
      </p:sp>
      <p:sp>
        <p:nvSpPr>
          <p:cNvPr id="45" name="円/楕円 44"/>
          <p:cNvSpPr/>
          <p:nvPr/>
        </p:nvSpPr>
        <p:spPr>
          <a:xfrm>
            <a:off x="2379761" y="5671546"/>
            <a:ext cx="1023468" cy="540460"/>
          </a:xfrm>
          <a:prstGeom prst="ellipse">
            <a:avLst/>
          </a:prstGeom>
          <a:solidFill>
            <a:srgbClr val="FF99FF"/>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6" name="テキスト ボックス 45"/>
          <p:cNvSpPr txBox="1"/>
          <p:nvPr/>
        </p:nvSpPr>
        <p:spPr>
          <a:xfrm>
            <a:off x="2534086" y="5754682"/>
            <a:ext cx="846102" cy="475074"/>
          </a:xfrm>
          <a:prstGeom prst="rect">
            <a:avLst/>
          </a:prstGeom>
          <a:noFill/>
        </p:spPr>
        <p:txBody>
          <a:bodyPr wrap="square" rtlCol="0">
            <a:spAutoFit/>
          </a:bodyPr>
          <a:lstStyle/>
          <a:p>
            <a:r>
              <a:rPr kumimoji="1" lang="ja-JP" altLang="en-US" sz="2000" dirty="0" smtClean="0"/>
              <a:t>所長</a:t>
            </a:r>
            <a:endParaRPr kumimoji="1" lang="ja-JP" altLang="en-US" sz="2000" dirty="0"/>
          </a:p>
        </p:txBody>
      </p:sp>
      <p:sp>
        <p:nvSpPr>
          <p:cNvPr id="3" name="テキスト ボックス 2"/>
          <p:cNvSpPr txBox="1"/>
          <p:nvPr/>
        </p:nvSpPr>
        <p:spPr>
          <a:xfrm>
            <a:off x="10775373" y="3896591"/>
            <a:ext cx="184731" cy="369332"/>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69379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ja-JP" sz="3600" dirty="0" smtClean="0">
                <a:solidFill>
                  <a:srgbClr val="FF0000"/>
                </a:solidFill>
              </a:rPr>
              <a:t>市町村</a:t>
            </a:r>
            <a:r>
              <a:rPr lang="ja-JP" altLang="ja-JP" sz="3600" dirty="0">
                <a:solidFill>
                  <a:srgbClr val="FF0000"/>
                </a:solidFill>
              </a:rPr>
              <a:t>の専門職の役割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200" y="947040"/>
            <a:ext cx="8229600" cy="5823872"/>
          </a:xfrm>
        </p:spPr>
        <p:txBody>
          <a:bodyPr>
            <a:noAutofit/>
          </a:bodyPr>
          <a:lstStyle/>
          <a:p>
            <a:pPr>
              <a:lnSpc>
                <a:spcPts val="3600"/>
              </a:lnSpc>
            </a:pPr>
            <a:r>
              <a:rPr lang="ja-JP" altLang="en-US" sz="2800" dirty="0" smtClean="0">
                <a:solidFill>
                  <a:srgbClr val="0000FF"/>
                </a:solidFill>
              </a:rPr>
              <a:t>情報</a:t>
            </a:r>
            <a:r>
              <a:rPr lang="ja-JP" altLang="en-US" sz="2800" dirty="0">
                <a:solidFill>
                  <a:srgbClr val="0000FF"/>
                </a:solidFill>
              </a:rPr>
              <a:t>の収集や専門研修等を通して</a:t>
            </a:r>
            <a:r>
              <a:rPr lang="ja-JP" altLang="en-US" sz="2800" dirty="0" smtClean="0">
                <a:solidFill>
                  <a:srgbClr val="0000FF"/>
                </a:solidFill>
              </a:rPr>
              <a:t>，</a:t>
            </a:r>
            <a:r>
              <a:rPr lang="ja-JP" altLang="en-US" sz="2800" dirty="0" smtClean="0">
                <a:solidFill>
                  <a:srgbClr val="0000FF"/>
                </a:solidFill>
                <a:effectLst>
                  <a:outerShdw blurRad="38100" dist="38100" dir="2700000" algn="tl">
                    <a:srgbClr val="000000">
                      <a:alpha val="43137"/>
                    </a:srgbClr>
                  </a:outerShdw>
                </a:effectLst>
              </a:rPr>
              <a:t>住民組織との協働の</a:t>
            </a:r>
            <a:r>
              <a:rPr lang="ja-JP" altLang="en-US" sz="2800" dirty="0">
                <a:solidFill>
                  <a:srgbClr val="0000FF"/>
                </a:solidFill>
                <a:effectLst>
                  <a:outerShdw blurRad="38100" dist="38100" dir="2700000" algn="tl">
                    <a:srgbClr val="000000">
                      <a:alpha val="43137"/>
                    </a:srgbClr>
                  </a:outerShdw>
                </a:effectLst>
              </a:rPr>
              <a:t>効果・手法等を学び</a:t>
            </a:r>
            <a:r>
              <a:rPr lang="ja-JP" altLang="en-US" sz="2800" dirty="0">
                <a:solidFill>
                  <a:srgbClr val="0000FF"/>
                </a:solidFill>
              </a:rPr>
              <a:t>，専門職種間で</a:t>
            </a:r>
            <a:r>
              <a:rPr lang="ja-JP" altLang="en-US" sz="2800" dirty="0" smtClean="0">
                <a:solidFill>
                  <a:srgbClr val="0000FF"/>
                </a:solidFill>
              </a:rPr>
              <a:t>の共有し，</a:t>
            </a:r>
            <a:r>
              <a:rPr lang="ja-JP" altLang="en-US" sz="2800" dirty="0">
                <a:solidFill>
                  <a:srgbClr val="0000FF"/>
                </a:solidFill>
              </a:rPr>
              <a:t>具体的な育成支援計画を立てる</a:t>
            </a:r>
            <a:r>
              <a:rPr lang="ja-JP" altLang="en-US" sz="2800" dirty="0" smtClean="0">
                <a:solidFill>
                  <a:srgbClr val="0000FF"/>
                </a:solidFill>
              </a:rPr>
              <a:t>。</a:t>
            </a:r>
            <a:endParaRPr lang="en-US" altLang="ja-JP" sz="2800" dirty="0" smtClean="0">
              <a:solidFill>
                <a:srgbClr val="0000FF"/>
              </a:solidFill>
            </a:endParaRPr>
          </a:p>
          <a:p>
            <a:pPr>
              <a:lnSpc>
                <a:spcPts val="3600"/>
              </a:lnSpc>
            </a:pPr>
            <a:r>
              <a:rPr lang="ja-JP" altLang="en-US" sz="2800" dirty="0" smtClean="0">
                <a:solidFill>
                  <a:srgbClr val="0000FF"/>
                </a:solidFill>
              </a:rPr>
              <a:t>保健師</a:t>
            </a:r>
            <a:r>
              <a:rPr lang="ja-JP" altLang="en-US" sz="2800" dirty="0">
                <a:solidFill>
                  <a:srgbClr val="0000FF"/>
                </a:solidFill>
              </a:rPr>
              <a:t>・栄養士は，専門職として，</a:t>
            </a:r>
            <a:r>
              <a:rPr lang="ja-JP" altLang="en-US" sz="2800" dirty="0">
                <a:solidFill>
                  <a:srgbClr val="0000FF"/>
                </a:solidFill>
                <a:effectLst>
                  <a:outerShdw blurRad="38100" dist="38100" dir="2700000" algn="tl">
                    <a:srgbClr val="000000">
                      <a:alpha val="43137"/>
                    </a:srgbClr>
                  </a:outerShdw>
                </a:effectLst>
              </a:rPr>
              <a:t>リーダー養成や各種会議・研修</a:t>
            </a:r>
            <a:r>
              <a:rPr lang="ja-JP" altLang="en-US" sz="2800" dirty="0">
                <a:solidFill>
                  <a:srgbClr val="0000FF"/>
                </a:solidFill>
              </a:rPr>
              <a:t>などを実施</a:t>
            </a:r>
            <a:r>
              <a:rPr lang="ja-JP" altLang="en-US" sz="2800" dirty="0" smtClean="0">
                <a:solidFill>
                  <a:srgbClr val="0000FF"/>
                </a:solidFill>
              </a:rPr>
              <a:t>する。</a:t>
            </a:r>
            <a:endParaRPr lang="en-US" altLang="ja-JP" sz="2800" dirty="0" smtClean="0">
              <a:solidFill>
                <a:srgbClr val="0000FF"/>
              </a:solidFill>
            </a:endParaRPr>
          </a:p>
          <a:p>
            <a:pPr>
              <a:lnSpc>
                <a:spcPts val="3600"/>
              </a:lnSpc>
            </a:pPr>
            <a:r>
              <a:rPr lang="ja-JP" altLang="en-US" sz="2800" dirty="0" smtClean="0">
                <a:solidFill>
                  <a:srgbClr val="0000FF"/>
                </a:solidFill>
              </a:rPr>
              <a:t>この</a:t>
            </a:r>
            <a:r>
              <a:rPr lang="ja-JP" altLang="en-US" sz="2800" dirty="0">
                <a:solidFill>
                  <a:srgbClr val="0000FF"/>
                </a:solidFill>
              </a:rPr>
              <a:t>際，</a:t>
            </a:r>
            <a:r>
              <a:rPr lang="ja-JP" altLang="en-US" sz="2800" dirty="0">
                <a:solidFill>
                  <a:srgbClr val="0000FF"/>
                </a:solidFill>
                <a:effectLst>
                  <a:outerShdw blurRad="38100" dist="38100" dir="2700000" algn="tl">
                    <a:srgbClr val="000000">
                      <a:alpha val="43137"/>
                    </a:srgbClr>
                  </a:outerShdw>
                </a:effectLst>
              </a:rPr>
              <a:t>住民が活動にやりがいや楽しみを</a:t>
            </a:r>
            <a:r>
              <a:rPr lang="ja-JP" altLang="en-US" sz="2800" dirty="0">
                <a:solidFill>
                  <a:srgbClr val="0000FF"/>
                </a:solidFill>
              </a:rPr>
              <a:t>見出せるよう，</a:t>
            </a:r>
            <a:r>
              <a:rPr lang="ja-JP" altLang="en-US" sz="2800" dirty="0" smtClean="0">
                <a:solidFill>
                  <a:srgbClr val="0000FF"/>
                </a:solidFill>
              </a:rPr>
              <a:t>常に最新の情報</a:t>
            </a:r>
            <a:r>
              <a:rPr lang="ja-JP" altLang="en-US" sz="2800" dirty="0">
                <a:solidFill>
                  <a:srgbClr val="0000FF"/>
                </a:solidFill>
              </a:rPr>
              <a:t>提供と内容の充実を</a:t>
            </a:r>
            <a:r>
              <a:rPr lang="ja-JP" altLang="en-US" sz="2800" dirty="0" smtClean="0">
                <a:solidFill>
                  <a:srgbClr val="0000FF"/>
                </a:solidFill>
              </a:rPr>
              <a:t>図る。</a:t>
            </a:r>
            <a:endParaRPr lang="en-US" altLang="ja-JP" sz="2800" dirty="0" smtClean="0">
              <a:solidFill>
                <a:srgbClr val="0000FF"/>
              </a:solidFill>
            </a:endParaRPr>
          </a:p>
          <a:p>
            <a:pPr>
              <a:lnSpc>
                <a:spcPts val="3600"/>
              </a:lnSpc>
            </a:pPr>
            <a:r>
              <a:rPr lang="ja-JP" altLang="en-US" sz="2800" dirty="0" smtClean="0">
                <a:solidFill>
                  <a:srgbClr val="0000FF"/>
                </a:solidFill>
              </a:rPr>
              <a:t>このため，</a:t>
            </a:r>
            <a:r>
              <a:rPr lang="ja-JP" altLang="en-US" sz="2800" dirty="0" smtClean="0">
                <a:solidFill>
                  <a:srgbClr val="0000FF"/>
                </a:solidFill>
                <a:effectLst>
                  <a:outerShdw blurRad="38100" dist="38100" dir="2700000" algn="tl">
                    <a:srgbClr val="000000">
                      <a:alpha val="43137"/>
                    </a:srgbClr>
                  </a:outerShdw>
                </a:effectLst>
              </a:rPr>
              <a:t>県型保健所</a:t>
            </a:r>
            <a:r>
              <a:rPr lang="ja-JP" altLang="en-US" sz="2800" dirty="0">
                <a:solidFill>
                  <a:srgbClr val="0000FF"/>
                </a:solidFill>
                <a:effectLst>
                  <a:outerShdw blurRad="38100" dist="38100" dir="2700000" algn="tl">
                    <a:srgbClr val="000000">
                      <a:alpha val="43137"/>
                    </a:srgbClr>
                  </a:outerShdw>
                </a:effectLst>
              </a:rPr>
              <a:t>の協力や大学・研究機関等</a:t>
            </a:r>
            <a:r>
              <a:rPr lang="ja-JP" altLang="en-US" sz="2800" dirty="0">
                <a:solidFill>
                  <a:srgbClr val="0000FF"/>
                </a:solidFill>
              </a:rPr>
              <a:t>の支援が受けられる体制を整えておくこと</a:t>
            </a:r>
            <a:r>
              <a:rPr lang="ja-JP" altLang="en-US" sz="2800" dirty="0" smtClean="0">
                <a:solidFill>
                  <a:srgbClr val="0000FF"/>
                </a:solidFill>
              </a:rPr>
              <a:t>。</a:t>
            </a:r>
            <a:endParaRPr lang="en-US" altLang="ja-JP" sz="2800" dirty="0" smtClean="0">
              <a:solidFill>
                <a:srgbClr val="0000FF"/>
              </a:solidFill>
            </a:endParaRPr>
          </a:p>
          <a:p>
            <a:pPr>
              <a:lnSpc>
                <a:spcPts val="3600"/>
              </a:lnSpc>
            </a:pPr>
            <a:r>
              <a:rPr lang="ja-JP" altLang="en-US" sz="2800" dirty="0" smtClean="0">
                <a:solidFill>
                  <a:srgbClr val="0000FF"/>
                </a:solidFill>
              </a:rPr>
              <a:t>また，組織</a:t>
            </a:r>
            <a:r>
              <a:rPr lang="ja-JP" altLang="en-US" sz="2800" dirty="0">
                <a:solidFill>
                  <a:srgbClr val="0000FF"/>
                </a:solidFill>
              </a:rPr>
              <a:t>育成・</a:t>
            </a:r>
            <a:r>
              <a:rPr lang="ja-JP" altLang="en-US" sz="2800" dirty="0" smtClean="0">
                <a:solidFill>
                  <a:srgbClr val="0000FF"/>
                </a:solidFill>
              </a:rPr>
              <a:t>支援のプロセスを通して，住民</a:t>
            </a:r>
            <a:r>
              <a:rPr lang="ja-JP" altLang="en-US" sz="2800" dirty="0">
                <a:solidFill>
                  <a:srgbClr val="0000FF"/>
                </a:solidFill>
              </a:rPr>
              <a:t>との協働</a:t>
            </a:r>
            <a:r>
              <a:rPr lang="ja-JP" altLang="en-US" sz="2800" dirty="0" smtClean="0">
                <a:solidFill>
                  <a:srgbClr val="0000FF"/>
                </a:solidFill>
              </a:rPr>
              <a:t>のあり方や専門</a:t>
            </a:r>
            <a:r>
              <a:rPr lang="ja-JP" altLang="en-US" sz="2800" dirty="0">
                <a:solidFill>
                  <a:srgbClr val="0000FF"/>
                </a:solidFill>
              </a:rPr>
              <a:t>職としての</a:t>
            </a:r>
            <a:r>
              <a:rPr lang="ja-JP" altLang="en-US" sz="2800" dirty="0" smtClean="0">
                <a:solidFill>
                  <a:srgbClr val="0000FF"/>
                </a:solidFill>
              </a:rPr>
              <a:t>役割に</a:t>
            </a:r>
            <a:r>
              <a:rPr lang="ja-JP" altLang="en-US" sz="2800" dirty="0">
                <a:solidFill>
                  <a:srgbClr val="0000FF"/>
                </a:solidFill>
              </a:rPr>
              <a:t>ついて学べるよう，</a:t>
            </a:r>
            <a:r>
              <a:rPr lang="ja-JP" altLang="en-US" sz="2800" dirty="0">
                <a:solidFill>
                  <a:srgbClr val="0000FF"/>
                </a:solidFill>
                <a:effectLst>
                  <a:outerShdw blurRad="38100" dist="38100" dir="2700000" algn="tl">
                    <a:srgbClr val="000000">
                      <a:alpha val="43137"/>
                    </a:srgbClr>
                  </a:outerShdw>
                </a:effectLst>
              </a:rPr>
              <a:t>専門職のＯＪＴ</a:t>
            </a:r>
            <a:r>
              <a:rPr lang="ja-JP" altLang="en-US" sz="2800" dirty="0">
                <a:solidFill>
                  <a:srgbClr val="0000FF"/>
                </a:solidFill>
              </a:rPr>
              <a:t>を構築</a:t>
            </a:r>
            <a:r>
              <a:rPr lang="ja-JP" altLang="en-US" sz="2800" dirty="0">
                <a:solidFill>
                  <a:srgbClr val="0000FF"/>
                </a:solidFill>
                <a:effectLst>
                  <a:outerShdw blurRad="38100" dist="38100" dir="2700000" algn="tl">
                    <a:srgbClr val="000000">
                      <a:alpha val="43137"/>
                    </a:srgbClr>
                  </a:outerShdw>
                </a:effectLst>
              </a:rPr>
              <a:t>し</a:t>
            </a:r>
            <a:r>
              <a:rPr lang="ja-JP" altLang="en-US" sz="2800" dirty="0">
                <a:solidFill>
                  <a:srgbClr val="0000FF"/>
                </a:solidFill>
              </a:rPr>
              <a:t>ます。</a:t>
            </a:r>
            <a:endParaRPr lang="ja-JP" altLang="en-US" sz="2800" dirty="0"/>
          </a:p>
        </p:txBody>
      </p:sp>
    </p:spTree>
    <p:extLst>
      <p:ext uri="{BB962C8B-B14F-4D97-AF65-F5344CB8AC3E}">
        <p14:creationId xmlns:p14="http://schemas.microsoft.com/office/powerpoint/2010/main" val="1350734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ja-JP" sz="3600" dirty="0" smtClean="0">
                <a:solidFill>
                  <a:srgbClr val="FF0000"/>
                </a:solidFill>
              </a:rPr>
              <a:t>市町村</a:t>
            </a:r>
            <a:r>
              <a:rPr lang="ja-JP" altLang="ja-JP" sz="3600" dirty="0">
                <a:solidFill>
                  <a:srgbClr val="FF0000"/>
                </a:solidFill>
              </a:rPr>
              <a:t>の専門職の役割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200" y="936154"/>
            <a:ext cx="8229600" cy="5682354"/>
          </a:xfrm>
        </p:spPr>
        <p:txBody>
          <a:bodyPr>
            <a:noAutofit/>
          </a:bodyPr>
          <a:lstStyle/>
          <a:p>
            <a:pPr>
              <a:lnSpc>
                <a:spcPts val="3600"/>
              </a:lnSpc>
            </a:pPr>
            <a:r>
              <a:rPr lang="ja-JP" altLang="ja-JP" sz="2800" dirty="0">
                <a:solidFill>
                  <a:srgbClr val="0000FF"/>
                </a:solidFill>
              </a:rPr>
              <a:t>行政職員として</a:t>
            </a:r>
            <a:r>
              <a:rPr lang="ja-JP" altLang="ja-JP" sz="2800" dirty="0" smtClean="0">
                <a:solidFill>
                  <a:srgbClr val="0000FF"/>
                </a:solidFill>
              </a:rPr>
              <a:t>，</a:t>
            </a:r>
            <a:r>
              <a:rPr lang="ja-JP" altLang="en-US" sz="2800" dirty="0" smtClean="0">
                <a:solidFill>
                  <a:srgbClr val="0000FF"/>
                </a:solidFill>
              </a:rPr>
              <a:t>市町村</a:t>
            </a:r>
            <a:r>
              <a:rPr lang="ja-JP" altLang="ja-JP" sz="2800" dirty="0" smtClean="0">
                <a:solidFill>
                  <a:srgbClr val="0000FF"/>
                </a:solidFill>
              </a:rPr>
              <a:t>の</a:t>
            </a:r>
            <a:r>
              <a:rPr lang="ja-JP" altLang="ja-JP" sz="2800" dirty="0">
                <a:solidFill>
                  <a:srgbClr val="0000FF"/>
                </a:solidFill>
              </a:rPr>
              <a:t>基本構想や保健福祉に関係する</a:t>
            </a:r>
            <a:r>
              <a:rPr lang="ja-JP" altLang="ja-JP" sz="2800" dirty="0">
                <a:solidFill>
                  <a:srgbClr val="0000FF"/>
                </a:solidFill>
                <a:effectLst>
                  <a:outerShdw blurRad="38100" dist="38100" dir="2700000" algn="tl">
                    <a:srgbClr val="000000">
                      <a:alpha val="43137"/>
                    </a:srgbClr>
                  </a:outerShdw>
                </a:effectLst>
              </a:rPr>
              <a:t>基本計画等における行政と住民の役割</a:t>
            </a:r>
            <a:r>
              <a:rPr lang="ja-JP" altLang="ja-JP" sz="2800" dirty="0">
                <a:solidFill>
                  <a:srgbClr val="0000FF"/>
                </a:solidFill>
              </a:rPr>
              <a:t>等についてしっかり認識して</a:t>
            </a:r>
            <a:r>
              <a:rPr lang="ja-JP" altLang="ja-JP" sz="2800" dirty="0" smtClean="0">
                <a:solidFill>
                  <a:srgbClr val="0000FF"/>
                </a:solidFill>
              </a:rPr>
              <a:t>おく</a:t>
            </a:r>
            <a:r>
              <a:rPr lang="ja-JP" altLang="en-US" sz="2800" dirty="0" smtClean="0">
                <a:solidFill>
                  <a:srgbClr val="0000FF"/>
                </a:solidFill>
              </a:rPr>
              <a:t>。</a:t>
            </a:r>
            <a:endParaRPr lang="en-US" altLang="ja-JP" sz="2800" dirty="0" smtClean="0">
              <a:solidFill>
                <a:srgbClr val="0000FF"/>
              </a:solidFill>
            </a:endParaRPr>
          </a:p>
          <a:p>
            <a:pPr>
              <a:lnSpc>
                <a:spcPts val="3600"/>
              </a:lnSpc>
            </a:pPr>
            <a:r>
              <a:rPr lang="ja-JP" altLang="ja-JP" sz="2800" dirty="0" smtClean="0">
                <a:solidFill>
                  <a:srgbClr val="0000FF"/>
                </a:solidFill>
              </a:rPr>
              <a:t>その</a:t>
            </a:r>
            <a:r>
              <a:rPr lang="ja-JP" altLang="ja-JP" sz="2800" dirty="0">
                <a:solidFill>
                  <a:srgbClr val="0000FF"/>
                </a:solidFill>
              </a:rPr>
              <a:t>上で，係・課内</a:t>
            </a:r>
            <a:r>
              <a:rPr lang="ja-JP" altLang="en-US" sz="2800" dirty="0">
                <a:solidFill>
                  <a:srgbClr val="0000FF"/>
                </a:solidFill>
              </a:rPr>
              <a:t>の</a:t>
            </a:r>
            <a:r>
              <a:rPr lang="ja-JP" altLang="ja-JP" sz="2800" dirty="0">
                <a:solidFill>
                  <a:srgbClr val="0000FF"/>
                </a:solidFill>
              </a:rPr>
              <a:t>協議</a:t>
            </a:r>
            <a:r>
              <a:rPr lang="ja-JP" altLang="en-US" sz="2800" dirty="0">
                <a:solidFill>
                  <a:srgbClr val="0000FF"/>
                </a:solidFill>
              </a:rPr>
              <a:t>に</a:t>
            </a:r>
            <a:r>
              <a:rPr lang="ja-JP" altLang="en-US" sz="2800" dirty="0" smtClean="0">
                <a:solidFill>
                  <a:srgbClr val="0000FF"/>
                </a:solidFill>
              </a:rPr>
              <a:t>おいて，</a:t>
            </a:r>
            <a:r>
              <a:rPr lang="ja-JP" altLang="ja-JP" sz="2800" dirty="0" smtClean="0">
                <a:solidFill>
                  <a:srgbClr val="0000FF"/>
                </a:solidFill>
                <a:effectLst>
                  <a:outerShdw blurRad="38100" dist="38100" dir="2700000" algn="tl">
                    <a:srgbClr val="000000">
                      <a:alpha val="43137"/>
                    </a:srgbClr>
                  </a:outerShdw>
                </a:effectLst>
              </a:rPr>
              <a:t>住民</a:t>
            </a:r>
            <a:r>
              <a:rPr lang="ja-JP" altLang="ja-JP" sz="2800" dirty="0">
                <a:solidFill>
                  <a:srgbClr val="0000FF"/>
                </a:solidFill>
                <a:effectLst>
                  <a:outerShdw blurRad="38100" dist="38100" dir="2700000" algn="tl">
                    <a:srgbClr val="000000">
                      <a:alpha val="43137"/>
                    </a:srgbClr>
                  </a:outerShdw>
                </a:effectLst>
              </a:rPr>
              <a:t>組織の重要性に</a:t>
            </a:r>
            <a:r>
              <a:rPr lang="ja-JP" altLang="ja-JP" sz="2800" dirty="0" smtClean="0">
                <a:solidFill>
                  <a:srgbClr val="0000FF"/>
                </a:solidFill>
                <a:effectLst>
                  <a:outerShdw blurRad="38100" dist="38100" dir="2700000" algn="tl">
                    <a:srgbClr val="000000">
                      <a:alpha val="43137"/>
                    </a:srgbClr>
                  </a:outerShdw>
                </a:effectLst>
              </a:rPr>
              <a:t>ついて</a:t>
            </a:r>
            <a:r>
              <a:rPr lang="ja-JP" altLang="en-US" sz="2800" dirty="0" smtClean="0">
                <a:solidFill>
                  <a:srgbClr val="0000FF"/>
                </a:solidFill>
              </a:rPr>
              <a:t>提言</a:t>
            </a:r>
            <a:r>
              <a:rPr lang="ja-JP" altLang="ja-JP" sz="2800" dirty="0" smtClean="0">
                <a:solidFill>
                  <a:srgbClr val="0000FF"/>
                </a:solidFill>
              </a:rPr>
              <a:t>を</a:t>
            </a:r>
            <a:r>
              <a:rPr lang="ja-JP" altLang="ja-JP" sz="2800" dirty="0">
                <a:solidFill>
                  <a:srgbClr val="0000FF"/>
                </a:solidFill>
              </a:rPr>
              <a:t>行う</a:t>
            </a:r>
            <a:r>
              <a:rPr lang="ja-JP" altLang="ja-JP" sz="2800" dirty="0" smtClean="0">
                <a:solidFill>
                  <a:srgbClr val="0000FF"/>
                </a:solidFill>
              </a:rPr>
              <a:t>。</a:t>
            </a:r>
            <a:endParaRPr lang="en-US" altLang="ja-JP" sz="2800" dirty="0" smtClean="0">
              <a:solidFill>
                <a:srgbClr val="0000FF"/>
              </a:solidFill>
            </a:endParaRPr>
          </a:p>
          <a:p>
            <a:pPr>
              <a:lnSpc>
                <a:spcPts val="3600"/>
              </a:lnSpc>
            </a:pPr>
            <a:r>
              <a:rPr lang="ja-JP" altLang="ja-JP" sz="2800" dirty="0" smtClean="0">
                <a:solidFill>
                  <a:srgbClr val="0000FF"/>
                </a:solidFill>
              </a:rPr>
              <a:t>母子</a:t>
            </a:r>
            <a:r>
              <a:rPr lang="ja-JP" altLang="ja-JP" sz="2800" dirty="0">
                <a:solidFill>
                  <a:srgbClr val="0000FF"/>
                </a:solidFill>
              </a:rPr>
              <a:t>保健から学校</a:t>
            </a:r>
            <a:r>
              <a:rPr lang="ja-JP" altLang="ja-JP" sz="2800" dirty="0" smtClean="0">
                <a:solidFill>
                  <a:srgbClr val="0000FF"/>
                </a:solidFill>
              </a:rPr>
              <a:t>保健</a:t>
            </a:r>
            <a:r>
              <a:rPr lang="ja-JP" altLang="en-US" sz="2800" dirty="0" smtClean="0">
                <a:solidFill>
                  <a:srgbClr val="0000FF"/>
                </a:solidFill>
              </a:rPr>
              <a:t>，</a:t>
            </a:r>
            <a:r>
              <a:rPr lang="ja-JP" altLang="ja-JP" sz="2800" dirty="0" smtClean="0">
                <a:solidFill>
                  <a:srgbClr val="0000FF"/>
                </a:solidFill>
              </a:rPr>
              <a:t>産業</a:t>
            </a:r>
            <a:r>
              <a:rPr lang="ja-JP" altLang="ja-JP" sz="2800" dirty="0">
                <a:solidFill>
                  <a:srgbClr val="0000FF"/>
                </a:solidFill>
              </a:rPr>
              <a:t>保健から地域保健までの</a:t>
            </a:r>
            <a:r>
              <a:rPr lang="ja-JP" altLang="ja-JP" sz="2800" dirty="0">
                <a:solidFill>
                  <a:srgbClr val="0000FF"/>
                </a:solidFill>
                <a:effectLst>
                  <a:outerShdw blurRad="38100" dist="38100" dir="2700000" algn="tl">
                    <a:srgbClr val="000000">
                      <a:alpha val="43137"/>
                    </a:srgbClr>
                  </a:outerShdw>
                </a:effectLst>
              </a:rPr>
              <a:t>関係部局間での</a:t>
            </a:r>
            <a:r>
              <a:rPr lang="ja-JP" altLang="ja-JP" sz="2800" dirty="0" smtClean="0">
                <a:solidFill>
                  <a:srgbClr val="0000FF"/>
                </a:solidFill>
                <a:effectLst>
                  <a:outerShdw blurRad="38100" dist="38100" dir="2700000" algn="tl">
                    <a:srgbClr val="000000">
                      <a:alpha val="43137"/>
                    </a:srgbClr>
                  </a:outerShdw>
                </a:effectLst>
              </a:rPr>
              <a:t>協議</a:t>
            </a:r>
            <a:r>
              <a:rPr lang="ja-JP" altLang="en-US" sz="2800" dirty="0" smtClean="0">
                <a:solidFill>
                  <a:srgbClr val="0000FF"/>
                </a:solidFill>
              </a:rPr>
              <a:t>を行う</a:t>
            </a:r>
            <a:r>
              <a:rPr lang="ja-JP" altLang="ja-JP"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FF33CC"/>
                </a:solidFill>
              </a:rPr>
              <a:t>　　統括的な立場の保健師の役割が重要</a:t>
            </a:r>
            <a:endParaRPr lang="en-US" altLang="ja-JP" sz="2800" dirty="0" smtClean="0">
              <a:solidFill>
                <a:srgbClr val="FF33CC"/>
              </a:solidFill>
            </a:endParaRPr>
          </a:p>
          <a:p>
            <a:pPr>
              <a:lnSpc>
                <a:spcPts val="3600"/>
              </a:lnSpc>
            </a:pPr>
            <a:r>
              <a:rPr lang="ja-JP" altLang="ja-JP" sz="2800" dirty="0" smtClean="0">
                <a:solidFill>
                  <a:srgbClr val="0000FF"/>
                </a:solidFill>
              </a:rPr>
              <a:t>その</a:t>
            </a:r>
            <a:r>
              <a:rPr lang="ja-JP" altLang="ja-JP" sz="2800" dirty="0">
                <a:solidFill>
                  <a:srgbClr val="0000FF"/>
                </a:solidFill>
              </a:rPr>
              <a:t>際，保健師・栄養士で管理的な立場（係長・課長職等）にあるものは</a:t>
            </a:r>
            <a:r>
              <a:rPr lang="ja-JP" altLang="ja-JP" sz="2800" dirty="0" smtClean="0">
                <a:solidFill>
                  <a:srgbClr val="0000FF"/>
                </a:solidFill>
              </a:rPr>
              <a:t>，</a:t>
            </a:r>
            <a:r>
              <a:rPr lang="ja-JP" altLang="en-US" sz="2800" dirty="0" smtClean="0">
                <a:solidFill>
                  <a:srgbClr val="0000FF"/>
                </a:solidFill>
              </a:rPr>
              <a:t>部</a:t>
            </a:r>
            <a:r>
              <a:rPr lang="ja-JP" altLang="ja-JP" sz="2800" dirty="0" smtClean="0">
                <a:solidFill>
                  <a:srgbClr val="0000FF"/>
                </a:solidFill>
              </a:rPr>
              <a:t>課長会</a:t>
            </a:r>
            <a:r>
              <a:rPr lang="ja-JP" altLang="ja-JP" sz="2800" dirty="0">
                <a:solidFill>
                  <a:srgbClr val="0000FF"/>
                </a:solidFill>
              </a:rPr>
              <a:t>や首長との会議等で</a:t>
            </a:r>
            <a:r>
              <a:rPr lang="ja-JP" altLang="ja-JP" sz="2800" dirty="0" smtClean="0">
                <a:solidFill>
                  <a:srgbClr val="0000FF"/>
                </a:solidFill>
              </a:rPr>
              <a:t>，</a:t>
            </a:r>
            <a:r>
              <a:rPr lang="ja-JP" altLang="ja-JP" sz="2800" dirty="0" smtClean="0">
                <a:solidFill>
                  <a:srgbClr val="0000FF"/>
                </a:solidFill>
                <a:effectLst>
                  <a:outerShdw blurRad="38100" dist="38100" dir="2700000" algn="tl">
                    <a:srgbClr val="000000">
                      <a:alpha val="43137"/>
                    </a:srgbClr>
                  </a:outerShdw>
                </a:effectLst>
              </a:rPr>
              <a:t>健康</a:t>
            </a:r>
            <a:r>
              <a:rPr lang="ja-JP" altLang="ja-JP" sz="2800" dirty="0">
                <a:solidFill>
                  <a:srgbClr val="0000FF"/>
                </a:solidFill>
                <a:effectLst>
                  <a:outerShdw blurRad="38100" dist="38100" dir="2700000" algn="tl">
                    <a:srgbClr val="000000">
                      <a:alpha val="43137"/>
                    </a:srgbClr>
                  </a:outerShdw>
                </a:effectLst>
              </a:rPr>
              <a:t>な</a:t>
            </a:r>
            <a:r>
              <a:rPr lang="ja-JP" altLang="ja-JP" sz="2800" dirty="0" smtClean="0">
                <a:solidFill>
                  <a:srgbClr val="0000FF"/>
                </a:solidFill>
                <a:effectLst>
                  <a:outerShdw blurRad="38100" dist="38100" dir="2700000" algn="tl">
                    <a:srgbClr val="000000">
                      <a:alpha val="43137"/>
                    </a:srgbClr>
                  </a:outerShdw>
                </a:effectLst>
              </a:rPr>
              <a:t>まちづくり</a:t>
            </a:r>
            <a:r>
              <a:rPr lang="ja-JP" altLang="en-US" sz="2800" dirty="0" smtClean="0">
                <a:solidFill>
                  <a:srgbClr val="0000FF"/>
                </a:solidFill>
                <a:effectLst>
                  <a:outerShdw blurRad="38100" dist="38100" dir="2700000" algn="tl">
                    <a:srgbClr val="000000">
                      <a:alpha val="43137"/>
                    </a:srgbClr>
                  </a:outerShdw>
                </a:effectLst>
              </a:rPr>
              <a:t>の実現</a:t>
            </a:r>
            <a:r>
              <a:rPr lang="ja-JP" altLang="ja-JP" sz="2800" dirty="0" smtClean="0">
                <a:solidFill>
                  <a:srgbClr val="0000FF"/>
                </a:solidFill>
              </a:rPr>
              <a:t>に</a:t>
            </a:r>
            <a:r>
              <a:rPr lang="ja-JP" altLang="ja-JP" sz="2800" dirty="0">
                <a:solidFill>
                  <a:srgbClr val="0000FF"/>
                </a:solidFill>
              </a:rPr>
              <a:t>住民組織が重要であることを</a:t>
            </a:r>
            <a:r>
              <a:rPr lang="ja-JP" altLang="ja-JP" sz="2800" dirty="0" smtClean="0">
                <a:solidFill>
                  <a:srgbClr val="0000FF"/>
                </a:solidFill>
              </a:rPr>
              <a:t>進言</a:t>
            </a:r>
            <a:r>
              <a:rPr lang="ja-JP" altLang="en-US" sz="2800" dirty="0" smtClean="0">
                <a:solidFill>
                  <a:srgbClr val="0000FF"/>
                </a:solidFill>
              </a:rPr>
              <a:t>する</a:t>
            </a:r>
            <a:r>
              <a:rPr lang="ja-JP" altLang="ja-JP" sz="2800" dirty="0" smtClean="0">
                <a:solidFill>
                  <a:srgbClr val="0000FF"/>
                </a:solidFill>
              </a:rPr>
              <a:t>。</a:t>
            </a:r>
            <a:endParaRPr kumimoji="1" lang="ja-JP" altLang="en-US" sz="2800" dirty="0">
              <a:solidFill>
                <a:srgbClr val="0000FF"/>
              </a:solidFill>
            </a:endParaRPr>
          </a:p>
        </p:txBody>
      </p:sp>
    </p:spTree>
    <p:extLst>
      <p:ext uri="{BB962C8B-B14F-4D97-AF65-F5344CB8AC3E}">
        <p14:creationId xmlns:p14="http://schemas.microsoft.com/office/powerpoint/2010/main" val="344962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ja-JP" sz="3600" dirty="0" smtClean="0">
                <a:solidFill>
                  <a:srgbClr val="FF0000"/>
                </a:solidFill>
              </a:rPr>
              <a:t>市町村</a:t>
            </a:r>
            <a:r>
              <a:rPr lang="ja-JP" altLang="en-US" sz="3600" dirty="0" smtClean="0">
                <a:solidFill>
                  <a:srgbClr val="FF0000"/>
                </a:solidFill>
              </a:rPr>
              <a:t>担当課長</a:t>
            </a:r>
            <a:r>
              <a:rPr lang="ja-JP" altLang="ja-JP" sz="3600" dirty="0" smtClean="0">
                <a:solidFill>
                  <a:srgbClr val="FF0000"/>
                </a:solidFill>
              </a:rPr>
              <a:t>の</a:t>
            </a:r>
            <a:r>
              <a:rPr lang="ja-JP" altLang="ja-JP" sz="3600" dirty="0">
                <a:solidFill>
                  <a:srgbClr val="FF0000"/>
                </a:solidFill>
              </a:rPr>
              <a:t>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199" y="947040"/>
            <a:ext cx="8229601" cy="5867416"/>
          </a:xfrm>
        </p:spPr>
        <p:txBody>
          <a:bodyPr>
            <a:noAutofit/>
          </a:bodyPr>
          <a:lstStyle/>
          <a:p>
            <a:pPr>
              <a:lnSpc>
                <a:spcPts val="3600"/>
              </a:lnSpc>
            </a:pPr>
            <a:r>
              <a:rPr lang="ja-JP" altLang="ja-JP" sz="2800" dirty="0">
                <a:solidFill>
                  <a:srgbClr val="0000FF"/>
                </a:solidFill>
              </a:rPr>
              <a:t>課全体としての住民サービスの質の確保に向け，課員ひとり</a:t>
            </a:r>
            <a:r>
              <a:rPr lang="ja-JP" altLang="ja-JP" sz="2800" dirty="0" smtClean="0">
                <a:solidFill>
                  <a:srgbClr val="0000FF"/>
                </a:solidFill>
              </a:rPr>
              <a:t>一人</a:t>
            </a:r>
            <a:r>
              <a:rPr lang="ja-JP" altLang="en-US" sz="2800" dirty="0" smtClean="0">
                <a:solidFill>
                  <a:srgbClr val="0000FF"/>
                </a:solidFill>
              </a:rPr>
              <a:t>の業務内容を</a:t>
            </a:r>
            <a:r>
              <a:rPr lang="ja-JP" altLang="ja-JP" sz="2800" dirty="0" smtClean="0">
                <a:solidFill>
                  <a:srgbClr val="0000FF"/>
                </a:solidFill>
              </a:rPr>
              <a:t>把握</a:t>
            </a:r>
            <a:r>
              <a:rPr lang="ja-JP" altLang="ja-JP" sz="2800" dirty="0">
                <a:solidFill>
                  <a:srgbClr val="0000FF"/>
                </a:solidFill>
              </a:rPr>
              <a:t>し</a:t>
            </a:r>
            <a:r>
              <a:rPr lang="ja-JP" altLang="ja-JP" sz="2800" dirty="0" smtClean="0">
                <a:solidFill>
                  <a:srgbClr val="0000FF"/>
                </a:solidFill>
              </a:rPr>
              <a:t>，</a:t>
            </a:r>
            <a:r>
              <a:rPr lang="ja-JP" altLang="en-US" sz="2800" dirty="0" smtClean="0">
                <a:solidFill>
                  <a:srgbClr val="0000FF"/>
                </a:solidFill>
                <a:effectLst>
                  <a:outerShdw blurRad="38100" dist="38100" dir="2700000" algn="tl">
                    <a:srgbClr val="000000">
                      <a:alpha val="43137"/>
                    </a:srgbClr>
                  </a:outerShdw>
                </a:effectLst>
              </a:rPr>
              <a:t>課内の</a:t>
            </a:r>
            <a:r>
              <a:rPr lang="ja-JP" altLang="ja-JP" sz="2800" dirty="0" smtClean="0">
                <a:solidFill>
                  <a:srgbClr val="0000FF"/>
                </a:solidFill>
                <a:effectLst>
                  <a:outerShdw blurRad="38100" dist="38100" dir="2700000" algn="tl">
                    <a:srgbClr val="000000">
                      <a:alpha val="43137"/>
                    </a:srgbClr>
                  </a:outerShdw>
                </a:effectLst>
              </a:rPr>
              <a:t>連携</a:t>
            </a:r>
            <a:r>
              <a:rPr lang="ja-JP" altLang="ja-JP" sz="2800" dirty="0">
                <a:solidFill>
                  <a:srgbClr val="0000FF"/>
                </a:solidFill>
              </a:rPr>
              <a:t>がスムーズに</a:t>
            </a:r>
            <a:r>
              <a:rPr lang="ja-JP" altLang="ja-JP" sz="2800" dirty="0" smtClean="0">
                <a:solidFill>
                  <a:srgbClr val="0000FF"/>
                </a:solidFill>
              </a:rPr>
              <a:t>できる職場づくり</a:t>
            </a:r>
            <a:r>
              <a:rPr lang="ja-JP" altLang="en-US" sz="2800" dirty="0">
                <a:solidFill>
                  <a:srgbClr val="0000FF"/>
                </a:solidFill>
              </a:rPr>
              <a:t>が</a:t>
            </a:r>
            <a:r>
              <a:rPr lang="ja-JP" altLang="en-US" sz="2800" dirty="0" smtClean="0">
                <a:solidFill>
                  <a:srgbClr val="0000FF"/>
                </a:solidFill>
              </a:rPr>
              <a:t>，課長の最大の役割である。</a:t>
            </a:r>
            <a:endParaRPr lang="en-US" altLang="ja-JP" sz="2800" dirty="0" smtClean="0">
              <a:solidFill>
                <a:srgbClr val="0000FF"/>
              </a:solidFill>
            </a:endParaRPr>
          </a:p>
          <a:p>
            <a:pPr>
              <a:lnSpc>
                <a:spcPts val="3600"/>
              </a:lnSpc>
            </a:pPr>
            <a:r>
              <a:rPr lang="ja-JP" altLang="ja-JP" sz="2800" dirty="0" smtClean="0">
                <a:solidFill>
                  <a:srgbClr val="0000FF"/>
                </a:solidFill>
              </a:rPr>
              <a:t>職員が</a:t>
            </a:r>
            <a:r>
              <a:rPr lang="ja-JP" altLang="ja-JP" sz="2800" dirty="0" smtClean="0">
                <a:solidFill>
                  <a:srgbClr val="0000FF"/>
                </a:solidFill>
                <a:effectLst>
                  <a:outerShdw blurRad="38100" dist="38100" dir="2700000" algn="tl">
                    <a:srgbClr val="000000">
                      <a:alpha val="43137"/>
                    </a:srgbClr>
                  </a:outerShdw>
                </a:effectLst>
              </a:rPr>
              <a:t>積極的</a:t>
            </a:r>
            <a:r>
              <a:rPr lang="ja-JP" altLang="ja-JP" sz="2800" dirty="0">
                <a:solidFill>
                  <a:srgbClr val="0000FF"/>
                </a:solidFill>
                <a:effectLst>
                  <a:outerShdw blurRad="38100" dist="38100" dir="2700000" algn="tl">
                    <a:srgbClr val="000000">
                      <a:alpha val="43137"/>
                    </a:srgbClr>
                  </a:outerShdw>
                </a:effectLst>
              </a:rPr>
              <a:t>に地域に出て</a:t>
            </a:r>
            <a:r>
              <a:rPr lang="ja-JP" altLang="ja-JP" sz="2800" dirty="0" smtClean="0">
                <a:solidFill>
                  <a:srgbClr val="0000FF"/>
                </a:solidFill>
              </a:rPr>
              <a:t>，課題</a:t>
            </a:r>
            <a:r>
              <a:rPr lang="ja-JP" altLang="ja-JP" sz="2800" dirty="0">
                <a:solidFill>
                  <a:srgbClr val="0000FF"/>
                </a:solidFill>
              </a:rPr>
              <a:t>を見出し，住民と協働で解決に向かうことのできる</a:t>
            </a:r>
            <a:r>
              <a:rPr lang="ja-JP" altLang="ja-JP" sz="2800" dirty="0">
                <a:solidFill>
                  <a:srgbClr val="0000FF"/>
                </a:solidFill>
                <a:effectLst>
                  <a:outerShdw blurRad="38100" dist="38100" dir="2700000" algn="tl">
                    <a:srgbClr val="000000">
                      <a:alpha val="43137"/>
                    </a:srgbClr>
                  </a:outerShdw>
                </a:effectLst>
              </a:rPr>
              <a:t>環境整備</a:t>
            </a:r>
            <a:r>
              <a:rPr lang="ja-JP" altLang="ja-JP" sz="2800" dirty="0">
                <a:solidFill>
                  <a:srgbClr val="0000FF"/>
                </a:solidFill>
              </a:rPr>
              <a:t>を</a:t>
            </a:r>
            <a:r>
              <a:rPr lang="ja-JP" altLang="ja-JP" sz="2800" dirty="0" smtClean="0">
                <a:solidFill>
                  <a:srgbClr val="0000FF"/>
                </a:solidFill>
              </a:rPr>
              <a:t>行う。</a:t>
            </a:r>
            <a:endParaRPr lang="en-US" altLang="ja-JP" sz="2800" dirty="0" smtClean="0">
              <a:solidFill>
                <a:srgbClr val="0000FF"/>
              </a:solidFill>
            </a:endParaRPr>
          </a:p>
          <a:p>
            <a:pPr>
              <a:lnSpc>
                <a:spcPts val="3600"/>
              </a:lnSpc>
            </a:pPr>
            <a:r>
              <a:rPr lang="ja-JP" altLang="ja-JP" sz="2800" dirty="0" smtClean="0">
                <a:solidFill>
                  <a:srgbClr val="0000FF"/>
                </a:solidFill>
              </a:rPr>
              <a:t>住民</a:t>
            </a:r>
            <a:r>
              <a:rPr lang="ja-JP" altLang="ja-JP" sz="2800" dirty="0">
                <a:solidFill>
                  <a:srgbClr val="0000FF"/>
                </a:solidFill>
              </a:rPr>
              <a:t>との</a:t>
            </a:r>
            <a:r>
              <a:rPr lang="ja-JP" altLang="ja-JP" sz="2800" dirty="0" smtClean="0">
                <a:solidFill>
                  <a:srgbClr val="0000FF"/>
                </a:solidFill>
              </a:rPr>
              <a:t>協働</a:t>
            </a:r>
            <a:r>
              <a:rPr lang="ja-JP" altLang="en-US" sz="2800" dirty="0" smtClean="0">
                <a:solidFill>
                  <a:srgbClr val="0000FF"/>
                </a:solidFill>
              </a:rPr>
              <a:t>による</a:t>
            </a:r>
            <a:r>
              <a:rPr lang="ja-JP" altLang="ja-JP" sz="2800" dirty="0" smtClean="0">
                <a:solidFill>
                  <a:srgbClr val="0000FF"/>
                </a:solidFill>
              </a:rPr>
              <a:t>効果的</a:t>
            </a:r>
            <a:r>
              <a:rPr lang="ja-JP" altLang="ja-JP" sz="2800" dirty="0">
                <a:solidFill>
                  <a:srgbClr val="0000FF"/>
                </a:solidFill>
              </a:rPr>
              <a:t>な事業</a:t>
            </a:r>
            <a:r>
              <a:rPr lang="ja-JP" altLang="ja-JP" sz="2800" dirty="0" smtClean="0">
                <a:solidFill>
                  <a:srgbClr val="0000FF"/>
                </a:solidFill>
              </a:rPr>
              <a:t>執行に</a:t>
            </a:r>
            <a:r>
              <a:rPr lang="ja-JP" altLang="ja-JP" sz="2800" dirty="0">
                <a:solidFill>
                  <a:srgbClr val="0000FF"/>
                </a:solidFill>
              </a:rPr>
              <a:t>は</a:t>
            </a:r>
            <a:r>
              <a:rPr lang="ja-JP" altLang="ja-JP" sz="2800" dirty="0" smtClean="0">
                <a:solidFill>
                  <a:srgbClr val="0000FF"/>
                </a:solidFill>
              </a:rPr>
              <a:t>，総合</a:t>
            </a:r>
            <a:r>
              <a:rPr lang="ja-JP" altLang="ja-JP" sz="2800" dirty="0">
                <a:solidFill>
                  <a:srgbClr val="0000FF"/>
                </a:solidFill>
              </a:rPr>
              <a:t>計画や</a:t>
            </a:r>
            <a:r>
              <a:rPr lang="ja-JP" altLang="ja-JP" sz="2800" dirty="0">
                <a:solidFill>
                  <a:srgbClr val="0000FF"/>
                </a:solidFill>
                <a:effectLst>
                  <a:outerShdw blurRad="38100" dist="38100" dir="2700000" algn="tl">
                    <a:srgbClr val="000000">
                      <a:alpha val="43137"/>
                    </a:srgbClr>
                  </a:outerShdw>
                </a:effectLst>
              </a:rPr>
              <a:t>保健</a:t>
            </a:r>
            <a:r>
              <a:rPr lang="ja-JP" altLang="ja-JP" sz="2800" dirty="0" smtClean="0">
                <a:solidFill>
                  <a:srgbClr val="0000FF"/>
                </a:solidFill>
                <a:effectLst>
                  <a:outerShdw blurRad="38100" dist="38100" dir="2700000" algn="tl">
                    <a:srgbClr val="000000">
                      <a:alpha val="43137"/>
                    </a:srgbClr>
                  </a:outerShdw>
                </a:effectLst>
              </a:rPr>
              <a:t>福祉計画</a:t>
            </a:r>
            <a:r>
              <a:rPr lang="ja-JP" altLang="en-US" sz="2800" dirty="0" smtClean="0">
                <a:solidFill>
                  <a:srgbClr val="0000FF"/>
                </a:solidFill>
                <a:effectLst>
                  <a:outerShdw blurRad="38100" dist="38100" dir="2700000" algn="tl">
                    <a:srgbClr val="000000">
                      <a:alpha val="43137"/>
                    </a:srgbClr>
                  </a:outerShdw>
                </a:effectLst>
              </a:rPr>
              <a:t>等</a:t>
            </a:r>
            <a:r>
              <a:rPr lang="ja-JP" altLang="ja-JP" sz="2800" dirty="0" smtClean="0">
                <a:solidFill>
                  <a:srgbClr val="0000FF"/>
                </a:solidFill>
                <a:effectLst>
                  <a:outerShdw blurRad="38100" dist="38100" dir="2700000" algn="tl">
                    <a:srgbClr val="000000">
                      <a:alpha val="43137"/>
                    </a:srgbClr>
                  </a:outerShdw>
                </a:effectLst>
              </a:rPr>
              <a:t>に盛り込</a:t>
            </a:r>
            <a:r>
              <a:rPr lang="ja-JP" altLang="en-US" sz="2800" dirty="0" smtClean="0">
                <a:solidFill>
                  <a:srgbClr val="0000FF"/>
                </a:solidFill>
                <a:effectLst>
                  <a:outerShdw blurRad="38100" dist="38100" dir="2700000" algn="tl">
                    <a:srgbClr val="000000">
                      <a:alpha val="43137"/>
                    </a:srgbClr>
                  </a:outerShdw>
                </a:effectLst>
              </a:rPr>
              <a:t>み</a:t>
            </a:r>
            <a:r>
              <a:rPr lang="ja-JP" altLang="ja-JP" sz="2800" dirty="0" smtClean="0">
                <a:solidFill>
                  <a:srgbClr val="0000FF"/>
                </a:solidFill>
              </a:rPr>
              <a:t>，</a:t>
            </a:r>
            <a:r>
              <a:rPr lang="ja-JP" altLang="ja-JP" sz="2800" dirty="0">
                <a:solidFill>
                  <a:srgbClr val="0000FF"/>
                </a:solidFill>
              </a:rPr>
              <a:t>年次別</a:t>
            </a:r>
            <a:r>
              <a:rPr lang="ja-JP" altLang="ja-JP" sz="2800" dirty="0" smtClean="0">
                <a:solidFill>
                  <a:srgbClr val="0000FF"/>
                </a:solidFill>
              </a:rPr>
              <a:t>計画</a:t>
            </a:r>
            <a:r>
              <a:rPr lang="ja-JP" altLang="en-US" sz="2800" dirty="0" smtClean="0">
                <a:solidFill>
                  <a:srgbClr val="0000FF"/>
                </a:solidFill>
              </a:rPr>
              <a:t>に基づいて</a:t>
            </a:r>
            <a:r>
              <a:rPr lang="ja-JP" altLang="ja-JP" sz="2800" dirty="0" smtClean="0">
                <a:solidFill>
                  <a:srgbClr val="0000FF"/>
                </a:solidFill>
              </a:rPr>
              <a:t>予算を</a:t>
            </a:r>
            <a:r>
              <a:rPr lang="ja-JP" altLang="en-US" sz="2800" dirty="0" smtClean="0">
                <a:solidFill>
                  <a:srgbClr val="0000FF"/>
                </a:solidFill>
              </a:rPr>
              <a:t>確保</a:t>
            </a:r>
            <a:r>
              <a:rPr lang="ja-JP" altLang="ja-JP" sz="2800" dirty="0" smtClean="0">
                <a:solidFill>
                  <a:srgbClr val="0000FF"/>
                </a:solidFill>
              </a:rPr>
              <a:t>し</a:t>
            </a:r>
            <a:r>
              <a:rPr lang="ja-JP" altLang="ja-JP" sz="2800" dirty="0">
                <a:solidFill>
                  <a:srgbClr val="0000FF"/>
                </a:solidFill>
              </a:rPr>
              <a:t>，計画的に育成支援を</a:t>
            </a:r>
            <a:r>
              <a:rPr lang="ja-JP" altLang="ja-JP" sz="2800" dirty="0" smtClean="0">
                <a:solidFill>
                  <a:srgbClr val="0000FF"/>
                </a:solidFill>
              </a:rPr>
              <a:t>行う</a:t>
            </a:r>
            <a:r>
              <a:rPr lang="ja-JP" altLang="en-US" sz="2800" dirty="0" smtClean="0">
                <a:solidFill>
                  <a:srgbClr val="0000FF"/>
                </a:solidFill>
              </a:rPr>
              <a:t>。</a:t>
            </a:r>
            <a:endParaRPr lang="en-US" altLang="ja-JP" sz="2800" dirty="0" smtClean="0">
              <a:solidFill>
                <a:srgbClr val="0000FF"/>
              </a:solidFill>
            </a:endParaRPr>
          </a:p>
          <a:p>
            <a:pPr>
              <a:lnSpc>
                <a:spcPts val="3600"/>
              </a:lnSpc>
            </a:pPr>
            <a:r>
              <a:rPr lang="ja-JP" altLang="ja-JP" sz="2800" dirty="0" smtClean="0">
                <a:solidFill>
                  <a:srgbClr val="0000FF"/>
                </a:solidFill>
              </a:rPr>
              <a:t>住民</a:t>
            </a:r>
            <a:r>
              <a:rPr lang="ja-JP" altLang="ja-JP" sz="2800" dirty="0">
                <a:solidFill>
                  <a:srgbClr val="0000FF"/>
                </a:solidFill>
              </a:rPr>
              <a:t>組織について</a:t>
            </a:r>
            <a:r>
              <a:rPr lang="ja-JP" altLang="ja-JP" sz="2800" dirty="0">
                <a:solidFill>
                  <a:srgbClr val="0000FF"/>
                </a:solidFill>
                <a:effectLst>
                  <a:outerShdw blurRad="38100" dist="38100" dir="2700000" algn="tl">
                    <a:srgbClr val="000000">
                      <a:alpha val="43137"/>
                    </a:srgbClr>
                  </a:outerShdw>
                </a:effectLst>
              </a:rPr>
              <a:t>条例等にうたう</a:t>
            </a:r>
            <a:r>
              <a:rPr lang="ja-JP" altLang="ja-JP" sz="2800" dirty="0">
                <a:solidFill>
                  <a:srgbClr val="0000FF"/>
                </a:solidFill>
              </a:rPr>
              <a:t>など，担当課長は，首長への進言や議会における対応の役割を</a:t>
            </a:r>
            <a:r>
              <a:rPr lang="ja-JP" altLang="ja-JP" sz="2800" dirty="0" smtClean="0">
                <a:solidFill>
                  <a:srgbClr val="0000FF"/>
                </a:solidFill>
              </a:rPr>
              <a:t>担</a:t>
            </a:r>
            <a:r>
              <a:rPr lang="ja-JP" altLang="en-US" sz="2800" dirty="0" smtClean="0">
                <a:solidFill>
                  <a:srgbClr val="0000FF"/>
                </a:solidFill>
              </a:rPr>
              <a:t>う</a:t>
            </a:r>
            <a:r>
              <a:rPr lang="ja-JP" altLang="ja-JP" sz="2800" dirty="0" smtClean="0">
                <a:solidFill>
                  <a:srgbClr val="0000FF"/>
                </a:solidFill>
              </a:rPr>
              <a:t>。</a:t>
            </a:r>
            <a:endParaRPr lang="en-US" altLang="ja-JP" sz="2800" dirty="0">
              <a:solidFill>
                <a:srgbClr val="0000FF"/>
              </a:solidFill>
            </a:endParaRPr>
          </a:p>
          <a:p>
            <a:pPr>
              <a:lnSpc>
                <a:spcPts val="3600"/>
              </a:lnSpc>
            </a:pPr>
            <a:r>
              <a:rPr kumimoji="1" lang="ja-JP" altLang="en-US" sz="2800" dirty="0" smtClean="0">
                <a:solidFill>
                  <a:srgbClr val="0000FF"/>
                </a:solidFill>
              </a:rPr>
              <a:t>住民組織との協働における</a:t>
            </a:r>
            <a:r>
              <a:rPr kumimoji="1" lang="ja-JP" altLang="en-US" sz="2800" dirty="0" smtClean="0">
                <a:solidFill>
                  <a:srgbClr val="0000FF"/>
                </a:solidFill>
                <a:effectLst>
                  <a:outerShdw blurRad="38100" dist="38100" dir="2700000" algn="tl">
                    <a:srgbClr val="000000">
                      <a:alpha val="43137"/>
                    </a:srgbClr>
                  </a:outerShdw>
                </a:effectLst>
              </a:rPr>
              <a:t>部局間連携</a:t>
            </a:r>
            <a:r>
              <a:rPr kumimoji="1" lang="ja-JP" altLang="en-US" sz="2800" dirty="0" smtClean="0">
                <a:solidFill>
                  <a:srgbClr val="0000FF"/>
                </a:solidFill>
              </a:rPr>
              <a:t>も重要。</a:t>
            </a:r>
            <a:endParaRPr kumimoji="1" lang="ja-JP" altLang="en-US" sz="2800" dirty="0">
              <a:solidFill>
                <a:srgbClr val="0000FF"/>
              </a:solidFill>
            </a:endParaRPr>
          </a:p>
        </p:txBody>
      </p:sp>
    </p:spTree>
    <p:extLst>
      <p:ext uri="{BB962C8B-B14F-4D97-AF65-F5344CB8AC3E}">
        <p14:creationId xmlns:p14="http://schemas.microsoft.com/office/powerpoint/2010/main" val="387990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上矢印 19"/>
          <p:cNvSpPr/>
          <p:nvPr/>
        </p:nvSpPr>
        <p:spPr>
          <a:xfrm>
            <a:off x="10341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上矢印 20"/>
          <p:cNvSpPr/>
          <p:nvPr/>
        </p:nvSpPr>
        <p:spPr>
          <a:xfrm>
            <a:off x="32439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上矢印 21"/>
          <p:cNvSpPr/>
          <p:nvPr/>
        </p:nvSpPr>
        <p:spPr>
          <a:xfrm>
            <a:off x="5377542"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上矢印 22"/>
          <p:cNvSpPr/>
          <p:nvPr/>
        </p:nvSpPr>
        <p:spPr>
          <a:xfrm>
            <a:off x="7522029" y="2240639"/>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272142" y="1162951"/>
            <a:ext cx="8610600" cy="104502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4" name="テキスト ボックス 3"/>
          <p:cNvSpPr txBox="1"/>
          <p:nvPr/>
        </p:nvSpPr>
        <p:spPr>
          <a:xfrm>
            <a:off x="6767845" y="4566734"/>
            <a:ext cx="2031325" cy="461665"/>
          </a:xfrm>
          <a:prstGeom prst="rect">
            <a:avLst/>
          </a:prstGeom>
          <a:solidFill>
            <a:srgbClr val="FFFF00"/>
          </a:solidFill>
          <a:ln>
            <a:solidFill>
              <a:schemeClr val="tx1"/>
            </a:solidFill>
          </a:ln>
        </p:spPr>
        <p:txBody>
          <a:bodyPr wrap="none" rtlCol="0">
            <a:spAutoFit/>
          </a:bodyPr>
          <a:lstStyle/>
          <a:p>
            <a:r>
              <a:rPr kumimoji="1" lang="ja-JP" altLang="en-US" sz="2400" dirty="0" smtClean="0"/>
              <a:t>保健担当部局</a:t>
            </a:r>
            <a:endParaRPr kumimoji="1" lang="ja-JP" altLang="en-US" sz="2400" dirty="0"/>
          </a:p>
        </p:txBody>
      </p:sp>
      <p:sp>
        <p:nvSpPr>
          <p:cNvPr id="7" name="正方形/長方形 6"/>
          <p:cNvSpPr/>
          <p:nvPr/>
        </p:nvSpPr>
        <p:spPr>
          <a:xfrm>
            <a:off x="4639626" y="4566734"/>
            <a:ext cx="2031325" cy="461665"/>
          </a:xfrm>
          <a:prstGeom prst="rect">
            <a:avLst/>
          </a:prstGeom>
          <a:solidFill>
            <a:srgbClr val="FFFF00"/>
          </a:solidFill>
          <a:ln>
            <a:solidFill>
              <a:schemeClr val="tx1"/>
            </a:solidFill>
          </a:ln>
        </p:spPr>
        <p:txBody>
          <a:bodyPr wrap="none">
            <a:spAutoFit/>
          </a:bodyPr>
          <a:lstStyle/>
          <a:p>
            <a:r>
              <a:rPr lang="ja-JP" altLang="ja-JP" sz="2400" dirty="0" smtClean="0"/>
              <a:t>総務担当部局</a:t>
            </a:r>
            <a:endParaRPr lang="ja-JP" altLang="en-US" sz="2400" dirty="0"/>
          </a:p>
        </p:txBody>
      </p:sp>
      <p:sp>
        <p:nvSpPr>
          <p:cNvPr id="10" name="正方形/長方形 9"/>
          <p:cNvSpPr/>
          <p:nvPr/>
        </p:nvSpPr>
        <p:spPr>
          <a:xfrm>
            <a:off x="2669915" y="4566734"/>
            <a:ext cx="1723549" cy="461665"/>
          </a:xfrm>
          <a:prstGeom prst="rect">
            <a:avLst/>
          </a:prstGeom>
          <a:solidFill>
            <a:srgbClr val="FFFF00"/>
          </a:solidFill>
          <a:ln>
            <a:solidFill>
              <a:schemeClr val="tx1"/>
            </a:solidFill>
          </a:ln>
        </p:spPr>
        <p:txBody>
          <a:bodyPr wrap="none">
            <a:spAutoFit/>
          </a:bodyPr>
          <a:lstStyle/>
          <a:p>
            <a:r>
              <a:rPr lang="ja-JP" altLang="ja-JP" sz="2400" dirty="0" smtClean="0"/>
              <a:t>教育委員会</a:t>
            </a:r>
            <a:endParaRPr lang="ja-JP" altLang="en-US" sz="2400" dirty="0"/>
          </a:p>
        </p:txBody>
      </p:sp>
      <p:sp>
        <p:nvSpPr>
          <p:cNvPr id="12" name="正方形/長方形 11"/>
          <p:cNvSpPr/>
          <p:nvPr/>
        </p:nvSpPr>
        <p:spPr>
          <a:xfrm>
            <a:off x="258661" y="4566734"/>
            <a:ext cx="2031325" cy="461665"/>
          </a:xfrm>
          <a:prstGeom prst="rect">
            <a:avLst/>
          </a:prstGeom>
          <a:solidFill>
            <a:srgbClr val="FFFF00"/>
          </a:solidFill>
          <a:ln>
            <a:solidFill>
              <a:schemeClr val="tx1"/>
            </a:solidFill>
          </a:ln>
        </p:spPr>
        <p:txBody>
          <a:bodyPr wrap="none">
            <a:spAutoFit/>
          </a:bodyPr>
          <a:lstStyle/>
          <a:p>
            <a:r>
              <a:rPr lang="ja-JP" altLang="ja-JP" sz="2400" dirty="0" smtClean="0"/>
              <a:t>産業担当部局</a:t>
            </a:r>
            <a:endParaRPr lang="ja-JP" altLang="en-US" sz="2400" dirty="0"/>
          </a:p>
        </p:txBody>
      </p:sp>
      <p:sp>
        <p:nvSpPr>
          <p:cNvPr id="13" name="角丸四角形 12"/>
          <p:cNvSpPr/>
          <p:nvPr/>
        </p:nvSpPr>
        <p:spPr>
          <a:xfrm>
            <a:off x="6649346" y="2777420"/>
            <a:ext cx="223224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角丸四角形 13"/>
          <p:cNvSpPr/>
          <p:nvPr/>
        </p:nvSpPr>
        <p:spPr>
          <a:xfrm>
            <a:off x="4792352" y="2777420"/>
            <a:ext cx="1698172"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角丸四角形 14"/>
          <p:cNvSpPr/>
          <p:nvPr/>
        </p:nvSpPr>
        <p:spPr>
          <a:xfrm>
            <a:off x="2401282" y="2777420"/>
            <a:ext cx="223224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角丸四角形 15"/>
          <p:cNvSpPr/>
          <p:nvPr/>
        </p:nvSpPr>
        <p:spPr>
          <a:xfrm>
            <a:off x="292092" y="2777420"/>
            <a:ext cx="1950368" cy="1224136"/>
          </a:xfrm>
          <a:prstGeom prst="roundRect">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3472536" y="1391556"/>
            <a:ext cx="2031325" cy="646331"/>
          </a:xfrm>
          <a:prstGeom prst="rect">
            <a:avLst/>
          </a:prstGeom>
          <a:noFill/>
        </p:spPr>
        <p:txBody>
          <a:bodyPr wrap="none" rtlCol="0">
            <a:spAutoFit/>
          </a:bodyPr>
          <a:lstStyle/>
          <a:p>
            <a:r>
              <a:rPr kumimoji="1" lang="ja-JP" altLang="en-US" sz="3600" dirty="0" smtClean="0"/>
              <a:t>地域住民</a:t>
            </a:r>
            <a:endParaRPr kumimoji="1" lang="ja-JP" altLang="en-US" sz="3600" dirty="0"/>
          </a:p>
        </p:txBody>
      </p:sp>
      <p:sp>
        <p:nvSpPr>
          <p:cNvPr id="19" name="テキスト ボックス 18"/>
          <p:cNvSpPr txBox="1"/>
          <p:nvPr/>
        </p:nvSpPr>
        <p:spPr>
          <a:xfrm>
            <a:off x="794633" y="332656"/>
            <a:ext cx="7739619" cy="646331"/>
          </a:xfrm>
          <a:prstGeom prst="rect">
            <a:avLst/>
          </a:prstGeom>
          <a:noFill/>
        </p:spPr>
        <p:txBody>
          <a:bodyPr wrap="none" rtlCol="0">
            <a:spAutoFit/>
          </a:bodyPr>
          <a:lstStyle/>
          <a:p>
            <a:r>
              <a:rPr kumimoji="1" lang="ja-JP" altLang="en-US" sz="3600" dirty="0" smtClean="0">
                <a:solidFill>
                  <a:srgbClr val="FF0000"/>
                </a:solidFill>
              </a:rPr>
              <a:t>行政の各部局が関わる住民組織・団体</a:t>
            </a:r>
            <a:endParaRPr kumimoji="1" lang="ja-JP" altLang="en-US" sz="3600" dirty="0">
              <a:solidFill>
                <a:srgbClr val="FF0000"/>
              </a:solidFill>
            </a:endParaRPr>
          </a:p>
        </p:txBody>
      </p:sp>
      <p:sp>
        <p:nvSpPr>
          <p:cNvPr id="24" name="上矢印 23"/>
          <p:cNvSpPr/>
          <p:nvPr/>
        </p:nvSpPr>
        <p:spPr>
          <a:xfrm>
            <a:off x="10341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上矢印 24"/>
          <p:cNvSpPr/>
          <p:nvPr/>
        </p:nvSpPr>
        <p:spPr>
          <a:xfrm>
            <a:off x="32439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上矢印 25"/>
          <p:cNvSpPr/>
          <p:nvPr/>
        </p:nvSpPr>
        <p:spPr>
          <a:xfrm>
            <a:off x="5377538"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上矢印 26"/>
          <p:cNvSpPr/>
          <p:nvPr/>
        </p:nvSpPr>
        <p:spPr>
          <a:xfrm>
            <a:off x="7522025" y="4036825"/>
            <a:ext cx="544286" cy="533400"/>
          </a:xfrm>
          <a:prstGeom prst="upArrow">
            <a:avLst/>
          </a:prstGeom>
          <a:solidFill>
            <a:srgbClr val="66FF33"/>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699582" y="2891126"/>
            <a:ext cx="2232248" cy="1030410"/>
          </a:xfrm>
          <a:prstGeom prst="rect">
            <a:avLst/>
          </a:prstGeom>
          <a:noFill/>
        </p:spPr>
        <p:txBody>
          <a:bodyPr wrap="square">
            <a:spAutoFit/>
          </a:bodyPr>
          <a:lstStyle/>
          <a:p>
            <a:pPr>
              <a:lnSpc>
                <a:spcPts val="2500"/>
              </a:lnSpc>
            </a:pPr>
            <a:r>
              <a:rPr lang="ja-JP" altLang="ja-JP" dirty="0"/>
              <a:t>健康づくり</a:t>
            </a:r>
            <a:r>
              <a:rPr lang="ja-JP" altLang="ja-JP" dirty="0" smtClean="0"/>
              <a:t>推進員</a:t>
            </a:r>
            <a:endParaRPr lang="en-US" altLang="ja-JP" dirty="0" smtClean="0"/>
          </a:p>
          <a:p>
            <a:pPr>
              <a:lnSpc>
                <a:spcPts val="2500"/>
              </a:lnSpc>
            </a:pPr>
            <a:r>
              <a:rPr lang="ja-JP" altLang="ja-JP" dirty="0" smtClean="0"/>
              <a:t>食生活</a:t>
            </a:r>
            <a:r>
              <a:rPr lang="ja-JP" altLang="ja-JP" dirty="0"/>
              <a:t>改善</a:t>
            </a:r>
            <a:r>
              <a:rPr lang="ja-JP" altLang="ja-JP" dirty="0" smtClean="0"/>
              <a:t>推進員</a:t>
            </a:r>
            <a:endParaRPr lang="en-US" altLang="ja-JP" dirty="0" smtClean="0"/>
          </a:p>
          <a:p>
            <a:pPr>
              <a:lnSpc>
                <a:spcPts val="2500"/>
              </a:lnSpc>
            </a:pPr>
            <a:r>
              <a:rPr lang="ja-JP" altLang="ja-JP" dirty="0" smtClean="0"/>
              <a:t>医師会</a:t>
            </a:r>
            <a:r>
              <a:rPr lang="ja-JP" altLang="ja-JP" dirty="0"/>
              <a:t>，歯科</a:t>
            </a:r>
            <a:r>
              <a:rPr lang="ja-JP" altLang="ja-JP" dirty="0" smtClean="0"/>
              <a:t>医師会</a:t>
            </a:r>
            <a:endParaRPr lang="en-US" altLang="ja-JP" dirty="0" smtClean="0"/>
          </a:p>
        </p:txBody>
      </p:sp>
      <p:sp>
        <p:nvSpPr>
          <p:cNvPr id="8" name="正方形/長方形 7"/>
          <p:cNvSpPr/>
          <p:nvPr/>
        </p:nvSpPr>
        <p:spPr>
          <a:xfrm>
            <a:off x="4965558" y="2944666"/>
            <a:ext cx="1338828" cy="923330"/>
          </a:xfrm>
          <a:prstGeom prst="rect">
            <a:avLst/>
          </a:prstGeom>
          <a:solidFill>
            <a:srgbClr val="FFFFCC"/>
          </a:solidFill>
        </p:spPr>
        <p:txBody>
          <a:bodyPr wrap="none">
            <a:spAutoFit/>
          </a:bodyPr>
          <a:lstStyle/>
          <a:p>
            <a:pPr>
              <a:lnSpc>
                <a:spcPct val="150000"/>
              </a:lnSpc>
            </a:pPr>
            <a:r>
              <a:rPr lang="ja-JP" altLang="ja-JP" dirty="0" smtClean="0"/>
              <a:t>自治会長会</a:t>
            </a:r>
            <a:endParaRPr lang="en-US" altLang="ja-JP" dirty="0" smtClean="0"/>
          </a:p>
          <a:p>
            <a:pPr>
              <a:lnSpc>
                <a:spcPct val="150000"/>
              </a:lnSpc>
            </a:pPr>
            <a:r>
              <a:rPr lang="ja-JP" altLang="ja-JP" dirty="0" smtClean="0"/>
              <a:t>消防団</a:t>
            </a:r>
            <a:r>
              <a:rPr lang="ja-JP" altLang="en-US" dirty="0" smtClean="0"/>
              <a:t>等</a:t>
            </a:r>
            <a:endParaRPr lang="ja-JP" altLang="en-US" dirty="0"/>
          </a:p>
        </p:txBody>
      </p:sp>
      <p:sp>
        <p:nvSpPr>
          <p:cNvPr id="9" name="正方形/長方形 8"/>
          <p:cNvSpPr/>
          <p:nvPr/>
        </p:nvSpPr>
        <p:spPr>
          <a:xfrm>
            <a:off x="2494654" y="2879264"/>
            <a:ext cx="2088232" cy="1054135"/>
          </a:xfrm>
          <a:prstGeom prst="rect">
            <a:avLst/>
          </a:prstGeom>
          <a:solidFill>
            <a:srgbClr val="FFFFCC"/>
          </a:solidFill>
        </p:spPr>
        <p:txBody>
          <a:bodyPr wrap="square">
            <a:spAutoFit/>
          </a:bodyPr>
          <a:lstStyle/>
          <a:p>
            <a:pPr>
              <a:lnSpc>
                <a:spcPts val="2500"/>
              </a:lnSpc>
            </a:pPr>
            <a:r>
              <a:rPr lang="ja-JP" altLang="ja-JP" dirty="0" smtClean="0"/>
              <a:t>ＰＴＡや公民館長会</a:t>
            </a:r>
            <a:endParaRPr lang="en-US" altLang="ja-JP" dirty="0" smtClean="0"/>
          </a:p>
          <a:p>
            <a:pPr>
              <a:lnSpc>
                <a:spcPts val="2500"/>
              </a:lnSpc>
            </a:pPr>
            <a:r>
              <a:rPr lang="ja-JP" altLang="ja-JP" dirty="0" smtClean="0"/>
              <a:t>生涯学習グループ</a:t>
            </a:r>
            <a:endParaRPr lang="en-US" altLang="ja-JP" dirty="0" smtClean="0"/>
          </a:p>
          <a:p>
            <a:pPr>
              <a:lnSpc>
                <a:spcPts val="2500"/>
              </a:lnSpc>
            </a:pPr>
            <a:r>
              <a:rPr lang="ja-JP" altLang="ja-JP" dirty="0" smtClean="0"/>
              <a:t>体育指導委員</a:t>
            </a:r>
            <a:endParaRPr lang="ja-JP" altLang="en-US" dirty="0"/>
          </a:p>
        </p:txBody>
      </p:sp>
      <p:sp>
        <p:nvSpPr>
          <p:cNvPr id="11" name="正方形/長方形 10"/>
          <p:cNvSpPr/>
          <p:nvPr/>
        </p:nvSpPr>
        <p:spPr>
          <a:xfrm>
            <a:off x="434886" y="2944666"/>
            <a:ext cx="1685077" cy="923330"/>
          </a:xfrm>
          <a:prstGeom prst="rect">
            <a:avLst/>
          </a:prstGeom>
          <a:solidFill>
            <a:srgbClr val="FFFFCC"/>
          </a:solidFill>
        </p:spPr>
        <p:txBody>
          <a:bodyPr wrap="none">
            <a:spAutoFit/>
          </a:bodyPr>
          <a:lstStyle/>
          <a:p>
            <a:pPr>
              <a:lnSpc>
                <a:spcPct val="150000"/>
              </a:lnSpc>
            </a:pPr>
            <a:r>
              <a:rPr lang="ja-JP" altLang="ja-JP" dirty="0" smtClean="0"/>
              <a:t>商工会</a:t>
            </a:r>
            <a:r>
              <a:rPr lang="ja-JP" altLang="en-US" dirty="0" smtClean="0"/>
              <a:t>・</a:t>
            </a:r>
            <a:r>
              <a:rPr lang="ja-JP" altLang="ja-JP" dirty="0" smtClean="0"/>
              <a:t>商店街</a:t>
            </a:r>
            <a:endParaRPr lang="en-US" altLang="ja-JP" dirty="0" smtClean="0"/>
          </a:p>
          <a:p>
            <a:pPr>
              <a:lnSpc>
                <a:spcPct val="150000"/>
              </a:lnSpc>
            </a:pPr>
            <a:r>
              <a:rPr lang="ja-JP" altLang="ja-JP" dirty="0" smtClean="0"/>
              <a:t>同業</a:t>
            </a:r>
            <a:r>
              <a:rPr lang="ja-JP" altLang="en-US" dirty="0" smtClean="0"/>
              <a:t>者</a:t>
            </a:r>
            <a:r>
              <a:rPr lang="ja-JP" altLang="ja-JP" dirty="0" smtClean="0"/>
              <a:t>組合</a:t>
            </a:r>
            <a:endParaRPr lang="ja-JP" altLang="en-US" dirty="0"/>
          </a:p>
        </p:txBody>
      </p:sp>
      <p:sp>
        <p:nvSpPr>
          <p:cNvPr id="28" name="角丸四角形 27"/>
          <p:cNvSpPr/>
          <p:nvPr/>
        </p:nvSpPr>
        <p:spPr>
          <a:xfrm>
            <a:off x="130627" y="4439551"/>
            <a:ext cx="8882744" cy="1326250"/>
          </a:xfrm>
          <a:prstGeom prst="roundRect">
            <a:avLst/>
          </a:prstGeom>
          <a:solidFill>
            <a:srgbClr val="FFFFCC">
              <a:alpha val="30196"/>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FF00"/>
              </a:solidFill>
            </a:endParaRPr>
          </a:p>
        </p:txBody>
      </p:sp>
      <p:sp>
        <p:nvSpPr>
          <p:cNvPr id="29" name="テキスト ボックス 28"/>
          <p:cNvSpPr txBox="1"/>
          <p:nvPr/>
        </p:nvSpPr>
        <p:spPr>
          <a:xfrm>
            <a:off x="3376374" y="5183420"/>
            <a:ext cx="5511445" cy="461665"/>
          </a:xfrm>
          <a:prstGeom prst="rect">
            <a:avLst/>
          </a:prstGeom>
          <a:noFill/>
        </p:spPr>
        <p:txBody>
          <a:bodyPr wrap="none" rtlCol="0">
            <a:spAutoFit/>
          </a:bodyPr>
          <a:lstStyle/>
          <a:p>
            <a:r>
              <a:rPr kumimoji="1" lang="ja-JP" altLang="en-US" sz="2400" dirty="0" smtClean="0">
                <a:solidFill>
                  <a:srgbClr val="0000FF"/>
                </a:solidFill>
              </a:rPr>
              <a:t>住民組織・団体にかかる庁内連携が重要</a:t>
            </a:r>
            <a:endParaRPr kumimoji="1" lang="ja-JP" altLang="en-US" sz="2400" dirty="0">
              <a:solidFill>
                <a:srgbClr val="0000FF"/>
              </a:solidFill>
            </a:endParaRPr>
          </a:p>
        </p:txBody>
      </p:sp>
      <p:sp>
        <p:nvSpPr>
          <p:cNvPr id="2" name="テキスト ボックス 1"/>
          <p:cNvSpPr txBox="1"/>
          <p:nvPr/>
        </p:nvSpPr>
        <p:spPr>
          <a:xfrm>
            <a:off x="977900" y="5880100"/>
            <a:ext cx="8007320" cy="954107"/>
          </a:xfrm>
          <a:prstGeom prst="rect">
            <a:avLst/>
          </a:prstGeom>
          <a:noFill/>
        </p:spPr>
        <p:txBody>
          <a:bodyPr wrap="none" rtlCol="0">
            <a:spAutoFit/>
          </a:bodyPr>
          <a:lstStyle/>
          <a:p>
            <a:r>
              <a:rPr kumimoji="1" lang="ja-JP" altLang="en-US" sz="2800" dirty="0" smtClean="0">
                <a:solidFill>
                  <a:srgbClr val="FF33CC"/>
                </a:solidFill>
              </a:rPr>
              <a:t>４割の自治体では，市民活動を支援する部署を設置</a:t>
            </a:r>
            <a:endParaRPr kumimoji="1" lang="en-US" altLang="ja-JP" sz="2800" dirty="0" smtClean="0">
              <a:solidFill>
                <a:srgbClr val="FF33CC"/>
              </a:solidFill>
            </a:endParaRPr>
          </a:p>
          <a:p>
            <a:r>
              <a:rPr lang="ja-JP" altLang="en-US" sz="2800" dirty="0">
                <a:solidFill>
                  <a:schemeClr val="tx1">
                    <a:lumMod val="75000"/>
                    <a:lumOff val="25000"/>
                  </a:schemeClr>
                </a:solidFill>
              </a:rPr>
              <a:t>こうした部署</a:t>
            </a:r>
            <a:r>
              <a:rPr lang="ja-JP" altLang="en-US" sz="2800" dirty="0" smtClean="0">
                <a:solidFill>
                  <a:schemeClr val="tx1">
                    <a:lumMod val="75000"/>
                    <a:lumOff val="25000"/>
                  </a:schemeClr>
                </a:solidFill>
              </a:rPr>
              <a:t>と</a:t>
            </a:r>
            <a:r>
              <a:rPr lang="ja-JP" altLang="en-US" sz="2800" dirty="0">
                <a:solidFill>
                  <a:schemeClr val="tx1">
                    <a:lumMod val="75000"/>
                    <a:lumOff val="25000"/>
                  </a:schemeClr>
                </a:solidFill>
              </a:rPr>
              <a:t>保健部門</a:t>
            </a:r>
            <a:r>
              <a:rPr lang="ja-JP" altLang="en-US" sz="2800" dirty="0" smtClean="0">
                <a:solidFill>
                  <a:schemeClr val="tx1">
                    <a:lumMod val="75000"/>
                    <a:lumOff val="25000"/>
                  </a:schemeClr>
                </a:solidFill>
              </a:rPr>
              <a:t>の連携が乏しい現状</a:t>
            </a:r>
            <a:endParaRPr kumimoji="1" lang="ja-JP" altLang="en-US" sz="2800" dirty="0">
              <a:solidFill>
                <a:schemeClr val="tx1">
                  <a:lumMod val="75000"/>
                  <a:lumOff val="25000"/>
                </a:schemeClr>
              </a:solidFill>
            </a:endParaRPr>
          </a:p>
        </p:txBody>
      </p:sp>
      <p:sp>
        <p:nvSpPr>
          <p:cNvPr id="3" name="テキスト ボックス 2"/>
          <p:cNvSpPr txBox="1"/>
          <p:nvPr/>
        </p:nvSpPr>
        <p:spPr>
          <a:xfrm>
            <a:off x="6775686" y="-57001"/>
            <a:ext cx="2404826" cy="461665"/>
          </a:xfrm>
          <a:prstGeom prst="rect">
            <a:avLst/>
          </a:prstGeom>
          <a:noFill/>
        </p:spPr>
        <p:txBody>
          <a:bodyPr wrap="none" rtlCol="0">
            <a:spAutoFit/>
          </a:bodyPr>
          <a:lstStyle/>
          <a:p>
            <a:r>
              <a:rPr kumimoji="1" lang="ja-JP" altLang="en-US" sz="2400" dirty="0" smtClean="0">
                <a:latin typeface="+mn-ea"/>
              </a:rPr>
              <a:t>テキスト</a:t>
            </a:r>
            <a:r>
              <a:rPr kumimoji="1" lang="en-US" altLang="ja-JP" sz="2400" dirty="0" smtClean="0">
                <a:latin typeface="+mn-ea"/>
              </a:rPr>
              <a:t>73</a:t>
            </a:r>
            <a:r>
              <a:rPr kumimoji="1" lang="ja-JP" altLang="en-US" sz="2400" dirty="0" smtClean="0">
                <a:latin typeface="+mn-ea"/>
              </a:rPr>
              <a:t>ページ</a:t>
            </a:r>
            <a:endParaRPr kumimoji="1" lang="ja-JP" altLang="en-US" sz="2400" dirty="0">
              <a:latin typeface="+mn-ea"/>
            </a:endParaRPr>
          </a:p>
        </p:txBody>
      </p:sp>
    </p:spTree>
    <p:extLst>
      <p:ext uri="{BB962C8B-B14F-4D97-AF65-F5344CB8AC3E}">
        <p14:creationId xmlns:p14="http://schemas.microsoft.com/office/powerpoint/2010/main" val="390889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500"/>
                                        <p:tgtEl>
                                          <p:spTgt spid="1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fade">
                                      <p:cBhvr>
                                        <p:cTn id="54" dur="500"/>
                                        <p:tgtEl>
                                          <p:spTgt spid="25"/>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500"/>
                                        <p:tgtEl>
                                          <p:spTgt spid="8"/>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fade">
                                      <p:cBhvr>
                                        <p:cTn id="63" dur="500"/>
                                        <p:tgtEl>
                                          <p:spTgt spid="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fade">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fade">
                                      <p:cBhvr>
                                        <p:cTn id="71" dur="500"/>
                                        <p:tgtEl>
                                          <p:spTgt spid="28"/>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fade">
                                      <p:cBhvr>
                                        <p:cTn id="74" dur="500"/>
                                        <p:tgtEl>
                                          <p:spTgt spid="29"/>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fade">
                                      <p:cBhvr>
                                        <p:cTn id="7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4" grpId="0" animBg="1"/>
      <p:bldP spid="7" grpId="0" animBg="1"/>
      <p:bldP spid="10" grpId="0" animBg="1"/>
      <p:bldP spid="12" grpId="0" animBg="1"/>
      <p:bldP spid="13" grpId="0" animBg="1"/>
      <p:bldP spid="14" grpId="0" animBg="1"/>
      <p:bldP spid="15" grpId="0" animBg="1"/>
      <p:bldP spid="16" grpId="0" animBg="1"/>
      <p:bldP spid="24" grpId="0" animBg="1"/>
      <p:bldP spid="25" grpId="0" animBg="1"/>
      <p:bldP spid="26" grpId="0" animBg="1"/>
      <p:bldP spid="27" grpId="0" animBg="1"/>
      <p:bldP spid="5" grpId="0"/>
      <p:bldP spid="8" grpId="0" animBg="1"/>
      <p:bldP spid="9" grpId="0" animBg="1"/>
      <p:bldP spid="11" grpId="0" animBg="1"/>
      <p:bldP spid="28" grpId="0" animBg="1"/>
      <p:bldP spid="29"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5486"/>
            <a:ext cx="8229600" cy="1143000"/>
          </a:xfrm>
        </p:spPr>
        <p:txBody>
          <a:bodyPr>
            <a:normAutofit/>
          </a:bodyPr>
          <a:lstStyle/>
          <a:p>
            <a:r>
              <a:rPr kumimoji="1" lang="ja-JP" altLang="en-US" sz="3600" dirty="0" smtClean="0">
                <a:solidFill>
                  <a:srgbClr val="FF0000"/>
                </a:solidFill>
              </a:rPr>
              <a:t>市町村及び保健所の役割</a:t>
            </a:r>
            <a:endParaRPr kumimoji="1" lang="ja-JP" altLang="en-US" sz="3600" dirty="0">
              <a:solidFill>
                <a:srgbClr val="FF0000"/>
              </a:solidFill>
            </a:endParaRPr>
          </a:p>
        </p:txBody>
      </p:sp>
      <p:sp>
        <p:nvSpPr>
          <p:cNvPr id="10" name="正方形/長方形 9"/>
          <p:cNvSpPr/>
          <p:nvPr/>
        </p:nvSpPr>
        <p:spPr>
          <a:xfrm>
            <a:off x="818301" y="923776"/>
            <a:ext cx="8216842" cy="2737492"/>
          </a:xfrm>
          <a:prstGeom prst="rect">
            <a:avLst/>
          </a:prstGeom>
          <a:solidFill>
            <a:schemeClr val="bg1">
              <a:lumMod val="9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4" name="正方形/長方形 23"/>
          <p:cNvSpPr/>
          <p:nvPr/>
        </p:nvSpPr>
        <p:spPr>
          <a:xfrm>
            <a:off x="818301" y="3850327"/>
            <a:ext cx="8216842" cy="2898816"/>
          </a:xfrm>
          <a:prstGeom prst="rect">
            <a:avLst/>
          </a:prstGeom>
          <a:solidFill>
            <a:schemeClr val="bg1">
              <a:lumMod val="9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 name="円/楕円 3"/>
          <p:cNvSpPr/>
          <p:nvPr/>
        </p:nvSpPr>
        <p:spPr>
          <a:xfrm>
            <a:off x="2212035" y="991530"/>
            <a:ext cx="5200145" cy="2737492"/>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 name="円/楕円 4"/>
          <p:cNvSpPr/>
          <p:nvPr/>
        </p:nvSpPr>
        <p:spPr>
          <a:xfrm>
            <a:off x="2231718" y="3875787"/>
            <a:ext cx="5180462" cy="2737492"/>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 name="円/楕円 5"/>
          <p:cNvSpPr/>
          <p:nvPr/>
        </p:nvSpPr>
        <p:spPr>
          <a:xfrm>
            <a:off x="2898052" y="1517867"/>
            <a:ext cx="3692443" cy="210487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 name="円/楕円 6"/>
          <p:cNvSpPr/>
          <p:nvPr/>
        </p:nvSpPr>
        <p:spPr>
          <a:xfrm>
            <a:off x="2944272" y="3875787"/>
            <a:ext cx="3692443" cy="210487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 name="円/楕円 7"/>
          <p:cNvSpPr/>
          <p:nvPr/>
        </p:nvSpPr>
        <p:spPr>
          <a:xfrm>
            <a:off x="3595873" y="2405902"/>
            <a:ext cx="2578033" cy="121684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円/楕円 8"/>
          <p:cNvSpPr/>
          <p:nvPr/>
        </p:nvSpPr>
        <p:spPr>
          <a:xfrm>
            <a:off x="3595873" y="3858223"/>
            <a:ext cx="2578033" cy="1248693"/>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 name="正方形/長方形 10"/>
          <p:cNvSpPr/>
          <p:nvPr/>
        </p:nvSpPr>
        <p:spPr>
          <a:xfrm>
            <a:off x="87461" y="885252"/>
            <a:ext cx="1269209" cy="667939"/>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 name="テキスト ボックス 11"/>
          <p:cNvSpPr txBox="1"/>
          <p:nvPr/>
        </p:nvSpPr>
        <p:spPr>
          <a:xfrm>
            <a:off x="196851" y="961067"/>
            <a:ext cx="975148" cy="548162"/>
          </a:xfrm>
          <a:prstGeom prst="rect">
            <a:avLst/>
          </a:prstGeom>
          <a:noFill/>
        </p:spPr>
        <p:txBody>
          <a:bodyPr wrap="square" rtlCol="0">
            <a:spAutoFit/>
          </a:bodyPr>
          <a:lstStyle/>
          <a:p>
            <a:r>
              <a:rPr lang="ja-JP" altLang="en-US" sz="2400" dirty="0"/>
              <a:t> </a:t>
            </a:r>
            <a:r>
              <a:rPr kumimoji="1" lang="ja-JP" altLang="en-US" sz="2400" dirty="0" smtClean="0"/>
              <a:t>行政</a:t>
            </a:r>
            <a:endParaRPr kumimoji="1" lang="ja-JP" altLang="en-US" sz="2400" dirty="0"/>
          </a:p>
        </p:txBody>
      </p:sp>
      <p:sp>
        <p:nvSpPr>
          <p:cNvPr id="13" name="円/楕円 12"/>
          <p:cNvSpPr/>
          <p:nvPr/>
        </p:nvSpPr>
        <p:spPr>
          <a:xfrm>
            <a:off x="1894487" y="1180149"/>
            <a:ext cx="1201713" cy="708117"/>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円/楕円 13"/>
          <p:cNvSpPr/>
          <p:nvPr/>
        </p:nvSpPr>
        <p:spPr>
          <a:xfrm>
            <a:off x="2534086" y="2017467"/>
            <a:ext cx="986021" cy="620370"/>
          </a:xfrm>
          <a:prstGeom prst="ellipse">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6" name="円/楕円 15"/>
          <p:cNvSpPr/>
          <p:nvPr/>
        </p:nvSpPr>
        <p:spPr>
          <a:xfrm>
            <a:off x="2610434" y="4837096"/>
            <a:ext cx="986021" cy="620370"/>
          </a:xfrm>
          <a:prstGeom prst="ellipse">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7" name="テキスト ボックス 16"/>
          <p:cNvSpPr txBox="1"/>
          <p:nvPr/>
        </p:nvSpPr>
        <p:spPr>
          <a:xfrm>
            <a:off x="2117715" y="1291023"/>
            <a:ext cx="742511" cy="475074"/>
          </a:xfrm>
          <a:prstGeom prst="rect">
            <a:avLst/>
          </a:prstGeom>
          <a:noFill/>
        </p:spPr>
        <p:txBody>
          <a:bodyPr wrap="square" rtlCol="0">
            <a:spAutoFit/>
          </a:bodyPr>
          <a:lstStyle/>
          <a:p>
            <a:r>
              <a:rPr kumimoji="1" lang="ja-JP" altLang="en-US" sz="2000" dirty="0" smtClean="0"/>
              <a:t>首長</a:t>
            </a:r>
            <a:endParaRPr kumimoji="1" lang="ja-JP" altLang="en-US" sz="2000" dirty="0"/>
          </a:p>
        </p:txBody>
      </p:sp>
      <p:sp>
        <p:nvSpPr>
          <p:cNvPr id="18" name="テキスト ボックス 17"/>
          <p:cNvSpPr txBox="1"/>
          <p:nvPr/>
        </p:nvSpPr>
        <p:spPr>
          <a:xfrm>
            <a:off x="2656104" y="2120101"/>
            <a:ext cx="760460" cy="475074"/>
          </a:xfrm>
          <a:prstGeom prst="rect">
            <a:avLst/>
          </a:prstGeom>
          <a:noFill/>
        </p:spPr>
        <p:txBody>
          <a:bodyPr wrap="square" rtlCol="0">
            <a:spAutoFit/>
          </a:bodyPr>
          <a:lstStyle/>
          <a:p>
            <a:r>
              <a:rPr kumimoji="1" lang="ja-JP" altLang="en-US" sz="2000" dirty="0" smtClean="0"/>
              <a:t>課長</a:t>
            </a:r>
            <a:endParaRPr kumimoji="1" lang="ja-JP" altLang="en-US" sz="2000" dirty="0"/>
          </a:p>
        </p:txBody>
      </p:sp>
      <p:sp>
        <p:nvSpPr>
          <p:cNvPr id="19" name="テキスト ボックス 18"/>
          <p:cNvSpPr txBox="1"/>
          <p:nvPr/>
        </p:nvSpPr>
        <p:spPr>
          <a:xfrm>
            <a:off x="2737551" y="4940132"/>
            <a:ext cx="836809" cy="475074"/>
          </a:xfrm>
          <a:prstGeom prst="rect">
            <a:avLst/>
          </a:prstGeom>
          <a:noFill/>
        </p:spPr>
        <p:txBody>
          <a:bodyPr wrap="square" rtlCol="0">
            <a:spAutoFit/>
          </a:bodyPr>
          <a:lstStyle/>
          <a:p>
            <a:r>
              <a:rPr kumimoji="1" lang="ja-JP" altLang="en-US" sz="2000" dirty="0" smtClean="0"/>
              <a:t>課長</a:t>
            </a:r>
            <a:endParaRPr kumimoji="1" lang="ja-JP" altLang="en-US" sz="2000" dirty="0"/>
          </a:p>
        </p:txBody>
      </p:sp>
      <p:sp>
        <p:nvSpPr>
          <p:cNvPr id="20" name="テキスト ボックス 19"/>
          <p:cNvSpPr txBox="1"/>
          <p:nvPr/>
        </p:nvSpPr>
        <p:spPr>
          <a:xfrm>
            <a:off x="4270747" y="2592670"/>
            <a:ext cx="1228286" cy="475074"/>
          </a:xfrm>
          <a:prstGeom prst="rect">
            <a:avLst/>
          </a:prstGeom>
          <a:noFill/>
        </p:spPr>
        <p:txBody>
          <a:bodyPr wrap="square" rtlCol="0">
            <a:spAutoFit/>
          </a:bodyPr>
          <a:lstStyle/>
          <a:p>
            <a:pPr algn="ctr"/>
            <a:r>
              <a:rPr lang="ja-JP" altLang="en-US" sz="2000" dirty="0" smtClean="0"/>
              <a:t>担当</a:t>
            </a:r>
            <a:r>
              <a:rPr lang="ja-JP" altLang="en-US" sz="2000" dirty="0"/>
              <a:t>係</a:t>
            </a:r>
            <a:endParaRPr kumimoji="1" lang="ja-JP" altLang="en-US" sz="2000" dirty="0"/>
          </a:p>
        </p:txBody>
      </p:sp>
      <p:sp>
        <p:nvSpPr>
          <p:cNvPr id="21" name="テキスト ボックス 20"/>
          <p:cNvSpPr txBox="1"/>
          <p:nvPr/>
        </p:nvSpPr>
        <p:spPr>
          <a:xfrm>
            <a:off x="4200955" y="1739391"/>
            <a:ext cx="1275533" cy="475074"/>
          </a:xfrm>
          <a:prstGeom prst="rect">
            <a:avLst/>
          </a:prstGeom>
          <a:noFill/>
        </p:spPr>
        <p:txBody>
          <a:bodyPr wrap="square" rtlCol="0">
            <a:spAutoFit/>
          </a:bodyPr>
          <a:lstStyle/>
          <a:p>
            <a:pPr algn="ctr"/>
            <a:r>
              <a:rPr kumimoji="1" lang="ja-JP" altLang="en-US" sz="2000" dirty="0" smtClean="0"/>
              <a:t>担当課</a:t>
            </a:r>
            <a:endParaRPr kumimoji="1" lang="ja-JP" altLang="en-US" sz="2000" dirty="0"/>
          </a:p>
        </p:txBody>
      </p:sp>
      <p:sp>
        <p:nvSpPr>
          <p:cNvPr id="22" name="テキスト ボックス 21"/>
          <p:cNvSpPr txBox="1"/>
          <p:nvPr/>
        </p:nvSpPr>
        <p:spPr>
          <a:xfrm>
            <a:off x="4200797" y="1002324"/>
            <a:ext cx="1368187" cy="461665"/>
          </a:xfrm>
          <a:prstGeom prst="rect">
            <a:avLst/>
          </a:prstGeom>
          <a:solidFill>
            <a:srgbClr val="FFFF00"/>
          </a:solidFill>
          <a:ln>
            <a:solidFill>
              <a:schemeClr val="tx1"/>
            </a:solidFill>
          </a:ln>
        </p:spPr>
        <p:txBody>
          <a:bodyPr wrap="square" rtlCol="0">
            <a:spAutoFit/>
          </a:bodyPr>
          <a:lstStyle/>
          <a:p>
            <a:pPr algn="ctr"/>
            <a:r>
              <a:rPr kumimoji="1" lang="ja-JP" altLang="en-US" sz="2400" dirty="0" smtClean="0"/>
              <a:t> 市町村</a:t>
            </a:r>
            <a:endParaRPr kumimoji="1" lang="ja-JP" altLang="en-US" sz="2400" dirty="0"/>
          </a:p>
        </p:txBody>
      </p:sp>
      <p:sp>
        <p:nvSpPr>
          <p:cNvPr id="23" name="テキスト ボックス 22"/>
          <p:cNvSpPr txBox="1"/>
          <p:nvPr/>
        </p:nvSpPr>
        <p:spPr>
          <a:xfrm>
            <a:off x="4228400" y="6076325"/>
            <a:ext cx="1312979" cy="461665"/>
          </a:xfrm>
          <a:prstGeom prst="rect">
            <a:avLst/>
          </a:prstGeom>
          <a:solidFill>
            <a:srgbClr val="FFFF00"/>
          </a:solidFill>
          <a:ln>
            <a:solidFill>
              <a:schemeClr val="tx1"/>
            </a:solidFill>
          </a:ln>
        </p:spPr>
        <p:txBody>
          <a:bodyPr wrap="square" rtlCol="0">
            <a:spAutoFit/>
          </a:bodyPr>
          <a:lstStyle/>
          <a:p>
            <a:pPr algn="ctr"/>
            <a:r>
              <a:rPr kumimoji="1" lang="ja-JP" altLang="en-US" sz="2400" dirty="0" smtClean="0"/>
              <a:t>保健所</a:t>
            </a:r>
            <a:endParaRPr kumimoji="1" lang="ja-JP" altLang="en-US" sz="2400" dirty="0"/>
          </a:p>
        </p:txBody>
      </p:sp>
      <p:sp>
        <p:nvSpPr>
          <p:cNvPr id="25" name="角丸四角形 24"/>
          <p:cNvSpPr/>
          <p:nvPr/>
        </p:nvSpPr>
        <p:spPr>
          <a:xfrm>
            <a:off x="3896259" y="3391745"/>
            <a:ext cx="1977261" cy="747634"/>
          </a:xfrm>
          <a:prstGeom prst="roundRect">
            <a:avLst/>
          </a:prstGeom>
          <a:solidFill>
            <a:srgbClr val="FF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6" name="テキスト ボックス 25"/>
          <p:cNvSpPr txBox="1"/>
          <p:nvPr/>
        </p:nvSpPr>
        <p:spPr>
          <a:xfrm>
            <a:off x="3896259" y="3540925"/>
            <a:ext cx="1977261" cy="475074"/>
          </a:xfrm>
          <a:prstGeom prst="rect">
            <a:avLst/>
          </a:prstGeom>
          <a:noFill/>
        </p:spPr>
        <p:txBody>
          <a:bodyPr wrap="square" rtlCol="0">
            <a:spAutoFit/>
          </a:bodyPr>
          <a:lstStyle/>
          <a:p>
            <a:r>
              <a:rPr kumimoji="1" lang="ja-JP" altLang="en-US" sz="2000" dirty="0" smtClean="0"/>
              <a:t>保健師・栄養士</a:t>
            </a:r>
            <a:endParaRPr kumimoji="1" lang="ja-JP" altLang="en-US" sz="2000" dirty="0"/>
          </a:p>
        </p:txBody>
      </p:sp>
      <p:sp>
        <p:nvSpPr>
          <p:cNvPr id="27" name="テキスト ボックス 26"/>
          <p:cNvSpPr txBox="1"/>
          <p:nvPr/>
        </p:nvSpPr>
        <p:spPr>
          <a:xfrm>
            <a:off x="4285298" y="5337634"/>
            <a:ext cx="1199184" cy="475074"/>
          </a:xfrm>
          <a:prstGeom prst="rect">
            <a:avLst/>
          </a:prstGeom>
          <a:noFill/>
        </p:spPr>
        <p:txBody>
          <a:bodyPr wrap="square" rtlCol="0">
            <a:spAutoFit/>
          </a:bodyPr>
          <a:lstStyle/>
          <a:p>
            <a:pPr algn="ctr"/>
            <a:r>
              <a:rPr kumimoji="1" lang="ja-JP" altLang="en-US" sz="2000" dirty="0" smtClean="0"/>
              <a:t>担当課</a:t>
            </a:r>
            <a:endParaRPr kumimoji="1" lang="ja-JP" altLang="en-US" sz="2000" dirty="0"/>
          </a:p>
        </p:txBody>
      </p:sp>
      <p:sp>
        <p:nvSpPr>
          <p:cNvPr id="28" name="テキスト ボックス 27"/>
          <p:cNvSpPr txBox="1"/>
          <p:nvPr/>
        </p:nvSpPr>
        <p:spPr>
          <a:xfrm>
            <a:off x="4315020" y="4484689"/>
            <a:ext cx="1139739" cy="475074"/>
          </a:xfrm>
          <a:prstGeom prst="rect">
            <a:avLst/>
          </a:prstGeom>
          <a:noFill/>
        </p:spPr>
        <p:txBody>
          <a:bodyPr wrap="square" rtlCol="0">
            <a:spAutoFit/>
          </a:bodyPr>
          <a:lstStyle/>
          <a:p>
            <a:pPr algn="ctr"/>
            <a:r>
              <a:rPr lang="ja-JP" altLang="en-US" sz="2000" dirty="0" smtClean="0"/>
              <a:t>担当</a:t>
            </a:r>
            <a:r>
              <a:rPr lang="ja-JP" altLang="en-US" sz="2000" dirty="0"/>
              <a:t>係</a:t>
            </a:r>
            <a:endParaRPr kumimoji="1" lang="ja-JP" altLang="en-US" sz="2000" dirty="0"/>
          </a:p>
        </p:txBody>
      </p:sp>
      <p:sp>
        <p:nvSpPr>
          <p:cNvPr id="29" name="上矢印 28"/>
          <p:cNvSpPr/>
          <p:nvPr/>
        </p:nvSpPr>
        <p:spPr>
          <a:xfrm>
            <a:off x="4721409" y="3080197"/>
            <a:ext cx="326961" cy="311158"/>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0" name="上矢印 29"/>
          <p:cNvSpPr/>
          <p:nvPr/>
        </p:nvSpPr>
        <p:spPr>
          <a:xfrm>
            <a:off x="4721409" y="1495670"/>
            <a:ext cx="326961" cy="277257"/>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1" name="上矢印 30"/>
          <p:cNvSpPr/>
          <p:nvPr/>
        </p:nvSpPr>
        <p:spPr>
          <a:xfrm>
            <a:off x="4721409" y="2238148"/>
            <a:ext cx="326961" cy="297368"/>
          </a:xfrm>
          <a:prstGeom prst="up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2" name="下矢印 31"/>
          <p:cNvSpPr/>
          <p:nvPr/>
        </p:nvSpPr>
        <p:spPr>
          <a:xfrm>
            <a:off x="4715845" y="4139380"/>
            <a:ext cx="338088" cy="318209"/>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3" name="下矢印 32"/>
          <p:cNvSpPr/>
          <p:nvPr/>
        </p:nvSpPr>
        <p:spPr>
          <a:xfrm>
            <a:off x="4715845" y="5057277"/>
            <a:ext cx="338088" cy="207835"/>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34" name="下矢印 33"/>
          <p:cNvSpPr/>
          <p:nvPr/>
        </p:nvSpPr>
        <p:spPr>
          <a:xfrm>
            <a:off x="4715845" y="5846695"/>
            <a:ext cx="338088" cy="207835"/>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cxnSp>
        <p:nvCxnSpPr>
          <p:cNvPr id="35" name="直線矢印コネクタ 34"/>
          <p:cNvCxnSpPr/>
          <p:nvPr/>
        </p:nvCxnSpPr>
        <p:spPr>
          <a:xfrm>
            <a:off x="6639206" y="3088338"/>
            <a:ext cx="0" cy="12131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flipH="1" flipV="1">
            <a:off x="6259686" y="3174276"/>
            <a:ext cx="20542" cy="118263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V="1">
            <a:off x="7095916" y="2124058"/>
            <a:ext cx="595294" cy="70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7044775" y="5299301"/>
            <a:ext cx="595294" cy="70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flipH="1">
            <a:off x="7083722" y="2403503"/>
            <a:ext cx="60748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flipH="1">
            <a:off x="7015463" y="5644974"/>
            <a:ext cx="60748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7834575" y="2053833"/>
            <a:ext cx="771828" cy="475074"/>
          </a:xfrm>
          <a:prstGeom prst="rect">
            <a:avLst/>
          </a:prstGeom>
          <a:noFill/>
        </p:spPr>
        <p:txBody>
          <a:bodyPr wrap="square" rtlCol="0">
            <a:spAutoFit/>
          </a:bodyPr>
          <a:lstStyle/>
          <a:p>
            <a:r>
              <a:rPr kumimoji="1" lang="ja-JP" altLang="en-US" sz="2000" dirty="0" smtClean="0"/>
              <a:t>住民</a:t>
            </a:r>
            <a:endParaRPr kumimoji="1" lang="ja-JP" altLang="en-US" sz="2000" dirty="0"/>
          </a:p>
        </p:txBody>
      </p:sp>
      <p:sp>
        <p:nvSpPr>
          <p:cNvPr id="42" name="テキスト ボックス 41"/>
          <p:cNvSpPr txBox="1"/>
          <p:nvPr/>
        </p:nvSpPr>
        <p:spPr>
          <a:xfrm>
            <a:off x="7469953" y="2651394"/>
            <a:ext cx="1275750" cy="475074"/>
          </a:xfrm>
          <a:prstGeom prst="rect">
            <a:avLst/>
          </a:prstGeom>
          <a:noFill/>
        </p:spPr>
        <p:txBody>
          <a:bodyPr wrap="square" rtlCol="0">
            <a:spAutoFit/>
          </a:bodyPr>
          <a:lstStyle/>
          <a:p>
            <a:r>
              <a:rPr kumimoji="1" lang="ja-JP" altLang="en-US" sz="2000" dirty="0" smtClean="0"/>
              <a:t>関係機関</a:t>
            </a:r>
            <a:endParaRPr kumimoji="1" lang="ja-JP" altLang="en-US" sz="2000" dirty="0"/>
          </a:p>
        </p:txBody>
      </p:sp>
      <p:sp>
        <p:nvSpPr>
          <p:cNvPr id="43" name="テキスト ボックス 42"/>
          <p:cNvSpPr txBox="1"/>
          <p:nvPr/>
        </p:nvSpPr>
        <p:spPr>
          <a:xfrm>
            <a:off x="7691210" y="4902814"/>
            <a:ext cx="1144623" cy="840515"/>
          </a:xfrm>
          <a:prstGeom prst="rect">
            <a:avLst/>
          </a:prstGeom>
          <a:noFill/>
        </p:spPr>
        <p:txBody>
          <a:bodyPr wrap="square" rtlCol="0">
            <a:spAutoFit/>
          </a:bodyPr>
          <a:lstStyle/>
          <a:p>
            <a:r>
              <a:rPr kumimoji="1" lang="ja-JP" altLang="en-US" sz="2000" dirty="0" smtClean="0"/>
              <a:t>他の</a:t>
            </a:r>
            <a:endParaRPr kumimoji="1" lang="en-US" altLang="ja-JP" sz="2000" dirty="0" smtClean="0"/>
          </a:p>
          <a:p>
            <a:r>
              <a:rPr kumimoji="1" lang="ja-JP" altLang="en-US" sz="2000" dirty="0" smtClean="0"/>
              <a:t>市町村</a:t>
            </a:r>
            <a:endParaRPr kumimoji="1" lang="ja-JP" altLang="en-US" sz="2000" dirty="0"/>
          </a:p>
        </p:txBody>
      </p:sp>
      <p:sp>
        <p:nvSpPr>
          <p:cNvPr id="44" name="テキスト ボックス 43"/>
          <p:cNvSpPr txBox="1"/>
          <p:nvPr/>
        </p:nvSpPr>
        <p:spPr>
          <a:xfrm>
            <a:off x="7550839" y="5749946"/>
            <a:ext cx="1344653" cy="475074"/>
          </a:xfrm>
          <a:prstGeom prst="rect">
            <a:avLst/>
          </a:prstGeom>
          <a:noFill/>
        </p:spPr>
        <p:txBody>
          <a:bodyPr wrap="square" rtlCol="0">
            <a:spAutoFit/>
          </a:bodyPr>
          <a:lstStyle/>
          <a:p>
            <a:r>
              <a:rPr kumimoji="1" lang="ja-JP" altLang="en-US" sz="2000" dirty="0" smtClean="0"/>
              <a:t>関係機関</a:t>
            </a:r>
            <a:endParaRPr kumimoji="1" lang="ja-JP" altLang="en-US" sz="2000" dirty="0"/>
          </a:p>
        </p:txBody>
      </p:sp>
      <p:sp>
        <p:nvSpPr>
          <p:cNvPr id="47" name="右カーブ矢印 46"/>
          <p:cNvSpPr/>
          <p:nvPr/>
        </p:nvSpPr>
        <p:spPr>
          <a:xfrm flipV="1">
            <a:off x="1306285" y="1894114"/>
            <a:ext cx="1132118" cy="4169228"/>
          </a:xfrm>
          <a:prstGeom prst="curv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円/楕円 14"/>
          <p:cNvSpPr/>
          <p:nvPr/>
        </p:nvSpPr>
        <p:spPr>
          <a:xfrm>
            <a:off x="2228691" y="5587717"/>
            <a:ext cx="1320900" cy="708117"/>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rgbClr val="FF0000"/>
              </a:solidFill>
            </a:endParaRPr>
          </a:p>
          <a:p>
            <a:pPr algn="ctr"/>
            <a:endParaRPr kumimoji="1" lang="ja-JP" altLang="en-US" sz="1600" dirty="0"/>
          </a:p>
        </p:txBody>
      </p:sp>
      <p:sp>
        <p:nvSpPr>
          <p:cNvPr id="45" name="円/楕円 44"/>
          <p:cNvSpPr/>
          <p:nvPr/>
        </p:nvSpPr>
        <p:spPr>
          <a:xfrm>
            <a:off x="2379761" y="5671546"/>
            <a:ext cx="1023468" cy="540460"/>
          </a:xfrm>
          <a:prstGeom prst="ellipse">
            <a:avLst/>
          </a:prstGeom>
          <a:solidFill>
            <a:srgbClr val="FF99FF"/>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6" name="テキスト ボックス 45"/>
          <p:cNvSpPr txBox="1"/>
          <p:nvPr/>
        </p:nvSpPr>
        <p:spPr>
          <a:xfrm>
            <a:off x="2534086" y="5754682"/>
            <a:ext cx="846102" cy="475074"/>
          </a:xfrm>
          <a:prstGeom prst="rect">
            <a:avLst/>
          </a:prstGeom>
          <a:noFill/>
        </p:spPr>
        <p:txBody>
          <a:bodyPr wrap="square" rtlCol="0">
            <a:spAutoFit/>
          </a:bodyPr>
          <a:lstStyle/>
          <a:p>
            <a:r>
              <a:rPr kumimoji="1" lang="ja-JP" altLang="en-US" sz="2000" dirty="0" smtClean="0"/>
              <a:t>所長</a:t>
            </a:r>
            <a:endParaRPr kumimoji="1" lang="ja-JP" altLang="en-US" sz="2000" dirty="0"/>
          </a:p>
        </p:txBody>
      </p:sp>
    </p:spTree>
    <p:extLst>
      <p:ext uri="{BB962C8B-B14F-4D97-AF65-F5344CB8AC3E}">
        <p14:creationId xmlns:p14="http://schemas.microsoft.com/office/powerpoint/2010/main" val="45044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en-US" sz="3600" dirty="0" smtClean="0">
                <a:solidFill>
                  <a:srgbClr val="FF0000"/>
                </a:solidFill>
              </a:rPr>
              <a:t>保健所の専門職の役割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200" y="957926"/>
            <a:ext cx="8229600" cy="5867416"/>
          </a:xfrm>
        </p:spPr>
        <p:txBody>
          <a:bodyPr>
            <a:noAutofit/>
          </a:bodyPr>
          <a:lstStyle/>
          <a:p>
            <a:pPr>
              <a:lnSpc>
                <a:spcPts val="3600"/>
              </a:lnSpc>
            </a:pPr>
            <a:r>
              <a:rPr lang="ja-JP" altLang="en-US" sz="2800" dirty="0" smtClean="0">
                <a:solidFill>
                  <a:srgbClr val="0000FF"/>
                </a:solidFill>
              </a:rPr>
              <a:t>市町村との関わりが最も深い保健師</a:t>
            </a:r>
            <a:r>
              <a:rPr lang="ja-JP" altLang="en-US" sz="2800" dirty="0">
                <a:solidFill>
                  <a:srgbClr val="0000FF"/>
                </a:solidFill>
              </a:rPr>
              <a:t>・</a:t>
            </a:r>
            <a:r>
              <a:rPr lang="ja-JP" altLang="en-US" sz="2800" dirty="0" smtClean="0">
                <a:solidFill>
                  <a:srgbClr val="0000FF"/>
                </a:solidFill>
              </a:rPr>
              <a:t>栄養士は，</a:t>
            </a:r>
            <a:r>
              <a:rPr lang="ja-JP" altLang="en-US" sz="2800" dirty="0">
                <a:solidFill>
                  <a:srgbClr val="0000FF"/>
                </a:solidFill>
              </a:rPr>
              <a:t>「住民組織」</a:t>
            </a:r>
            <a:r>
              <a:rPr lang="ja-JP" altLang="en-US" sz="2800" dirty="0" smtClean="0">
                <a:solidFill>
                  <a:srgbClr val="0000FF"/>
                </a:solidFill>
              </a:rPr>
              <a:t>の重要な</a:t>
            </a:r>
            <a:r>
              <a:rPr lang="ja-JP" altLang="en-US" sz="2800" dirty="0">
                <a:solidFill>
                  <a:srgbClr val="0000FF"/>
                </a:solidFill>
              </a:rPr>
              <a:t>役割を</a:t>
            </a:r>
            <a:r>
              <a:rPr lang="ja-JP" altLang="en-US" sz="2800" dirty="0" smtClean="0">
                <a:solidFill>
                  <a:srgbClr val="0000FF"/>
                </a:solidFill>
              </a:rPr>
              <a:t>認識する。</a:t>
            </a:r>
            <a:endParaRPr lang="en-US" altLang="ja-JP" sz="2800" dirty="0" smtClean="0">
              <a:solidFill>
                <a:srgbClr val="0000FF"/>
              </a:solidFill>
            </a:endParaRPr>
          </a:p>
          <a:p>
            <a:pPr>
              <a:lnSpc>
                <a:spcPts val="3600"/>
              </a:lnSpc>
            </a:pPr>
            <a:r>
              <a:rPr lang="ja-JP" altLang="en-US" sz="2800" dirty="0" smtClean="0">
                <a:solidFill>
                  <a:srgbClr val="0000FF"/>
                </a:solidFill>
              </a:rPr>
              <a:t>管内</a:t>
            </a:r>
            <a:r>
              <a:rPr lang="ja-JP" altLang="en-US" sz="2800" dirty="0">
                <a:solidFill>
                  <a:srgbClr val="0000FF"/>
                </a:solidFill>
              </a:rPr>
              <a:t>の市町村へ情報を提供するため，関係資料や事例等を収集し，必要に応じて，</a:t>
            </a:r>
            <a:r>
              <a:rPr lang="ja-JP" altLang="en-US" sz="2800" dirty="0" smtClean="0">
                <a:solidFill>
                  <a:srgbClr val="0000FF"/>
                </a:solidFill>
                <a:effectLst>
                  <a:outerShdw blurRad="38100" dist="38100" dir="2700000" algn="tl">
                    <a:srgbClr val="000000">
                      <a:alpha val="43137"/>
                    </a:srgbClr>
                  </a:outerShdw>
                </a:effectLst>
              </a:rPr>
              <a:t>先進地についての</a:t>
            </a:r>
            <a:r>
              <a:rPr lang="ja-JP" altLang="en-US" sz="2800" dirty="0">
                <a:solidFill>
                  <a:srgbClr val="0000FF"/>
                </a:solidFill>
                <a:effectLst>
                  <a:outerShdw blurRad="38100" dist="38100" dir="2700000" algn="tl">
                    <a:srgbClr val="000000">
                      <a:alpha val="43137"/>
                    </a:srgbClr>
                  </a:outerShdw>
                </a:effectLst>
              </a:rPr>
              <a:t>文献や専門家などの情報</a:t>
            </a:r>
            <a:r>
              <a:rPr lang="ja-JP" altLang="en-US" sz="2800" dirty="0">
                <a:solidFill>
                  <a:srgbClr val="0000FF"/>
                </a:solidFill>
              </a:rPr>
              <a:t>を収集して</a:t>
            </a:r>
            <a:r>
              <a:rPr lang="ja-JP" altLang="en-US" sz="2800" dirty="0" smtClean="0">
                <a:solidFill>
                  <a:srgbClr val="0000FF"/>
                </a:solidFill>
              </a:rPr>
              <a:t>おく。</a:t>
            </a:r>
            <a:endParaRPr lang="en-US" altLang="ja-JP" sz="2800" dirty="0" smtClean="0">
              <a:solidFill>
                <a:srgbClr val="0000FF"/>
              </a:solidFill>
            </a:endParaRPr>
          </a:p>
          <a:p>
            <a:pPr>
              <a:lnSpc>
                <a:spcPts val="3600"/>
              </a:lnSpc>
            </a:pPr>
            <a:r>
              <a:rPr lang="ja-JP" altLang="en-US" sz="2800" dirty="0" smtClean="0">
                <a:solidFill>
                  <a:srgbClr val="0000FF"/>
                </a:solidFill>
              </a:rPr>
              <a:t>とりわけ</a:t>
            </a:r>
            <a:r>
              <a:rPr lang="ja-JP" altLang="en-US" sz="2800" dirty="0">
                <a:solidFill>
                  <a:srgbClr val="0000FF"/>
                </a:solidFill>
              </a:rPr>
              <a:t>，「</a:t>
            </a:r>
            <a:r>
              <a:rPr lang="ja-JP" altLang="en-US" sz="2800" dirty="0">
                <a:solidFill>
                  <a:srgbClr val="0000FF"/>
                </a:solidFill>
                <a:effectLst>
                  <a:outerShdw blurRad="38100" dist="38100" dir="2700000" algn="tl">
                    <a:srgbClr val="000000">
                      <a:alpha val="43137"/>
                    </a:srgbClr>
                  </a:outerShdw>
                </a:effectLst>
              </a:rPr>
              <a:t>地区組織診断</a:t>
            </a:r>
            <a:r>
              <a:rPr lang="ja-JP" altLang="en-US" sz="2800" dirty="0" smtClean="0">
                <a:solidFill>
                  <a:srgbClr val="0000FF"/>
                </a:solidFill>
              </a:rPr>
              <a:t>」     は</a:t>
            </a:r>
            <a:r>
              <a:rPr lang="ja-JP" altLang="en-US" sz="2800" dirty="0">
                <a:solidFill>
                  <a:srgbClr val="0000FF"/>
                </a:solidFill>
              </a:rPr>
              <a:t>，今後の育成支援に大きな影響を及ぼすため，詳細に分析して</a:t>
            </a:r>
            <a:r>
              <a:rPr lang="ja-JP" altLang="en-US" sz="2800" dirty="0" smtClean="0">
                <a:solidFill>
                  <a:srgbClr val="0000FF"/>
                </a:solidFill>
              </a:rPr>
              <a:t>おく。 </a:t>
            </a:r>
            <a:endParaRPr lang="ja-JP" altLang="en-US" sz="2800" dirty="0">
              <a:solidFill>
                <a:srgbClr val="0000FF"/>
              </a:solidFill>
            </a:endParaRPr>
          </a:p>
          <a:p>
            <a:pPr>
              <a:lnSpc>
                <a:spcPts val="3600"/>
              </a:lnSpc>
            </a:pPr>
            <a:r>
              <a:rPr lang="ja-JP" altLang="en-US" sz="2800" dirty="0" smtClean="0">
                <a:solidFill>
                  <a:srgbClr val="0000FF"/>
                </a:solidFill>
              </a:rPr>
              <a:t>市町村の公衆衛生活動を把握し，</a:t>
            </a:r>
            <a:r>
              <a:rPr lang="ja-JP" altLang="en-US" sz="2800" dirty="0">
                <a:solidFill>
                  <a:srgbClr val="0000FF"/>
                </a:solidFill>
              </a:rPr>
              <a:t>組織育成の導入あるいは</a:t>
            </a:r>
            <a:r>
              <a:rPr lang="ja-JP" altLang="en-US" sz="2800" dirty="0">
                <a:solidFill>
                  <a:srgbClr val="0000FF"/>
                </a:solidFill>
                <a:effectLst>
                  <a:outerShdw blurRad="38100" dist="38100" dir="2700000" algn="tl">
                    <a:srgbClr val="000000">
                      <a:alpha val="43137"/>
                    </a:srgbClr>
                  </a:outerShdw>
                </a:effectLst>
              </a:rPr>
              <a:t>活動</a:t>
            </a:r>
            <a:r>
              <a:rPr lang="ja-JP" altLang="en-US" sz="2800" dirty="0" smtClean="0">
                <a:solidFill>
                  <a:srgbClr val="0000FF"/>
                </a:solidFill>
                <a:effectLst>
                  <a:outerShdw blurRad="38100" dist="38100" dir="2700000" algn="tl">
                    <a:srgbClr val="000000">
                      <a:alpha val="43137"/>
                    </a:srgbClr>
                  </a:outerShdw>
                </a:effectLst>
              </a:rPr>
              <a:t>支援の</a:t>
            </a:r>
            <a:r>
              <a:rPr lang="ja-JP" altLang="en-US" sz="2800" dirty="0">
                <a:solidFill>
                  <a:srgbClr val="0000FF"/>
                </a:solidFill>
                <a:effectLst>
                  <a:outerShdw blurRad="38100" dist="38100" dir="2700000" algn="tl">
                    <a:srgbClr val="000000">
                      <a:alpha val="43137"/>
                    </a:srgbClr>
                  </a:outerShdw>
                </a:effectLst>
              </a:rPr>
              <a:t>タイミング</a:t>
            </a:r>
            <a:r>
              <a:rPr lang="ja-JP" altLang="en-US" sz="2800" dirty="0">
                <a:solidFill>
                  <a:srgbClr val="0000FF"/>
                </a:solidFill>
              </a:rPr>
              <a:t>を</a:t>
            </a:r>
            <a:r>
              <a:rPr lang="ja-JP" altLang="en-US" sz="2800" dirty="0" smtClean="0">
                <a:solidFill>
                  <a:srgbClr val="0000FF"/>
                </a:solidFill>
              </a:rPr>
              <a:t>計る。</a:t>
            </a:r>
            <a:endParaRPr lang="en-US" altLang="ja-JP" sz="2800" dirty="0" smtClean="0">
              <a:solidFill>
                <a:srgbClr val="0000FF"/>
              </a:solidFill>
            </a:endParaRPr>
          </a:p>
          <a:p>
            <a:pPr>
              <a:lnSpc>
                <a:spcPts val="3600"/>
              </a:lnSpc>
            </a:pPr>
            <a:r>
              <a:rPr lang="ja-JP" altLang="en-US" sz="2800" dirty="0" smtClean="0">
                <a:solidFill>
                  <a:srgbClr val="0000FF"/>
                </a:solidFill>
              </a:rPr>
              <a:t>日頃から</a:t>
            </a:r>
            <a:r>
              <a:rPr lang="ja-JP" altLang="en-US" sz="2800" dirty="0" smtClean="0">
                <a:solidFill>
                  <a:srgbClr val="0000FF"/>
                </a:solidFill>
                <a:effectLst>
                  <a:outerShdw blurRad="38100" dist="38100" dir="2700000" algn="tl">
                    <a:srgbClr val="000000">
                      <a:alpha val="43137"/>
                    </a:srgbClr>
                  </a:outerShdw>
                </a:effectLst>
              </a:rPr>
              <a:t>，住民</a:t>
            </a:r>
            <a:r>
              <a:rPr lang="ja-JP" altLang="en-US" sz="2800" dirty="0">
                <a:solidFill>
                  <a:srgbClr val="0000FF"/>
                </a:solidFill>
                <a:effectLst>
                  <a:outerShdw blurRad="38100" dist="38100" dir="2700000" algn="tl">
                    <a:srgbClr val="000000">
                      <a:alpha val="43137"/>
                    </a:srgbClr>
                  </a:outerShdw>
                </a:effectLst>
              </a:rPr>
              <a:t>組織育成の指導者専門研修</a:t>
            </a:r>
            <a:r>
              <a:rPr lang="ja-JP" altLang="en-US" sz="2800" dirty="0">
                <a:solidFill>
                  <a:srgbClr val="0000FF"/>
                </a:solidFill>
              </a:rPr>
              <a:t>などに積極的に参加し，市町村での育成支援に即応できる体制を築いて</a:t>
            </a:r>
            <a:r>
              <a:rPr lang="ja-JP" altLang="en-US" sz="2800" dirty="0" smtClean="0">
                <a:solidFill>
                  <a:srgbClr val="0000FF"/>
                </a:solidFill>
              </a:rPr>
              <a:t>おく。</a:t>
            </a:r>
            <a:endParaRPr kumimoji="1" lang="ja-JP" altLang="en-US" sz="2800" dirty="0">
              <a:solidFill>
                <a:srgbClr val="0000FF"/>
              </a:solidFill>
            </a:endParaRPr>
          </a:p>
        </p:txBody>
      </p:sp>
      <p:sp>
        <p:nvSpPr>
          <p:cNvPr id="2" name="テキスト ボックス 1"/>
          <p:cNvSpPr txBox="1"/>
          <p:nvPr/>
        </p:nvSpPr>
        <p:spPr>
          <a:xfrm>
            <a:off x="5475503" y="6412466"/>
            <a:ext cx="3558988" cy="461665"/>
          </a:xfrm>
          <a:prstGeom prst="rect">
            <a:avLst/>
          </a:prstGeom>
          <a:noFill/>
        </p:spPr>
        <p:txBody>
          <a:bodyPr wrap="none" rtlCol="0">
            <a:spAutoFit/>
          </a:bodyPr>
          <a:lstStyle/>
          <a:p>
            <a:r>
              <a:rPr kumimoji="1" lang="en-US" altLang="ja-JP" sz="2400" dirty="0" smtClean="0">
                <a:solidFill>
                  <a:srgbClr val="FF33CC"/>
                </a:solidFill>
                <a:latin typeface="+mj-ea"/>
                <a:ea typeface="+mj-ea"/>
              </a:rPr>
              <a:t>※</a:t>
            </a:r>
            <a:r>
              <a:rPr kumimoji="1" lang="ja-JP" altLang="en-US" sz="2400" dirty="0" smtClean="0">
                <a:solidFill>
                  <a:srgbClr val="FF33CC"/>
                </a:solidFill>
                <a:latin typeface="+mj-ea"/>
                <a:ea typeface="+mj-ea"/>
              </a:rPr>
              <a:t> 「手引き」</a:t>
            </a:r>
            <a:r>
              <a:rPr kumimoji="1" lang="en-US" altLang="ja-JP" sz="2400" dirty="0" smtClean="0">
                <a:solidFill>
                  <a:srgbClr val="FF33CC"/>
                </a:solidFill>
                <a:latin typeface="+mj-ea"/>
                <a:ea typeface="+mj-ea"/>
              </a:rPr>
              <a:t>61</a:t>
            </a:r>
            <a:r>
              <a:rPr kumimoji="1" lang="ja-JP" altLang="en-US" sz="2400" dirty="0" smtClean="0">
                <a:solidFill>
                  <a:srgbClr val="FF33CC"/>
                </a:solidFill>
                <a:latin typeface="+mj-ea"/>
                <a:ea typeface="+mj-ea"/>
              </a:rPr>
              <a:t>～</a:t>
            </a:r>
            <a:r>
              <a:rPr kumimoji="1" lang="en-US" altLang="ja-JP" sz="2400" dirty="0" smtClean="0">
                <a:solidFill>
                  <a:srgbClr val="FF33CC"/>
                </a:solidFill>
                <a:latin typeface="+mj-ea"/>
                <a:ea typeface="+mj-ea"/>
              </a:rPr>
              <a:t>66</a:t>
            </a:r>
            <a:r>
              <a:rPr kumimoji="1" lang="ja-JP" altLang="en-US" sz="2400" dirty="0" smtClean="0">
                <a:solidFill>
                  <a:srgbClr val="FF33CC"/>
                </a:solidFill>
                <a:latin typeface="+mj-ea"/>
                <a:ea typeface="+mj-ea"/>
              </a:rPr>
              <a:t>ページ</a:t>
            </a:r>
            <a:endParaRPr kumimoji="1" lang="ja-JP" altLang="en-US" sz="2400" dirty="0">
              <a:solidFill>
                <a:srgbClr val="FF33CC"/>
              </a:solidFill>
              <a:latin typeface="+mj-ea"/>
              <a:ea typeface="+mj-ea"/>
            </a:endParaRPr>
          </a:p>
        </p:txBody>
      </p:sp>
      <p:sp>
        <p:nvSpPr>
          <p:cNvPr id="5" name="正方形/長方形 4"/>
          <p:cNvSpPr/>
          <p:nvPr/>
        </p:nvSpPr>
        <p:spPr>
          <a:xfrm>
            <a:off x="4821463" y="3364080"/>
            <a:ext cx="441146" cy="400110"/>
          </a:xfrm>
          <a:prstGeom prst="rect">
            <a:avLst/>
          </a:prstGeom>
        </p:spPr>
        <p:txBody>
          <a:bodyPr wrap="none">
            <a:spAutoFit/>
          </a:bodyPr>
          <a:lstStyle/>
          <a:p>
            <a:r>
              <a:rPr lang="en-US" altLang="ja-JP" sz="2000" dirty="0">
                <a:solidFill>
                  <a:srgbClr val="FF33CC"/>
                </a:solidFill>
                <a:latin typeface="+mj-ea"/>
              </a:rPr>
              <a:t>※</a:t>
            </a:r>
            <a:endParaRPr lang="ja-JP" altLang="en-US" sz="2000" dirty="0">
              <a:solidFill>
                <a:srgbClr val="FF33CC"/>
              </a:solidFill>
            </a:endParaRPr>
          </a:p>
        </p:txBody>
      </p:sp>
    </p:spTree>
    <p:extLst>
      <p:ext uri="{BB962C8B-B14F-4D97-AF65-F5344CB8AC3E}">
        <p14:creationId xmlns:p14="http://schemas.microsoft.com/office/powerpoint/2010/main" val="280511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500"/>
                                        <p:tgtEl>
                                          <p:spTgt spid="4">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fade">
                                      <p:cBhvr>
                                        <p:cTn id="3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13374"/>
            <a:ext cx="8229600" cy="1143000"/>
          </a:xfrm>
        </p:spPr>
        <p:txBody>
          <a:bodyPr>
            <a:noAutofit/>
          </a:bodyPr>
          <a:lstStyle/>
          <a:p>
            <a:r>
              <a:rPr lang="ja-JP" altLang="en-US" sz="3600" dirty="0" smtClean="0">
                <a:solidFill>
                  <a:srgbClr val="FF0000"/>
                </a:solidFill>
              </a:rPr>
              <a:t>保健所の専門職の役割</a:t>
            </a:r>
            <a:endParaRPr kumimoji="1" lang="ja-JP" altLang="en-US" sz="3600" dirty="0">
              <a:solidFill>
                <a:srgbClr val="FF0000"/>
              </a:solidFill>
            </a:endParaRPr>
          </a:p>
        </p:txBody>
      </p:sp>
      <p:sp>
        <p:nvSpPr>
          <p:cNvPr id="4" name="コンテンツ プレースホルダー 3"/>
          <p:cNvSpPr>
            <a:spLocks noGrp="1"/>
          </p:cNvSpPr>
          <p:nvPr>
            <p:ph idx="1"/>
          </p:nvPr>
        </p:nvSpPr>
        <p:spPr>
          <a:xfrm>
            <a:off x="457200" y="968829"/>
            <a:ext cx="8229600" cy="5889171"/>
          </a:xfrm>
        </p:spPr>
        <p:txBody>
          <a:bodyPr>
            <a:normAutofit/>
          </a:bodyPr>
          <a:lstStyle/>
          <a:p>
            <a:pPr>
              <a:lnSpc>
                <a:spcPts val="4000"/>
              </a:lnSpc>
            </a:pPr>
            <a:r>
              <a:rPr lang="ja-JP" altLang="en-US" sz="2800" dirty="0">
                <a:solidFill>
                  <a:srgbClr val="0000FF"/>
                </a:solidFill>
              </a:rPr>
              <a:t>専門職員の宝庫である保健所において</a:t>
            </a:r>
            <a:r>
              <a:rPr lang="ja-JP" altLang="en-US" sz="2800" dirty="0" smtClean="0">
                <a:solidFill>
                  <a:srgbClr val="0000FF"/>
                </a:solidFill>
              </a:rPr>
              <a:t>，各専門職種が，</a:t>
            </a:r>
            <a:r>
              <a:rPr lang="ja-JP" altLang="en-US" sz="2800" dirty="0" smtClean="0">
                <a:solidFill>
                  <a:srgbClr val="0000FF"/>
                </a:solidFill>
                <a:effectLst>
                  <a:outerShdw blurRad="38100" dist="38100" dir="2700000" algn="tl">
                    <a:srgbClr val="000000">
                      <a:alpha val="43137"/>
                    </a:srgbClr>
                  </a:outerShdw>
                </a:effectLst>
              </a:rPr>
              <a:t>住民</a:t>
            </a:r>
            <a:r>
              <a:rPr lang="ja-JP" altLang="en-US" sz="2800" dirty="0">
                <a:solidFill>
                  <a:srgbClr val="0000FF"/>
                </a:solidFill>
                <a:effectLst>
                  <a:outerShdw blurRad="38100" dist="38100" dir="2700000" algn="tl">
                    <a:srgbClr val="000000">
                      <a:alpha val="43137"/>
                    </a:srgbClr>
                  </a:outerShdw>
                </a:effectLst>
              </a:rPr>
              <a:t>組織育成の必要性</a:t>
            </a:r>
            <a:r>
              <a:rPr lang="ja-JP" altLang="en-US" sz="2800" dirty="0" smtClean="0">
                <a:solidFill>
                  <a:srgbClr val="0000FF"/>
                </a:solidFill>
              </a:rPr>
              <a:t>を学ぶと</a:t>
            </a:r>
            <a:r>
              <a:rPr lang="ja-JP" altLang="en-US" sz="2800" dirty="0">
                <a:solidFill>
                  <a:srgbClr val="0000FF"/>
                </a:solidFill>
              </a:rPr>
              <a:t>とも</a:t>
            </a:r>
            <a:r>
              <a:rPr lang="ja-JP" altLang="en-US" sz="2800" dirty="0" smtClean="0">
                <a:solidFill>
                  <a:srgbClr val="0000FF"/>
                </a:solidFill>
              </a:rPr>
              <a:t>に，現在</a:t>
            </a:r>
            <a:r>
              <a:rPr lang="ja-JP" altLang="en-US" sz="2800" dirty="0">
                <a:solidFill>
                  <a:srgbClr val="0000FF"/>
                </a:solidFill>
              </a:rPr>
              <a:t>実施されている</a:t>
            </a:r>
            <a:r>
              <a:rPr lang="ja-JP" altLang="en-US" sz="2800" dirty="0">
                <a:solidFill>
                  <a:srgbClr val="0000FF"/>
                </a:solidFill>
                <a:effectLst>
                  <a:outerShdw blurRad="38100" dist="38100" dir="2700000" algn="tl">
                    <a:srgbClr val="000000">
                      <a:alpha val="43137"/>
                    </a:srgbClr>
                  </a:outerShdw>
                </a:effectLst>
              </a:rPr>
              <a:t>事業の</a:t>
            </a:r>
            <a:r>
              <a:rPr lang="ja-JP" altLang="en-US" sz="2800" dirty="0" smtClean="0">
                <a:solidFill>
                  <a:srgbClr val="0000FF"/>
                </a:solidFill>
                <a:effectLst>
                  <a:outerShdw blurRad="38100" dist="38100" dir="2700000" algn="tl">
                    <a:srgbClr val="000000">
                      <a:alpha val="43137"/>
                    </a:srgbClr>
                  </a:outerShdw>
                </a:effectLst>
              </a:rPr>
              <a:t>見直し</a:t>
            </a:r>
            <a:r>
              <a:rPr lang="ja-JP" altLang="en-US" sz="2800" dirty="0" smtClean="0">
                <a:solidFill>
                  <a:srgbClr val="0000FF"/>
                </a:solidFill>
              </a:rPr>
              <a:t>の中で，</a:t>
            </a:r>
            <a:r>
              <a:rPr lang="ja-JP" altLang="en-US" sz="2800" dirty="0">
                <a:solidFill>
                  <a:srgbClr val="0000FF"/>
                </a:solidFill>
              </a:rPr>
              <a:t>市町村事業</a:t>
            </a:r>
            <a:r>
              <a:rPr lang="ja-JP" altLang="en-US" sz="2800" dirty="0" smtClean="0">
                <a:solidFill>
                  <a:srgbClr val="0000FF"/>
                </a:solidFill>
              </a:rPr>
              <a:t>と協働しながら，組織づくりや地域づくり</a:t>
            </a:r>
            <a:r>
              <a:rPr lang="ja-JP" altLang="en-US" sz="2800" dirty="0">
                <a:solidFill>
                  <a:srgbClr val="0000FF"/>
                </a:solidFill>
              </a:rPr>
              <a:t>に移行できるような企画</a:t>
            </a:r>
            <a:r>
              <a:rPr lang="ja-JP" altLang="en-US" sz="2800" dirty="0" smtClean="0">
                <a:solidFill>
                  <a:srgbClr val="0000FF"/>
                </a:solidFill>
              </a:rPr>
              <a:t>を検討したり</a:t>
            </a:r>
            <a:r>
              <a:rPr lang="ja-JP" altLang="en-US" sz="2800" dirty="0">
                <a:solidFill>
                  <a:srgbClr val="0000FF"/>
                </a:solidFill>
              </a:rPr>
              <a:t>，</a:t>
            </a:r>
            <a:r>
              <a:rPr lang="ja-JP" altLang="en-US" sz="2800" dirty="0" smtClean="0">
                <a:solidFill>
                  <a:srgbClr val="0000FF"/>
                </a:solidFill>
              </a:rPr>
              <a:t>調整を行う。</a:t>
            </a:r>
            <a:endParaRPr lang="ja-JP" altLang="en-US" sz="2800" dirty="0">
              <a:solidFill>
                <a:srgbClr val="0000FF"/>
              </a:solidFill>
            </a:endParaRPr>
          </a:p>
          <a:p>
            <a:pPr>
              <a:lnSpc>
                <a:spcPts val="4000"/>
              </a:lnSpc>
            </a:pPr>
            <a:r>
              <a:rPr lang="ja-JP" altLang="en-US" sz="2800" dirty="0">
                <a:solidFill>
                  <a:srgbClr val="0000FF"/>
                </a:solidFill>
              </a:rPr>
              <a:t>その際，各課で実施されている事業の調整や，それぞれの</a:t>
            </a:r>
            <a:r>
              <a:rPr lang="ja-JP" altLang="en-US" sz="2800" dirty="0">
                <a:solidFill>
                  <a:srgbClr val="0000FF"/>
                </a:solidFill>
                <a:effectLst>
                  <a:outerShdw blurRad="38100" dist="38100" dir="2700000" algn="tl">
                    <a:srgbClr val="000000">
                      <a:alpha val="43137"/>
                    </a:srgbClr>
                  </a:outerShdw>
                </a:effectLst>
              </a:rPr>
              <a:t>スタッフの役割</a:t>
            </a:r>
            <a:r>
              <a:rPr lang="ja-JP" altLang="en-US" sz="2800" dirty="0">
                <a:solidFill>
                  <a:srgbClr val="0000FF"/>
                </a:solidFill>
              </a:rPr>
              <a:t>を明確にして</a:t>
            </a:r>
            <a:r>
              <a:rPr lang="ja-JP" altLang="en-US" sz="2800" dirty="0" smtClean="0">
                <a:solidFill>
                  <a:srgbClr val="0000FF"/>
                </a:solidFill>
              </a:rPr>
              <a:t>おく。</a:t>
            </a:r>
            <a:endParaRPr lang="en-US" altLang="ja-JP" sz="2800" dirty="0" smtClean="0">
              <a:solidFill>
                <a:srgbClr val="0000FF"/>
              </a:solidFill>
            </a:endParaRPr>
          </a:p>
          <a:p>
            <a:pPr>
              <a:lnSpc>
                <a:spcPts val="4000"/>
              </a:lnSpc>
            </a:pPr>
            <a:r>
              <a:rPr lang="ja-JP" altLang="en-US" sz="2800" dirty="0" smtClean="0">
                <a:solidFill>
                  <a:srgbClr val="0000FF"/>
                </a:solidFill>
              </a:rPr>
              <a:t>組織</a:t>
            </a:r>
            <a:r>
              <a:rPr lang="ja-JP" altLang="en-US" sz="2800" dirty="0">
                <a:solidFill>
                  <a:srgbClr val="0000FF"/>
                </a:solidFill>
              </a:rPr>
              <a:t>育成の導入や活動の展開では，事前に，多くの手法を習得しておくと，会議・研修・大会等で，スムーズな住民参画を得ることが</a:t>
            </a:r>
            <a:r>
              <a:rPr lang="ja-JP" altLang="en-US" sz="2800" dirty="0" smtClean="0">
                <a:solidFill>
                  <a:srgbClr val="0000FF"/>
                </a:solidFill>
              </a:rPr>
              <a:t>できる。</a:t>
            </a:r>
            <a:endParaRPr lang="ja-JP" altLang="en-US" sz="2800" dirty="0">
              <a:solidFill>
                <a:srgbClr val="0000FF"/>
              </a:solidFill>
            </a:endParaRPr>
          </a:p>
        </p:txBody>
      </p:sp>
    </p:spTree>
    <p:extLst>
      <p:ext uri="{BB962C8B-B14F-4D97-AF65-F5344CB8AC3E}">
        <p14:creationId xmlns:p14="http://schemas.microsoft.com/office/powerpoint/2010/main" val="105301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2652</Words>
  <Application>Microsoft Office PowerPoint</Application>
  <PresentationFormat>画面に合わせる (4:3)</PresentationFormat>
  <Paragraphs>151</Paragraphs>
  <Slides>10</Slides>
  <Notes>10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住民組織との協働における それぞれの役割</vt:lpstr>
      <vt:lpstr>市町村及び保健所の役割</vt:lpstr>
      <vt:lpstr>市町村の専門職の役割</vt:lpstr>
      <vt:lpstr>市町村の専門職の役割</vt:lpstr>
      <vt:lpstr>市町村担当課長の役割</vt:lpstr>
      <vt:lpstr>PowerPoint プレゼンテーション</vt:lpstr>
      <vt:lpstr>市町村及び保健所の役割</vt:lpstr>
      <vt:lpstr>保健所の専門職の役割</vt:lpstr>
      <vt:lpstr>保健所の専門職の役割</vt:lpstr>
      <vt:lpstr>保健所の専門職の役割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住民組織との協働における それぞれの役割</dc:title>
  <dc:creator>Shuji Tounai</dc:creator>
  <cp:lastModifiedBy>Shuji Tounai</cp:lastModifiedBy>
  <cp:revision>52</cp:revision>
  <dcterms:created xsi:type="dcterms:W3CDTF">2014-11-09T03:47:36Z</dcterms:created>
  <dcterms:modified xsi:type="dcterms:W3CDTF">2015-03-01T12:22:12Z</dcterms:modified>
</cp:coreProperties>
</file>