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86" r:id="rId4"/>
    <p:sldId id="261" r:id="rId5"/>
    <p:sldId id="285" r:id="rId6"/>
    <p:sldId id="291" r:id="rId7"/>
    <p:sldId id="289" r:id="rId8"/>
    <p:sldId id="290" r:id="rId9"/>
    <p:sldId id="258" r:id="rId10"/>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0000FF"/>
    <a:srgbClr val="FFFF99"/>
    <a:srgbClr val="FFFFCC"/>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5659" autoAdjust="0"/>
  </p:normalViewPr>
  <p:slideViewPr>
    <p:cSldViewPr snapToGrid="0">
      <p:cViewPr>
        <p:scale>
          <a:sx n="50" d="100"/>
          <a:sy n="50" d="100"/>
        </p:scale>
        <p:origin x="-1738" y="-67"/>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3AB845-1643-4DAC-BAC1-E4464A931D28}" type="datetimeFigureOut">
              <a:rPr kumimoji="1" lang="ja-JP" altLang="en-US" smtClean="0"/>
              <a:t>2015/3/1</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C9D337-E7D0-4FD3-B092-14658E06AE2F}" type="slidenum">
              <a:rPr kumimoji="1" lang="ja-JP" altLang="en-US" smtClean="0"/>
              <a:t>‹#›</a:t>
            </a:fld>
            <a:endParaRPr kumimoji="1" lang="ja-JP" altLang="en-US"/>
          </a:p>
        </p:txBody>
      </p:sp>
    </p:spTree>
    <p:extLst>
      <p:ext uri="{BB962C8B-B14F-4D97-AF65-F5344CB8AC3E}">
        <p14:creationId xmlns:p14="http://schemas.microsoft.com/office/powerpoint/2010/main" val="6500966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このパワーポイントでは，</a:t>
            </a:r>
            <a:r>
              <a:rPr kumimoji="1" lang="ja-JP" altLang="en-US" sz="1200" dirty="0" smtClean="0">
                <a:solidFill>
                  <a:srgbClr val="FF0000"/>
                </a:solidFill>
              </a:rPr>
              <a:t>ＰＤＣＡサイクルに基づく住民組織との協働について，解説をします，</a:t>
            </a:r>
            <a:endParaRPr kumimoji="1" lang="ja-JP" altLang="en-US" dirty="0"/>
          </a:p>
        </p:txBody>
      </p:sp>
      <p:sp>
        <p:nvSpPr>
          <p:cNvPr id="4" name="スライド番号プレースホルダー 3"/>
          <p:cNvSpPr>
            <a:spLocks noGrp="1"/>
          </p:cNvSpPr>
          <p:nvPr>
            <p:ph type="sldNum" sz="quarter" idx="10"/>
          </p:nvPr>
        </p:nvSpPr>
        <p:spPr/>
        <p:txBody>
          <a:bodyPr/>
          <a:lstStyle/>
          <a:p>
            <a:fld id="{D9C9D337-E7D0-4FD3-B092-14658E06AE2F}" type="slidenum">
              <a:rPr kumimoji="1" lang="ja-JP" altLang="en-US" smtClean="0"/>
              <a:t>1</a:t>
            </a:fld>
            <a:endParaRPr kumimoji="1" lang="ja-JP" altLang="en-US"/>
          </a:p>
        </p:txBody>
      </p:sp>
    </p:spTree>
    <p:extLst>
      <p:ext uri="{BB962C8B-B14F-4D97-AF65-F5344CB8AC3E}">
        <p14:creationId xmlns:p14="http://schemas.microsoft.com/office/powerpoint/2010/main" val="6200342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保健活動では，ＰＤＣＡサイクルに基づく展開が求められますが，住民組織との協働においても，ＰＤＣＡサイクルに基づく展開が大切です。</a:t>
            </a:r>
            <a:endParaRPr kumimoji="1" lang="en-US" altLang="ja-JP" dirty="0" smtClean="0"/>
          </a:p>
          <a:p>
            <a:r>
              <a:rPr kumimoji="1" lang="en-US" altLang="ja-JP" dirty="0" smtClean="0"/>
              <a:t>Plan</a:t>
            </a:r>
            <a:r>
              <a:rPr kumimoji="1" lang="ja-JP" altLang="en-US" dirty="0" smtClean="0"/>
              <a:t>の段階では，住民組織とめざす姿を共有し，健康課題を共有すること，また，活動費の確保も重要です。</a:t>
            </a:r>
            <a:endParaRPr kumimoji="1" lang="en-US" altLang="ja-JP" dirty="0" smtClean="0"/>
          </a:p>
          <a:p>
            <a:r>
              <a:rPr kumimoji="1" lang="en-US" altLang="ja-JP" dirty="0" smtClean="0"/>
              <a:t>Do</a:t>
            </a:r>
            <a:r>
              <a:rPr kumimoji="1" lang="ja-JP" altLang="en-US" dirty="0" smtClean="0"/>
              <a:t>の段階では，</a:t>
            </a:r>
            <a:r>
              <a:rPr lang="ja-JP" altLang="en-US" sz="1200" dirty="0" smtClean="0">
                <a:solidFill>
                  <a:srgbClr val="0000FF"/>
                </a:solidFill>
              </a:rPr>
              <a:t>会議・組織運営，活動の実践，そして，活動の成果の発表までが含まれます。</a:t>
            </a:r>
            <a:endParaRPr lang="en-US" altLang="ja-JP" sz="1200" dirty="0" smtClean="0">
              <a:solidFill>
                <a:srgbClr val="0000FF"/>
              </a:solidFill>
            </a:endParaRPr>
          </a:p>
          <a:p>
            <a:r>
              <a:rPr kumimoji="1" lang="en-US" altLang="ja-JP" dirty="0" smtClean="0"/>
              <a:t>Check</a:t>
            </a:r>
            <a:r>
              <a:rPr kumimoji="1" lang="ja-JP" altLang="en-US" dirty="0" smtClean="0"/>
              <a:t>の段階では，自分たちの組織活動により，どのような成果が出たかを評価します。活動によって生じた新たな課題や疑問に対して，必要に応じて，調査研究を行います。</a:t>
            </a:r>
            <a:endParaRPr kumimoji="1" lang="en-US" altLang="ja-JP" dirty="0" smtClean="0"/>
          </a:p>
          <a:p>
            <a:r>
              <a:rPr kumimoji="1" lang="en-US" altLang="ja-JP" dirty="0" smtClean="0"/>
              <a:t>Action</a:t>
            </a:r>
            <a:r>
              <a:rPr kumimoji="1" lang="ja-JP" altLang="en-US" dirty="0" smtClean="0"/>
              <a:t>の段階では，活動の評価に基づいて，次年度の活動をどう計画するか，検討</a:t>
            </a:r>
            <a:r>
              <a:rPr kumimoji="1" lang="ja-JP" altLang="en-US" smtClean="0"/>
              <a:t>します。また</a:t>
            </a:r>
            <a:r>
              <a:rPr kumimoji="1" lang="ja-JP" altLang="en-US" dirty="0" smtClean="0"/>
              <a:t>，市町村の健康増進計画等の推進に関与することも重要です。</a:t>
            </a:r>
            <a:endParaRPr kumimoji="1" lang="ja-JP" altLang="en-US" dirty="0"/>
          </a:p>
        </p:txBody>
      </p:sp>
      <p:sp>
        <p:nvSpPr>
          <p:cNvPr id="4" name="スライド番号プレースホルダー 3"/>
          <p:cNvSpPr>
            <a:spLocks noGrp="1"/>
          </p:cNvSpPr>
          <p:nvPr>
            <p:ph type="sldNum" sz="quarter" idx="10"/>
          </p:nvPr>
        </p:nvSpPr>
        <p:spPr/>
        <p:txBody>
          <a:bodyPr/>
          <a:lstStyle/>
          <a:p>
            <a:fld id="{D9C9D337-E7D0-4FD3-B092-14658E06AE2F}" type="slidenum">
              <a:rPr kumimoji="1" lang="ja-JP" altLang="en-US" smtClean="0"/>
              <a:t>2</a:t>
            </a:fld>
            <a:endParaRPr kumimoji="1" lang="ja-JP" altLang="en-US"/>
          </a:p>
        </p:txBody>
      </p:sp>
    </p:spTree>
    <p:extLst>
      <p:ext uri="{BB962C8B-B14F-4D97-AF65-F5344CB8AC3E}">
        <p14:creationId xmlns:p14="http://schemas.microsoft.com/office/powerpoint/2010/main" val="2684975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solidFill>
                  <a:srgbClr val="FF0000"/>
                </a:solidFill>
                <a:latin typeface="+mj-ea"/>
              </a:rPr>
              <a:t>では，これから，ＰＤＣＡサイクルの各段階におけるポイントを解説したいと思います。</a:t>
            </a:r>
            <a:endParaRPr lang="en-US" altLang="ja-JP" sz="1400" dirty="0" smtClean="0">
              <a:solidFill>
                <a:srgbClr val="FF0000"/>
              </a:solidFill>
              <a:latin typeface="+mj-ea"/>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solidFill>
                  <a:srgbClr val="FF0000"/>
                </a:solidFill>
                <a:latin typeface="+mj-ea"/>
              </a:rPr>
              <a:t>まず，</a:t>
            </a:r>
            <a:r>
              <a:rPr lang="en-US" altLang="ja-JP" sz="1400" dirty="0" smtClean="0">
                <a:solidFill>
                  <a:srgbClr val="FF0000"/>
                </a:solidFill>
                <a:latin typeface="+mj-ea"/>
              </a:rPr>
              <a:t>Plan</a:t>
            </a:r>
            <a:r>
              <a:rPr lang="ja-JP" altLang="en-US" sz="1200" dirty="0" smtClean="0">
                <a:solidFill>
                  <a:srgbClr val="FF0000"/>
                </a:solidFill>
                <a:latin typeface="+mj-ea"/>
              </a:rPr>
              <a:t>のプロセスにおけるポイントです。</a:t>
            </a: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rgbClr val="0000FF"/>
                </a:solidFill>
              </a:rPr>
              <a:t>最初に，</a:t>
            </a:r>
            <a:r>
              <a:rPr lang="ja-JP" altLang="ja-JP" sz="1200" dirty="0" smtClean="0">
                <a:solidFill>
                  <a:srgbClr val="0000FF"/>
                </a:solidFill>
              </a:rPr>
              <a:t>住民組織の</a:t>
            </a:r>
            <a:r>
              <a:rPr lang="ja-JP" altLang="en-US" sz="1200" dirty="0" smtClean="0">
                <a:solidFill>
                  <a:srgbClr val="0000FF"/>
                </a:solidFill>
              </a:rPr>
              <a:t>メンバーと</a:t>
            </a:r>
            <a:r>
              <a:rPr lang="ja-JP" altLang="ja-JP" sz="1200" dirty="0" smtClean="0">
                <a:solidFill>
                  <a:srgbClr val="0000FF"/>
                </a:solidFill>
              </a:rPr>
              <a:t>活動目的や目標</a:t>
            </a:r>
            <a:r>
              <a:rPr lang="ja-JP" altLang="en-US" sz="1200" dirty="0" smtClean="0">
                <a:solidFill>
                  <a:srgbClr val="0000FF"/>
                </a:solidFill>
              </a:rPr>
              <a:t>を</a:t>
            </a:r>
            <a:r>
              <a:rPr lang="ja-JP" altLang="ja-JP" sz="1200" dirty="0" smtClean="0">
                <a:solidFill>
                  <a:srgbClr val="0000FF"/>
                </a:solidFill>
              </a:rPr>
              <a:t>共有</a:t>
            </a:r>
            <a:r>
              <a:rPr lang="ja-JP" altLang="en-US" sz="1200" dirty="0" smtClean="0">
                <a:solidFill>
                  <a:srgbClr val="0000FF"/>
                </a:solidFill>
              </a:rPr>
              <a:t>します。すなわち，地域で住民がどんな暮らしができたらいいか，「</a:t>
            </a:r>
            <a:r>
              <a:rPr lang="ja-JP" altLang="ja-JP" sz="1200" dirty="0" smtClean="0">
                <a:solidFill>
                  <a:srgbClr val="0000FF"/>
                </a:solidFill>
              </a:rPr>
              <a:t>めざす姿</a:t>
            </a:r>
            <a:r>
              <a:rPr lang="ja-JP" altLang="en-US" sz="1200" dirty="0" smtClean="0">
                <a:solidFill>
                  <a:srgbClr val="0000FF"/>
                </a:solidFill>
              </a:rPr>
              <a:t>」を描きます。</a:t>
            </a:r>
            <a:r>
              <a:rPr lang="ja-JP" altLang="en-US" sz="1200" dirty="0" smtClean="0">
                <a:solidFill>
                  <a:srgbClr val="FF33CC"/>
                </a:solidFill>
                <a:effectLst>
                  <a:outerShdw blurRad="38100" dist="38100" dir="2700000" algn="tl">
                    <a:srgbClr val="000000">
                      <a:alpha val="43137"/>
                    </a:srgbClr>
                  </a:outerShdw>
                </a:effectLst>
              </a:rPr>
              <a:t>その「めざす姿」を実現するため，</a:t>
            </a:r>
            <a:r>
              <a:rPr lang="ja-JP" altLang="ja-JP" sz="1200" dirty="0" smtClean="0">
                <a:solidFill>
                  <a:srgbClr val="FF33CC"/>
                </a:solidFill>
                <a:effectLst>
                  <a:outerShdw blurRad="38100" dist="38100" dir="2700000" algn="tl">
                    <a:srgbClr val="000000">
                      <a:alpha val="43137"/>
                    </a:srgbClr>
                  </a:outerShdw>
                </a:effectLst>
              </a:rPr>
              <a:t>それぞれの役割</a:t>
            </a:r>
            <a:r>
              <a:rPr lang="ja-JP" altLang="en-US" sz="1200" dirty="0" smtClean="0">
                <a:solidFill>
                  <a:srgbClr val="FF33CC"/>
                </a:solidFill>
                <a:effectLst>
                  <a:outerShdw blurRad="38100" dist="38100" dir="2700000" algn="tl">
                    <a:srgbClr val="000000">
                      <a:alpha val="43137"/>
                    </a:srgbClr>
                  </a:outerShdw>
                </a:effectLst>
              </a:rPr>
              <a:t>を確認します。</a:t>
            </a:r>
            <a:endParaRPr lang="en-US" altLang="ja-JP" sz="1200" dirty="0" smtClean="0">
              <a:solidFill>
                <a:srgbClr val="FF33CC"/>
              </a:solidFill>
              <a:effectLst>
                <a:outerShdw blurRad="38100" dist="38100" dir="2700000" algn="tl">
                  <a:srgbClr val="000000">
                    <a:alpha val="43137"/>
                  </a:srgbClr>
                </a:outerShdw>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rgbClr val="0000FF"/>
                </a:solidFill>
              </a:rPr>
              <a:t>次に，</a:t>
            </a:r>
            <a:r>
              <a:rPr lang="ja-JP" altLang="ja-JP" sz="1200" dirty="0" smtClean="0">
                <a:solidFill>
                  <a:srgbClr val="0000FF"/>
                </a:solidFill>
              </a:rPr>
              <a:t>地域の健康課題の共有</a:t>
            </a:r>
            <a:r>
              <a:rPr lang="ja-JP" altLang="en-US" sz="1200" dirty="0" smtClean="0">
                <a:solidFill>
                  <a:srgbClr val="0000FF"/>
                </a:solidFill>
              </a:rPr>
              <a:t>をします。ここでいう課題とは，「めざす姿」と</a:t>
            </a:r>
            <a:r>
              <a:rPr lang="ja-JP" altLang="ja-JP" sz="1200" dirty="0" smtClean="0">
                <a:solidFill>
                  <a:srgbClr val="0000FF"/>
                </a:solidFill>
              </a:rPr>
              <a:t>現状とのギャップ</a:t>
            </a:r>
            <a:r>
              <a:rPr lang="ja-JP" altLang="en-US" sz="1200" dirty="0" smtClean="0">
                <a:solidFill>
                  <a:srgbClr val="0000FF"/>
                </a:solidFill>
              </a:rPr>
              <a:t>です。最初に確認した「めざす姿」と現状がどれくらい隔たっているかが地域の課題ということになります。</a:t>
            </a:r>
            <a:r>
              <a:rPr lang="ja-JP" altLang="en-US" dirty="0" smtClean="0">
                <a:solidFill>
                  <a:srgbClr val="FF33CC"/>
                </a:solidFill>
                <a:effectLst>
                  <a:outerShdw blurRad="38100" dist="38100" dir="2700000" algn="tl">
                    <a:srgbClr val="000000">
                      <a:alpha val="43137"/>
                    </a:srgbClr>
                  </a:outerShdw>
                </a:effectLst>
              </a:rPr>
              <a:t>こうした</a:t>
            </a:r>
            <a:r>
              <a:rPr lang="ja-JP" altLang="ja-JP" dirty="0" smtClean="0">
                <a:solidFill>
                  <a:srgbClr val="FF33CC"/>
                </a:solidFill>
                <a:effectLst>
                  <a:outerShdw blurRad="38100" dist="38100" dir="2700000" algn="tl">
                    <a:srgbClr val="000000">
                      <a:alpha val="43137"/>
                    </a:srgbClr>
                  </a:outerShdw>
                </a:effectLst>
              </a:rPr>
              <a:t>健康課題</a:t>
            </a:r>
            <a:r>
              <a:rPr lang="ja-JP" altLang="en-US" dirty="0" smtClean="0">
                <a:solidFill>
                  <a:srgbClr val="FF33CC"/>
                </a:solidFill>
                <a:effectLst>
                  <a:outerShdw blurRad="38100" dist="38100" dir="2700000" algn="tl">
                    <a:srgbClr val="000000">
                      <a:alpha val="43137"/>
                    </a:srgbClr>
                  </a:outerShdw>
                </a:effectLst>
              </a:rPr>
              <a:t>に注目して活動を展開していると，自分たちが何めざしていたかが分からなくなり，活動が停滞することも少なくありません。こうした場合には，</a:t>
            </a:r>
            <a:r>
              <a:rPr lang="ja-JP" altLang="ja-JP" dirty="0" smtClean="0">
                <a:solidFill>
                  <a:srgbClr val="FF33CC"/>
                </a:solidFill>
                <a:effectLst>
                  <a:outerShdw blurRad="38100" dist="38100" dir="2700000" algn="tl">
                    <a:srgbClr val="000000">
                      <a:alpha val="43137"/>
                    </a:srgbClr>
                  </a:outerShdw>
                </a:effectLst>
              </a:rPr>
              <a:t>原点に立ち返</a:t>
            </a:r>
            <a:r>
              <a:rPr lang="ja-JP" altLang="en-US" dirty="0" smtClean="0">
                <a:solidFill>
                  <a:srgbClr val="FF33CC"/>
                </a:solidFill>
                <a:effectLst>
                  <a:outerShdw blurRad="38100" dist="38100" dir="2700000" algn="tl">
                    <a:srgbClr val="000000">
                      <a:alpha val="43137"/>
                    </a:srgbClr>
                  </a:outerShdw>
                </a:effectLst>
              </a:rPr>
              <a:t>り，自分たちが何をめざして活動をしていたかを確認することが必要です。</a:t>
            </a:r>
            <a:endParaRPr lang="ja-JP" altLang="en-US" sz="2000" dirty="0" smtClean="0">
              <a:solidFill>
                <a:srgbClr val="FF33CC"/>
              </a:solidFill>
              <a:effectLst>
                <a:outerShdw blurRad="38100" dist="38100" dir="2700000" algn="tl">
                  <a:srgbClr val="000000">
                    <a:alpha val="43137"/>
                  </a:srgbClr>
                </a:outerShdw>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rgbClr val="0000FF"/>
                </a:solidFill>
              </a:rPr>
              <a:t>最後に，</a:t>
            </a:r>
            <a:r>
              <a:rPr lang="ja-JP" altLang="ja-JP" sz="1200" dirty="0" smtClean="0">
                <a:solidFill>
                  <a:srgbClr val="0000FF"/>
                </a:solidFill>
              </a:rPr>
              <a:t>活動費の確保</a:t>
            </a:r>
            <a:r>
              <a:rPr lang="ja-JP" altLang="en-US" sz="1200" dirty="0" smtClean="0">
                <a:solidFill>
                  <a:srgbClr val="0000FF"/>
                </a:solidFill>
              </a:rPr>
              <a:t>もプランの段階でたいへん重要です。住民組織は会費で運営されることもあります。</a:t>
            </a:r>
            <a:endParaRPr lang="en-US" altLang="ja-JP" sz="1200" dirty="0" smtClean="0">
              <a:solidFill>
                <a:srgbClr val="0000FF"/>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rgbClr val="0000FF"/>
                </a:solidFill>
              </a:rPr>
              <a:t>また，自治体からの補助金で運営されることも少なくありませんが，多くの自治体で，住民組織への団体補助が難しくなってきています。</a:t>
            </a:r>
            <a:endParaRPr lang="en-US" altLang="ja-JP" sz="1200" dirty="0" smtClean="0">
              <a:solidFill>
                <a:srgbClr val="0000FF"/>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rgbClr val="0000FF"/>
                </a:solidFill>
              </a:rPr>
              <a:t>このため，行政から住民組織へ事業を委託する形で，財政的な支援を行うことが増えてきました。</a:t>
            </a:r>
            <a:endParaRPr lang="en-US" altLang="ja-JP" sz="1200" dirty="0" smtClean="0">
              <a:solidFill>
                <a:srgbClr val="0000FF"/>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rgbClr val="0000FF"/>
                </a:solidFill>
              </a:rPr>
              <a:t>こうした行政からの事業の受託ということも活動費確保のひとつです。</a:t>
            </a:r>
            <a:endParaRPr lang="en-US" altLang="ja-JP" sz="1200" dirty="0" smtClean="0">
              <a:solidFill>
                <a:srgbClr val="0000FF"/>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rgbClr val="0000FF"/>
                </a:solidFill>
              </a:rPr>
              <a:t>このように活動費を行政に依存するのではなく，自分たちで独自の財源を確保するための収益事業等を検討することも重要です。</a:t>
            </a:r>
            <a:endParaRPr kumimoji="1" lang="ja-JP" altLang="en-US" dirty="0"/>
          </a:p>
        </p:txBody>
      </p:sp>
      <p:sp>
        <p:nvSpPr>
          <p:cNvPr id="4" name="スライド番号プレースホルダー 3"/>
          <p:cNvSpPr>
            <a:spLocks noGrp="1"/>
          </p:cNvSpPr>
          <p:nvPr>
            <p:ph type="sldNum" sz="quarter" idx="10"/>
          </p:nvPr>
        </p:nvSpPr>
        <p:spPr/>
        <p:txBody>
          <a:bodyPr/>
          <a:lstStyle/>
          <a:p>
            <a:fld id="{D9C9D337-E7D0-4FD3-B092-14658E06AE2F}" type="slidenum">
              <a:rPr kumimoji="1" lang="ja-JP" altLang="en-US" smtClean="0"/>
              <a:t>3</a:t>
            </a:fld>
            <a:endParaRPr kumimoji="1" lang="ja-JP" altLang="en-US"/>
          </a:p>
        </p:txBody>
      </p:sp>
    </p:spTree>
    <p:extLst>
      <p:ext uri="{BB962C8B-B14F-4D97-AF65-F5344CB8AC3E}">
        <p14:creationId xmlns:p14="http://schemas.microsoft.com/office/powerpoint/2010/main" val="38062648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これは「めざす姿」と課題との関係を示したものです。</a:t>
            </a:r>
            <a:endParaRPr kumimoji="1" lang="en-US" altLang="ja-JP" dirty="0" smtClean="0"/>
          </a:p>
          <a:p>
            <a:r>
              <a:rPr kumimoji="1" lang="ja-JP" altLang="en-US" dirty="0" smtClean="0"/>
              <a:t>活動によって実現をめざしている地域住民の暮らしと現状とのギャップが地域の課題ということになります。</a:t>
            </a:r>
            <a:endParaRPr kumimoji="1" lang="en-US" altLang="ja-JP" dirty="0" smtClean="0"/>
          </a:p>
          <a:p>
            <a:r>
              <a:rPr kumimoji="1" lang="ja-JP" altLang="en-US" dirty="0" smtClean="0"/>
              <a:t>この図では，最上位に「地域住民のめざす姿」があり，その下に中目標，さらにその下に小目標があり，その目標を達成するための条件が行動目標として書かれています。</a:t>
            </a:r>
            <a:endParaRPr kumimoji="1" lang="en-US" altLang="ja-JP" dirty="0" smtClean="0"/>
          </a:p>
          <a:p>
            <a:r>
              <a:rPr kumimoji="1" lang="ja-JP" altLang="en-US" dirty="0" smtClean="0"/>
              <a:t>ここで，生活習慣病の予防や介護状態の予防は，この図の最上位の目標ではないということに留意していただきたいと思います。</a:t>
            </a:r>
            <a:endParaRPr kumimoji="1" lang="en-US" altLang="ja-JP" dirty="0" smtClean="0"/>
          </a:p>
          <a:p>
            <a:r>
              <a:rPr kumimoji="1" lang="ja-JP" altLang="en-US" dirty="0" smtClean="0"/>
              <a:t>生活習慣病や介護状態になることを予防することにより，その先にある，地域住民がどのような暮らしができたらいいのかを確認することが重要です。</a:t>
            </a:r>
            <a:endParaRPr kumimoji="1" lang="ja-JP" altLang="en-US" dirty="0"/>
          </a:p>
        </p:txBody>
      </p:sp>
      <p:sp>
        <p:nvSpPr>
          <p:cNvPr id="4" name="スライド番号プレースホルダー 3"/>
          <p:cNvSpPr>
            <a:spLocks noGrp="1"/>
          </p:cNvSpPr>
          <p:nvPr>
            <p:ph type="sldNum" sz="quarter" idx="10"/>
          </p:nvPr>
        </p:nvSpPr>
        <p:spPr/>
        <p:txBody>
          <a:bodyPr/>
          <a:lstStyle/>
          <a:p>
            <a:fld id="{D9C9D337-E7D0-4FD3-B092-14658E06AE2F}" type="slidenum">
              <a:rPr kumimoji="1" lang="ja-JP" altLang="en-US" smtClean="0"/>
              <a:t>4</a:t>
            </a:fld>
            <a:endParaRPr kumimoji="1" lang="ja-JP" altLang="en-US"/>
          </a:p>
        </p:txBody>
      </p:sp>
    </p:spTree>
    <p:extLst>
      <p:ext uri="{BB962C8B-B14F-4D97-AF65-F5344CB8AC3E}">
        <p14:creationId xmlns:p14="http://schemas.microsoft.com/office/powerpoint/2010/main" val="33638678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kern="1200" dirty="0" smtClean="0">
                <a:solidFill>
                  <a:srgbClr val="FF0000"/>
                </a:solidFill>
                <a:latin typeface="+mj-ea"/>
                <a:ea typeface="+mn-ea"/>
                <a:cs typeface="+mn-cs"/>
              </a:rPr>
              <a:t>次に，</a:t>
            </a:r>
            <a:r>
              <a:rPr kumimoji="1" lang="en-US" altLang="ja-JP" sz="1400" kern="1200" dirty="0" smtClean="0">
                <a:solidFill>
                  <a:srgbClr val="FF0000"/>
                </a:solidFill>
                <a:latin typeface="+mj-ea"/>
                <a:ea typeface="+mn-ea"/>
                <a:cs typeface="+mn-cs"/>
              </a:rPr>
              <a:t>Do</a:t>
            </a:r>
            <a:r>
              <a:rPr kumimoji="1" lang="ja-JP" altLang="en-US" sz="1200" kern="1200" dirty="0" smtClean="0">
                <a:solidFill>
                  <a:srgbClr val="FF0000"/>
                </a:solidFill>
                <a:latin typeface="+mj-ea"/>
                <a:ea typeface="+mn-ea"/>
                <a:cs typeface="+mn-cs"/>
              </a:rPr>
              <a:t>のプロセスにおけるポイントについて，解説をします。</a:t>
            </a: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rgbClr val="0000FF"/>
                </a:solidFill>
              </a:rPr>
              <a:t>まず，</a:t>
            </a:r>
            <a:r>
              <a:rPr lang="ja-JP" altLang="ja-JP" sz="1200" dirty="0" smtClean="0">
                <a:solidFill>
                  <a:srgbClr val="0000FF"/>
                </a:solidFill>
              </a:rPr>
              <a:t>会議や組織の運営におけるポイント</a:t>
            </a:r>
            <a:r>
              <a:rPr lang="ja-JP" altLang="en-US" sz="1200" dirty="0" smtClean="0">
                <a:solidFill>
                  <a:srgbClr val="0000FF"/>
                </a:solidFill>
              </a:rPr>
              <a:t>を紹介します。</a:t>
            </a:r>
            <a:r>
              <a:rPr lang="ja-JP" altLang="en-US" sz="1200" dirty="0" smtClean="0">
                <a:solidFill>
                  <a:srgbClr val="FF33CC"/>
                </a:solidFill>
                <a:effectLst>
                  <a:outerShdw blurRad="38100" dist="38100" dir="2700000" algn="tl">
                    <a:srgbClr val="000000">
                      <a:alpha val="43137"/>
                    </a:srgbClr>
                  </a:outerShdw>
                </a:effectLst>
              </a:rPr>
              <a:t>住民組織活動においては，構成員が集まる会議や学習会が大きな意味を持ちます。こうした場で，住民組織の構成員が</a:t>
            </a:r>
            <a:r>
              <a:rPr lang="ja-JP" altLang="ja-JP" sz="1200" dirty="0" smtClean="0">
                <a:solidFill>
                  <a:srgbClr val="FF33CC"/>
                </a:solidFill>
                <a:effectLst>
                  <a:outerShdw blurRad="38100" dist="38100" dir="2700000" algn="tl">
                    <a:srgbClr val="000000">
                      <a:alpha val="43137"/>
                    </a:srgbClr>
                  </a:outerShdw>
                </a:effectLst>
              </a:rPr>
              <a:t>本音</a:t>
            </a:r>
            <a:r>
              <a:rPr lang="ja-JP" altLang="en-US" sz="1200" dirty="0" smtClean="0">
                <a:solidFill>
                  <a:srgbClr val="FF33CC"/>
                </a:solidFill>
                <a:effectLst>
                  <a:outerShdw blurRad="38100" dist="38100" dir="2700000" algn="tl">
                    <a:srgbClr val="000000">
                      <a:alpha val="43137"/>
                    </a:srgbClr>
                  </a:outerShdw>
                </a:effectLst>
              </a:rPr>
              <a:t>を</a:t>
            </a:r>
            <a:r>
              <a:rPr lang="ja-JP" altLang="ja-JP" sz="1200" dirty="0" smtClean="0">
                <a:solidFill>
                  <a:srgbClr val="FF33CC"/>
                </a:solidFill>
                <a:effectLst>
                  <a:outerShdw blurRad="38100" dist="38100" dir="2700000" algn="tl">
                    <a:srgbClr val="000000">
                      <a:alpha val="43137"/>
                    </a:srgbClr>
                  </a:outerShdw>
                </a:effectLst>
              </a:rPr>
              <a:t>語れる</a:t>
            </a:r>
            <a:r>
              <a:rPr lang="ja-JP" altLang="en-US" sz="1200" dirty="0" smtClean="0">
                <a:solidFill>
                  <a:srgbClr val="FF33CC"/>
                </a:solidFill>
                <a:effectLst>
                  <a:outerShdw blurRad="38100" dist="38100" dir="2700000" algn="tl">
                    <a:srgbClr val="000000">
                      <a:alpha val="43137"/>
                    </a:srgbClr>
                  </a:outerShdw>
                </a:effectLst>
              </a:rPr>
              <a:t>こと，自分の発言を否定されないことが大切です。会議や学習会の企画・進行は住民主体で行い，構成員で役割を分担するといいでしょう。学習会においては，タイムリーな情報提供，すぐに役立つ研修内容であることが，構成員のモチベーションを上げるのに有効です。</a:t>
            </a:r>
            <a:endParaRPr lang="en-US" altLang="ja-JP" sz="1200" dirty="0" smtClean="0">
              <a:solidFill>
                <a:srgbClr val="FF33CC"/>
              </a:solidFill>
              <a:effectLst>
                <a:outerShdw blurRad="38100" dist="38100" dir="2700000" algn="tl">
                  <a:srgbClr val="000000">
                    <a:alpha val="43137"/>
                  </a:srgbClr>
                </a:outerShdw>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rgbClr val="0000FF"/>
                </a:solidFill>
              </a:rPr>
              <a:t>２つ目の</a:t>
            </a:r>
            <a:r>
              <a:rPr lang="ja-JP" altLang="ja-JP" sz="1200" dirty="0" smtClean="0">
                <a:solidFill>
                  <a:srgbClr val="0000FF"/>
                </a:solidFill>
              </a:rPr>
              <a:t>活動の実践におけるポイント</a:t>
            </a:r>
            <a:r>
              <a:rPr lang="ja-JP" altLang="en-US" sz="1200" dirty="0" smtClean="0">
                <a:solidFill>
                  <a:srgbClr val="0000FF"/>
                </a:solidFill>
              </a:rPr>
              <a:t>として，</a:t>
            </a:r>
            <a:r>
              <a:rPr lang="ja-JP" altLang="en-US" dirty="0" smtClean="0">
                <a:solidFill>
                  <a:srgbClr val="FF33CC"/>
                </a:solidFill>
                <a:effectLst>
                  <a:outerShdw blurRad="38100" dist="38100" dir="2700000" algn="tl">
                    <a:srgbClr val="000000">
                      <a:alpha val="43137"/>
                    </a:srgbClr>
                  </a:outerShdw>
                </a:effectLst>
              </a:rPr>
              <a:t>声かけ，訪問などの実践がしやすい工夫が重要です。声かけ，訪問を行う場合，啓発用のリーフレットなど，配布物があれば，日頃，面識の少ない人への声かけや訪問もしやすくなります。また，訪問の際に，ただ配布物を渡すだけでなく，そこで，地域住民がどんなことで困っているのか，地域のニーズを把握することも大切です。こうした把握した地域の課題やニーズを保健師等に伝えることは，構成員にとって，自分が役に立っていると感じられる場面であり，活動のやりがいにもつながります。このように，活動の実践において，やりがいや楽しさを感じられるような工夫が重要です。</a:t>
            </a:r>
            <a:endParaRPr lang="en-US" altLang="ja-JP" dirty="0" smtClean="0">
              <a:solidFill>
                <a:srgbClr val="FF33CC"/>
              </a:solidFill>
              <a:effectLst>
                <a:outerShdw blurRad="38100" dist="38100" dir="2700000" algn="tl">
                  <a:srgbClr val="000000">
                    <a:alpha val="43137"/>
                  </a:srgbClr>
                </a:outerShdw>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rgbClr val="0000FF"/>
                </a:solidFill>
              </a:rPr>
              <a:t>３つ目が，</a:t>
            </a:r>
            <a:r>
              <a:rPr lang="ja-JP" altLang="ja-JP" sz="1200" dirty="0" smtClean="0">
                <a:solidFill>
                  <a:srgbClr val="0000FF"/>
                </a:solidFill>
              </a:rPr>
              <a:t>活動やその成果の発表</a:t>
            </a:r>
            <a:r>
              <a:rPr lang="ja-JP" altLang="en-US" sz="1200" dirty="0" smtClean="0">
                <a:solidFill>
                  <a:srgbClr val="0000FF"/>
                </a:solidFill>
              </a:rPr>
              <a:t>です。実際に自分たちが行った活動を多くの地域住民に知ってもらう発表の場や行政に対して問題提起をする場も必要です。</a:t>
            </a:r>
            <a:r>
              <a:rPr lang="ja-JP" altLang="en-US" dirty="0" smtClean="0">
                <a:solidFill>
                  <a:srgbClr val="FF33CC"/>
                </a:solidFill>
                <a:effectLst>
                  <a:outerShdw blurRad="38100" dist="38100" dir="2700000" algn="tl">
                    <a:srgbClr val="000000">
                      <a:alpha val="43137"/>
                    </a:srgbClr>
                  </a:outerShdw>
                </a:effectLst>
              </a:rPr>
              <a:t>市町村報等の広報紙で住民組織の活動を紹介することも有効です。</a:t>
            </a:r>
          </a:p>
          <a:p>
            <a:pPr marL="0" marR="0" indent="0" algn="l" defTabSz="914400" rtl="0" eaLnBrk="1" fontAlgn="auto" latinLnBrk="0" hangingPunct="1">
              <a:lnSpc>
                <a:spcPct val="100000"/>
              </a:lnSpc>
              <a:spcBef>
                <a:spcPts val="0"/>
              </a:spcBef>
              <a:spcAft>
                <a:spcPts val="0"/>
              </a:spcAft>
              <a:buClrTx/>
              <a:buSzTx/>
              <a:buFontTx/>
              <a:buNone/>
              <a:tabLst/>
              <a:defRPr/>
            </a:pPr>
            <a:endParaRPr lang="ja-JP" altLang="en-US" sz="1200" dirty="0" smtClean="0">
              <a:solidFill>
                <a:srgbClr val="0000FF"/>
              </a:solidFill>
            </a:endParaRPr>
          </a:p>
          <a:p>
            <a:endParaRPr lang="ja-JP" altLang="ja-JP" sz="1200" dirty="0" smtClean="0">
              <a:solidFill>
                <a:srgbClr val="FF33CC"/>
              </a:solidFill>
              <a:effectLst>
                <a:outerShdw blurRad="38100" dist="38100" dir="2700000" algn="tl">
                  <a:srgbClr val="000000">
                    <a:alpha val="43137"/>
                  </a:srgbClr>
                </a:outerShdw>
              </a:effectLs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ja-JP" altLang="en-US" sz="1200" dirty="0" smtClean="0">
              <a:solidFill>
                <a:srgbClr val="0000FF"/>
              </a:solidFill>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D9C9D337-E7D0-4FD3-B092-14658E06AE2F}" type="slidenum">
              <a:rPr kumimoji="1" lang="ja-JP" altLang="en-US" smtClean="0"/>
              <a:t>5</a:t>
            </a:fld>
            <a:endParaRPr kumimoji="1" lang="ja-JP" altLang="en-US"/>
          </a:p>
        </p:txBody>
      </p:sp>
    </p:spTree>
    <p:extLst>
      <p:ext uri="{BB962C8B-B14F-4D97-AF65-F5344CB8AC3E}">
        <p14:creationId xmlns:p14="http://schemas.microsoft.com/office/powerpoint/2010/main" val="37482625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smtClean="0"/>
              <a:t>これは，岡山県が作成した「愛育委員活動テキスト」の一節で，「</a:t>
            </a:r>
            <a:r>
              <a:rPr lang="ja-JP" altLang="en-US" sz="1200" dirty="0" smtClean="0">
                <a:solidFill>
                  <a:srgbClr val="FF0000"/>
                </a:solidFill>
              </a:rPr>
              <a:t>出席してよかったと思える会議にするために」を抜粋したものです。</a:t>
            </a:r>
            <a:endParaRPr lang="en-US" altLang="ja-JP" sz="1200" dirty="0" smtClean="0">
              <a:solidFill>
                <a:srgbClr val="FF0000"/>
              </a:solidFill>
            </a:endParaRPr>
          </a:p>
          <a:p>
            <a:r>
              <a:rPr lang="ja-JP" altLang="en-US" sz="1200" b="0" dirty="0" smtClean="0"/>
              <a:t>愛育委員に限らず，住民組織活動における会議運営のポイントがうまくまとめられています。</a:t>
            </a:r>
            <a:endParaRPr lang="en-US" altLang="ja-JP" sz="1200" b="0" dirty="0" smtClean="0"/>
          </a:p>
          <a:p>
            <a:r>
              <a:rPr kumimoji="1" lang="ja-JP" altLang="en-US" dirty="0" smtClean="0"/>
              <a:t>まず，住民組織活動において，会議や学習会を持つ場合には，無理のない時間と場所を選び，開催時間を守り，予定の時間内で済むよう心がけることです。</a:t>
            </a:r>
            <a:endParaRPr kumimoji="1" lang="en-US" altLang="ja-JP" dirty="0" smtClean="0"/>
          </a:p>
          <a:p>
            <a:r>
              <a:rPr kumimoji="1" lang="ja-JP" altLang="en-US" dirty="0" smtClean="0"/>
              <a:t>２つ目に，普段の活動についてお互いに話し合ったり，悩みや相談ごとが出せる雰囲気づくりをすることです。</a:t>
            </a:r>
            <a:endParaRPr kumimoji="1" lang="en-US" altLang="ja-JP" dirty="0" smtClean="0"/>
          </a:p>
          <a:p>
            <a:r>
              <a:rPr kumimoji="1" lang="ja-JP" altLang="en-US" dirty="0" smtClean="0"/>
              <a:t>活動のやりがいを話し合うことで活動の喜びや自信を深めることにもつながります。</a:t>
            </a:r>
          </a:p>
          <a:p>
            <a:r>
              <a:rPr kumimoji="1" lang="ja-JP" altLang="en-US" dirty="0" smtClean="0"/>
              <a:t>３つ目は，欠席したメンバーに話し合いの内容等を報告することです。</a:t>
            </a:r>
            <a:endParaRPr kumimoji="1" lang="en-US" altLang="ja-JP" dirty="0" smtClean="0"/>
          </a:p>
          <a:p>
            <a:r>
              <a:rPr kumimoji="1" lang="ja-JP" altLang="en-US" dirty="0" smtClean="0"/>
              <a:t>欠席することで，次の話し合いについて行けずに「取り残され感」を味わうことが少なくありません。</a:t>
            </a:r>
            <a:endParaRPr kumimoji="1" lang="en-US" altLang="ja-JP" dirty="0" smtClean="0"/>
          </a:p>
          <a:p>
            <a:r>
              <a:rPr kumimoji="1" lang="ja-JP" altLang="en-US" dirty="0" smtClean="0"/>
              <a:t>こうしたことが，構成員の減少にもつながりかねません。</a:t>
            </a:r>
            <a:endParaRPr kumimoji="1" lang="en-US" altLang="ja-JP" dirty="0" smtClean="0"/>
          </a:p>
          <a:p>
            <a:r>
              <a:rPr kumimoji="1" lang="ja-JP" altLang="en-US" dirty="0" smtClean="0"/>
              <a:t>欠席したメンバーへのフォローはとても大切なことです。</a:t>
            </a:r>
            <a:endParaRPr kumimoji="1" lang="en-US" altLang="ja-JP" dirty="0" smtClean="0"/>
          </a:p>
          <a:p>
            <a:r>
              <a:rPr kumimoji="1" lang="ja-JP" altLang="en-US" dirty="0" smtClean="0"/>
              <a:t>会議や学習会に欠席したメンバーを非難しないことは，言うまでもありません。</a:t>
            </a:r>
          </a:p>
          <a:p>
            <a:r>
              <a:rPr kumimoji="1" lang="ja-JP" altLang="en-US" dirty="0" smtClean="0"/>
              <a:t>４つ目に，子育て中のメンバーが会議や学習会に安心して参加できるように，子どもを連れての出席もできるよう配慮をすることです。</a:t>
            </a:r>
            <a:endParaRPr kumimoji="1" lang="en-US" altLang="ja-JP" dirty="0" smtClean="0"/>
          </a:p>
          <a:p>
            <a:r>
              <a:rPr kumimoji="1" lang="ja-JP" altLang="en-US" dirty="0" smtClean="0"/>
              <a:t>最後に，会議は会長や司会者だけが頑張っても，うまくいくものではありません。</a:t>
            </a:r>
            <a:endParaRPr kumimoji="1" lang="en-US" altLang="ja-JP" dirty="0" smtClean="0"/>
          </a:p>
          <a:p>
            <a:r>
              <a:rPr kumimoji="1" lang="ja-JP" altLang="en-US" dirty="0" smtClean="0"/>
              <a:t>出席者全員で作り上げていくものであることを理解してもらいましょう。</a:t>
            </a:r>
            <a:endParaRPr kumimoji="1" lang="ja-JP" altLang="en-US" dirty="0"/>
          </a:p>
        </p:txBody>
      </p:sp>
      <p:sp>
        <p:nvSpPr>
          <p:cNvPr id="4" name="スライド番号プレースホルダー 3"/>
          <p:cNvSpPr>
            <a:spLocks noGrp="1"/>
          </p:cNvSpPr>
          <p:nvPr>
            <p:ph type="sldNum" sz="quarter" idx="10"/>
          </p:nvPr>
        </p:nvSpPr>
        <p:spPr/>
        <p:txBody>
          <a:bodyPr/>
          <a:lstStyle/>
          <a:p>
            <a:fld id="{D9C9D337-E7D0-4FD3-B092-14658E06AE2F}" type="slidenum">
              <a:rPr kumimoji="1" lang="ja-JP" altLang="en-US" smtClean="0"/>
              <a:t>6</a:t>
            </a:fld>
            <a:endParaRPr kumimoji="1" lang="ja-JP" altLang="en-US"/>
          </a:p>
        </p:txBody>
      </p:sp>
    </p:spTree>
    <p:extLst>
      <p:ext uri="{BB962C8B-B14F-4D97-AF65-F5344CB8AC3E}">
        <p14:creationId xmlns:p14="http://schemas.microsoft.com/office/powerpoint/2010/main" val="2464813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kern="100" dirty="0" smtClean="0">
                <a:solidFill>
                  <a:srgbClr val="FF0000"/>
                </a:solidFill>
                <a:latin typeface="+mj-ea"/>
                <a:ea typeface="+mn-ea"/>
                <a:cs typeface="Times New Roman"/>
              </a:rPr>
              <a:t>次に，</a:t>
            </a:r>
            <a:r>
              <a:rPr kumimoji="1" lang="en-US" altLang="ja-JP" sz="1400" kern="100" dirty="0" smtClean="0">
                <a:solidFill>
                  <a:srgbClr val="FF0000"/>
                </a:solidFill>
                <a:latin typeface="+mj-ea"/>
                <a:ea typeface="+mn-ea"/>
                <a:cs typeface="Times New Roman"/>
              </a:rPr>
              <a:t>Check</a:t>
            </a:r>
            <a:r>
              <a:rPr kumimoji="1" lang="ja-JP" altLang="en-US" sz="1200" kern="100" dirty="0" smtClean="0">
                <a:solidFill>
                  <a:srgbClr val="FF0000"/>
                </a:solidFill>
                <a:latin typeface="+mj-ea"/>
                <a:ea typeface="+mn-ea"/>
                <a:cs typeface="Times New Roman"/>
              </a:rPr>
              <a:t>のプロセスにおけるポイントを紹介します。</a:t>
            </a:r>
            <a:endParaRPr kumimoji="1" lang="en-US" altLang="ja-JP" sz="1200" kern="100" dirty="0" smtClean="0">
              <a:solidFill>
                <a:srgbClr val="FF0000"/>
              </a:solidFill>
              <a:latin typeface="+mj-ea"/>
              <a:ea typeface="+mn-ea"/>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solidFill>
                  <a:schemeClr val="tx1"/>
                </a:solidFill>
                <a:effectLst/>
                <a:latin typeface="+mn-lt"/>
                <a:ea typeface="+mn-ea"/>
                <a:cs typeface="+mn-cs"/>
              </a:rPr>
              <a:t>ここでは住民組織による調査・研究が</a:t>
            </a:r>
            <a:r>
              <a:rPr kumimoji="1" lang="ja-JP" altLang="en-US" sz="1200" kern="1200" dirty="0" smtClean="0">
                <a:solidFill>
                  <a:schemeClr val="tx1"/>
                </a:solidFill>
                <a:effectLst/>
                <a:latin typeface="+mn-lt"/>
                <a:ea typeface="+mn-ea"/>
                <a:cs typeface="+mn-cs"/>
              </a:rPr>
              <a:t>鍵となります</a:t>
            </a:r>
            <a:r>
              <a:rPr kumimoji="1" lang="ja-JP" altLang="ja-JP" sz="1200" kern="1200" dirty="0" smtClean="0">
                <a:solidFill>
                  <a:schemeClr val="tx1"/>
                </a:solidFill>
                <a:effectLst/>
                <a:latin typeface="+mn-lt"/>
                <a:ea typeface="+mn-ea"/>
                <a:cs typeface="+mn-cs"/>
              </a:rPr>
              <a:t>。</a:t>
            </a:r>
            <a:endParaRPr kumimoji="1" lang="en-US" altLang="ja-JP" sz="1200" kern="1200" dirty="0" smtClean="0">
              <a:solidFill>
                <a:schemeClr val="tx1"/>
              </a:solidFill>
              <a:effectLst/>
              <a:latin typeface="+mn-lt"/>
              <a:ea typeface="+mn-ea"/>
              <a:cs typeface="+mn-cs"/>
            </a:endParaRPr>
          </a:p>
          <a:p>
            <a:r>
              <a:rPr kumimoji="1" lang="ja-JP" altLang="en-US" dirty="0" smtClean="0"/>
              <a:t>まず，既存の保健統計データによる評価です。</a:t>
            </a:r>
            <a:endParaRPr kumimoji="1" lang="en-US" altLang="ja-JP" dirty="0" smtClean="0"/>
          </a:p>
          <a:p>
            <a:r>
              <a:rPr kumimoji="1" lang="ja-JP" altLang="en-US" dirty="0" smtClean="0"/>
              <a:t>これは，プランの段階の地域の健康課題の把握にも共通することですが，わかりやすい保健統計指標を提示し，地域の健康課題の「見える化」を図ることは専門職の重要な役割と言えます。</a:t>
            </a:r>
            <a:br>
              <a:rPr kumimoji="1" lang="ja-JP" altLang="en-US" dirty="0" smtClean="0"/>
            </a:br>
            <a:r>
              <a:rPr kumimoji="1" lang="ja-JP" altLang="en-US" dirty="0" smtClean="0"/>
              <a:t>住民自身も保健統計資料を「読み解く」力を身につけることによって，エンパワーされることも少なくありません。　　　</a:t>
            </a:r>
          </a:p>
          <a:p>
            <a:r>
              <a:rPr kumimoji="1" lang="ja-JP" altLang="en-US" dirty="0" smtClean="0"/>
              <a:t>２つ目が，日常の活動による評価です。</a:t>
            </a:r>
            <a:br>
              <a:rPr kumimoji="1" lang="ja-JP" altLang="en-US" dirty="0" smtClean="0"/>
            </a:br>
            <a:r>
              <a:rPr kumimoji="1" lang="ja-JP" altLang="en-US" dirty="0" smtClean="0"/>
              <a:t>住民組織のメンバーは，会議や学習会，声かけ・訪問などの活動を通じて，多くの住民の声を聞く機会があります。こうした地域住民の声から，地域の健康課題が住民組織活動によってどう変化しているのかを把握することができます。</a:t>
            </a:r>
          </a:p>
          <a:p>
            <a:r>
              <a:rPr kumimoji="1" lang="ja-JP" altLang="en-US" dirty="0" smtClean="0"/>
              <a:t>３つ目として，活動を通して新たな地域の課題や疑問が出てきた場合，それを解決するために，実態調査を企画・実施することも良いでしょう。</a:t>
            </a:r>
          </a:p>
          <a:p>
            <a:r>
              <a:rPr kumimoji="1" lang="ja-JP" altLang="en-US" dirty="0" smtClean="0"/>
              <a:t>こうした調査結果を公表したり，学習会等に活用したりと，次の活動に反映させることで，メンバーのエンパワーにつながります。</a:t>
            </a:r>
            <a:endParaRPr kumimoji="1" lang="ja-JP" altLang="en-US" dirty="0"/>
          </a:p>
        </p:txBody>
      </p:sp>
      <p:sp>
        <p:nvSpPr>
          <p:cNvPr id="4" name="スライド番号プレースホルダー 3"/>
          <p:cNvSpPr>
            <a:spLocks noGrp="1"/>
          </p:cNvSpPr>
          <p:nvPr>
            <p:ph type="sldNum" sz="quarter" idx="10"/>
          </p:nvPr>
        </p:nvSpPr>
        <p:spPr/>
        <p:txBody>
          <a:bodyPr/>
          <a:lstStyle/>
          <a:p>
            <a:fld id="{D9C9D337-E7D0-4FD3-B092-14658E06AE2F}" type="slidenum">
              <a:rPr kumimoji="1" lang="ja-JP" altLang="en-US" smtClean="0"/>
              <a:t>7</a:t>
            </a:fld>
            <a:endParaRPr kumimoji="1" lang="ja-JP" altLang="en-US"/>
          </a:p>
        </p:txBody>
      </p:sp>
    </p:spTree>
    <p:extLst>
      <p:ext uri="{BB962C8B-B14F-4D97-AF65-F5344CB8AC3E}">
        <p14:creationId xmlns:p14="http://schemas.microsoft.com/office/powerpoint/2010/main" val="35389215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最後に，</a:t>
            </a:r>
            <a:r>
              <a:rPr kumimoji="1" lang="en-US" altLang="ja-JP" sz="1200" kern="100" dirty="0" smtClean="0">
                <a:solidFill>
                  <a:srgbClr val="FF0000"/>
                </a:solidFill>
                <a:latin typeface="+mj-ea"/>
                <a:ea typeface="+mn-ea"/>
                <a:cs typeface="Times New Roman"/>
              </a:rPr>
              <a:t>Action</a:t>
            </a:r>
            <a:r>
              <a:rPr kumimoji="1" lang="ja-JP" altLang="en-US" sz="1200" kern="100" dirty="0" smtClean="0">
                <a:solidFill>
                  <a:srgbClr val="FF0000"/>
                </a:solidFill>
                <a:latin typeface="+mj-ea"/>
                <a:ea typeface="+mn-ea"/>
                <a:cs typeface="Times New Roman"/>
              </a:rPr>
              <a:t>のプロセスにおけるポイント</a:t>
            </a:r>
            <a:r>
              <a:rPr kumimoji="1" lang="ja-JP" altLang="en-US" sz="1200" kern="1200" dirty="0" smtClean="0">
                <a:solidFill>
                  <a:schemeClr val="tx1"/>
                </a:solidFill>
                <a:latin typeface="+mn-lt"/>
                <a:ea typeface="+mn-ea"/>
                <a:cs typeface="+mn-cs"/>
              </a:rPr>
              <a:t>を紹介します。</a:t>
            </a:r>
            <a:endParaRPr kumimoji="1" lang="en-US" altLang="ja-JP"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00" dirty="0" smtClean="0">
                <a:solidFill>
                  <a:srgbClr val="FF0000"/>
                </a:solidFill>
                <a:latin typeface="+mj-ea"/>
                <a:ea typeface="+mn-ea"/>
                <a:cs typeface="Times New Roman"/>
              </a:rPr>
              <a:t>ここでは，</a:t>
            </a:r>
            <a:r>
              <a:rPr lang="ja-JP" altLang="ja-JP" sz="1200" kern="100" dirty="0" smtClean="0">
                <a:solidFill>
                  <a:srgbClr val="0000FF"/>
                </a:solidFill>
                <a:effectLst/>
                <a:ea typeface="ＭＳ ゴシック"/>
                <a:cs typeface="Times New Roman"/>
              </a:rPr>
              <a:t>健康増進計画等の推進への関与・</a:t>
            </a:r>
            <a:r>
              <a:rPr lang="ja-JP" altLang="en-US" sz="1200" kern="100" dirty="0" smtClean="0">
                <a:solidFill>
                  <a:srgbClr val="0000FF"/>
                </a:solidFill>
                <a:effectLst/>
                <a:ea typeface="ＭＳ ゴシック"/>
                <a:cs typeface="Times New Roman"/>
              </a:rPr>
              <a:t>協働の推進</a:t>
            </a:r>
            <a:r>
              <a:rPr lang="ja-JP" altLang="en-US" sz="1200" kern="100" dirty="0" smtClean="0">
                <a:solidFill>
                  <a:srgbClr val="0000FF"/>
                </a:solidFill>
                <a:effectLst/>
                <a:ea typeface="ＭＳ 明朝"/>
                <a:cs typeface="Times New Roman"/>
              </a:rPr>
              <a:t>が鍵となります。</a:t>
            </a:r>
            <a:endParaRPr lang="en-US" altLang="ja-JP" sz="1200" kern="100" dirty="0" smtClean="0">
              <a:solidFill>
                <a:srgbClr val="0000FF"/>
              </a:solidFill>
              <a:effectLst/>
              <a:ea typeface="ＭＳ 明朝"/>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00" dirty="0" smtClean="0">
                <a:solidFill>
                  <a:srgbClr val="FF0000"/>
                </a:solidFill>
                <a:latin typeface="+mj-ea"/>
                <a:ea typeface="+mn-ea"/>
                <a:cs typeface="Times New Roman"/>
              </a:rPr>
              <a:t>住民組織活動が，自治体の保健計画に沿って展開されるように，活動の評価に基づいて，次年度の活動の見直すとともに，健康増進計画等の保健計画に記載された目標がそれぞれの組織・ 団体の活動内容に反映されるよう支援します。</a:t>
            </a:r>
            <a:br>
              <a:rPr kumimoji="1" lang="ja-JP" altLang="en-US" sz="1200" kern="100" dirty="0" smtClean="0">
                <a:solidFill>
                  <a:srgbClr val="FF0000"/>
                </a:solidFill>
                <a:latin typeface="+mj-ea"/>
                <a:ea typeface="+mn-ea"/>
                <a:cs typeface="Times New Roman"/>
              </a:rPr>
            </a:br>
            <a:r>
              <a:rPr kumimoji="1" lang="ja-JP" altLang="en-US" sz="1200" kern="100" dirty="0" smtClean="0">
                <a:solidFill>
                  <a:srgbClr val="FF0000"/>
                </a:solidFill>
                <a:latin typeface="+mj-ea"/>
                <a:ea typeface="+mn-ea"/>
                <a:cs typeface="Times New Roman"/>
              </a:rPr>
              <a:t>同じ目標の達成をめざす組織・団体との協働を促すことも有効です。</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00" dirty="0" smtClean="0">
                <a:solidFill>
                  <a:srgbClr val="FF0000"/>
                </a:solidFill>
                <a:latin typeface="+mj-ea"/>
                <a:ea typeface="+mn-ea"/>
                <a:cs typeface="Times New Roman"/>
              </a:rPr>
              <a:t>Action</a:t>
            </a:r>
            <a:r>
              <a:rPr kumimoji="1" lang="ja-JP" altLang="en-US" sz="1200" kern="100" dirty="0" smtClean="0">
                <a:solidFill>
                  <a:srgbClr val="FF0000"/>
                </a:solidFill>
                <a:latin typeface="+mj-ea"/>
                <a:ea typeface="+mn-ea"/>
                <a:cs typeface="Times New Roman"/>
              </a:rPr>
              <a:t>のプロセスには，住民組織活動を見直すことだけでなく，住民組織が行政の政策づくりに関与することも含まれます。</a:t>
            </a:r>
            <a:br>
              <a:rPr kumimoji="1" lang="ja-JP" altLang="en-US" sz="1200" kern="100" dirty="0" smtClean="0">
                <a:solidFill>
                  <a:srgbClr val="FF0000"/>
                </a:solidFill>
                <a:latin typeface="+mj-ea"/>
                <a:ea typeface="+mn-ea"/>
                <a:cs typeface="Times New Roman"/>
              </a:rPr>
            </a:br>
            <a:r>
              <a:rPr kumimoji="1" lang="ja-JP" altLang="en-US" sz="1200" kern="100" dirty="0" smtClean="0">
                <a:solidFill>
                  <a:srgbClr val="FF0000"/>
                </a:solidFill>
                <a:latin typeface="+mj-ea"/>
                <a:ea typeface="+mn-ea"/>
                <a:cs typeface="Times New Roman"/>
              </a:rPr>
              <a:t>健康増進計画など，自治体の保健福祉計画の策定・推進に住民の意見を反映できる体制を構築しておくことが必要です。</a:t>
            </a:r>
            <a:br>
              <a:rPr kumimoji="1" lang="ja-JP" altLang="en-US" sz="1200" kern="100" dirty="0" smtClean="0">
                <a:solidFill>
                  <a:srgbClr val="FF0000"/>
                </a:solidFill>
                <a:latin typeface="+mj-ea"/>
                <a:ea typeface="+mn-ea"/>
                <a:cs typeface="Times New Roman"/>
              </a:rPr>
            </a:br>
            <a:r>
              <a:rPr kumimoji="1" lang="ja-JP" altLang="en-US" sz="1200" kern="100" dirty="0" smtClean="0">
                <a:solidFill>
                  <a:srgbClr val="FF0000"/>
                </a:solidFill>
                <a:latin typeface="+mj-ea"/>
                <a:ea typeface="+mn-ea"/>
                <a:cs typeface="Times New Roman"/>
              </a:rPr>
              <a:t>具体的には，住民組織・団体から，策定委員会の委員や推進協議会の委員を選出するとともに，住民組織・団体からヒアリングを行い，次年度の計画の推進に向けて意見を聞くことも大切です。</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00" dirty="0" smtClean="0">
                <a:solidFill>
                  <a:srgbClr val="FF0000"/>
                </a:solidFill>
                <a:latin typeface="+mj-ea"/>
                <a:ea typeface="+mn-ea"/>
                <a:cs typeface="Times New Roman"/>
              </a:rPr>
              <a:t>こうした取り組みにより，「行政にお任せ」から住民主体のまちづくりへと自治意識の醸成ができると考える次第です。</a:t>
            </a:r>
            <a:r>
              <a:rPr kumimoji="1" lang="ja-JP" altLang="en-US" sz="900" kern="100" dirty="0" smtClean="0">
                <a:solidFill>
                  <a:srgbClr val="FF0000"/>
                </a:solidFill>
                <a:latin typeface="+mj-ea"/>
                <a:ea typeface="+mn-ea"/>
                <a:cs typeface="Times New Roman"/>
              </a:rPr>
              <a:t/>
            </a:r>
            <a:br>
              <a:rPr kumimoji="1" lang="ja-JP" altLang="en-US" sz="900" kern="100" dirty="0" smtClean="0">
                <a:solidFill>
                  <a:srgbClr val="FF0000"/>
                </a:solidFill>
                <a:latin typeface="+mj-ea"/>
                <a:ea typeface="+mn-ea"/>
                <a:cs typeface="Times New Roman"/>
              </a:rPr>
            </a:br>
            <a:r>
              <a:rPr kumimoji="1" lang="ja-JP" altLang="en-US" sz="900" kern="100" dirty="0" smtClean="0">
                <a:solidFill>
                  <a:srgbClr val="FF0000"/>
                </a:solidFill>
                <a:latin typeface="+mj-ea"/>
                <a:ea typeface="+mn-ea"/>
                <a:cs typeface="Times New Roman"/>
              </a:rPr>
              <a:t>　　</a:t>
            </a:r>
            <a:endParaRPr kumimoji="1" lang="ja-JP" altLang="ja-JP" sz="900" kern="100" dirty="0" smtClean="0">
              <a:solidFill>
                <a:srgbClr val="FF0000"/>
              </a:solidFill>
              <a:latin typeface="+mj-ea"/>
              <a:ea typeface="+mn-ea"/>
              <a:cs typeface="Times New Roman"/>
            </a:endParaRPr>
          </a:p>
        </p:txBody>
      </p:sp>
      <p:sp>
        <p:nvSpPr>
          <p:cNvPr id="4" name="スライド番号プレースホルダー 3"/>
          <p:cNvSpPr>
            <a:spLocks noGrp="1"/>
          </p:cNvSpPr>
          <p:nvPr>
            <p:ph type="sldNum" sz="quarter" idx="10"/>
          </p:nvPr>
        </p:nvSpPr>
        <p:spPr/>
        <p:txBody>
          <a:bodyPr/>
          <a:lstStyle/>
          <a:p>
            <a:fld id="{D9C9D337-E7D0-4FD3-B092-14658E06AE2F}" type="slidenum">
              <a:rPr kumimoji="1" lang="ja-JP" altLang="en-US" smtClean="0"/>
              <a:t>8</a:t>
            </a:fld>
            <a:endParaRPr kumimoji="1" lang="ja-JP" altLang="en-US"/>
          </a:p>
        </p:txBody>
      </p:sp>
    </p:spTree>
    <p:extLst>
      <p:ext uri="{BB962C8B-B14F-4D97-AF65-F5344CB8AC3E}">
        <p14:creationId xmlns:p14="http://schemas.microsoft.com/office/powerpoint/2010/main" val="4861405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smtClean="0">
                <a:solidFill>
                  <a:srgbClr val="FF0000"/>
                </a:solidFill>
              </a:rPr>
              <a:t>ＰＤＣＡサイクルに基づく住民組織との協働において，注意しなければならないのは，住民組織活動の</a:t>
            </a:r>
            <a:r>
              <a:rPr lang="ja-JP" altLang="ja-JP" sz="1200" dirty="0" smtClean="0">
                <a:solidFill>
                  <a:srgbClr val="FF0000"/>
                </a:solidFill>
              </a:rPr>
              <a:t>成果が出ない場合</a:t>
            </a:r>
            <a:r>
              <a:rPr lang="ja-JP" altLang="en-US" sz="1200" dirty="0" smtClean="0">
                <a:solidFill>
                  <a:srgbClr val="FF0000"/>
                </a:solidFill>
              </a:rPr>
              <a:t>です。</a:t>
            </a:r>
            <a:endParaRPr lang="en-US" altLang="ja-JP" sz="1200" dirty="0" smtClean="0">
              <a:solidFill>
                <a:srgbClr val="FF0000"/>
              </a:solidFill>
            </a:endParaRPr>
          </a:p>
          <a:p>
            <a:r>
              <a:rPr lang="ja-JP" altLang="en-US" sz="1200" dirty="0" smtClean="0">
                <a:solidFill>
                  <a:srgbClr val="0000FF"/>
                </a:solidFill>
              </a:rPr>
              <a:t>様々な要因で，たとえば，</a:t>
            </a:r>
            <a:r>
              <a:rPr lang="ja-JP" altLang="en-US" sz="1200" dirty="0" smtClean="0">
                <a:solidFill>
                  <a:srgbClr val="FF33CC"/>
                </a:solidFill>
              </a:rPr>
              <a:t>リーダーの資質，メンバーとの折り合いが悪かったりして，</a:t>
            </a:r>
            <a:r>
              <a:rPr lang="ja-JP" altLang="en-US" sz="1200" dirty="0" smtClean="0">
                <a:solidFill>
                  <a:srgbClr val="0000FF"/>
                </a:solidFill>
              </a:rPr>
              <a:t>住民組織活動が停滞することは少なくありません。</a:t>
            </a:r>
            <a:endParaRPr lang="en-US" altLang="ja-JP" sz="1200" dirty="0" smtClean="0">
              <a:solidFill>
                <a:srgbClr val="0000FF"/>
              </a:solidFill>
            </a:endParaRPr>
          </a:p>
          <a:p>
            <a:r>
              <a:rPr lang="ja-JP" altLang="en-US" sz="1200" dirty="0" smtClean="0">
                <a:solidFill>
                  <a:srgbClr val="0000FF"/>
                </a:solidFill>
              </a:rPr>
              <a:t>このとき，</a:t>
            </a:r>
            <a:r>
              <a:rPr lang="ja-JP" altLang="ja-JP" sz="1200" dirty="0" smtClean="0">
                <a:solidFill>
                  <a:srgbClr val="0000FF"/>
                </a:solidFill>
              </a:rPr>
              <a:t>活動する人数が少なくなっても，その活動自体をやめないことが</a:t>
            </a:r>
            <a:r>
              <a:rPr lang="ja-JP" altLang="en-US" sz="1200" dirty="0" smtClean="0">
                <a:solidFill>
                  <a:srgbClr val="0000FF"/>
                </a:solidFill>
              </a:rPr>
              <a:t>大切です。</a:t>
            </a:r>
            <a:r>
              <a:rPr lang="en-US" altLang="ja-JP" sz="1200" dirty="0" smtClean="0">
                <a:solidFill>
                  <a:srgbClr val="0000FF"/>
                </a:solidFill>
              </a:rPr>
              <a:t/>
            </a:r>
            <a:br>
              <a:rPr lang="en-US" altLang="ja-JP" sz="1200" dirty="0" smtClean="0">
                <a:solidFill>
                  <a:srgbClr val="0000FF"/>
                </a:solidFill>
              </a:rPr>
            </a:br>
            <a:r>
              <a:rPr lang="ja-JP" altLang="en-US" sz="1200" dirty="0" smtClean="0">
                <a:solidFill>
                  <a:srgbClr val="FF33CC"/>
                </a:solidFill>
              </a:rPr>
              <a:t>組織の廃止は簡単ですが，育成は容易なことではありません。</a:t>
            </a:r>
            <a:r>
              <a:rPr lang="en-US" altLang="ja-JP" sz="1200" dirty="0" smtClean="0">
                <a:solidFill>
                  <a:srgbClr val="FF33CC"/>
                </a:solidFill>
              </a:rPr>
              <a:t>10</a:t>
            </a:r>
            <a:r>
              <a:rPr lang="ja-JP" altLang="en-US" sz="1200" dirty="0" smtClean="0">
                <a:solidFill>
                  <a:srgbClr val="FF33CC"/>
                </a:solidFill>
              </a:rPr>
              <a:t>年，</a:t>
            </a:r>
            <a:r>
              <a:rPr lang="en-US" altLang="ja-JP" sz="1200" dirty="0" smtClean="0">
                <a:solidFill>
                  <a:srgbClr val="FF33CC"/>
                </a:solidFill>
              </a:rPr>
              <a:t>20</a:t>
            </a:r>
            <a:r>
              <a:rPr lang="ja-JP" altLang="en-US" sz="1200" dirty="0" smtClean="0">
                <a:solidFill>
                  <a:srgbClr val="FF33CC"/>
                </a:solidFill>
              </a:rPr>
              <a:t>年という長い年月を要することが普通です。</a:t>
            </a:r>
            <a:endParaRPr lang="en-US" altLang="ja-JP" sz="1200" dirty="0" smtClean="0">
              <a:solidFill>
                <a:srgbClr val="FF33CC"/>
              </a:solidFill>
            </a:endParaRPr>
          </a:p>
          <a:p>
            <a:r>
              <a:rPr lang="ja-JP" altLang="ja-JP" sz="1200" dirty="0" smtClean="0">
                <a:solidFill>
                  <a:srgbClr val="0000FF"/>
                </a:solidFill>
              </a:rPr>
              <a:t>活動</a:t>
            </a:r>
            <a:r>
              <a:rPr lang="ja-JP" altLang="en-US" sz="1200" dirty="0" smtClean="0">
                <a:solidFill>
                  <a:srgbClr val="0000FF"/>
                </a:solidFill>
              </a:rPr>
              <a:t>の</a:t>
            </a:r>
            <a:r>
              <a:rPr lang="ja-JP" altLang="ja-JP" sz="1200" dirty="0" smtClean="0">
                <a:solidFill>
                  <a:srgbClr val="0000FF"/>
                </a:solidFill>
              </a:rPr>
              <a:t>成果</a:t>
            </a:r>
            <a:r>
              <a:rPr lang="ja-JP" altLang="en-US" sz="1200" dirty="0" smtClean="0">
                <a:solidFill>
                  <a:srgbClr val="0000FF"/>
                </a:solidFill>
              </a:rPr>
              <a:t>が</a:t>
            </a:r>
            <a:r>
              <a:rPr lang="ja-JP" altLang="ja-JP" sz="1200" dirty="0" smtClean="0">
                <a:solidFill>
                  <a:srgbClr val="0000FF"/>
                </a:solidFill>
              </a:rPr>
              <a:t>出なかったり，停滞し</a:t>
            </a:r>
            <a:r>
              <a:rPr lang="ja-JP" altLang="en-US" sz="1200" dirty="0" smtClean="0">
                <a:solidFill>
                  <a:srgbClr val="0000FF"/>
                </a:solidFill>
              </a:rPr>
              <a:t>たりし</a:t>
            </a:r>
            <a:r>
              <a:rPr lang="ja-JP" altLang="ja-JP" sz="1200" dirty="0" smtClean="0">
                <a:solidFill>
                  <a:srgbClr val="0000FF"/>
                </a:solidFill>
              </a:rPr>
              <a:t>ていると，地域住民より先に保健師の方がやめたい気持ちになる場合もあ</a:t>
            </a:r>
            <a:r>
              <a:rPr lang="ja-JP" altLang="en-US" sz="1200" dirty="0" smtClean="0">
                <a:solidFill>
                  <a:srgbClr val="0000FF"/>
                </a:solidFill>
              </a:rPr>
              <a:t>ります</a:t>
            </a:r>
            <a:r>
              <a:rPr lang="ja-JP" altLang="ja-JP" sz="1200" dirty="0" smtClean="0">
                <a:solidFill>
                  <a:srgbClr val="0000FF"/>
                </a:solidFill>
              </a:rPr>
              <a:t>が，住民を信じて活動を続けること</a:t>
            </a:r>
            <a:r>
              <a:rPr lang="ja-JP" altLang="en-US" sz="1200" dirty="0" smtClean="0">
                <a:solidFill>
                  <a:srgbClr val="0000FF"/>
                </a:solidFill>
              </a:rPr>
              <a:t>が大切です</a:t>
            </a:r>
            <a:r>
              <a:rPr lang="ja-JP" altLang="ja-JP" sz="1200" dirty="0" smtClean="0">
                <a:solidFill>
                  <a:srgbClr val="0000FF"/>
                </a:solidFill>
              </a:rPr>
              <a:t>。</a:t>
            </a:r>
          </a:p>
          <a:p>
            <a:r>
              <a:rPr lang="ja-JP" altLang="ja-JP" sz="1200" dirty="0" smtClean="0">
                <a:solidFill>
                  <a:srgbClr val="0000FF"/>
                </a:solidFill>
              </a:rPr>
              <a:t>少ない人数でも意欲のある人と，</a:t>
            </a:r>
            <a:r>
              <a:rPr lang="ja-JP" altLang="en-US" sz="1200" dirty="0" smtClean="0">
                <a:solidFill>
                  <a:srgbClr val="0000FF"/>
                </a:solidFill>
              </a:rPr>
              <a:t>どう</a:t>
            </a:r>
            <a:r>
              <a:rPr lang="ja-JP" altLang="ja-JP" sz="1200" dirty="0" smtClean="0">
                <a:solidFill>
                  <a:srgbClr val="0000FF"/>
                </a:solidFill>
              </a:rPr>
              <a:t>したら活動の成果が</a:t>
            </a:r>
            <a:r>
              <a:rPr lang="ja-JP" altLang="en-US" sz="1200" dirty="0" smtClean="0">
                <a:solidFill>
                  <a:srgbClr val="0000FF"/>
                </a:solidFill>
              </a:rPr>
              <a:t>出せる</a:t>
            </a:r>
            <a:r>
              <a:rPr lang="ja-JP" altLang="ja-JP" sz="1200" dirty="0" smtClean="0">
                <a:solidFill>
                  <a:srgbClr val="0000FF"/>
                </a:solidFill>
              </a:rPr>
              <a:t>か</a:t>
            </a:r>
            <a:r>
              <a:rPr lang="ja-JP" altLang="en-US" sz="1200" dirty="0" smtClean="0">
                <a:solidFill>
                  <a:srgbClr val="0000FF"/>
                </a:solidFill>
              </a:rPr>
              <a:t>，</a:t>
            </a:r>
            <a:r>
              <a:rPr lang="ja-JP" altLang="ja-JP" sz="1200" dirty="0" smtClean="0">
                <a:solidFill>
                  <a:srgbClr val="0000FF"/>
                </a:solidFill>
              </a:rPr>
              <a:t>住民とともに悩む姿勢が大切</a:t>
            </a:r>
            <a:r>
              <a:rPr lang="ja-JP" altLang="en-US" sz="1200" dirty="0" smtClean="0">
                <a:solidFill>
                  <a:srgbClr val="0000FF"/>
                </a:solidFill>
              </a:rPr>
              <a:t>です</a:t>
            </a:r>
            <a:r>
              <a:rPr lang="ja-JP" altLang="ja-JP" sz="1200" dirty="0" smtClean="0">
                <a:solidFill>
                  <a:srgbClr val="0000FF"/>
                </a:solidFill>
              </a:rPr>
              <a:t>。</a:t>
            </a:r>
            <a:endParaRPr lang="en-US" altLang="ja-JP" sz="1200" dirty="0" smtClean="0">
              <a:solidFill>
                <a:srgbClr val="0000FF"/>
              </a:solidFill>
            </a:endParaRPr>
          </a:p>
          <a:p>
            <a:r>
              <a:rPr lang="ja-JP" altLang="en-US" sz="1200" dirty="0" smtClean="0">
                <a:solidFill>
                  <a:srgbClr val="0000FF"/>
                </a:solidFill>
              </a:rPr>
              <a:t>この際，</a:t>
            </a:r>
            <a:r>
              <a:rPr lang="ja-JP" altLang="ja-JP" sz="1200" dirty="0" smtClean="0">
                <a:solidFill>
                  <a:srgbClr val="0000FF"/>
                </a:solidFill>
              </a:rPr>
              <a:t>大きな目標を立てるのではなく，少し頑張ることで結果が出せるような目標にして，達成感が得られるようにすることも重要</a:t>
            </a:r>
            <a:r>
              <a:rPr lang="ja-JP" altLang="en-US" sz="1200" dirty="0" smtClean="0">
                <a:solidFill>
                  <a:srgbClr val="0000FF"/>
                </a:solidFill>
              </a:rPr>
              <a:t>です</a:t>
            </a:r>
            <a:r>
              <a:rPr lang="ja-JP" altLang="ja-JP" sz="1200" dirty="0" smtClean="0">
                <a:solidFill>
                  <a:srgbClr val="0000FF"/>
                </a:solidFill>
              </a:rPr>
              <a:t>。</a:t>
            </a:r>
          </a:p>
          <a:p>
            <a:endParaRPr kumimoji="1" lang="ja-JP" altLang="en-US" dirty="0"/>
          </a:p>
        </p:txBody>
      </p:sp>
      <p:sp>
        <p:nvSpPr>
          <p:cNvPr id="4" name="スライド番号プレースホルダー 3"/>
          <p:cNvSpPr>
            <a:spLocks noGrp="1"/>
          </p:cNvSpPr>
          <p:nvPr>
            <p:ph type="sldNum" sz="quarter" idx="10"/>
          </p:nvPr>
        </p:nvSpPr>
        <p:spPr/>
        <p:txBody>
          <a:bodyPr/>
          <a:lstStyle/>
          <a:p>
            <a:fld id="{D9C9D337-E7D0-4FD3-B092-14658E06AE2F}" type="slidenum">
              <a:rPr kumimoji="1" lang="ja-JP" altLang="en-US" smtClean="0"/>
              <a:t>9</a:t>
            </a:fld>
            <a:endParaRPr kumimoji="1" lang="ja-JP" altLang="en-US"/>
          </a:p>
        </p:txBody>
      </p:sp>
    </p:spTree>
    <p:extLst>
      <p:ext uri="{BB962C8B-B14F-4D97-AF65-F5344CB8AC3E}">
        <p14:creationId xmlns:p14="http://schemas.microsoft.com/office/powerpoint/2010/main" val="40422842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E540DEB6-AE84-458A-99D7-DF020EFC99C3}"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4D1C80-FB4E-4FEB-9366-8B39C7147097}" type="slidenum">
              <a:rPr kumimoji="1" lang="ja-JP" altLang="en-US" smtClean="0"/>
              <a:t>‹#›</a:t>
            </a:fld>
            <a:endParaRPr kumimoji="1" lang="ja-JP" altLang="en-US"/>
          </a:p>
        </p:txBody>
      </p:sp>
    </p:spTree>
    <p:extLst>
      <p:ext uri="{BB962C8B-B14F-4D97-AF65-F5344CB8AC3E}">
        <p14:creationId xmlns:p14="http://schemas.microsoft.com/office/powerpoint/2010/main" val="983809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540DEB6-AE84-458A-99D7-DF020EFC99C3}"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4D1C80-FB4E-4FEB-9366-8B39C7147097}" type="slidenum">
              <a:rPr kumimoji="1" lang="ja-JP" altLang="en-US" smtClean="0"/>
              <a:t>‹#›</a:t>
            </a:fld>
            <a:endParaRPr kumimoji="1" lang="ja-JP" altLang="en-US"/>
          </a:p>
        </p:txBody>
      </p:sp>
    </p:spTree>
    <p:extLst>
      <p:ext uri="{BB962C8B-B14F-4D97-AF65-F5344CB8AC3E}">
        <p14:creationId xmlns:p14="http://schemas.microsoft.com/office/powerpoint/2010/main" val="471176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540DEB6-AE84-458A-99D7-DF020EFC99C3}"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4D1C80-FB4E-4FEB-9366-8B39C7147097}" type="slidenum">
              <a:rPr kumimoji="1" lang="ja-JP" altLang="en-US" smtClean="0"/>
              <a:t>‹#›</a:t>
            </a:fld>
            <a:endParaRPr kumimoji="1" lang="ja-JP" altLang="en-US"/>
          </a:p>
        </p:txBody>
      </p:sp>
    </p:spTree>
    <p:extLst>
      <p:ext uri="{BB962C8B-B14F-4D97-AF65-F5344CB8AC3E}">
        <p14:creationId xmlns:p14="http://schemas.microsoft.com/office/powerpoint/2010/main" val="4189493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540DEB6-AE84-458A-99D7-DF020EFC99C3}"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4D1C80-FB4E-4FEB-9366-8B39C7147097}" type="slidenum">
              <a:rPr kumimoji="1" lang="ja-JP" altLang="en-US" smtClean="0"/>
              <a:t>‹#›</a:t>
            </a:fld>
            <a:endParaRPr kumimoji="1" lang="ja-JP" altLang="en-US"/>
          </a:p>
        </p:txBody>
      </p:sp>
    </p:spTree>
    <p:extLst>
      <p:ext uri="{BB962C8B-B14F-4D97-AF65-F5344CB8AC3E}">
        <p14:creationId xmlns:p14="http://schemas.microsoft.com/office/powerpoint/2010/main" val="1488918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E540DEB6-AE84-458A-99D7-DF020EFC99C3}"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4D1C80-FB4E-4FEB-9366-8B39C7147097}" type="slidenum">
              <a:rPr kumimoji="1" lang="ja-JP" altLang="en-US" smtClean="0"/>
              <a:t>‹#›</a:t>
            </a:fld>
            <a:endParaRPr kumimoji="1" lang="ja-JP" altLang="en-US"/>
          </a:p>
        </p:txBody>
      </p:sp>
    </p:spTree>
    <p:extLst>
      <p:ext uri="{BB962C8B-B14F-4D97-AF65-F5344CB8AC3E}">
        <p14:creationId xmlns:p14="http://schemas.microsoft.com/office/powerpoint/2010/main" val="4083823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E540DEB6-AE84-458A-99D7-DF020EFC99C3}" type="datetimeFigureOut">
              <a:rPr kumimoji="1" lang="ja-JP" altLang="en-US" smtClean="0"/>
              <a:t>2015/3/1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54D1C80-FB4E-4FEB-9366-8B39C7147097}" type="slidenum">
              <a:rPr kumimoji="1" lang="ja-JP" altLang="en-US" smtClean="0"/>
              <a:t>‹#›</a:t>
            </a:fld>
            <a:endParaRPr kumimoji="1" lang="ja-JP" altLang="en-US"/>
          </a:p>
        </p:txBody>
      </p:sp>
    </p:spTree>
    <p:extLst>
      <p:ext uri="{BB962C8B-B14F-4D97-AF65-F5344CB8AC3E}">
        <p14:creationId xmlns:p14="http://schemas.microsoft.com/office/powerpoint/2010/main" val="2543265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E540DEB6-AE84-458A-99D7-DF020EFC99C3}" type="datetimeFigureOut">
              <a:rPr kumimoji="1" lang="ja-JP" altLang="en-US" smtClean="0"/>
              <a:t>2015/3/1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54D1C80-FB4E-4FEB-9366-8B39C7147097}" type="slidenum">
              <a:rPr kumimoji="1" lang="ja-JP" altLang="en-US" smtClean="0"/>
              <a:t>‹#›</a:t>
            </a:fld>
            <a:endParaRPr kumimoji="1" lang="ja-JP" altLang="en-US"/>
          </a:p>
        </p:txBody>
      </p:sp>
    </p:spTree>
    <p:extLst>
      <p:ext uri="{BB962C8B-B14F-4D97-AF65-F5344CB8AC3E}">
        <p14:creationId xmlns:p14="http://schemas.microsoft.com/office/powerpoint/2010/main" val="208126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E540DEB6-AE84-458A-99D7-DF020EFC99C3}" type="datetimeFigureOut">
              <a:rPr kumimoji="1" lang="ja-JP" altLang="en-US" smtClean="0"/>
              <a:t>2015/3/1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54D1C80-FB4E-4FEB-9366-8B39C7147097}" type="slidenum">
              <a:rPr kumimoji="1" lang="ja-JP" altLang="en-US" smtClean="0"/>
              <a:t>‹#›</a:t>
            </a:fld>
            <a:endParaRPr kumimoji="1" lang="ja-JP" altLang="en-US"/>
          </a:p>
        </p:txBody>
      </p:sp>
    </p:spTree>
    <p:extLst>
      <p:ext uri="{BB962C8B-B14F-4D97-AF65-F5344CB8AC3E}">
        <p14:creationId xmlns:p14="http://schemas.microsoft.com/office/powerpoint/2010/main" val="185303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540DEB6-AE84-458A-99D7-DF020EFC99C3}" type="datetimeFigureOut">
              <a:rPr kumimoji="1" lang="ja-JP" altLang="en-US" smtClean="0"/>
              <a:t>2015/3/1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54D1C80-FB4E-4FEB-9366-8B39C7147097}" type="slidenum">
              <a:rPr kumimoji="1" lang="ja-JP" altLang="en-US" smtClean="0"/>
              <a:t>‹#›</a:t>
            </a:fld>
            <a:endParaRPr kumimoji="1" lang="ja-JP" altLang="en-US"/>
          </a:p>
        </p:txBody>
      </p:sp>
    </p:spTree>
    <p:extLst>
      <p:ext uri="{BB962C8B-B14F-4D97-AF65-F5344CB8AC3E}">
        <p14:creationId xmlns:p14="http://schemas.microsoft.com/office/powerpoint/2010/main" val="3795529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540DEB6-AE84-458A-99D7-DF020EFC99C3}" type="datetimeFigureOut">
              <a:rPr kumimoji="1" lang="ja-JP" altLang="en-US" smtClean="0"/>
              <a:t>2015/3/1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54D1C80-FB4E-4FEB-9366-8B39C7147097}" type="slidenum">
              <a:rPr kumimoji="1" lang="ja-JP" altLang="en-US" smtClean="0"/>
              <a:t>‹#›</a:t>
            </a:fld>
            <a:endParaRPr kumimoji="1" lang="ja-JP" altLang="en-US"/>
          </a:p>
        </p:txBody>
      </p:sp>
    </p:spTree>
    <p:extLst>
      <p:ext uri="{BB962C8B-B14F-4D97-AF65-F5344CB8AC3E}">
        <p14:creationId xmlns:p14="http://schemas.microsoft.com/office/powerpoint/2010/main" val="4215350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540DEB6-AE84-458A-99D7-DF020EFC99C3}" type="datetimeFigureOut">
              <a:rPr kumimoji="1" lang="ja-JP" altLang="en-US" smtClean="0"/>
              <a:t>2015/3/1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54D1C80-FB4E-4FEB-9366-8B39C7147097}" type="slidenum">
              <a:rPr kumimoji="1" lang="ja-JP" altLang="en-US" smtClean="0"/>
              <a:t>‹#›</a:t>
            </a:fld>
            <a:endParaRPr kumimoji="1" lang="ja-JP" altLang="en-US"/>
          </a:p>
        </p:txBody>
      </p:sp>
    </p:spTree>
    <p:extLst>
      <p:ext uri="{BB962C8B-B14F-4D97-AF65-F5344CB8AC3E}">
        <p14:creationId xmlns:p14="http://schemas.microsoft.com/office/powerpoint/2010/main" val="851816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40DEB6-AE84-458A-99D7-DF020EFC99C3}" type="datetimeFigureOut">
              <a:rPr kumimoji="1" lang="ja-JP" altLang="en-US" smtClean="0"/>
              <a:t>2015/3/1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4D1C80-FB4E-4FEB-9366-8B39C7147097}" type="slidenum">
              <a:rPr kumimoji="1" lang="ja-JP" altLang="en-US" smtClean="0"/>
              <a:t>‹#›</a:t>
            </a:fld>
            <a:endParaRPr kumimoji="1" lang="ja-JP" altLang="en-US"/>
          </a:p>
        </p:txBody>
      </p:sp>
    </p:spTree>
    <p:extLst>
      <p:ext uri="{BB962C8B-B14F-4D97-AF65-F5344CB8AC3E}">
        <p14:creationId xmlns:p14="http://schemas.microsoft.com/office/powerpoint/2010/main" val="37496185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11841"/>
            <a:ext cx="7772400" cy="1924050"/>
          </a:xfrm>
        </p:spPr>
        <p:txBody>
          <a:bodyPr>
            <a:noAutofit/>
          </a:bodyPr>
          <a:lstStyle/>
          <a:p>
            <a:pPr>
              <a:lnSpc>
                <a:spcPct val="150000"/>
              </a:lnSpc>
            </a:pPr>
            <a:r>
              <a:rPr kumimoji="1" lang="ja-JP" altLang="en-US" sz="4800" dirty="0" smtClean="0">
                <a:solidFill>
                  <a:srgbClr val="FF0000"/>
                </a:solidFill>
              </a:rPr>
              <a:t>ＰＤＣＡサイクルに基づく</a:t>
            </a:r>
            <a:r>
              <a:rPr kumimoji="1" lang="en-US" altLang="ja-JP" sz="4800" dirty="0" smtClean="0">
                <a:solidFill>
                  <a:srgbClr val="FF0000"/>
                </a:solidFill>
              </a:rPr>
              <a:t/>
            </a:r>
            <a:br>
              <a:rPr kumimoji="1" lang="en-US" altLang="ja-JP" sz="4800" dirty="0" smtClean="0">
                <a:solidFill>
                  <a:srgbClr val="FF0000"/>
                </a:solidFill>
              </a:rPr>
            </a:br>
            <a:r>
              <a:rPr kumimoji="1" lang="ja-JP" altLang="en-US" sz="4800" dirty="0" smtClean="0">
                <a:solidFill>
                  <a:srgbClr val="FF0000"/>
                </a:solidFill>
              </a:rPr>
              <a:t>住民組織との協働</a:t>
            </a:r>
            <a:endParaRPr kumimoji="1" lang="ja-JP" altLang="en-US" sz="4800" dirty="0">
              <a:solidFill>
                <a:srgbClr val="FF0000"/>
              </a:solidFill>
            </a:endParaRPr>
          </a:p>
        </p:txBody>
      </p:sp>
    </p:spTree>
    <p:extLst>
      <p:ext uri="{BB962C8B-B14F-4D97-AF65-F5344CB8AC3E}">
        <p14:creationId xmlns:p14="http://schemas.microsoft.com/office/powerpoint/2010/main" val="33178123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5192" y="53752"/>
            <a:ext cx="8435280" cy="1143000"/>
          </a:xfrm>
        </p:spPr>
        <p:txBody>
          <a:bodyPr>
            <a:noAutofit/>
          </a:bodyPr>
          <a:lstStyle/>
          <a:p>
            <a:r>
              <a:rPr lang="ja-JP" altLang="en-US" sz="3600" dirty="0">
                <a:solidFill>
                  <a:srgbClr val="FF0000"/>
                </a:solidFill>
              </a:rPr>
              <a:t>ＰＤＣＡサイクルに基づく住民組織との</a:t>
            </a:r>
            <a:r>
              <a:rPr lang="ja-JP" altLang="en-US" sz="3600" dirty="0" smtClean="0">
                <a:solidFill>
                  <a:srgbClr val="FF0000"/>
                </a:solidFill>
              </a:rPr>
              <a:t>協働</a:t>
            </a:r>
            <a:endParaRPr kumimoji="1" lang="ja-JP" altLang="en-US" sz="3600" dirty="0">
              <a:solidFill>
                <a:srgbClr val="FF0000"/>
              </a:solidFill>
            </a:endParaRPr>
          </a:p>
        </p:txBody>
      </p:sp>
      <p:sp>
        <p:nvSpPr>
          <p:cNvPr id="3" name="タイトル 1"/>
          <p:cNvSpPr txBox="1">
            <a:spLocks/>
          </p:cNvSpPr>
          <p:nvPr/>
        </p:nvSpPr>
        <p:spPr>
          <a:xfrm>
            <a:off x="6660336" y="1877679"/>
            <a:ext cx="2472846" cy="13487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3200"/>
              </a:lnSpc>
            </a:pPr>
            <a:r>
              <a:rPr lang="ja-JP" altLang="en-US" sz="2400" dirty="0" smtClean="0">
                <a:solidFill>
                  <a:srgbClr val="0000FF"/>
                </a:solidFill>
              </a:rPr>
              <a:t>・会議・組織運営</a:t>
            </a:r>
            <a:r>
              <a:rPr lang="en-US" altLang="ja-JP" sz="2400" dirty="0" smtClean="0">
                <a:solidFill>
                  <a:srgbClr val="0000FF"/>
                </a:solidFill>
              </a:rPr>
              <a:t/>
            </a:r>
            <a:br>
              <a:rPr lang="en-US" altLang="ja-JP" sz="2400" dirty="0" smtClean="0">
                <a:solidFill>
                  <a:srgbClr val="0000FF"/>
                </a:solidFill>
              </a:rPr>
            </a:br>
            <a:r>
              <a:rPr lang="ja-JP" altLang="en-US" sz="2400" dirty="0" smtClean="0">
                <a:solidFill>
                  <a:srgbClr val="0000FF"/>
                </a:solidFill>
              </a:rPr>
              <a:t>・活動実践</a:t>
            </a:r>
            <a:r>
              <a:rPr lang="en-US" altLang="ja-JP" sz="2400" dirty="0" smtClean="0">
                <a:solidFill>
                  <a:srgbClr val="0000FF"/>
                </a:solidFill>
              </a:rPr>
              <a:t/>
            </a:r>
            <a:br>
              <a:rPr lang="en-US" altLang="ja-JP" sz="2400" dirty="0" smtClean="0">
                <a:solidFill>
                  <a:srgbClr val="0000FF"/>
                </a:solidFill>
              </a:rPr>
            </a:br>
            <a:r>
              <a:rPr lang="ja-JP" altLang="en-US" sz="2400" dirty="0" smtClean="0">
                <a:solidFill>
                  <a:srgbClr val="0000FF"/>
                </a:solidFill>
              </a:rPr>
              <a:t>・活動や成果発表</a:t>
            </a:r>
            <a:endParaRPr lang="ja-JP" altLang="en-US" sz="2400" dirty="0">
              <a:solidFill>
                <a:srgbClr val="0000FF"/>
              </a:solidFill>
            </a:endParaRPr>
          </a:p>
        </p:txBody>
      </p:sp>
      <p:sp>
        <p:nvSpPr>
          <p:cNvPr id="5" name="タイトル 1"/>
          <p:cNvSpPr txBox="1">
            <a:spLocks/>
          </p:cNvSpPr>
          <p:nvPr/>
        </p:nvSpPr>
        <p:spPr>
          <a:xfrm>
            <a:off x="6660336" y="5287288"/>
            <a:ext cx="2394663" cy="46302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ts val="3200"/>
              </a:lnSpc>
            </a:pPr>
            <a:r>
              <a:rPr lang="ja-JP" altLang="en-US" sz="2400" dirty="0" smtClean="0">
                <a:solidFill>
                  <a:srgbClr val="0000FF"/>
                </a:solidFill>
              </a:rPr>
              <a:t>・活動の評価</a:t>
            </a:r>
            <a:endParaRPr lang="en-US" altLang="ja-JP" sz="2400" dirty="0" smtClean="0">
              <a:solidFill>
                <a:srgbClr val="0000FF"/>
              </a:solidFill>
            </a:endParaRPr>
          </a:p>
          <a:p>
            <a:pPr algn="l">
              <a:lnSpc>
                <a:spcPts val="3200"/>
              </a:lnSpc>
            </a:pPr>
            <a:r>
              <a:rPr lang="ja-JP" altLang="en-US" sz="2400" dirty="0">
                <a:solidFill>
                  <a:srgbClr val="0000FF"/>
                </a:solidFill>
              </a:rPr>
              <a:t>・</a:t>
            </a:r>
            <a:r>
              <a:rPr lang="ja-JP" altLang="en-US" sz="2400" dirty="0" smtClean="0">
                <a:solidFill>
                  <a:srgbClr val="0000FF"/>
                </a:solidFill>
              </a:rPr>
              <a:t>調査研究</a:t>
            </a:r>
            <a:endParaRPr lang="ja-JP" altLang="en-US" sz="2400" dirty="0">
              <a:solidFill>
                <a:srgbClr val="0000FF"/>
              </a:solidFill>
            </a:endParaRPr>
          </a:p>
        </p:txBody>
      </p:sp>
      <p:sp>
        <p:nvSpPr>
          <p:cNvPr id="6" name="タイトル 1"/>
          <p:cNvSpPr txBox="1">
            <a:spLocks/>
          </p:cNvSpPr>
          <p:nvPr/>
        </p:nvSpPr>
        <p:spPr>
          <a:xfrm>
            <a:off x="-33599" y="5327816"/>
            <a:ext cx="2536769" cy="96492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3200"/>
              </a:lnSpc>
            </a:pPr>
            <a:r>
              <a:rPr lang="ja-JP" altLang="en-US" sz="2400" dirty="0">
                <a:solidFill>
                  <a:srgbClr val="0000FF"/>
                </a:solidFill>
              </a:rPr>
              <a:t>・次年の活動計画</a:t>
            </a:r>
          </a:p>
          <a:p>
            <a:pPr>
              <a:lnSpc>
                <a:spcPts val="3200"/>
              </a:lnSpc>
            </a:pPr>
            <a:r>
              <a:rPr lang="ja-JP" altLang="en-US" sz="2400" dirty="0" smtClean="0">
                <a:solidFill>
                  <a:srgbClr val="0000FF"/>
                </a:solidFill>
              </a:rPr>
              <a:t>・健康増進計画等</a:t>
            </a:r>
            <a:endParaRPr lang="en-US" altLang="ja-JP" sz="2400" dirty="0" smtClean="0">
              <a:solidFill>
                <a:srgbClr val="0000FF"/>
              </a:solidFill>
            </a:endParaRPr>
          </a:p>
          <a:p>
            <a:pPr>
              <a:lnSpc>
                <a:spcPts val="3200"/>
              </a:lnSpc>
            </a:pPr>
            <a:r>
              <a:rPr lang="ja-JP" altLang="en-US" sz="2400" dirty="0">
                <a:solidFill>
                  <a:srgbClr val="0000FF"/>
                </a:solidFill>
              </a:rPr>
              <a:t> </a:t>
            </a:r>
            <a:r>
              <a:rPr lang="ja-JP" altLang="en-US" sz="2400" dirty="0" smtClean="0">
                <a:solidFill>
                  <a:srgbClr val="0000FF"/>
                </a:solidFill>
              </a:rPr>
              <a:t>の推進への関与</a:t>
            </a:r>
            <a:endParaRPr lang="en-US" altLang="ja-JP" sz="2400" dirty="0" smtClean="0">
              <a:solidFill>
                <a:srgbClr val="0000FF"/>
              </a:solidFill>
            </a:endParaRPr>
          </a:p>
        </p:txBody>
      </p:sp>
      <p:sp>
        <p:nvSpPr>
          <p:cNvPr id="7" name="タイトル 1"/>
          <p:cNvSpPr txBox="1">
            <a:spLocks/>
          </p:cNvSpPr>
          <p:nvPr/>
        </p:nvSpPr>
        <p:spPr>
          <a:xfrm>
            <a:off x="-33599" y="1880235"/>
            <a:ext cx="2987955" cy="134362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ts val="3200"/>
              </a:lnSpc>
            </a:pPr>
            <a:r>
              <a:rPr lang="ja-JP" altLang="en-US" sz="2400" dirty="0" smtClean="0">
                <a:solidFill>
                  <a:srgbClr val="0000FF"/>
                </a:solidFill>
              </a:rPr>
              <a:t>・めざす姿の共有</a:t>
            </a:r>
            <a:endParaRPr lang="en-US" altLang="ja-JP" sz="2400" dirty="0" smtClean="0">
              <a:solidFill>
                <a:srgbClr val="0000FF"/>
              </a:solidFill>
            </a:endParaRPr>
          </a:p>
          <a:p>
            <a:pPr algn="l">
              <a:lnSpc>
                <a:spcPts val="3200"/>
              </a:lnSpc>
            </a:pPr>
            <a:r>
              <a:rPr lang="ja-JP" altLang="en-US" sz="2400" dirty="0" smtClean="0">
                <a:solidFill>
                  <a:srgbClr val="0000FF"/>
                </a:solidFill>
              </a:rPr>
              <a:t>・健康課題の共有</a:t>
            </a:r>
            <a:endParaRPr lang="en-US" altLang="ja-JP" sz="2400" dirty="0" smtClean="0">
              <a:solidFill>
                <a:srgbClr val="0000FF"/>
              </a:solidFill>
            </a:endParaRPr>
          </a:p>
          <a:p>
            <a:pPr algn="l">
              <a:lnSpc>
                <a:spcPts val="3200"/>
              </a:lnSpc>
            </a:pPr>
            <a:r>
              <a:rPr lang="ja-JP" altLang="en-US" sz="2400" dirty="0" smtClean="0">
                <a:solidFill>
                  <a:srgbClr val="0000FF"/>
                </a:solidFill>
              </a:rPr>
              <a:t>・活動費の確保</a:t>
            </a:r>
            <a:endParaRPr lang="ja-JP" altLang="en-US" sz="2400" dirty="0">
              <a:solidFill>
                <a:srgbClr val="0000FF"/>
              </a:solidFill>
            </a:endParaRPr>
          </a:p>
        </p:txBody>
      </p:sp>
      <p:sp>
        <p:nvSpPr>
          <p:cNvPr id="10" name="円/楕円 9"/>
          <p:cNvSpPr/>
          <p:nvPr/>
        </p:nvSpPr>
        <p:spPr>
          <a:xfrm>
            <a:off x="2471202" y="1920260"/>
            <a:ext cx="1276377" cy="1227341"/>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4" name="テキスト ボックス 13"/>
          <p:cNvSpPr txBox="1"/>
          <p:nvPr/>
        </p:nvSpPr>
        <p:spPr>
          <a:xfrm>
            <a:off x="2611480" y="2074515"/>
            <a:ext cx="1018861" cy="830997"/>
          </a:xfrm>
          <a:prstGeom prst="rect">
            <a:avLst/>
          </a:prstGeom>
          <a:noFill/>
        </p:spPr>
        <p:txBody>
          <a:bodyPr wrap="square" rtlCol="0">
            <a:spAutoFit/>
          </a:bodyPr>
          <a:lstStyle/>
          <a:p>
            <a:r>
              <a:rPr kumimoji="1" lang="ja-JP" altLang="en-US" sz="4800" dirty="0" smtClean="0"/>
              <a:t>Ｐ</a:t>
            </a:r>
            <a:r>
              <a:rPr kumimoji="1" lang="en-US" altLang="ja-JP" sz="2400" dirty="0" err="1" smtClean="0"/>
              <a:t>lan</a:t>
            </a:r>
            <a:endParaRPr kumimoji="1" lang="ja-JP" altLang="en-US" sz="2400" dirty="0"/>
          </a:p>
        </p:txBody>
      </p:sp>
      <p:grpSp>
        <p:nvGrpSpPr>
          <p:cNvPr id="26" name="グループ化 25"/>
          <p:cNvGrpSpPr/>
          <p:nvPr/>
        </p:nvGrpSpPr>
        <p:grpSpPr>
          <a:xfrm>
            <a:off x="2447385" y="4741913"/>
            <a:ext cx="1459892" cy="1227341"/>
            <a:chOff x="2447385" y="4741913"/>
            <a:chExt cx="1459892" cy="1227341"/>
          </a:xfrm>
        </p:grpSpPr>
        <p:sp>
          <p:nvSpPr>
            <p:cNvPr id="11" name="円/楕円 10"/>
            <p:cNvSpPr/>
            <p:nvPr/>
          </p:nvSpPr>
          <p:spPr>
            <a:xfrm>
              <a:off x="2447385" y="4741913"/>
              <a:ext cx="1300193" cy="1227341"/>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5" name="テキスト ボックス 14"/>
            <p:cNvSpPr txBox="1"/>
            <p:nvPr/>
          </p:nvSpPr>
          <p:spPr>
            <a:xfrm>
              <a:off x="2474630" y="4884897"/>
              <a:ext cx="1432647" cy="830997"/>
            </a:xfrm>
            <a:prstGeom prst="rect">
              <a:avLst/>
            </a:prstGeom>
            <a:noFill/>
          </p:spPr>
          <p:txBody>
            <a:bodyPr wrap="square" rtlCol="0">
              <a:spAutoFit/>
            </a:bodyPr>
            <a:lstStyle/>
            <a:p>
              <a:r>
                <a:rPr kumimoji="1" lang="ja-JP" altLang="en-US" sz="4800" dirty="0" smtClean="0"/>
                <a:t>Ａ</a:t>
              </a:r>
              <a:r>
                <a:rPr kumimoji="1" lang="en-US" altLang="ja-JP" sz="2400" dirty="0" err="1" smtClean="0"/>
                <a:t>ction</a:t>
              </a:r>
              <a:endParaRPr kumimoji="1" lang="ja-JP" altLang="en-US" sz="2400" dirty="0"/>
            </a:p>
          </p:txBody>
        </p:sp>
      </p:grpSp>
      <p:grpSp>
        <p:nvGrpSpPr>
          <p:cNvPr id="25" name="グループ化 24"/>
          <p:cNvGrpSpPr/>
          <p:nvPr/>
        </p:nvGrpSpPr>
        <p:grpSpPr>
          <a:xfrm>
            <a:off x="5372299" y="4741913"/>
            <a:ext cx="1451381" cy="1227341"/>
            <a:chOff x="5372299" y="4741913"/>
            <a:chExt cx="1451381" cy="1227341"/>
          </a:xfrm>
        </p:grpSpPr>
        <p:sp>
          <p:nvSpPr>
            <p:cNvPr id="12" name="円/楕円 11"/>
            <p:cNvSpPr/>
            <p:nvPr/>
          </p:nvSpPr>
          <p:spPr>
            <a:xfrm>
              <a:off x="5372299" y="4741913"/>
              <a:ext cx="1270428" cy="1227341"/>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6" name="テキスト ボックス 15"/>
            <p:cNvSpPr txBox="1"/>
            <p:nvPr/>
          </p:nvSpPr>
          <p:spPr>
            <a:xfrm>
              <a:off x="5428804" y="4850607"/>
              <a:ext cx="1394876" cy="830997"/>
            </a:xfrm>
            <a:prstGeom prst="rect">
              <a:avLst/>
            </a:prstGeom>
            <a:noFill/>
          </p:spPr>
          <p:txBody>
            <a:bodyPr wrap="square" rtlCol="0">
              <a:spAutoFit/>
            </a:bodyPr>
            <a:lstStyle/>
            <a:p>
              <a:r>
                <a:rPr kumimoji="1" lang="ja-JP" altLang="en-US" sz="4800" dirty="0" smtClean="0"/>
                <a:t>Ｃ</a:t>
              </a:r>
              <a:r>
                <a:rPr kumimoji="1" lang="en-US" altLang="ja-JP" sz="2400" dirty="0" smtClean="0"/>
                <a:t>heck</a:t>
              </a:r>
              <a:endParaRPr kumimoji="1" lang="ja-JP" altLang="en-US" sz="2400" dirty="0"/>
            </a:p>
          </p:txBody>
        </p:sp>
      </p:grpSp>
      <p:grpSp>
        <p:nvGrpSpPr>
          <p:cNvPr id="24" name="グループ化 23"/>
          <p:cNvGrpSpPr/>
          <p:nvPr/>
        </p:nvGrpSpPr>
        <p:grpSpPr>
          <a:xfrm>
            <a:off x="5372299" y="1920260"/>
            <a:ext cx="1270428" cy="1227341"/>
            <a:chOff x="5372299" y="1920260"/>
            <a:chExt cx="1270428" cy="1227341"/>
          </a:xfrm>
        </p:grpSpPr>
        <p:sp>
          <p:nvSpPr>
            <p:cNvPr id="13" name="円/楕円 12"/>
            <p:cNvSpPr/>
            <p:nvPr/>
          </p:nvSpPr>
          <p:spPr>
            <a:xfrm>
              <a:off x="5372299" y="1920260"/>
              <a:ext cx="1270428" cy="1227341"/>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7" name="テキスト ボックス 16"/>
            <p:cNvSpPr txBox="1"/>
            <p:nvPr/>
          </p:nvSpPr>
          <p:spPr>
            <a:xfrm>
              <a:off x="5636854" y="2040225"/>
              <a:ext cx="1001664" cy="830997"/>
            </a:xfrm>
            <a:prstGeom prst="rect">
              <a:avLst/>
            </a:prstGeom>
            <a:noFill/>
          </p:spPr>
          <p:txBody>
            <a:bodyPr wrap="square" rtlCol="0">
              <a:spAutoFit/>
            </a:bodyPr>
            <a:lstStyle/>
            <a:p>
              <a:r>
                <a:rPr kumimoji="1" lang="ja-JP" altLang="en-US" sz="4800" dirty="0" smtClean="0"/>
                <a:t>Ｄ</a:t>
              </a:r>
              <a:r>
                <a:rPr kumimoji="1" lang="en-US" altLang="ja-JP" sz="2400" dirty="0" smtClean="0"/>
                <a:t>o</a:t>
              </a:r>
              <a:endParaRPr kumimoji="1" lang="ja-JP" altLang="en-US" sz="2400" dirty="0"/>
            </a:p>
          </p:txBody>
        </p:sp>
      </p:grpSp>
      <p:sp>
        <p:nvSpPr>
          <p:cNvPr id="18" name="右矢印 17"/>
          <p:cNvSpPr/>
          <p:nvPr/>
        </p:nvSpPr>
        <p:spPr>
          <a:xfrm>
            <a:off x="4026467" y="2315052"/>
            <a:ext cx="1141999" cy="3689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9" name="下矢印 18"/>
          <p:cNvSpPr/>
          <p:nvPr/>
        </p:nvSpPr>
        <p:spPr>
          <a:xfrm>
            <a:off x="5872938" y="3532309"/>
            <a:ext cx="415221" cy="9786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20" name="上矢印 19"/>
          <p:cNvSpPr/>
          <p:nvPr/>
        </p:nvSpPr>
        <p:spPr>
          <a:xfrm>
            <a:off x="2886008" y="3518988"/>
            <a:ext cx="434914" cy="98016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21" name="左矢印 20"/>
          <p:cNvSpPr/>
          <p:nvPr/>
        </p:nvSpPr>
        <p:spPr>
          <a:xfrm>
            <a:off x="4001582" y="5308114"/>
            <a:ext cx="1094497" cy="38416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22" name="角丸四角形 21"/>
          <p:cNvSpPr/>
          <p:nvPr/>
        </p:nvSpPr>
        <p:spPr>
          <a:xfrm>
            <a:off x="3463290" y="3108960"/>
            <a:ext cx="2183130" cy="1870875"/>
          </a:xfrm>
          <a:prstGeom prst="roundRect">
            <a:avLst>
              <a:gd name="adj" fmla="val 50000"/>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smtClean="0">
                <a:solidFill>
                  <a:schemeClr val="tx1"/>
                </a:solidFill>
              </a:rPr>
              <a:t>住民と</a:t>
            </a:r>
            <a:endParaRPr kumimoji="1" lang="en-US" altLang="ja-JP" sz="3200" b="1" dirty="0" smtClean="0">
              <a:solidFill>
                <a:schemeClr val="tx1"/>
              </a:solidFill>
            </a:endParaRPr>
          </a:p>
          <a:p>
            <a:pPr algn="ctr"/>
            <a:r>
              <a:rPr kumimoji="1" lang="ja-JP" altLang="en-US" sz="3200" b="1" dirty="0" smtClean="0">
                <a:solidFill>
                  <a:schemeClr val="tx1"/>
                </a:solidFill>
              </a:rPr>
              <a:t>行政</a:t>
            </a:r>
            <a:r>
              <a:rPr lang="ja-JP" altLang="en-US" sz="3200" b="1" dirty="0" smtClean="0">
                <a:solidFill>
                  <a:schemeClr val="tx1"/>
                </a:solidFill>
              </a:rPr>
              <a:t>と</a:t>
            </a:r>
            <a:endParaRPr lang="en-US" altLang="ja-JP" sz="3200" b="1" dirty="0" smtClean="0">
              <a:solidFill>
                <a:schemeClr val="tx1"/>
              </a:solidFill>
            </a:endParaRPr>
          </a:p>
          <a:p>
            <a:pPr algn="ctr"/>
            <a:r>
              <a:rPr lang="ja-JP" altLang="en-US" sz="3200" b="1" dirty="0" smtClean="0">
                <a:solidFill>
                  <a:schemeClr val="tx1"/>
                </a:solidFill>
              </a:rPr>
              <a:t>の</a:t>
            </a:r>
            <a:r>
              <a:rPr kumimoji="1" lang="ja-JP" altLang="en-US" sz="3200" b="1" dirty="0" smtClean="0">
                <a:solidFill>
                  <a:schemeClr val="tx1"/>
                </a:solidFill>
              </a:rPr>
              <a:t>協 働</a:t>
            </a:r>
            <a:endParaRPr kumimoji="1" lang="ja-JP" altLang="en-US" sz="3200" b="1" dirty="0">
              <a:solidFill>
                <a:schemeClr val="tx1"/>
              </a:solidFill>
            </a:endParaRPr>
          </a:p>
        </p:txBody>
      </p:sp>
    </p:spTree>
    <p:extLst>
      <p:ext uri="{BB962C8B-B14F-4D97-AF65-F5344CB8AC3E}">
        <p14:creationId xmlns:p14="http://schemas.microsoft.com/office/powerpoint/2010/main" val="4105130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500"/>
                                        <p:tgtEl>
                                          <p:spTgt spid="1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fade">
                                      <p:cBhvr>
                                        <p:cTn id="16" dur="500"/>
                                        <p:tgtEl>
                                          <p:spTgt spid="18"/>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500"/>
                                        <p:tgtEl>
                                          <p:spTgt spid="3"/>
                                        </p:tgtEl>
                                      </p:cBhvr>
                                    </p:animEffect>
                                  </p:childTnLst>
                                </p:cTn>
                              </p:par>
                              <p:par>
                                <p:cTn id="22" presetID="10" presetClass="entr" presetSubtype="0" fill="hold" nodeType="with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fade">
                                      <p:cBhvr>
                                        <p:cTn id="24" dur="500"/>
                                        <p:tgtEl>
                                          <p:spTgt spid="24"/>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fade">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fade">
                                      <p:cBhvr>
                                        <p:cTn id="32" dur="500"/>
                                        <p:tgtEl>
                                          <p:spTgt spid="5"/>
                                        </p:tgtEl>
                                      </p:cBhvr>
                                    </p:animEffect>
                                  </p:childTnLst>
                                </p:cTn>
                              </p:par>
                              <p:par>
                                <p:cTn id="33" presetID="10" presetClass="entr" presetSubtype="0" fill="hold" nodeType="with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fade">
                                      <p:cBhvr>
                                        <p:cTn id="35" dur="500"/>
                                        <p:tgtEl>
                                          <p:spTgt spid="25"/>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21"/>
                                        </p:tgtEl>
                                        <p:attrNameLst>
                                          <p:attrName>style.visibility</p:attrName>
                                        </p:attrNameLst>
                                      </p:cBhvr>
                                      <p:to>
                                        <p:strVal val="visible"/>
                                      </p:to>
                                    </p:set>
                                    <p:animEffect transition="in" filter="fade">
                                      <p:cBhvr>
                                        <p:cTn id="38" dur="500"/>
                                        <p:tgtEl>
                                          <p:spTgt spid="21"/>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fade">
                                      <p:cBhvr>
                                        <p:cTn id="43" dur="500"/>
                                        <p:tgtEl>
                                          <p:spTgt spid="6"/>
                                        </p:tgtEl>
                                      </p:cBhvr>
                                    </p:animEffect>
                                  </p:childTnLst>
                                </p:cTn>
                              </p:par>
                              <p:par>
                                <p:cTn id="44" presetID="10" presetClass="entr" presetSubtype="0" fill="hold" nodeType="withEffect">
                                  <p:stCondLst>
                                    <p:cond delay="0"/>
                                  </p:stCondLst>
                                  <p:childTnLst>
                                    <p:set>
                                      <p:cBhvr>
                                        <p:cTn id="45" dur="1" fill="hold">
                                          <p:stCondLst>
                                            <p:cond delay="0"/>
                                          </p:stCondLst>
                                        </p:cTn>
                                        <p:tgtEl>
                                          <p:spTgt spid="26"/>
                                        </p:tgtEl>
                                        <p:attrNameLst>
                                          <p:attrName>style.visibility</p:attrName>
                                        </p:attrNameLst>
                                      </p:cBhvr>
                                      <p:to>
                                        <p:strVal val="visible"/>
                                      </p:to>
                                    </p:set>
                                    <p:animEffect transition="in" filter="fade">
                                      <p:cBhvr>
                                        <p:cTn id="46" dur="500"/>
                                        <p:tgtEl>
                                          <p:spTgt spid="26"/>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20"/>
                                        </p:tgtEl>
                                        <p:attrNameLst>
                                          <p:attrName>style.visibility</p:attrName>
                                        </p:attrNameLst>
                                      </p:cBhvr>
                                      <p:to>
                                        <p:strVal val="visible"/>
                                      </p:to>
                                    </p:set>
                                    <p:animEffect transition="in" filter="fade">
                                      <p:cBhvr>
                                        <p:cTn id="49"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10" grpId="0" animBg="1"/>
      <p:bldP spid="14" grpId="0"/>
      <p:bldP spid="18" grpId="0" animBg="1"/>
      <p:bldP spid="19" grpId="0" animBg="1"/>
      <p:bldP spid="20" grpId="0" animBg="1"/>
      <p:bldP spid="2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262768" y="957933"/>
            <a:ext cx="8402282" cy="751192"/>
          </a:xfrm>
          <a:prstGeom prst="rect">
            <a:avLst/>
          </a:prstGeom>
          <a:solidFill>
            <a:srgbClr val="FFFF99"/>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3600"/>
              </a:lnSpc>
            </a:pPr>
            <a:r>
              <a:rPr lang="ja-JP" altLang="en-US" sz="2800" dirty="0" smtClean="0">
                <a:solidFill>
                  <a:srgbClr val="0000FF"/>
                </a:solidFill>
              </a:rPr>
              <a:t>　</a:t>
            </a:r>
            <a:r>
              <a:rPr lang="ja-JP" altLang="ja-JP" sz="2800" dirty="0" smtClean="0">
                <a:solidFill>
                  <a:srgbClr val="0000FF"/>
                </a:solidFill>
              </a:rPr>
              <a:t>１．住民組織の活動目的や目標の共有（めざす姿）</a:t>
            </a:r>
            <a:endParaRPr lang="ja-JP" altLang="en-US" sz="2800" dirty="0">
              <a:solidFill>
                <a:srgbClr val="0000FF"/>
              </a:solidFill>
            </a:endParaRPr>
          </a:p>
        </p:txBody>
      </p:sp>
      <p:sp>
        <p:nvSpPr>
          <p:cNvPr id="5" name="コンテンツ プレースホルダー 2"/>
          <p:cNvSpPr txBox="1">
            <a:spLocks/>
          </p:cNvSpPr>
          <p:nvPr/>
        </p:nvSpPr>
        <p:spPr>
          <a:xfrm>
            <a:off x="623664" y="1817423"/>
            <a:ext cx="8367936" cy="1143480"/>
          </a:xfrm>
          <a:prstGeom prst="rect">
            <a:avLst/>
          </a:prstGeom>
          <a:ln>
            <a:no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r>
              <a:rPr lang="ja-JP" altLang="en-US" sz="2800" dirty="0" smtClean="0">
                <a:solidFill>
                  <a:srgbClr val="FF33CC"/>
                </a:solidFill>
                <a:effectLst>
                  <a:outerShdw blurRad="38100" dist="38100" dir="2700000" algn="tl">
                    <a:srgbClr val="000000">
                      <a:alpha val="43137"/>
                    </a:srgbClr>
                  </a:outerShdw>
                </a:effectLst>
              </a:rPr>
              <a:t>住民組織の構成員と「</a:t>
            </a:r>
            <a:r>
              <a:rPr lang="ja-JP" altLang="ja-JP" sz="2800" dirty="0" smtClean="0">
                <a:solidFill>
                  <a:srgbClr val="FF33CC"/>
                </a:solidFill>
                <a:effectLst>
                  <a:outerShdw blurRad="38100" dist="38100" dir="2700000" algn="tl">
                    <a:srgbClr val="000000">
                      <a:alpha val="43137"/>
                    </a:srgbClr>
                  </a:outerShdw>
                </a:effectLst>
              </a:rPr>
              <a:t>めざす姿</a:t>
            </a:r>
            <a:r>
              <a:rPr lang="ja-JP" altLang="en-US" sz="2800" dirty="0" smtClean="0">
                <a:solidFill>
                  <a:srgbClr val="FF33CC"/>
                </a:solidFill>
                <a:effectLst>
                  <a:outerShdw blurRad="38100" dist="38100" dir="2700000" algn="tl">
                    <a:srgbClr val="000000">
                      <a:alpha val="43137"/>
                    </a:srgbClr>
                  </a:outerShdw>
                </a:effectLst>
              </a:rPr>
              <a:t>」</a:t>
            </a:r>
            <a:r>
              <a:rPr lang="ja-JP" altLang="ja-JP" sz="2800" dirty="0" smtClean="0">
                <a:solidFill>
                  <a:srgbClr val="FF33CC"/>
                </a:solidFill>
                <a:effectLst>
                  <a:outerShdw blurRad="38100" dist="38100" dir="2700000" algn="tl">
                    <a:srgbClr val="000000">
                      <a:alpha val="43137"/>
                    </a:srgbClr>
                  </a:outerShdw>
                </a:effectLst>
              </a:rPr>
              <a:t>を描く</a:t>
            </a:r>
            <a:r>
              <a:rPr lang="ja-JP" altLang="en-US" sz="2800" dirty="0" smtClean="0">
                <a:solidFill>
                  <a:srgbClr val="FF33CC"/>
                </a:solidFill>
                <a:effectLst>
                  <a:outerShdw blurRad="38100" dist="38100" dir="2700000" algn="tl">
                    <a:srgbClr val="000000">
                      <a:alpha val="43137"/>
                    </a:srgbClr>
                  </a:outerShdw>
                </a:effectLst>
              </a:rPr>
              <a:t>　　</a:t>
            </a:r>
            <a:endParaRPr lang="en-US" altLang="ja-JP" sz="2800" dirty="0" smtClean="0">
              <a:solidFill>
                <a:srgbClr val="FF33CC"/>
              </a:solidFill>
              <a:effectLst>
                <a:outerShdw blurRad="38100" dist="38100" dir="2700000" algn="tl">
                  <a:srgbClr val="000000">
                    <a:alpha val="43137"/>
                  </a:srgbClr>
                </a:outerShdw>
              </a:effectLst>
            </a:endParaRPr>
          </a:p>
          <a:p>
            <a:r>
              <a:rPr lang="ja-JP" altLang="en-US" sz="2800" dirty="0" smtClean="0">
                <a:solidFill>
                  <a:srgbClr val="FF33CC"/>
                </a:solidFill>
                <a:effectLst>
                  <a:outerShdw blurRad="38100" dist="38100" dir="2700000" algn="tl">
                    <a:srgbClr val="000000">
                      <a:alpha val="43137"/>
                    </a:srgbClr>
                  </a:outerShdw>
                </a:effectLst>
              </a:rPr>
              <a:t>「めざす姿」を実現するための</a:t>
            </a:r>
            <a:r>
              <a:rPr lang="ja-JP" altLang="ja-JP" sz="2800" dirty="0" smtClean="0">
                <a:solidFill>
                  <a:srgbClr val="FF33CC"/>
                </a:solidFill>
                <a:effectLst>
                  <a:outerShdw blurRad="38100" dist="38100" dir="2700000" algn="tl">
                    <a:srgbClr val="000000">
                      <a:alpha val="43137"/>
                    </a:srgbClr>
                  </a:outerShdw>
                </a:effectLst>
              </a:rPr>
              <a:t>それぞれの役割</a:t>
            </a:r>
            <a:endParaRPr lang="en-US" altLang="ja-JP" sz="2800" dirty="0">
              <a:solidFill>
                <a:srgbClr val="FF33CC"/>
              </a:solidFill>
              <a:effectLst>
                <a:outerShdw blurRad="38100" dist="38100" dir="2700000" algn="tl">
                  <a:srgbClr val="000000">
                    <a:alpha val="43137"/>
                  </a:srgbClr>
                </a:outerShdw>
              </a:effectLst>
            </a:endParaRPr>
          </a:p>
          <a:p>
            <a:pPr marL="0" indent="0">
              <a:buFont typeface="Arial" panose="020B0604020202020204" pitchFamily="34" charset="0"/>
              <a:buNone/>
            </a:pPr>
            <a:endParaRPr lang="ja-JP" altLang="en-US" sz="2800" dirty="0">
              <a:solidFill>
                <a:srgbClr val="FF33CC"/>
              </a:solidFill>
              <a:effectLst>
                <a:outerShdw blurRad="38100" dist="38100" dir="2700000" algn="tl">
                  <a:srgbClr val="000000">
                    <a:alpha val="43137"/>
                  </a:srgbClr>
                </a:outerShdw>
              </a:effectLst>
            </a:endParaRPr>
          </a:p>
        </p:txBody>
      </p:sp>
      <p:sp>
        <p:nvSpPr>
          <p:cNvPr id="6" name="タイトル 1"/>
          <p:cNvSpPr txBox="1">
            <a:spLocks/>
          </p:cNvSpPr>
          <p:nvPr/>
        </p:nvSpPr>
        <p:spPr>
          <a:xfrm>
            <a:off x="262769" y="3004451"/>
            <a:ext cx="8402282" cy="733892"/>
          </a:xfrm>
          <a:prstGeom prst="rect">
            <a:avLst/>
          </a:prstGeom>
          <a:solidFill>
            <a:srgbClr val="FFFF99"/>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ts val="3600"/>
              </a:lnSpc>
            </a:pPr>
            <a:r>
              <a:rPr lang="ja-JP" altLang="en-US" sz="2800" dirty="0" smtClean="0">
                <a:solidFill>
                  <a:srgbClr val="0000FF"/>
                </a:solidFill>
              </a:rPr>
              <a:t>　２．</a:t>
            </a:r>
            <a:r>
              <a:rPr lang="ja-JP" altLang="ja-JP" sz="2800" dirty="0" smtClean="0">
                <a:solidFill>
                  <a:srgbClr val="0000FF"/>
                </a:solidFill>
              </a:rPr>
              <a:t>地域の</a:t>
            </a:r>
            <a:r>
              <a:rPr lang="ja-JP" altLang="ja-JP" sz="2800" dirty="0">
                <a:solidFill>
                  <a:srgbClr val="0000FF"/>
                </a:solidFill>
              </a:rPr>
              <a:t>健康</a:t>
            </a:r>
            <a:r>
              <a:rPr lang="ja-JP" altLang="ja-JP" sz="2800" dirty="0" smtClean="0">
                <a:solidFill>
                  <a:srgbClr val="0000FF"/>
                </a:solidFill>
              </a:rPr>
              <a:t>課題等の共有（現状とのギャップ）</a:t>
            </a:r>
            <a:endParaRPr lang="ja-JP" altLang="en-US" sz="2800" dirty="0">
              <a:solidFill>
                <a:srgbClr val="0000FF"/>
              </a:solidFill>
            </a:endParaRPr>
          </a:p>
        </p:txBody>
      </p:sp>
      <p:sp>
        <p:nvSpPr>
          <p:cNvPr id="7" name="コンテンツ プレースホルダー 2"/>
          <p:cNvSpPr txBox="1">
            <a:spLocks/>
          </p:cNvSpPr>
          <p:nvPr/>
        </p:nvSpPr>
        <p:spPr>
          <a:xfrm>
            <a:off x="623664" y="3890747"/>
            <a:ext cx="8019593" cy="106225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ja-JP" dirty="0" smtClean="0">
                <a:solidFill>
                  <a:srgbClr val="FF33CC"/>
                </a:solidFill>
                <a:effectLst>
                  <a:outerShdw blurRad="38100" dist="38100" dir="2700000" algn="tl">
                    <a:srgbClr val="000000">
                      <a:alpha val="43137"/>
                    </a:srgbClr>
                  </a:outerShdw>
                </a:effectLst>
              </a:rPr>
              <a:t>健康課題とは何か</a:t>
            </a:r>
            <a:r>
              <a:rPr lang="ja-JP" altLang="en-US" dirty="0" smtClean="0">
                <a:solidFill>
                  <a:srgbClr val="FF33CC"/>
                </a:solidFill>
                <a:effectLst>
                  <a:outerShdw blurRad="38100" dist="38100" dir="2700000" algn="tl">
                    <a:srgbClr val="000000">
                      <a:alpha val="43137"/>
                    </a:srgbClr>
                  </a:outerShdw>
                </a:effectLst>
              </a:rPr>
              <a:t>　・健康指標による課題の共有　　</a:t>
            </a:r>
            <a:endParaRPr lang="en-US" altLang="ja-JP" dirty="0" smtClean="0">
              <a:solidFill>
                <a:srgbClr val="FF33CC"/>
              </a:solidFill>
              <a:effectLst>
                <a:outerShdw blurRad="38100" dist="38100" dir="2700000" algn="tl">
                  <a:srgbClr val="000000">
                    <a:alpha val="43137"/>
                  </a:srgbClr>
                </a:outerShdw>
              </a:effectLst>
            </a:endParaRPr>
          </a:p>
          <a:p>
            <a:r>
              <a:rPr lang="ja-JP" altLang="en-US" dirty="0" smtClean="0">
                <a:solidFill>
                  <a:srgbClr val="FF33CC"/>
                </a:solidFill>
                <a:effectLst>
                  <a:outerShdw blurRad="38100" dist="38100" dir="2700000" algn="tl">
                    <a:srgbClr val="000000">
                      <a:alpha val="43137"/>
                    </a:srgbClr>
                  </a:outerShdw>
                </a:effectLst>
              </a:rPr>
              <a:t>活動</a:t>
            </a:r>
            <a:r>
              <a:rPr lang="ja-JP" altLang="en-US" dirty="0">
                <a:solidFill>
                  <a:srgbClr val="FF33CC"/>
                </a:solidFill>
                <a:effectLst>
                  <a:outerShdw blurRad="38100" dist="38100" dir="2700000" algn="tl">
                    <a:srgbClr val="000000">
                      <a:alpha val="43137"/>
                    </a:srgbClr>
                  </a:outerShdw>
                </a:effectLst>
              </a:rPr>
              <a:t>が停滞したら，</a:t>
            </a:r>
            <a:r>
              <a:rPr lang="ja-JP" altLang="ja-JP" dirty="0">
                <a:solidFill>
                  <a:srgbClr val="FF33CC"/>
                </a:solidFill>
                <a:effectLst>
                  <a:outerShdw blurRad="38100" dist="38100" dir="2700000" algn="tl">
                    <a:srgbClr val="000000">
                      <a:alpha val="43137"/>
                    </a:srgbClr>
                  </a:outerShdw>
                </a:effectLst>
              </a:rPr>
              <a:t>原点に</a:t>
            </a:r>
            <a:r>
              <a:rPr lang="ja-JP" altLang="ja-JP" dirty="0" smtClean="0">
                <a:solidFill>
                  <a:srgbClr val="FF33CC"/>
                </a:solidFill>
                <a:effectLst>
                  <a:outerShdw blurRad="38100" dist="38100" dir="2700000" algn="tl">
                    <a:srgbClr val="000000">
                      <a:alpha val="43137"/>
                    </a:srgbClr>
                  </a:outerShdw>
                </a:effectLst>
              </a:rPr>
              <a:t>立ち返る</a:t>
            </a:r>
            <a:endParaRPr lang="ja-JP" altLang="en-US" sz="3200" dirty="0">
              <a:solidFill>
                <a:srgbClr val="FF33CC"/>
              </a:solidFill>
              <a:effectLst>
                <a:outerShdw blurRad="38100" dist="38100" dir="2700000" algn="tl">
                  <a:srgbClr val="000000">
                    <a:alpha val="43137"/>
                  </a:srgbClr>
                </a:outerShdw>
              </a:effectLst>
            </a:endParaRPr>
          </a:p>
        </p:txBody>
      </p:sp>
      <p:sp>
        <p:nvSpPr>
          <p:cNvPr id="8" name="タイトル 1"/>
          <p:cNvSpPr txBox="1">
            <a:spLocks/>
          </p:cNvSpPr>
          <p:nvPr/>
        </p:nvSpPr>
        <p:spPr>
          <a:xfrm>
            <a:off x="262767" y="5007430"/>
            <a:ext cx="8402282" cy="695183"/>
          </a:xfrm>
          <a:prstGeom prst="rect">
            <a:avLst/>
          </a:prstGeom>
          <a:solidFill>
            <a:srgbClr val="FFFF99"/>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ct val="120000"/>
              </a:lnSpc>
            </a:pPr>
            <a:r>
              <a:rPr lang="ja-JP" altLang="en-US" sz="2800" dirty="0" smtClean="0">
                <a:solidFill>
                  <a:srgbClr val="0000FF"/>
                </a:solidFill>
              </a:rPr>
              <a:t>　３</a:t>
            </a:r>
            <a:r>
              <a:rPr lang="ja-JP" altLang="en-US" sz="2800" dirty="0">
                <a:solidFill>
                  <a:srgbClr val="0000FF"/>
                </a:solidFill>
              </a:rPr>
              <a:t>．</a:t>
            </a:r>
            <a:r>
              <a:rPr lang="ja-JP" altLang="ja-JP" sz="2800" dirty="0">
                <a:solidFill>
                  <a:srgbClr val="0000FF"/>
                </a:solidFill>
              </a:rPr>
              <a:t>活動費の</a:t>
            </a:r>
            <a:r>
              <a:rPr lang="ja-JP" altLang="ja-JP" sz="2800" dirty="0" smtClean="0">
                <a:solidFill>
                  <a:srgbClr val="0000FF"/>
                </a:solidFill>
              </a:rPr>
              <a:t>確保</a:t>
            </a:r>
            <a:r>
              <a:rPr lang="ja-JP" altLang="en-US" sz="2800" dirty="0" smtClean="0">
                <a:solidFill>
                  <a:srgbClr val="0000FF"/>
                </a:solidFill>
              </a:rPr>
              <a:t>　　　</a:t>
            </a:r>
            <a:r>
              <a:rPr lang="en-US" altLang="ja-JP" sz="2800" dirty="0" smtClean="0">
                <a:solidFill>
                  <a:srgbClr val="0000FF"/>
                </a:solidFill>
              </a:rPr>
              <a:t> </a:t>
            </a:r>
            <a:endParaRPr lang="ja-JP" altLang="en-US" sz="2800" dirty="0">
              <a:solidFill>
                <a:srgbClr val="0000FF"/>
              </a:solidFill>
            </a:endParaRPr>
          </a:p>
        </p:txBody>
      </p:sp>
      <p:sp>
        <p:nvSpPr>
          <p:cNvPr id="9" name="コンテンツ プレースホルダー 2"/>
          <p:cNvSpPr txBox="1">
            <a:spLocks/>
          </p:cNvSpPr>
          <p:nvPr/>
        </p:nvSpPr>
        <p:spPr>
          <a:xfrm>
            <a:off x="623664" y="5821798"/>
            <a:ext cx="9337184" cy="9708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dirty="0" smtClean="0">
                <a:solidFill>
                  <a:srgbClr val="FF33CC"/>
                </a:solidFill>
                <a:effectLst>
                  <a:outerShdw blurRad="38100" dist="38100" dir="2700000" algn="tl">
                    <a:srgbClr val="000000">
                      <a:alpha val="43137"/>
                    </a:srgbClr>
                  </a:outerShdw>
                </a:effectLst>
              </a:rPr>
              <a:t>会費　　・活動助成と</a:t>
            </a:r>
            <a:r>
              <a:rPr lang="ja-JP" altLang="ja-JP" dirty="0" smtClean="0">
                <a:solidFill>
                  <a:srgbClr val="FF33CC"/>
                </a:solidFill>
                <a:effectLst>
                  <a:outerShdw blurRad="38100" dist="38100" dir="2700000" algn="tl">
                    <a:srgbClr val="000000">
                      <a:alpha val="43137"/>
                    </a:srgbClr>
                  </a:outerShdw>
                </a:effectLst>
              </a:rPr>
              <a:t>事業受託</a:t>
            </a:r>
            <a:endParaRPr lang="en-US" altLang="ja-JP" dirty="0" smtClean="0">
              <a:solidFill>
                <a:srgbClr val="FF33CC"/>
              </a:solidFill>
              <a:effectLst>
                <a:outerShdw blurRad="38100" dist="38100" dir="2700000" algn="tl">
                  <a:srgbClr val="000000">
                    <a:alpha val="43137"/>
                  </a:srgbClr>
                </a:outerShdw>
              </a:effectLst>
            </a:endParaRPr>
          </a:p>
          <a:p>
            <a:r>
              <a:rPr lang="ja-JP" altLang="ja-JP" dirty="0" smtClean="0">
                <a:solidFill>
                  <a:srgbClr val="FF33CC"/>
                </a:solidFill>
                <a:effectLst>
                  <a:outerShdw blurRad="38100" dist="38100" dir="2700000" algn="tl">
                    <a:srgbClr val="000000">
                      <a:alpha val="43137"/>
                    </a:srgbClr>
                  </a:outerShdw>
                </a:effectLst>
              </a:rPr>
              <a:t>新たな収益確保</a:t>
            </a:r>
          </a:p>
          <a:p>
            <a:pPr marL="0" indent="0">
              <a:buFont typeface="Arial" panose="020B0604020202020204" pitchFamily="34" charset="0"/>
              <a:buNone/>
            </a:pPr>
            <a:r>
              <a:rPr lang="ja-JP" altLang="ja-JP" dirty="0" smtClean="0">
                <a:solidFill>
                  <a:srgbClr val="FF33CC"/>
                </a:solidFill>
                <a:effectLst>
                  <a:outerShdw blurRad="38100" dist="38100" dir="2700000" algn="tl">
                    <a:srgbClr val="000000">
                      <a:alpha val="43137"/>
                    </a:srgbClr>
                  </a:outerShdw>
                </a:effectLst>
              </a:rPr>
              <a:t/>
            </a:r>
            <a:br>
              <a:rPr lang="ja-JP" altLang="ja-JP" dirty="0" smtClean="0">
                <a:solidFill>
                  <a:srgbClr val="FF33CC"/>
                </a:solidFill>
                <a:effectLst>
                  <a:outerShdw blurRad="38100" dist="38100" dir="2700000" algn="tl">
                    <a:srgbClr val="000000">
                      <a:alpha val="43137"/>
                    </a:srgbClr>
                  </a:outerShdw>
                </a:effectLst>
              </a:rPr>
            </a:br>
            <a:endParaRPr lang="ja-JP" altLang="en-US" dirty="0">
              <a:solidFill>
                <a:srgbClr val="FF33CC"/>
              </a:solidFill>
              <a:effectLst>
                <a:outerShdw blurRad="38100" dist="38100" dir="2700000" algn="tl">
                  <a:srgbClr val="000000">
                    <a:alpha val="43137"/>
                  </a:srgbClr>
                </a:outerShdw>
              </a:effectLst>
            </a:endParaRPr>
          </a:p>
        </p:txBody>
      </p:sp>
      <p:sp>
        <p:nvSpPr>
          <p:cNvPr id="12" name="正方形/長方形 11"/>
          <p:cNvSpPr/>
          <p:nvPr/>
        </p:nvSpPr>
        <p:spPr>
          <a:xfrm>
            <a:off x="1436912" y="120124"/>
            <a:ext cx="6444393" cy="707886"/>
          </a:xfrm>
          <a:prstGeom prst="rect">
            <a:avLst/>
          </a:prstGeom>
        </p:spPr>
        <p:txBody>
          <a:bodyPr wrap="none">
            <a:spAutoFit/>
          </a:bodyPr>
          <a:lstStyle/>
          <a:p>
            <a:pPr algn="ctr"/>
            <a:r>
              <a:rPr lang="en-US" altLang="ja-JP" sz="4000" dirty="0">
                <a:solidFill>
                  <a:srgbClr val="FF0000"/>
                </a:solidFill>
                <a:latin typeface="+mj-ea"/>
              </a:rPr>
              <a:t>Plan</a:t>
            </a:r>
            <a:r>
              <a:rPr lang="ja-JP" altLang="en-US" sz="3600" dirty="0">
                <a:solidFill>
                  <a:srgbClr val="FF0000"/>
                </a:solidFill>
                <a:latin typeface="+mj-ea"/>
              </a:rPr>
              <a:t>のプロセスにおけるポイント</a:t>
            </a:r>
          </a:p>
        </p:txBody>
      </p:sp>
    </p:spTree>
    <p:extLst>
      <p:ext uri="{BB962C8B-B14F-4D97-AF65-F5344CB8AC3E}">
        <p14:creationId xmlns:p14="http://schemas.microsoft.com/office/powerpoint/2010/main" val="3163397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500"/>
                                        <p:tgtEl>
                                          <p:spTgt spid="8"/>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fade">
                                      <p:cBhvr>
                                        <p:cTn id="2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p:bldP spid="8" grpId="0" animBg="1"/>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457200" y="-106372"/>
            <a:ext cx="8229600" cy="1143000"/>
          </a:xfrm>
        </p:spPr>
        <p:txBody>
          <a:bodyPr>
            <a:normAutofit/>
          </a:bodyPr>
          <a:lstStyle/>
          <a:p>
            <a:r>
              <a:rPr kumimoji="1" lang="ja-JP" altLang="en-US" sz="3600" dirty="0" smtClean="0">
                <a:solidFill>
                  <a:srgbClr val="FF0000"/>
                </a:solidFill>
              </a:rPr>
              <a:t>住民と「めざす姿」と課題を共有する</a:t>
            </a:r>
            <a:endParaRPr kumimoji="1" lang="ja-JP" altLang="en-US" sz="3600" dirty="0">
              <a:solidFill>
                <a:srgbClr val="FF0000"/>
              </a:solidFill>
            </a:endParaRPr>
          </a:p>
        </p:txBody>
      </p:sp>
      <p:sp>
        <p:nvSpPr>
          <p:cNvPr id="5" name="AutoShape 4"/>
          <p:cNvSpPr>
            <a:spLocks noChangeArrowheads="1"/>
          </p:cNvSpPr>
          <p:nvPr/>
        </p:nvSpPr>
        <p:spPr bwMode="auto">
          <a:xfrm>
            <a:off x="2873838" y="1027518"/>
            <a:ext cx="3163144" cy="454025"/>
          </a:xfrm>
          <a:prstGeom prst="roundRect">
            <a:avLst>
              <a:gd name="adj" fmla="val 16667"/>
            </a:avLst>
          </a:prstGeom>
          <a:solidFill>
            <a:srgbClr val="FFFF00"/>
          </a:solidFill>
          <a:ln w="9525">
            <a:solidFill>
              <a:srgbClr val="000000"/>
            </a:solidFill>
            <a:round/>
            <a:headEnd/>
            <a:tailEnd/>
          </a:ln>
        </p:spPr>
        <p:txBody>
          <a:bodyPr lIns="74295" tIns="8890" rIns="74295" bIns="8890"/>
          <a:lstStyle/>
          <a:p>
            <a:pPr algn="ctr">
              <a:lnSpc>
                <a:spcPts val="3200"/>
              </a:lnSpc>
            </a:pPr>
            <a:r>
              <a:rPr lang="ja-JP" altLang="en-US" sz="2000" dirty="0" smtClean="0">
                <a:latin typeface="Century" pitchFamily="18" charset="0"/>
              </a:rPr>
              <a:t>地域住民の</a:t>
            </a:r>
            <a:r>
              <a:rPr lang="ja-JP" altLang="en-US" sz="2000" dirty="0">
                <a:latin typeface="Century" pitchFamily="18" charset="0"/>
              </a:rPr>
              <a:t>めざす姿</a:t>
            </a:r>
            <a:endParaRPr lang="ja-JP" altLang="en-US" sz="4400" dirty="0"/>
          </a:p>
        </p:txBody>
      </p:sp>
      <p:sp>
        <p:nvSpPr>
          <p:cNvPr id="6" name="AutoShape 5"/>
          <p:cNvSpPr>
            <a:spLocks noChangeArrowheads="1"/>
          </p:cNvSpPr>
          <p:nvPr/>
        </p:nvSpPr>
        <p:spPr bwMode="auto">
          <a:xfrm>
            <a:off x="1627726" y="2752904"/>
            <a:ext cx="1042225" cy="790575"/>
          </a:xfrm>
          <a:prstGeom prst="roundRect">
            <a:avLst>
              <a:gd name="adj" fmla="val 16667"/>
            </a:avLst>
          </a:prstGeom>
          <a:solidFill>
            <a:schemeClr val="bg1"/>
          </a:solidFill>
          <a:ln w="9525">
            <a:solidFill>
              <a:srgbClr val="000000"/>
            </a:solidFill>
            <a:round/>
            <a:headEnd/>
            <a:tailEnd/>
          </a:ln>
        </p:spPr>
        <p:txBody>
          <a:bodyPr lIns="74295" tIns="8890" rIns="74295" bIns="8890"/>
          <a:lstStyle/>
          <a:p>
            <a:pPr algn="just">
              <a:lnSpc>
                <a:spcPct val="132000"/>
              </a:lnSpc>
            </a:pPr>
            <a:r>
              <a:rPr lang="ja-JP" altLang="en-US" sz="1600">
                <a:latin typeface="Century" pitchFamily="18" charset="0"/>
              </a:rPr>
              <a:t>そのための条件２</a:t>
            </a:r>
            <a:endParaRPr lang="ja-JP" altLang="en-US" sz="4000"/>
          </a:p>
        </p:txBody>
      </p:sp>
      <p:sp>
        <p:nvSpPr>
          <p:cNvPr id="7" name="AutoShape 6"/>
          <p:cNvSpPr>
            <a:spLocks noChangeArrowheads="1"/>
          </p:cNvSpPr>
          <p:nvPr/>
        </p:nvSpPr>
        <p:spPr bwMode="auto">
          <a:xfrm>
            <a:off x="2795709" y="2752904"/>
            <a:ext cx="1042224" cy="790575"/>
          </a:xfrm>
          <a:prstGeom prst="roundRect">
            <a:avLst>
              <a:gd name="adj" fmla="val 16667"/>
            </a:avLst>
          </a:prstGeom>
          <a:solidFill>
            <a:schemeClr val="bg1"/>
          </a:solidFill>
          <a:ln w="9525">
            <a:solidFill>
              <a:srgbClr val="000000"/>
            </a:solidFill>
            <a:round/>
            <a:headEnd/>
            <a:tailEnd/>
          </a:ln>
        </p:spPr>
        <p:txBody>
          <a:bodyPr lIns="74295" tIns="8890" rIns="74295" bIns="8890"/>
          <a:lstStyle/>
          <a:p>
            <a:pPr algn="just">
              <a:lnSpc>
                <a:spcPct val="132000"/>
              </a:lnSpc>
            </a:pPr>
            <a:r>
              <a:rPr lang="ja-JP" altLang="en-US" sz="1600">
                <a:latin typeface="Century" pitchFamily="18" charset="0"/>
              </a:rPr>
              <a:t>そのための条件３</a:t>
            </a:r>
            <a:endParaRPr lang="ja-JP" altLang="en-US" sz="4000"/>
          </a:p>
        </p:txBody>
      </p:sp>
      <p:sp>
        <p:nvSpPr>
          <p:cNvPr id="8" name="AutoShape 7"/>
          <p:cNvSpPr>
            <a:spLocks noChangeArrowheads="1"/>
          </p:cNvSpPr>
          <p:nvPr/>
        </p:nvSpPr>
        <p:spPr bwMode="auto">
          <a:xfrm>
            <a:off x="234950" y="3940354"/>
            <a:ext cx="437011" cy="849312"/>
          </a:xfrm>
          <a:prstGeom prst="roundRect">
            <a:avLst>
              <a:gd name="adj" fmla="val 16667"/>
            </a:avLst>
          </a:prstGeom>
          <a:solidFill>
            <a:srgbClr val="CCFFCC"/>
          </a:solidFill>
          <a:ln w="9525">
            <a:solidFill>
              <a:srgbClr val="000000"/>
            </a:solidFill>
            <a:round/>
            <a:headEnd/>
            <a:tailEnd/>
          </a:ln>
        </p:spPr>
        <p:txBody>
          <a:bodyPr lIns="74295" tIns="8890" rIns="74295" bIns="8890"/>
          <a:lstStyle/>
          <a:p>
            <a:pPr algn="just">
              <a:lnSpc>
                <a:spcPct val="128000"/>
              </a:lnSpc>
            </a:pPr>
            <a:r>
              <a:rPr lang="ja-JP" altLang="en-US" sz="1800">
                <a:latin typeface="Century" pitchFamily="18" charset="0"/>
              </a:rPr>
              <a:t>条件</a:t>
            </a:r>
            <a:endParaRPr lang="ja-JP" altLang="en-US" sz="4000"/>
          </a:p>
        </p:txBody>
      </p:sp>
      <p:sp>
        <p:nvSpPr>
          <p:cNvPr id="9" name="AutoShape 8"/>
          <p:cNvSpPr>
            <a:spLocks noChangeArrowheads="1"/>
          </p:cNvSpPr>
          <p:nvPr/>
        </p:nvSpPr>
        <p:spPr bwMode="auto">
          <a:xfrm>
            <a:off x="764708" y="3940354"/>
            <a:ext cx="437011" cy="849312"/>
          </a:xfrm>
          <a:prstGeom prst="roundRect">
            <a:avLst>
              <a:gd name="adj" fmla="val 16667"/>
            </a:avLst>
          </a:prstGeom>
          <a:solidFill>
            <a:srgbClr val="CCFFCC"/>
          </a:solidFill>
          <a:ln w="9525">
            <a:solidFill>
              <a:srgbClr val="000000"/>
            </a:solidFill>
            <a:round/>
            <a:headEnd/>
            <a:tailEnd/>
          </a:ln>
        </p:spPr>
        <p:txBody>
          <a:bodyPr lIns="74295" tIns="8890" rIns="74295" bIns="8890"/>
          <a:lstStyle/>
          <a:p>
            <a:pPr algn="just">
              <a:lnSpc>
                <a:spcPct val="128000"/>
              </a:lnSpc>
            </a:pPr>
            <a:r>
              <a:rPr lang="ja-JP" altLang="en-US" sz="1800">
                <a:latin typeface="Century" pitchFamily="18" charset="0"/>
              </a:rPr>
              <a:t>条件</a:t>
            </a:r>
            <a:endParaRPr lang="ja-JP" altLang="en-US" sz="4000"/>
          </a:p>
        </p:txBody>
      </p:sp>
      <p:sp>
        <p:nvSpPr>
          <p:cNvPr id="10" name="AutoShape 9"/>
          <p:cNvSpPr>
            <a:spLocks noChangeArrowheads="1"/>
          </p:cNvSpPr>
          <p:nvPr/>
        </p:nvSpPr>
        <p:spPr bwMode="auto">
          <a:xfrm>
            <a:off x="1294466" y="3940354"/>
            <a:ext cx="437011" cy="849312"/>
          </a:xfrm>
          <a:prstGeom prst="roundRect">
            <a:avLst>
              <a:gd name="adj" fmla="val 16667"/>
            </a:avLst>
          </a:prstGeom>
          <a:solidFill>
            <a:srgbClr val="CCFFCC"/>
          </a:solidFill>
          <a:ln w="9525">
            <a:solidFill>
              <a:srgbClr val="000000"/>
            </a:solidFill>
            <a:round/>
            <a:headEnd/>
            <a:tailEnd/>
          </a:ln>
        </p:spPr>
        <p:txBody>
          <a:bodyPr lIns="74295" tIns="8890" rIns="74295" bIns="8890"/>
          <a:lstStyle/>
          <a:p>
            <a:pPr algn="just">
              <a:lnSpc>
                <a:spcPct val="128000"/>
              </a:lnSpc>
            </a:pPr>
            <a:r>
              <a:rPr lang="ja-JP" altLang="en-US" sz="1800">
                <a:latin typeface="Century" pitchFamily="18" charset="0"/>
              </a:rPr>
              <a:t>条件</a:t>
            </a:r>
            <a:endParaRPr lang="ja-JP" altLang="en-US" sz="4000"/>
          </a:p>
        </p:txBody>
      </p:sp>
      <p:sp>
        <p:nvSpPr>
          <p:cNvPr id="11" name="AutoShape 10"/>
          <p:cNvSpPr>
            <a:spLocks noChangeArrowheads="1"/>
          </p:cNvSpPr>
          <p:nvPr/>
        </p:nvSpPr>
        <p:spPr bwMode="auto">
          <a:xfrm>
            <a:off x="1824224" y="3940354"/>
            <a:ext cx="437011" cy="849312"/>
          </a:xfrm>
          <a:prstGeom prst="roundRect">
            <a:avLst>
              <a:gd name="adj" fmla="val 16667"/>
            </a:avLst>
          </a:prstGeom>
          <a:solidFill>
            <a:srgbClr val="CCFFCC"/>
          </a:solidFill>
          <a:ln w="9525">
            <a:solidFill>
              <a:srgbClr val="000000"/>
            </a:solidFill>
            <a:round/>
            <a:headEnd/>
            <a:tailEnd/>
          </a:ln>
        </p:spPr>
        <p:txBody>
          <a:bodyPr lIns="74295" tIns="8890" rIns="74295" bIns="8890"/>
          <a:lstStyle/>
          <a:p>
            <a:pPr algn="just">
              <a:lnSpc>
                <a:spcPct val="128000"/>
              </a:lnSpc>
            </a:pPr>
            <a:r>
              <a:rPr lang="ja-JP" altLang="en-US" sz="1800">
                <a:latin typeface="Century" pitchFamily="18" charset="0"/>
              </a:rPr>
              <a:t>条件</a:t>
            </a:r>
            <a:endParaRPr lang="ja-JP" altLang="en-US" sz="4000"/>
          </a:p>
        </p:txBody>
      </p:sp>
      <p:sp>
        <p:nvSpPr>
          <p:cNvPr id="12" name="AutoShape 11"/>
          <p:cNvSpPr>
            <a:spLocks noChangeArrowheads="1"/>
          </p:cNvSpPr>
          <p:nvPr/>
        </p:nvSpPr>
        <p:spPr bwMode="auto">
          <a:xfrm>
            <a:off x="2355554" y="3940354"/>
            <a:ext cx="437011" cy="849312"/>
          </a:xfrm>
          <a:prstGeom prst="roundRect">
            <a:avLst>
              <a:gd name="adj" fmla="val 16667"/>
            </a:avLst>
          </a:prstGeom>
          <a:solidFill>
            <a:srgbClr val="CCFFCC"/>
          </a:solidFill>
          <a:ln w="9525">
            <a:solidFill>
              <a:srgbClr val="000000"/>
            </a:solidFill>
            <a:round/>
            <a:headEnd/>
            <a:tailEnd/>
          </a:ln>
        </p:spPr>
        <p:txBody>
          <a:bodyPr lIns="74295" tIns="8890" rIns="74295" bIns="8890"/>
          <a:lstStyle/>
          <a:p>
            <a:pPr algn="just">
              <a:lnSpc>
                <a:spcPct val="128000"/>
              </a:lnSpc>
            </a:pPr>
            <a:r>
              <a:rPr lang="ja-JP" altLang="en-US" sz="1800">
                <a:latin typeface="Century" pitchFamily="18" charset="0"/>
              </a:rPr>
              <a:t>条件</a:t>
            </a:r>
            <a:endParaRPr lang="ja-JP" altLang="en-US" sz="4000"/>
          </a:p>
        </p:txBody>
      </p:sp>
      <p:sp>
        <p:nvSpPr>
          <p:cNvPr id="13" name="AutoShape 12"/>
          <p:cNvSpPr>
            <a:spLocks noChangeArrowheads="1"/>
          </p:cNvSpPr>
          <p:nvPr/>
        </p:nvSpPr>
        <p:spPr bwMode="auto">
          <a:xfrm>
            <a:off x="2885312" y="3940354"/>
            <a:ext cx="437011" cy="849312"/>
          </a:xfrm>
          <a:prstGeom prst="roundRect">
            <a:avLst>
              <a:gd name="adj" fmla="val 16667"/>
            </a:avLst>
          </a:prstGeom>
          <a:solidFill>
            <a:srgbClr val="CCFFCC"/>
          </a:solidFill>
          <a:ln w="9525">
            <a:solidFill>
              <a:srgbClr val="000000"/>
            </a:solidFill>
            <a:round/>
            <a:headEnd/>
            <a:tailEnd/>
          </a:ln>
        </p:spPr>
        <p:txBody>
          <a:bodyPr lIns="74295" tIns="8890" rIns="74295" bIns="8890"/>
          <a:lstStyle/>
          <a:p>
            <a:pPr algn="just">
              <a:lnSpc>
                <a:spcPct val="128000"/>
              </a:lnSpc>
            </a:pPr>
            <a:r>
              <a:rPr lang="ja-JP" altLang="en-US" sz="1800">
                <a:latin typeface="Century" pitchFamily="18" charset="0"/>
              </a:rPr>
              <a:t>条件</a:t>
            </a:r>
            <a:endParaRPr lang="ja-JP" altLang="en-US" sz="4000"/>
          </a:p>
        </p:txBody>
      </p:sp>
      <p:sp>
        <p:nvSpPr>
          <p:cNvPr id="14" name="AutoShape 13"/>
          <p:cNvSpPr>
            <a:spLocks noChangeArrowheads="1"/>
          </p:cNvSpPr>
          <p:nvPr/>
        </p:nvSpPr>
        <p:spPr bwMode="auto">
          <a:xfrm>
            <a:off x="3415070" y="3940354"/>
            <a:ext cx="437011" cy="849312"/>
          </a:xfrm>
          <a:prstGeom prst="roundRect">
            <a:avLst>
              <a:gd name="adj" fmla="val 16667"/>
            </a:avLst>
          </a:prstGeom>
          <a:solidFill>
            <a:srgbClr val="CCFFCC"/>
          </a:solidFill>
          <a:ln w="9525">
            <a:solidFill>
              <a:srgbClr val="000000"/>
            </a:solidFill>
            <a:round/>
            <a:headEnd/>
            <a:tailEnd/>
          </a:ln>
        </p:spPr>
        <p:txBody>
          <a:bodyPr lIns="74295" tIns="8890" rIns="74295" bIns="8890"/>
          <a:lstStyle/>
          <a:p>
            <a:pPr algn="just">
              <a:lnSpc>
                <a:spcPct val="128000"/>
              </a:lnSpc>
            </a:pPr>
            <a:r>
              <a:rPr lang="ja-JP" altLang="en-US" sz="1800">
                <a:latin typeface="Century" pitchFamily="18" charset="0"/>
              </a:rPr>
              <a:t>条件</a:t>
            </a:r>
            <a:endParaRPr lang="ja-JP" altLang="en-US" sz="4000"/>
          </a:p>
        </p:txBody>
      </p:sp>
      <p:sp>
        <p:nvSpPr>
          <p:cNvPr id="15" name="AutoShape 14"/>
          <p:cNvSpPr>
            <a:spLocks noChangeArrowheads="1"/>
          </p:cNvSpPr>
          <p:nvPr/>
        </p:nvSpPr>
        <p:spPr bwMode="auto">
          <a:xfrm>
            <a:off x="3944828" y="3940354"/>
            <a:ext cx="437011" cy="849312"/>
          </a:xfrm>
          <a:prstGeom prst="roundRect">
            <a:avLst>
              <a:gd name="adj" fmla="val 16667"/>
            </a:avLst>
          </a:prstGeom>
          <a:solidFill>
            <a:srgbClr val="CCFFCC"/>
          </a:solidFill>
          <a:ln w="9525">
            <a:solidFill>
              <a:srgbClr val="000000"/>
            </a:solidFill>
            <a:round/>
            <a:headEnd/>
            <a:tailEnd/>
          </a:ln>
        </p:spPr>
        <p:txBody>
          <a:bodyPr lIns="74295" tIns="8890" rIns="74295" bIns="8890"/>
          <a:lstStyle/>
          <a:p>
            <a:pPr algn="just">
              <a:lnSpc>
                <a:spcPct val="128000"/>
              </a:lnSpc>
            </a:pPr>
            <a:r>
              <a:rPr lang="ja-JP" altLang="en-US" sz="1800">
                <a:latin typeface="Century" pitchFamily="18" charset="0"/>
              </a:rPr>
              <a:t>条件</a:t>
            </a:r>
            <a:endParaRPr lang="ja-JP" altLang="en-US" sz="4000"/>
          </a:p>
        </p:txBody>
      </p:sp>
      <p:sp>
        <p:nvSpPr>
          <p:cNvPr id="16" name="AutoShape 15"/>
          <p:cNvSpPr>
            <a:spLocks noChangeArrowheads="1"/>
          </p:cNvSpPr>
          <p:nvPr/>
        </p:nvSpPr>
        <p:spPr bwMode="auto">
          <a:xfrm>
            <a:off x="4474586" y="3940354"/>
            <a:ext cx="437011" cy="849312"/>
          </a:xfrm>
          <a:prstGeom prst="roundRect">
            <a:avLst>
              <a:gd name="adj" fmla="val 16667"/>
            </a:avLst>
          </a:prstGeom>
          <a:solidFill>
            <a:srgbClr val="CCFFCC"/>
          </a:solidFill>
          <a:ln w="9525">
            <a:solidFill>
              <a:srgbClr val="000000"/>
            </a:solidFill>
            <a:round/>
            <a:headEnd/>
            <a:tailEnd/>
          </a:ln>
        </p:spPr>
        <p:txBody>
          <a:bodyPr lIns="74295" tIns="8890" rIns="74295" bIns="8890"/>
          <a:lstStyle/>
          <a:p>
            <a:pPr algn="just">
              <a:lnSpc>
                <a:spcPct val="128000"/>
              </a:lnSpc>
            </a:pPr>
            <a:r>
              <a:rPr lang="ja-JP" altLang="en-US" sz="1800">
                <a:latin typeface="Century" pitchFamily="18" charset="0"/>
              </a:rPr>
              <a:t>条件</a:t>
            </a:r>
            <a:endParaRPr lang="ja-JP" altLang="en-US" sz="4000"/>
          </a:p>
        </p:txBody>
      </p:sp>
      <p:sp>
        <p:nvSpPr>
          <p:cNvPr id="17" name="AutoShape 16"/>
          <p:cNvSpPr>
            <a:spLocks noChangeArrowheads="1"/>
          </p:cNvSpPr>
          <p:nvPr/>
        </p:nvSpPr>
        <p:spPr bwMode="auto">
          <a:xfrm>
            <a:off x="5004344" y="3940354"/>
            <a:ext cx="437011" cy="849312"/>
          </a:xfrm>
          <a:prstGeom prst="roundRect">
            <a:avLst>
              <a:gd name="adj" fmla="val 16667"/>
            </a:avLst>
          </a:prstGeom>
          <a:solidFill>
            <a:srgbClr val="CCFFCC"/>
          </a:solidFill>
          <a:ln w="9525">
            <a:solidFill>
              <a:srgbClr val="000000"/>
            </a:solidFill>
            <a:round/>
            <a:headEnd/>
            <a:tailEnd/>
          </a:ln>
        </p:spPr>
        <p:txBody>
          <a:bodyPr lIns="74295" tIns="8890" rIns="74295" bIns="8890"/>
          <a:lstStyle/>
          <a:p>
            <a:pPr algn="just">
              <a:lnSpc>
                <a:spcPct val="128000"/>
              </a:lnSpc>
            </a:pPr>
            <a:r>
              <a:rPr lang="ja-JP" altLang="en-US" sz="1800">
                <a:latin typeface="Century" pitchFamily="18" charset="0"/>
              </a:rPr>
              <a:t>条件</a:t>
            </a:r>
            <a:endParaRPr lang="ja-JP" altLang="en-US" sz="4000"/>
          </a:p>
        </p:txBody>
      </p:sp>
      <p:sp>
        <p:nvSpPr>
          <p:cNvPr id="18" name="AutoShape 17"/>
          <p:cNvSpPr>
            <a:spLocks noChangeArrowheads="1"/>
          </p:cNvSpPr>
          <p:nvPr/>
        </p:nvSpPr>
        <p:spPr bwMode="auto">
          <a:xfrm>
            <a:off x="5534102" y="3940354"/>
            <a:ext cx="437011" cy="849312"/>
          </a:xfrm>
          <a:prstGeom prst="roundRect">
            <a:avLst>
              <a:gd name="adj" fmla="val 16667"/>
            </a:avLst>
          </a:prstGeom>
          <a:solidFill>
            <a:srgbClr val="CCFFCC"/>
          </a:solidFill>
          <a:ln w="9525">
            <a:solidFill>
              <a:srgbClr val="000000"/>
            </a:solidFill>
            <a:round/>
            <a:headEnd/>
            <a:tailEnd/>
          </a:ln>
        </p:spPr>
        <p:txBody>
          <a:bodyPr lIns="74295" tIns="8890" rIns="74295" bIns="8890"/>
          <a:lstStyle/>
          <a:p>
            <a:pPr algn="just">
              <a:lnSpc>
                <a:spcPct val="128000"/>
              </a:lnSpc>
            </a:pPr>
            <a:r>
              <a:rPr lang="ja-JP" altLang="en-US" sz="1800">
                <a:latin typeface="Century" pitchFamily="18" charset="0"/>
              </a:rPr>
              <a:t>条件</a:t>
            </a:r>
            <a:endParaRPr lang="ja-JP" altLang="en-US" sz="4000"/>
          </a:p>
        </p:txBody>
      </p:sp>
      <p:sp>
        <p:nvSpPr>
          <p:cNvPr id="19" name="AutoShape 18"/>
          <p:cNvSpPr>
            <a:spLocks noChangeArrowheads="1"/>
          </p:cNvSpPr>
          <p:nvPr/>
        </p:nvSpPr>
        <p:spPr bwMode="auto">
          <a:xfrm>
            <a:off x="6063860" y="3940354"/>
            <a:ext cx="437011" cy="849312"/>
          </a:xfrm>
          <a:prstGeom prst="roundRect">
            <a:avLst>
              <a:gd name="adj" fmla="val 16667"/>
            </a:avLst>
          </a:prstGeom>
          <a:solidFill>
            <a:srgbClr val="CCFFCC"/>
          </a:solidFill>
          <a:ln w="9525">
            <a:solidFill>
              <a:srgbClr val="000000"/>
            </a:solidFill>
            <a:round/>
            <a:headEnd/>
            <a:tailEnd/>
          </a:ln>
        </p:spPr>
        <p:txBody>
          <a:bodyPr lIns="74295" tIns="8890" rIns="74295" bIns="8890"/>
          <a:lstStyle/>
          <a:p>
            <a:pPr algn="just">
              <a:lnSpc>
                <a:spcPct val="128000"/>
              </a:lnSpc>
            </a:pPr>
            <a:r>
              <a:rPr lang="ja-JP" altLang="en-US" sz="1800">
                <a:latin typeface="Century" pitchFamily="18" charset="0"/>
              </a:rPr>
              <a:t>条件</a:t>
            </a:r>
            <a:endParaRPr lang="ja-JP" altLang="en-US" sz="4000"/>
          </a:p>
        </p:txBody>
      </p:sp>
      <p:sp>
        <p:nvSpPr>
          <p:cNvPr id="20" name="AutoShape 19"/>
          <p:cNvSpPr>
            <a:spLocks noChangeArrowheads="1"/>
          </p:cNvSpPr>
          <p:nvPr/>
        </p:nvSpPr>
        <p:spPr bwMode="auto">
          <a:xfrm>
            <a:off x="6595190" y="3940354"/>
            <a:ext cx="437011" cy="849312"/>
          </a:xfrm>
          <a:prstGeom prst="roundRect">
            <a:avLst>
              <a:gd name="adj" fmla="val 16667"/>
            </a:avLst>
          </a:prstGeom>
          <a:solidFill>
            <a:srgbClr val="CCFFCC"/>
          </a:solidFill>
          <a:ln w="9525">
            <a:solidFill>
              <a:srgbClr val="000000"/>
            </a:solidFill>
            <a:round/>
            <a:headEnd/>
            <a:tailEnd/>
          </a:ln>
        </p:spPr>
        <p:txBody>
          <a:bodyPr lIns="74295" tIns="8890" rIns="74295" bIns="8890"/>
          <a:lstStyle/>
          <a:p>
            <a:pPr algn="just">
              <a:lnSpc>
                <a:spcPct val="128000"/>
              </a:lnSpc>
            </a:pPr>
            <a:r>
              <a:rPr lang="ja-JP" altLang="en-US" sz="1800">
                <a:latin typeface="Century" pitchFamily="18" charset="0"/>
              </a:rPr>
              <a:t>条件</a:t>
            </a:r>
            <a:endParaRPr lang="ja-JP" altLang="en-US" sz="4000"/>
          </a:p>
        </p:txBody>
      </p:sp>
      <p:sp>
        <p:nvSpPr>
          <p:cNvPr id="21" name="AutoShape 20"/>
          <p:cNvSpPr>
            <a:spLocks noChangeArrowheads="1"/>
          </p:cNvSpPr>
          <p:nvPr/>
        </p:nvSpPr>
        <p:spPr bwMode="auto">
          <a:xfrm>
            <a:off x="7124948" y="3940354"/>
            <a:ext cx="437011" cy="849312"/>
          </a:xfrm>
          <a:prstGeom prst="roundRect">
            <a:avLst>
              <a:gd name="adj" fmla="val 16667"/>
            </a:avLst>
          </a:prstGeom>
          <a:solidFill>
            <a:srgbClr val="CCFFCC"/>
          </a:solidFill>
          <a:ln w="9525">
            <a:solidFill>
              <a:srgbClr val="000000"/>
            </a:solidFill>
            <a:round/>
            <a:headEnd/>
            <a:tailEnd/>
          </a:ln>
        </p:spPr>
        <p:txBody>
          <a:bodyPr lIns="74295" tIns="8890" rIns="74295" bIns="8890"/>
          <a:lstStyle/>
          <a:p>
            <a:pPr algn="just">
              <a:lnSpc>
                <a:spcPct val="128000"/>
              </a:lnSpc>
            </a:pPr>
            <a:r>
              <a:rPr lang="ja-JP" altLang="en-US" sz="1800">
                <a:latin typeface="Century" pitchFamily="18" charset="0"/>
              </a:rPr>
              <a:t>条件</a:t>
            </a:r>
            <a:endParaRPr lang="ja-JP" altLang="en-US" sz="4000"/>
          </a:p>
        </p:txBody>
      </p:sp>
      <p:sp>
        <p:nvSpPr>
          <p:cNvPr id="22" name="AutoShape 21"/>
          <p:cNvSpPr>
            <a:spLocks noChangeArrowheads="1"/>
          </p:cNvSpPr>
          <p:nvPr/>
        </p:nvSpPr>
        <p:spPr bwMode="auto">
          <a:xfrm>
            <a:off x="7654706" y="3940354"/>
            <a:ext cx="437011" cy="849312"/>
          </a:xfrm>
          <a:prstGeom prst="roundRect">
            <a:avLst>
              <a:gd name="adj" fmla="val 16667"/>
            </a:avLst>
          </a:prstGeom>
          <a:solidFill>
            <a:srgbClr val="CCFFCC"/>
          </a:solidFill>
          <a:ln w="9525">
            <a:solidFill>
              <a:srgbClr val="000000"/>
            </a:solidFill>
            <a:round/>
            <a:headEnd/>
            <a:tailEnd/>
          </a:ln>
        </p:spPr>
        <p:txBody>
          <a:bodyPr lIns="74295" tIns="8890" rIns="74295" bIns="8890"/>
          <a:lstStyle/>
          <a:p>
            <a:pPr algn="just">
              <a:lnSpc>
                <a:spcPct val="128000"/>
              </a:lnSpc>
            </a:pPr>
            <a:r>
              <a:rPr lang="ja-JP" altLang="en-US" sz="1800">
                <a:latin typeface="Century" pitchFamily="18" charset="0"/>
              </a:rPr>
              <a:t>条件</a:t>
            </a:r>
            <a:endParaRPr lang="ja-JP" altLang="en-US" sz="4000"/>
          </a:p>
        </p:txBody>
      </p:sp>
      <p:sp>
        <p:nvSpPr>
          <p:cNvPr id="23" name="AutoShape 22"/>
          <p:cNvSpPr>
            <a:spLocks noChangeArrowheads="1"/>
          </p:cNvSpPr>
          <p:nvPr/>
        </p:nvSpPr>
        <p:spPr bwMode="auto">
          <a:xfrm>
            <a:off x="8184464" y="3940354"/>
            <a:ext cx="437011" cy="849312"/>
          </a:xfrm>
          <a:prstGeom prst="roundRect">
            <a:avLst>
              <a:gd name="adj" fmla="val 16667"/>
            </a:avLst>
          </a:prstGeom>
          <a:solidFill>
            <a:srgbClr val="CCFFCC"/>
          </a:solidFill>
          <a:ln w="9525">
            <a:solidFill>
              <a:srgbClr val="000000"/>
            </a:solidFill>
            <a:round/>
            <a:headEnd/>
            <a:tailEnd/>
          </a:ln>
        </p:spPr>
        <p:txBody>
          <a:bodyPr lIns="74295" tIns="8890" rIns="74295" bIns="8890"/>
          <a:lstStyle/>
          <a:p>
            <a:pPr algn="just">
              <a:lnSpc>
                <a:spcPct val="128000"/>
              </a:lnSpc>
            </a:pPr>
            <a:r>
              <a:rPr lang="ja-JP" altLang="en-US" sz="1800">
                <a:latin typeface="Century" pitchFamily="18" charset="0"/>
              </a:rPr>
              <a:t>条件</a:t>
            </a:r>
            <a:endParaRPr lang="ja-JP" altLang="en-US" sz="4000"/>
          </a:p>
        </p:txBody>
      </p:sp>
      <p:sp>
        <p:nvSpPr>
          <p:cNvPr id="24" name="Line 23"/>
          <p:cNvSpPr>
            <a:spLocks noChangeShapeType="1"/>
          </p:cNvSpPr>
          <p:nvPr/>
        </p:nvSpPr>
        <p:spPr bwMode="auto">
          <a:xfrm flipH="1">
            <a:off x="2519041" y="1492429"/>
            <a:ext cx="1098815" cy="41116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25" name="Line 24"/>
          <p:cNvSpPr>
            <a:spLocks noChangeShapeType="1"/>
          </p:cNvSpPr>
          <p:nvPr/>
        </p:nvSpPr>
        <p:spPr bwMode="auto">
          <a:xfrm>
            <a:off x="4463582" y="1492429"/>
            <a:ext cx="0" cy="3952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26" name="Line 25"/>
          <p:cNvSpPr>
            <a:spLocks noChangeShapeType="1"/>
          </p:cNvSpPr>
          <p:nvPr/>
        </p:nvSpPr>
        <p:spPr bwMode="auto">
          <a:xfrm>
            <a:off x="5196126" y="1492429"/>
            <a:ext cx="1296886" cy="3952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27" name="Line 26"/>
          <p:cNvSpPr>
            <a:spLocks noChangeShapeType="1"/>
          </p:cNvSpPr>
          <p:nvPr/>
        </p:nvSpPr>
        <p:spPr bwMode="auto">
          <a:xfrm flipH="1">
            <a:off x="2207788" y="2343329"/>
            <a:ext cx="226365" cy="3952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28" name="Line 27"/>
          <p:cNvSpPr>
            <a:spLocks noChangeShapeType="1"/>
          </p:cNvSpPr>
          <p:nvPr/>
        </p:nvSpPr>
        <p:spPr bwMode="auto">
          <a:xfrm flipH="1">
            <a:off x="1024085" y="2343329"/>
            <a:ext cx="1169555" cy="3952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29" name="Line 28"/>
          <p:cNvSpPr>
            <a:spLocks noChangeShapeType="1"/>
          </p:cNvSpPr>
          <p:nvPr/>
        </p:nvSpPr>
        <p:spPr bwMode="auto">
          <a:xfrm>
            <a:off x="2658947" y="2357616"/>
            <a:ext cx="635081" cy="3810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30" name="Line 29"/>
          <p:cNvSpPr>
            <a:spLocks noChangeShapeType="1"/>
          </p:cNvSpPr>
          <p:nvPr/>
        </p:nvSpPr>
        <p:spPr bwMode="auto">
          <a:xfrm flipH="1">
            <a:off x="3405639" y="2343329"/>
            <a:ext cx="734115" cy="3952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31" name="Line 30"/>
          <p:cNvSpPr>
            <a:spLocks noChangeShapeType="1"/>
          </p:cNvSpPr>
          <p:nvPr/>
        </p:nvSpPr>
        <p:spPr bwMode="auto">
          <a:xfrm>
            <a:off x="4449435" y="2357616"/>
            <a:ext cx="0" cy="3810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32" name="Line 31"/>
          <p:cNvSpPr>
            <a:spLocks noChangeShapeType="1"/>
          </p:cNvSpPr>
          <p:nvPr/>
        </p:nvSpPr>
        <p:spPr bwMode="auto">
          <a:xfrm>
            <a:off x="4660080" y="2343329"/>
            <a:ext cx="804855" cy="3952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33" name="Line 32"/>
          <p:cNvSpPr>
            <a:spLocks noChangeShapeType="1"/>
          </p:cNvSpPr>
          <p:nvPr/>
        </p:nvSpPr>
        <p:spPr bwMode="auto">
          <a:xfrm flipH="1">
            <a:off x="5746320" y="2357616"/>
            <a:ext cx="380420" cy="3810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34" name="Line 33"/>
          <p:cNvSpPr>
            <a:spLocks noChangeShapeType="1"/>
          </p:cNvSpPr>
          <p:nvPr/>
        </p:nvSpPr>
        <p:spPr bwMode="auto">
          <a:xfrm>
            <a:off x="6535455" y="2343329"/>
            <a:ext cx="169774" cy="3952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35" name="Line 34"/>
          <p:cNvSpPr>
            <a:spLocks noChangeShapeType="1"/>
          </p:cNvSpPr>
          <p:nvPr/>
        </p:nvSpPr>
        <p:spPr bwMode="auto">
          <a:xfrm>
            <a:off x="6830987" y="2343329"/>
            <a:ext cx="1029649" cy="3810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36" name="Line 35"/>
          <p:cNvSpPr>
            <a:spLocks noChangeShapeType="1"/>
          </p:cNvSpPr>
          <p:nvPr/>
        </p:nvSpPr>
        <p:spPr bwMode="auto">
          <a:xfrm flipH="1">
            <a:off x="459744" y="3529191"/>
            <a:ext cx="226365" cy="39528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37" name="Line 36"/>
          <p:cNvSpPr>
            <a:spLocks noChangeShapeType="1"/>
          </p:cNvSpPr>
          <p:nvPr/>
        </p:nvSpPr>
        <p:spPr bwMode="auto">
          <a:xfrm>
            <a:off x="953346" y="3543479"/>
            <a:ext cx="0" cy="3810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38" name="Line 37"/>
          <p:cNvSpPr>
            <a:spLocks noChangeShapeType="1"/>
          </p:cNvSpPr>
          <p:nvPr/>
        </p:nvSpPr>
        <p:spPr bwMode="auto">
          <a:xfrm>
            <a:off x="1165563" y="3559354"/>
            <a:ext cx="323828" cy="3651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39" name="Line 38"/>
          <p:cNvSpPr>
            <a:spLocks noChangeShapeType="1"/>
          </p:cNvSpPr>
          <p:nvPr/>
        </p:nvSpPr>
        <p:spPr bwMode="auto">
          <a:xfrm>
            <a:off x="2039586" y="3543479"/>
            <a:ext cx="0" cy="3810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40" name="Line 39"/>
          <p:cNvSpPr>
            <a:spLocks noChangeShapeType="1"/>
          </p:cNvSpPr>
          <p:nvPr/>
        </p:nvSpPr>
        <p:spPr bwMode="auto">
          <a:xfrm>
            <a:off x="2306823" y="3543479"/>
            <a:ext cx="238941" cy="3810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41" name="Line 40"/>
          <p:cNvSpPr>
            <a:spLocks noChangeShapeType="1"/>
          </p:cNvSpPr>
          <p:nvPr/>
        </p:nvSpPr>
        <p:spPr bwMode="auto">
          <a:xfrm flipH="1">
            <a:off x="3067662" y="3543479"/>
            <a:ext cx="141478" cy="39687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42" name="Line 41"/>
          <p:cNvSpPr>
            <a:spLocks noChangeShapeType="1"/>
          </p:cNvSpPr>
          <p:nvPr/>
        </p:nvSpPr>
        <p:spPr bwMode="auto">
          <a:xfrm>
            <a:off x="3405639" y="3543479"/>
            <a:ext cx="198070" cy="3810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43" name="Line 42"/>
          <p:cNvSpPr>
            <a:spLocks noChangeShapeType="1"/>
          </p:cNvSpPr>
          <p:nvPr/>
        </p:nvSpPr>
        <p:spPr bwMode="auto">
          <a:xfrm flipH="1">
            <a:off x="4125606" y="3543479"/>
            <a:ext cx="125759" cy="39687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44" name="Line 43"/>
          <p:cNvSpPr>
            <a:spLocks noChangeShapeType="1"/>
          </p:cNvSpPr>
          <p:nvPr/>
        </p:nvSpPr>
        <p:spPr bwMode="auto">
          <a:xfrm>
            <a:off x="4605060" y="3529191"/>
            <a:ext cx="97463" cy="39528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45" name="Line 44"/>
          <p:cNvSpPr>
            <a:spLocks noChangeShapeType="1"/>
          </p:cNvSpPr>
          <p:nvPr/>
        </p:nvSpPr>
        <p:spPr bwMode="auto">
          <a:xfrm flipH="1">
            <a:off x="5181978" y="3543479"/>
            <a:ext cx="198070" cy="3810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46" name="Line 45"/>
          <p:cNvSpPr>
            <a:spLocks noChangeShapeType="1"/>
          </p:cNvSpPr>
          <p:nvPr/>
        </p:nvSpPr>
        <p:spPr bwMode="auto">
          <a:xfrm>
            <a:off x="5689728" y="3545066"/>
            <a:ext cx="70740" cy="3810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47" name="Line 46"/>
          <p:cNvSpPr>
            <a:spLocks noChangeShapeType="1"/>
          </p:cNvSpPr>
          <p:nvPr/>
        </p:nvSpPr>
        <p:spPr bwMode="auto">
          <a:xfrm>
            <a:off x="5887798" y="3543479"/>
            <a:ext cx="366272" cy="3810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48" name="Line 47"/>
          <p:cNvSpPr>
            <a:spLocks noChangeShapeType="1"/>
          </p:cNvSpPr>
          <p:nvPr/>
        </p:nvSpPr>
        <p:spPr bwMode="auto">
          <a:xfrm flipH="1">
            <a:off x="6268218" y="3543479"/>
            <a:ext cx="281385" cy="3810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49" name="Line 48"/>
          <p:cNvSpPr>
            <a:spLocks noChangeShapeType="1"/>
          </p:cNvSpPr>
          <p:nvPr/>
        </p:nvSpPr>
        <p:spPr bwMode="auto">
          <a:xfrm>
            <a:off x="6788544" y="3529191"/>
            <a:ext cx="0" cy="39528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50" name="Line 49"/>
          <p:cNvSpPr>
            <a:spLocks noChangeShapeType="1"/>
          </p:cNvSpPr>
          <p:nvPr/>
        </p:nvSpPr>
        <p:spPr bwMode="auto">
          <a:xfrm>
            <a:off x="6986614" y="3543479"/>
            <a:ext cx="337976" cy="36671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51" name="Line 50"/>
          <p:cNvSpPr>
            <a:spLocks noChangeShapeType="1"/>
          </p:cNvSpPr>
          <p:nvPr/>
        </p:nvSpPr>
        <p:spPr bwMode="auto">
          <a:xfrm flipH="1">
            <a:off x="7846488" y="3543479"/>
            <a:ext cx="42444" cy="39687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52" name="Line 51"/>
          <p:cNvSpPr>
            <a:spLocks noChangeShapeType="1"/>
          </p:cNvSpPr>
          <p:nvPr/>
        </p:nvSpPr>
        <p:spPr bwMode="auto">
          <a:xfrm>
            <a:off x="8085429" y="3529191"/>
            <a:ext cx="297105" cy="39528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53" name="AutoShape 52"/>
          <p:cNvSpPr>
            <a:spLocks noChangeArrowheads="1"/>
          </p:cNvSpPr>
          <p:nvPr/>
        </p:nvSpPr>
        <p:spPr bwMode="auto">
          <a:xfrm>
            <a:off x="459744" y="2752904"/>
            <a:ext cx="1043796" cy="790575"/>
          </a:xfrm>
          <a:prstGeom prst="roundRect">
            <a:avLst>
              <a:gd name="adj" fmla="val 16667"/>
            </a:avLst>
          </a:prstGeom>
          <a:solidFill>
            <a:schemeClr val="bg1"/>
          </a:solidFill>
          <a:ln w="9525">
            <a:solidFill>
              <a:srgbClr val="000000"/>
            </a:solidFill>
            <a:round/>
            <a:headEnd/>
            <a:tailEnd/>
          </a:ln>
        </p:spPr>
        <p:txBody>
          <a:bodyPr lIns="74295" tIns="8890" rIns="74295" bIns="8890"/>
          <a:lstStyle/>
          <a:p>
            <a:pPr algn="just">
              <a:lnSpc>
                <a:spcPct val="132000"/>
              </a:lnSpc>
            </a:pPr>
            <a:r>
              <a:rPr lang="ja-JP" altLang="en-US" sz="1600">
                <a:latin typeface="Century" pitchFamily="18" charset="0"/>
              </a:rPr>
              <a:t>そのための条件１</a:t>
            </a:r>
            <a:endParaRPr lang="ja-JP" altLang="en-US" sz="4000"/>
          </a:p>
        </p:txBody>
      </p:sp>
      <p:sp>
        <p:nvSpPr>
          <p:cNvPr id="54" name="AutoShape 53"/>
          <p:cNvSpPr>
            <a:spLocks noChangeArrowheads="1"/>
          </p:cNvSpPr>
          <p:nvPr/>
        </p:nvSpPr>
        <p:spPr bwMode="auto">
          <a:xfrm>
            <a:off x="3962120" y="2752904"/>
            <a:ext cx="1043796" cy="790575"/>
          </a:xfrm>
          <a:prstGeom prst="roundRect">
            <a:avLst>
              <a:gd name="adj" fmla="val 16667"/>
            </a:avLst>
          </a:prstGeom>
          <a:solidFill>
            <a:schemeClr val="bg1"/>
          </a:solidFill>
          <a:ln w="9525">
            <a:solidFill>
              <a:srgbClr val="000000"/>
            </a:solidFill>
            <a:round/>
            <a:headEnd/>
            <a:tailEnd/>
          </a:ln>
        </p:spPr>
        <p:txBody>
          <a:bodyPr lIns="74295" tIns="8890" rIns="74295" bIns="8890"/>
          <a:lstStyle/>
          <a:p>
            <a:pPr algn="just">
              <a:lnSpc>
                <a:spcPct val="132000"/>
              </a:lnSpc>
            </a:pPr>
            <a:r>
              <a:rPr lang="ja-JP" altLang="en-US" sz="1600">
                <a:latin typeface="Century" pitchFamily="18" charset="0"/>
              </a:rPr>
              <a:t>そのための条件４</a:t>
            </a:r>
            <a:endParaRPr lang="ja-JP" altLang="en-US" sz="4000"/>
          </a:p>
        </p:txBody>
      </p:sp>
      <p:sp>
        <p:nvSpPr>
          <p:cNvPr id="55" name="AutoShape 54"/>
          <p:cNvSpPr>
            <a:spLocks noChangeArrowheads="1"/>
          </p:cNvSpPr>
          <p:nvPr/>
        </p:nvSpPr>
        <p:spPr bwMode="auto">
          <a:xfrm>
            <a:off x="5130103" y="2752904"/>
            <a:ext cx="1043796" cy="790575"/>
          </a:xfrm>
          <a:prstGeom prst="roundRect">
            <a:avLst>
              <a:gd name="adj" fmla="val 16667"/>
            </a:avLst>
          </a:prstGeom>
          <a:solidFill>
            <a:schemeClr val="bg1"/>
          </a:solidFill>
          <a:ln w="9525">
            <a:solidFill>
              <a:srgbClr val="000000"/>
            </a:solidFill>
            <a:round/>
            <a:headEnd/>
            <a:tailEnd/>
          </a:ln>
        </p:spPr>
        <p:txBody>
          <a:bodyPr lIns="74295" tIns="8890" rIns="74295" bIns="8890"/>
          <a:lstStyle/>
          <a:p>
            <a:pPr algn="just">
              <a:lnSpc>
                <a:spcPct val="132000"/>
              </a:lnSpc>
            </a:pPr>
            <a:r>
              <a:rPr lang="ja-JP" altLang="en-US" sz="1600">
                <a:latin typeface="Century" pitchFamily="18" charset="0"/>
              </a:rPr>
              <a:t>そのための条件５</a:t>
            </a:r>
            <a:endParaRPr lang="ja-JP" altLang="en-US" sz="4000"/>
          </a:p>
        </p:txBody>
      </p:sp>
      <p:sp>
        <p:nvSpPr>
          <p:cNvPr id="56" name="AutoShape 55"/>
          <p:cNvSpPr>
            <a:spLocks noChangeArrowheads="1"/>
          </p:cNvSpPr>
          <p:nvPr/>
        </p:nvSpPr>
        <p:spPr bwMode="auto">
          <a:xfrm>
            <a:off x="1728333" y="1895654"/>
            <a:ext cx="1523251" cy="454025"/>
          </a:xfrm>
          <a:prstGeom prst="roundRect">
            <a:avLst>
              <a:gd name="adj" fmla="val 16667"/>
            </a:avLst>
          </a:prstGeom>
          <a:solidFill>
            <a:schemeClr val="accent6">
              <a:lumMod val="20000"/>
              <a:lumOff val="80000"/>
            </a:schemeClr>
          </a:solidFill>
          <a:ln w="9525">
            <a:solidFill>
              <a:srgbClr val="000000"/>
            </a:solidFill>
            <a:round/>
            <a:headEnd/>
            <a:tailEnd/>
          </a:ln>
        </p:spPr>
        <p:txBody>
          <a:bodyPr lIns="74295" tIns="8890" rIns="74295" bIns="8890"/>
          <a:lstStyle/>
          <a:p>
            <a:pPr algn="ctr">
              <a:lnSpc>
                <a:spcPts val="3200"/>
              </a:lnSpc>
            </a:pPr>
            <a:r>
              <a:rPr lang="ja-JP" altLang="en-US" sz="1800">
                <a:latin typeface="Century" pitchFamily="18" charset="0"/>
              </a:rPr>
              <a:t>めざす姿１</a:t>
            </a:r>
            <a:endParaRPr lang="ja-JP" altLang="en-US" sz="4000"/>
          </a:p>
        </p:txBody>
      </p:sp>
      <p:sp>
        <p:nvSpPr>
          <p:cNvPr id="57" name="AutoShape 56"/>
          <p:cNvSpPr>
            <a:spLocks noChangeArrowheads="1"/>
          </p:cNvSpPr>
          <p:nvPr/>
        </p:nvSpPr>
        <p:spPr bwMode="auto">
          <a:xfrm>
            <a:off x="3709031" y="1895654"/>
            <a:ext cx="1521679" cy="454025"/>
          </a:xfrm>
          <a:prstGeom prst="roundRect">
            <a:avLst>
              <a:gd name="adj" fmla="val 16667"/>
            </a:avLst>
          </a:prstGeom>
          <a:solidFill>
            <a:schemeClr val="accent6">
              <a:lumMod val="20000"/>
              <a:lumOff val="80000"/>
            </a:schemeClr>
          </a:solidFill>
          <a:ln w="9525">
            <a:solidFill>
              <a:srgbClr val="000000"/>
            </a:solidFill>
            <a:round/>
            <a:headEnd/>
            <a:tailEnd/>
          </a:ln>
        </p:spPr>
        <p:txBody>
          <a:bodyPr lIns="74295" tIns="8890" rIns="74295" bIns="8890"/>
          <a:lstStyle/>
          <a:p>
            <a:pPr algn="ctr">
              <a:lnSpc>
                <a:spcPts val="3200"/>
              </a:lnSpc>
            </a:pPr>
            <a:r>
              <a:rPr lang="ja-JP" altLang="en-US" sz="1800">
                <a:latin typeface="Century" pitchFamily="18" charset="0"/>
              </a:rPr>
              <a:t>めざす姿２</a:t>
            </a:r>
            <a:endParaRPr lang="ja-JP" altLang="en-US" sz="4000"/>
          </a:p>
        </p:txBody>
      </p:sp>
      <p:sp>
        <p:nvSpPr>
          <p:cNvPr id="58" name="AutoShape 57"/>
          <p:cNvSpPr>
            <a:spLocks noChangeArrowheads="1"/>
          </p:cNvSpPr>
          <p:nvPr/>
        </p:nvSpPr>
        <p:spPr bwMode="auto">
          <a:xfrm>
            <a:off x="5689728" y="1895654"/>
            <a:ext cx="1521679" cy="454025"/>
          </a:xfrm>
          <a:prstGeom prst="roundRect">
            <a:avLst>
              <a:gd name="adj" fmla="val 16667"/>
            </a:avLst>
          </a:prstGeom>
          <a:solidFill>
            <a:schemeClr val="accent6">
              <a:lumMod val="20000"/>
              <a:lumOff val="80000"/>
            </a:schemeClr>
          </a:solidFill>
          <a:ln w="9525">
            <a:solidFill>
              <a:srgbClr val="000000"/>
            </a:solidFill>
            <a:round/>
            <a:headEnd/>
            <a:tailEnd/>
          </a:ln>
        </p:spPr>
        <p:txBody>
          <a:bodyPr lIns="74295" tIns="8890" rIns="74295" bIns="8890"/>
          <a:lstStyle/>
          <a:p>
            <a:pPr algn="ctr">
              <a:lnSpc>
                <a:spcPts val="3200"/>
              </a:lnSpc>
            </a:pPr>
            <a:r>
              <a:rPr lang="ja-JP" altLang="en-US" sz="1800">
                <a:latin typeface="Century" pitchFamily="18" charset="0"/>
              </a:rPr>
              <a:t>めざす姿３</a:t>
            </a:r>
            <a:endParaRPr lang="ja-JP" altLang="en-US" sz="4000"/>
          </a:p>
        </p:txBody>
      </p:sp>
      <p:sp>
        <p:nvSpPr>
          <p:cNvPr id="59" name="AutoShape 58"/>
          <p:cNvSpPr>
            <a:spLocks noChangeArrowheads="1"/>
          </p:cNvSpPr>
          <p:nvPr/>
        </p:nvSpPr>
        <p:spPr bwMode="auto">
          <a:xfrm>
            <a:off x="6298086" y="2752904"/>
            <a:ext cx="1042224" cy="790575"/>
          </a:xfrm>
          <a:prstGeom prst="roundRect">
            <a:avLst>
              <a:gd name="adj" fmla="val 16667"/>
            </a:avLst>
          </a:prstGeom>
          <a:solidFill>
            <a:schemeClr val="bg1"/>
          </a:solidFill>
          <a:ln w="9525">
            <a:solidFill>
              <a:srgbClr val="000000"/>
            </a:solidFill>
            <a:round/>
            <a:headEnd/>
            <a:tailEnd/>
          </a:ln>
        </p:spPr>
        <p:txBody>
          <a:bodyPr lIns="74295" tIns="8890" rIns="74295" bIns="8890"/>
          <a:lstStyle/>
          <a:p>
            <a:pPr algn="just">
              <a:lnSpc>
                <a:spcPct val="132000"/>
              </a:lnSpc>
            </a:pPr>
            <a:r>
              <a:rPr lang="ja-JP" altLang="en-US" sz="1600">
                <a:latin typeface="Century" pitchFamily="18" charset="0"/>
              </a:rPr>
              <a:t>そのための条件６</a:t>
            </a:r>
            <a:endParaRPr lang="ja-JP" altLang="en-US" sz="4000"/>
          </a:p>
        </p:txBody>
      </p:sp>
      <p:sp>
        <p:nvSpPr>
          <p:cNvPr id="60" name="AutoShape 59"/>
          <p:cNvSpPr>
            <a:spLocks noChangeArrowheads="1"/>
          </p:cNvSpPr>
          <p:nvPr/>
        </p:nvSpPr>
        <p:spPr bwMode="auto">
          <a:xfrm>
            <a:off x="7466068" y="2752904"/>
            <a:ext cx="1042225" cy="790575"/>
          </a:xfrm>
          <a:prstGeom prst="roundRect">
            <a:avLst>
              <a:gd name="adj" fmla="val 16667"/>
            </a:avLst>
          </a:prstGeom>
          <a:solidFill>
            <a:schemeClr val="bg1"/>
          </a:solidFill>
          <a:ln w="9525">
            <a:solidFill>
              <a:srgbClr val="000000"/>
            </a:solidFill>
            <a:round/>
            <a:headEnd/>
            <a:tailEnd/>
          </a:ln>
        </p:spPr>
        <p:txBody>
          <a:bodyPr lIns="74295" tIns="8890" rIns="74295" bIns="8890"/>
          <a:lstStyle/>
          <a:p>
            <a:pPr algn="just">
              <a:lnSpc>
                <a:spcPct val="132000"/>
              </a:lnSpc>
            </a:pPr>
            <a:r>
              <a:rPr lang="ja-JP" altLang="en-US" sz="1600">
                <a:latin typeface="Century" pitchFamily="18" charset="0"/>
              </a:rPr>
              <a:t>そのための条件７</a:t>
            </a:r>
            <a:endParaRPr lang="ja-JP" altLang="en-US" sz="4000"/>
          </a:p>
        </p:txBody>
      </p:sp>
      <p:sp>
        <p:nvSpPr>
          <p:cNvPr id="61" name="Text Box 60"/>
          <p:cNvSpPr txBox="1">
            <a:spLocks noChangeArrowheads="1"/>
          </p:cNvSpPr>
          <p:nvPr/>
        </p:nvSpPr>
        <p:spPr bwMode="auto">
          <a:xfrm>
            <a:off x="6205338" y="984429"/>
            <a:ext cx="95410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2000" dirty="0">
                <a:solidFill>
                  <a:srgbClr val="FF3300"/>
                </a:solidFill>
              </a:rPr>
              <a:t>大目標</a:t>
            </a:r>
          </a:p>
        </p:txBody>
      </p:sp>
      <p:sp>
        <p:nvSpPr>
          <p:cNvPr id="62" name="Text Box 61"/>
          <p:cNvSpPr txBox="1">
            <a:spLocks noChangeArrowheads="1"/>
          </p:cNvSpPr>
          <p:nvPr/>
        </p:nvSpPr>
        <p:spPr bwMode="auto">
          <a:xfrm>
            <a:off x="7403189" y="1838504"/>
            <a:ext cx="95410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2000" dirty="0">
                <a:solidFill>
                  <a:srgbClr val="FF3300"/>
                </a:solidFill>
              </a:rPr>
              <a:t>中目標</a:t>
            </a:r>
          </a:p>
        </p:txBody>
      </p:sp>
      <p:sp>
        <p:nvSpPr>
          <p:cNvPr id="63" name="Text Box 62"/>
          <p:cNvSpPr txBox="1">
            <a:spLocks noChangeArrowheads="1"/>
          </p:cNvSpPr>
          <p:nvPr/>
        </p:nvSpPr>
        <p:spPr bwMode="auto">
          <a:xfrm>
            <a:off x="8572743" y="2697341"/>
            <a:ext cx="484171" cy="85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spAutoFit/>
          </a:bodyPr>
          <a:lstStyle/>
          <a:p>
            <a:r>
              <a:rPr lang="ja-JP" altLang="en-US" sz="2000" dirty="0">
                <a:solidFill>
                  <a:srgbClr val="FF3300"/>
                </a:solidFill>
              </a:rPr>
              <a:t>小目標</a:t>
            </a:r>
          </a:p>
        </p:txBody>
      </p:sp>
      <p:sp>
        <p:nvSpPr>
          <p:cNvPr id="65" name="テキスト ボックス 64"/>
          <p:cNvSpPr txBox="1"/>
          <p:nvPr/>
        </p:nvSpPr>
        <p:spPr>
          <a:xfrm>
            <a:off x="8586241" y="3842636"/>
            <a:ext cx="492443" cy="1118255"/>
          </a:xfrm>
          <a:prstGeom prst="rect">
            <a:avLst/>
          </a:prstGeom>
          <a:noFill/>
        </p:spPr>
        <p:txBody>
          <a:bodyPr vert="eaVert" wrap="none" rtlCol="0">
            <a:spAutoFit/>
          </a:bodyPr>
          <a:lstStyle/>
          <a:p>
            <a:r>
              <a:rPr kumimoji="1" lang="ja-JP" altLang="en-US" sz="2000" dirty="0" smtClean="0">
                <a:solidFill>
                  <a:srgbClr val="FF0000"/>
                </a:solidFill>
              </a:rPr>
              <a:t>行動目標</a:t>
            </a:r>
            <a:endParaRPr kumimoji="1" lang="ja-JP" altLang="en-US" sz="2000" dirty="0">
              <a:solidFill>
                <a:srgbClr val="FF0000"/>
              </a:solidFill>
            </a:endParaRPr>
          </a:p>
        </p:txBody>
      </p:sp>
      <p:sp>
        <p:nvSpPr>
          <p:cNvPr id="66" name="AutoShape 7"/>
          <p:cNvSpPr>
            <a:spLocks noChangeArrowheads="1"/>
          </p:cNvSpPr>
          <p:nvPr/>
        </p:nvSpPr>
        <p:spPr bwMode="auto">
          <a:xfrm>
            <a:off x="234946" y="5497048"/>
            <a:ext cx="437011" cy="849312"/>
          </a:xfrm>
          <a:prstGeom prst="roundRect">
            <a:avLst>
              <a:gd name="adj" fmla="val 16667"/>
            </a:avLst>
          </a:prstGeom>
          <a:solidFill>
            <a:srgbClr val="FFFFCC"/>
          </a:solidFill>
          <a:ln w="9525">
            <a:solidFill>
              <a:srgbClr val="000000"/>
            </a:solidFill>
            <a:round/>
            <a:headEnd/>
            <a:tailEnd/>
          </a:ln>
        </p:spPr>
        <p:txBody>
          <a:bodyPr lIns="74295" tIns="8890" rIns="74295" bIns="8890"/>
          <a:lstStyle/>
          <a:p>
            <a:pPr algn="just">
              <a:lnSpc>
                <a:spcPct val="128000"/>
              </a:lnSpc>
            </a:pPr>
            <a:r>
              <a:rPr lang="ja-JP" altLang="en-US" dirty="0" smtClean="0"/>
              <a:t>現状</a:t>
            </a:r>
            <a:endParaRPr lang="ja-JP" altLang="en-US" dirty="0"/>
          </a:p>
        </p:txBody>
      </p:sp>
      <p:sp>
        <p:nvSpPr>
          <p:cNvPr id="67" name="AutoShape 8"/>
          <p:cNvSpPr>
            <a:spLocks noChangeArrowheads="1"/>
          </p:cNvSpPr>
          <p:nvPr/>
        </p:nvSpPr>
        <p:spPr bwMode="auto">
          <a:xfrm>
            <a:off x="764704" y="5497048"/>
            <a:ext cx="437011" cy="849312"/>
          </a:xfrm>
          <a:prstGeom prst="roundRect">
            <a:avLst>
              <a:gd name="adj" fmla="val 16667"/>
            </a:avLst>
          </a:prstGeom>
          <a:solidFill>
            <a:srgbClr val="FFFFCC"/>
          </a:solidFill>
          <a:ln w="9525">
            <a:solidFill>
              <a:srgbClr val="000000"/>
            </a:solidFill>
            <a:round/>
            <a:headEnd/>
            <a:tailEnd/>
          </a:ln>
        </p:spPr>
        <p:txBody>
          <a:bodyPr lIns="74295" tIns="8890" rIns="74295" bIns="8890"/>
          <a:lstStyle/>
          <a:p>
            <a:pPr algn="just">
              <a:lnSpc>
                <a:spcPct val="128000"/>
              </a:lnSpc>
            </a:pPr>
            <a:r>
              <a:rPr lang="ja-JP" altLang="en-US" dirty="0" smtClean="0"/>
              <a:t>現状</a:t>
            </a:r>
            <a:endParaRPr lang="ja-JP" altLang="en-US" dirty="0"/>
          </a:p>
        </p:txBody>
      </p:sp>
      <p:sp>
        <p:nvSpPr>
          <p:cNvPr id="68" name="AutoShape 9"/>
          <p:cNvSpPr>
            <a:spLocks noChangeArrowheads="1"/>
          </p:cNvSpPr>
          <p:nvPr/>
        </p:nvSpPr>
        <p:spPr bwMode="auto">
          <a:xfrm>
            <a:off x="1294462" y="5497048"/>
            <a:ext cx="437011" cy="849312"/>
          </a:xfrm>
          <a:prstGeom prst="roundRect">
            <a:avLst>
              <a:gd name="adj" fmla="val 16667"/>
            </a:avLst>
          </a:prstGeom>
          <a:solidFill>
            <a:srgbClr val="FFFFCC"/>
          </a:solidFill>
          <a:ln w="9525">
            <a:solidFill>
              <a:srgbClr val="000000"/>
            </a:solidFill>
            <a:round/>
            <a:headEnd/>
            <a:tailEnd/>
          </a:ln>
        </p:spPr>
        <p:txBody>
          <a:bodyPr lIns="74295" tIns="8890" rIns="74295" bIns="8890"/>
          <a:lstStyle/>
          <a:p>
            <a:pPr algn="just">
              <a:lnSpc>
                <a:spcPct val="128000"/>
              </a:lnSpc>
            </a:pPr>
            <a:r>
              <a:rPr lang="ja-JP" altLang="en-US" dirty="0" smtClean="0"/>
              <a:t>現状</a:t>
            </a:r>
            <a:endParaRPr lang="ja-JP" altLang="en-US" dirty="0"/>
          </a:p>
        </p:txBody>
      </p:sp>
      <p:sp>
        <p:nvSpPr>
          <p:cNvPr id="69" name="AutoShape 10"/>
          <p:cNvSpPr>
            <a:spLocks noChangeArrowheads="1"/>
          </p:cNvSpPr>
          <p:nvPr/>
        </p:nvSpPr>
        <p:spPr bwMode="auto">
          <a:xfrm>
            <a:off x="1824220" y="5497048"/>
            <a:ext cx="437011" cy="849312"/>
          </a:xfrm>
          <a:prstGeom prst="roundRect">
            <a:avLst>
              <a:gd name="adj" fmla="val 16667"/>
            </a:avLst>
          </a:prstGeom>
          <a:solidFill>
            <a:srgbClr val="FFFFCC"/>
          </a:solidFill>
          <a:ln w="9525">
            <a:solidFill>
              <a:srgbClr val="000000"/>
            </a:solidFill>
            <a:round/>
            <a:headEnd/>
            <a:tailEnd/>
          </a:ln>
        </p:spPr>
        <p:txBody>
          <a:bodyPr lIns="74295" tIns="8890" rIns="74295" bIns="8890"/>
          <a:lstStyle/>
          <a:p>
            <a:pPr algn="just">
              <a:lnSpc>
                <a:spcPct val="128000"/>
              </a:lnSpc>
            </a:pPr>
            <a:r>
              <a:rPr lang="ja-JP" altLang="en-US" dirty="0" smtClean="0"/>
              <a:t>現状</a:t>
            </a:r>
            <a:endParaRPr lang="ja-JP" altLang="en-US" dirty="0"/>
          </a:p>
        </p:txBody>
      </p:sp>
      <p:sp>
        <p:nvSpPr>
          <p:cNvPr id="70" name="AutoShape 11"/>
          <p:cNvSpPr>
            <a:spLocks noChangeArrowheads="1"/>
          </p:cNvSpPr>
          <p:nvPr/>
        </p:nvSpPr>
        <p:spPr bwMode="auto">
          <a:xfrm>
            <a:off x="2355550" y="5497048"/>
            <a:ext cx="437011" cy="849312"/>
          </a:xfrm>
          <a:prstGeom prst="roundRect">
            <a:avLst>
              <a:gd name="adj" fmla="val 16667"/>
            </a:avLst>
          </a:prstGeom>
          <a:solidFill>
            <a:srgbClr val="FFFFCC"/>
          </a:solidFill>
          <a:ln w="9525">
            <a:solidFill>
              <a:srgbClr val="000000"/>
            </a:solidFill>
            <a:round/>
            <a:headEnd/>
            <a:tailEnd/>
          </a:ln>
        </p:spPr>
        <p:txBody>
          <a:bodyPr lIns="74295" tIns="8890" rIns="74295" bIns="8890"/>
          <a:lstStyle/>
          <a:p>
            <a:pPr algn="just">
              <a:lnSpc>
                <a:spcPct val="128000"/>
              </a:lnSpc>
            </a:pPr>
            <a:r>
              <a:rPr lang="ja-JP" altLang="en-US" dirty="0" smtClean="0"/>
              <a:t>現状</a:t>
            </a:r>
            <a:endParaRPr lang="ja-JP" altLang="en-US" dirty="0"/>
          </a:p>
        </p:txBody>
      </p:sp>
      <p:sp>
        <p:nvSpPr>
          <p:cNvPr id="71" name="AutoShape 12"/>
          <p:cNvSpPr>
            <a:spLocks noChangeArrowheads="1"/>
          </p:cNvSpPr>
          <p:nvPr/>
        </p:nvSpPr>
        <p:spPr bwMode="auto">
          <a:xfrm>
            <a:off x="2885308" y="5497048"/>
            <a:ext cx="437011" cy="849312"/>
          </a:xfrm>
          <a:prstGeom prst="roundRect">
            <a:avLst>
              <a:gd name="adj" fmla="val 16667"/>
            </a:avLst>
          </a:prstGeom>
          <a:solidFill>
            <a:srgbClr val="FFFFCC"/>
          </a:solidFill>
          <a:ln w="9525">
            <a:solidFill>
              <a:srgbClr val="000000"/>
            </a:solidFill>
            <a:round/>
            <a:headEnd/>
            <a:tailEnd/>
          </a:ln>
        </p:spPr>
        <p:txBody>
          <a:bodyPr lIns="74295" tIns="8890" rIns="74295" bIns="8890"/>
          <a:lstStyle/>
          <a:p>
            <a:pPr algn="just">
              <a:lnSpc>
                <a:spcPct val="128000"/>
              </a:lnSpc>
            </a:pPr>
            <a:r>
              <a:rPr lang="ja-JP" altLang="en-US" dirty="0" smtClean="0"/>
              <a:t>現状</a:t>
            </a:r>
            <a:endParaRPr lang="ja-JP" altLang="en-US" dirty="0"/>
          </a:p>
        </p:txBody>
      </p:sp>
      <p:sp>
        <p:nvSpPr>
          <p:cNvPr id="72" name="AutoShape 13"/>
          <p:cNvSpPr>
            <a:spLocks noChangeArrowheads="1"/>
          </p:cNvSpPr>
          <p:nvPr/>
        </p:nvSpPr>
        <p:spPr bwMode="auto">
          <a:xfrm>
            <a:off x="3415066" y="5497048"/>
            <a:ext cx="437011" cy="849312"/>
          </a:xfrm>
          <a:prstGeom prst="roundRect">
            <a:avLst>
              <a:gd name="adj" fmla="val 16667"/>
            </a:avLst>
          </a:prstGeom>
          <a:solidFill>
            <a:srgbClr val="FFFFCC"/>
          </a:solidFill>
          <a:ln w="9525">
            <a:solidFill>
              <a:srgbClr val="000000"/>
            </a:solidFill>
            <a:round/>
            <a:headEnd/>
            <a:tailEnd/>
          </a:ln>
        </p:spPr>
        <p:txBody>
          <a:bodyPr lIns="74295" tIns="8890" rIns="74295" bIns="8890"/>
          <a:lstStyle/>
          <a:p>
            <a:pPr algn="just">
              <a:lnSpc>
                <a:spcPct val="128000"/>
              </a:lnSpc>
            </a:pPr>
            <a:r>
              <a:rPr lang="ja-JP" altLang="en-US" dirty="0" smtClean="0"/>
              <a:t>現状</a:t>
            </a:r>
            <a:endParaRPr lang="ja-JP" altLang="en-US" dirty="0"/>
          </a:p>
        </p:txBody>
      </p:sp>
      <p:sp>
        <p:nvSpPr>
          <p:cNvPr id="73" name="AutoShape 14"/>
          <p:cNvSpPr>
            <a:spLocks noChangeArrowheads="1"/>
          </p:cNvSpPr>
          <p:nvPr/>
        </p:nvSpPr>
        <p:spPr bwMode="auto">
          <a:xfrm>
            <a:off x="3944824" y="5497048"/>
            <a:ext cx="437011" cy="849312"/>
          </a:xfrm>
          <a:prstGeom prst="roundRect">
            <a:avLst>
              <a:gd name="adj" fmla="val 16667"/>
            </a:avLst>
          </a:prstGeom>
          <a:solidFill>
            <a:srgbClr val="FFFFCC"/>
          </a:solidFill>
          <a:ln w="9525">
            <a:solidFill>
              <a:srgbClr val="000000"/>
            </a:solidFill>
            <a:round/>
            <a:headEnd/>
            <a:tailEnd/>
          </a:ln>
        </p:spPr>
        <p:txBody>
          <a:bodyPr lIns="74295" tIns="8890" rIns="74295" bIns="8890"/>
          <a:lstStyle/>
          <a:p>
            <a:pPr algn="just">
              <a:lnSpc>
                <a:spcPct val="128000"/>
              </a:lnSpc>
            </a:pPr>
            <a:r>
              <a:rPr lang="ja-JP" altLang="en-US" dirty="0" smtClean="0"/>
              <a:t>現状</a:t>
            </a:r>
            <a:endParaRPr lang="ja-JP" altLang="en-US" dirty="0"/>
          </a:p>
        </p:txBody>
      </p:sp>
      <p:sp>
        <p:nvSpPr>
          <p:cNvPr id="74" name="AutoShape 15"/>
          <p:cNvSpPr>
            <a:spLocks noChangeArrowheads="1"/>
          </p:cNvSpPr>
          <p:nvPr/>
        </p:nvSpPr>
        <p:spPr bwMode="auto">
          <a:xfrm>
            <a:off x="4474582" y="5497048"/>
            <a:ext cx="437011" cy="849312"/>
          </a:xfrm>
          <a:prstGeom prst="roundRect">
            <a:avLst>
              <a:gd name="adj" fmla="val 16667"/>
            </a:avLst>
          </a:prstGeom>
          <a:solidFill>
            <a:srgbClr val="FFFFCC"/>
          </a:solidFill>
          <a:ln w="9525">
            <a:solidFill>
              <a:srgbClr val="000000"/>
            </a:solidFill>
            <a:round/>
            <a:headEnd/>
            <a:tailEnd/>
          </a:ln>
        </p:spPr>
        <p:txBody>
          <a:bodyPr lIns="74295" tIns="8890" rIns="74295" bIns="8890"/>
          <a:lstStyle/>
          <a:p>
            <a:pPr algn="just">
              <a:lnSpc>
                <a:spcPct val="128000"/>
              </a:lnSpc>
            </a:pPr>
            <a:r>
              <a:rPr lang="ja-JP" altLang="en-US" dirty="0" smtClean="0"/>
              <a:t>現状</a:t>
            </a:r>
            <a:endParaRPr lang="ja-JP" altLang="en-US" dirty="0"/>
          </a:p>
        </p:txBody>
      </p:sp>
      <p:sp>
        <p:nvSpPr>
          <p:cNvPr id="75" name="AutoShape 16"/>
          <p:cNvSpPr>
            <a:spLocks noChangeArrowheads="1"/>
          </p:cNvSpPr>
          <p:nvPr/>
        </p:nvSpPr>
        <p:spPr bwMode="auto">
          <a:xfrm>
            <a:off x="5004340" y="5497048"/>
            <a:ext cx="437011" cy="849312"/>
          </a:xfrm>
          <a:prstGeom prst="roundRect">
            <a:avLst>
              <a:gd name="adj" fmla="val 16667"/>
            </a:avLst>
          </a:prstGeom>
          <a:solidFill>
            <a:srgbClr val="FFFFCC"/>
          </a:solidFill>
          <a:ln w="9525">
            <a:solidFill>
              <a:srgbClr val="000000"/>
            </a:solidFill>
            <a:round/>
            <a:headEnd/>
            <a:tailEnd/>
          </a:ln>
        </p:spPr>
        <p:txBody>
          <a:bodyPr lIns="74295" tIns="8890" rIns="74295" bIns="8890"/>
          <a:lstStyle/>
          <a:p>
            <a:pPr algn="just">
              <a:lnSpc>
                <a:spcPct val="128000"/>
              </a:lnSpc>
            </a:pPr>
            <a:r>
              <a:rPr lang="ja-JP" altLang="en-US" dirty="0" smtClean="0"/>
              <a:t>現状</a:t>
            </a:r>
            <a:endParaRPr lang="ja-JP" altLang="en-US" dirty="0"/>
          </a:p>
        </p:txBody>
      </p:sp>
      <p:sp>
        <p:nvSpPr>
          <p:cNvPr id="76" name="AutoShape 17"/>
          <p:cNvSpPr>
            <a:spLocks noChangeArrowheads="1"/>
          </p:cNvSpPr>
          <p:nvPr/>
        </p:nvSpPr>
        <p:spPr bwMode="auto">
          <a:xfrm>
            <a:off x="5534098" y="5497048"/>
            <a:ext cx="437011" cy="849312"/>
          </a:xfrm>
          <a:prstGeom prst="roundRect">
            <a:avLst>
              <a:gd name="adj" fmla="val 16667"/>
            </a:avLst>
          </a:prstGeom>
          <a:solidFill>
            <a:srgbClr val="FFFFCC"/>
          </a:solidFill>
          <a:ln w="9525">
            <a:solidFill>
              <a:srgbClr val="000000"/>
            </a:solidFill>
            <a:round/>
            <a:headEnd/>
            <a:tailEnd/>
          </a:ln>
        </p:spPr>
        <p:txBody>
          <a:bodyPr lIns="74295" tIns="8890" rIns="74295" bIns="8890"/>
          <a:lstStyle/>
          <a:p>
            <a:pPr algn="just">
              <a:lnSpc>
                <a:spcPct val="128000"/>
              </a:lnSpc>
            </a:pPr>
            <a:r>
              <a:rPr lang="ja-JP" altLang="en-US" dirty="0" smtClean="0"/>
              <a:t>現状</a:t>
            </a:r>
            <a:endParaRPr lang="ja-JP" altLang="en-US" dirty="0"/>
          </a:p>
        </p:txBody>
      </p:sp>
      <p:sp>
        <p:nvSpPr>
          <p:cNvPr id="77" name="AutoShape 18"/>
          <p:cNvSpPr>
            <a:spLocks noChangeArrowheads="1"/>
          </p:cNvSpPr>
          <p:nvPr/>
        </p:nvSpPr>
        <p:spPr bwMode="auto">
          <a:xfrm>
            <a:off x="6063856" y="5497048"/>
            <a:ext cx="437011" cy="849312"/>
          </a:xfrm>
          <a:prstGeom prst="roundRect">
            <a:avLst>
              <a:gd name="adj" fmla="val 16667"/>
            </a:avLst>
          </a:prstGeom>
          <a:solidFill>
            <a:srgbClr val="FFFFCC"/>
          </a:solidFill>
          <a:ln w="9525">
            <a:solidFill>
              <a:srgbClr val="000000"/>
            </a:solidFill>
            <a:round/>
            <a:headEnd/>
            <a:tailEnd/>
          </a:ln>
        </p:spPr>
        <p:txBody>
          <a:bodyPr lIns="74295" tIns="8890" rIns="74295" bIns="8890"/>
          <a:lstStyle/>
          <a:p>
            <a:pPr algn="just">
              <a:lnSpc>
                <a:spcPct val="128000"/>
              </a:lnSpc>
            </a:pPr>
            <a:r>
              <a:rPr lang="ja-JP" altLang="en-US" dirty="0" smtClean="0"/>
              <a:t>現状</a:t>
            </a:r>
            <a:endParaRPr lang="ja-JP" altLang="en-US" dirty="0"/>
          </a:p>
        </p:txBody>
      </p:sp>
      <p:sp>
        <p:nvSpPr>
          <p:cNvPr id="78" name="AutoShape 19"/>
          <p:cNvSpPr>
            <a:spLocks noChangeArrowheads="1"/>
          </p:cNvSpPr>
          <p:nvPr/>
        </p:nvSpPr>
        <p:spPr bwMode="auto">
          <a:xfrm>
            <a:off x="6595186" y="5497048"/>
            <a:ext cx="437011" cy="849312"/>
          </a:xfrm>
          <a:prstGeom prst="roundRect">
            <a:avLst>
              <a:gd name="adj" fmla="val 16667"/>
            </a:avLst>
          </a:prstGeom>
          <a:solidFill>
            <a:srgbClr val="FFFFCC"/>
          </a:solidFill>
          <a:ln w="9525">
            <a:solidFill>
              <a:srgbClr val="000000"/>
            </a:solidFill>
            <a:round/>
            <a:headEnd/>
            <a:tailEnd/>
          </a:ln>
        </p:spPr>
        <p:txBody>
          <a:bodyPr lIns="74295" tIns="8890" rIns="74295" bIns="8890"/>
          <a:lstStyle/>
          <a:p>
            <a:pPr algn="just">
              <a:lnSpc>
                <a:spcPct val="128000"/>
              </a:lnSpc>
            </a:pPr>
            <a:r>
              <a:rPr lang="ja-JP" altLang="en-US" dirty="0" smtClean="0"/>
              <a:t>現状</a:t>
            </a:r>
            <a:endParaRPr lang="ja-JP" altLang="en-US" dirty="0"/>
          </a:p>
        </p:txBody>
      </p:sp>
      <p:sp>
        <p:nvSpPr>
          <p:cNvPr id="79" name="AutoShape 20"/>
          <p:cNvSpPr>
            <a:spLocks noChangeArrowheads="1"/>
          </p:cNvSpPr>
          <p:nvPr/>
        </p:nvSpPr>
        <p:spPr bwMode="auto">
          <a:xfrm>
            <a:off x="7124944" y="5497048"/>
            <a:ext cx="437011" cy="849312"/>
          </a:xfrm>
          <a:prstGeom prst="roundRect">
            <a:avLst>
              <a:gd name="adj" fmla="val 16667"/>
            </a:avLst>
          </a:prstGeom>
          <a:solidFill>
            <a:srgbClr val="FFFFCC"/>
          </a:solidFill>
          <a:ln w="9525">
            <a:solidFill>
              <a:srgbClr val="000000"/>
            </a:solidFill>
            <a:round/>
            <a:headEnd/>
            <a:tailEnd/>
          </a:ln>
        </p:spPr>
        <p:txBody>
          <a:bodyPr lIns="74295" tIns="8890" rIns="74295" bIns="8890"/>
          <a:lstStyle/>
          <a:p>
            <a:pPr algn="just">
              <a:lnSpc>
                <a:spcPct val="128000"/>
              </a:lnSpc>
            </a:pPr>
            <a:r>
              <a:rPr lang="ja-JP" altLang="en-US" dirty="0" smtClean="0"/>
              <a:t>現状</a:t>
            </a:r>
            <a:endParaRPr lang="ja-JP" altLang="en-US" dirty="0"/>
          </a:p>
        </p:txBody>
      </p:sp>
      <p:sp>
        <p:nvSpPr>
          <p:cNvPr id="80" name="AutoShape 21"/>
          <p:cNvSpPr>
            <a:spLocks noChangeArrowheads="1"/>
          </p:cNvSpPr>
          <p:nvPr/>
        </p:nvSpPr>
        <p:spPr bwMode="auto">
          <a:xfrm>
            <a:off x="7654702" y="5497048"/>
            <a:ext cx="437011" cy="849312"/>
          </a:xfrm>
          <a:prstGeom prst="roundRect">
            <a:avLst>
              <a:gd name="adj" fmla="val 16667"/>
            </a:avLst>
          </a:prstGeom>
          <a:solidFill>
            <a:srgbClr val="FFFFCC"/>
          </a:solidFill>
          <a:ln w="9525">
            <a:solidFill>
              <a:srgbClr val="000000"/>
            </a:solidFill>
            <a:round/>
            <a:headEnd/>
            <a:tailEnd/>
          </a:ln>
        </p:spPr>
        <p:txBody>
          <a:bodyPr lIns="74295" tIns="8890" rIns="74295" bIns="8890"/>
          <a:lstStyle/>
          <a:p>
            <a:pPr algn="just">
              <a:lnSpc>
                <a:spcPct val="128000"/>
              </a:lnSpc>
            </a:pPr>
            <a:r>
              <a:rPr lang="ja-JP" altLang="en-US" dirty="0" smtClean="0"/>
              <a:t>現状</a:t>
            </a:r>
            <a:endParaRPr lang="ja-JP" altLang="en-US" dirty="0"/>
          </a:p>
        </p:txBody>
      </p:sp>
      <p:sp>
        <p:nvSpPr>
          <p:cNvPr id="81" name="AutoShape 22"/>
          <p:cNvSpPr>
            <a:spLocks noChangeArrowheads="1"/>
          </p:cNvSpPr>
          <p:nvPr/>
        </p:nvSpPr>
        <p:spPr bwMode="auto">
          <a:xfrm>
            <a:off x="8184460" y="5497048"/>
            <a:ext cx="437011" cy="849312"/>
          </a:xfrm>
          <a:prstGeom prst="roundRect">
            <a:avLst>
              <a:gd name="adj" fmla="val 16667"/>
            </a:avLst>
          </a:prstGeom>
          <a:solidFill>
            <a:srgbClr val="FFFFCC"/>
          </a:solidFill>
          <a:ln w="9525">
            <a:solidFill>
              <a:srgbClr val="000000"/>
            </a:solidFill>
            <a:round/>
            <a:headEnd/>
            <a:tailEnd/>
          </a:ln>
        </p:spPr>
        <p:txBody>
          <a:bodyPr lIns="74295" tIns="8890" rIns="74295" bIns="8890"/>
          <a:lstStyle/>
          <a:p>
            <a:pPr algn="just">
              <a:lnSpc>
                <a:spcPct val="128000"/>
              </a:lnSpc>
            </a:pPr>
            <a:r>
              <a:rPr lang="ja-JP" altLang="en-US" dirty="0" smtClean="0"/>
              <a:t>現状</a:t>
            </a:r>
            <a:endParaRPr lang="ja-JP" altLang="en-US" dirty="0"/>
          </a:p>
        </p:txBody>
      </p:sp>
      <p:sp>
        <p:nvSpPr>
          <p:cNvPr id="82" name="上下矢印 81"/>
          <p:cNvSpPr/>
          <p:nvPr/>
        </p:nvSpPr>
        <p:spPr>
          <a:xfrm>
            <a:off x="348341" y="4860455"/>
            <a:ext cx="163286" cy="598714"/>
          </a:xfrm>
          <a:prstGeom prst="upDownArrow">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上下矢印 82"/>
          <p:cNvSpPr/>
          <p:nvPr/>
        </p:nvSpPr>
        <p:spPr>
          <a:xfrm>
            <a:off x="878838" y="4860455"/>
            <a:ext cx="163286" cy="598714"/>
          </a:xfrm>
          <a:prstGeom prst="upDownArrow">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上下矢印 83"/>
          <p:cNvSpPr/>
          <p:nvPr/>
        </p:nvSpPr>
        <p:spPr>
          <a:xfrm>
            <a:off x="1409335" y="4860455"/>
            <a:ext cx="163286" cy="598714"/>
          </a:xfrm>
          <a:prstGeom prst="upDownArrow">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上下矢印 84"/>
          <p:cNvSpPr/>
          <p:nvPr/>
        </p:nvSpPr>
        <p:spPr>
          <a:xfrm>
            <a:off x="1939832" y="4860455"/>
            <a:ext cx="163286" cy="598714"/>
          </a:xfrm>
          <a:prstGeom prst="upDownArrow">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上下矢印 85"/>
          <p:cNvSpPr/>
          <p:nvPr/>
        </p:nvSpPr>
        <p:spPr>
          <a:xfrm>
            <a:off x="2470329" y="4860455"/>
            <a:ext cx="163286" cy="598714"/>
          </a:xfrm>
          <a:prstGeom prst="upDownArrow">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上下矢印 86"/>
          <p:cNvSpPr/>
          <p:nvPr/>
        </p:nvSpPr>
        <p:spPr>
          <a:xfrm>
            <a:off x="3000826" y="4860455"/>
            <a:ext cx="163286" cy="598714"/>
          </a:xfrm>
          <a:prstGeom prst="upDownArrow">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上下矢印 87"/>
          <p:cNvSpPr/>
          <p:nvPr/>
        </p:nvSpPr>
        <p:spPr>
          <a:xfrm>
            <a:off x="5653311" y="4860455"/>
            <a:ext cx="163286" cy="598714"/>
          </a:xfrm>
          <a:prstGeom prst="upDownArrow">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上下矢印 88"/>
          <p:cNvSpPr/>
          <p:nvPr/>
        </p:nvSpPr>
        <p:spPr>
          <a:xfrm>
            <a:off x="3531323" y="4860455"/>
            <a:ext cx="163286" cy="598714"/>
          </a:xfrm>
          <a:prstGeom prst="upDownArrow">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上下矢印 89"/>
          <p:cNvSpPr/>
          <p:nvPr/>
        </p:nvSpPr>
        <p:spPr>
          <a:xfrm>
            <a:off x="4061820" y="4860455"/>
            <a:ext cx="163286" cy="598714"/>
          </a:xfrm>
          <a:prstGeom prst="upDownArrow">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1" name="上下矢印 90"/>
          <p:cNvSpPr/>
          <p:nvPr/>
        </p:nvSpPr>
        <p:spPr>
          <a:xfrm>
            <a:off x="5122814" y="4860455"/>
            <a:ext cx="163286" cy="598714"/>
          </a:xfrm>
          <a:prstGeom prst="upDownArrow">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上下矢印 91"/>
          <p:cNvSpPr/>
          <p:nvPr/>
        </p:nvSpPr>
        <p:spPr>
          <a:xfrm>
            <a:off x="6183808" y="4860455"/>
            <a:ext cx="163286" cy="598714"/>
          </a:xfrm>
          <a:prstGeom prst="upDownArrow">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上下矢印 92"/>
          <p:cNvSpPr/>
          <p:nvPr/>
        </p:nvSpPr>
        <p:spPr>
          <a:xfrm>
            <a:off x="8305798" y="4860455"/>
            <a:ext cx="163286" cy="598714"/>
          </a:xfrm>
          <a:prstGeom prst="upDownArrow">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4" name="上下矢印 93"/>
          <p:cNvSpPr/>
          <p:nvPr/>
        </p:nvSpPr>
        <p:spPr>
          <a:xfrm>
            <a:off x="4592317" y="4860455"/>
            <a:ext cx="163286" cy="598714"/>
          </a:xfrm>
          <a:prstGeom prst="upDownArrow">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5" name="上下矢印 94"/>
          <p:cNvSpPr/>
          <p:nvPr/>
        </p:nvSpPr>
        <p:spPr>
          <a:xfrm>
            <a:off x="7244802" y="4860455"/>
            <a:ext cx="163286" cy="598714"/>
          </a:xfrm>
          <a:prstGeom prst="upDownArrow">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上下矢印 95"/>
          <p:cNvSpPr/>
          <p:nvPr/>
        </p:nvSpPr>
        <p:spPr>
          <a:xfrm>
            <a:off x="6714305" y="4860455"/>
            <a:ext cx="163286" cy="598714"/>
          </a:xfrm>
          <a:prstGeom prst="upDownArrow">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7" name="上下矢印 96"/>
          <p:cNvSpPr/>
          <p:nvPr/>
        </p:nvSpPr>
        <p:spPr>
          <a:xfrm>
            <a:off x="7775299" y="4860455"/>
            <a:ext cx="163286" cy="598714"/>
          </a:xfrm>
          <a:prstGeom prst="upDownArrow">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8" name="テキスト ボックス 97"/>
          <p:cNvSpPr txBox="1"/>
          <p:nvPr/>
        </p:nvSpPr>
        <p:spPr>
          <a:xfrm>
            <a:off x="3276580" y="6389908"/>
            <a:ext cx="5277407" cy="461665"/>
          </a:xfrm>
          <a:prstGeom prst="rect">
            <a:avLst/>
          </a:prstGeom>
          <a:noFill/>
        </p:spPr>
        <p:txBody>
          <a:bodyPr wrap="none" rtlCol="0">
            <a:spAutoFit/>
          </a:bodyPr>
          <a:lstStyle/>
          <a:p>
            <a:r>
              <a:rPr kumimoji="1" lang="ja-JP" altLang="en-US" sz="2400" dirty="0" smtClean="0">
                <a:solidFill>
                  <a:srgbClr val="0000FF"/>
                </a:solidFill>
              </a:rPr>
              <a:t>この現状とめざす姿とのギャップが課題</a:t>
            </a:r>
            <a:endParaRPr kumimoji="1" lang="ja-JP" altLang="en-US" sz="2400" dirty="0">
              <a:solidFill>
                <a:srgbClr val="0000FF"/>
              </a:solidFill>
            </a:endParaRPr>
          </a:p>
        </p:txBody>
      </p:sp>
      <p:sp>
        <p:nvSpPr>
          <p:cNvPr id="99" name="環状矢印 98"/>
          <p:cNvSpPr/>
          <p:nvPr/>
        </p:nvSpPr>
        <p:spPr>
          <a:xfrm rot="5400000" flipH="1">
            <a:off x="7660830" y="5151668"/>
            <a:ext cx="1681835" cy="1426028"/>
          </a:xfrm>
          <a:prstGeom prst="circularArrow">
            <a:avLst>
              <a:gd name="adj1" fmla="val 7293"/>
              <a:gd name="adj2" fmla="val 1142319"/>
              <a:gd name="adj3" fmla="val 20398582"/>
              <a:gd name="adj4" fmla="val 10800000"/>
              <a:gd name="adj5" fmla="val 9898"/>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31860825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txBox="1">
            <a:spLocks/>
          </p:cNvSpPr>
          <p:nvPr/>
        </p:nvSpPr>
        <p:spPr>
          <a:xfrm>
            <a:off x="338664" y="983851"/>
            <a:ext cx="8511424" cy="779547"/>
          </a:xfrm>
          <a:prstGeom prst="rect">
            <a:avLst/>
          </a:prstGeom>
          <a:solidFill>
            <a:srgbClr val="FFFF99"/>
          </a:solidFill>
        </p:spPr>
        <p:txBody>
          <a:bodyPr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3600"/>
              </a:lnSpc>
            </a:pPr>
            <a:r>
              <a:rPr lang="ja-JP" altLang="en-US" sz="2800" dirty="0" smtClean="0">
                <a:solidFill>
                  <a:srgbClr val="0000FF"/>
                </a:solidFill>
              </a:rPr>
              <a:t>　</a:t>
            </a:r>
            <a:r>
              <a:rPr lang="ja-JP" altLang="ja-JP" sz="2800" dirty="0" smtClean="0">
                <a:solidFill>
                  <a:srgbClr val="0000FF"/>
                </a:solidFill>
              </a:rPr>
              <a:t>１．会議や組織の運営におけるポイント</a:t>
            </a:r>
            <a:endParaRPr lang="ja-JP" altLang="en-US" sz="2800" dirty="0">
              <a:solidFill>
                <a:srgbClr val="0000FF"/>
              </a:solidFill>
            </a:endParaRPr>
          </a:p>
        </p:txBody>
      </p:sp>
      <p:sp>
        <p:nvSpPr>
          <p:cNvPr id="7" name="コンテンツ プレースホルダー 2"/>
          <p:cNvSpPr txBox="1">
            <a:spLocks/>
          </p:cNvSpPr>
          <p:nvPr/>
        </p:nvSpPr>
        <p:spPr>
          <a:xfrm>
            <a:off x="872814" y="1860080"/>
            <a:ext cx="7907504" cy="1167126"/>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r>
              <a:rPr lang="ja-JP" altLang="ja-JP" sz="2800" dirty="0" smtClean="0">
                <a:solidFill>
                  <a:srgbClr val="FF33CC"/>
                </a:solidFill>
                <a:effectLst>
                  <a:outerShdw blurRad="38100" dist="38100" dir="2700000" algn="tl">
                    <a:srgbClr val="000000">
                      <a:alpha val="43137"/>
                    </a:srgbClr>
                  </a:outerShdw>
                </a:effectLst>
              </a:rPr>
              <a:t>本音が語れる会議</a:t>
            </a:r>
            <a:r>
              <a:rPr lang="ja-JP" altLang="en-US" sz="2800" dirty="0" smtClean="0">
                <a:solidFill>
                  <a:srgbClr val="FF33CC"/>
                </a:solidFill>
                <a:effectLst>
                  <a:outerShdw blurRad="38100" dist="38100" dir="2700000" algn="tl">
                    <a:srgbClr val="000000">
                      <a:alpha val="43137"/>
                    </a:srgbClr>
                  </a:outerShdw>
                </a:effectLst>
              </a:rPr>
              <a:t>（自分の発言を否定されない）　　</a:t>
            </a:r>
            <a:endParaRPr lang="en-US" altLang="ja-JP" sz="2800" dirty="0" smtClean="0">
              <a:solidFill>
                <a:srgbClr val="FF33CC"/>
              </a:solidFill>
              <a:effectLst>
                <a:outerShdw blurRad="38100" dist="38100" dir="2700000" algn="tl">
                  <a:srgbClr val="000000">
                    <a:alpha val="43137"/>
                  </a:srgbClr>
                </a:outerShdw>
              </a:effectLst>
            </a:endParaRPr>
          </a:p>
          <a:p>
            <a:r>
              <a:rPr lang="ja-JP" altLang="en-US" sz="2800" dirty="0" smtClean="0">
                <a:solidFill>
                  <a:srgbClr val="FF33CC"/>
                </a:solidFill>
                <a:effectLst>
                  <a:outerShdw blurRad="38100" dist="38100" dir="2700000" algn="tl">
                    <a:srgbClr val="000000">
                      <a:alpha val="43137"/>
                    </a:srgbClr>
                  </a:outerShdw>
                </a:effectLst>
              </a:rPr>
              <a:t>企画進行は住民主体で，役割分担</a:t>
            </a:r>
            <a:endParaRPr lang="ja-JP" altLang="ja-JP" sz="2800" dirty="0" smtClean="0">
              <a:solidFill>
                <a:srgbClr val="FF33CC"/>
              </a:solidFill>
              <a:effectLst>
                <a:outerShdw blurRad="38100" dist="38100" dir="2700000" algn="tl">
                  <a:srgbClr val="000000">
                    <a:alpha val="43137"/>
                  </a:srgbClr>
                </a:outerShdw>
              </a:effectLst>
            </a:endParaRPr>
          </a:p>
          <a:p>
            <a:r>
              <a:rPr lang="ja-JP" altLang="en-US" sz="2800" dirty="0" smtClean="0">
                <a:solidFill>
                  <a:srgbClr val="FF33CC"/>
                </a:solidFill>
                <a:effectLst>
                  <a:outerShdw blurRad="38100" dist="38100" dir="2700000" algn="tl">
                    <a:srgbClr val="000000">
                      <a:alpha val="43137"/>
                    </a:srgbClr>
                  </a:outerShdw>
                </a:effectLst>
              </a:rPr>
              <a:t>タイムリーな情報提供，すぐに役立つ研修内容</a:t>
            </a:r>
            <a:endParaRPr lang="ja-JP" altLang="ja-JP" sz="2800" dirty="0" smtClean="0">
              <a:solidFill>
                <a:srgbClr val="FF33CC"/>
              </a:solidFill>
              <a:effectLst>
                <a:outerShdw blurRad="38100" dist="38100" dir="2700000" algn="tl">
                  <a:srgbClr val="000000">
                    <a:alpha val="43137"/>
                  </a:srgbClr>
                </a:outerShdw>
              </a:effectLst>
            </a:endParaRPr>
          </a:p>
          <a:p>
            <a:endParaRPr lang="ja-JP" altLang="en-US" sz="2800" dirty="0">
              <a:solidFill>
                <a:srgbClr val="FF33CC"/>
              </a:solidFill>
              <a:effectLst>
                <a:outerShdw blurRad="38100" dist="38100" dir="2700000" algn="tl">
                  <a:srgbClr val="000000">
                    <a:alpha val="43137"/>
                  </a:srgbClr>
                </a:outerShdw>
              </a:effectLst>
            </a:endParaRPr>
          </a:p>
        </p:txBody>
      </p:sp>
      <p:sp>
        <p:nvSpPr>
          <p:cNvPr id="9" name="タイトル 1"/>
          <p:cNvSpPr txBox="1">
            <a:spLocks/>
          </p:cNvSpPr>
          <p:nvPr/>
        </p:nvSpPr>
        <p:spPr>
          <a:xfrm>
            <a:off x="338663" y="3505270"/>
            <a:ext cx="8511423" cy="805481"/>
          </a:xfrm>
          <a:prstGeom prst="rect">
            <a:avLst/>
          </a:prstGeom>
          <a:solidFill>
            <a:srgbClr val="FFFF99"/>
          </a:solidFill>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800" dirty="0" smtClean="0">
                <a:solidFill>
                  <a:srgbClr val="0000FF"/>
                </a:solidFill>
              </a:rPr>
              <a:t>　２．</a:t>
            </a:r>
            <a:r>
              <a:rPr lang="ja-JP" altLang="ja-JP" sz="2800" dirty="0" smtClean="0">
                <a:solidFill>
                  <a:srgbClr val="0000FF"/>
                </a:solidFill>
              </a:rPr>
              <a:t>活動の実践におけるポイント</a:t>
            </a:r>
            <a:endParaRPr lang="ja-JP" altLang="en-US" sz="2800" dirty="0">
              <a:solidFill>
                <a:srgbClr val="0000FF"/>
              </a:solidFill>
            </a:endParaRPr>
          </a:p>
        </p:txBody>
      </p:sp>
      <p:sp>
        <p:nvSpPr>
          <p:cNvPr id="10" name="タイトル 1"/>
          <p:cNvSpPr txBox="1">
            <a:spLocks/>
          </p:cNvSpPr>
          <p:nvPr/>
        </p:nvSpPr>
        <p:spPr>
          <a:xfrm>
            <a:off x="338663" y="5487868"/>
            <a:ext cx="8511423" cy="740701"/>
          </a:xfrm>
          <a:prstGeom prst="rect">
            <a:avLst/>
          </a:prstGeom>
          <a:solidFill>
            <a:srgbClr val="FFFF99"/>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800" dirty="0" smtClean="0">
                <a:solidFill>
                  <a:srgbClr val="0000FF"/>
                </a:solidFill>
              </a:rPr>
              <a:t>　３．</a:t>
            </a:r>
            <a:r>
              <a:rPr lang="ja-JP" altLang="ja-JP" sz="2800" dirty="0" smtClean="0">
                <a:solidFill>
                  <a:srgbClr val="0000FF"/>
                </a:solidFill>
              </a:rPr>
              <a:t>活動やその成果の発表</a:t>
            </a:r>
            <a:endParaRPr lang="ja-JP" altLang="en-US" sz="2800" dirty="0">
              <a:solidFill>
                <a:srgbClr val="0000FF"/>
              </a:solidFill>
            </a:endParaRPr>
          </a:p>
        </p:txBody>
      </p:sp>
      <p:sp>
        <p:nvSpPr>
          <p:cNvPr id="11" name="コンテンツ プレースホルダー 2"/>
          <p:cNvSpPr txBox="1">
            <a:spLocks/>
          </p:cNvSpPr>
          <p:nvPr/>
        </p:nvSpPr>
        <p:spPr>
          <a:xfrm>
            <a:off x="872814" y="4393078"/>
            <a:ext cx="6322643" cy="11477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dirty="0" smtClean="0">
                <a:solidFill>
                  <a:srgbClr val="FF33CC"/>
                </a:solidFill>
                <a:effectLst>
                  <a:outerShdw blurRad="38100" dist="38100" dir="2700000" algn="tl">
                    <a:srgbClr val="000000">
                      <a:alpha val="43137"/>
                    </a:srgbClr>
                  </a:outerShdw>
                </a:effectLst>
              </a:rPr>
              <a:t>声かけ，訪問　　・ニーズ把握　　</a:t>
            </a:r>
            <a:endParaRPr lang="en-US" altLang="ja-JP" dirty="0" smtClean="0">
              <a:solidFill>
                <a:srgbClr val="FF33CC"/>
              </a:solidFill>
              <a:effectLst>
                <a:outerShdw blurRad="38100" dist="38100" dir="2700000" algn="tl">
                  <a:srgbClr val="000000">
                    <a:alpha val="43137"/>
                  </a:srgbClr>
                </a:outerShdw>
              </a:effectLst>
            </a:endParaRPr>
          </a:p>
          <a:p>
            <a:r>
              <a:rPr lang="ja-JP" altLang="en-US" dirty="0" smtClean="0">
                <a:solidFill>
                  <a:srgbClr val="FF33CC"/>
                </a:solidFill>
                <a:effectLst>
                  <a:outerShdw blurRad="38100" dist="38100" dir="2700000" algn="tl">
                    <a:srgbClr val="000000">
                      <a:alpha val="43137"/>
                    </a:srgbClr>
                  </a:outerShdw>
                </a:effectLst>
              </a:rPr>
              <a:t>楽しみやりがいを感じる活動</a:t>
            </a:r>
            <a:endParaRPr lang="ja-JP" altLang="en-US" dirty="0">
              <a:solidFill>
                <a:srgbClr val="FF33CC"/>
              </a:solidFill>
              <a:effectLst>
                <a:outerShdw blurRad="38100" dist="38100" dir="2700000" algn="tl">
                  <a:srgbClr val="000000">
                    <a:alpha val="43137"/>
                  </a:srgbClr>
                </a:outerShdw>
              </a:effectLst>
            </a:endParaRPr>
          </a:p>
        </p:txBody>
      </p:sp>
      <p:sp>
        <p:nvSpPr>
          <p:cNvPr id="12" name="コンテンツ プレースホルダー 2"/>
          <p:cNvSpPr txBox="1">
            <a:spLocks/>
          </p:cNvSpPr>
          <p:nvPr/>
        </p:nvSpPr>
        <p:spPr>
          <a:xfrm>
            <a:off x="872814" y="6309708"/>
            <a:ext cx="5300728" cy="5200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dirty="0" smtClean="0">
                <a:solidFill>
                  <a:srgbClr val="FF33CC"/>
                </a:solidFill>
                <a:effectLst>
                  <a:outerShdw blurRad="38100" dist="38100" dir="2700000" algn="tl">
                    <a:srgbClr val="000000">
                      <a:alpha val="43137"/>
                    </a:srgbClr>
                  </a:outerShdw>
                </a:effectLst>
              </a:rPr>
              <a:t>活動発表と問題提起　　・広報</a:t>
            </a:r>
            <a:endParaRPr lang="ja-JP" altLang="en-US" dirty="0">
              <a:solidFill>
                <a:srgbClr val="FF33CC"/>
              </a:solidFill>
              <a:effectLst>
                <a:outerShdw blurRad="38100" dist="38100" dir="2700000" algn="tl">
                  <a:srgbClr val="000000">
                    <a:alpha val="43137"/>
                  </a:srgbClr>
                </a:outerShdw>
              </a:effectLst>
            </a:endParaRPr>
          </a:p>
        </p:txBody>
      </p:sp>
      <p:sp>
        <p:nvSpPr>
          <p:cNvPr id="14" name="正方形/長方形 13"/>
          <p:cNvSpPr/>
          <p:nvPr/>
        </p:nvSpPr>
        <p:spPr>
          <a:xfrm>
            <a:off x="1429515" y="109244"/>
            <a:ext cx="6110968" cy="707886"/>
          </a:xfrm>
          <a:prstGeom prst="rect">
            <a:avLst/>
          </a:prstGeom>
        </p:spPr>
        <p:txBody>
          <a:bodyPr wrap="none">
            <a:spAutoFit/>
          </a:bodyPr>
          <a:lstStyle/>
          <a:p>
            <a:pPr algn="ctr"/>
            <a:r>
              <a:rPr lang="en-US" altLang="ja-JP" sz="4000" dirty="0" smtClean="0">
                <a:solidFill>
                  <a:srgbClr val="FF0000"/>
                </a:solidFill>
                <a:latin typeface="+mj-ea"/>
                <a:ea typeface="+mj-ea"/>
              </a:rPr>
              <a:t>Do</a:t>
            </a:r>
            <a:r>
              <a:rPr lang="ja-JP" altLang="en-US" sz="3600" dirty="0" smtClean="0">
                <a:solidFill>
                  <a:srgbClr val="FF0000"/>
                </a:solidFill>
                <a:latin typeface="+mj-ea"/>
                <a:ea typeface="+mj-ea"/>
              </a:rPr>
              <a:t>のプロセスにおけるポイント</a:t>
            </a:r>
            <a:endParaRPr lang="ja-JP" altLang="en-US" sz="3600" dirty="0">
              <a:solidFill>
                <a:srgbClr val="FF0000"/>
              </a:solidFill>
              <a:latin typeface="+mj-ea"/>
              <a:ea typeface="+mj-ea"/>
            </a:endParaRPr>
          </a:p>
        </p:txBody>
      </p:sp>
    </p:spTree>
    <p:extLst>
      <p:ext uri="{BB962C8B-B14F-4D97-AF65-F5344CB8AC3E}">
        <p14:creationId xmlns:p14="http://schemas.microsoft.com/office/powerpoint/2010/main" val="2894966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500"/>
                                        <p:tgtEl>
                                          <p:spTgt spid="10"/>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fade">
                                      <p:cBhvr>
                                        <p:cTn id="2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9" grpId="0" animBg="1"/>
      <p:bldP spid="10" grpId="0" animBg="1"/>
      <p:bldP spid="11"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9775" y="-99438"/>
            <a:ext cx="8686800" cy="1143000"/>
          </a:xfrm>
        </p:spPr>
        <p:txBody>
          <a:bodyPr>
            <a:noAutofit/>
          </a:bodyPr>
          <a:lstStyle/>
          <a:p>
            <a:r>
              <a:rPr lang="ja-JP" altLang="en-US" sz="3600" dirty="0">
                <a:solidFill>
                  <a:srgbClr val="FF0000"/>
                </a:solidFill>
              </a:rPr>
              <a:t>出席してよかったと思える会議にするため</a:t>
            </a:r>
            <a:r>
              <a:rPr lang="ja-JP" altLang="en-US" sz="3600" dirty="0" smtClean="0">
                <a:solidFill>
                  <a:srgbClr val="FF0000"/>
                </a:solidFill>
              </a:rPr>
              <a:t>に</a:t>
            </a:r>
            <a:endParaRPr kumimoji="1" lang="ja-JP" altLang="en-US" sz="3600" dirty="0">
              <a:solidFill>
                <a:srgbClr val="FF0000"/>
              </a:solidFill>
            </a:endParaRPr>
          </a:p>
        </p:txBody>
      </p:sp>
      <p:sp>
        <p:nvSpPr>
          <p:cNvPr id="3" name="コンテンツ プレースホルダー 2"/>
          <p:cNvSpPr>
            <a:spLocks noGrp="1"/>
          </p:cNvSpPr>
          <p:nvPr>
            <p:ph idx="1"/>
          </p:nvPr>
        </p:nvSpPr>
        <p:spPr>
          <a:xfrm>
            <a:off x="436418" y="1246913"/>
            <a:ext cx="8499764" cy="6037118"/>
          </a:xfrm>
        </p:spPr>
        <p:txBody>
          <a:bodyPr>
            <a:noAutofit/>
          </a:bodyPr>
          <a:lstStyle/>
          <a:p>
            <a:pPr marL="514350" indent="-514350">
              <a:buFont typeface="+mj-ea"/>
              <a:buAutoNum type="circleNumDbPlain"/>
            </a:pPr>
            <a:r>
              <a:rPr lang="ja-JP" altLang="en-US" sz="2800" dirty="0" smtClean="0">
                <a:solidFill>
                  <a:srgbClr val="0000FF"/>
                </a:solidFill>
                <a:effectLst>
                  <a:outerShdw blurRad="38100" dist="38100" dir="2700000" algn="tl">
                    <a:srgbClr val="000000">
                      <a:alpha val="43137"/>
                    </a:srgbClr>
                  </a:outerShdw>
                </a:effectLst>
              </a:rPr>
              <a:t>無理</a:t>
            </a:r>
            <a:r>
              <a:rPr lang="ja-JP" altLang="en-US" sz="2800" dirty="0">
                <a:solidFill>
                  <a:srgbClr val="0000FF"/>
                </a:solidFill>
                <a:effectLst>
                  <a:outerShdw blurRad="38100" dist="38100" dir="2700000" algn="tl">
                    <a:srgbClr val="000000">
                      <a:alpha val="43137"/>
                    </a:srgbClr>
                  </a:outerShdw>
                </a:effectLst>
              </a:rPr>
              <a:t>のない時間と場所</a:t>
            </a:r>
            <a:r>
              <a:rPr lang="ja-JP" altLang="en-US" sz="2800" dirty="0">
                <a:solidFill>
                  <a:srgbClr val="0000FF"/>
                </a:solidFill>
              </a:rPr>
              <a:t>を選び，開催時間を</a:t>
            </a:r>
            <a:r>
              <a:rPr lang="ja-JP" altLang="en-US" sz="2800" dirty="0" smtClean="0">
                <a:solidFill>
                  <a:srgbClr val="0000FF"/>
                </a:solidFill>
              </a:rPr>
              <a:t>守って</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rgbClr val="0000FF"/>
                </a:solidFill>
              </a:rPr>
              <a:t>予定</a:t>
            </a:r>
            <a:r>
              <a:rPr lang="ja-JP" altLang="en-US" sz="2800" dirty="0">
                <a:solidFill>
                  <a:srgbClr val="0000FF"/>
                </a:solidFill>
              </a:rPr>
              <a:t>の時間内で</a:t>
            </a:r>
            <a:r>
              <a:rPr lang="ja-JP" altLang="en-US" sz="2800" dirty="0" smtClean="0">
                <a:solidFill>
                  <a:srgbClr val="0000FF"/>
                </a:solidFill>
              </a:rPr>
              <a:t>済むよう</a:t>
            </a:r>
            <a:r>
              <a:rPr lang="ja-JP" altLang="en-US" sz="2800" dirty="0">
                <a:solidFill>
                  <a:srgbClr val="0000FF"/>
                </a:solidFill>
              </a:rPr>
              <a:t>心がけましょう。</a:t>
            </a:r>
          </a:p>
          <a:p>
            <a:pPr marL="514350" indent="-514350">
              <a:buFont typeface="+mj-ea"/>
              <a:buAutoNum type="circleNumDbPlain"/>
            </a:pPr>
            <a:r>
              <a:rPr lang="ja-JP" altLang="en-US" sz="2800" dirty="0" smtClean="0">
                <a:solidFill>
                  <a:srgbClr val="0000FF"/>
                </a:solidFill>
              </a:rPr>
              <a:t>普段</a:t>
            </a:r>
            <a:r>
              <a:rPr lang="ja-JP" altLang="en-US" sz="2800" dirty="0">
                <a:solidFill>
                  <a:srgbClr val="0000FF"/>
                </a:solidFill>
              </a:rPr>
              <a:t>の活動についてお互い話し合ったり，悩み</a:t>
            </a:r>
            <a:r>
              <a:rPr lang="ja-JP" altLang="en-US" sz="2800" dirty="0" smtClean="0">
                <a:solidFill>
                  <a:srgbClr val="0000FF"/>
                </a:solidFill>
              </a:rPr>
              <a:t>や</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rgbClr val="0000FF"/>
                </a:solidFill>
              </a:rPr>
              <a:t>相談</a:t>
            </a:r>
            <a:r>
              <a:rPr lang="ja-JP" altLang="en-US" sz="2800" dirty="0">
                <a:solidFill>
                  <a:srgbClr val="0000FF"/>
                </a:solidFill>
              </a:rPr>
              <a:t>ごとが</a:t>
            </a:r>
            <a:r>
              <a:rPr lang="ja-JP" altLang="en-US" sz="2800" dirty="0" smtClean="0">
                <a:solidFill>
                  <a:srgbClr val="0000FF"/>
                </a:solidFill>
              </a:rPr>
              <a:t>出せる</a:t>
            </a:r>
            <a:r>
              <a:rPr lang="ja-JP" altLang="en-US" sz="2800" dirty="0" smtClean="0">
                <a:solidFill>
                  <a:srgbClr val="0000FF"/>
                </a:solidFill>
                <a:effectLst>
                  <a:outerShdw blurRad="38100" dist="38100" dir="2700000" algn="tl">
                    <a:srgbClr val="000000">
                      <a:alpha val="43137"/>
                    </a:srgbClr>
                  </a:outerShdw>
                </a:effectLst>
              </a:rPr>
              <a:t>雰囲気づくり</a:t>
            </a:r>
            <a:r>
              <a:rPr lang="ja-JP" altLang="en-US" sz="2800" dirty="0">
                <a:solidFill>
                  <a:srgbClr val="0000FF"/>
                </a:solidFill>
              </a:rPr>
              <a:t>をしましょう</a:t>
            </a:r>
            <a:r>
              <a:rPr lang="ja-JP" altLang="en-US" sz="2800" dirty="0" smtClean="0">
                <a:solidFill>
                  <a:srgbClr val="0000FF"/>
                </a:solidFill>
              </a:rPr>
              <a:t>。</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rgbClr val="0000FF"/>
                </a:solidFill>
              </a:rPr>
              <a:t>　　</a:t>
            </a:r>
            <a:r>
              <a:rPr lang="ja-JP" altLang="en-US" sz="2800" dirty="0" smtClean="0">
                <a:solidFill>
                  <a:srgbClr val="FF33CC"/>
                </a:solidFill>
                <a:effectLst>
                  <a:outerShdw blurRad="38100" dist="38100" dir="2700000" algn="tl">
                    <a:srgbClr val="000000">
                      <a:alpha val="43137"/>
                    </a:srgbClr>
                  </a:outerShdw>
                </a:effectLst>
              </a:rPr>
              <a:t>活動のやりがいを話し合う</a:t>
            </a:r>
            <a:r>
              <a:rPr lang="ja-JP" altLang="en-US" sz="2800" dirty="0">
                <a:solidFill>
                  <a:srgbClr val="FF33CC"/>
                </a:solidFill>
              </a:rPr>
              <a:t>ことで活動の喜び</a:t>
            </a:r>
            <a:r>
              <a:rPr lang="ja-JP" altLang="en-US" sz="2800" dirty="0" smtClean="0">
                <a:solidFill>
                  <a:srgbClr val="FF33CC"/>
                </a:solidFill>
              </a:rPr>
              <a:t>や</a:t>
            </a:r>
            <a:r>
              <a:rPr lang="en-US" altLang="ja-JP" sz="2800" dirty="0" smtClean="0">
                <a:solidFill>
                  <a:srgbClr val="FF33CC"/>
                </a:solidFill>
              </a:rPr>
              <a:t/>
            </a:r>
            <a:br>
              <a:rPr lang="en-US" altLang="ja-JP" sz="2800" dirty="0" smtClean="0">
                <a:solidFill>
                  <a:srgbClr val="FF33CC"/>
                </a:solidFill>
              </a:rPr>
            </a:br>
            <a:r>
              <a:rPr lang="ja-JP" altLang="en-US" sz="2800" dirty="0" smtClean="0">
                <a:solidFill>
                  <a:srgbClr val="FF33CC"/>
                </a:solidFill>
              </a:rPr>
              <a:t>　　自信</a:t>
            </a:r>
            <a:r>
              <a:rPr lang="ja-JP" altLang="en-US" sz="2800" dirty="0">
                <a:solidFill>
                  <a:srgbClr val="FF33CC"/>
                </a:solidFill>
              </a:rPr>
              <a:t>を深める</a:t>
            </a:r>
            <a:r>
              <a:rPr lang="ja-JP" altLang="en-US" sz="2800" dirty="0" smtClean="0">
                <a:solidFill>
                  <a:srgbClr val="FF33CC"/>
                </a:solidFill>
              </a:rPr>
              <a:t>ことにつながります</a:t>
            </a:r>
            <a:endParaRPr lang="ja-JP" altLang="en-US" sz="2800" dirty="0">
              <a:solidFill>
                <a:srgbClr val="FF33CC"/>
              </a:solidFill>
            </a:endParaRPr>
          </a:p>
          <a:p>
            <a:pPr marL="514350" indent="-514350">
              <a:buFont typeface="+mj-ea"/>
              <a:buAutoNum type="circleNumDbPlain"/>
            </a:pPr>
            <a:r>
              <a:rPr lang="ja-JP" altLang="en-US" sz="2800" dirty="0" smtClean="0">
                <a:solidFill>
                  <a:srgbClr val="0000FF"/>
                </a:solidFill>
                <a:effectLst>
                  <a:outerShdw blurRad="38100" dist="38100" dir="2700000" algn="tl">
                    <a:srgbClr val="000000">
                      <a:alpha val="43137"/>
                    </a:srgbClr>
                  </a:outerShdw>
                </a:effectLst>
              </a:rPr>
              <a:t>欠席</a:t>
            </a:r>
            <a:r>
              <a:rPr lang="ja-JP" altLang="en-US" sz="2800" dirty="0">
                <a:solidFill>
                  <a:srgbClr val="0000FF"/>
                </a:solidFill>
                <a:effectLst>
                  <a:outerShdw blurRad="38100" dist="38100" dir="2700000" algn="tl">
                    <a:srgbClr val="000000">
                      <a:alpha val="43137"/>
                    </a:srgbClr>
                  </a:outerShdw>
                </a:effectLst>
              </a:rPr>
              <a:t>した委員に</a:t>
            </a:r>
            <a:r>
              <a:rPr lang="ja-JP" altLang="en-US" sz="2800" dirty="0">
                <a:solidFill>
                  <a:srgbClr val="0000FF"/>
                </a:solidFill>
              </a:rPr>
              <a:t>話し合いの</a:t>
            </a:r>
            <a:r>
              <a:rPr lang="ja-JP" altLang="en-US" sz="2800" dirty="0" smtClean="0">
                <a:solidFill>
                  <a:srgbClr val="0000FF"/>
                </a:solidFill>
              </a:rPr>
              <a:t>内容等を</a:t>
            </a:r>
            <a:r>
              <a:rPr lang="ja-JP" altLang="en-US" sz="2800" dirty="0">
                <a:solidFill>
                  <a:srgbClr val="0000FF"/>
                </a:solidFill>
              </a:rPr>
              <a:t>報告しましょう</a:t>
            </a:r>
            <a:r>
              <a:rPr lang="ja-JP" altLang="en-US" sz="2800" dirty="0" smtClean="0">
                <a:solidFill>
                  <a:srgbClr val="0000FF"/>
                </a:solidFill>
              </a:rPr>
              <a:t>。</a:t>
            </a:r>
            <a:r>
              <a:rPr lang="en-US" altLang="ja-JP" sz="2800" dirty="0" smtClean="0">
                <a:solidFill>
                  <a:srgbClr val="0000FF"/>
                </a:solidFill>
              </a:rPr>
              <a:t/>
            </a:r>
            <a:br>
              <a:rPr lang="en-US" altLang="ja-JP" sz="2800" dirty="0" smtClean="0">
                <a:solidFill>
                  <a:srgbClr val="0000FF"/>
                </a:solidFill>
              </a:rPr>
            </a:br>
            <a:r>
              <a:rPr lang="ja-JP" altLang="en-US" sz="2800" dirty="0">
                <a:solidFill>
                  <a:srgbClr val="FF33CC"/>
                </a:solidFill>
              </a:rPr>
              <a:t>　　</a:t>
            </a:r>
            <a:r>
              <a:rPr lang="ja-JP" altLang="en-US" sz="2800" dirty="0" smtClean="0">
                <a:solidFill>
                  <a:srgbClr val="FF33CC"/>
                </a:solidFill>
              </a:rPr>
              <a:t>欠席したことを非難</a:t>
            </a:r>
            <a:r>
              <a:rPr lang="ja-JP" altLang="en-US" sz="2800" dirty="0">
                <a:solidFill>
                  <a:srgbClr val="FF33CC"/>
                </a:solidFill>
              </a:rPr>
              <a:t>や評価をしないこと。</a:t>
            </a:r>
          </a:p>
          <a:p>
            <a:pPr marL="514350" indent="-514350">
              <a:buFont typeface="+mj-ea"/>
              <a:buAutoNum type="circleNumDbPlain"/>
            </a:pPr>
            <a:r>
              <a:rPr lang="ja-JP" altLang="en-US" sz="2800" dirty="0" smtClean="0">
                <a:solidFill>
                  <a:srgbClr val="0000FF"/>
                </a:solidFill>
                <a:effectLst>
                  <a:outerShdw blurRad="38100" dist="38100" dir="2700000" algn="tl">
                    <a:srgbClr val="000000">
                      <a:alpha val="43137"/>
                    </a:srgbClr>
                  </a:outerShdw>
                </a:effectLst>
              </a:rPr>
              <a:t>子どもを</a:t>
            </a:r>
            <a:r>
              <a:rPr lang="ja-JP" altLang="en-US" sz="2800" dirty="0">
                <a:solidFill>
                  <a:srgbClr val="0000FF"/>
                </a:solidFill>
                <a:effectLst>
                  <a:outerShdw blurRad="38100" dist="38100" dir="2700000" algn="tl">
                    <a:srgbClr val="000000">
                      <a:alpha val="43137"/>
                    </a:srgbClr>
                  </a:outerShdw>
                </a:effectLst>
              </a:rPr>
              <a:t>連れて</a:t>
            </a:r>
            <a:r>
              <a:rPr lang="ja-JP" altLang="en-US" sz="2800" dirty="0" smtClean="0">
                <a:solidFill>
                  <a:srgbClr val="0000FF"/>
                </a:solidFill>
                <a:effectLst>
                  <a:outerShdw blurRad="38100" dist="38100" dir="2700000" algn="tl">
                    <a:srgbClr val="000000">
                      <a:alpha val="43137"/>
                    </a:srgbClr>
                  </a:outerShdw>
                </a:effectLst>
              </a:rPr>
              <a:t>の出席</a:t>
            </a:r>
            <a:r>
              <a:rPr lang="ja-JP" altLang="en-US" sz="2800" dirty="0">
                <a:solidFill>
                  <a:srgbClr val="0000FF"/>
                </a:solidFill>
              </a:rPr>
              <a:t>など，</a:t>
            </a:r>
            <a:r>
              <a:rPr lang="ja-JP" altLang="en-US" sz="2800" dirty="0" smtClean="0">
                <a:solidFill>
                  <a:srgbClr val="0000FF"/>
                </a:solidFill>
              </a:rPr>
              <a:t>子育て中</a:t>
            </a:r>
            <a:r>
              <a:rPr lang="ja-JP" altLang="en-US" sz="2800" dirty="0">
                <a:solidFill>
                  <a:srgbClr val="0000FF"/>
                </a:solidFill>
              </a:rPr>
              <a:t>でも安心して参加できるよう</a:t>
            </a:r>
            <a:r>
              <a:rPr lang="ja-JP" altLang="en-US" sz="2800" dirty="0" smtClean="0">
                <a:solidFill>
                  <a:srgbClr val="0000FF"/>
                </a:solidFill>
              </a:rPr>
              <a:t>な配慮</a:t>
            </a:r>
            <a:r>
              <a:rPr lang="ja-JP" altLang="en-US" sz="2800" dirty="0">
                <a:solidFill>
                  <a:srgbClr val="0000FF"/>
                </a:solidFill>
              </a:rPr>
              <a:t>をしましょう。</a:t>
            </a:r>
          </a:p>
          <a:p>
            <a:pPr marL="514350" indent="-514350">
              <a:buFont typeface="+mj-ea"/>
              <a:buAutoNum type="circleNumDbPlain"/>
            </a:pPr>
            <a:r>
              <a:rPr lang="ja-JP" altLang="en-US" sz="2800" dirty="0" smtClean="0">
                <a:solidFill>
                  <a:srgbClr val="0000FF"/>
                </a:solidFill>
              </a:rPr>
              <a:t>会議</a:t>
            </a:r>
            <a:r>
              <a:rPr lang="ja-JP" altLang="en-US" sz="2800" dirty="0">
                <a:solidFill>
                  <a:srgbClr val="0000FF"/>
                </a:solidFill>
              </a:rPr>
              <a:t>は会長や司会者だけが頑張っても，うまく</a:t>
            </a:r>
            <a:r>
              <a:rPr lang="ja-JP" altLang="en-US" sz="2800" dirty="0" smtClean="0">
                <a:solidFill>
                  <a:srgbClr val="0000FF"/>
                </a:solidFill>
              </a:rPr>
              <a:t>いき</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rgbClr val="0000FF"/>
                </a:solidFill>
              </a:rPr>
              <a:t>ません。</a:t>
            </a:r>
            <a:r>
              <a:rPr lang="ja-JP" altLang="en-US" sz="2800" dirty="0" smtClean="0">
                <a:solidFill>
                  <a:srgbClr val="0000FF"/>
                </a:solidFill>
                <a:effectLst>
                  <a:outerShdw blurRad="38100" dist="38100" dir="2700000" algn="tl">
                    <a:srgbClr val="000000">
                      <a:alpha val="43137"/>
                    </a:srgbClr>
                  </a:outerShdw>
                </a:effectLst>
              </a:rPr>
              <a:t>出席者</a:t>
            </a:r>
            <a:r>
              <a:rPr lang="ja-JP" altLang="en-US" sz="2800" dirty="0">
                <a:solidFill>
                  <a:srgbClr val="0000FF"/>
                </a:solidFill>
                <a:effectLst>
                  <a:outerShdw blurRad="38100" dist="38100" dir="2700000" algn="tl">
                    <a:srgbClr val="000000">
                      <a:alpha val="43137"/>
                    </a:srgbClr>
                  </a:outerShdw>
                </a:effectLst>
              </a:rPr>
              <a:t>全員で作り上げていく</a:t>
            </a:r>
            <a:r>
              <a:rPr lang="ja-JP" altLang="en-US" sz="2800" dirty="0">
                <a:solidFill>
                  <a:srgbClr val="0000FF"/>
                </a:solidFill>
              </a:rPr>
              <a:t>ものです</a:t>
            </a:r>
            <a:r>
              <a:rPr lang="ja-JP" altLang="en-US" sz="2800" dirty="0" smtClean="0">
                <a:solidFill>
                  <a:srgbClr val="0000FF"/>
                </a:solidFill>
              </a:rPr>
              <a:t>。</a:t>
            </a:r>
            <a:endParaRPr kumimoji="1" lang="ja-JP" altLang="en-US" sz="2800" dirty="0">
              <a:solidFill>
                <a:srgbClr val="FF33CC"/>
              </a:solidFill>
            </a:endParaRPr>
          </a:p>
        </p:txBody>
      </p:sp>
      <p:sp>
        <p:nvSpPr>
          <p:cNvPr id="4" name="正方形/長方形 3"/>
          <p:cNvSpPr/>
          <p:nvPr/>
        </p:nvSpPr>
        <p:spPr>
          <a:xfrm>
            <a:off x="4520282" y="781688"/>
            <a:ext cx="4514377" cy="461665"/>
          </a:xfrm>
          <a:prstGeom prst="rect">
            <a:avLst/>
          </a:prstGeom>
        </p:spPr>
        <p:txBody>
          <a:bodyPr wrap="none">
            <a:spAutoFit/>
          </a:bodyPr>
          <a:lstStyle/>
          <a:p>
            <a:r>
              <a:rPr lang="ja-JP" altLang="en-US" sz="2400" dirty="0" smtClean="0"/>
              <a:t>（岡山県</a:t>
            </a:r>
            <a:r>
              <a:rPr lang="ja-JP" altLang="en-US" sz="2400" dirty="0"/>
              <a:t>　愛育委員活動</a:t>
            </a:r>
            <a:r>
              <a:rPr lang="ja-JP" altLang="en-US" sz="2400" dirty="0" smtClean="0"/>
              <a:t>テキスト）</a:t>
            </a:r>
            <a:endParaRPr lang="ja-JP" altLang="en-US" sz="2400" dirty="0"/>
          </a:p>
        </p:txBody>
      </p:sp>
    </p:spTree>
    <p:extLst>
      <p:ext uri="{BB962C8B-B14F-4D97-AF65-F5344CB8AC3E}">
        <p14:creationId xmlns:p14="http://schemas.microsoft.com/office/powerpoint/2010/main" val="1475712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5" name="正方形/長方形 4"/>
          <p:cNvSpPr/>
          <p:nvPr/>
        </p:nvSpPr>
        <p:spPr>
          <a:xfrm>
            <a:off x="642257" y="863087"/>
            <a:ext cx="7881257" cy="682674"/>
          </a:xfrm>
          <a:prstGeom prst="rect">
            <a:avLst/>
          </a:prstGeom>
          <a:solidFill>
            <a:srgbClr val="FFFF99"/>
          </a:solidFill>
          <a:ln>
            <a:noFill/>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spcAft>
                <a:spcPts val="0"/>
              </a:spcAft>
            </a:pPr>
            <a:r>
              <a:rPr lang="ja-JP" altLang="en-US" sz="2800" kern="100" dirty="0" smtClean="0">
                <a:solidFill>
                  <a:srgbClr val="0000FF"/>
                </a:solidFill>
                <a:effectLst/>
                <a:ea typeface="ＭＳ ゴシック"/>
                <a:cs typeface="Times New Roman"/>
              </a:rPr>
              <a:t>　</a:t>
            </a:r>
            <a:r>
              <a:rPr lang="ja-JP" sz="2800" kern="100" dirty="0" smtClean="0">
                <a:solidFill>
                  <a:srgbClr val="0000FF"/>
                </a:solidFill>
                <a:effectLst/>
                <a:ea typeface="ＭＳ ゴシック"/>
                <a:cs typeface="Times New Roman"/>
              </a:rPr>
              <a:t>住民</a:t>
            </a:r>
            <a:r>
              <a:rPr lang="ja-JP" sz="2800" kern="100" dirty="0">
                <a:solidFill>
                  <a:srgbClr val="0000FF"/>
                </a:solidFill>
                <a:effectLst/>
                <a:ea typeface="ＭＳ ゴシック"/>
                <a:cs typeface="Times New Roman"/>
              </a:rPr>
              <a:t>組織による調査・研究</a:t>
            </a:r>
            <a:endParaRPr lang="ja-JP" sz="2000" kern="100" dirty="0">
              <a:solidFill>
                <a:srgbClr val="0000FF"/>
              </a:solidFill>
              <a:effectLst/>
              <a:ea typeface="ＭＳ 明朝"/>
              <a:cs typeface="Times New Roman"/>
            </a:endParaRPr>
          </a:p>
        </p:txBody>
      </p:sp>
      <p:sp>
        <p:nvSpPr>
          <p:cNvPr id="6" name="テキスト ボックス 19"/>
          <p:cNvSpPr txBox="1"/>
          <p:nvPr/>
        </p:nvSpPr>
        <p:spPr>
          <a:xfrm>
            <a:off x="544932" y="1593508"/>
            <a:ext cx="8250716" cy="529714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noAutofit/>
          </a:bodyPr>
          <a:lstStyle/>
          <a:p>
            <a:pPr algn="just">
              <a:lnSpc>
                <a:spcPts val="3700"/>
              </a:lnSpc>
              <a:spcAft>
                <a:spcPts val="0"/>
              </a:spcAft>
            </a:pPr>
            <a:r>
              <a:rPr lang="ja-JP" sz="2800" kern="100" dirty="0">
                <a:solidFill>
                  <a:srgbClr val="FF33CC"/>
                </a:solidFill>
                <a:effectLst>
                  <a:outerShdw blurRad="38100" dist="38100" dir="2700000" algn="tl">
                    <a:srgbClr val="000000">
                      <a:alpha val="43137"/>
                    </a:srgbClr>
                  </a:outerShdw>
                </a:effectLst>
                <a:ea typeface="ＭＳ ゴシック"/>
                <a:cs typeface="Times New Roman"/>
              </a:rPr>
              <a:t>・既存の</a:t>
            </a:r>
            <a:r>
              <a:rPr lang="ja-JP" sz="2800" kern="100" dirty="0" smtClean="0">
                <a:solidFill>
                  <a:srgbClr val="FF33CC"/>
                </a:solidFill>
                <a:effectLst>
                  <a:outerShdw blurRad="38100" dist="38100" dir="2700000" algn="tl">
                    <a:srgbClr val="000000">
                      <a:alpha val="43137"/>
                    </a:srgbClr>
                  </a:outerShdw>
                </a:effectLst>
                <a:ea typeface="ＭＳ ゴシック"/>
                <a:cs typeface="Times New Roman"/>
              </a:rPr>
              <a:t>データ</a:t>
            </a:r>
            <a:r>
              <a:rPr lang="ja-JP" altLang="en-US" sz="2800" kern="100" dirty="0" smtClean="0">
                <a:solidFill>
                  <a:srgbClr val="FF33CC"/>
                </a:solidFill>
                <a:effectLst>
                  <a:outerShdw blurRad="38100" dist="38100" dir="2700000" algn="tl">
                    <a:srgbClr val="000000">
                      <a:alpha val="43137"/>
                    </a:srgbClr>
                  </a:outerShdw>
                </a:effectLst>
                <a:ea typeface="ＭＳ ゴシック"/>
                <a:cs typeface="Times New Roman"/>
              </a:rPr>
              <a:t>による評価</a:t>
            </a:r>
            <a:r>
              <a:rPr lang="en-US" altLang="ja-JP" sz="2800" kern="100" dirty="0" smtClean="0">
                <a:solidFill>
                  <a:srgbClr val="FF33CC"/>
                </a:solidFill>
                <a:effectLst>
                  <a:outerShdw blurRad="38100" dist="38100" dir="2700000" algn="tl">
                    <a:srgbClr val="000000">
                      <a:alpha val="43137"/>
                    </a:srgbClr>
                  </a:outerShdw>
                </a:effectLst>
                <a:ea typeface="ＭＳ ゴシック"/>
                <a:cs typeface="Times New Roman"/>
              </a:rPr>
              <a:t/>
            </a:r>
            <a:br>
              <a:rPr lang="en-US" altLang="ja-JP" sz="2800" kern="100" dirty="0" smtClean="0">
                <a:solidFill>
                  <a:srgbClr val="FF33CC"/>
                </a:solidFill>
                <a:effectLst>
                  <a:outerShdw blurRad="38100" dist="38100" dir="2700000" algn="tl">
                    <a:srgbClr val="000000">
                      <a:alpha val="43137"/>
                    </a:srgbClr>
                  </a:outerShdw>
                </a:effectLst>
                <a:ea typeface="ＭＳ ゴシック"/>
                <a:cs typeface="Times New Roman"/>
              </a:rPr>
            </a:br>
            <a:r>
              <a:rPr lang="ja-JP" altLang="en-US" sz="2800" kern="100" dirty="0" smtClean="0">
                <a:solidFill>
                  <a:srgbClr val="FF33CC"/>
                </a:solidFill>
                <a:effectLst>
                  <a:outerShdw blurRad="38100" dist="38100" dir="2700000" algn="tl">
                    <a:srgbClr val="000000">
                      <a:alpha val="43137"/>
                    </a:srgbClr>
                  </a:outerShdw>
                </a:effectLst>
                <a:ea typeface="ＭＳ ゴシック"/>
                <a:cs typeface="Times New Roman"/>
              </a:rPr>
              <a:t>　　</a:t>
            </a:r>
            <a:r>
              <a:rPr lang="ja-JP" altLang="en-US" sz="2800" kern="100" dirty="0" smtClean="0">
                <a:solidFill>
                  <a:schemeClr val="tx1">
                    <a:lumMod val="75000"/>
                    <a:lumOff val="25000"/>
                  </a:schemeClr>
                </a:solidFill>
                <a:latin typeface="+mj-ea"/>
                <a:ea typeface="+mj-ea"/>
                <a:cs typeface="Times New Roman"/>
              </a:rPr>
              <a:t>わかりやすい保健統計指標の提示</a:t>
            </a:r>
            <a:r>
              <a:rPr lang="ja-JP" altLang="en-US" sz="2800" kern="100" dirty="0" smtClean="0">
                <a:solidFill>
                  <a:srgbClr val="FF33CC"/>
                </a:solidFill>
                <a:effectLst>
                  <a:outerShdw blurRad="38100" dist="38100" dir="2700000" algn="tl">
                    <a:srgbClr val="000000">
                      <a:alpha val="43137"/>
                    </a:srgbClr>
                  </a:outerShdw>
                </a:effectLst>
                <a:latin typeface="+mj-ea"/>
                <a:ea typeface="+mj-ea"/>
                <a:cs typeface="Times New Roman"/>
              </a:rPr>
              <a:t>　「見える化」</a:t>
            </a:r>
            <a:r>
              <a:rPr lang="en-US" altLang="ja-JP" sz="2800" kern="100" dirty="0" smtClean="0">
                <a:solidFill>
                  <a:srgbClr val="FF33CC"/>
                </a:solidFill>
                <a:effectLst>
                  <a:outerShdw blurRad="38100" dist="38100" dir="2700000" algn="tl">
                    <a:srgbClr val="000000">
                      <a:alpha val="43137"/>
                    </a:srgbClr>
                  </a:outerShdw>
                </a:effectLst>
                <a:latin typeface="+mj-ea"/>
                <a:ea typeface="+mj-ea"/>
                <a:cs typeface="Times New Roman"/>
              </a:rPr>
              <a:t/>
            </a:r>
            <a:br>
              <a:rPr lang="en-US" altLang="ja-JP" sz="2800" kern="100" dirty="0" smtClean="0">
                <a:solidFill>
                  <a:srgbClr val="FF33CC"/>
                </a:solidFill>
                <a:effectLst>
                  <a:outerShdw blurRad="38100" dist="38100" dir="2700000" algn="tl">
                    <a:srgbClr val="000000">
                      <a:alpha val="43137"/>
                    </a:srgbClr>
                  </a:outerShdw>
                </a:effectLst>
                <a:latin typeface="+mj-ea"/>
                <a:ea typeface="+mj-ea"/>
                <a:cs typeface="Times New Roman"/>
              </a:rPr>
            </a:br>
            <a:r>
              <a:rPr lang="ja-JP" altLang="en-US" sz="2800" kern="100" dirty="0" smtClean="0">
                <a:solidFill>
                  <a:schemeClr val="tx1">
                    <a:lumMod val="75000"/>
                    <a:lumOff val="25000"/>
                  </a:schemeClr>
                </a:solidFill>
                <a:latin typeface="+mj-ea"/>
                <a:ea typeface="+mj-ea"/>
                <a:cs typeface="Times New Roman"/>
              </a:rPr>
              <a:t>　　　住民自身も資料を「読み解く」力を身につける</a:t>
            </a:r>
            <a:r>
              <a:rPr lang="ja-JP" sz="2800" kern="100" dirty="0">
                <a:solidFill>
                  <a:schemeClr val="tx1">
                    <a:lumMod val="75000"/>
                    <a:lumOff val="25000"/>
                  </a:schemeClr>
                </a:solidFill>
                <a:ea typeface="ＭＳ ゴシック"/>
                <a:cs typeface="Times New Roman"/>
              </a:rPr>
              <a:t>　　</a:t>
            </a:r>
            <a:r>
              <a:rPr lang="ja-JP" sz="2800" kern="100" dirty="0">
                <a:solidFill>
                  <a:srgbClr val="FF33CC"/>
                </a:solidFill>
                <a:effectLst>
                  <a:outerShdw blurRad="38100" dist="38100" dir="2700000" algn="tl">
                    <a:srgbClr val="000000">
                      <a:alpha val="43137"/>
                    </a:srgbClr>
                  </a:outerShdw>
                </a:effectLst>
                <a:ea typeface="ＭＳ ゴシック"/>
                <a:cs typeface="Times New Roman"/>
              </a:rPr>
              <a:t>　</a:t>
            </a:r>
            <a:endParaRPr lang="en-US" altLang="ja-JP" sz="2800" kern="100" dirty="0" smtClean="0">
              <a:solidFill>
                <a:srgbClr val="FF33CC"/>
              </a:solidFill>
              <a:effectLst>
                <a:outerShdw blurRad="38100" dist="38100" dir="2700000" algn="tl">
                  <a:srgbClr val="000000">
                    <a:alpha val="43137"/>
                  </a:srgbClr>
                </a:outerShdw>
              </a:effectLst>
              <a:ea typeface="ＭＳ ゴシック"/>
              <a:cs typeface="Times New Roman"/>
            </a:endParaRPr>
          </a:p>
          <a:p>
            <a:pPr algn="just">
              <a:lnSpc>
                <a:spcPts val="3700"/>
              </a:lnSpc>
              <a:spcAft>
                <a:spcPts val="0"/>
              </a:spcAft>
            </a:pPr>
            <a:r>
              <a:rPr lang="ja-JP" sz="2800" kern="100" dirty="0" smtClean="0">
                <a:solidFill>
                  <a:srgbClr val="FF33CC"/>
                </a:solidFill>
                <a:effectLst>
                  <a:outerShdw blurRad="38100" dist="38100" dir="2700000" algn="tl">
                    <a:srgbClr val="000000">
                      <a:alpha val="43137"/>
                    </a:srgbClr>
                  </a:outerShdw>
                </a:effectLst>
                <a:ea typeface="ＭＳ ゴシック"/>
                <a:cs typeface="Times New Roman"/>
              </a:rPr>
              <a:t>・</a:t>
            </a:r>
            <a:r>
              <a:rPr lang="ja-JP" sz="2800" kern="100" dirty="0">
                <a:solidFill>
                  <a:srgbClr val="FF33CC"/>
                </a:solidFill>
                <a:effectLst>
                  <a:outerShdw blurRad="38100" dist="38100" dir="2700000" algn="tl">
                    <a:srgbClr val="000000">
                      <a:alpha val="43137"/>
                    </a:srgbClr>
                  </a:outerShdw>
                </a:effectLst>
                <a:ea typeface="ＭＳ ゴシック"/>
                <a:cs typeface="Times New Roman"/>
              </a:rPr>
              <a:t>日常の</a:t>
            </a:r>
            <a:r>
              <a:rPr lang="ja-JP" sz="2800" kern="100" dirty="0" smtClean="0">
                <a:solidFill>
                  <a:srgbClr val="FF33CC"/>
                </a:solidFill>
                <a:effectLst>
                  <a:outerShdw blurRad="38100" dist="38100" dir="2700000" algn="tl">
                    <a:srgbClr val="000000">
                      <a:alpha val="43137"/>
                    </a:srgbClr>
                  </a:outerShdw>
                </a:effectLst>
                <a:ea typeface="ＭＳ ゴシック"/>
                <a:cs typeface="Times New Roman"/>
              </a:rPr>
              <a:t>活動</a:t>
            </a:r>
            <a:r>
              <a:rPr lang="ja-JP" altLang="en-US" sz="2800" kern="100" dirty="0" smtClean="0">
                <a:solidFill>
                  <a:srgbClr val="FF33CC"/>
                </a:solidFill>
                <a:effectLst>
                  <a:outerShdw blurRad="38100" dist="38100" dir="2700000" algn="tl">
                    <a:srgbClr val="000000">
                      <a:alpha val="43137"/>
                    </a:srgbClr>
                  </a:outerShdw>
                </a:effectLst>
                <a:ea typeface="ＭＳ ゴシック"/>
                <a:cs typeface="Times New Roman"/>
              </a:rPr>
              <a:t>による評価</a:t>
            </a:r>
            <a:r>
              <a:rPr lang="en-US" altLang="ja-JP" sz="2800" kern="100" dirty="0" smtClean="0">
                <a:solidFill>
                  <a:srgbClr val="FF33CC"/>
                </a:solidFill>
                <a:effectLst>
                  <a:outerShdw blurRad="38100" dist="38100" dir="2700000" algn="tl">
                    <a:srgbClr val="000000">
                      <a:alpha val="43137"/>
                    </a:srgbClr>
                  </a:outerShdw>
                </a:effectLst>
                <a:ea typeface="ＭＳ ゴシック"/>
                <a:cs typeface="Times New Roman"/>
              </a:rPr>
              <a:t/>
            </a:r>
            <a:br>
              <a:rPr lang="en-US" altLang="ja-JP" sz="2800" kern="100" dirty="0" smtClean="0">
                <a:solidFill>
                  <a:srgbClr val="FF33CC"/>
                </a:solidFill>
                <a:effectLst>
                  <a:outerShdw blurRad="38100" dist="38100" dir="2700000" algn="tl">
                    <a:srgbClr val="000000">
                      <a:alpha val="43137"/>
                    </a:srgbClr>
                  </a:outerShdw>
                </a:effectLst>
                <a:ea typeface="ＭＳ ゴシック"/>
                <a:cs typeface="Times New Roman"/>
              </a:rPr>
            </a:br>
            <a:r>
              <a:rPr lang="ja-JP" altLang="en-US" sz="2800" kern="100" dirty="0" smtClean="0">
                <a:solidFill>
                  <a:schemeClr val="tx1">
                    <a:lumMod val="75000"/>
                    <a:lumOff val="25000"/>
                  </a:schemeClr>
                </a:solidFill>
                <a:effectLst>
                  <a:outerShdw blurRad="38100" dist="38100" dir="2700000" algn="tl">
                    <a:srgbClr val="000000">
                      <a:alpha val="43137"/>
                    </a:srgbClr>
                  </a:outerShdw>
                </a:effectLst>
                <a:ea typeface="ＭＳ ゴシック"/>
                <a:cs typeface="Times New Roman"/>
              </a:rPr>
              <a:t>　　</a:t>
            </a:r>
            <a:r>
              <a:rPr lang="ja-JP" altLang="en-US" sz="2800" dirty="0">
                <a:solidFill>
                  <a:schemeClr val="tx1">
                    <a:lumMod val="75000"/>
                    <a:lumOff val="25000"/>
                  </a:schemeClr>
                </a:solidFill>
              </a:rPr>
              <a:t>会議</a:t>
            </a:r>
            <a:r>
              <a:rPr lang="ja-JP" altLang="en-US" sz="2800" dirty="0" smtClean="0">
                <a:solidFill>
                  <a:schemeClr val="tx1">
                    <a:lumMod val="75000"/>
                    <a:lumOff val="25000"/>
                  </a:schemeClr>
                </a:solidFill>
              </a:rPr>
              <a:t>や学習会，活動</a:t>
            </a:r>
            <a:r>
              <a:rPr lang="ja-JP" altLang="en-US" sz="2800" dirty="0">
                <a:solidFill>
                  <a:schemeClr val="tx1">
                    <a:lumMod val="75000"/>
                    <a:lumOff val="25000"/>
                  </a:schemeClr>
                </a:solidFill>
              </a:rPr>
              <a:t>を</a:t>
            </a:r>
            <a:r>
              <a:rPr lang="ja-JP" altLang="en-US" sz="2800" dirty="0" smtClean="0">
                <a:solidFill>
                  <a:schemeClr val="tx1">
                    <a:lumMod val="75000"/>
                    <a:lumOff val="25000"/>
                  </a:schemeClr>
                </a:solidFill>
              </a:rPr>
              <a:t>通じて</a:t>
            </a:r>
            <a:r>
              <a:rPr lang="ja-JP" altLang="en-US" sz="2800" dirty="0">
                <a:solidFill>
                  <a:schemeClr val="tx1">
                    <a:lumMod val="75000"/>
                    <a:lumOff val="25000"/>
                  </a:schemeClr>
                </a:solidFill>
              </a:rPr>
              <a:t>，多くの住民</a:t>
            </a:r>
            <a:r>
              <a:rPr lang="ja-JP" altLang="en-US" sz="2800" dirty="0" smtClean="0">
                <a:solidFill>
                  <a:schemeClr val="tx1">
                    <a:lumMod val="75000"/>
                    <a:lumOff val="25000"/>
                  </a:schemeClr>
                </a:solidFill>
              </a:rPr>
              <a:t>の声</a:t>
            </a:r>
            <a:r>
              <a:rPr lang="en-US" altLang="ja-JP" sz="2800" dirty="0" smtClean="0">
                <a:solidFill>
                  <a:schemeClr val="tx1">
                    <a:lumMod val="75000"/>
                    <a:lumOff val="25000"/>
                  </a:schemeClr>
                </a:solidFill>
              </a:rPr>
              <a:t/>
            </a:r>
            <a:br>
              <a:rPr lang="en-US" altLang="ja-JP" sz="2800" dirty="0" smtClean="0">
                <a:solidFill>
                  <a:schemeClr val="tx1">
                    <a:lumMod val="75000"/>
                    <a:lumOff val="25000"/>
                  </a:schemeClr>
                </a:solidFill>
              </a:rPr>
            </a:br>
            <a:r>
              <a:rPr lang="ja-JP" altLang="en-US" sz="2800" dirty="0" smtClean="0">
                <a:solidFill>
                  <a:schemeClr val="tx1">
                    <a:lumMod val="75000"/>
                    <a:lumOff val="25000"/>
                  </a:schemeClr>
                </a:solidFill>
              </a:rPr>
              <a:t>　　　を聞き，地域の課題を整理する</a:t>
            </a:r>
            <a:endParaRPr lang="ja-JP" sz="2800" kern="100" dirty="0">
              <a:solidFill>
                <a:schemeClr val="tx1">
                  <a:lumMod val="75000"/>
                  <a:lumOff val="25000"/>
                </a:schemeClr>
              </a:solidFill>
              <a:effectLst>
                <a:outerShdw blurRad="38100" dist="38100" dir="2700000" algn="tl">
                  <a:srgbClr val="000000">
                    <a:alpha val="43137"/>
                  </a:srgbClr>
                </a:outerShdw>
              </a:effectLst>
              <a:ea typeface="ＭＳ 明朝"/>
              <a:cs typeface="Times New Roman"/>
            </a:endParaRPr>
          </a:p>
          <a:p>
            <a:pPr algn="just">
              <a:lnSpc>
                <a:spcPts val="3700"/>
              </a:lnSpc>
              <a:spcAft>
                <a:spcPts val="0"/>
              </a:spcAft>
            </a:pPr>
            <a:r>
              <a:rPr lang="ja-JP" sz="2800" kern="100" dirty="0">
                <a:solidFill>
                  <a:srgbClr val="FF33CC"/>
                </a:solidFill>
                <a:effectLst>
                  <a:outerShdw blurRad="38100" dist="38100" dir="2700000" algn="tl">
                    <a:srgbClr val="000000">
                      <a:alpha val="43137"/>
                    </a:srgbClr>
                  </a:outerShdw>
                </a:effectLst>
                <a:ea typeface="ＭＳ ゴシック"/>
                <a:cs typeface="Times New Roman"/>
              </a:rPr>
              <a:t>・新たな</a:t>
            </a:r>
            <a:r>
              <a:rPr lang="ja-JP" sz="2800" kern="100" dirty="0" smtClean="0">
                <a:solidFill>
                  <a:srgbClr val="FF33CC"/>
                </a:solidFill>
                <a:effectLst>
                  <a:outerShdw blurRad="38100" dist="38100" dir="2700000" algn="tl">
                    <a:srgbClr val="000000">
                      <a:alpha val="43137"/>
                    </a:srgbClr>
                  </a:outerShdw>
                </a:effectLst>
                <a:ea typeface="ＭＳ ゴシック"/>
                <a:cs typeface="Times New Roman"/>
              </a:rPr>
              <a:t>疑問</a:t>
            </a:r>
            <a:r>
              <a:rPr lang="ja-JP" altLang="en-US" sz="2800" kern="100" dirty="0" smtClean="0">
                <a:solidFill>
                  <a:srgbClr val="FF33CC"/>
                </a:solidFill>
                <a:effectLst>
                  <a:outerShdw blurRad="38100" dist="38100" dir="2700000" algn="tl">
                    <a:srgbClr val="000000">
                      <a:alpha val="43137"/>
                    </a:srgbClr>
                  </a:outerShdw>
                </a:effectLst>
                <a:ea typeface="ＭＳ ゴシック"/>
                <a:cs typeface="Times New Roman"/>
              </a:rPr>
              <a:t>に対する</a:t>
            </a:r>
            <a:r>
              <a:rPr lang="ja-JP" sz="2800" kern="100" dirty="0" smtClean="0">
                <a:solidFill>
                  <a:srgbClr val="FF33CC"/>
                </a:solidFill>
                <a:effectLst>
                  <a:outerShdw blurRad="38100" dist="38100" dir="2700000" algn="tl">
                    <a:srgbClr val="000000">
                      <a:alpha val="43137"/>
                    </a:srgbClr>
                  </a:outerShdw>
                </a:effectLst>
                <a:ea typeface="ＭＳ ゴシック"/>
                <a:cs typeface="Times New Roman"/>
              </a:rPr>
              <a:t>実態調査</a:t>
            </a:r>
            <a:r>
              <a:rPr lang="en-US" altLang="ja-JP" sz="2800" kern="100" dirty="0" smtClean="0">
                <a:solidFill>
                  <a:srgbClr val="FF33CC"/>
                </a:solidFill>
                <a:effectLst>
                  <a:outerShdw blurRad="38100" dist="38100" dir="2700000" algn="tl">
                    <a:srgbClr val="000000">
                      <a:alpha val="43137"/>
                    </a:srgbClr>
                  </a:outerShdw>
                </a:effectLst>
                <a:ea typeface="ＭＳ ゴシック"/>
                <a:cs typeface="Times New Roman"/>
              </a:rPr>
              <a:t/>
            </a:r>
            <a:br>
              <a:rPr lang="en-US" altLang="ja-JP" sz="2800" kern="100" dirty="0" smtClean="0">
                <a:solidFill>
                  <a:srgbClr val="FF33CC"/>
                </a:solidFill>
                <a:effectLst>
                  <a:outerShdw blurRad="38100" dist="38100" dir="2700000" algn="tl">
                    <a:srgbClr val="000000">
                      <a:alpha val="43137"/>
                    </a:srgbClr>
                  </a:outerShdw>
                </a:effectLst>
                <a:ea typeface="ＭＳ ゴシック"/>
                <a:cs typeface="Times New Roman"/>
              </a:rPr>
            </a:br>
            <a:r>
              <a:rPr lang="ja-JP" altLang="en-US" sz="2800" kern="100" dirty="0" smtClean="0">
                <a:solidFill>
                  <a:srgbClr val="FF33CC"/>
                </a:solidFill>
                <a:effectLst>
                  <a:outerShdw blurRad="38100" dist="38100" dir="2700000" algn="tl">
                    <a:srgbClr val="000000">
                      <a:alpha val="43137"/>
                    </a:srgbClr>
                  </a:outerShdw>
                </a:effectLst>
                <a:ea typeface="ＭＳ ゴシック"/>
                <a:cs typeface="Times New Roman"/>
              </a:rPr>
              <a:t>　　</a:t>
            </a:r>
            <a:r>
              <a:rPr lang="ja-JP" altLang="en-US" sz="2800" kern="100" dirty="0" smtClean="0">
                <a:solidFill>
                  <a:schemeClr val="tx1">
                    <a:lumMod val="75000"/>
                    <a:lumOff val="25000"/>
                  </a:schemeClr>
                </a:solidFill>
                <a:latin typeface="+mj-ea"/>
                <a:ea typeface="+mj-ea"/>
                <a:cs typeface="Times New Roman"/>
              </a:rPr>
              <a:t>活動を通して出てきた新たな疑問を解決するため</a:t>
            </a:r>
            <a:r>
              <a:rPr lang="en-US" altLang="ja-JP" sz="2800" kern="100" dirty="0" smtClean="0">
                <a:solidFill>
                  <a:schemeClr val="tx1">
                    <a:lumMod val="75000"/>
                    <a:lumOff val="25000"/>
                  </a:schemeClr>
                </a:solidFill>
                <a:latin typeface="+mj-ea"/>
                <a:ea typeface="+mj-ea"/>
                <a:cs typeface="Times New Roman"/>
              </a:rPr>
              <a:t/>
            </a:r>
            <a:br>
              <a:rPr lang="en-US" altLang="ja-JP" sz="2800" kern="100" dirty="0" smtClean="0">
                <a:solidFill>
                  <a:schemeClr val="tx1">
                    <a:lumMod val="75000"/>
                    <a:lumOff val="25000"/>
                  </a:schemeClr>
                </a:solidFill>
                <a:latin typeface="+mj-ea"/>
                <a:ea typeface="+mj-ea"/>
                <a:cs typeface="Times New Roman"/>
              </a:rPr>
            </a:br>
            <a:r>
              <a:rPr lang="ja-JP" altLang="en-US" sz="2800" kern="100" dirty="0" smtClean="0">
                <a:solidFill>
                  <a:schemeClr val="tx1">
                    <a:lumMod val="75000"/>
                    <a:lumOff val="25000"/>
                  </a:schemeClr>
                </a:solidFill>
                <a:latin typeface="+mj-ea"/>
                <a:ea typeface="+mj-ea"/>
                <a:cs typeface="Times New Roman"/>
              </a:rPr>
              <a:t>　　　必要に応じて，実態調査を企画・実施</a:t>
            </a:r>
            <a:endParaRPr lang="en-US" altLang="ja-JP" sz="2800" kern="100" dirty="0" smtClean="0">
              <a:solidFill>
                <a:schemeClr val="tx1">
                  <a:lumMod val="75000"/>
                  <a:lumOff val="25000"/>
                </a:schemeClr>
              </a:solidFill>
              <a:latin typeface="+mj-ea"/>
              <a:ea typeface="+mj-ea"/>
              <a:cs typeface="Times New Roman"/>
            </a:endParaRPr>
          </a:p>
          <a:p>
            <a:pPr algn="just">
              <a:lnSpc>
                <a:spcPts val="3700"/>
              </a:lnSpc>
              <a:spcAft>
                <a:spcPts val="0"/>
              </a:spcAft>
            </a:pPr>
            <a:r>
              <a:rPr lang="ja-JP" sz="2800" kern="100" dirty="0" smtClean="0">
                <a:solidFill>
                  <a:srgbClr val="FF33CC"/>
                </a:solidFill>
                <a:effectLst>
                  <a:outerShdw blurRad="38100" dist="38100" dir="2700000" algn="tl">
                    <a:srgbClr val="000000">
                      <a:alpha val="43137"/>
                    </a:srgbClr>
                  </a:outerShdw>
                </a:effectLst>
                <a:ea typeface="ＭＳ ゴシック"/>
                <a:cs typeface="Times New Roman"/>
              </a:rPr>
              <a:t>・</a:t>
            </a:r>
            <a:r>
              <a:rPr lang="ja-JP" altLang="en-US" sz="2800" kern="100" dirty="0" smtClean="0">
                <a:solidFill>
                  <a:srgbClr val="FF33CC"/>
                </a:solidFill>
                <a:effectLst>
                  <a:outerShdw blurRad="38100" dist="38100" dir="2700000" algn="tl">
                    <a:srgbClr val="000000">
                      <a:alpha val="43137"/>
                    </a:srgbClr>
                  </a:outerShdw>
                </a:effectLst>
                <a:ea typeface="ＭＳ ゴシック"/>
                <a:cs typeface="Times New Roman"/>
              </a:rPr>
              <a:t>調査</a:t>
            </a:r>
            <a:r>
              <a:rPr lang="ja-JP" sz="2800" kern="100" dirty="0" smtClean="0">
                <a:solidFill>
                  <a:srgbClr val="FF33CC"/>
                </a:solidFill>
                <a:effectLst>
                  <a:outerShdw blurRad="38100" dist="38100" dir="2700000" algn="tl">
                    <a:srgbClr val="000000">
                      <a:alpha val="43137"/>
                    </a:srgbClr>
                  </a:outerShdw>
                </a:effectLst>
                <a:ea typeface="ＭＳ ゴシック"/>
                <a:cs typeface="Times New Roman"/>
              </a:rPr>
              <a:t>結果</a:t>
            </a:r>
            <a:r>
              <a:rPr lang="ja-JP" sz="2800" kern="100" dirty="0">
                <a:solidFill>
                  <a:srgbClr val="FF33CC"/>
                </a:solidFill>
                <a:effectLst>
                  <a:outerShdw blurRad="38100" dist="38100" dir="2700000" algn="tl">
                    <a:srgbClr val="000000">
                      <a:alpha val="43137"/>
                    </a:srgbClr>
                  </a:outerShdw>
                </a:effectLst>
                <a:ea typeface="ＭＳ ゴシック"/>
                <a:cs typeface="Times New Roman"/>
              </a:rPr>
              <a:t>の</a:t>
            </a:r>
            <a:r>
              <a:rPr lang="ja-JP" sz="2800" kern="100" dirty="0" smtClean="0">
                <a:solidFill>
                  <a:srgbClr val="FF33CC"/>
                </a:solidFill>
                <a:effectLst>
                  <a:outerShdw blurRad="38100" dist="38100" dir="2700000" algn="tl">
                    <a:srgbClr val="000000">
                      <a:alpha val="43137"/>
                    </a:srgbClr>
                  </a:outerShdw>
                </a:effectLst>
                <a:ea typeface="ＭＳ ゴシック"/>
                <a:cs typeface="Times New Roman"/>
              </a:rPr>
              <a:t>公表</a:t>
            </a:r>
            <a:r>
              <a:rPr lang="en-US" altLang="ja-JP" sz="2800" kern="100" dirty="0" smtClean="0">
                <a:solidFill>
                  <a:srgbClr val="FF33CC"/>
                </a:solidFill>
                <a:effectLst>
                  <a:outerShdw blurRad="38100" dist="38100" dir="2700000" algn="tl">
                    <a:srgbClr val="000000">
                      <a:alpha val="43137"/>
                    </a:srgbClr>
                  </a:outerShdw>
                </a:effectLst>
                <a:ea typeface="ＭＳ ゴシック"/>
                <a:cs typeface="Times New Roman"/>
              </a:rPr>
              <a:t/>
            </a:r>
            <a:br>
              <a:rPr lang="en-US" altLang="ja-JP" sz="2800" kern="100" dirty="0" smtClean="0">
                <a:solidFill>
                  <a:srgbClr val="FF33CC"/>
                </a:solidFill>
                <a:effectLst>
                  <a:outerShdw blurRad="38100" dist="38100" dir="2700000" algn="tl">
                    <a:srgbClr val="000000">
                      <a:alpha val="43137"/>
                    </a:srgbClr>
                  </a:outerShdw>
                </a:effectLst>
                <a:ea typeface="ＭＳ ゴシック"/>
                <a:cs typeface="Times New Roman"/>
              </a:rPr>
            </a:br>
            <a:r>
              <a:rPr lang="ja-JP" altLang="en-US" sz="2800" kern="100" dirty="0" smtClean="0">
                <a:solidFill>
                  <a:srgbClr val="FF33CC"/>
                </a:solidFill>
                <a:effectLst>
                  <a:outerShdw blurRad="38100" dist="38100" dir="2700000" algn="tl">
                    <a:srgbClr val="000000">
                      <a:alpha val="43137"/>
                    </a:srgbClr>
                  </a:outerShdw>
                </a:effectLst>
                <a:ea typeface="ＭＳ ゴシック"/>
                <a:cs typeface="Times New Roman"/>
              </a:rPr>
              <a:t>　　</a:t>
            </a:r>
            <a:r>
              <a:rPr lang="ja-JP" altLang="ja-JP" sz="2800" dirty="0" smtClean="0">
                <a:solidFill>
                  <a:schemeClr val="tx1">
                    <a:lumMod val="75000"/>
                    <a:lumOff val="25000"/>
                  </a:schemeClr>
                </a:solidFill>
              </a:rPr>
              <a:t>学習会</a:t>
            </a:r>
            <a:r>
              <a:rPr lang="ja-JP" altLang="en-US" sz="2800" dirty="0">
                <a:solidFill>
                  <a:schemeClr val="tx1">
                    <a:lumMod val="75000"/>
                    <a:lumOff val="25000"/>
                  </a:schemeClr>
                </a:solidFill>
              </a:rPr>
              <a:t>等</a:t>
            </a:r>
            <a:r>
              <a:rPr lang="ja-JP" altLang="ja-JP" sz="2800" dirty="0" smtClean="0">
                <a:solidFill>
                  <a:schemeClr val="tx1">
                    <a:lumMod val="75000"/>
                    <a:lumOff val="25000"/>
                  </a:schemeClr>
                </a:solidFill>
              </a:rPr>
              <a:t>に</a:t>
            </a:r>
            <a:r>
              <a:rPr lang="ja-JP" altLang="ja-JP" sz="2800" dirty="0">
                <a:solidFill>
                  <a:schemeClr val="tx1">
                    <a:lumMod val="75000"/>
                    <a:lumOff val="25000"/>
                  </a:schemeClr>
                </a:solidFill>
              </a:rPr>
              <a:t>活用し，次の活動</a:t>
            </a:r>
            <a:r>
              <a:rPr lang="ja-JP" altLang="ja-JP" sz="2800" dirty="0" smtClean="0">
                <a:solidFill>
                  <a:schemeClr val="tx1">
                    <a:lumMod val="75000"/>
                    <a:lumOff val="25000"/>
                  </a:schemeClr>
                </a:solidFill>
              </a:rPr>
              <a:t>に</a:t>
            </a:r>
            <a:r>
              <a:rPr lang="ja-JP" altLang="en-US" sz="2800" dirty="0">
                <a:solidFill>
                  <a:schemeClr val="tx1">
                    <a:lumMod val="75000"/>
                    <a:lumOff val="25000"/>
                  </a:schemeClr>
                </a:solidFill>
              </a:rPr>
              <a:t>反映させる</a:t>
            </a:r>
            <a:r>
              <a:rPr lang="en-US" altLang="ja-JP" sz="2800" kern="100" dirty="0" smtClean="0">
                <a:solidFill>
                  <a:schemeClr val="tx1">
                    <a:lumMod val="75000"/>
                    <a:lumOff val="25000"/>
                  </a:schemeClr>
                </a:solidFill>
                <a:effectLst>
                  <a:outerShdw blurRad="38100" dist="38100" dir="2700000" algn="tl">
                    <a:srgbClr val="000000">
                      <a:alpha val="43137"/>
                    </a:srgbClr>
                  </a:outerShdw>
                </a:effectLst>
                <a:ea typeface="ＭＳ ゴシック"/>
                <a:cs typeface="Times New Roman"/>
              </a:rPr>
              <a:t/>
            </a:r>
            <a:br>
              <a:rPr lang="en-US" altLang="ja-JP" sz="2800" kern="100" dirty="0" smtClean="0">
                <a:solidFill>
                  <a:schemeClr val="tx1">
                    <a:lumMod val="75000"/>
                    <a:lumOff val="25000"/>
                  </a:schemeClr>
                </a:solidFill>
                <a:effectLst>
                  <a:outerShdw blurRad="38100" dist="38100" dir="2700000" algn="tl">
                    <a:srgbClr val="000000">
                      <a:alpha val="43137"/>
                    </a:srgbClr>
                  </a:outerShdw>
                </a:effectLst>
                <a:ea typeface="ＭＳ ゴシック"/>
                <a:cs typeface="Times New Roman"/>
              </a:rPr>
            </a:br>
            <a:r>
              <a:rPr lang="ja-JP" altLang="en-US" sz="2800" kern="100" dirty="0" smtClean="0">
                <a:solidFill>
                  <a:srgbClr val="FF33CC"/>
                </a:solidFill>
                <a:effectLst>
                  <a:outerShdw blurRad="38100" dist="38100" dir="2700000" algn="tl">
                    <a:srgbClr val="000000">
                      <a:alpha val="43137"/>
                    </a:srgbClr>
                  </a:outerShdw>
                </a:effectLst>
                <a:ea typeface="ＭＳ ゴシック"/>
                <a:cs typeface="Times New Roman"/>
              </a:rPr>
              <a:t>　　</a:t>
            </a:r>
            <a:endParaRPr lang="ja-JP" sz="2800" kern="100" dirty="0">
              <a:solidFill>
                <a:srgbClr val="FF33CC"/>
              </a:solidFill>
              <a:effectLst>
                <a:outerShdw blurRad="38100" dist="38100" dir="2700000" algn="tl">
                  <a:srgbClr val="000000">
                    <a:alpha val="43137"/>
                  </a:srgbClr>
                </a:outerShdw>
              </a:effectLst>
              <a:ea typeface="ＭＳ 明朝"/>
              <a:cs typeface="Times New Roman"/>
            </a:endParaRPr>
          </a:p>
        </p:txBody>
      </p:sp>
      <p:sp>
        <p:nvSpPr>
          <p:cNvPr id="2" name="正方形/長方形 1"/>
          <p:cNvSpPr/>
          <p:nvPr/>
        </p:nvSpPr>
        <p:spPr>
          <a:xfrm>
            <a:off x="1161645" y="65311"/>
            <a:ext cx="6882968" cy="707886"/>
          </a:xfrm>
          <a:prstGeom prst="rect">
            <a:avLst/>
          </a:prstGeom>
        </p:spPr>
        <p:txBody>
          <a:bodyPr wrap="square">
            <a:spAutoFit/>
          </a:bodyPr>
          <a:lstStyle/>
          <a:p>
            <a:pPr algn="ctr">
              <a:spcAft>
                <a:spcPts val="0"/>
              </a:spcAft>
            </a:pPr>
            <a:r>
              <a:rPr lang="en-US" altLang="ja-JP" sz="4000" kern="100" dirty="0" smtClean="0">
                <a:solidFill>
                  <a:srgbClr val="FF0000"/>
                </a:solidFill>
                <a:latin typeface="+mj-ea"/>
                <a:ea typeface="+mj-ea"/>
                <a:cs typeface="Times New Roman"/>
              </a:rPr>
              <a:t>Check</a:t>
            </a:r>
            <a:r>
              <a:rPr lang="ja-JP" altLang="en-US" sz="3600" kern="100" dirty="0" smtClean="0">
                <a:solidFill>
                  <a:srgbClr val="FF0000"/>
                </a:solidFill>
                <a:latin typeface="+mj-ea"/>
                <a:ea typeface="+mj-ea"/>
                <a:cs typeface="Times New Roman"/>
              </a:rPr>
              <a:t>のプロセスにおけるポイント</a:t>
            </a:r>
            <a:endParaRPr lang="ja-JP" altLang="ja-JP" sz="2000" kern="100" dirty="0">
              <a:solidFill>
                <a:srgbClr val="FF0000"/>
              </a:solidFill>
              <a:latin typeface="+mj-ea"/>
              <a:ea typeface="+mj-ea"/>
              <a:cs typeface="Times New Roman"/>
            </a:endParaRPr>
          </a:p>
        </p:txBody>
      </p:sp>
    </p:spTree>
    <p:extLst>
      <p:ext uri="{BB962C8B-B14F-4D97-AF65-F5344CB8AC3E}">
        <p14:creationId xmlns:p14="http://schemas.microsoft.com/office/powerpoint/2010/main" val="2446585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5" name="正方形/長方形 4"/>
          <p:cNvSpPr/>
          <p:nvPr/>
        </p:nvSpPr>
        <p:spPr>
          <a:xfrm>
            <a:off x="297181" y="708304"/>
            <a:ext cx="8149590" cy="793116"/>
          </a:xfrm>
          <a:prstGeom prst="rect">
            <a:avLst/>
          </a:prstGeom>
          <a:solidFill>
            <a:srgbClr val="FFFF99"/>
          </a:solidFill>
          <a:ln>
            <a:noFill/>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sz="2800" kern="100" dirty="0">
                <a:solidFill>
                  <a:srgbClr val="0000FF"/>
                </a:solidFill>
                <a:effectLst/>
                <a:ea typeface="ＭＳ ゴシック"/>
                <a:cs typeface="Times New Roman"/>
              </a:rPr>
              <a:t>健康増進計画等の推進への関与</a:t>
            </a:r>
            <a:r>
              <a:rPr lang="ja-JP" sz="2800" kern="100" dirty="0" smtClean="0">
                <a:solidFill>
                  <a:srgbClr val="0000FF"/>
                </a:solidFill>
                <a:effectLst/>
                <a:ea typeface="ＭＳ ゴシック"/>
                <a:cs typeface="Times New Roman"/>
              </a:rPr>
              <a:t>・</a:t>
            </a:r>
            <a:r>
              <a:rPr lang="ja-JP" altLang="en-US" sz="2800" kern="100" dirty="0" smtClean="0">
                <a:solidFill>
                  <a:srgbClr val="0000FF"/>
                </a:solidFill>
                <a:effectLst/>
                <a:ea typeface="ＭＳ ゴシック"/>
                <a:cs typeface="Times New Roman"/>
              </a:rPr>
              <a:t>協働の推進</a:t>
            </a:r>
            <a:endParaRPr lang="ja-JP" sz="2000" kern="100" dirty="0">
              <a:solidFill>
                <a:srgbClr val="0000FF"/>
              </a:solidFill>
              <a:effectLst/>
              <a:ea typeface="ＭＳ 明朝"/>
              <a:cs typeface="Times New Roman"/>
            </a:endParaRPr>
          </a:p>
        </p:txBody>
      </p:sp>
      <p:sp>
        <p:nvSpPr>
          <p:cNvPr id="6" name="テキスト ボックス 23"/>
          <p:cNvSpPr txBox="1"/>
          <p:nvPr/>
        </p:nvSpPr>
        <p:spPr>
          <a:xfrm>
            <a:off x="507945" y="1512721"/>
            <a:ext cx="8287703" cy="530416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noAutofit/>
          </a:bodyPr>
          <a:lstStyle/>
          <a:p>
            <a:pPr algn="just">
              <a:lnSpc>
                <a:spcPts val="3800"/>
              </a:lnSpc>
              <a:spcAft>
                <a:spcPts val="0"/>
              </a:spcAft>
            </a:pPr>
            <a:r>
              <a:rPr lang="ja-JP" sz="2800" kern="100" dirty="0" smtClean="0">
                <a:solidFill>
                  <a:srgbClr val="FF33CC"/>
                </a:solidFill>
                <a:effectLst>
                  <a:outerShdw blurRad="38100" dist="38100" dir="2700000" algn="tl">
                    <a:srgbClr val="000000">
                      <a:alpha val="43137"/>
                    </a:srgbClr>
                  </a:outerShdw>
                </a:effectLst>
                <a:ea typeface="ＭＳ ゴシック"/>
                <a:cs typeface="Times New Roman"/>
              </a:rPr>
              <a:t>・</a:t>
            </a:r>
            <a:r>
              <a:rPr lang="ja-JP" altLang="en-US" sz="2800" kern="100" dirty="0" smtClean="0">
                <a:solidFill>
                  <a:srgbClr val="FF33CC"/>
                </a:solidFill>
                <a:effectLst>
                  <a:outerShdw blurRad="38100" dist="38100" dir="2700000" algn="tl">
                    <a:srgbClr val="000000">
                      <a:alpha val="43137"/>
                    </a:srgbClr>
                  </a:outerShdw>
                </a:effectLst>
                <a:ea typeface="ＭＳ ゴシック"/>
                <a:cs typeface="Times New Roman"/>
              </a:rPr>
              <a:t>保健</a:t>
            </a:r>
            <a:r>
              <a:rPr lang="ja-JP" sz="2800" kern="100" dirty="0" smtClean="0">
                <a:solidFill>
                  <a:srgbClr val="FF33CC"/>
                </a:solidFill>
                <a:effectLst>
                  <a:outerShdw blurRad="38100" dist="38100" dir="2700000" algn="tl">
                    <a:srgbClr val="000000">
                      <a:alpha val="43137"/>
                    </a:srgbClr>
                  </a:outerShdw>
                </a:effectLst>
                <a:ea typeface="ＭＳ ゴシック"/>
                <a:cs typeface="Times New Roman"/>
              </a:rPr>
              <a:t>計画に沿った</a:t>
            </a:r>
            <a:r>
              <a:rPr lang="ja-JP" altLang="en-US" sz="2800" kern="100" dirty="0" smtClean="0">
                <a:solidFill>
                  <a:srgbClr val="FF33CC"/>
                </a:solidFill>
                <a:effectLst>
                  <a:outerShdw blurRad="38100" dist="38100" dir="2700000" algn="tl">
                    <a:srgbClr val="000000">
                      <a:alpha val="43137"/>
                    </a:srgbClr>
                  </a:outerShdw>
                </a:effectLst>
                <a:ea typeface="ＭＳ ゴシック"/>
                <a:cs typeface="Times New Roman"/>
              </a:rPr>
              <a:t>組織</a:t>
            </a:r>
            <a:r>
              <a:rPr lang="ja-JP" sz="2800" kern="100" dirty="0" smtClean="0">
                <a:solidFill>
                  <a:srgbClr val="FF33CC"/>
                </a:solidFill>
                <a:effectLst>
                  <a:outerShdw blurRad="38100" dist="38100" dir="2700000" algn="tl">
                    <a:srgbClr val="000000">
                      <a:alpha val="43137"/>
                    </a:srgbClr>
                  </a:outerShdw>
                </a:effectLst>
                <a:ea typeface="ＭＳ ゴシック"/>
                <a:cs typeface="Times New Roman"/>
              </a:rPr>
              <a:t>活動の展開へ</a:t>
            </a:r>
            <a:r>
              <a:rPr lang="en-US" altLang="ja-JP" sz="2800" kern="100" dirty="0" smtClean="0">
                <a:solidFill>
                  <a:srgbClr val="FF33CC"/>
                </a:solidFill>
                <a:effectLst>
                  <a:outerShdw blurRad="38100" dist="38100" dir="2700000" algn="tl">
                    <a:srgbClr val="000000">
                      <a:alpha val="43137"/>
                    </a:srgbClr>
                  </a:outerShdw>
                </a:effectLst>
                <a:ea typeface="ＭＳ ゴシック"/>
                <a:cs typeface="Times New Roman"/>
              </a:rPr>
              <a:t/>
            </a:r>
            <a:br>
              <a:rPr lang="en-US" altLang="ja-JP" sz="2800" kern="100" dirty="0" smtClean="0">
                <a:solidFill>
                  <a:srgbClr val="FF33CC"/>
                </a:solidFill>
                <a:effectLst>
                  <a:outerShdw blurRad="38100" dist="38100" dir="2700000" algn="tl">
                    <a:srgbClr val="000000">
                      <a:alpha val="43137"/>
                    </a:srgbClr>
                  </a:outerShdw>
                </a:effectLst>
                <a:ea typeface="ＭＳ ゴシック"/>
                <a:cs typeface="Times New Roman"/>
              </a:rPr>
            </a:br>
            <a:r>
              <a:rPr lang="ja-JP" altLang="en-US" sz="2800" kern="100" dirty="0" smtClean="0">
                <a:solidFill>
                  <a:schemeClr val="tx1">
                    <a:lumMod val="75000"/>
                    <a:lumOff val="25000"/>
                  </a:schemeClr>
                </a:solidFill>
                <a:effectLst>
                  <a:outerShdw blurRad="38100" dist="38100" dir="2700000" algn="tl">
                    <a:srgbClr val="000000">
                      <a:alpha val="43137"/>
                    </a:srgbClr>
                  </a:outerShdw>
                </a:effectLst>
                <a:ea typeface="ＭＳ ゴシック"/>
                <a:cs typeface="Times New Roman"/>
              </a:rPr>
              <a:t>　・</a:t>
            </a:r>
            <a:r>
              <a:rPr lang="ja-JP" altLang="en-US" sz="2800" kern="100" dirty="0" smtClean="0">
                <a:solidFill>
                  <a:schemeClr val="tx1">
                    <a:lumMod val="75000"/>
                    <a:lumOff val="25000"/>
                  </a:schemeClr>
                </a:solidFill>
                <a:latin typeface="ＭＳ Ｐゴシック" panose="020B0600070205080204" pitchFamily="50" charset="-128"/>
                <a:ea typeface="ＭＳ Ｐゴシック" panose="020B0600070205080204" pitchFamily="50" charset="-128"/>
                <a:cs typeface="Times New Roman"/>
              </a:rPr>
              <a:t>評価に基づく次年度の活動の見直し</a:t>
            </a:r>
            <a:r>
              <a:rPr lang="en-US" altLang="ja-JP" sz="2800" kern="100" dirty="0" smtClean="0">
                <a:solidFill>
                  <a:schemeClr val="tx1">
                    <a:lumMod val="75000"/>
                    <a:lumOff val="25000"/>
                  </a:schemeClr>
                </a:solidFill>
                <a:latin typeface="ＭＳ Ｐゴシック" panose="020B0600070205080204" pitchFamily="50" charset="-128"/>
                <a:ea typeface="ＭＳ Ｐゴシック" panose="020B0600070205080204" pitchFamily="50" charset="-128"/>
                <a:cs typeface="Times New Roman"/>
              </a:rPr>
              <a:t/>
            </a:r>
            <a:br>
              <a:rPr lang="en-US" altLang="ja-JP" sz="2800" kern="100" dirty="0" smtClean="0">
                <a:solidFill>
                  <a:schemeClr val="tx1">
                    <a:lumMod val="75000"/>
                    <a:lumOff val="25000"/>
                  </a:schemeClr>
                </a:solidFill>
                <a:latin typeface="ＭＳ Ｐゴシック" panose="020B0600070205080204" pitchFamily="50" charset="-128"/>
                <a:ea typeface="ＭＳ Ｐゴシック" panose="020B0600070205080204" pitchFamily="50" charset="-128"/>
                <a:cs typeface="Times New Roman"/>
              </a:rPr>
            </a:br>
            <a:r>
              <a:rPr lang="ja-JP" altLang="en-US" sz="2800" kern="100" dirty="0" smtClean="0">
                <a:solidFill>
                  <a:schemeClr val="tx1">
                    <a:lumMod val="75000"/>
                    <a:lumOff val="25000"/>
                  </a:schemeClr>
                </a:solidFill>
                <a:effectLst>
                  <a:outerShdw blurRad="38100" dist="38100" dir="2700000" algn="tl">
                    <a:srgbClr val="000000">
                      <a:alpha val="43137"/>
                    </a:srgbClr>
                  </a:outerShdw>
                </a:effectLst>
                <a:ea typeface="ＭＳ ゴシック"/>
                <a:cs typeface="Times New Roman"/>
              </a:rPr>
              <a:t>　・</a:t>
            </a:r>
            <a:r>
              <a:rPr lang="ja-JP" altLang="en-US" sz="2800" kern="100" dirty="0" smtClean="0">
                <a:solidFill>
                  <a:schemeClr val="tx1">
                    <a:lumMod val="75000"/>
                    <a:lumOff val="25000"/>
                  </a:schemeClr>
                </a:solidFill>
                <a:latin typeface="ＭＳ Ｐゴシック" panose="020B0600070205080204" pitchFamily="50" charset="-128"/>
                <a:ea typeface="ＭＳ Ｐゴシック" panose="020B0600070205080204" pitchFamily="50" charset="-128"/>
                <a:cs typeface="Times New Roman"/>
              </a:rPr>
              <a:t>保健計画に記載された目標が</a:t>
            </a:r>
            <a:r>
              <a:rPr lang="ja-JP" altLang="ja-JP" sz="2800" dirty="0" smtClean="0">
                <a:solidFill>
                  <a:schemeClr val="tx1">
                    <a:lumMod val="75000"/>
                    <a:lumOff val="25000"/>
                  </a:schemeClr>
                </a:solidFill>
              </a:rPr>
              <a:t>それぞれの組織</a:t>
            </a:r>
            <a:r>
              <a:rPr lang="ja-JP" altLang="en-US" sz="2800" dirty="0" smtClean="0">
                <a:solidFill>
                  <a:schemeClr val="tx1">
                    <a:lumMod val="75000"/>
                    <a:lumOff val="25000"/>
                  </a:schemeClr>
                </a:solidFill>
              </a:rPr>
              <a:t>・</a:t>
            </a:r>
            <a:r>
              <a:rPr lang="en-US" altLang="ja-JP" sz="2800" dirty="0" smtClean="0">
                <a:solidFill>
                  <a:schemeClr val="tx1">
                    <a:lumMod val="75000"/>
                    <a:lumOff val="25000"/>
                  </a:schemeClr>
                </a:solidFill>
              </a:rPr>
              <a:t/>
            </a:r>
            <a:br>
              <a:rPr lang="en-US" altLang="ja-JP" sz="2800" dirty="0" smtClean="0">
                <a:solidFill>
                  <a:schemeClr val="tx1">
                    <a:lumMod val="75000"/>
                    <a:lumOff val="25000"/>
                  </a:schemeClr>
                </a:solidFill>
              </a:rPr>
            </a:br>
            <a:r>
              <a:rPr lang="ja-JP" altLang="en-US" sz="2800" dirty="0" smtClean="0">
                <a:solidFill>
                  <a:schemeClr val="tx1">
                    <a:lumMod val="75000"/>
                    <a:lumOff val="25000"/>
                  </a:schemeClr>
                </a:solidFill>
              </a:rPr>
              <a:t>　　</a:t>
            </a:r>
            <a:r>
              <a:rPr lang="ja-JP" altLang="en-US" sz="2400" dirty="0" smtClean="0">
                <a:solidFill>
                  <a:schemeClr val="tx1">
                    <a:lumMod val="75000"/>
                    <a:lumOff val="25000"/>
                  </a:schemeClr>
                </a:solidFill>
              </a:rPr>
              <a:t>　 </a:t>
            </a:r>
            <a:r>
              <a:rPr lang="ja-JP" altLang="en-US" sz="2800" dirty="0" smtClean="0">
                <a:solidFill>
                  <a:schemeClr val="tx1">
                    <a:lumMod val="75000"/>
                    <a:lumOff val="25000"/>
                  </a:schemeClr>
                </a:solidFill>
              </a:rPr>
              <a:t>団体</a:t>
            </a:r>
            <a:r>
              <a:rPr lang="ja-JP" altLang="ja-JP" sz="2800" dirty="0" smtClean="0">
                <a:solidFill>
                  <a:schemeClr val="tx1">
                    <a:lumMod val="75000"/>
                    <a:lumOff val="25000"/>
                  </a:schemeClr>
                </a:solidFill>
              </a:rPr>
              <a:t>の活動内容に</a:t>
            </a:r>
            <a:r>
              <a:rPr lang="ja-JP" altLang="en-US" sz="2800" dirty="0" smtClean="0">
                <a:solidFill>
                  <a:schemeClr val="tx1">
                    <a:lumMod val="75000"/>
                    <a:lumOff val="25000"/>
                  </a:schemeClr>
                </a:solidFill>
              </a:rPr>
              <a:t>反映される</a:t>
            </a:r>
            <a:r>
              <a:rPr lang="ja-JP" altLang="ja-JP" sz="2800" dirty="0" smtClean="0">
                <a:solidFill>
                  <a:schemeClr val="tx1">
                    <a:lumMod val="75000"/>
                    <a:lumOff val="25000"/>
                  </a:schemeClr>
                </a:solidFill>
              </a:rPr>
              <a:t>よう</a:t>
            </a:r>
            <a:r>
              <a:rPr lang="ja-JP" altLang="en-US" sz="2800" dirty="0" smtClean="0">
                <a:solidFill>
                  <a:schemeClr val="tx1">
                    <a:lumMod val="75000"/>
                    <a:lumOff val="25000"/>
                  </a:schemeClr>
                </a:solidFill>
              </a:rPr>
              <a:t>支援</a:t>
            </a:r>
            <a:r>
              <a:rPr lang="en-US" altLang="ja-JP" sz="2800" dirty="0" smtClean="0">
                <a:solidFill>
                  <a:schemeClr val="tx1">
                    <a:lumMod val="75000"/>
                    <a:lumOff val="25000"/>
                  </a:schemeClr>
                </a:solidFill>
              </a:rPr>
              <a:t/>
            </a:r>
            <a:br>
              <a:rPr lang="en-US" altLang="ja-JP" sz="2800" dirty="0" smtClean="0">
                <a:solidFill>
                  <a:schemeClr val="tx1">
                    <a:lumMod val="75000"/>
                    <a:lumOff val="25000"/>
                  </a:schemeClr>
                </a:solidFill>
              </a:rPr>
            </a:br>
            <a:r>
              <a:rPr lang="ja-JP" altLang="en-US" sz="2800" kern="100" dirty="0">
                <a:solidFill>
                  <a:schemeClr val="tx1">
                    <a:lumMod val="75000"/>
                    <a:lumOff val="25000"/>
                  </a:schemeClr>
                </a:solidFill>
                <a:effectLst>
                  <a:outerShdw blurRad="38100" dist="38100" dir="2700000" algn="tl">
                    <a:srgbClr val="000000">
                      <a:alpha val="43137"/>
                    </a:srgbClr>
                  </a:outerShdw>
                </a:effectLst>
                <a:ea typeface="ＭＳ ゴシック"/>
                <a:cs typeface="Times New Roman"/>
              </a:rPr>
              <a:t>　・</a:t>
            </a:r>
            <a:r>
              <a:rPr lang="ja-JP" altLang="en-US" sz="2800" dirty="0" smtClean="0">
                <a:solidFill>
                  <a:schemeClr val="tx1">
                    <a:lumMod val="75000"/>
                    <a:lumOff val="25000"/>
                  </a:schemeClr>
                </a:solidFill>
              </a:rPr>
              <a:t>同じ目標の達成をめざす組織・団体との協働</a:t>
            </a:r>
            <a:endParaRPr lang="en-US" altLang="ja-JP" sz="2800" dirty="0" smtClean="0">
              <a:solidFill>
                <a:schemeClr val="tx1">
                  <a:lumMod val="75000"/>
                  <a:lumOff val="25000"/>
                </a:schemeClr>
              </a:solidFill>
            </a:endParaRPr>
          </a:p>
          <a:p>
            <a:pPr algn="just">
              <a:lnSpc>
                <a:spcPts val="3800"/>
              </a:lnSpc>
              <a:spcAft>
                <a:spcPts val="0"/>
              </a:spcAft>
            </a:pPr>
            <a:r>
              <a:rPr lang="ja-JP" altLang="ja-JP" sz="2800" kern="100" dirty="0">
                <a:solidFill>
                  <a:srgbClr val="FF33CC"/>
                </a:solidFill>
                <a:effectLst>
                  <a:outerShdw blurRad="38100" dist="38100" dir="2700000" algn="tl">
                    <a:srgbClr val="000000">
                      <a:alpha val="43137"/>
                    </a:srgbClr>
                  </a:outerShdw>
                </a:effectLst>
                <a:ea typeface="ＭＳ ゴシック"/>
                <a:cs typeface="Times New Roman"/>
              </a:rPr>
              <a:t>・行政と住民による政策づくり</a:t>
            </a:r>
            <a:r>
              <a:rPr lang="en-US" altLang="ja-JP" sz="2800" kern="100" dirty="0">
                <a:solidFill>
                  <a:srgbClr val="FF33CC"/>
                </a:solidFill>
                <a:effectLst>
                  <a:outerShdw blurRad="38100" dist="38100" dir="2700000" algn="tl">
                    <a:srgbClr val="000000">
                      <a:alpha val="43137"/>
                    </a:srgbClr>
                  </a:outerShdw>
                </a:effectLst>
                <a:ea typeface="ＭＳ ゴシック"/>
                <a:cs typeface="Times New Roman"/>
              </a:rPr>
              <a:t/>
            </a:r>
            <a:br>
              <a:rPr lang="en-US" altLang="ja-JP" sz="2800" kern="100" dirty="0">
                <a:solidFill>
                  <a:srgbClr val="FF33CC"/>
                </a:solidFill>
                <a:effectLst>
                  <a:outerShdw blurRad="38100" dist="38100" dir="2700000" algn="tl">
                    <a:srgbClr val="000000">
                      <a:alpha val="43137"/>
                    </a:srgbClr>
                  </a:outerShdw>
                </a:effectLst>
                <a:ea typeface="ＭＳ ゴシック"/>
                <a:cs typeface="Times New Roman"/>
              </a:rPr>
            </a:br>
            <a:r>
              <a:rPr lang="ja-JP" altLang="en-US" sz="2800" kern="100" dirty="0">
                <a:solidFill>
                  <a:srgbClr val="FF33CC"/>
                </a:solidFill>
                <a:effectLst>
                  <a:outerShdw blurRad="38100" dist="38100" dir="2700000" algn="tl">
                    <a:srgbClr val="000000">
                      <a:alpha val="43137"/>
                    </a:srgbClr>
                  </a:outerShdw>
                </a:effectLst>
                <a:ea typeface="ＭＳ ゴシック"/>
                <a:cs typeface="Times New Roman"/>
              </a:rPr>
              <a:t>　　</a:t>
            </a:r>
            <a:r>
              <a:rPr lang="ja-JP" altLang="ja-JP" sz="2800" dirty="0">
                <a:solidFill>
                  <a:schemeClr val="tx1">
                    <a:lumMod val="75000"/>
                    <a:lumOff val="25000"/>
                  </a:schemeClr>
                </a:solidFill>
              </a:rPr>
              <a:t>計画</a:t>
            </a:r>
            <a:r>
              <a:rPr lang="ja-JP" altLang="en-US" sz="2800" dirty="0">
                <a:solidFill>
                  <a:schemeClr val="tx1">
                    <a:lumMod val="75000"/>
                    <a:lumOff val="25000"/>
                  </a:schemeClr>
                </a:solidFill>
              </a:rPr>
              <a:t>の策定・推進</a:t>
            </a:r>
            <a:r>
              <a:rPr lang="ja-JP" altLang="ja-JP" sz="2800" dirty="0">
                <a:solidFill>
                  <a:schemeClr val="tx1">
                    <a:lumMod val="75000"/>
                    <a:lumOff val="25000"/>
                  </a:schemeClr>
                </a:solidFill>
              </a:rPr>
              <a:t>に住民の意見を反映できる体制</a:t>
            </a:r>
            <a:r>
              <a:rPr lang="en-US" altLang="ja-JP" sz="2800" dirty="0">
                <a:solidFill>
                  <a:schemeClr val="tx1">
                    <a:lumMod val="75000"/>
                    <a:lumOff val="25000"/>
                  </a:schemeClr>
                </a:solidFill>
              </a:rPr>
              <a:t/>
            </a:r>
            <a:br>
              <a:rPr lang="en-US" altLang="ja-JP" sz="2800" dirty="0">
                <a:solidFill>
                  <a:schemeClr val="tx1">
                    <a:lumMod val="75000"/>
                    <a:lumOff val="25000"/>
                  </a:schemeClr>
                </a:solidFill>
              </a:rPr>
            </a:br>
            <a:r>
              <a:rPr lang="ja-JP" altLang="en-US" sz="2800" dirty="0">
                <a:solidFill>
                  <a:srgbClr val="7030A0"/>
                </a:solidFill>
              </a:rPr>
              <a:t>　　　　　住民組織・団体</a:t>
            </a:r>
            <a:r>
              <a:rPr lang="ja-JP" altLang="en-US" sz="2800" dirty="0" smtClean="0">
                <a:solidFill>
                  <a:srgbClr val="7030A0"/>
                </a:solidFill>
              </a:rPr>
              <a:t>から策定・推進委員</a:t>
            </a:r>
            <a:r>
              <a:rPr lang="ja-JP" altLang="en-US" sz="2800" dirty="0">
                <a:solidFill>
                  <a:srgbClr val="7030A0"/>
                </a:solidFill>
              </a:rPr>
              <a:t>の選出</a:t>
            </a:r>
            <a:r>
              <a:rPr lang="en-US" altLang="ja-JP" sz="2800" dirty="0">
                <a:solidFill>
                  <a:srgbClr val="7030A0"/>
                </a:solidFill>
              </a:rPr>
              <a:t/>
            </a:r>
            <a:br>
              <a:rPr lang="en-US" altLang="ja-JP" sz="2800" dirty="0">
                <a:solidFill>
                  <a:srgbClr val="7030A0"/>
                </a:solidFill>
              </a:rPr>
            </a:br>
            <a:r>
              <a:rPr lang="ja-JP" altLang="en-US" sz="2800" dirty="0">
                <a:solidFill>
                  <a:srgbClr val="7030A0"/>
                </a:solidFill>
              </a:rPr>
              <a:t>　　　　　住民組織・団体からのヒアリング</a:t>
            </a:r>
            <a:endParaRPr lang="en-US" altLang="ja-JP" sz="2800" kern="100" dirty="0">
              <a:solidFill>
                <a:srgbClr val="7030A0"/>
              </a:solidFill>
              <a:effectLst>
                <a:outerShdw blurRad="38100" dist="38100" dir="2700000" algn="tl">
                  <a:srgbClr val="000000">
                    <a:alpha val="43137"/>
                  </a:srgbClr>
                </a:outerShdw>
              </a:effectLst>
              <a:ea typeface="ＭＳ ゴシック"/>
              <a:cs typeface="Times New Roman"/>
            </a:endParaRPr>
          </a:p>
          <a:p>
            <a:pPr algn="just">
              <a:lnSpc>
                <a:spcPts val="3800"/>
              </a:lnSpc>
              <a:spcAft>
                <a:spcPts val="0"/>
              </a:spcAft>
            </a:pPr>
            <a:r>
              <a:rPr lang="ja-JP" altLang="ja-JP" sz="2800" kern="100" dirty="0">
                <a:solidFill>
                  <a:srgbClr val="FF33CC"/>
                </a:solidFill>
                <a:effectLst>
                  <a:outerShdw blurRad="38100" dist="38100" dir="2700000" algn="tl">
                    <a:srgbClr val="000000">
                      <a:alpha val="43137"/>
                    </a:srgbClr>
                  </a:outerShdw>
                </a:effectLst>
                <a:ea typeface="ＭＳ ゴシック"/>
                <a:cs typeface="Times New Roman"/>
              </a:rPr>
              <a:t>・自治意識</a:t>
            </a:r>
            <a:r>
              <a:rPr lang="ja-JP" altLang="en-US" sz="2800" kern="100" dirty="0">
                <a:solidFill>
                  <a:srgbClr val="FF33CC"/>
                </a:solidFill>
                <a:effectLst>
                  <a:outerShdw blurRad="38100" dist="38100" dir="2700000" algn="tl">
                    <a:srgbClr val="000000">
                      <a:alpha val="43137"/>
                    </a:srgbClr>
                  </a:outerShdw>
                </a:effectLst>
                <a:ea typeface="ＭＳ ゴシック"/>
                <a:cs typeface="Times New Roman"/>
              </a:rPr>
              <a:t>の醸成</a:t>
            </a:r>
            <a:r>
              <a:rPr lang="en-US" altLang="ja-JP" sz="2800" kern="100" dirty="0">
                <a:solidFill>
                  <a:srgbClr val="FF33CC"/>
                </a:solidFill>
                <a:effectLst>
                  <a:outerShdw blurRad="38100" dist="38100" dir="2700000" algn="tl">
                    <a:srgbClr val="000000">
                      <a:alpha val="43137"/>
                    </a:srgbClr>
                  </a:outerShdw>
                </a:effectLst>
                <a:ea typeface="ＭＳ ゴシック"/>
                <a:cs typeface="Times New Roman"/>
              </a:rPr>
              <a:t/>
            </a:r>
            <a:br>
              <a:rPr lang="en-US" altLang="ja-JP" sz="2800" kern="100" dirty="0">
                <a:solidFill>
                  <a:srgbClr val="FF33CC"/>
                </a:solidFill>
                <a:effectLst>
                  <a:outerShdw blurRad="38100" dist="38100" dir="2700000" algn="tl">
                    <a:srgbClr val="000000">
                      <a:alpha val="43137"/>
                    </a:srgbClr>
                  </a:outerShdw>
                </a:effectLst>
                <a:ea typeface="ＭＳ ゴシック"/>
                <a:cs typeface="Times New Roman"/>
              </a:rPr>
            </a:br>
            <a:r>
              <a:rPr lang="ja-JP" altLang="en-US" sz="2800" kern="100" dirty="0">
                <a:solidFill>
                  <a:srgbClr val="FF33CC"/>
                </a:solidFill>
                <a:effectLst>
                  <a:outerShdw blurRad="38100" dist="38100" dir="2700000" algn="tl">
                    <a:srgbClr val="000000">
                      <a:alpha val="43137"/>
                    </a:srgbClr>
                  </a:outerShdw>
                </a:effectLst>
                <a:ea typeface="ＭＳ ゴシック"/>
                <a:cs typeface="Times New Roman"/>
              </a:rPr>
              <a:t>　　</a:t>
            </a:r>
            <a:r>
              <a:rPr lang="ja-JP" altLang="en-US" sz="2800" kern="100" dirty="0">
                <a:solidFill>
                  <a:schemeClr val="tx1">
                    <a:lumMod val="75000"/>
                    <a:lumOff val="25000"/>
                  </a:schemeClr>
                </a:solidFill>
                <a:latin typeface="ＭＳ Ｐゴシック" panose="020B0600070205080204" pitchFamily="50" charset="-128"/>
                <a:ea typeface="ＭＳ Ｐゴシック" panose="020B0600070205080204" pitchFamily="50" charset="-128"/>
                <a:cs typeface="Times New Roman"/>
              </a:rPr>
              <a:t>「行政にお任せ」から住民主体のまちづくり</a:t>
            </a:r>
            <a:r>
              <a:rPr lang="ja-JP" altLang="en-US" sz="2800" kern="100" dirty="0" smtClean="0">
                <a:solidFill>
                  <a:schemeClr val="tx1">
                    <a:lumMod val="75000"/>
                    <a:lumOff val="25000"/>
                  </a:schemeClr>
                </a:solidFill>
                <a:latin typeface="ＭＳ Ｐゴシック" panose="020B0600070205080204" pitchFamily="50" charset="-128"/>
                <a:ea typeface="ＭＳ Ｐゴシック" panose="020B0600070205080204" pitchFamily="50" charset="-128"/>
                <a:cs typeface="Times New Roman"/>
              </a:rPr>
              <a:t>へ</a:t>
            </a:r>
            <a:r>
              <a:rPr lang="ja-JP" sz="2800" kern="100" dirty="0">
                <a:solidFill>
                  <a:srgbClr val="FF33CC"/>
                </a:solidFill>
                <a:effectLst>
                  <a:outerShdw blurRad="38100" dist="38100" dir="2700000" algn="tl">
                    <a:srgbClr val="000000">
                      <a:alpha val="43137"/>
                    </a:srgbClr>
                  </a:outerShdw>
                </a:effectLst>
                <a:ea typeface="ＭＳ ゴシック"/>
                <a:cs typeface="Times New Roman"/>
              </a:rPr>
              <a:t>　　　</a:t>
            </a:r>
            <a:endParaRPr lang="ja-JP" sz="2800" kern="100" dirty="0">
              <a:solidFill>
                <a:srgbClr val="FF33CC"/>
              </a:solidFill>
              <a:effectLst>
                <a:outerShdw blurRad="38100" dist="38100" dir="2700000" algn="tl">
                  <a:srgbClr val="000000">
                    <a:alpha val="43137"/>
                  </a:srgbClr>
                </a:outerShdw>
              </a:effectLst>
              <a:ea typeface="ＭＳ 明朝"/>
              <a:cs typeface="Times New Roman"/>
            </a:endParaRPr>
          </a:p>
        </p:txBody>
      </p:sp>
      <p:sp>
        <p:nvSpPr>
          <p:cNvPr id="2" name="正方形/長方形 1"/>
          <p:cNvSpPr/>
          <p:nvPr/>
        </p:nvSpPr>
        <p:spPr>
          <a:xfrm>
            <a:off x="1197350" y="-9261"/>
            <a:ext cx="6906058" cy="707886"/>
          </a:xfrm>
          <a:prstGeom prst="rect">
            <a:avLst/>
          </a:prstGeom>
        </p:spPr>
        <p:txBody>
          <a:bodyPr wrap="none">
            <a:spAutoFit/>
          </a:bodyPr>
          <a:lstStyle/>
          <a:p>
            <a:pPr algn="ctr">
              <a:spcAft>
                <a:spcPts val="0"/>
              </a:spcAft>
            </a:pPr>
            <a:r>
              <a:rPr lang="en-US" altLang="ja-JP" sz="4000" kern="100" dirty="0" smtClean="0">
                <a:solidFill>
                  <a:srgbClr val="FF0000"/>
                </a:solidFill>
                <a:latin typeface="+mj-ea"/>
                <a:ea typeface="+mj-ea"/>
                <a:cs typeface="Times New Roman"/>
              </a:rPr>
              <a:t>Action</a:t>
            </a:r>
            <a:r>
              <a:rPr lang="ja-JP" altLang="en-US" sz="3600" kern="100" dirty="0" smtClean="0">
                <a:solidFill>
                  <a:srgbClr val="FF0000"/>
                </a:solidFill>
                <a:latin typeface="+mj-ea"/>
                <a:ea typeface="+mj-ea"/>
                <a:cs typeface="Times New Roman"/>
              </a:rPr>
              <a:t>のプロセスにおけるポイント</a:t>
            </a:r>
            <a:endParaRPr lang="ja-JP" altLang="ja-JP" sz="2000" kern="100" dirty="0">
              <a:solidFill>
                <a:srgbClr val="FF0000"/>
              </a:solidFill>
              <a:latin typeface="+mj-ea"/>
              <a:ea typeface="+mj-ea"/>
              <a:cs typeface="Times New Roman"/>
            </a:endParaRPr>
          </a:p>
        </p:txBody>
      </p:sp>
    </p:spTree>
    <p:extLst>
      <p:ext uri="{BB962C8B-B14F-4D97-AF65-F5344CB8AC3E}">
        <p14:creationId xmlns:p14="http://schemas.microsoft.com/office/powerpoint/2010/main" val="2446585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17258"/>
            <a:ext cx="8229600" cy="1143000"/>
          </a:xfrm>
        </p:spPr>
        <p:txBody>
          <a:bodyPr>
            <a:normAutofit/>
          </a:bodyPr>
          <a:lstStyle/>
          <a:p>
            <a:r>
              <a:rPr lang="ja-JP" altLang="en-US" sz="3600" dirty="0" smtClean="0">
                <a:solidFill>
                  <a:srgbClr val="FF0000"/>
                </a:solidFill>
              </a:rPr>
              <a:t>住民組織活動の</a:t>
            </a:r>
            <a:r>
              <a:rPr lang="ja-JP" altLang="ja-JP" sz="3600" dirty="0" smtClean="0">
                <a:solidFill>
                  <a:srgbClr val="FF0000"/>
                </a:solidFill>
              </a:rPr>
              <a:t>成果</a:t>
            </a:r>
            <a:r>
              <a:rPr lang="ja-JP" altLang="ja-JP" sz="3600" dirty="0">
                <a:solidFill>
                  <a:srgbClr val="FF0000"/>
                </a:solidFill>
              </a:rPr>
              <a:t>が出ない場合</a:t>
            </a:r>
            <a:endParaRPr kumimoji="1" lang="ja-JP" altLang="en-US" sz="3600" dirty="0">
              <a:solidFill>
                <a:srgbClr val="FF0000"/>
              </a:solidFill>
            </a:endParaRPr>
          </a:p>
        </p:txBody>
      </p:sp>
      <p:sp>
        <p:nvSpPr>
          <p:cNvPr id="3" name="コンテンツ プレースホルダー 2"/>
          <p:cNvSpPr>
            <a:spLocks noGrp="1"/>
          </p:cNvSpPr>
          <p:nvPr>
            <p:ph idx="1"/>
          </p:nvPr>
        </p:nvSpPr>
        <p:spPr>
          <a:xfrm>
            <a:off x="457200" y="783750"/>
            <a:ext cx="8229600" cy="5987165"/>
          </a:xfrm>
        </p:spPr>
        <p:txBody>
          <a:bodyPr>
            <a:noAutofit/>
          </a:bodyPr>
          <a:lstStyle/>
          <a:p>
            <a:r>
              <a:rPr lang="ja-JP" altLang="en-US" sz="2800" dirty="0" smtClean="0">
                <a:solidFill>
                  <a:srgbClr val="0000FF"/>
                </a:solidFill>
              </a:rPr>
              <a:t>様々な要因</a:t>
            </a:r>
            <a:r>
              <a:rPr lang="ja-JP" altLang="en-US" sz="2800" dirty="0" smtClean="0">
                <a:solidFill>
                  <a:srgbClr val="FF33CC"/>
                </a:solidFill>
              </a:rPr>
              <a:t>（リーダーの資質，メンバーの折り合い等）</a:t>
            </a:r>
            <a:r>
              <a:rPr lang="ja-JP" altLang="en-US" sz="2800" dirty="0" smtClean="0">
                <a:solidFill>
                  <a:srgbClr val="0000FF"/>
                </a:solidFill>
              </a:rPr>
              <a:t>で，住民組織活動が停滞することは少なくない。</a:t>
            </a:r>
            <a:endParaRPr lang="en-US" altLang="ja-JP" sz="2800" dirty="0" smtClean="0">
              <a:solidFill>
                <a:srgbClr val="0000FF"/>
              </a:solidFill>
            </a:endParaRPr>
          </a:p>
          <a:p>
            <a:r>
              <a:rPr lang="ja-JP" altLang="en-US" sz="2800" dirty="0" smtClean="0">
                <a:solidFill>
                  <a:srgbClr val="0000FF"/>
                </a:solidFill>
              </a:rPr>
              <a:t>このとき，</a:t>
            </a:r>
            <a:r>
              <a:rPr lang="ja-JP" altLang="ja-JP" sz="2800" dirty="0" smtClean="0">
                <a:solidFill>
                  <a:srgbClr val="0000FF"/>
                </a:solidFill>
              </a:rPr>
              <a:t>活動</a:t>
            </a:r>
            <a:r>
              <a:rPr lang="ja-JP" altLang="ja-JP" sz="2800" dirty="0">
                <a:solidFill>
                  <a:srgbClr val="0000FF"/>
                </a:solidFill>
              </a:rPr>
              <a:t>する人数が少なくなっても，その活動自体をやめないことが一番</a:t>
            </a:r>
            <a:r>
              <a:rPr lang="ja-JP" altLang="ja-JP" sz="2800" dirty="0" smtClean="0">
                <a:solidFill>
                  <a:srgbClr val="0000FF"/>
                </a:solidFill>
              </a:rPr>
              <a:t>重要</a:t>
            </a:r>
            <a:r>
              <a:rPr lang="ja-JP" altLang="en-US" sz="2800" dirty="0" smtClean="0">
                <a:solidFill>
                  <a:srgbClr val="0000FF"/>
                </a:solidFill>
              </a:rPr>
              <a:t>。</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rgbClr val="0000FF"/>
                </a:solidFill>
              </a:rPr>
              <a:t>　　</a:t>
            </a:r>
            <a:r>
              <a:rPr lang="ja-JP" altLang="en-US" sz="2800" dirty="0">
                <a:solidFill>
                  <a:srgbClr val="FF33CC"/>
                </a:solidFill>
              </a:rPr>
              <a:t>組織の廃止</a:t>
            </a:r>
            <a:r>
              <a:rPr lang="ja-JP" altLang="en-US" sz="2800" dirty="0" smtClean="0">
                <a:solidFill>
                  <a:srgbClr val="FF33CC"/>
                </a:solidFill>
              </a:rPr>
              <a:t>は</a:t>
            </a:r>
            <a:r>
              <a:rPr lang="ja-JP" altLang="en-US" sz="2800" dirty="0">
                <a:solidFill>
                  <a:srgbClr val="FF33CC"/>
                </a:solidFill>
              </a:rPr>
              <a:t>簡単だが</a:t>
            </a:r>
            <a:r>
              <a:rPr lang="ja-JP" altLang="en-US" sz="2800" dirty="0" smtClean="0">
                <a:solidFill>
                  <a:srgbClr val="FF33CC"/>
                </a:solidFill>
              </a:rPr>
              <a:t>，</a:t>
            </a:r>
            <a:r>
              <a:rPr lang="ja-JP" altLang="en-US" sz="2800" dirty="0">
                <a:solidFill>
                  <a:srgbClr val="FF33CC"/>
                </a:solidFill>
              </a:rPr>
              <a:t>育成</a:t>
            </a:r>
            <a:r>
              <a:rPr lang="ja-JP" altLang="en-US" sz="2800" dirty="0" smtClean="0">
                <a:solidFill>
                  <a:srgbClr val="FF33CC"/>
                </a:solidFill>
              </a:rPr>
              <a:t>は難しい</a:t>
            </a:r>
            <a:endParaRPr lang="en-US" altLang="ja-JP" sz="2800" dirty="0" smtClean="0">
              <a:solidFill>
                <a:srgbClr val="FF33CC"/>
              </a:solidFill>
            </a:endParaRPr>
          </a:p>
          <a:p>
            <a:r>
              <a:rPr lang="ja-JP" altLang="ja-JP" sz="2800" dirty="0">
                <a:solidFill>
                  <a:srgbClr val="0000FF"/>
                </a:solidFill>
              </a:rPr>
              <a:t>活動</a:t>
            </a:r>
            <a:r>
              <a:rPr lang="ja-JP" altLang="en-US" sz="2800" dirty="0">
                <a:solidFill>
                  <a:srgbClr val="0000FF"/>
                </a:solidFill>
              </a:rPr>
              <a:t>の</a:t>
            </a:r>
            <a:r>
              <a:rPr lang="ja-JP" altLang="ja-JP" sz="2800" dirty="0">
                <a:solidFill>
                  <a:srgbClr val="0000FF"/>
                </a:solidFill>
              </a:rPr>
              <a:t>成果</a:t>
            </a:r>
            <a:r>
              <a:rPr lang="ja-JP" altLang="en-US" sz="2800" dirty="0">
                <a:solidFill>
                  <a:srgbClr val="0000FF"/>
                </a:solidFill>
              </a:rPr>
              <a:t>が</a:t>
            </a:r>
            <a:r>
              <a:rPr lang="ja-JP" altLang="ja-JP" sz="2800" dirty="0">
                <a:solidFill>
                  <a:srgbClr val="0000FF"/>
                </a:solidFill>
              </a:rPr>
              <a:t>出なかったり，停滞していると，地域住民より先に保健師の方がやめたい気持ちになる場合もあるが，住民を信じて活動を続けること。</a:t>
            </a:r>
          </a:p>
          <a:p>
            <a:r>
              <a:rPr lang="ja-JP" altLang="ja-JP" sz="2800" dirty="0" smtClean="0">
                <a:solidFill>
                  <a:srgbClr val="0000FF"/>
                </a:solidFill>
              </a:rPr>
              <a:t>少ない</a:t>
            </a:r>
            <a:r>
              <a:rPr lang="ja-JP" altLang="ja-JP" sz="2800" dirty="0">
                <a:solidFill>
                  <a:srgbClr val="0000FF"/>
                </a:solidFill>
              </a:rPr>
              <a:t>人数でも意欲のある人と</a:t>
            </a:r>
            <a:r>
              <a:rPr lang="ja-JP" altLang="ja-JP" sz="2800" dirty="0" smtClean="0">
                <a:solidFill>
                  <a:srgbClr val="0000FF"/>
                </a:solidFill>
              </a:rPr>
              <a:t>，</a:t>
            </a:r>
            <a:r>
              <a:rPr lang="ja-JP" altLang="en-US" sz="2800" dirty="0" smtClean="0">
                <a:solidFill>
                  <a:srgbClr val="0000FF"/>
                </a:solidFill>
              </a:rPr>
              <a:t>どう</a:t>
            </a:r>
            <a:r>
              <a:rPr lang="ja-JP" altLang="ja-JP" sz="2800" dirty="0" smtClean="0">
                <a:solidFill>
                  <a:srgbClr val="0000FF"/>
                </a:solidFill>
              </a:rPr>
              <a:t>したら</a:t>
            </a:r>
            <a:r>
              <a:rPr lang="ja-JP" altLang="ja-JP" sz="2800" dirty="0">
                <a:solidFill>
                  <a:srgbClr val="0000FF"/>
                </a:solidFill>
              </a:rPr>
              <a:t>活動の成果</a:t>
            </a:r>
            <a:r>
              <a:rPr lang="ja-JP" altLang="ja-JP" sz="2800" dirty="0" smtClean="0">
                <a:solidFill>
                  <a:srgbClr val="0000FF"/>
                </a:solidFill>
              </a:rPr>
              <a:t>が</a:t>
            </a:r>
            <a:r>
              <a:rPr lang="ja-JP" altLang="en-US" sz="2800" dirty="0" smtClean="0">
                <a:solidFill>
                  <a:srgbClr val="0000FF"/>
                </a:solidFill>
              </a:rPr>
              <a:t>出せる</a:t>
            </a:r>
            <a:r>
              <a:rPr lang="ja-JP" altLang="ja-JP" sz="2800" dirty="0" smtClean="0">
                <a:solidFill>
                  <a:srgbClr val="0000FF"/>
                </a:solidFill>
              </a:rPr>
              <a:t>か</a:t>
            </a:r>
            <a:r>
              <a:rPr lang="ja-JP" altLang="ja-JP" sz="2800" dirty="0">
                <a:solidFill>
                  <a:srgbClr val="0000FF"/>
                </a:solidFill>
              </a:rPr>
              <a:t>住民とともに悩む姿勢が</a:t>
            </a:r>
            <a:r>
              <a:rPr lang="ja-JP" altLang="ja-JP" sz="2800" dirty="0" smtClean="0">
                <a:solidFill>
                  <a:srgbClr val="0000FF"/>
                </a:solidFill>
              </a:rPr>
              <a:t>大切。</a:t>
            </a:r>
            <a:endParaRPr lang="en-US" altLang="ja-JP" sz="2800" dirty="0" smtClean="0">
              <a:solidFill>
                <a:srgbClr val="0000FF"/>
              </a:solidFill>
            </a:endParaRPr>
          </a:p>
          <a:p>
            <a:r>
              <a:rPr lang="ja-JP" altLang="en-US" sz="2800" dirty="0" smtClean="0">
                <a:solidFill>
                  <a:srgbClr val="0000FF"/>
                </a:solidFill>
              </a:rPr>
              <a:t>この</a:t>
            </a:r>
            <a:r>
              <a:rPr lang="ja-JP" altLang="en-US" sz="2800" dirty="0">
                <a:solidFill>
                  <a:srgbClr val="0000FF"/>
                </a:solidFill>
              </a:rPr>
              <a:t>際，</a:t>
            </a:r>
            <a:r>
              <a:rPr lang="ja-JP" altLang="ja-JP" sz="2800" dirty="0" smtClean="0">
                <a:solidFill>
                  <a:srgbClr val="0000FF"/>
                </a:solidFill>
              </a:rPr>
              <a:t>大きな</a:t>
            </a:r>
            <a:r>
              <a:rPr lang="ja-JP" altLang="ja-JP" sz="2800" dirty="0">
                <a:solidFill>
                  <a:srgbClr val="0000FF"/>
                </a:solidFill>
              </a:rPr>
              <a:t>目標を立てるのではなく，少し頑張ることで結果が出せるような目標にして</a:t>
            </a:r>
            <a:r>
              <a:rPr lang="ja-JP" altLang="ja-JP" sz="2800" dirty="0" smtClean="0">
                <a:solidFill>
                  <a:srgbClr val="0000FF"/>
                </a:solidFill>
              </a:rPr>
              <a:t>，達成感</a:t>
            </a:r>
            <a:r>
              <a:rPr lang="ja-JP" altLang="ja-JP" sz="2800" dirty="0">
                <a:solidFill>
                  <a:srgbClr val="0000FF"/>
                </a:solidFill>
              </a:rPr>
              <a:t>が得られるようにすることも</a:t>
            </a:r>
            <a:r>
              <a:rPr lang="ja-JP" altLang="ja-JP" sz="2800" dirty="0" smtClean="0">
                <a:solidFill>
                  <a:srgbClr val="0000FF"/>
                </a:solidFill>
              </a:rPr>
              <a:t>重要。</a:t>
            </a:r>
            <a:endParaRPr lang="ja-JP" altLang="ja-JP" sz="2800" dirty="0">
              <a:solidFill>
                <a:srgbClr val="0000FF"/>
              </a:solidFill>
            </a:endParaRPr>
          </a:p>
          <a:p>
            <a:endParaRPr kumimoji="1" lang="ja-JP" altLang="en-US" sz="2800" dirty="0">
              <a:solidFill>
                <a:srgbClr val="0000FF"/>
              </a:solidFill>
            </a:endParaRPr>
          </a:p>
        </p:txBody>
      </p:sp>
    </p:spTree>
    <p:extLst>
      <p:ext uri="{BB962C8B-B14F-4D97-AF65-F5344CB8AC3E}">
        <p14:creationId xmlns:p14="http://schemas.microsoft.com/office/powerpoint/2010/main" val="3916186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719</TotalTime>
  <Words>1952</Words>
  <Application>Microsoft Office PowerPoint</Application>
  <PresentationFormat>画面に合わせる (4:3)</PresentationFormat>
  <Paragraphs>178</Paragraphs>
  <Slides>9</Slides>
  <Notes>9</Notes>
  <HiddenSlides>0</HiddenSlides>
  <MMClips>0</MMClips>
  <ScaleCrop>false</ScaleCrop>
  <HeadingPairs>
    <vt:vector size="4" baseType="variant">
      <vt:variant>
        <vt:lpstr>テーマ</vt:lpstr>
      </vt:variant>
      <vt:variant>
        <vt:i4>1</vt:i4>
      </vt:variant>
      <vt:variant>
        <vt:lpstr>スライド タイトル</vt:lpstr>
      </vt:variant>
      <vt:variant>
        <vt:i4>9</vt:i4>
      </vt:variant>
    </vt:vector>
  </HeadingPairs>
  <TitlesOfParts>
    <vt:vector size="10" baseType="lpstr">
      <vt:lpstr>Office ​​テーマ</vt:lpstr>
      <vt:lpstr>ＰＤＣＡサイクルに基づく 住民組織との協働</vt:lpstr>
      <vt:lpstr>ＰＤＣＡサイクルに基づく住民組織との協働</vt:lpstr>
      <vt:lpstr>PowerPoint プレゼンテーション</vt:lpstr>
      <vt:lpstr>住民と「めざす姿」と課題を共有する</vt:lpstr>
      <vt:lpstr>PowerPoint プレゼンテーション</vt:lpstr>
      <vt:lpstr>出席してよかったと思える会議にするために</vt:lpstr>
      <vt:lpstr>PowerPoint プレゼンテーション</vt:lpstr>
      <vt:lpstr>PowerPoint プレゼンテーション</vt:lpstr>
      <vt:lpstr>住民組織活動の成果が出ない場合</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Shuji Tounai</dc:creator>
  <cp:lastModifiedBy>Shuji Tounai</cp:lastModifiedBy>
  <cp:revision>66</cp:revision>
  <dcterms:created xsi:type="dcterms:W3CDTF">2014-11-12T13:33:49Z</dcterms:created>
  <dcterms:modified xsi:type="dcterms:W3CDTF">2015-03-01T12:17:03Z</dcterms:modified>
</cp:coreProperties>
</file>