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256" r:id="rId2"/>
    <p:sldId id="263" r:id="rId3"/>
    <p:sldId id="262" r:id="rId4"/>
    <p:sldId id="264" r:id="rId5"/>
    <p:sldId id="257" r:id="rId6"/>
    <p:sldId id="258" r:id="rId7"/>
    <p:sldId id="259" r:id="rId8"/>
    <p:sldId id="260" r:id="rId9"/>
    <p:sldId id="261" r:id="rId10"/>
    <p:sldId id="265" r:id="rId11"/>
    <p:sldId id="269" r:id="rId12"/>
    <p:sldId id="268" r:id="rId13"/>
    <p:sldId id="266" r:id="rId14"/>
    <p:sldId id="267" r:id="rId15"/>
  </p:sldIdLst>
  <p:sldSz cx="9144000" cy="6858000" type="screen4x3"/>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3399"/>
    <a:srgbClr val="0000FF"/>
    <a:srgbClr val="FFFF99"/>
    <a:srgbClr val="CC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61211" autoAdjust="0"/>
  </p:normalViewPr>
  <p:slideViewPr>
    <p:cSldViewPr snapToGrid="0">
      <p:cViewPr>
        <p:scale>
          <a:sx n="40" d="100"/>
          <a:sy n="40" d="100"/>
        </p:scale>
        <p:origin x="-2026" y="-58"/>
      </p:cViewPr>
      <p:guideLst>
        <p:guide orient="horz" pos="2160"/>
        <p:guide pos="2880"/>
      </p:guideLst>
    </p:cSldViewPr>
  </p:slideViewPr>
  <p:notesTextViewPr>
    <p:cViewPr>
      <p:scale>
        <a:sx n="1" d="1"/>
        <a:sy n="1" d="1"/>
      </p:scale>
      <p:origin x="0" y="0"/>
    </p:cViewPr>
  </p:notesTextViewPr>
  <p:sorterViewPr>
    <p:cViewPr>
      <p:scale>
        <a:sx n="120" d="100"/>
        <a:sy n="12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8831" cy="493316"/>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5373" y="0"/>
            <a:ext cx="2918831" cy="493316"/>
          </a:xfrm>
          <a:prstGeom prst="rect">
            <a:avLst/>
          </a:prstGeom>
        </p:spPr>
        <p:txBody>
          <a:bodyPr vert="horz" lIns="91440" tIns="45720" rIns="91440" bIns="45720" rtlCol="0"/>
          <a:lstStyle>
            <a:lvl1pPr algn="r">
              <a:defRPr sz="1200"/>
            </a:lvl1pPr>
          </a:lstStyle>
          <a:p>
            <a:fld id="{903D6083-C21D-48C1-8D17-662134939312}" type="datetimeFigureOut">
              <a:rPr kumimoji="1" lang="ja-JP" altLang="en-US" smtClean="0"/>
              <a:t>2015/3/1</a:t>
            </a:fld>
            <a:endParaRPr kumimoji="1" lang="ja-JP" altLang="en-US"/>
          </a:p>
        </p:txBody>
      </p:sp>
      <p:sp>
        <p:nvSpPr>
          <p:cNvPr id="4" name="スライド イメージ プレースホルダー 3"/>
          <p:cNvSpPr>
            <a:spLocks noGrp="1" noRot="1" noChangeAspect="1"/>
          </p:cNvSpPr>
          <p:nvPr>
            <p:ph type="sldImg" idx="2"/>
          </p:nvPr>
        </p:nvSpPr>
        <p:spPr>
          <a:xfrm>
            <a:off x="901700" y="739775"/>
            <a:ext cx="4932363" cy="37004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73577" y="4686499"/>
            <a:ext cx="5388610" cy="4439841"/>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9371285"/>
            <a:ext cx="2918831" cy="493316"/>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5373" y="9371285"/>
            <a:ext cx="2918831" cy="493316"/>
          </a:xfrm>
          <a:prstGeom prst="rect">
            <a:avLst/>
          </a:prstGeom>
        </p:spPr>
        <p:txBody>
          <a:bodyPr vert="horz" lIns="91440" tIns="45720" rIns="91440" bIns="45720" rtlCol="0" anchor="b"/>
          <a:lstStyle>
            <a:lvl1pPr algn="r">
              <a:defRPr sz="1200"/>
            </a:lvl1pPr>
          </a:lstStyle>
          <a:p>
            <a:fld id="{A6155089-C089-455E-B204-4D279B3639E3}" type="slidenum">
              <a:rPr kumimoji="1" lang="ja-JP" altLang="en-US" smtClean="0"/>
              <a:t>‹#›</a:t>
            </a:fld>
            <a:endParaRPr kumimoji="1" lang="ja-JP" altLang="en-US"/>
          </a:p>
        </p:txBody>
      </p:sp>
    </p:spTree>
    <p:extLst>
      <p:ext uri="{BB962C8B-B14F-4D97-AF65-F5344CB8AC3E}">
        <p14:creationId xmlns:p14="http://schemas.microsoft.com/office/powerpoint/2010/main" val="3979211075"/>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このパワーポイントでは，</a:t>
            </a:r>
            <a:r>
              <a:rPr lang="ja-JP" altLang="en-US" sz="1200" dirty="0" smtClean="0">
                <a:solidFill>
                  <a:srgbClr val="FF0000"/>
                </a:solidFill>
              </a:rPr>
              <a:t>組織の立ち上げや推進員等養成のポイントについて解説をします。</a:t>
            </a:r>
            <a:endParaRPr kumimoji="1" lang="ja-JP" altLang="en-US" dirty="0"/>
          </a:p>
        </p:txBody>
      </p:sp>
      <p:sp>
        <p:nvSpPr>
          <p:cNvPr id="4" name="スライド番号プレースホルダー 3"/>
          <p:cNvSpPr>
            <a:spLocks noGrp="1"/>
          </p:cNvSpPr>
          <p:nvPr>
            <p:ph type="sldNum" sz="quarter" idx="10"/>
          </p:nvPr>
        </p:nvSpPr>
        <p:spPr/>
        <p:txBody>
          <a:bodyPr/>
          <a:lstStyle/>
          <a:p>
            <a:fld id="{A6155089-C089-455E-B204-4D279B3639E3}" type="slidenum">
              <a:rPr kumimoji="1" lang="ja-JP" altLang="en-US" smtClean="0"/>
              <a:t>1</a:t>
            </a:fld>
            <a:endParaRPr kumimoji="1" lang="ja-JP" altLang="en-US"/>
          </a:p>
        </p:txBody>
      </p:sp>
    </p:spTree>
    <p:extLst>
      <p:ext uri="{BB962C8B-B14F-4D97-AF65-F5344CB8AC3E}">
        <p14:creationId xmlns:p14="http://schemas.microsoft.com/office/powerpoint/2010/main" val="116062816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ja-JP" sz="1200" kern="1200" dirty="0" smtClean="0">
                <a:solidFill>
                  <a:schemeClr val="tx1"/>
                </a:solidFill>
                <a:effectLst/>
                <a:latin typeface="+mn-lt"/>
                <a:ea typeface="+mn-ea"/>
                <a:cs typeface="+mn-cs"/>
              </a:rPr>
              <a:t>養成講座のポイントの２つ目は，やる気おこしです。</a:t>
            </a:r>
          </a:p>
          <a:p>
            <a:r>
              <a:rPr kumimoji="1" lang="ja-JP" altLang="ja-JP" sz="1200" kern="1200" dirty="0" smtClean="0">
                <a:solidFill>
                  <a:schemeClr val="tx1"/>
                </a:solidFill>
                <a:effectLst/>
                <a:latin typeface="+mn-lt"/>
                <a:ea typeface="+mn-ea"/>
                <a:cs typeface="+mn-cs"/>
              </a:rPr>
              <a:t>養成講座に参加した住民が，関心を持ちやすいように，行政から地域の健康課題や身近な話題の提供を行います。</a:t>
            </a:r>
          </a:p>
          <a:p>
            <a:r>
              <a:rPr kumimoji="1" lang="ja-JP" altLang="ja-JP" sz="1200" kern="1200" dirty="0" smtClean="0">
                <a:solidFill>
                  <a:schemeClr val="tx1"/>
                </a:solidFill>
                <a:effectLst/>
                <a:latin typeface="+mn-lt"/>
                <a:ea typeface="+mn-ea"/>
                <a:cs typeface="+mn-cs"/>
              </a:rPr>
              <a:t>必要に応じて外部講師による「住民組織活動について」と題した講話を行い，講座終了後の組織活動に関心を持ってもらうことも有効でしょう。</a:t>
            </a:r>
          </a:p>
          <a:p>
            <a:r>
              <a:rPr kumimoji="1" lang="ja-JP" altLang="ja-JP" sz="1200" kern="1200" dirty="0" smtClean="0">
                <a:solidFill>
                  <a:schemeClr val="tx1"/>
                </a:solidFill>
                <a:effectLst/>
                <a:latin typeface="+mn-lt"/>
                <a:ea typeface="+mn-ea"/>
                <a:cs typeface="+mn-cs"/>
              </a:rPr>
              <a:t>毎回の講座では，受け身的に話を聴いて終わりではなく，自身が感じたことや学んだことなどを気軽に話せるような場づくりを心掛けることもポイントです。</a:t>
            </a:r>
          </a:p>
          <a:p>
            <a:r>
              <a:rPr kumimoji="1" lang="ja-JP" altLang="ja-JP" sz="1200" kern="1200" dirty="0" smtClean="0">
                <a:solidFill>
                  <a:schemeClr val="tx1"/>
                </a:solidFill>
                <a:effectLst/>
                <a:latin typeface="+mn-lt"/>
                <a:ea typeface="+mn-ea"/>
                <a:cs typeface="+mn-cs"/>
              </a:rPr>
              <a:t>講話を聴いての感想を述べ合うだけでも有効です。</a:t>
            </a:r>
          </a:p>
          <a:p>
            <a:r>
              <a:rPr kumimoji="1" lang="ja-JP" altLang="ja-JP" sz="1200" kern="1200" dirty="0" smtClean="0">
                <a:solidFill>
                  <a:schemeClr val="tx1"/>
                </a:solidFill>
                <a:effectLst/>
                <a:latin typeface="+mn-lt"/>
                <a:ea typeface="+mn-ea"/>
                <a:cs typeface="+mn-cs"/>
              </a:rPr>
              <a:t>自分の発言が尊重されることで，俄然「やる気」が出てくる住民も少なくありません。</a:t>
            </a:r>
          </a:p>
          <a:p>
            <a:r>
              <a:rPr kumimoji="1" lang="ja-JP" altLang="ja-JP" sz="1200" kern="1200" dirty="0" smtClean="0">
                <a:solidFill>
                  <a:schemeClr val="tx1"/>
                </a:solidFill>
                <a:effectLst/>
                <a:latin typeface="+mn-lt"/>
                <a:ea typeface="+mn-ea"/>
                <a:cs typeface="+mn-cs"/>
              </a:rPr>
              <a:t>養成講座は通常，シリーズで開催されますが，次回へつなげる内容を明確にし，参加者が次の講座で何を学ぶのかを意識しながら，主体的に教室に参画できるよう</a:t>
            </a:r>
          </a:p>
          <a:p>
            <a:r>
              <a:rPr kumimoji="1" lang="ja-JP" altLang="ja-JP" sz="1200" kern="1200" dirty="0" smtClean="0">
                <a:solidFill>
                  <a:schemeClr val="tx1"/>
                </a:solidFill>
                <a:effectLst/>
                <a:latin typeface="+mn-lt"/>
                <a:ea typeface="+mn-ea"/>
                <a:cs typeface="+mn-cs"/>
              </a:rPr>
              <a:t>配慮するといいでしょう。</a:t>
            </a:r>
          </a:p>
          <a:p>
            <a:r>
              <a:rPr kumimoji="1" lang="ja-JP" altLang="ja-JP" sz="1200" kern="1200" smtClean="0">
                <a:solidFill>
                  <a:schemeClr val="tx1"/>
                </a:solidFill>
                <a:effectLst/>
                <a:latin typeface="+mn-lt"/>
                <a:ea typeface="+mn-ea"/>
                <a:cs typeface="+mn-cs"/>
              </a:rPr>
              <a:t>講座毎に，何ができるかお互いに意見を出し合い，思いの確認を繰り返しながら，組織づくりへの意欲ややる気を盛り上げていくことになります。</a:t>
            </a:r>
            <a:endParaRPr kumimoji="1" lang="ja-JP" altLang="en-US" dirty="0"/>
          </a:p>
        </p:txBody>
      </p:sp>
      <p:sp>
        <p:nvSpPr>
          <p:cNvPr id="4" name="スライド番号プレースホルダー 3"/>
          <p:cNvSpPr>
            <a:spLocks noGrp="1"/>
          </p:cNvSpPr>
          <p:nvPr>
            <p:ph type="sldNum" sz="quarter" idx="10"/>
          </p:nvPr>
        </p:nvSpPr>
        <p:spPr/>
        <p:txBody>
          <a:bodyPr/>
          <a:lstStyle/>
          <a:p>
            <a:fld id="{A6155089-C089-455E-B204-4D279B3639E3}" type="slidenum">
              <a:rPr kumimoji="1" lang="ja-JP" altLang="en-US" smtClean="0"/>
              <a:t>10</a:t>
            </a:fld>
            <a:endParaRPr kumimoji="1" lang="ja-JP" altLang="en-US"/>
          </a:p>
        </p:txBody>
      </p:sp>
    </p:spTree>
    <p:extLst>
      <p:ext uri="{BB962C8B-B14F-4D97-AF65-F5344CB8AC3E}">
        <p14:creationId xmlns:p14="http://schemas.microsoft.com/office/powerpoint/2010/main" val="18258710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200" dirty="0" smtClean="0"/>
              <a:t>これは，</a:t>
            </a:r>
            <a:r>
              <a:rPr lang="ja-JP" altLang="ja-JP" sz="1200" dirty="0" smtClean="0"/>
              <a:t>母子愛育会</a:t>
            </a:r>
            <a:r>
              <a:rPr lang="ja-JP" altLang="en-US" sz="1200" dirty="0" smtClean="0"/>
              <a:t>が作成している</a:t>
            </a:r>
            <a:r>
              <a:rPr lang="ja-JP" altLang="ja-JP" sz="1200" dirty="0" smtClean="0"/>
              <a:t>「知ろう・活かそう　地区組織」</a:t>
            </a:r>
            <a:r>
              <a:rPr lang="ja-JP" altLang="en-US" sz="1200" dirty="0" smtClean="0"/>
              <a:t>という</a:t>
            </a:r>
            <a:endParaRPr lang="en-US" altLang="ja-JP" sz="120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200" dirty="0" smtClean="0"/>
              <a:t>テキストに紹介されている「</a:t>
            </a:r>
            <a:r>
              <a:rPr lang="ja-JP" altLang="ja-JP" sz="1200" dirty="0" smtClean="0">
                <a:solidFill>
                  <a:srgbClr val="FF0000"/>
                </a:solidFill>
              </a:rPr>
              <a:t>住民組織活動の意義</a:t>
            </a:r>
            <a:r>
              <a:rPr lang="ja-JP" altLang="en-US" sz="1200" dirty="0" smtClean="0">
                <a:solidFill>
                  <a:srgbClr val="FF0000"/>
                </a:solidFill>
              </a:rPr>
              <a:t>」です。</a:t>
            </a:r>
            <a:endParaRPr lang="en-US" altLang="ja-JP" sz="1200" dirty="0" smtClean="0">
              <a:solidFill>
                <a:srgbClr val="FF0000"/>
              </a:solidFill>
            </a:endParaRPr>
          </a:p>
          <a:p>
            <a:pPr marL="0" indent="0">
              <a:buFont typeface="+mj-ea"/>
              <a:buNone/>
            </a:pPr>
            <a:r>
              <a:rPr lang="ja-JP" altLang="en-US" sz="1200" dirty="0" smtClean="0">
                <a:solidFill>
                  <a:srgbClr val="0000FF"/>
                </a:solidFill>
              </a:rPr>
              <a:t>９つの項目が紹介されていますが，多くの住民組織に共通するものでしょう。</a:t>
            </a:r>
            <a:endParaRPr lang="en-US" altLang="ja-JP" sz="1200" dirty="0" smtClean="0">
              <a:solidFill>
                <a:srgbClr val="0000FF"/>
              </a:solidFill>
            </a:endParaRPr>
          </a:p>
          <a:p>
            <a:pPr marL="0" indent="0">
              <a:buFont typeface="+mj-ea"/>
              <a:buNone/>
            </a:pPr>
            <a:r>
              <a:rPr lang="ja-JP" altLang="en-US" sz="1200" dirty="0" smtClean="0">
                <a:solidFill>
                  <a:srgbClr val="0000FF"/>
                </a:solidFill>
              </a:rPr>
              <a:t>　人の役に立っていることを実感する</a:t>
            </a:r>
          </a:p>
          <a:p>
            <a:pPr marL="0" indent="0">
              <a:buFont typeface="+mj-ea"/>
              <a:buNone/>
            </a:pPr>
            <a:r>
              <a:rPr lang="ja-JP" altLang="en-US" sz="1200" dirty="0" smtClean="0">
                <a:solidFill>
                  <a:srgbClr val="0000FF"/>
                </a:solidFill>
              </a:rPr>
              <a:t>　達成感や満足感が得られる</a:t>
            </a:r>
          </a:p>
          <a:p>
            <a:pPr marL="0" indent="0">
              <a:buFont typeface="+mj-ea"/>
              <a:buNone/>
            </a:pPr>
            <a:r>
              <a:rPr lang="ja-JP" altLang="en-US" sz="1200" dirty="0" smtClean="0">
                <a:solidFill>
                  <a:srgbClr val="0000FF"/>
                </a:solidFill>
              </a:rPr>
              <a:t>　自分が思ったり考えたりしていることを，活動を通して実現する</a:t>
            </a:r>
            <a:endParaRPr lang="en-US" altLang="ja-JP" sz="1200" dirty="0" smtClean="0">
              <a:solidFill>
                <a:srgbClr val="0000FF"/>
              </a:solidFill>
            </a:endParaRPr>
          </a:p>
          <a:p>
            <a:pPr marL="0" indent="0">
              <a:buFont typeface="+mj-ea"/>
              <a:buNone/>
            </a:pPr>
            <a:r>
              <a:rPr lang="ja-JP" altLang="en-US" sz="1200" dirty="0" smtClean="0">
                <a:solidFill>
                  <a:srgbClr val="0000FF"/>
                </a:solidFill>
              </a:rPr>
              <a:t>　　　すなわち，自己実現につながる</a:t>
            </a:r>
          </a:p>
          <a:p>
            <a:pPr marL="0" indent="0">
              <a:buFont typeface="+mj-ea"/>
              <a:buNone/>
            </a:pPr>
            <a:r>
              <a:rPr lang="ja-JP" altLang="en-US" sz="1200" dirty="0" smtClean="0">
                <a:solidFill>
                  <a:srgbClr val="0000FF"/>
                </a:solidFill>
              </a:rPr>
              <a:t>　話し合いや活動場面で，自分の役割や出番がある</a:t>
            </a:r>
          </a:p>
          <a:p>
            <a:pPr marL="0" indent="0">
              <a:buFont typeface="+mj-ea"/>
              <a:buNone/>
            </a:pPr>
            <a:r>
              <a:rPr lang="ja-JP" altLang="en-US" sz="1200" dirty="0" smtClean="0">
                <a:solidFill>
                  <a:srgbClr val="0000FF"/>
                </a:solidFill>
              </a:rPr>
              <a:t>　居心地が良く，安心・安全で心やすらぐ時間がある</a:t>
            </a:r>
          </a:p>
          <a:p>
            <a:pPr marL="0" indent="0">
              <a:buFont typeface="+mj-ea"/>
              <a:buNone/>
            </a:pPr>
            <a:r>
              <a:rPr lang="ja-JP" altLang="en-US" sz="1200" dirty="0" smtClean="0">
                <a:solidFill>
                  <a:srgbClr val="0000FF"/>
                </a:solidFill>
              </a:rPr>
              <a:t>　学習により新たな知識や知見が得られる</a:t>
            </a:r>
          </a:p>
          <a:p>
            <a:pPr marL="0" indent="0">
              <a:buFont typeface="+mj-ea"/>
              <a:buNone/>
            </a:pPr>
            <a:r>
              <a:rPr lang="ja-JP" altLang="en-US" sz="1200" dirty="0" smtClean="0">
                <a:solidFill>
                  <a:srgbClr val="0000FF"/>
                </a:solidFill>
              </a:rPr>
              <a:t>　自身と家族の健康にプラスになる</a:t>
            </a:r>
          </a:p>
          <a:p>
            <a:pPr marL="0" indent="0">
              <a:buFont typeface="+mj-ea"/>
              <a:buNone/>
            </a:pPr>
            <a:r>
              <a:rPr lang="ja-JP" altLang="en-US" sz="1200" dirty="0" smtClean="0">
                <a:solidFill>
                  <a:srgbClr val="0000FF"/>
                </a:solidFill>
              </a:rPr>
              <a:t>　仲間との出会いとつながりが生まれる</a:t>
            </a:r>
          </a:p>
          <a:p>
            <a:pPr marL="0" indent="0">
              <a:buFont typeface="+mj-ea"/>
              <a:buNone/>
            </a:pPr>
            <a:r>
              <a:rPr lang="ja-JP" altLang="en-US" sz="1200" dirty="0" smtClean="0">
                <a:solidFill>
                  <a:srgbClr val="0000FF"/>
                </a:solidFill>
              </a:rPr>
              <a:t>　行政との関係が近くなって気軽に相談できる</a:t>
            </a:r>
            <a:endParaRPr lang="en-US" altLang="ja-JP" sz="1200" dirty="0" smtClean="0">
              <a:solidFill>
                <a:srgbClr val="0000FF"/>
              </a:solidFill>
            </a:endParaRPr>
          </a:p>
          <a:p>
            <a:pPr marL="0" indent="0">
              <a:buFont typeface="+mj-ea"/>
              <a:buNone/>
            </a:pPr>
            <a:r>
              <a:rPr lang="ja-JP" altLang="en-US" sz="1200" dirty="0" smtClean="0">
                <a:solidFill>
                  <a:srgbClr val="0000FF"/>
                </a:solidFill>
              </a:rPr>
              <a:t>これらの住民組織活動の意義を，養成講座のなかで，折に触れて学び，活動を通して実感することで，その後の住民組織活動につながることが期待できます。</a:t>
            </a:r>
          </a:p>
          <a:p>
            <a:endParaRPr kumimoji="1" lang="ja-JP" altLang="en-US" dirty="0"/>
          </a:p>
        </p:txBody>
      </p:sp>
      <p:sp>
        <p:nvSpPr>
          <p:cNvPr id="4" name="スライド番号プレースホルダー 3"/>
          <p:cNvSpPr>
            <a:spLocks noGrp="1"/>
          </p:cNvSpPr>
          <p:nvPr>
            <p:ph type="sldNum" sz="quarter" idx="10"/>
          </p:nvPr>
        </p:nvSpPr>
        <p:spPr/>
        <p:txBody>
          <a:bodyPr/>
          <a:lstStyle/>
          <a:p>
            <a:fld id="{A6155089-C089-455E-B204-4D279B3639E3}" type="slidenum">
              <a:rPr kumimoji="1" lang="ja-JP" altLang="en-US" smtClean="0"/>
              <a:t>11</a:t>
            </a:fld>
            <a:endParaRPr kumimoji="1" lang="ja-JP" altLang="en-US"/>
          </a:p>
        </p:txBody>
      </p:sp>
    </p:spTree>
    <p:extLst>
      <p:ext uri="{BB962C8B-B14F-4D97-AF65-F5344CB8AC3E}">
        <p14:creationId xmlns:p14="http://schemas.microsoft.com/office/powerpoint/2010/main" val="57561360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この表は，</a:t>
            </a:r>
            <a:r>
              <a:rPr kumimoji="1" lang="ja-JP" altLang="en-US" sz="1200" dirty="0" smtClean="0">
                <a:solidFill>
                  <a:srgbClr val="FF0000"/>
                </a:solidFill>
              </a:rPr>
              <a:t>ジェンダーとソーシャル・キャピタルの関係についてまとめたものです。</a:t>
            </a:r>
            <a:endParaRPr kumimoji="1" lang="en-US" altLang="ja-JP" sz="1200" dirty="0" smtClean="0">
              <a:solidFill>
                <a:srgbClr val="FF0000"/>
              </a:solidFill>
            </a:endParaRPr>
          </a:p>
          <a:p>
            <a:r>
              <a:rPr kumimoji="1" lang="ja-JP" altLang="en-US" sz="1200" dirty="0" smtClean="0">
                <a:solidFill>
                  <a:srgbClr val="FF0000"/>
                </a:solidFill>
              </a:rPr>
              <a:t>これまで，住民組織活動は多くの場合，女性が大多数を占めていました。</a:t>
            </a:r>
            <a:endParaRPr kumimoji="1" lang="en-US" altLang="ja-JP" sz="1200" dirty="0" smtClean="0">
              <a:solidFill>
                <a:srgbClr val="FF0000"/>
              </a:solidFill>
            </a:endParaRPr>
          </a:p>
          <a:p>
            <a:r>
              <a:rPr kumimoji="1" lang="ja-JP" altLang="en-US" sz="1200" dirty="0" smtClean="0">
                <a:solidFill>
                  <a:srgbClr val="FF0000"/>
                </a:solidFill>
              </a:rPr>
              <a:t>行政の保健師や栄養士も女性であることとが多く，住民組織の育成・支援や協働においては，同じジェンダーの住民を相手にしていたことになります。</a:t>
            </a:r>
            <a:endParaRPr kumimoji="1" lang="en-US" altLang="ja-JP" sz="1200" dirty="0" smtClean="0">
              <a:solidFill>
                <a:srgbClr val="FF0000"/>
              </a:solidFill>
            </a:endParaRPr>
          </a:p>
          <a:p>
            <a:r>
              <a:rPr kumimoji="1" lang="ja-JP" altLang="en-US" dirty="0" smtClean="0"/>
              <a:t>これからの時代は，男性を住民組織活動にどう巻き込むかが重要になってきています。こうした意味で，ソーシャル・キャピタルにおけるジェンダーの違いをより意識しておくことが大切です。</a:t>
            </a:r>
            <a:endParaRPr kumimoji="1" lang="en-US" altLang="ja-JP" dirty="0" smtClean="0"/>
          </a:p>
          <a:p>
            <a:r>
              <a:rPr kumimoji="1" lang="ja-JP" altLang="en-US" dirty="0" smtClean="0"/>
              <a:t>女性と対比する形で，男性のソーシャル・キャピタルの特徴を紹介します。</a:t>
            </a:r>
            <a:endParaRPr kumimoji="1" lang="en-US" altLang="ja-JP" dirty="0" smtClean="0"/>
          </a:p>
          <a:p>
            <a:pPr rtl="0" eaLnBrk="1" fontAlgn="ctr" latinLnBrk="0" hangingPunct="1"/>
            <a:r>
              <a:rPr kumimoji="1" lang="ja-JP" altLang="en-US" sz="1200" b="0" i="0" u="none" strike="noStrike" kern="1200" dirty="0" smtClean="0">
                <a:solidFill>
                  <a:schemeClr val="tx1"/>
                </a:solidFill>
                <a:effectLst/>
                <a:latin typeface="+mn-lt"/>
                <a:ea typeface="+mn-ea"/>
                <a:cs typeface="+mn-cs"/>
              </a:rPr>
              <a:t>まず，</a:t>
            </a:r>
            <a:r>
              <a:rPr kumimoji="1" lang="ja-JP" altLang="ja-JP" sz="1200" b="0" i="0" u="none" strike="noStrike" kern="1200" dirty="0" smtClean="0">
                <a:solidFill>
                  <a:schemeClr val="tx1"/>
                </a:solidFill>
                <a:effectLst/>
                <a:latin typeface="+mn-lt"/>
                <a:ea typeface="+mn-ea"/>
                <a:cs typeface="+mn-cs"/>
              </a:rPr>
              <a:t>男性</a:t>
            </a:r>
            <a:r>
              <a:rPr kumimoji="1" lang="ja-JP" altLang="en-US" sz="1200" b="0" i="0" u="none" strike="noStrike" kern="1200" dirty="0" smtClean="0">
                <a:solidFill>
                  <a:schemeClr val="tx1"/>
                </a:solidFill>
                <a:effectLst/>
                <a:latin typeface="+mn-lt"/>
                <a:ea typeface="+mn-ea"/>
                <a:cs typeface="+mn-cs"/>
              </a:rPr>
              <a:t>は，</a:t>
            </a:r>
            <a:r>
              <a:rPr kumimoji="1" lang="ja-JP" altLang="ja-JP" sz="1200" b="0" i="0" u="none" strike="noStrike" kern="1200" dirty="0" smtClean="0">
                <a:solidFill>
                  <a:schemeClr val="tx1"/>
                </a:solidFill>
                <a:effectLst/>
                <a:latin typeface="+mn-lt"/>
                <a:ea typeface="+mn-ea"/>
                <a:cs typeface="+mn-cs"/>
              </a:rPr>
              <a:t>群れ</a:t>
            </a:r>
            <a:r>
              <a:rPr kumimoji="1" lang="ja-JP" altLang="en-US" sz="1200" b="0" i="0" u="none" strike="noStrike" kern="1200" dirty="0" smtClean="0">
                <a:solidFill>
                  <a:schemeClr val="tx1"/>
                </a:solidFill>
                <a:effectLst/>
                <a:latin typeface="+mn-lt"/>
                <a:ea typeface="+mn-ea"/>
                <a:cs typeface="+mn-cs"/>
              </a:rPr>
              <a:t>ることを好まず，</a:t>
            </a:r>
            <a:r>
              <a:rPr kumimoji="1" lang="ja-JP" altLang="ja-JP" sz="1200" b="0" i="0" u="none" strike="noStrike" kern="1200" dirty="0" smtClean="0">
                <a:solidFill>
                  <a:schemeClr val="tx1"/>
                </a:solidFill>
                <a:effectLst/>
                <a:latin typeface="+mn-lt"/>
                <a:ea typeface="+mn-ea"/>
                <a:cs typeface="+mn-cs"/>
              </a:rPr>
              <a:t>一人で行動</a:t>
            </a:r>
            <a:r>
              <a:rPr kumimoji="1" lang="ja-JP" altLang="en-US" sz="1200" b="0" i="0" u="none" strike="noStrike" kern="1200" dirty="0" smtClean="0">
                <a:solidFill>
                  <a:schemeClr val="tx1"/>
                </a:solidFill>
                <a:effectLst/>
                <a:latin typeface="+mn-lt"/>
                <a:ea typeface="+mn-ea"/>
                <a:cs typeface="+mn-cs"/>
              </a:rPr>
              <a:t>することが多い。</a:t>
            </a:r>
            <a:endParaRPr kumimoji="1" lang="en-US" altLang="ja-JP" sz="1200" b="0" i="0" u="none" strike="noStrike" kern="1200" dirty="0" smtClean="0">
              <a:solidFill>
                <a:schemeClr val="tx1"/>
              </a:solidFill>
              <a:effectLst/>
              <a:latin typeface="+mn-lt"/>
              <a:ea typeface="+mn-ea"/>
              <a:cs typeface="+mn-cs"/>
            </a:endParaRPr>
          </a:p>
          <a:p>
            <a:pPr rtl="0" eaLnBrk="1" fontAlgn="ctr" latinLnBrk="0" hangingPunct="1"/>
            <a:r>
              <a:rPr kumimoji="1" lang="ja-JP" altLang="ja-JP" sz="1200" b="0" i="0" u="none" strike="noStrike" kern="1200" dirty="0" smtClean="0">
                <a:solidFill>
                  <a:schemeClr val="tx1"/>
                </a:solidFill>
                <a:effectLst/>
                <a:latin typeface="+mn-lt"/>
                <a:ea typeface="+mn-ea"/>
                <a:cs typeface="+mn-cs"/>
              </a:rPr>
              <a:t>関係性に学べ</a:t>
            </a:r>
            <a:r>
              <a:rPr kumimoji="1" lang="ja-JP" altLang="en-US" sz="1200" b="0" i="0" u="none" strike="noStrike" kern="1200" dirty="0" smtClean="0">
                <a:solidFill>
                  <a:schemeClr val="tx1"/>
                </a:solidFill>
                <a:effectLst/>
                <a:latin typeface="+mn-lt"/>
                <a:ea typeface="+mn-ea"/>
                <a:cs typeface="+mn-cs"/>
              </a:rPr>
              <a:t>ず，</a:t>
            </a:r>
            <a:r>
              <a:rPr kumimoji="1" lang="ja-JP" altLang="ja-JP" sz="1200" b="0" i="0" u="none" strike="noStrike" kern="1200" dirty="0" smtClean="0">
                <a:solidFill>
                  <a:schemeClr val="tx1"/>
                </a:solidFill>
                <a:effectLst/>
                <a:latin typeface="+mn-lt"/>
                <a:ea typeface="+mn-ea"/>
                <a:cs typeface="+mn-cs"/>
              </a:rPr>
              <a:t>一人で抱え込み，</a:t>
            </a:r>
            <a:r>
              <a:rPr kumimoji="1" lang="ja-JP" altLang="en-US" sz="1200" b="0" i="0" u="none" strike="noStrike" kern="1200" dirty="0" smtClean="0">
                <a:solidFill>
                  <a:schemeClr val="tx1"/>
                </a:solidFill>
                <a:effectLst/>
                <a:latin typeface="+mn-lt"/>
                <a:ea typeface="+mn-ea"/>
                <a:cs typeface="+mn-cs"/>
              </a:rPr>
              <a:t>人に</a:t>
            </a:r>
            <a:r>
              <a:rPr kumimoji="1" lang="ja-JP" altLang="ja-JP" sz="1200" b="0" i="0" u="none" strike="noStrike" kern="1200" dirty="0" smtClean="0">
                <a:solidFill>
                  <a:schemeClr val="tx1"/>
                </a:solidFill>
                <a:effectLst/>
                <a:latin typeface="+mn-lt"/>
                <a:ea typeface="+mn-ea"/>
                <a:cs typeface="+mn-cs"/>
              </a:rPr>
              <a:t>相談できない</a:t>
            </a:r>
            <a:r>
              <a:rPr kumimoji="1" lang="ja-JP" altLang="en-US" sz="1200" b="0" i="0" u="none" strike="noStrike" kern="1200" dirty="0" smtClean="0">
                <a:solidFill>
                  <a:schemeClr val="tx1"/>
                </a:solidFill>
                <a:effectLst/>
                <a:latin typeface="+mn-lt"/>
                <a:ea typeface="+mn-ea"/>
                <a:cs typeface="+mn-cs"/>
              </a:rPr>
              <a:t>。</a:t>
            </a:r>
            <a:endParaRPr kumimoji="1" lang="ja-JP" altLang="ja-JP" sz="1200" b="0" i="0" u="none" strike="noStrike" kern="1200" dirty="0" smtClean="0">
              <a:solidFill>
                <a:schemeClr val="tx1"/>
              </a:solidFill>
              <a:effectLst/>
              <a:latin typeface="+mn-lt"/>
              <a:ea typeface="+mn-ea"/>
              <a:cs typeface="+mn-cs"/>
            </a:endParaRPr>
          </a:p>
          <a:p>
            <a:pPr rtl="0" eaLnBrk="1" fontAlgn="ctr" latinLnBrk="0" hangingPunct="1"/>
            <a:r>
              <a:rPr kumimoji="1" lang="ja-JP" altLang="ja-JP" sz="1200" b="0" i="0" u="none" strike="noStrike" kern="1200" dirty="0" smtClean="0">
                <a:solidFill>
                  <a:schemeClr val="tx1"/>
                </a:solidFill>
                <a:effectLst/>
                <a:latin typeface="+mn-lt"/>
                <a:ea typeface="+mn-ea"/>
                <a:cs typeface="+mn-cs"/>
              </a:rPr>
              <a:t>顕示欲・独占欲・性欲などが強</a:t>
            </a:r>
            <a:r>
              <a:rPr kumimoji="1" lang="ja-JP" altLang="en-US" sz="1200" b="0" i="0" u="none" strike="noStrike" kern="1200" dirty="0" smtClean="0">
                <a:solidFill>
                  <a:schemeClr val="tx1"/>
                </a:solidFill>
                <a:effectLst/>
                <a:latin typeface="+mn-lt"/>
                <a:ea typeface="+mn-ea"/>
                <a:cs typeface="+mn-cs"/>
              </a:rPr>
              <a:t>く，</a:t>
            </a:r>
            <a:r>
              <a:rPr kumimoji="1" lang="ja-JP" altLang="ja-JP" sz="1200" b="0" i="0" u="none" strike="noStrike" kern="1200" dirty="0" smtClean="0">
                <a:solidFill>
                  <a:schemeClr val="tx1"/>
                </a:solidFill>
                <a:effectLst/>
                <a:latin typeface="+mn-lt"/>
                <a:ea typeface="+mn-ea"/>
                <a:cs typeface="+mn-cs"/>
              </a:rPr>
              <a:t>プライドが高い生き物</a:t>
            </a:r>
            <a:r>
              <a:rPr kumimoji="1" lang="ja-JP" altLang="en-US" sz="1200" b="0" i="0" u="none" strike="noStrike" kern="1200" dirty="0" smtClean="0">
                <a:solidFill>
                  <a:schemeClr val="tx1"/>
                </a:solidFill>
                <a:effectLst/>
                <a:latin typeface="+mn-lt"/>
                <a:ea typeface="+mn-ea"/>
                <a:cs typeface="+mn-cs"/>
              </a:rPr>
              <a:t>です。</a:t>
            </a:r>
            <a:endParaRPr kumimoji="1" lang="ja-JP" altLang="ja-JP" sz="1200" b="0" i="0" u="none" strike="noStrike" kern="1200" dirty="0" smtClean="0">
              <a:solidFill>
                <a:schemeClr val="tx1"/>
              </a:solidFill>
              <a:effectLst/>
              <a:latin typeface="+mn-lt"/>
              <a:ea typeface="+mn-ea"/>
              <a:cs typeface="+mn-cs"/>
            </a:endParaRPr>
          </a:p>
          <a:p>
            <a:pPr rtl="0" eaLnBrk="1" fontAlgn="ctr" latinLnBrk="0" hangingPunct="1"/>
            <a:r>
              <a:rPr kumimoji="1" lang="ja-JP" altLang="en-US" sz="1200" b="0" i="0" u="none" strike="noStrike" kern="1200" dirty="0" smtClean="0">
                <a:solidFill>
                  <a:schemeClr val="tx1"/>
                </a:solidFill>
                <a:effectLst>
                  <a:outerShdw blurRad="38100" dist="38100" dir="2700000" algn="tl" rotWithShape="0">
                    <a:srgbClr val="000000">
                      <a:alpha val="43000"/>
                    </a:srgbClr>
                  </a:outerShdw>
                </a:effectLst>
                <a:latin typeface="+mn-lt"/>
                <a:ea typeface="+mn-ea"/>
                <a:cs typeface="+mn-cs"/>
              </a:rPr>
              <a:t>女性が，組織の中で自らの役割を上手に見いだせるのに対して，男性は，組織の中での役割や</a:t>
            </a:r>
            <a:r>
              <a:rPr kumimoji="1" lang="ja-JP" altLang="ja-JP" sz="1200" b="0" i="0" u="none" strike="noStrike" kern="1200" dirty="0" smtClean="0">
                <a:solidFill>
                  <a:schemeClr val="tx1"/>
                </a:solidFill>
                <a:effectLst>
                  <a:outerShdw blurRad="38100" dist="38100" dir="2700000" algn="tl" rotWithShape="0">
                    <a:srgbClr val="000000">
                      <a:alpha val="43000"/>
                    </a:srgbClr>
                  </a:outerShdw>
                </a:effectLst>
                <a:latin typeface="+mn-lt"/>
                <a:ea typeface="+mn-ea"/>
                <a:cs typeface="+mn-cs"/>
              </a:rPr>
              <a:t>活動目的を</a:t>
            </a:r>
            <a:r>
              <a:rPr kumimoji="1" lang="ja-JP" altLang="en-US" sz="1200" b="0" i="0" u="none" strike="noStrike" kern="1200" dirty="0" smtClean="0">
                <a:solidFill>
                  <a:schemeClr val="tx1"/>
                </a:solidFill>
                <a:effectLst>
                  <a:outerShdw blurRad="38100" dist="38100" dir="2700000" algn="tl" rotWithShape="0">
                    <a:srgbClr val="000000">
                      <a:alpha val="43000"/>
                    </a:srgbClr>
                  </a:outerShdw>
                </a:effectLst>
                <a:latin typeface="+mn-lt"/>
                <a:ea typeface="+mn-ea"/>
                <a:cs typeface="+mn-cs"/>
              </a:rPr>
              <a:t>明確に</a:t>
            </a:r>
            <a:r>
              <a:rPr kumimoji="1" lang="ja-JP" altLang="ja-JP" sz="1200" b="0" i="0" u="none" strike="noStrike" kern="1200" dirty="0" smtClean="0">
                <a:solidFill>
                  <a:schemeClr val="tx1"/>
                </a:solidFill>
                <a:effectLst>
                  <a:outerShdw blurRad="38100" dist="38100" dir="2700000" algn="tl" rotWithShape="0">
                    <a:srgbClr val="000000">
                      <a:alpha val="43000"/>
                    </a:srgbClr>
                  </a:outerShdw>
                </a:effectLst>
                <a:latin typeface="+mn-lt"/>
                <a:ea typeface="+mn-ea"/>
                <a:cs typeface="+mn-cs"/>
              </a:rPr>
              <a:t>示す</a:t>
            </a:r>
            <a:r>
              <a:rPr kumimoji="1" lang="ja-JP" altLang="en-US" sz="1200" b="0" i="0" u="none" strike="noStrike" kern="1200" dirty="0" smtClean="0">
                <a:solidFill>
                  <a:schemeClr val="tx1"/>
                </a:solidFill>
                <a:effectLst>
                  <a:outerShdw blurRad="38100" dist="38100" dir="2700000" algn="tl" rotWithShape="0">
                    <a:srgbClr val="000000">
                      <a:alpha val="43000"/>
                    </a:srgbClr>
                  </a:outerShdw>
                </a:effectLst>
                <a:latin typeface="+mn-lt"/>
                <a:ea typeface="+mn-ea"/>
                <a:cs typeface="+mn-cs"/>
              </a:rPr>
              <a:t>ことが必要です</a:t>
            </a:r>
            <a:endParaRPr kumimoji="1" lang="en-US" altLang="ja-JP" sz="1200" b="0" i="0" u="none" strike="noStrike" kern="1200" dirty="0" smtClean="0">
              <a:solidFill>
                <a:schemeClr val="tx1"/>
              </a:solidFill>
              <a:effectLst>
                <a:outerShdw blurRad="38100" dist="38100" dir="2700000" algn="tl" rotWithShape="0">
                  <a:srgbClr val="000000">
                    <a:alpha val="43000"/>
                  </a:srgbClr>
                </a:outerShdw>
              </a:effectLst>
              <a:latin typeface="+mn-lt"/>
              <a:ea typeface="+mn-ea"/>
              <a:cs typeface="+mn-cs"/>
            </a:endParaRPr>
          </a:p>
          <a:p>
            <a:pPr rtl="0" eaLnBrk="1" fontAlgn="ctr" latinLnBrk="0" hangingPunct="1"/>
            <a:r>
              <a:rPr kumimoji="1" lang="ja-JP" altLang="en-US" sz="1200" b="0" i="0" u="none" strike="noStrike" kern="1200" dirty="0" smtClean="0">
                <a:solidFill>
                  <a:schemeClr val="tx1"/>
                </a:solidFill>
                <a:effectLst/>
                <a:latin typeface="+mn-lt"/>
                <a:ea typeface="+mn-ea"/>
                <a:cs typeface="+mn-cs"/>
              </a:rPr>
              <a:t>リタイアした後も，</a:t>
            </a:r>
            <a:r>
              <a:rPr kumimoji="1" lang="ja-JP" altLang="ja-JP" sz="1200" b="0" i="0" u="none" strike="noStrike" kern="1200" dirty="0" smtClean="0">
                <a:solidFill>
                  <a:schemeClr val="tx1"/>
                </a:solidFill>
                <a:effectLst>
                  <a:outerShdw blurRad="38100" dist="38100" dir="2700000" algn="tl" rotWithShape="0">
                    <a:srgbClr val="000000">
                      <a:alpha val="43000"/>
                    </a:srgbClr>
                  </a:outerShdw>
                </a:effectLst>
                <a:latin typeface="+mn-lt"/>
                <a:ea typeface="+mn-ea"/>
                <a:cs typeface="+mn-cs"/>
              </a:rPr>
              <a:t>名刺</a:t>
            </a:r>
            <a:r>
              <a:rPr kumimoji="1" lang="ja-JP" altLang="en-US" sz="1200" b="0" i="0" u="none" strike="noStrike" kern="1200" dirty="0" smtClean="0">
                <a:solidFill>
                  <a:schemeClr val="tx1"/>
                </a:solidFill>
                <a:effectLst>
                  <a:outerShdw blurRad="38100" dist="38100" dir="2700000" algn="tl" rotWithShape="0">
                    <a:srgbClr val="000000">
                      <a:alpha val="43000"/>
                    </a:srgbClr>
                  </a:outerShdw>
                </a:effectLst>
                <a:latin typeface="+mn-lt"/>
                <a:ea typeface="+mn-ea"/>
                <a:cs typeface="+mn-cs"/>
              </a:rPr>
              <a:t>や</a:t>
            </a:r>
            <a:r>
              <a:rPr kumimoji="1" lang="ja-JP" altLang="ja-JP" sz="1200" b="0" i="0" u="none" strike="noStrike" kern="1200" dirty="0" smtClean="0">
                <a:solidFill>
                  <a:schemeClr val="tx1"/>
                </a:solidFill>
                <a:effectLst>
                  <a:outerShdw blurRad="38100" dist="38100" dir="2700000" algn="tl" rotWithShape="0">
                    <a:srgbClr val="000000">
                      <a:alpha val="43000"/>
                    </a:srgbClr>
                  </a:outerShdw>
                </a:effectLst>
                <a:latin typeface="+mn-lt"/>
                <a:ea typeface="+mn-ea"/>
                <a:cs typeface="+mn-cs"/>
              </a:rPr>
              <a:t>肩書</a:t>
            </a:r>
            <a:r>
              <a:rPr kumimoji="1" lang="ja-JP" altLang="en-US" sz="1200" b="0" i="0" u="none" strike="noStrike" kern="1200" dirty="0" smtClean="0">
                <a:solidFill>
                  <a:schemeClr val="tx1"/>
                </a:solidFill>
                <a:effectLst>
                  <a:outerShdw blurRad="38100" dist="38100" dir="2700000" algn="tl" rotWithShape="0">
                    <a:srgbClr val="000000">
                      <a:alpha val="43000"/>
                    </a:srgbClr>
                  </a:outerShdw>
                </a:effectLst>
                <a:latin typeface="+mn-lt"/>
                <a:ea typeface="+mn-ea"/>
                <a:cs typeface="+mn-cs"/>
              </a:rPr>
              <a:t>にこだわることが少なくありません。</a:t>
            </a:r>
            <a:endParaRPr kumimoji="1" lang="en-US" altLang="ja-JP" sz="1200" b="0" i="0" u="none" strike="noStrike" kern="1200" dirty="0" smtClean="0">
              <a:solidFill>
                <a:schemeClr val="tx1"/>
              </a:solidFill>
              <a:effectLst>
                <a:outerShdw blurRad="38100" dist="38100" dir="2700000" algn="tl" rotWithShape="0">
                  <a:srgbClr val="000000">
                    <a:alpha val="43000"/>
                  </a:srgbClr>
                </a:outerShdw>
              </a:effectLst>
              <a:latin typeface="+mn-lt"/>
              <a:ea typeface="+mn-ea"/>
              <a:cs typeface="+mn-cs"/>
            </a:endParaRPr>
          </a:p>
          <a:p>
            <a:pPr rtl="0" eaLnBrk="1" fontAlgn="ctr" latinLnBrk="0" hangingPunct="1"/>
            <a:r>
              <a:rPr kumimoji="1" lang="ja-JP" altLang="ja-JP" sz="1200" b="0" i="0" u="none" strike="noStrike" kern="1200" dirty="0" smtClean="0">
                <a:solidFill>
                  <a:schemeClr val="tx1"/>
                </a:solidFill>
                <a:effectLst/>
                <a:latin typeface="+mn-lt"/>
                <a:ea typeface="+mn-ea"/>
                <a:cs typeface="+mn-cs"/>
              </a:rPr>
              <a:t>人に言われても変われない</a:t>
            </a:r>
            <a:r>
              <a:rPr kumimoji="1" lang="ja-JP" altLang="en-US" sz="1200" b="0" i="0" u="none" strike="noStrike" kern="1200" dirty="0" smtClean="0">
                <a:solidFill>
                  <a:schemeClr val="tx1"/>
                </a:solidFill>
                <a:effectLst/>
                <a:latin typeface="+mn-lt"/>
                <a:ea typeface="+mn-ea"/>
                <a:cs typeface="+mn-cs"/>
              </a:rPr>
              <a:t>くせに，</a:t>
            </a:r>
            <a:r>
              <a:rPr kumimoji="1" lang="ja-JP" altLang="ja-JP" sz="1200" b="0" i="0" u="none" strike="noStrike" kern="1200" dirty="0" smtClean="0">
                <a:solidFill>
                  <a:schemeClr val="tx1"/>
                </a:solidFill>
                <a:effectLst>
                  <a:outerShdw blurRad="38100" dist="38100" dir="2700000" algn="tl" rotWithShape="0">
                    <a:srgbClr val="000000">
                      <a:alpha val="43000"/>
                    </a:srgbClr>
                  </a:outerShdw>
                </a:effectLst>
                <a:latin typeface="+mn-lt"/>
                <a:ea typeface="+mn-ea"/>
                <a:cs typeface="+mn-cs"/>
              </a:rPr>
              <a:t>おだてられないと，いじける</a:t>
            </a:r>
            <a:r>
              <a:rPr kumimoji="1" lang="ja-JP" altLang="en-US" sz="1200" b="0" i="0" u="none" strike="noStrike" kern="1200" dirty="0" smtClean="0">
                <a:solidFill>
                  <a:schemeClr val="tx1"/>
                </a:solidFill>
                <a:effectLst>
                  <a:outerShdw blurRad="38100" dist="38100" dir="2700000" algn="tl" rotWithShape="0">
                    <a:srgbClr val="000000">
                      <a:alpha val="43000"/>
                    </a:srgbClr>
                  </a:outerShdw>
                </a:effectLst>
                <a:latin typeface="+mn-lt"/>
                <a:ea typeface="+mn-ea"/>
                <a:cs typeface="+mn-cs"/>
              </a:rPr>
              <a:t>という少々厄介な生き物です。</a:t>
            </a:r>
            <a:endParaRPr kumimoji="1" lang="en-US" altLang="ja-JP" sz="1200" b="0" i="0" u="none" strike="noStrike" kern="1200" dirty="0" smtClean="0">
              <a:solidFill>
                <a:schemeClr val="tx1"/>
              </a:solidFill>
              <a:effectLst>
                <a:outerShdw blurRad="38100" dist="38100" dir="2700000" algn="tl" rotWithShape="0">
                  <a:srgbClr val="000000">
                    <a:alpha val="43000"/>
                  </a:srgbClr>
                </a:outerShdw>
              </a:effectLst>
              <a:latin typeface="+mn-lt"/>
              <a:ea typeface="+mn-ea"/>
              <a:cs typeface="+mn-cs"/>
            </a:endParaRPr>
          </a:p>
          <a:p>
            <a:pPr rtl="0" eaLnBrk="1" fontAlgn="ctr" latinLnBrk="0" hangingPunct="1"/>
            <a:r>
              <a:rPr kumimoji="1" lang="ja-JP" altLang="en-US" sz="1200" b="0" i="0" u="none" strike="noStrike" kern="1200" dirty="0" smtClean="0">
                <a:solidFill>
                  <a:schemeClr val="tx1"/>
                </a:solidFill>
                <a:effectLst/>
                <a:latin typeface="+mn-lt"/>
                <a:ea typeface="+mn-ea"/>
                <a:cs typeface="+mn-cs"/>
              </a:rPr>
              <a:t>ソーシャル・キャピタルの醸成を図る際に，こうした男性の特性を理解しておくと良いでしょう。</a:t>
            </a:r>
            <a:endParaRPr kumimoji="1" lang="en-US" altLang="ja-JP" sz="1200" b="0" i="0" u="none" strike="noStrike" kern="1200" dirty="0" smtClean="0">
              <a:solidFill>
                <a:schemeClr val="tx1"/>
              </a:solidFill>
              <a:effectLst/>
              <a:latin typeface="+mn-lt"/>
              <a:ea typeface="+mn-ea"/>
              <a:cs typeface="+mn-cs"/>
            </a:endParaRPr>
          </a:p>
          <a:p>
            <a:pPr rtl="0" eaLnBrk="1" fontAlgn="ctr" latinLnBrk="0" hangingPunct="1"/>
            <a:r>
              <a:rPr kumimoji="1" lang="ja-JP" altLang="en-US" sz="1200" b="0" i="0" u="none" strike="noStrike" kern="1200" dirty="0" smtClean="0">
                <a:solidFill>
                  <a:schemeClr val="tx1"/>
                </a:solidFill>
                <a:effectLst/>
                <a:latin typeface="+mn-lt"/>
                <a:ea typeface="+mn-ea"/>
                <a:cs typeface="+mn-cs"/>
              </a:rPr>
              <a:t>特に，人には相談したがらないのに，人から，特に女性から，相談されるのは，まんざらでもないことや組織の中で，明確な役割を与えることや，少しおだててその気にさせることなどは，多くの保健師や栄養士が活用している男性の「操縦法」かもしれません。</a:t>
            </a:r>
            <a:endParaRPr kumimoji="1" lang="en-US" altLang="ja-JP" dirty="0" smtClean="0"/>
          </a:p>
          <a:p>
            <a:endParaRPr kumimoji="1" lang="ja-JP" altLang="en-US" dirty="0"/>
          </a:p>
        </p:txBody>
      </p:sp>
      <p:sp>
        <p:nvSpPr>
          <p:cNvPr id="4" name="スライド番号プレースホルダー 3"/>
          <p:cNvSpPr>
            <a:spLocks noGrp="1"/>
          </p:cNvSpPr>
          <p:nvPr>
            <p:ph type="sldNum" sz="quarter" idx="10"/>
          </p:nvPr>
        </p:nvSpPr>
        <p:spPr/>
        <p:txBody>
          <a:bodyPr/>
          <a:lstStyle/>
          <a:p>
            <a:fld id="{A6155089-C089-455E-B204-4D279B3639E3}" type="slidenum">
              <a:rPr kumimoji="1" lang="ja-JP" altLang="en-US" smtClean="0"/>
              <a:t>12</a:t>
            </a:fld>
            <a:endParaRPr kumimoji="1" lang="ja-JP" altLang="en-US"/>
          </a:p>
        </p:txBody>
      </p:sp>
    </p:spTree>
    <p:extLst>
      <p:ext uri="{BB962C8B-B14F-4D97-AF65-F5344CB8AC3E}">
        <p14:creationId xmlns:p14="http://schemas.microsoft.com/office/powerpoint/2010/main" val="71145735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養成講座のポイントの３つ目は，急がず，確実に基盤づくりを進めることです。</a:t>
            </a:r>
            <a:endParaRPr kumimoji="1" lang="en-US" altLang="ja-JP" dirty="0" smtClean="0"/>
          </a:p>
          <a:p>
            <a:r>
              <a:rPr kumimoji="1" lang="ja-JP" altLang="en-US" dirty="0" smtClean="0"/>
              <a:t>組織の必要性が理解できたら，体制づくりに移行します。</a:t>
            </a:r>
          </a:p>
          <a:p>
            <a:r>
              <a:rPr kumimoji="1" lang="ja-JP" altLang="en-US" dirty="0" smtClean="0"/>
              <a:t>このとき，一人に多くの負担がかからないよう，住民ひとり一人が「役割」を持てるようにすることがポイントです。</a:t>
            </a:r>
          </a:p>
          <a:p>
            <a:r>
              <a:rPr kumimoji="1" lang="ja-JP" altLang="en-US" dirty="0" smtClean="0"/>
              <a:t>一人だけ先に進んでしまい，途中で意欲が減退したりすることがないよう，無理のないペースで進め，ことあるごとに話し合いの機会を持ち，進捗状況を確認し合いましょう。</a:t>
            </a:r>
          </a:p>
          <a:p>
            <a:r>
              <a:rPr kumimoji="1" lang="ja-JP" altLang="en-US" dirty="0" smtClean="0"/>
              <a:t>子育て中の推進員等には，子どもを連れての参加も歓迎する雰囲気づくりも大切です。</a:t>
            </a:r>
          </a:p>
          <a:p>
            <a:r>
              <a:rPr kumimoji="1" lang="ja-JP" altLang="en-US" dirty="0" smtClean="0"/>
              <a:t>会議や学習会に欠席したメンバーは，次回からの参加がしづらくなることも少なくないので，欠席した会議の内容をしっかり伝えることが大切です。</a:t>
            </a:r>
            <a:endParaRPr kumimoji="1" lang="en-US" altLang="ja-JP" dirty="0" smtClean="0"/>
          </a:p>
          <a:p>
            <a:r>
              <a:rPr kumimoji="1" lang="ja-JP" altLang="en-US" dirty="0" smtClean="0"/>
              <a:t>けっして，欠席したことを非難したり，責めたりしないことです。</a:t>
            </a:r>
          </a:p>
          <a:p>
            <a:endParaRPr kumimoji="1" lang="ja-JP" altLang="en-US" dirty="0"/>
          </a:p>
        </p:txBody>
      </p:sp>
      <p:sp>
        <p:nvSpPr>
          <p:cNvPr id="4" name="スライド番号プレースホルダー 3"/>
          <p:cNvSpPr>
            <a:spLocks noGrp="1"/>
          </p:cNvSpPr>
          <p:nvPr>
            <p:ph type="sldNum" sz="quarter" idx="10"/>
          </p:nvPr>
        </p:nvSpPr>
        <p:spPr/>
        <p:txBody>
          <a:bodyPr/>
          <a:lstStyle/>
          <a:p>
            <a:fld id="{A6155089-C089-455E-B204-4D279B3639E3}" type="slidenum">
              <a:rPr kumimoji="1" lang="ja-JP" altLang="en-US" smtClean="0"/>
              <a:t>13</a:t>
            </a:fld>
            <a:endParaRPr kumimoji="1" lang="ja-JP" altLang="en-US"/>
          </a:p>
        </p:txBody>
      </p:sp>
    </p:spTree>
    <p:extLst>
      <p:ext uri="{BB962C8B-B14F-4D97-AF65-F5344CB8AC3E}">
        <p14:creationId xmlns:p14="http://schemas.microsoft.com/office/powerpoint/2010/main" val="146514440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sz="1200" dirty="0" smtClean="0">
                <a:solidFill>
                  <a:srgbClr val="FF0000"/>
                </a:solidFill>
              </a:rPr>
              <a:t>養成講座のポイントの４つ目は，</a:t>
            </a:r>
            <a:r>
              <a:rPr lang="ja-JP" altLang="ja-JP" sz="1200" dirty="0" smtClean="0">
                <a:solidFill>
                  <a:srgbClr val="FF3399"/>
                </a:solidFill>
                <a:effectLst>
                  <a:outerShdw blurRad="38100" dist="38100" dir="2700000" algn="tl">
                    <a:srgbClr val="000000">
                      <a:alpha val="43137"/>
                    </a:srgbClr>
                  </a:outerShdw>
                </a:effectLst>
              </a:rPr>
              <a:t>環境を整える</a:t>
            </a:r>
            <a:r>
              <a:rPr lang="ja-JP" altLang="en-US" sz="1200" dirty="0" smtClean="0">
                <a:solidFill>
                  <a:srgbClr val="FF3399"/>
                </a:solidFill>
                <a:effectLst>
                  <a:outerShdw blurRad="38100" dist="38100" dir="2700000" algn="tl">
                    <a:srgbClr val="000000">
                      <a:alpha val="43137"/>
                    </a:srgbClr>
                  </a:outerShdw>
                </a:effectLst>
              </a:rPr>
              <a:t>ことです。</a:t>
            </a:r>
            <a:endParaRPr lang="en-US" altLang="ja-JP" sz="1200" dirty="0" smtClean="0">
              <a:solidFill>
                <a:srgbClr val="FF3399"/>
              </a:solidFill>
              <a:effectLst>
                <a:outerShdw blurRad="38100" dist="38100" dir="2700000" algn="tl">
                  <a:srgbClr val="000000">
                    <a:alpha val="43137"/>
                  </a:srgbClr>
                </a:outerShdw>
              </a:effectLst>
            </a:endParaRPr>
          </a:p>
          <a:p>
            <a:r>
              <a:rPr kumimoji="1" lang="ja-JP" altLang="en-US" dirty="0" smtClean="0"/>
              <a:t>行政は，養成講座の開催と並行して，講座終了後の新たな組織の立ち上げについて理解を得るため，関係団体・組織に「根回し」をする必要があります。</a:t>
            </a:r>
          </a:p>
          <a:p>
            <a:r>
              <a:rPr kumimoji="1" lang="ja-JP" altLang="en-US" dirty="0" smtClean="0"/>
              <a:t>特に，モデル地区として立ち上げる場合には，地域で説明会や懇談会を開催し，地域住民と十分なコンセンサスが得られるようにすることが大切です。</a:t>
            </a:r>
          </a:p>
          <a:p>
            <a:r>
              <a:rPr kumimoji="1" lang="ja-JP" altLang="en-US" dirty="0" smtClean="0"/>
              <a:t>このため，地区役員や関係者との事前協議を行い，会議や学習会の開催時には，司会や進行，挨拶等地区住民代表がするなどして，行政と協働での組織づくりであることを住民に理解してもらうことが重要です。</a:t>
            </a:r>
          </a:p>
          <a:p>
            <a:r>
              <a:rPr kumimoji="1" lang="ja-JP" altLang="en-US" dirty="0" smtClean="0"/>
              <a:t>また，養成講座や住民説明の経過などを折に触れ，タイムリーに広報しておくと，当該地区のみならず将来，全域での組織育成に向けての意識付けに効果的です。</a:t>
            </a:r>
            <a:endParaRPr kumimoji="1" lang="ja-JP" altLang="en-US" dirty="0"/>
          </a:p>
        </p:txBody>
      </p:sp>
      <p:sp>
        <p:nvSpPr>
          <p:cNvPr id="4" name="スライド番号プレースホルダー 3"/>
          <p:cNvSpPr>
            <a:spLocks noGrp="1"/>
          </p:cNvSpPr>
          <p:nvPr>
            <p:ph type="sldNum" sz="quarter" idx="10"/>
          </p:nvPr>
        </p:nvSpPr>
        <p:spPr/>
        <p:txBody>
          <a:bodyPr/>
          <a:lstStyle/>
          <a:p>
            <a:fld id="{A6155089-C089-455E-B204-4D279B3639E3}" type="slidenum">
              <a:rPr kumimoji="1" lang="ja-JP" altLang="en-US" smtClean="0"/>
              <a:t>14</a:t>
            </a:fld>
            <a:endParaRPr kumimoji="1" lang="ja-JP" altLang="en-US"/>
          </a:p>
        </p:txBody>
      </p:sp>
    </p:spTree>
    <p:extLst>
      <p:ext uri="{BB962C8B-B14F-4D97-AF65-F5344CB8AC3E}">
        <p14:creationId xmlns:p14="http://schemas.microsoft.com/office/powerpoint/2010/main" val="111829214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sz="1200" dirty="0" smtClean="0">
                <a:solidFill>
                  <a:srgbClr val="FF0000"/>
                </a:solidFill>
              </a:rPr>
              <a:t>立ち上げに当たり，行政で確認すべきことについて解説をします。</a:t>
            </a:r>
            <a:endParaRPr kumimoji="1" lang="en-US" altLang="ja-JP" sz="1200" dirty="0" smtClean="0">
              <a:solidFill>
                <a:srgbClr val="FF0000"/>
              </a:solidFill>
            </a:endParaRPr>
          </a:p>
          <a:p>
            <a:r>
              <a:rPr kumimoji="1" lang="ja-JP" altLang="en-US" sz="1200" dirty="0" smtClean="0">
                <a:solidFill>
                  <a:srgbClr val="FF0000"/>
                </a:solidFill>
              </a:rPr>
              <a:t>まず，担当者間での意思統一を図ることです。</a:t>
            </a:r>
            <a:endParaRPr kumimoji="1" lang="en-US" altLang="ja-JP" sz="1200" dirty="0" smtClean="0">
              <a:solidFill>
                <a:srgbClr val="FF0000"/>
              </a:solidFill>
            </a:endParaRPr>
          </a:p>
          <a:p>
            <a:r>
              <a:rPr kumimoji="1" lang="ja-JP" altLang="en-US" sz="1200" dirty="0" smtClean="0">
                <a:solidFill>
                  <a:srgbClr val="FF0000"/>
                </a:solidFill>
              </a:rPr>
              <a:t>保健師や栄養士といった担当者間で，直接関わっている事業，また，担当する地区やグループにおける健康課題の解決のために，組織育成が必要かどうか，認識の共有を図ります。</a:t>
            </a:r>
          </a:p>
          <a:p>
            <a:r>
              <a:rPr kumimoji="1" lang="ja-JP" altLang="en-US" sz="1200" dirty="0" smtClean="0">
                <a:solidFill>
                  <a:srgbClr val="FF0000"/>
                </a:solidFill>
              </a:rPr>
              <a:t>次に，係内や課内での意思統一を図ります。</a:t>
            </a:r>
            <a:br>
              <a:rPr kumimoji="1" lang="ja-JP" altLang="en-US" sz="1200" dirty="0" smtClean="0">
                <a:solidFill>
                  <a:srgbClr val="FF0000"/>
                </a:solidFill>
              </a:rPr>
            </a:br>
            <a:r>
              <a:rPr kumimoji="1" lang="ja-JP" altLang="en-US" sz="1200" dirty="0" smtClean="0">
                <a:solidFill>
                  <a:srgbClr val="FF0000"/>
                </a:solidFill>
              </a:rPr>
              <a:t>係内・課内で，他の担当者や上司も交えて，行政だけでは解決が困難な多くの課題の解決に，住民との協働が重要であることについて，コンセンサスを得ることが大切です。</a:t>
            </a:r>
            <a:br>
              <a:rPr kumimoji="1" lang="ja-JP" altLang="en-US" sz="1200" dirty="0" smtClean="0">
                <a:solidFill>
                  <a:srgbClr val="FF0000"/>
                </a:solidFill>
              </a:rPr>
            </a:br>
            <a:r>
              <a:rPr kumimoji="1" lang="ja-JP" altLang="en-US" sz="1200" dirty="0" smtClean="0">
                <a:solidFill>
                  <a:srgbClr val="FF0000"/>
                </a:solidFill>
              </a:rPr>
              <a:t>住民組織の育成にあたり，どのような課題があるのか，人的配置や予算の確保，住民との協議内容について検討を重ねます。</a:t>
            </a:r>
          </a:p>
          <a:p>
            <a:r>
              <a:rPr kumimoji="1" lang="ja-JP" altLang="en-US" dirty="0" smtClean="0"/>
              <a:t>特に，住民との事前の協議等にどれくらい時間を要するのか，養成講座の開催回数など，業務量を見積もり，必要な人的配置をすることが重要です。</a:t>
            </a:r>
            <a:endParaRPr kumimoji="1" lang="ja-JP" altLang="en-US" dirty="0"/>
          </a:p>
        </p:txBody>
      </p:sp>
      <p:sp>
        <p:nvSpPr>
          <p:cNvPr id="4" name="スライド番号プレースホルダー 3"/>
          <p:cNvSpPr>
            <a:spLocks noGrp="1"/>
          </p:cNvSpPr>
          <p:nvPr>
            <p:ph type="sldNum" sz="quarter" idx="10"/>
          </p:nvPr>
        </p:nvSpPr>
        <p:spPr/>
        <p:txBody>
          <a:bodyPr/>
          <a:lstStyle/>
          <a:p>
            <a:fld id="{A6155089-C089-455E-B204-4D279B3639E3}" type="slidenum">
              <a:rPr kumimoji="1" lang="ja-JP" altLang="en-US" smtClean="0"/>
              <a:t>2</a:t>
            </a:fld>
            <a:endParaRPr kumimoji="1" lang="ja-JP" altLang="en-US"/>
          </a:p>
        </p:txBody>
      </p:sp>
    </p:spTree>
    <p:extLst>
      <p:ext uri="{BB962C8B-B14F-4D97-AF65-F5344CB8AC3E}">
        <p14:creationId xmlns:p14="http://schemas.microsoft.com/office/powerpoint/2010/main" val="158909744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次に必要なことは，住民組織の育成を市町村の施策として位置づけることです。</a:t>
            </a:r>
            <a:endParaRPr kumimoji="1" lang="en-US" altLang="ja-JP" dirty="0" smtClean="0"/>
          </a:p>
          <a:p>
            <a:r>
              <a:rPr kumimoji="1" lang="ja-JP" altLang="en-US" dirty="0" smtClean="0"/>
              <a:t>住民組織育成・支援が，職員の異動等に関係なく，継続的に行われるようにするには，施策の一つとして位置づける必要があります。</a:t>
            </a:r>
            <a:br>
              <a:rPr kumimoji="1" lang="ja-JP" altLang="en-US" dirty="0" smtClean="0"/>
            </a:br>
            <a:r>
              <a:rPr kumimoji="1" lang="ja-JP" altLang="en-US" dirty="0" smtClean="0"/>
              <a:t>このため，住民組織の計画的な育成支援を市町村総合計画や保健福祉計画等に盛り込むとともに，「まちづくり条例」など，条例化することにより，予算等が確保しやすい体制を作っていくことが必要です。</a:t>
            </a:r>
          </a:p>
          <a:p>
            <a:endParaRPr kumimoji="1" lang="en-US" altLang="ja-JP" dirty="0" smtClean="0"/>
          </a:p>
          <a:p>
            <a:r>
              <a:rPr kumimoji="1" lang="ja-JP" altLang="en-US" dirty="0" smtClean="0"/>
              <a:t>住民組織を立ち上げる場合には，立ち上げの手法の選択も重要です。</a:t>
            </a:r>
            <a:br>
              <a:rPr kumimoji="1" lang="ja-JP" altLang="en-US" dirty="0" smtClean="0"/>
            </a:br>
            <a:r>
              <a:rPr kumimoji="1" lang="ja-JP" altLang="en-US" dirty="0" smtClean="0"/>
              <a:t>組織育成を何のために行うのか，その目的に応じた立ち上げの手法を選択します。</a:t>
            </a:r>
            <a:br>
              <a:rPr kumimoji="1" lang="ja-JP" altLang="en-US" dirty="0" smtClean="0"/>
            </a:br>
            <a:r>
              <a:rPr kumimoji="1" lang="ja-JP" altLang="en-US" dirty="0" smtClean="0"/>
              <a:t>当初は，取り組みやすい手法で開始し，育成経過を見ながら，新たな手法へと移行することも効果的です。　</a:t>
            </a:r>
          </a:p>
          <a:p>
            <a:endParaRPr kumimoji="1" lang="ja-JP" altLang="en-US" dirty="0" smtClean="0"/>
          </a:p>
          <a:p>
            <a:endParaRPr kumimoji="1" lang="ja-JP" altLang="en-US" dirty="0"/>
          </a:p>
        </p:txBody>
      </p:sp>
      <p:sp>
        <p:nvSpPr>
          <p:cNvPr id="4" name="スライド番号プレースホルダー 3"/>
          <p:cNvSpPr>
            <a:spLocks noGrp="1"/>
          </p:cNvSpPr>
          <p:nvPr>
            <p:ph type="sldNum" sz="quarter" idx="10"/>
          </p:nvPr>
        </p:nvSpPr>
        <p:spPr/>
        <p:txBody>
          <a:bodyPr/>
          <a:lstStyle/>
          <a:p>
            <a:fld id="{A6155089-C089-455E-B204-4D279B3639E3}" type="slidenum">
              <a:rPr kumimoji="1" lang="ja-JP" altLang="en-US" smtClean="0"/>
              <a:t>3</a:t>
            </a:fld>
            <a:endParaRPr kumimoji="1" lang="ja-JP" altLang="en-US"/>
          </a:p>
        </p:txBody>
      </p:sp>
    </p:spTree>
    <p:extLst>
      <p:ext uri="{BB962C8B-B14F-4D97-AF65-F5344CB8AC3E}">
        <p14:creationId xmlns:p14="http://schemas.microsoft.com/office/powerpoint/2010/main" val="261875608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sz="1200" dirty="0" smtClean="0">
                <a:solidFill>
                  <a:srgbClr val="FF0000"/>
                </a:solidFill>
              </a:rPr>
              <a:t>住民組織の立ち上げで次に必要なのが，住民とのコンセンサスの形成です。</a:t>
            </a:r>
            <a:endParaRPr kumimoji="1" lang="en-US" altLang="ja-JP" sz="1200" dirty="0" smtClean="0">
              <a:solidFill>
                <a:srgbClr val="FF0000"/>
              </a:solidFill>
            </a:endParaRPr>
          </a:p>
          <a:p>
            <a:r>
              <a:rPr kumimoji="1" lang="ja-JP" altLang="en-US" dirty="0" smtClean="0"/>
              <a:t>そのためには，まず，住民と行政で，地域の課題を共有します。</a:t>
            </a:r>
            <a:br>
              <a:rPr kumimoji="1" lang="ja-JP" altLang="en-US" dirty="0" smtClean="0"/>
            </a:br>
            <a:r>
              <a:rPr kumimoji="1" lang="ja-JP" altLang="en-US" dirty="0" smtClean="0"/>
              <a:t>住民側が感じている課題を把握するとともに，行政が把握している健康指標等のデータを提示し，地域の「めざす姿」を話し合う中で，地域の課題を共有することです。</a:t>
            </a:r>
          </a:p>
          <a:p>
            <a:r>
              <a:rPr kumimoji="1" lang="ja-JP" altLang="en-US" dirty="0" smtClean="0"/>
              <a:t>ここでは，課題を解決することで，どのような暮らしができたらいいのか，めざす姿を一緒に確認し，そのめざす姿と現状とのギャップという形で地域の課題を把握することがポイントです。</a:t>
            </a:r>
            <a:endParaRPr kumimoji="1" lang="en-US" altLang="ja-JP" dirty="0" smtClean="0"/>
          </a:p>
          <a:p>
            <a:r>
              <a:rPr kumimoji="1" lang="ja-JP" altLang="en-US" dirty="0" smtClean="0"/>
              <a:t>次に，対象地域の住民に組織の必要性について理解してもらいます。</a:t>
            </a:r>
            <a:br>
              <a:rPr kumimoji="1" lang="ja-JP" altLang="en-US" dirty="0" smtClean="0"/>
            </a:br>
            <a:r>
              <a:rPr kumimoji="1" lang="ja-JP" altLang="en-US" dirty="0" smtClean="0"/>
              <a:t>共通の課題の解決に当たり，たくさんある解決策のひとつの解決策として，住民組織があること，そして，住民による自主的な活動により，行政と協働で同じ目標に向かって課題を解決していくことの意義を説明し，理解を得ます。</a:t>
            </a:r>
            <a:endParaRPr kumimoji="1" lang="en-US" altLang="ja-JP" dirty="0" smtClean="0"/>
          </a:p>
          <a:p>
            <a:r>
              <a:rPr kumimoji="1" lang="ja-JP" altLang="en-US" dirty="0" smtClean="0"/>
              <a:t>ここで気を付けたいことは，組織の立ち上げを地域住民に押し付けないことです。</a:t>
            </a:r>
            <a:endParaRPr kumimoji="1" lang="en-US" altLang="ja-JP" dirty="0" smtClean="0"/>
          </a:p>
          <a:p>
            <a:r>
              <a:rPr kumimoji="1" lang="ja-JP" altLang="en-US" dirty="0" smtClean="0"/>
              <a:t>あくまで，住民の主体性を尊重することが大切です。</a:t>
            </a:r>
          </a:p>
          <a:p>
            <a:r>
              <a:rPr kumimoji="1" lang="ja-JP" altLang="en-US" dirty="0" smtClean="0"/>
              <a:t>ついで，組織の役割を明確にします。</a:t>
            </a:r>
            <a:br>
              <a:rPr kumimoji="1" lang="ja-JP" altLang="en-US" dirty="0" smtClean="0"/>
            </a:br>
            <a:r>
              <a:rPr kumimoji="1" lang="ja-JP" altLang="en-US" dirty="0" smtClean="0"/>
              <a:t>既存の団体・組織の役員は，既に他の委員会や協議会に所属していることが多く，新たな組織の立ち上げにより，負担が大きくなりすぎることが危惧されます。</a:t>
            </a:r>
            <a:endParaRPr kumimoji="1" lang="en-US" altLang="ja-JP" dirty="0" smtClean="0"/>
          </a:p>
          <a:p>
            <a:r>
              <a:rPr kumimoji="1" lang="ja-JP" altLang="en-US" dirty="0" smtClean="0"/>
              <a:t>このため，新たな組織の目的や活動について理解をしてもらうとともに，なぜ，新たな組織の立ち上げが必要なのかを理解してもらうことです。</a:t>
            </a:r>
          </a:p>
          <a:p>
            <a:endParaRPr kumimoji="1" lang="ja-JP" altLang="en-US" dirty="0"/>
          </a:p>
        </p:txBody>
      </p:sp>
      <p:sp>
        <p:nvSpPr>
          <p:cNvPr id="4" name="スライド番号プレースホルダー 3"/>
          <p:cNvSpPr>
            <a:spLocks noGrp="1"/>
          </p:cNvSpPr>
          <p:nvPr>
            <p:ph type="sldNum" sz="quarter" idx="10"/>
          </p:nvPr>
        </p:nvSpPr>
        <p:spPr/>
        <p:txBody>
          <a:bodyPr/>
          <a:lstStyle/>
          <a:p>
            <a:fld id="{A6155089-C089-455E-B204-4D279B3639E3}" type="slidenum">
              <a:rPr kumimoji="1" lang="ja-JP" altLang="en-US" smtClean="0"/>
              <a:t>4</a:t>
            </a:fld>
            <a:endParaRPr kumimoji="1" lang="ja-JP" altLang="en-US"/>
          </a:p>
        </p:txBody>
      </p:sp>
    </p:spTree>
    <p:extLst>
      <p:ext uri="{BB962C8B-B14F-4D97-AF65-F5344CB8AC3E}">
        <p14:creationId xmlns:p14="http://schemas.microsoft.com/office/powerpoint/2010/main" val="372993301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これから，代表的な４種類の住民組織の立ち上げ方式について，解説をします。</a:t>
            </a:r>
            <a:endParaRPr kumimoji="1" lang="en-US" altLang="ja-JP" dirty="0" smtClean="0"/>
          </a:p>
          <a:p>
            <a:r>
              <a:rPr kumimoji="1" lang="ja-JP" altLang="en-US" dirty="0" smtClean="0"/>
              <a:t>まず，委員・推進員方式の立ち上げです。</a:t>
            </a:r>
            <a:endParaRPr kumimoji="1" lang="en-US" altLang="ja-JP" dirty="0" smtClean="0"/>
          </a:p>
          <a:p>
            <a:r>
              <a:rPr kumimoji="1" lang="ja-JP" altLang="en-US" dirty="0" smtClean="0"/>
              <a:t>この立ち上げには２つのタイプがあります。</a:t>
            </a:r>
            <a:endParaRPr kumimoji="1" lang="en-US" altLang="ja-JP" dirty="0" smtClean="0"/>
          </a:p>
          <a:p>
            <a:endParaRPr kumimoji="1" lang="en-US" altLang="ja-JP" dirty="0" smtClean="0"/>
          </a:p>
          <a:p>
            <a:r>
              <a:rPr kumimoji="1" lang="ja-JP" altLang="en-US" dirty="0" smtClean="0"/>
              <a:t>左側の協議会方式は，既存の各種団体・組織から代表者等を構成員として，協議会を組織するものです。</a:t>
            </a:r>
            <a:endParaRPr kumimoji="1" lang="en-US" altLang="ja-JP" dirty="0" smtClean="0"/>
          </a:p>
          <a:p>
            <a:r>
              <a:rPr kumimoji="1" lang="ja-JP" altLang="en-US" dirty="0" smtClean="0"/>
              <a:t>健康づくり推進協議会，地域・職域連携推進協議会等，既に地域にはこうした協議会が多数存在します。</a:t>
            </a:r>
            <a:endParaRPr kumimoji="1" lang="en-US" altLang="ja-JP" dirty="0" smtClean="0"/>
          </a:p>
          <a:p>
            <a:r>
              <a:rPr kumimoji="1" lang="ja-JP" altLang="en-US" dirty="0" smtClean="0"/>
              <a:t>こうした協議会の立ち上げや運営において大切なことは，所属する組織・団体が，協議会の下部組織としてどのような役割を担うのかを明らかにしておくことです。</a:t>
            </a:r>
            <a:endParaRPr kumimoji="1" lang="en-US" altLang="ja-JP" dirty="0" smtClean="0"/>
          </a:p>
          <a:p>
            <a:r>
              <a:rPr kumimoji="1" lang="ja-JP" altLang="en-US" dirty="0" smtClean="0"/>
              <a:t>協議会で話し合われた内容が，それぞれの委員の出身母体である組織・団体にしっかりフィードバックされることも重要です。</a:t>
            </a:r>
            <a:endParaRPr kumimoji="1" lang="en-US" altLang="ja-JP" dirty="0" smtClean="0"/>
          </a:p>
          <a:p>
            <a:endParaRPr kumimoji="1" lang="ja-JP" altLang="en-US" dirty="0" smtClean="0"/>
          </a:p>
          <a:p>
            <a:r>
              <a:rPr lang="ja-JP" altLang="en-US" sz="1200" dirty="0" smtClean="0">
                <a:solidFill>
                  <a:srgbClr val="0000FF"/>
                </a:solidFill>
              </a:rPr>
              <a:t>右側の推進員方式は，地域住民の中から，直接，個人を推進員として委嘱するものです。</a:t>
            </a:r>
            <a:endParaRPr lang="en-US" altLang="ja-JP" sz="1200" dirty="0" smtClean="0">
              <a:solidFill>
                <a:srgbClr val="0000FF"/>
              </a:solidFill>
            </a:endParaRPr>
          </a:p>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200" dirty="0" smtClean="0">
                <a:solidFill>
                  <a:srgbClr val="0000FF"/>
                </a:solidFill>
              </a:rPr>
              <a:t>こうして推進員として委嘱される方々の多くは，活動をするうえでのベースを持っていませんので，年間計画に基づいて，</a:t>
            </a:r>
            <a:r>
              <a:rPr lang="ja-JP" altLang="ja-JP" sz="1200" dirty="0" smtClean="0">
                <a:solidFill>
                  <a:srgbClr val="0000FF"/>
                </a:solidFill>
              </a:rPr>
              <a:t>育成・研修</a:t>
            </a:r>
            <a:r>
              <a:rPr lang="ja-JP" altLang="en-US" sz="1200" dirty="0" smtClean="0">
                <a:solidFill>
                  <a:srgbClr val="0000FF"/>
                </a:solidFill>
              </a:rPr>
              <a:t>を行い，地域の健康課題について学習し，課題を解決する力をつけていくプロセスが大切です。</a:t>
            </a:r>
          </a:p>
          <a:p>
            <a:r>
              <a:rPr lang="ja-JP" altLang="en-US" sz="1200" dirty="0" smtClean="0">
                <a:solidFill>
                  <a:srgbClr val="0000FF"/>
                </a:solidFill>
              </a:rPr>
              <a:t>こうした推進員を立ち上げる場合には，既に存在する</a:t>
            </a:r>
            <a:r>
              <a:rPr lang="ja-JP" altLang="ja-JP" sz="1200" dirty="0" smtClean="0">
                <a:solidFill>
                  <a:srgbClr val="0000FF"/>
                </a:solidFill>
              </a:rPr>
              <a:t>類似団体・組織との相違</a:t>
            </a:r>
            <a:r>
              <a:rPr lang="ja-JP" altLang="en-US" sz="1200" dirty="0" smtClean="0">
                <a:solidFill>
                  <a:srgbClr val="0000FF"/>
                </a:solidFill>
              </a:rPr>
              <a:t>点</a:t>
            </a:r>
            <a:r>
              <a:rPr lang="ja-JP" altLang="ja-JP" sz="1200" dirty="0" smtClean="0">
                <a:solidFill>
                  <a:srgbClr val="0000FF"/>
                </a:solidFill>
              </a:rPr>
              <a:t>について協議してお</a:t>
            </a:r>
            <a:r>
              <a:rPr lang="ja-JP" altLang="en-US" sz="1200" dirty="0" smtClean="0">
                <a:solidFill>
                  <a:srgbClr val="0000FF"/>
                </a:solidFill>
              </a:rPr>
              <a:t>き，関係団体には事前に説明をしておくことが必要です</a:t>
            </a:r>
            <a:r>
              <a:rPr lang="ja-JP" altLang="ja-JP" sz="1200" dirty="0" smtClean="0">
                <a:solidFill>
                  <a:srgbClr val="0000FF"/>
                </a:solidFill>
              </a:rPr>
              <a:t>。</a:t>
            </a:r>
            <a:endParaRPr lang="en-US" altLang="ja-JP" sz="1200" dirty="0" smtClean="0">
              <a:solidFill>
                <a:srgbClr val="0000FF"/>
              </a:solidFill>
            </a:endParaRPr>
          </a:p>
          <a:p>
            <a:endParaRPr kumimoji="1" lang="ja-JP" altLang="en-US" dirty="0"/>
          </a:p>
        </p:txBody>
      </p:sp>
      <p:sp>
        <p:nvSpPr>
          <p:cNvPr id="4" name="スライド番号プレースホルダー 3"/>
          <p:cNvSpPr>
            <a:spLocks noGrp="1"/>
          </p:cNvSpPr>
          <p:nvPr>
            <p:ph type="sldNum" sz="quarter" idx="10"/>
          </p:nvPr>
        </p:nvSpPr>
        <p:spPr/>
        <p:txBody>
          <a:bodyPr/>
          <a:lstStyle/>
          <a:p>
            <a:fld id="{A6155089-C089-455E-B204-4D279B3639E3}" type="slidenum">
              <a:rPr kumimoji="1" lang="ja-JP" altLang="en-US" smtClean="0"/>
              <a:t>5</a:t>
            </a:fld>
            <a:endParaRPr kumimoji="1" lang="ja-JP" altLang="en-US"/>
          </a:p>
        </p:txBody>
      </p:sp>
    </p:spTree>
    <p:extLst>
      <p:ext uri="{BB962C8B-B14F-4D97-AF65-F5344CB8AC3E}">
        <p14:creationId xmlns:p14="http://schemas.microsoft.com/office/powerpoint/2010/main" val="8755581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200" dirty="0" smtClean="0">
                <a:solidFill>
                  <a:srgbClr val="0000FF"/>
                </a:solidFill>
              </a:rPr>
              <a:t>２番目が，モデル方式の立ち上げです。</a:t>
            </a:r>
            <a:endParaRPr lang="en-US" altLang="ja-JP" sz="1200" dirty="0" smtClean="0">
              <a:solidFill>
                <a:srgbClr val="0000FF"/>
              </a:solidFill>
            </a:endParaRPr>
          </a:p>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200" dirty="0" smtClean="0">
                <a:solidFill>
                  <a:srgbClr val="0000FF"/>
                </a:solidFill>
              </a:rPr>
              <a:t>これは，あるグループやある地区に対して，半年から１年間，濃厚に関わることにより，モデル期間終了後の主体的な活動へと発展させようというものです。</a:t>
            </a:r>
            <a:endParaRPr lang="en-US" altLang="ja-JP" sz="1200" dirty="0" smtClean="0">
              <a:solidFill>
                <a:srgbClr val="0000FF"/>
              </a:solidFill>
            </a:endParaRPr>
          </a:p>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200" dirty="0" smtClean="0">
                <a:solidFill>
                  <a:srgbClr val="0000FF"/>
                </a:solidFill>
              </a:rPr>
              <a:t>あるグループやある地区の健康課題について，しっかり学習した後，その健康課題の解決に向けて，どのように取り組むのか，話し合いと実践を重ねる中で，主体的な活動の意味やその楽しさを実感してもらうことが大切です。</a:t>
            </a:r>
            <a:endParaRPr lang="en-US" altLang="ja-JP" sz="1200" dirty="0" smtClean="0">
              <a:solidFill>
                <a:srgbClr val="0000FF"/>
              </a:solidFill>
            </a:endParaRPr>
          </a:p>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200" dirty="0" smtClean="0">
                <a:solidFill>
                  <a:srgbClr val="0000FF"/>
                </a:solidFill>
              </a:rPr>
              <a:t>１つの</a:t>
            </a:r>
            <a:r>
              <a:rPr lang="ja-JP" altLang="ja-JP" sz="1200" dirty="0" smtClean="0">
                <a:solidFill>
                  <a:srgbClr val="0000FF"/>
                </a:solidFill>
              </a:rPr>
              <a:t>グループ</a:t>
            </a:r>
            <a:r>
              <a:rPr lang="ja-JP" altLang="en-US" sz="1200" dirty="0" smtClean="0">
                <a:solidFill>
                  <a:srgbClr val="0000FF"/>
                </a:solidFill>
              </a:rPr>
              <a:t>や１つの</a:t>
            </a:r>
            <a:r>
              <a:rPr lang="ja-JP" altLang="ja-JP" sz="1200" dirty="0" smtClean="0">
                <a:solidFill>
                  <a:srgbClr val="0000FF"/>
                </a:solidFill>
              </a:rPr>
              <a:t>地域だけの事業に終わらないように，</a:t>
            </a:r>
            <a:r>
              <a:rPr lang="ja-JP" altLang="en-US" sz="1200" dirty="0" smtClean="0">
                <a:solidFill>
                  <a:srgbClr val="0000FF"/>
                </a:solidFill>
              </a:rPr>
              <a:t>地域全体この活動が波及していくことを意識しながら進めていくことがこの方式のポイントです。</a:t>
            </a:r>
            <a:endParaRPr lang="en-US" altLang="ja-JP" sz="1200" dirty="0" smtClean="0">
              <a:solidFill>
                <a:srgbClr val="0000FF"/>
              </a:solidFill>
            </a:endParaRPr>
          </a:p>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200" dirty="0" smtClean="0">
                <a:solidFill>
                  <a:srgbClr val="0000FF"/>
                </a:solidFill>
              </a:rPr>
              <a:t>このため，モデル方式の組織の立ち上げにおいては，短期，中期，長期計画を策定し，他グループや他地域に広げる際の課題は何かを見極めながら，必要に応じて，中期計画や長期計画を見直していきます。</a:t>
            </a:r>
            <a:endParaRPr lang="en-US" altLang="ja-JP" sz="1200" dirty="0" smtClean="0">
              <a:solidFill>
                <a:srgbClr val="0000FF"/>
              </a:solidFill>
            </a:endParaRPr>
          </a:p>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200" dirty="0" smtClean="0">
                <a:solidFill>
                  <a:srgbClr val="0000FF"/>
                </a:solidFill>
              </a:rPr>
              <a:t>モデル期間終了後，主体的な活動への</a:t>
            </a:r>
            <a:r>
              <a:rPr lang="ja-JP" altLang="ja-JP" sz="1200" dirty="0" smtClean="0">
                <a:solidFill>
                  <a:srgbClr val="0000FF"/>
                </a:solidFill>
              </a:rPr>
              <a:t>移行を促せるように，関係機関・団体の協力支援体制をつくり，類似の団体や他のグループとの連携を図る</a:t>
            </a:r>
            <a:r>
              <a:rPr lang="ja-JP" altLang="en-US" sz="1200" dirty="0" smtClean="0">
                <a:solidFill>
                  <a:srgbClr val="0000FF"/>
                </a:solidFill>
              </a:rPr>
              <a:t>ことも有効です。</a:t>
            </a:r>
          </a:p>
          <a:p>
            <a:endParaRPr kumimoji="1" lang="ja-JP" altLang="en-US" dirty="0"/>
          </a:p>
        </p:txBody>
      </p:sp>
      <p:sp>
        <p:nvSpPr>
          <p:cNvPr id="4" name="スライド番号プレースホルダー 3"/>
          <p:cNvSpPr>
            <a:spLocks noGrp="1"/>
          </p:cNvSpPr>
          <p:nvPr>
            <p:ph type="sldNum" sz="quarter" idx="10"/>
          </p:nvPr>
        </p:nvSpPr>
        <p:spPr/>
        <p:txBody>
          <a:bodyPr/>
          <a:lstStyle/>
          <a:p>
            <a:fld id="{A6155089-C089-455E-B204-4D279B3639E3}" type="slidenum">
              <a:rPr kumimoji="1" lang="ja-JP" altLang="en-US" smtClean="0"/>
              <a:t>6</a:t>
            </a:fld>
            <a:endParaRPr kumimoji="1" lang="ja-JP" altLang="en-US"/>
          </a:p>
        </p:txBody>
      </p:sp>
    </p:spTree>
    <p:extLst>
      <p:ext uri="{BB962C8B-B14F-4D97-AF65-F5344CB8AC3E}">
        <p14:creationId xmlns:p14="http://schemas.microsoft.com/office/powerpoint/2010/main" val="212226325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３番目が，ＯＢ会方式の立ち上げです。</a:t>
            </a:r>
            <a:endParaRPr kumimoji="1" lang="en-US" altLang="ja-JP"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200" dirty="0" smtClean="0">
                <a:solidFill>
                  <a:srgbClr val="0000FF"/>
                </a:solidFill>
              </a:rPr>
              <a:t>食生活改善推進員のように，養成講座の修了者が推進員になる，あるいは，糖尿病予防教室の修了者が「糖尿病友の会」を立ち上げるという方式です。</a:t>
            </a:r>
            <a:endParaRPr lang="en-US" altLang="ja-JP" sz="1200" dirty="0" smtClean="0">
              <a:solidFill>
                <a:srgbClr val="0000FF"/>
              </a:solidFill>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ＯＢ会方式の立ち上げでは，教室を企画する段階から，教室終了後にＯＢ会として活動することを念頭に置いて，企画・運営をすることが必要です。</a:t>
            </a:r>
            <a:endParaRPr lang="en-US" altLang="ja-JP" sz="1200" b="1" dirty="0" smtClean="0">
              <a:solidFill>
                <a:srgbClr val="0000FF"/>
              </a:solidFill>
            </a:endParaRPr>
          </a:p>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200" dirty="0" smtClean="0">
                <a:solidFill>
                  <a:srgbClr val="0000FF"/>
                </a:solidFill>
              </a:rPr>
              <a:t>すなわち，</a:t>
            </a:r>
            <a:r>
              <a:rPr lang="ja-JP" altLang="ja-JP" sz="1200" dirty="0" smtClean="0">
                <a:solidFill>
                  <a:srgbClr val="0000FF"/>
                </a:solidFill>
              </a:rPr>
              <a:t>参加者と行政が，学習カリキュラムなどを一緒に企画し</a:t>
            </a:r>
            <a:r>
              <a:rPr lang="ja-JP" altLang="en-US" sz="1200" dirty="0" smtClean="0">
                <a:solidFill>
                  <a:srgbClr val="0000FF"/>
                </a:solidFill>
              </a:rPr>
              <a:t>，</a:t>
            </a:r>
            <a:r>
              <a:rPr lang="ja-JP" altLang="ja-JP" sz="1200" dirty="0" smtClean="0">
                <a:solidFill>
                  <a:srgbClr val="0000FF"/>
                </a:solidFill>
              </a:rPr>
              <a:t>それぞれの役割分担を行う</a:t>
            </a:r>
            <a:r>
              <a:rPr lang="ja-JP" altLang="en-US" sz="1200" dirty="0" smtClean="0">
                <a:solidFill>
                  <a:srgbClr val="0000FF"/>
                </a:solidFill>
              </a:rPr>
              <a:t>ことです</a:t>
            </a:r>
            <a:r>
              <a:rPr lang="ja-JP" altLang="ja-JP" sz="1200" dirty="0" smtClean="0">
                <a:solidFill>
                  <a:srgbClr val="0000FF"/>
                </a:solidFill>
              </a:rPr>
              <a:t>。</a:t>
            </a:r>
            <a:endParaRPr lang="en-US" altLang="ja-JP" sz="1200" dirty="0" smtClean="0">
              <a:solidFill>
                <a:srgbClr val="0000FF"/>
              </a:solidFill>
            </a:endParaRPr>
          </a:p>
          <a:p>
            <a:pPr marL="0" marR="0" indent="0" algn="l" defTabSz="914400" rtl="0" eaLnBrk="1" fontAlgn="auto" latinLnBrk="0" hangingPunct="1">
              <a:lnSpc>
                <a:spcPct val="100000"/>
              </a:lnSpc>
              <a:spcBef>
                <a:spcPts val="0"/>
              </a:spcBef>
              <a:spcAft>
                <a:spcPts val="0"/>
              </a:spcAft>
              <a:buClrTx/>
              <a:buSzTx/>
              <a:buFontTx/>
              <a:buNone/>
              <a:tabLst/>
              <a:defRPr/>
            </a:pPr>
            <a:r>
              <a:rPr lang="ja-JP" altLang="ja-JP" sz="1200" dirty="0" smtClean="0">
                <a:solidFill>
                  <a:srgbClr val="0000FF"/>
                </a:solidFill>
              </a:rPr>
              <a:t>また，教室の運営にあたり，関係する団体・組織からの支援協力を得たり，グループ</a:t>
            </a:r>
            <a:r>
              <a:rPr lang="ja-JP" altLang="en-US" sz="1200" dirty="0" smtClean="0">
                <a:solidFill>
                  <a:srgbClr val="0000FF"/>
                </a:solidFill>
              </a:rPr>
              <a:t>や</a:t>
            </a:r>
            <a:r>
              <a:rPr lang="ja-JP" altLang="ja-JP" sz="1200" dirty="0" smtClean="0">
                <a:solidFill>
                  <a:srgbClr val="0000FF"/>
                </a:solidFill>
              </a:rPr>
              <a:t>組織間</a:t>
            </a:r>
            <a:r>
              <a:rPr lang="ja-JP" altLang="en-US" sz="1200" dirty="0" smtClean="0">
                <a:solidFill>
                  <a:srgbClr val="0000FF"/>
                </a:solidFill>
              </a:rPr>
              <a:t>の</a:t>
            </a:r>
            <a:r>
              <a:rPr lang="ja-JP" altLang="ja-JP" sz="1200" dirty="0" smtClean="0">
                <a:solidFill>
                  <a:srgbClr val="0000FF"/>
                </a:solidFill>
              </a:rPr>
              <a:t>連携を図るため関係機関・団体と協議を行う</a:t>
            </a:r>
            <a:r>
              <a:rPr lang="ja-JP" altLang="en-US" sz="1200" dirty="0" smtClean="0">
                <a:solidFill>
                  <a:srgbClr val="0000FF"/>
                </a:solidFill>
              </a:rPr>
              <a:t>ことも大切です。</a:t>
            </a:r>
          </a:p>
          <a:p>
            <a:r>
              <a:rPr kumimoji="1" lang="ja-JP" altLang="en-US" sz="1200" dirty="0" smtClean="0"/>
              <a:t>糖尿病友の会や楽しく歩こう会等の組織化においては，</a:t>
            </a:r>
            <a:r>
              <a:rPr lang="ja-JP" altLang="en-US" sz="1200" dirty="0" smtClean="0">
                <a:solidFill>
                  <a:srgbClr val="0000FF"/>
                </a:solidFill>
              </a:rPr>
              <a:t>講座終了後，いきなり，組織の立ち上げを促すのではなく，</a:t>
            </a:r>
            <a:r>
              <a:rPr lang="ja-JP" altLang="ja-JP" sz="1200" dirty="0" smtClean="0">
                <a:solidFill>
                  <a:srgbClr val="0000FF"/>
                </a:solidFill>
              </a:rPr>
              <a:t>気軽な「集い」から開始し，活動の広がりにより</a:t>
            </a:r>
            <a:r>
              <a:rPr lang="ja-JP" altLang="en-US" sz="1200" dirty="0" smtClean="0">
                <a:solidFill>
                  <a:srgbClr val="0000FF"/>
                </a:solidFill>
              </a:rPr>
              <a:t>，</a:t>
            </a:r>
            <a:r>
              <a:rPr lang="ja-JP" altLang="ja-JP" sz="1200" dirty="0" smtClean="0">
                <a:solidFill>
                  <a:srgbClr val="0000FF"/>
                </a:solidFill>
              </a:rPr>
              <a:t>地域活動の「場」を提供したり</a:t>
            </a:r>
            <a:r>
              <a:rPr lang="ja-JP" altLang="en-US" sz="1200" dirty="0" smtClean="0">
                <a:solidFill>
                  <a:srgbClr val="0000FF"/>
                </a:solidFill>
              </a:rPr>
              <a:t>，</a:t>
            </a:r>
            <a:r>
              <a:rPr lang="ja-JP" altLang="ja-JP" sz="1200" dirty="0" smtClean="0">
                <a:solidFill>
                  <a:srgbClr val="0000FF"/>
                </a:solidFill>
              </a:rPr>
              <a:t>必要な支援を随時行いながら自主的な活動</a:t>
            </a:r>
            <a:r>
              <a:rPr lang="ja-JP" altLang="en-US" sz="1200" dirty="0" smtClean="0">
                <a:solidFill>
                  <a:srgbClr val="0000FF"/>
                </a:solidFill>
              </a:rPr>
              <a:t>へ</a:t>
            </a:r>
            <a:r>
              <a:rPr lang="ja-JP" altLang="ja-JP" sz="1200" dirty="0" smtClean="0">
                <a:solidFill>
                  <a:srgbClr val="0000FF"/>
                </a:solidFill>
              </a:rPr>
              <a:t>の展開を促す</a:t>
            </a:r>
            <a:r>
              <a:rPr lang="ja-JP" altLang="en-US" sz="1200" dirty="0" smtClean="0">
                <a:solidFill>
                  <a:srgbClr val="0000FF"/>
                </a:solidFill>
              </a:rPr>
              <a:t>ことがポイントです</a:t>
            </a:r>
            <a:r>
              <a:rPr lang="ja-JP" altLang="ja-JP" sz="1200" dirty="0" smtClean="0">
                <a:solidFill>
                  <a:srgbClr val="0000FF"/>
                </a:solidFill>
              </a:rPr>
              <a:t>。</a:t>
            </a:r>
            <a:endParaRPr lang="ja-JP" altLang="en-US" sz="1200" dirty="0" smtClean="0">
              <a:solidFill>
                <a:srgbClr val="0000FF"/>
              </a:solidFill>
            </a:endParaRPr>
          </a:p>
          <a:p>
            <a:endParaRPr kumimoji="1" lang="ja-JP" altLang="en-US" dirty="0"/>
          </a:p>
        </p:txBody>
      </p:sp>
      <p:sp>
        <p:nvSpPr>
          <p:cNvPr id="4" name="スライド番号プレースホルダー 3"/>
          <p:cNvSpPr>
            <a:spLocks noGrp="1"/>
          </p:cNvSpPr>
          <p:nvPr>
            <p:ph type="sldNum" sz="quarter" idx="10"/>
          </p:nvPr>
        </p:nvSpPr>
        <p:spPr/>
        <p:txBody>
          <a:bodyPr/>
          <a:lstStyle/>
          <a:p>
            <a:fld id="{A6155089-C089-455E-B204-4D279B3639E3}" type="slidenum">
              <a:rPr kumimoji="1" lang="ja-JP" altLang="en-US" smtClean="0"/>
              <a:t>7</a:t>
            </a:fld>
            <a:endParaRPr kumimoji="1" lang="ja-JP" altLang="en-US"/>
          </a:p>
        </p:txBody>
      </p:sp>
    </p:spTree>
    <p:extLst>
      <p:ext uri="{BB962C8B-B14F-4D97-AF65-F5344CB8AC3E}">
        <p14:creationId xmlns:p14="http://schemas.microsoft.com/office/powerpoint/2010/main" val="44895162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sz="1200" dirty="0" smtClean="0">
                <a:solidFill>
                  <a:srgbClr val="0000FF"/>
                </a:solidFill>
              </a:rPr>
              <a:t>４番目が当事者方式の立ち上げです。</a:t>
            </a:r>
            <a:endParaRPr lang="en-US" altLang="ja-JP" sz="1200" dirty="0" smtClean="0">
              <a:solidFill>
                <a:srgbClr val="0000FF"/>
              </a:solidFill>
            </a:endParaRPr>
          </a:p>
          <a:p>
            <a:r>
              <a:rPr lang="ja-JP" altLang="en-US" sz="1200" dirty="0" err="1" smtClean="0">
                <a:solidFill>
                  <a:srgbClr val="0000FF"/>
                </a:solidFill>
              </a:rPr>
              <a:t>精神障がい</a:t>
            </a:r>
            <a:r>
              <a:rPr lang="ja-JP" altLang="en-US" sz="1200" dirty="0" smtClean="0">
                <a:solidFill>
                  <a:srgbClr val="0000FF"/>
                </a:solidFill>
              </a:rPr>
              <a:t>者の当事者の会や家族会，子育てサークルやＰＴＡ活動で注目を集めている「親父の会」も当事者方式の組織です。</a:t>
            </a:r>
            <a:endParaRPr lang="en-US" altLang="ja-JP" sz="1200" dirty="0" smtClean="0">
              <a:solidFill>
                <a:srgbClr val="0000FF"/>
              </a:solidFill>
            </a:endParaRPr>
          </a:p>
          <a:p>
            <a:r>
              <a:rPr lang="ja-JP" altLang="en-US" sz="1200" dirty="0" smtClean="0">
                <a:solidFill>
                  <a:srgbClr val="0000FF"/>
                </a:solidFill>
              </a:rPr>
              <a:t>当事者方式の立ち上げでは，当事者やその家族が，組織化することの意義や目的を理解してもらうことから始めます。</a:t>
            </a:r>
            <a:endParaRPr lang="en-US" altLang="ja-JP" sz="1200" dirty="0" smtClean="0">
              <a:solidFill>
                <a:srgbClr val="0000FF"/>
              </a:solidFill>
            </a:endParaRPr>
          </a:p>
          <a:p>
            <a:r>
              <a:rPr lang="ja-JP" altLang="en-US" sz="1200" dirty="0" smtClean="0">
                <a:solidFill>
                  <a:srgbClr val="0000FF"/>
                </a:solidFill>
              </a:rPr>
              <a:t>障害があっても地域でいきいきと暮らせるとは，安心して子育てできるとは，どういうことなのか，そのめざす姿を具体的に描くことが大切です。</a:t>
            </a:r>
            <a:endParaRPr lang="en-US" altLang="ja-JP" sz="1200" dirty="0" smtClean="0">
              <a:solidFill>
                <a:srgbClr val="0000FF"/>
              </a:solidFill>
            </a:endParaRPr>
          </a:p>
          <a:p>
            <a:r>
              <a:rPr lang="ja-JP" altLang="en-US" sz="1200" dirty="0" smtClean="0">
                <a:solidFill>
                  <a:srgbClr val="0000FF"/>
                </a:solidFill>
              </a:rPr>
              <a:t>そのめざす姿を実現するためには，組織内の学習や活動だけでなく，</a:t>
            </a:r>
            <a:r>
              <a:rPr lang="ja-JP" altLang="ja-JP" sz="1200" dirty="0" smtClean="0">
                <a:solidFill>
                  <a:srgbClr val="0000FF"/>
                </a:solidFill>
              </a:rPr>
              <a:t>当事者が地域でいきいきと暮らせるまちづくりについて</a:t>
            </a:r>
            <a:r>
              <a:rPr lang="ja-JP" altLang="en-US" sz="1200" dirty="0" smtClean="0">
                <a:solidFill>
                  <a:srgbClr val="0000FF"/>
                </a:solidFill>
              </a:rPr>
              <a:t>，他団体と一緒に</a:t>
            </a:r>
            <a:r>
              <a:rPr lang="ja-JP" altLang="ja-JP" sz="1200" dirty="0" smtClean="0">
                <a:solidFill>
                  <a:srgbClr val="0000FF"/>
                </a:solidFill>
              </a:rPr>
              <a:t>学習する機会を</a:t>
            </a:r>
            <a:r>
              <a:rPr lang="ja-JP" altLang="en-US" sz="1200" dirty="0" smtClean="0">
                <a:solidFill>
                  <a:srgbClr val="0000FF"/>
                </a:solidFill>
              </a:rPr>
              <a:t>持つなど</a:t>
            </a:r>
            <a:r>
              <a:rPr lang="ja-JP" altLang="ja-JP" sz="1200" dirty="0" smtClean="0">
                <a:solidFill>
                  <a:srgbClr val="0000FF"/>
                </a:solidFill>
              </a:rPr>
              <a:t>，他の団体・組織に</a:t>
            </a:r>
            <a:r>
              <a:rPr lang="ja-JP" altLang="en-US" sz="1200" dirty="0" smtClean="0">
                <a:solidFill>
                  <a:srgbClr val="0000FF"/>
                </a:solidFill>
              </a:rPr>
              <a:t>どう働きかけるかについても議論をしておくことが大切です</a:t>
            </a:r>
            <a:r>
              <a:rPr lang="ja-JP" altLang="ja-JP" sz="1200" dirty="0" smtClean="0">
                <a:solidFill>
                  <a:srgbClr val="0000FF"/>
                </a:solidFill>
              </a:rPr>
              <a:t>。</a:t>
            </a:r>
          </a:p>
          <a:p>
            <a:r>
              <a:rPr lang="ja-JP" altLang="en-US" sz="1200" dirty="0" smtClean="0">
                <a:solidFill>
                  <a:srgbClr val="0000FF"/>
                </a:solidFill>
              </a:rPr>
              <a:t>また，立ち上げに当たり，</a:t>
            </a:r>
            <a:r>
              <a:rPr lang="ja-JP" altLang="ja-JP" sz="1200" dirty="0" smtClean="0">
                <a:solidFill>
                  <a:srgbClr val="0000FF"/>
                </a:solidFill>
              </a:rPr>
              <a:t>当事者とその家族</a:t>
            </a:r>
            <a:r>
              <a:rPr lang="ja-JP" altLang="en-US" sz="1200" dirty="0" smtClean="0">
                <a:solidFill>
                  <a:srgbClr val="0000FF"/>
                </a:solidFill>
              </a:rPr>
              <a:t>の</a:t>
            </a:r>
            <a:r>
              <a:rPr lang="ja-JP" altLang="ja-JP" sz="1200" dirty="0" smtClean="0">
                <a:solidFill>
                  <a:srgbClr val="0000FF"/>
                </a:solidFill>
              </a:rPr>
              <a:t>負担</a:t>
            </a:r>
            <a:r>
              <a:rPr lang="ja-JP" altLang="en-US" sz="1200" dirty="0" smtClean="0">
                <a:solidFill>
                  <a:srgbClr val="0000FF"/>
                </a:solidFill>
              </a:rPr>
              <a:t>が大きく</a:t>
            </a:r>
            <a:r>
              <a:rPr lang="ja-JP" altLang="ja-JP" sz="1200" dirty="0" smtClean="0">
                <a:solidFill>
                  <a:srgbClr val="0000FF"/>
                </a:solidFill>
              </a:rPr>
              <a:t>ならないよう，</a:t>
            </a:r>
            <a:r>
              <a:rPr lang="ja-JP" altLang="en-US" sz="1200" dirty="0" smtClean="0">
                <a:solidFill>
                  <a:srgbClr val="0000FF"/>
                </a:solidFill>
              </a:rPr>
              <a:t>参加</a:t>
            </a:r>
            <a:r>
              <a:rPr lang="ja-JP" altLang="ja-JP" sz="1200" dirty="0" smtClean="0">
                <a:solidFill>
                  <a:srgbClr val="0000FF"/>
                </a:solidFill>
              </a:rPr>
              <a:t>条件は緩やかにしておき，</a:t>
            </a:r>
            <a:r>
              <a:rPr lang="ja-JP" altLang="en-US" sz="1200" dirty="0" smtClean="0">
                <a:solidFill>
                  <a:srgbClr val="0000FF"/>
                </a:solidFill>
              </a:rPr>
              <a:t>活動の継続を可能にする</a:t>
            </a:r>
            <a:r>
              <a:rPr lang="ja-JP" altLang="ja-JP" sz="1200" dirty="0" smtClean="0">
                <a:solidFill>
                  <a:srgbClr val="0000FF"/>
                </a:solidFill>
              </a:rPr>
              <a:t>支援体制を</a:t>
            </a:r>
            <a:r>
              <a:rPr lang="ja-JP" altLang="en-US" sz="1200" dirty="0" smtClean="0">
                <a:solidFill>
                  <a:srgbClr val="0000FF"/>
                </a:solidFill>
              </a:rPr>
              <a:t>確立</a:t>
            </a:r>
            <a:r>
              <a:rPr lang="ja-JP" altLang="ja-JP" sz="1200" dirty="0" smtClean="0">
                <a:solidFill>
                  <a:srgbClr val="0000FF"/>
                </a:solidFill>
              </a:rPr>
              <a:t>して</a:t>
            </a:r>
            <a:r>
              <a:rPr lang="ja-JP" altLang="en-US" sz="1200" dirty="0" smtClean="0">
                <a:solidFill>
                  <a:srgbClr val="0000FF"/>
                </a:solidFill>
              </a:rPr>
              <a:t>おくことも大切です</a:t>
            </a:r>
            <a:r>
              <a:rPr lang="ja-JP" altLang="ja-JP" sz="1200" dirty="0" smtClean="0">
                <a:solidFill>
                  <a:srgbClr val="0000FF"/>
                </a:solidFill>
              </a:rPr>
              <a:t>。</a:t>
            </a:r>
          </a:p>
          <a:p>
            <a:endParaRPr kumimoji="1" lang="ja-JP" altLang="en-US" dirty="0"/>
          </a:p>
        </p:txBody>
      </p:sp>
      <p:sp>
        <p:nvSpPr>
          <p:cNvPr id="4" name="スライド番号プレースホルダー 3"/>
          <p:cNvSpPr>
            <a:spLocks noGrp="1"/>
          </p:cNvSpPr>
          <p:nvPr>
            <p:ph type="sldNum" sz="quarter" idx="10"/>
          </p:nvPr>
        </p:nvSpPr>
        <p:spPr/>
        <p:txBody>
          <a:bodyPr/>
          <a:lstStyle/>
          <a:p>
            <a:fld id="{A6155089-C089-455E-B204-4D279B3639E3}" type="slidenum">
              <a:rPr kumimoji="1" lang="ja-JP" altLang="en-US" smtClean="0"/>
              <a:t>8</a:t>
            </a:fld>
            <a:endParaRPr kumimoji="1" lang="ja-JP" altLang="en-US"/>
          </a:p>
        </p:txBody>
      </p:sp>
    </p:spTree>
    <p:extLst>
      <p:ext uri="{BB962C8B-B14F-4D97-AF65-F5344CB8AC3E}">
        <p14:creationId xmlns:p14="http://schemas.microsoft.com/office/powerpoint/2010/main" val="140052551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次に，養成講座のポイントについて，述べたいと思います。</a:t>
            </a:r>
            <a:endParaRPr kumimoji="1" lang="en-US" altLang="ja-JP" dirty="0" smtClean="0"/>
          </a:p>
          <a:p>
            <a:r>
              <a:rPr kumimoji="1" lang="ja-JP" altLang="en-US" dirty="0" smtClean="0"/>
              <a:t>ここでは，養成講座終了後，そのＯＢがスムーズに組織に加入したり，新たに組織を立ち上げられるためのポイントを解説します。</a:t>
            </a:r>
            <a:endParaRPr kumimoji="1" lang="en-US" altLang="ja-JP" dirty="0" smtClean="0"/>
          </a:p>
          <a:p>
            <a:r>
              <a:rPr kumimoji="1" lang="ja-JP" altLang="en-US" dirty="0" smtClean="0"/>
              <a:t>まず，新たに組織を立ち上げる際，リーダーとなりうる人を予め見つけておき，養成講座への受講に向けて，声をかけることです。</a:t>
            </a:r>
            <a:endParaRPr kumimoji="1" lang="en-US" altLang="ja-JP" dirty="0" smtClean="0"/>
          </a:p>
          <a:p>
            <a:r>
              <a:rPr kumimoji="1" lang="ja-JP" altLang="en-US" dirty="0" smtClean="0"/>
              <a:t>すなわち，「核を作る」ということです。</a:t>
            </a:r>
            <a:endParaRPr kumimoji="1" lang="en-US" altLang="ja-JP" dirty="0" smtClean="0"/>
          </a:p>
          <a:p>
            <a:r>
              <a:rPr kumimoji="1" lang="ja-JP" altLang="en-US" dirty="0" smtClean="0"/>
              <a:t>養成講座終了後に，組織をどの地域に立ち上げるのか，核となりうる人材が多い地区を選定することも重要なポイントです。</a:t>
            </a:r>
          </a:p>
          <a:p>
            <a:r>
              <a:rPr kumimoji="1" lang="ja-JP" altLang="en-US" dirty="0" smtClean="0"/>
              <a:t>このように，核となりうる人材に，どれだけたくさん声をかけられるかが，養成講座の成否のカギを握ります。</a:t>
            </a:r>
            <a:endParaRPr kumimoji="1" lang="en-US" altLang="ja-JP" dirty="0" smtClean="0"/>
          </a:p>
          <a:p>
            <a:r>
              <a:rPr kumimoji="1" lang="ja-JP" altLang="en-US" dirty="0" smtClean="0"/>
              <a:t>そのためには，日々の保健活動の中で，核となりうる人材の発掘しておくことが大切です。</a:t>
            </a:r>
            <a:endParaRPr kumimoji="1" lang="en-US" altLang="ja-JP" dirty="0" smtClean="0"/>
          </a:p>
          <a:p>
            <a:r>
              <a:rPr kumimoji="1" lang="ja-JP" altLang="en-US" dirty="0" smtClean="0"/>
              <a:t>具体的には，保健活動の中で健康問題に関心を寄せている住民，地域で声かけなど地道にやっている住民，保健センター等での教室終了後に継続したグループ活動を行っている住民などです。</a:t>
            </a:r>
          </a:p>
          <a:p>
            <a:r>
              <a:rPr kumimoji="1" lang="ja-JP" altLang="en-US" dirty="0" smtClean="0"/>
              <a:t>健診など日々の保健活動において，こうした人材の発掘を意識しながら，地域住民に接すること</a:t>
            </a:r>
            <a:r>
              <a:rPr kumimoji="1" lang="ja-JP" altLang="ja-JP" sz="1200" kern="1200" dirty="0" smtClean="0">
                <a:solidFill>
                  <a:schemeClr val="tx1"/>
                </a:solidFill>
                <a:effectLst/>
                <a:latin typeface="+mn-lt"/>
                <a:ea typeface="+mn-ea"/>
                <a:cs typeface="+mn-cs"/>
              </a:rPr>
              <a:t>も保健師の重要な役割</a:t>
            </a:r>
            <a:r>
              <a:rPr kumimoji="1" lang="ja-JP" altLang="en-US" dirty="0" smtClean="0"/>
              <a:t>です。</a:t>
            </a:r>
          </a:p>
          <a:p>
            <a:endParaRPr kumimoji="1" lang="ja-JP" altLang="en-US" dirty="0"/>
          </a:p>
        </p:txBody>
      </p:sp>
      <p:sp>
        <p:nvSpPr>
          <p:cNvPr id="4" name="スライド番号プレースホルダー 3"/>
          <p:cNvSpPr>
            <a:spLocks noGrp="1"/>
          </p:cNvSpPr>
          <p:nvPr>
            <p:ph type="sldNum" sz="quarter" idx="10"/>
          </p:nvPr>
        </p:nvSpPr>
        <p:spPr/>
        <p:txBody>
          <a:bodyPr/>
          <a:lstStyle/>
          <a:p>
            <a:fld id="{A6155089-C089-455E-B204-4D279B3639E3}" type="slidenum">
              <a:rPr kumimoji="1" lang="ja-JP" altLang="en-US" smtClean="0"/>
              <a:t>9</a:t>
            </a:fld>
            <a:endParaRPr kumimoji="1" lang="ja-JP" altLang="en-US"/>
          </a:p>
        </p:txBody>
      </p:sp>
    </p:spTree>
    <p:extLst>
      <p:ext uri="{BB962C8B-B14F-4D97-AF65-F5344CB8AC3E}">
        <p14:creationId xmlns:p14="http://schemas.microsoft.com/office/powerpoint/2010/main" val="191563871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23D1B059-CA25-412B-BA73-0BEED6E2A0B7}" type="datetimeFigureOut">
              <a:rPr kumimoji="1" lang="ja-JP" altLang="en-US" smtClean="0"/>
              <a:t>2015/3/1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A8B104CF-12EF-4AD5-B2BD-9E89007F631E}" type="slidenum">
              <a:rPr kumimoji="1" lang="ja-JP" altLang="en-US" smtClean="0"/>
              <a:t>‹#›</a:t>
            </a:fld>
            <a:endParaRPr kumimoji="1" lang="ja-JP" altLang="en-US"/>
          </a:p>
        </p:txBody>
      </p:sp>
    </p:spTree>
    <p:extLst>
      <p:ext uri="{BB962C8B-B14F-4D97-AF65-F5344CB8AC3E}">
        <p14:creationId xmlns:p14="http://schemas.microsoft.com/office/powerpoint/2010/main" val="3804197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23D1B059-CA25-412B-BA73-0BEED6E2A0B7}" type="datetimeFigureOut">
              <a:rPr kumimoji="1" lang="ja-JP" altLang="en-US" smtClean="0"/>
              <a:t>2015/3/1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A8B104CF-12EF-4AD5-B2BD-9E89007F631E}" type="slidenum">
              <a:rPr kumimoji="1" lang="ja-JP" altLang="en-US" smtClean="0"/>
              <a:t>‹#›</a:t>
            </a:fld>
            <a:endParaRPr kumimoji="1" lang="ja-JP" altLang="en-US"/>
          </a:p>
        </p:txBody>
      </p:sp>
    </p:spTree>
    <p:extLst>
      <p:ext uri="{BB962C8B-B14F-4D97-AF65-F5344CB8AC3E}">
        <p14:creationId xmlns:p14="http://schemas.microsoft.com/office/powerpoint/2010/main" val="4836319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23D1B059-CA25-412B-BA73-0BEED6E2A0B7}" type="datetimeFigureOut">
              <a:rPr kumimoji="1" lang="ja-JP" altLang="en-US" smtClean="0"/>
              <a:t>2015/3/1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A8B104CF-12EF-4AD5-B2BD-9E89007F631E}" type="slidenum">
              <a:rPr kumimoji="1" lang="ja-JP" altLang="en-US" smtClean="0"/>
              <a:t>‹#›</a:t>
            </a:fld>
            <a:endParaRPr kumimoji="1" lang="ja-JP" altLang="en-US"/>
          </a:p>
        </p:txBody>
      </p:sp>
    </p:spTree>
    <p:extLst>
      <p:ext uri="{BB962C8B-B14F-4D97-AF65-F5344CB8AC3E}">
        <p14:creationId xmlns:p14="http://schemas.microsoft.com/office/powerpoint/2010/main" val="39224273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23D1B059-CA25-412B-BA73-0BEED6E2A0B7}" type="datetimeFigureOut">
              <a:rPr kumimoji="1" lang="ja-JP" altLang="en-US" smtClean="0"/>
              <a:t>2015/3/1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A8B104CF-12EF-4AD5-B2BD-9E89007F631E}" type="slidenum">
              <a:rPr kumimoji="1" lang="ja-JP" altLang="en-US" smtClean="0"/>
              <a:t>‹#›</a:t>
            </a:fld>
            <a:endParaRPr kumimoji="1" lang="ja-JP" altLang="en-US"/>
          </a:p>
        </p:txBody>
      </p:sp>
    </p:spTree>
    <p:extLst>
      <p:ext uri="{BB962C8B-B14F-4D97-AF65-F5344CB8AC3E}">
        <p14:creationId xmlns:p14="http://schemas.microsoft.com/office/powerpoint/2010/main" val="35741237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23D1B059-CA25-412B-BA73-0BEED6E2A0B7}" type="datetimeFigureOut">
              <a:rPr kumimoji="1" lang="ja-JP" altLang="en-US" smtClean="0"/>
              <a:t>2015/3/1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A8B104CF-12EF-4AD5-B2BD-9E89007F631E}" type="slidenum">
              <a:rPr kumimoji="1" lang="ja-JP" altLang="en-US" smtClean="0"/>
              <a:t>‹#›</a:t>
            </a:fld>
            <a:endParaRPr kumimoji="1" lang="ja-JP" altLang="en-US"/>
          </a:p>
        </p:txBody>
      </p:sp>
    </p:spTree>
    <p:extLst>
      <p:ext uri="{BB962C8B-B14F-4D97-AF65-F5344CB8AC3E}">
        <p14:creationId xmlns:p14="http://schemas.microsoft.com/office/powerpoint/2010/main" val="32317616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23D1B059-CA25-412B-BA73-0BEED6E2A0B7}" type="datetimeFigureOut">
              <a:rPr kumimoji="1" lang="ja-JP" altLang="en-US" smtClean="0"/>
              <a:t>2015/3/1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A8B104CF-12EF-4AD5-B2BD-9E89007F631E}" type="slidenum">
              <a:rPr kumimoji="1" lang="ja-JP" altLang="en-US" smtClean="0"/>
              <a:t>‹#›</a:t>
            </a:fld>
            <a:endParaRPr kumimoji="1" lang="ja-JP" altLang="en-US"/>
          </a:p>
        </p:txBody>
      </p:sp>
    </p:spTree>
    <p:extLst>
      <p:ext uri="{BB962C8B-B14F-4D97-AF65-F5344CB8AC3E}">
        <p14:creationId xmlns:p14="http://schemas.microsoft.com/office/powerpoint/2010/main" val="42068954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23D1B059-CA25-412B-BA73-0BEED6E2A0B7}" type="datetimeFigureOut">
              <a:rPr kumimoji="1" lang="ja-JP" altLang="en-US" smtClean="0"/>
              <a:t>2015/3/1</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A8B104CF-12EF-4AD5-B2BD-9E89007F631E}" type="slidenum">
              <a:rPr kumimoji="1" lang="ja-JP" altLang="en-US" smtClean="0"/>
              <a:t>‹#›</a:t>
            </a:fld>
            <a:endParaRPr kumimoji="1" lang="ja-JP" altLang="en-US"/>
          </a:p>
        </p:txBody>
      </p:sp>
    </p:spTree>
    <p:extLst>
      <p:ext uri="{BB962C8B-B14F-4D97-AF65-F5344CB8AC3E}">
        <p14:creationId xmlns:p14="http://schemas.microsoft.com/office/powerpoint/2010/main" val="821591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23D1B059-CA25-412B-BA73-0BEED6E2A0B7}" type="datetimeFigureOut">
              <a:rPr kumimoji="1" lang="ja-JP" altLang="en-US" smtClean="0"/>
              <a:t>2015/3/1</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A8B104CF-12EF-4AD5-B2BD-9E89007F631E}" type="slidenum">
              <a:rPr kumimoji="1" lang="ja-JP" altLang="en-US" smtClean="0"/>
              <a:t>‹#›</a:t>
            </a:fld>
            <a:endParaRPr kumimoji="1" lang="ja-JP" altLang="en-US"/>
          </a:p>
        </p:txBody>
      </p:sp>
    </p:spTree>
    <p:extLst>
      <p:ext uri="{BB962C8B-B14F-4D97-AF65-F5344CB8AC3E}">
        <p14:creationId xmlns:p14="http://schemas.microsoft.com/office/powerpoint/2010/main" val="14881454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23D1B059-CA25-412B-BA73-0BEED6E2A0B7}" type="datetimeFigureOut">
              <a:rPr kumimoji="1" lang="ja-JP" altLang="en-US" smtClean="0"/>
              <a:t>2015/3/1</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A8B104CF-12EF-4AD5-B2BD-9E89007F631E}" type="slidenum">
              <a:rPr kumimoji="1" lang="ja-JP" altLang="en-US" smtClean="0"/>
              <a:t>‹#›</a:t>
            </a:fld>
            <a:endParaRPr kumimoji="1" lang="ja-JP" altLang="en-US"/>
          </a:p>
        </p:txBody>
      </p:sp>
    </p:spTree>
    <p:extLst>
      <p:ext uri="{BB962C8B-B14F-4D97-AF65-F5344CB8AC3E}">
        <p14:creationId xmlns:p14="http://schemas.microsoft.com/office/powerpoint/2010/main" val="14886059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23D1B059-CA25-412B-BA73-0BEED6E2A0B7}" type="datetimeFigureOut">
              <a:rPr kumimoji="1" lang="ja-JP" altLang="en-US" smtClean="0"/>
              <a:t>2015/3/1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A8B104CF-12EF-4AD5-B2BD-9E89007F631E}" type="slidenum">
              <a:rPr kumimoji="1" lang="ja-JP" altLang="en-US" smtClean="0"/>
              <a:t>‹#›</a:t>
            </a:fld>
            <a:endParaRPr kumimoji="1" lang="ja-JP" altLang="en-US"/>
          </a:p>
        </p:txBody>
      </p:sp>
    </p:spTree>
    <p:extLst>
      <p:ext uri="{BB962C8B-B14F-4D97-AF65-F5344CB8AC3E}">
        <p14:creationId xmlns:p14="http://schemas.microsoft.com/office/powerpoint/2010/main" val="1856250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23D1B059-CA25-412B-BA73-0BEED6E2A0B7}" type="datetimeFigureOut">
              <a:rPr kumimoji="1" lang="ja-JP" altLang="en-US" smtClean="0"/>
              <a:t>2015/3/1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A8B104CF-12EF-4AD5-B2BD-9E89007F631E}" type="slidenum">
              <a:rPr kumimoji="1" lang="ja-JP" altLang="en-US" smtClean="0"/>
              <a:t>‹#›</a:t>
            </a:fld>
            <a:endParaRPr kumimoji="1" lang="ja-JP" altLang="en-US"/>
          </a:p>
        </p:txBody>
      </p:sp>
    </p:spTree>
    <p:extLst>
      <p:ext uri="{BB962C8B-B14F-4D97-AF65-F5344CB8AC3E}">
        <p14:creationId xmlns:p14="http://schemas.microsoft.com/office/powerpoint/2010/main" val="3134900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srcRect/>
          <a:tile tx="0" ty="0" sx="100000" sy="100000" flip="none" algn="tl"/>
        </a:blipFill>
        <a:effectLst/>
      </p:bgPr>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3D1B059-CA25-412B-BA73-0BEED6E2A0B7}" type="datetimeFigureOut">
              <a:rPr kumimoji="1" lang="ja-JP" altLang="en-US" smtClean="0"/>
              <a:t>2015/3/1</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8B104CF-12EF-4AD5-B2BD-9E89007F631E}" type="slidenum">
              <a:rPr kumimoji="1" lang="ja-JP" altLang="en-US" smtClean="0"/>
              <a:t>‹#›</a:t>
            </a:fld>
            <a:endParaRPr kumimoji="1" lang="ja-JP" altLang="en-US"/>
          </a:p>
        </p:txBody>
      </p:sp>
    </p:spTree>
    <p:extLst>
      <p:ext uri="{BB962C8B-B14F-4D97-AF65-F5344CB8AC3E}">
        <p14:creationId xmlns:p14="http://schemas.microsoft.com/office/powerpoint/2010/main" val="398401838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00943"/>
            <a:ext cx="7772400" cy="2196193"/>
          </a:xfrm>
        </p:spPr>
        <p:txBody>
          <a:bodyPr>
            <a:noAutofit/>
          </a:bodyPr>
          <a:lstStyle/>
          <a:p>
            <a:pPr>
              <a:lnSpc>
                <a:spcPct val="150000"/>
              </a:lnSpc>
            </a:pPr>
            <a:r>
              <a:rPr lang="ja-JP" altLang="en-US" sz="4800" dirty="0">
                <a:solidFill>
                  <a:srgbClr val="FF0000"/>
                </a:solidFill>
              </a:rPr>
              <a:t>組織の立ち上げや推進員</a:t>
            </a:r>
            <a:r>
              <a:rPr lang="ja-JP" altLang="en-US" sz="4800" dirty="0" smtClean="0">
                <a:solidFill>
                  <a:srgbClr val="FF0000"/>
                </a:solidFill>
              </a:rPr>
              <a:t>等</a:t>
            </a:r>
            <a:r>
              <a:rPr lang="en-US" altLang="ja-JP" sz="4800" dirty="0" smtClean="0">
                <a:solidFill>
                  <a:srgbClr val="FF0000"/>
                </a:solidFill>
              </a:rPr>
              <a:t/>
            </a:r>
            <a:br>
              <a:rPr lang="en-US" altLang="ja-JP" sz="4800" dirty="0" smtClean="0">
                <a:solidFill>
                  <a:srgbClr val="FF0000"/>
                </a:solidFill>
              </a:rPr>
            </a:br>
            <a:r>
              <a:rPr lang="ja-JP" altLang="en-US" sz="4800" dirty="0" smtClean="0">
                <a:solidFill>
                  <a:srgbClr val="FF0000"/>
                </a:solidFill>
              </a:rPr>
              <a:t>養成</a:t>
            </a:r>
            <a:r>
              <a:rPr lang="ja-JP" altLang="en-US" sz="4800" dirty="0">
                <a:solidFill>
                  <a:srgbClr val="FF0000"/>
                </a:solidFill>
              </a:rPr>
              <a:t>のポイント</a:t>
            </a:r>
            <a:endParaRPr kumimoji="1" lang="ja-JP" altLang="en-US" sz="4800" dirty="0">
              <a:solidFill>
                <a:srgbClr val="FF0000"/>
              </a:solidFill>
            </a:endParaRPr>
          </a:p>
        </p:txBody>
      </p:sp>
    </p:spTree>
    <p:extLst>
      <p:ext uri="{BB962C8B-B14F-4D97-AF65-F5344CB8AC3E}">
        <p14:creationId xmlns:p14="http://schemas.microsoft.com/office/powerpoint/2010/main" val="173218322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タイトル 2"/>
          <p:cNvSpPr>
            <a:spLocks noGrp="1"/>
          </p:cNvSpPr>
          <p:nvPr>
            <p:ph type="title"/>
          </p:nvPr>
        </p:nvSpPr>
        <p:spPr>
          <a:xfrm>
            <a:off x="457200" y="-84600"/>
            <a:ext cx="8229600" cy="1143000"/>
          </a:xfrm>
        </p:spPr>
        <p:txBody>
          <a:bodyPr>
            <a:normAutofit/>
          </a:bodyPr>
          <a:lstStyle/>
          <a:p>
            <a:r>
              <a:rPr kumimoji="1" lang="ja-JP" altLang="en-US" sz="3600" dirty="0" smtClean="0">
                <a:solidFill>
                  <a:srgbClr val="FF0000"/>
                </a:solidFill>
              </a:rPr>
              <a:t>養成講座のポイント②　</a:t>
            </a:r>
            <a:r>
              <a:rPr kumimoji="1" lang="ja-JP" altLang="en-US" sz="3600" dirty="0" smtClean="0">
                <a:solidFill>
                  <a:srgbClr val="FF3399"/>
                </a:solidFill>
                <a:effectLst>
                  <a:outerShdw blurRad="38100" dist="38100" dir="2700000" algn="tl">
                    <a:srgbClr val="000000">
                      <a:alpha val="43137"/>
                    </a:srgbClr>
                  </a:outerShdw>
                </a:effectLst>
              </a:rPr>
              <a:t>やる気おこし</a:t>
            </a:r>
            <a:endParaRPr kumimoji="1" lang="ja-JP" altLang="en-US" sz="3600" dirty="0">
              <a:solidFill>
                <a:srgbClr val="FF3399"/>
              </a:solidFill>
              <a:effectLst>
                <a:outerShdw blurRad="38100" dist="38100" dir="2700000" algn="tl">
                  <a:srgbClr val="000000">
                    <a:alpha val="43137"/>
                  </a:srgbClr>
                </a:outerShdw>
              </a:effectLst>
            </a:endParaRPr>
          </a:p>
        </p:txBody>
      </p:sp>
      <p:sp>
        <p:nvSpPr>
          <p:cNvPr id="4" name="コンテンツ プレースホルダー 3"/>
          <p:cNvSpPr>
            <a:spLocks noGrp="1"/>
          </p:cNvSpPr>
          <p:nvPr>
            <p:ph idx="1"/>
          </p:nvPr>
        </p:nvSpPr>
        <p:spPr>
          <a:xfrm>
            <a:off x="457200" y="794636"/>
            <a:ext cx="8343900" cy="6063364"/>
          </a:xfrm>
        </p:spPr>
        <p:txBody>
          <a:bodyPr>
            <a:noAutofit/>
          </a:bodyPr>
          <a:lstStyle/>
          <a:p>
            <a:pPr>
              <a:lnSpc>
                <a:spcPts val="3400"/>
              </a:lnSpc>
            </a:pPr>
            <a:r>
              <a:rPr lang="ja-JP" altLang="en-US" sz="2800" dirty="0" smtClean="0">
                <a:solidFill>
                  <a:srgbClr val="0000FF"/>
                </a:solidFill>
              </a:rPr>
              <a:t>住民</a:t>
            </a:r>
            <a:r>
              <a:rPr lang="ja-JP" altLang="en-US" sz="2800" dirty="0">
                <a:solidFill>
                  <a:srgbClr val="0000FF"/>
                </a:solidFill>
              </a:rPr>
              <a:t>に</a:t>
            </a:r>
            <a:r>
              <a:rPr lang="ja-JP" altLang="en-US" sz="2800" dirty="0" smtClean="0">
                <a:solidFill>
                  <a:srgbClr val="0000FF"/>
                </a:solidFill>
              </a:rPr>
              <a:t>は，行政</a:t>
            </a:r>
            <a:r>
              <a:rPr lang="ja-JP" altLang="en-US" sz="2800" dirty="0">
                <a:solidFill>
                  <a:srgbClr val="0000FF"/>
                </a:solidFill>
              </a:rPr>
              <a:t>から地域の健康問題や身近</a:t>
            </a:r>
            <a:r>
              <a:rPr lang="ja-JP" altLang="en-US" sz="2800" dirty="0" smtClean="0">
                <a:solidFill>
                  <a:srgbClr val="0000FF"/>
                </a:solidFill>
              </a:rPr>
              <a:t>な話題提供</a:t>
            </a:r>
            <a:r>
              <a:rPr lang="ja-JP" altLang="en-US" sz="2800" dirty="0">
                <a:solidFill>
                  <a:srgbClr val="0000FF"/>
                </a:solidFill>
              </a:rPr>
              <a:t>を行う</a:t>
            </a:r>
            <a:r>
              <a:rPr lang="ja-JP" altLang="en-US" sz="2800" dirty="0" smtClean="0">
                <a:solidFill>
                  <a:srgbClr val="0000FF"/>
                </a:solidFill>
              </a:rPr>
              <a:t>。</a:t>
            </a:r>
            <a:endParaRPr lang="en-US" altLang="ja-JP" sz="2800" dirty="0" smtClean="0">
              <a:solidFill>
                <a:srgbClr val="0000FF"/>
              </a:solidFill>
            </a:endParaRPr>
          </a:p>
          <a:p>
            <a:pPr>
              <a:lnSpc>
                <a:spcPts val="3400"/>
              </a:lnSpc>
            </a:pPr>
            <a:r>
              <a:rPr lang="ja-JP" altLang="en-US" sz="2800" dirty="0" smtClean="0">
                <a:solidFill>
                  <a:srgbClr val="0000FF"/>
                </a:solidFill>
              </a:rPr>
              <a:t>必要</a:t>
            </a:r>
            <a:r>
              <a:rPr lang="ja-JP" altLang="en-US" sz="2800" dirty="0">
                <a:solidFill>
                  <a:srgbClr val="0000FF"/>
                </a:solidFill>
              </a:rPr>
              <a:t>に応じて外部講師による「住民組織活動について」の講義等を</a:t>
            </a:r>
            <a:r>
              <a:rPr lang="ja-JP" altLang="en-US" sz="2800" dirty="0" smtClean="0">
                <a:solidFill>
                  <a:srgbClr val="0000FF"/>
                </a:solidFill>
              </a:rPr>
              <a:t>行い，関心</a:t>
            </a:r>
            <a:r>
              <a:rPr lang="ja-JP" altLang="en-US" sz="2800" dirty="0">
                <a:solidFill>
                  <a:srgbClr val="0000FF"/>
                </a:solidFill>
              </a:rPr>
              <a:t>を高めてもらう</a:t>
            </a:r>
            <a:r>
              <a:rPr lang="ja-JP" altLang="en-US" sz="2800" dirty="0" smtClean="0">
                <a:solidFill>
                  <a:srgbClr val="0000FF"/>
                </a:solidFill>
              </a:rPr>
              <a:t>。</a:t>
            </a:r>
            <a:endParaRPr lang="en-US" altLang="ja-JP" sz="2800" dirty="0" smtClean="0">
              <a:solidFill>
                <a:srgbClr val="0000FF"/>
              </a:solidFill>
            </a:endParaRPr>
          </a:p>
          <a:p>
            <a:pPr>
              <a:lnSpc>
                <a:spcPts val="3400"/>
              </a:lnSpc>
            </a:pPr>
            <a:r>
              <a:rPr lang="ja-JP" altLang="en-US" sz="2800" dirty="0" smtClean="0">
                <a:solidFill>
                  <a:srgbClr val="0000FF"/>
                </a:solidFill>
              </a:rPr>
              <a:t>このとき，自身</a:t>
            </a:r>
            <a:r>
              <a:rPr lang="ja-JP" altLang="en-US" sz="2800" dirty="0">
                <a:solidFill>
                  <a:srgbClr val="0000FF"/>
                </a:solidFill>
              </a:rPr>
              <a:t>が感じたことや学んだことなどを気軽に話せるような場づくりを心掛ける</a:t>
            </a:r>
            <a:r>
              <a:rPr lang="ja-JP" altLang="en-US" sz="2800" dirty="0" smtClean="0">
                <a:solidFill>
                  <a:srgbClr val="0000FF"/>
                </a:solidFill>
              </a:rPr>
              <a:t>。</a:t>
            </a:r>
            <a:r>
              <a:rPr lang="en-US" altLang="ja-JP" sz="2800" dirty="0" smtClean="0">
                <a:solidFill>
                  <a:srgbClr val="0000FF"/>
                </a:solidFill>
              </a:rPr>
              <a:t/>
            </a:r>
            <a:br>
              <a:rPr lang="en-US" altLang="ja-JP" sz="2800" dirty="0" smtClean="0">
                <a:solidFill>
                  <a:srgbClr val="0000FF"/>
                </a:solidFill>
              </a:rPr>
            </a:br>
            <a:r>
              <a:rPr lang="ja-JP" altLang="en-US" sz="2800" dirty="0" smtClean="0">
                <a:solidFill>
                  <a:srgbClr val="0000FF"/>
                </a:solidFill>
              </a:rPr>
              <a:t>　</a:t>
            </a:r>
            <a:r>
              <a:rPr lang="ja-JP" altLang="en-US" sz="2800" dirty="0" smtClean="0">
                <a:solidFill>
                  <a:srgbClr val="FF3399"/>
                </a:solidFill>
              </a:rPr>
              <a:t>　講話を聴いての感想を述べ合うだけでも有効</a:t>
            </a:r>
            <a:r>
              <a:rPr lang="en-US" altLang="ja-JP" sz="2800" dirty="0" smtClean="0">
                <a:solidFill>
                  <a:srgbClr val="FF3399"/>
                </a:solidFill>
              </a:rPr>
              <a:t/>
            </a:r>
            <a:br>
              <a:rPr lang="en-US" altLang="ja-JP" sz="2800" dirty="0" smtClean="0">
                <a:solidFill>
                  <a:srgbClr val="FF3399"/>
                </a:solidFill>
              </a:rPr>
            </a:br>
            <a:r>
              <a:rPr lang="ja-JP" altLang="en-US" sz="2800" dirty="0" smtClean="0">
                <a:solidFill>
                  <a:srgbClr val="FF3399"/>
                </a:solidFill>
              </a:rPr>
              <a:t>　　</a:t>
            </a:r>
            <a:r>
              <a:rPr lang="ja-JP" altLang="en-US" sz="2800" dirty="0" smtClean="0">
                <a:solidFill>
                  <a:srgbClr val="FF3399"/>
                </a:solidFill>
                <a:effectLst>
                  <a:outerShdw blurRad="38100" dist="38100" dir="2700000" algn="tl">
                    <a:srgbClr val="000000">
                      <a:alpha val="43137"/>
                    </a:srgbClr>
                  </a:outerShdw>
                </a:effectLst>
              </a:rPr>
              <a:t>自分の発言が尊重されることで，「</a:t>
            </a:r>
            <a:r>
              <a:rPr lang="ja-JP" altLang="en-US" sz="2800" dirty="0">
                <a:solidFill>
                  <a:srgbClr val="FF3399"/>
                </a:solidFill>
                <a:effectLst>
                  <a:outerShdw blurRad="38100" dist="38100" dir="2700000" algn="tl">
                    <a:srgbClr val="000000">
                      <a:alpha val="43137"/>
                    </a:srgbClr>
                  </a:outerShdw>
                </a:effectLst>
              </a:rPr>
              <a:t>やる気</a:t>
            </a:r>
            <a:r>
              <a:rPr lang="ja-JP" altLang="en-US" sz="2800" dirty="0" smtClean="0">
                <a:solidFill>
                  <a:srgbClr val="FF3399"/>
                </a:solidFill>
                <a:effectLst>
                  <a:outerShdw blurRad="38100" dist="38100" dir="2700000" algn="tl">
                    <a:srgbClr val="000000">
                      <a:alpha val="43137"/>
                    </a:srgbClr>
                  </a:outerShdw>
                </a:effectLst>
              </a:rPr>
              <a:t>」に</a:t>
            </a:r>
            <a:endParaRPr lang="en-US" altLang="ja-JP" sz="2800" dirty="0" smtClean="0">
              <a:solidFill>
                <a:srgbClr val="FF3399"/>
              </a:solidFill>
              <a:effectLst>
                <a:outerShdw blurRad="38100" dist="38100" dir="2700000" algn="tl">
                  <a:srgbClr val="000000">
                    <a:alpha val="43137"/>
                  </a:srgbClr>
                </a:outerShdw>
              </a:effectLst>
            </a:endParaRPr>
          </a:p>
          <a:p>
            <a:pPr>
              <a:lnSpc>
                <a:spcPts val="3400"/>
              </a:lnSpc>
            </a:pPr>
            <a:r>
              <a:rPr lang="ja-JP" altLang="en-US" sz="2800" dirty="0" smtClean="0">
                <a:solidFill>
                  <a:srgbClr val="0000FF"/>
                </a:solidFill>
              </a:rPr>
              <a:t>次回</a:t>
            </a:r>
            <a:r>
              <a:rPr lang="ja-JP" altLang="en-US" sz="2800" dirty="0">
                <a:solidFill>
                  <a:srgbClr val="0000FF"/>
                </a:solidFill>
              </a:rPr>
              <a:t>へつなげる</a:t>
            </a:r>
            <a:r>
              <a:rPr lang="ja-JP" altLang="en-US" sz="2800" dirty="0" smtClean="0">
                <a:solidFill>
                  <a:srgbClr val="0000FF"/>
                </a:solidFill>
              </a:rPr>
              <a:t>内容を明確にし，参加者</a:t>
            </a:r>
            <a:r>
              <a:rPr lang="ja-JP" altLang="en-US" sz="2800" dirty="0">
                <a:solidFill>
                  <a:srgbClr val="0000FF"/>
                </a:solidFill>
              </a:rPr>
              <a:t>自身</a:t>
            </a:r>
            <a:r>
              <a:rPr lang="ja-JP" altLang="en-US" sz="2800" dirty="0" smtClean="0">
                <a:solidFill>
                  <a:srgbClr val="0000FF"/>
                </a:solidFill>
              </a:rPr>
              <a:t>が主体的に参画</a:t>
            </a:r>
            <a:r>
              <a:rPr lang="ja-JP" altLang="en-US" sz="2800" dirty="0">
                <a:solidFill>
                  <a:srgbClr val="0000FF"/>
                </a:solidFill>
              </a:rPr>
              <a:t>できる形を</a:t>
            </a:r>
            <a:r>
              <a:rPr lang="ja-JP" altLang="en-US" sz="2800" dirty="0" smtClean="0">
                <a:solidFill>
                  <a:srgbClr val="0000FF"/>
                </a:solidFill>
              </a:rPr>
              <a:t>とる。</a:t>
            </a:r>
            <a:endParaRPr lang="en-US" altLang="ja-JP" sz="2800" dirty="0" smtClean="0">
              <a:solidFill>
                <a:srgbClr val="0000FF"/>
              </a:solidFill>
            </a:endParaRPr>
          </a:p>
          <a:p>
            <a:pPr marL="0" indent="0">
              <a:lnSpc>
                <a:spcPts val="3400"/>
              </a:lnSpc>
              <a:buNone/>
            </a:pPr>
            <a:r>
              <a:rPr lang="ja-JP" altLang="en-US" sz="2800" dirty="0">
                <a:solidFill>
                  <a:srgbClr val="0000FF"/>
                </a:solidFill>
              </a:rPr>
              <a:t>　</a:t>
            </a:r>
            <a:r>
              <a:rPr lang="ja-JP" altLang="en-US" sz="2800" dirty="0" smtClean="0">
                <a:solidFill>
                  <a:srgbClr val="0000FF"/>
                </a:solidFill>
              </a:rPr>
              <a:t>　</a:t>
            </a:r>
            <a:r>
              <a:rPr lang="ja-JP" altLang="en-US" sz="2800" dirty="0" smtClean="0">
                <a:solidFill>
                  <a:srgbClr val="FF3399"/>
                </a:solidFill>
              </a:rPr>
              <a:t>　 講座毎に何</a:t>
            </a:r>
            <a:r>
              <a:rPr lang="ja-JP" altLang="en-US" sz="2800" dirty="0">
                <a:solidFill>
                  <a:srgbClr val="FF3399"/>
                </a:solidFill>
              </a:rPr>
              <a:t>ができるかお互いに意見を</a:t>
            </a:r>
            <a:r>
              <a:rPr lang="ja-JP" altLang="en-US" sz="2800" dirty="0" smtClean="0">
                <a:solidFill>
                  <a:srgbClr val="FF3399"/>
                </a:solidFill>
              </a:rPr>
              <a:t>出し合い，</a:t>
            </a:r>
            <a:r>
              <a:rPr lang="en-US" altLang="ja-JP" sz="2800" dirty="0" smtClean="0">
                <a:solidFill>
                  <a:srgbClr val="FF3399"/>
                </a:solidFill>
              </a:rPr>
              <a:t/>
            </a:r>
            <a:br>
              <a:rPr lang="en-US" altLang="ja-JP" sz="2800" dirty="0" smtClean="0">
                <a:solidFill>
                  <a:srgbClr val="FF3399"/>
                </a:solidFill>
              </a:rPr>
            </a:br>
            <a:r>
              <a:rPr lang="ja-JP" altLang="en-US" sz="2800" dirty="0" smtClean="0">
                <a:solidFill>
                  <a:srgbClr val="FF3399"/>
                </a:solidFill>
              </a:rPr>
              <a:t>　　 </a:t>
            </a:r>
            <a:r>
              <a:rPr lang="ja-JP" altLang="en-US" sz="2800" dirty="0">
                <a:solidFill>
                  <a:srgbClr val="FF3399"/>
                </a:solidFill>
              </a:rPr>
              <a:t>　</a:t>
            </a:r>
            <a:r>
              <a:rPr lang="ja-JP" altLang="en-US" sz="2800" dirty="0" smtClean="0">
                <a:solidFill>
                  <a:srgbClr val="FF3399"/>
                </a:solidFill>
              </a:rPr>
              <a:t>思いの確認を繰り返す。</a:t>
            </a:r>
            <a:r>
              <a:rPr lang="en-US" altLang="ja-JP" sz="2800" dirty="0" smtClean="0">
                <a:solidFill>
                  <a:srgbClr val="FF3399"/>
                </a:solidFill>
              </a:rPr>
              <a:t/>
            </a:r>
            <a:br>
              <a:rPr lang="en-US" altLang="ja-JP" sz="2800" dirty="0" smtClean="0">
                <a:solidFill>
                  <a:srgbClr val="FF3399"/>
                </a:solidFill>
              </a:rPr>
            </a:br>
            <a:r>
              <a:rPr lang="ja-JP" altLang="en-US" sz="2800" dirty="0" smtClean="0">
                <a:solidFill>
                  <a:srgbClr val="FF3399"/>
                </a:solidFill>
              </a:rPr>
              <a:t>　　</a:t>
            </a:r>
            <a:r>
              <a:rPr lang="ja-JP" altLang="en-US" sz="2800" dirty="0" smtClean="0">
                <a:solidFill>
                  <a:srgbClr val="FF3399"/>
                </a:solidFill>
                <a:effectLst>
                  <a:outerShdw blurRad="38100" dist="38100" dir="2700000" algn="tl">
                    <a:srgbClr val="000000">
                      <a:alpha val="43137"/>
                    </a:srgbClr>
                  </a:outerShdw>
                </a:effectLst>
                <a:latin typeface="+mj-ea"/>
                <a:ea typeface="+mj-ea"/>
              </a:rPr>
              <a:t>→　</a:t>
            </a:r>
            <a:r>
              <a:rPr lang="ja-JP" altLang="en-US" sz="2800" dirty="0" smtClean="0">
                <a:solidFill>
                  <a:srgbClr val="FF3399"/>
                </a:solidFill>
                <a:effectLst>
                  <a:outerShdw blurRad="38100" dist="38100" dir="2700000" algn="tl">
                    <a:srgbClr val="000000">
                      <a:alpha val="43137"/>
                    </a:srgbClr>
                  </a:outerShdw>
                </a:effectLst>
              </a:rPr>
              <a:t>組織づくり</a:t>
            </a:r>
            <a:r>
              <a:rPr lang="ja-JP" altLang="en-US" sz="2800" dirty="0">
                <a:solidFill>
                  <a:srgbClr val="FF3399"/>
                </a:solidFill>
                <a:effectLst>
                  <a:outerShdw blurRad="38100" dist="38100" dir="2700000" algn="tl">
                    <a:srgbClr val="000000">
                      <a:alpha val="43137"/>
                    </a:srgbClr>
                  </a:outerShdw>
                </a:effectLst>
              </a:rPr>
              <a:t>への意欲（やる気）を盛り上げて</a:t>
            </a:r>
            <a:r>
              <a:rPr lang="ja-JP" altLang="en-US" sz="2800" dirty="0" smtClean="0">
                <a:solidFill>
                  <a:srgbClr val="FF3399"/>
                </a:solidFill>
                <a:effectLst>
                  <a:outerShdw blurRad="38100" dist="38100" dir="2700000" algn="tl">
                    <a:srgbClr val="000000">
                      <a:alpha val="43137"/>
                    </a:srgbClr>
                  </a:outerShdw>
                </a:effectLst>
              </a:rPr>
              <a:t>いく</a:t>
            </a:r>
            <a:endParaRPr lang="ja-JP" altLang="en-US" sz="2800" dirty="0">
              <a:solidFill>
                <a:srgbClr val="FF3399"/>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0907605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fade">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fade">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fade">
                                      <p:cBhvr>
                                        <p:cTn id="22" dur="500"/>
                                        <p:tgtEl>
                                          <p:spTgt spid="4">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4">
                                            <p:txEl>
                                              <p:pRg st="4" end="4"/>
                                            </p:txEl>
                                          </p:spTgt>
                                        </p:tgtEl>
                                        <p:attrNameLst>
                                          <p:attrName>style.visibility</p:attrName>
                                        </p:attrNameLst>
                                      </p:cBhvr>
                                      <p:to>
                                        <p:strVal val="visible"/>
                                      </p:to>
                                    </p:set>
                                    <p:animEffect transition="in" filter="fade">
                                      <p:cBhvr>
                                        <p:cTn id="27" dur="500"/>
                                        <p:tgtEl>
                                          <p:spTgt spid="4">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100462"/>
            <a:ext cx="8229600" cy="1143000"/>
          </a:xfrm>
        </p:spPr>
        <p:txBody>
          <a:bodyPr>
            <a:normAutofit/>
          </a:bodyPr>
          <a:lstStyle/>
          <a:p>
            <a:r>
              <a:rPr lang="ja-JP" altLang="ja-JP" sz="3600" dirty="0">
                <a:solidFill>
                  <a:srgbClr val="FF0000"/>
                </a:solidFill>
              </a:rPr>
              <a:t>住民組織活動の</a:t>
            </a:r>
            <a:r>
              <a:rPr lang="ja-JP" altLang="ja-JP" sz="3600" dirty="0" smtClean="0">
                <a:solidFill>
                  <a:srgbClr val="FF0000"/>
                </a:solidFill>
              </a:rPr>
              <a:t>意義</a:t>
            </a:r>
            <a:endParaRPr kumimoji="1" lang="ja-JP" altLang="en-US" sz="3600" dirty="0">
              <a:solidFill>
                <a:srgbClr val="FF0000"/>
              </a:solidFill>
            </a:endParaRPr>
          </a:p>
        </p:txBody>
      </p:sp>
      <p:sp>
        <p:nvSpPr>
          <p:cNvPr id="3" name="コンテンツ プレースホルダー 2"/>
          <p:cNvSpPr>
            <a:spLocks noGrp="1"/>
          </p:cNvSpPr>
          <p:nvPr>
            <p:ph idx="1"/>
          </p:nvPr>
        </p:nvSpPr>
        <p:spPr>
          <a:xfrm>
            <a:off x="457200" y="1121216"/>
            <a:ext cx="8229600" cy="4525963"/>
          </a:xfrm>
        </p:spPr>
        <p:txBody>
          <a:bodyPr>
            <a:noAutofit/>
          </a:bodyPr>
          <a:lstStyle/>
          <a:p>
            <a:pPr marL="514350" indent="-514350">
              <a:buFont typeface="+mj-ea"/>
              <a:buAutoNum type="circleNumDbPlain"/>
            </a:pPr>
            <a:r>
              <a:rPr lang="ja-JP" altLang="ja-JP" sz="2800" dirty="0" smtClean="0">
                <a:solidFill>
                  <a:srgbClr val="0000FF"/>
                </a:solidFill>
              </a:rPr>
              <a:t>人</a:t>
            </a:r>
            <a:r>
              <a:rPr lang="ja-JP" altLang="ja-JP" sz="2800" dirty="0">
                <a:solidFill>
                  <a:srgbClr val="0000FF"/>
                </a:solidFill>
              </a:rPr>
              <a:t>の役に立っていることを実感する</a:t>
            </a:r>
          </a:p>
          <a:p>
            <a:pPr marL="514350" indent="-514350">
              <a:buFont typeface="+mj-ea"/>
              <a:buAutoNum type="circleNumDbPlain"/>
            </a:pPr>
            <a:r>
              <a:rPr lang="ja-JP" altLang="ja-JP" sz="2800" dirty="0" smtClean="0">
                <a:solidFill>
                  <a:srgbClr val="0000FF"/>
                </a:solidFill>
              </a:rPr>
              <a:t>達成感</a:t>
            </a:r>
            <a:r>
              <a:rPr lang="ja-JP" altLang="ja-JP" sz="2800" dirty="0">
                <a:solidFill>
                  <a:srgbClr val="0000FF"/>
                </a:solidFill>
              </a:rPr>
              <a:t>や満足感が得られる</a:t>
            </a:r>
          </a:p>
          <a:p>
            <a:pPr marL="514350" indent="-514350">
              <a:buFont typeface="+mj-ea"/>
              <a:buAutoNum type="circleNumDbPlain"/>
            </a:pPr>
            <a:r>
              <a:rPr lang="ja-JP" altLang="ja-JP" sz="2800" dirty="0" smtClean="0">
                <a:solidFill>
                  <a:srgbClr val="0000FF"/>
                </a:solidFill>
              </a:rPr>
              <a:t>自分</a:t>
            </a:r>
            <a:r>
              <a:rPr lang="ja-JP" altLang="ja-JP" sz="2800" dirty="0">
                <a:solidFill>
                  <a:srgbClr val="0000FF"/>
                </a:solidFill>
              </a:rPr>
              <a:t>が思ったり考えたりしていることを，活動を通して実現する</a:t>
            </a:r>
          </a:p>
          <a:p>
            <a:pPr marL="514350" indent="-514350">
              <a:buFont typeface="+mj-ea"/>
              <a:buAutoNum type="circleNumDbPlain"/>
            </a:pPr>
            <a:r>
              <a:rPr lang="ja-JP" altLang="ja-JP" sz="2800" dirty="0" smtClean="0">
                <a:solidFill>
                  <a:srgbClr val="0000FF"/>
                </a:solidFill>
                <a:effectLst>
                  <a:outerShdw blurRad="38100" dist="38100" dir="2700000" algn="tl">
                    <a:srgbClr val="000000">
                      <a:alpha val="43137"/>
                    </a:srgbClr>
                  </a:outerShdw>
                </a:effectLst>
              </a:rPr>
              <a:t>話し合い</a:t>
            </a:r>
            <a:r>
              <a:rPr lang="ja-JP" altLang="ja-JP" sz="2800" dirty="0">
                <a:solidFill>
                  <a:srgbClr val="0000FF"/>
                </a:solidFill>
                <a:effectLst>
                  <a:outerShdw blurRad="38100" dist="38100" dir="2700000" algn="tl">
                    <a:srgbClr val="000000">
                      <a:alpha val="43137"/>
                    </a:srgbClr>
                  </a:outerShdw>
                </a:effectLst>
              </a:rPr>
              <a:t>や活動場面で，自分の役割や出番がある</a:t>
            </a:r>
          </a:p>
          <a:p>
            <a:pPr marL="514350" indent="-514350">
              <a:buFont typeface="+mj-ea"/>
              <a:buAutoNum type="circleNumDbPlain"/>
            </a:pPr>
            <a:r>
              <a:rPr lang="ja-JP" altLang="ja-JP" sz="2800" dirty="0" smtClean="0">
                <a:solidFill>
                  <a:srgbClr val="0000FF"/>
                </a:solidFill>
              </a:rPr>
              <a:t>居心地</a:t>
            </a:r>
            <a:r>
              <a:rPr lang="ja-JP" altLang="ja-JP" sz="2800" dirty="0">
                <a:solidFill>
                  <a:srgbClr val="0000FF"/>
                </a:solidFill>
              </a:rPr>
              <a:t>が良い（安心・安全で心やすらぐ時間）</a:t>
            </a:r>
          </a:p>
          <a:p>
            <a:pPr marL="514350" indent="-514350">
              <a:buFont typeface="+mj-ea"/>
              <a:buAutoNum type="circleNumDbPlain"/>
            </a:pPr>
            <a:r>
              <a:rPr lang="ja-JP" altLang="ja-JP" sz="2800" dirty="0" smtClean="0">
                <a:solidFill>
                  <a:srgbClr val="0000FF"/>
                </a:solidFill>
              </a:rPr>
              <a:t>学習</a:t>
            </a:r>
            <a:r>
              <a:rPr lang="ja-JP" altLang="ja-JP" sz="2800" dirty="0">
                <a:solidFill>
                  <a:srgbClr val="0000FF"/>
                </a:solidFill>
              </a:rPr>
              <a:t>により新たな知識や知見が得られる</a:t>
            </a:r>
          </a:p>
          <a:p>
            <a:pPr marL="514350" indent="-514350">
              <a:buFont typeface="+mj-ea"/>
              <a:buAutoNum type="circleNumDbPlain"/>
            </a:pPr>
            <a:r>
              <a:rPr lang="ja-JP" altLang="ja-JP" sz="2800" dirty="0" smtClean="0">
                <a:solidFill>
                  <a:srgbClr val="0000FF"/>
                </a:solidFill>
              </a:rPr>
              <a:t>自身</a:t>
            </a:r>
            <a:r>
              <a:rPr lang="ja-JP" altLang="ja-JP" sz="2800" dirty="0">
                <a:solidFill>
                  <a:srgbClr val="0000FF"/>
                </a:solidFill>
              </a:rPr>
              <a:t>と家族の健康にプラスになる</a:t>
            </a:r>
          </a:p>
          <a:p>
            <a:pPr marL="514350" indent="-514350">
              <a:buFont typeface="+mj-ea"/>
              <a:buAutoNum type="circleNumDbPlain"/>
            </a:pPr>
            <a:r>
              <a:rPr lang="ja-JP" altLang="ja-JP" sz="2800" dirty="0" smtClean="0">
                <a:solidFill>
                  <a:srgbClr val="0000FF"/>
                </a:solidFill>
              </a:rPr>
              <a:t>仲間</a:t>
            </a:r>
            <a:r>
              <a:rPr lang="ja-JP" altLang="ja-JP" sz="2800" dirty="0">
                <a:solidFill>
                  <a:srgbClr val="0000FF"/>
                </a:solidFill>
              </a:rPr>
              <a:t>との出会いとつながり</a:t>
            </a:r>
          </a:p>
          <a:p>
            <a:pPr marL="514350" indent="-514350">
              <a:buFont typeface="+mj-ea"/>
              <a:buAutoNum type="circleNumDbPlain"/>
            </a:pPr>
            <a:r>
              <a:rPr lang="ja-JP" altLang="ja-JP" sz="2800" dirty="0" smtClean="0">
                <a:solidFill>
                  <a:srgbClr val="0000FF"/>
                </a:solidFill>
              </a:rPr>
              <a:t>行政</a:t>
            </a:r>
            <a:r>
              <a:rPr lang="ja-JP" altLang="ja-JP" sz="2800" dirty="0">
                <a:solidFill>
                  <a:srgbClr val="0000FF"/>
                </a:solidFill>
              </a:rPr>
              <a:t>との関係が近くなって気軽に相談</a:t>
            </a:r>
            <a:r>
              <a:rPr lang="ja-JP" altLang="ja-JP" sz="2800" dirty="0" smtClean="0">
                <a:solidFill>
                  <a:srgbClr val="0000FF"/>
                </a:solidFill>
              </a:rPr>
              <a:t>できる</a:t>
            </a:r>
            <a:endParaRPr lang="ja-JP" altLang="ja-JP" sz="2800" dirty="0">
              <a:solidFill>
                <a:srgbClr val="0000FF"/>
              </a:solidFill>
            </a:endParaRPr>
          </a:p>
        </p:txBody>
      </p:sp>
      <p:sp>
        <p:nvSpPr>
          <p:cNvPr id="4" name="テキスト ボックス 3"/>
          <p:cNvSpPr txBox="1"/>
          <p:nvPr/>
        </p:nvSpPr>
        <p:spPr>
          <a:xfrm>
            <a:off x="2568988" y="6270171"/>
            <a:ext cx="6019597" cy="461665"/>
          </a:xfrm>
          <a:prstGeom prst="rect">
            <a:avLst/>
          </a:prstGeom>
          <a:noFill/>
        </p:spPr>
        <p:txBody>
          <a:bodyPr wrap="none" rtlCol="0">
            <a:spAutoFit/>
          </a:bodyPr>
          <a:lstStyle/>
          <a:p>
            <a:r>
              <a:rPr lang="ja-JP" altLang="ja-JP" sz="2400" dirty="0"/>
              <a:t>母子愛育会「知ろう・活かそう　地区組織」</a:t>
            </a:r>
            <a:r>
              <a:rPr lang="ja-JP" altLang="ja-JP" sz="2400" dirty="0" smtClean="0"/>
              <a:t>より</a:t>
            </a:r>
            <a:endParaRPr lang="ja-JP" altLang="en-US" sz="2400" dirty="0"/>
          </a:p>
        </p:txBody>
      </p:sp>
      <p:sp>
        <p:nvSpPr>
          <p:cNvPr id="5" name="テキスト ボックス 4"/>
          <p:cNvSpPr txBox="1"/>
          <p:nvPr/>
        </p:nvSpPr>
        <p:spPr>
          <a:xfrm>
            <a:off x="6683070" y="0"/>
            <a:ext cx="2460930" cy="461665"/>
          </a:xfrm>
          <a:prstGeom prst="rect">
            <a:avLst/>
          </a:prstGeom>
          <a:noFill/>
        </p:spPr>
        <p:txBody>
          <a:bodyPr wrap="none" rtlCol="0">
            <a:spAutoFit/>
          </a:bodyPr>
          <a:lstStyle/>
          <a:p>
            <a:r>
              <a:rPr kumimoji="1" lang="ja-JP" altLang="en-US" sz="2400" dirty="0" smtClean="0">
                <a:latin typeface="+mj-ea"/>
                <a:ea typeface="+mj-ea"/>
              </a:rPr>
              <a:t>テキスト１</a:t>
            </a:r>
            <a:r>
              <a:rPr kumimoji="1" lang="en-US" altLang="ja-JP" sz="2400" dirty="0" smtClean="0">
                <a:latin typeface="+mj-ea"/>
                <a:ea typeface="+mj-ea"/>
              </a:rPr>
              <a:t>6</a:t>
            </a:r>
            <a:r>
              <a:rPr kumimoji="1" lang="ja-JP" altLang="en-US" sz="2400" dirty="0" smtClean="0">
                <a:latin typeface="+mj-ea"/>
                <a:ea typeface="+mj-ea"/>
              </a:rPr>
              <a:t>ページ</a:t>
            </a:r>
            <a:endParaRPr kumimoji="1" lang="ja-JP" altLang="en-US" sz="2400" dirty="0">
              <a:latin typeface="+mj-ea"/>
              <a:ea typeface="+mj-ea"/>
            </a:endParaRPr>
          </a:p>
        </p:txBody>
      </p:sp>
    </p:spTree>
    <p:extLst>
      <p:ext uri="{BB962C8B-B14F-4D97-AF65-F5344CB8AC3E}">
        <p14:creationId xmlns:p14="http://schemas.microsoft.com/office/powerpoint/2010/main" val="333135693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113172"/>
            <a:ext cx="8229600" cy="1143000"/>
          </a:xfrm>
        </p:spPr>
        <p:txBody>
          <a:bodyPr>
            <a:normAutofit/>
          </a:bodyPr>
          <a:lstStyle/>
          <a:p>
            <a:r>
              <a:rPr kumimoji="1" lang="ja-JP" altLang="en-US" sz="3600" dirty="0" smtClean="0">
                <a:solidFill>
                  <a:srgbClr val="FF0000"/>
                </a:solidFill>
              </a:rPr>
              <a:t>ジェンダーとソーシャル・キャピタル</a:t>
            </a:r>
            <a:endParaRPr kumimoji="1" lang="ja-JP" altLang="en-US" sz="3600" dirty="0">
              <a:solidFill>
                <a:srgbClr val="FF0000"/>
              </a:solidFill>
            </a:endParaRPr>
          </a:p>
        </p:txBody>
      </p:sp>
      <p:graphicFrame>
        <p:nvGraphicFramePr>
          <p:cNvPr id="4" name="コンテンツ プレースホルダー 3"/>
          <p:cNvGraphicFramePr>
            <a:graphicFrameLocks noGrp="1"/>
          </p:cNvGraphicFramePr>
          <p:nvPr>
            <p:ph idx="1"/>
            <p:extLst>
              <p:ext uri="{D42A27DB-BD31-4B8C-83A1-F6EECF244321}">
                <p14:modId xmlns:p14="http://schemas.microsoft.com/office/powerpoint/2010/main" val="3769283062"/>
              </p:ext>
            </p:extLst>
          </p:nvPr>
        </p:nvGraphicFramePr>
        <p:xfrm>
          <a:off x="0" y="1088570"/>
          <a:ext cx="9144000" cy="5797312"/>
        </p:xfrm>
        <a:graphic>
          <a:graphicData uri="http://schemas.openxmlformats.org/drawingml/2006/table">
            <a:tbl>
              <a:tblPr firstRow="1" firstCol="1" bandRow="1">
                <a:tableStyleId>{2D5ABB26-0587-4C30-8999-92F81FD0307C}</a:tableStyleId>
              </a:tblPr>
              <a:tblGrid>
                <a:gridCol w="4763469"/>
                <a:gridCol w="4380531"/>
              </a:tblGrid>
              <a:tr h="664029">
                <a:tc>
                  <a:txBody>
                    <a:bodyPr/>
                    <a:lstStyle/>
                    <a:p>
                      <a:pPr algn="ctr">
                        <a:spcAft>
                          <a:spcPts val="0"/>
                        </a:spcAft>
                      </a:pPr>
                      <a:r>
                        <a:rPr lang="ja-JP" sz="2800" kern="0" dirty="0">
                          <a:effectLst/>
                        </a:rPr>
                        <a:t>男性（オス・雄）</a:t>
                      </a:r>
                      <a:endParaRPr lang="ja-JP" sz="2800" kern="100" dirty="0">
                        <a:effectLst/>
                        <a:latin typeface="Century"/>
                        <a:ea typeface="ＭＳ 明朝"/>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spcAft>
                          <a:spcPts val="0"/>
                        </a:spcAft>
                      </a:pPr>
                      <a:r>
                        <a:rPr lang="ja-JP" sz="2800" kern="0" dirty="0">
                          <a:solidFill>
                            <a:srgbClr val="FF33CC"/>
                          </a:solidFill>
                          <a:effectLst/>
                        </a:rPr>
                        <a:t>女性（メス・雌）</a:t>
                      </a:r>
                      <a:endParaRPr lang="ja-JP" sz="2800" kern="100" dirty="0">
                        <a:solidFill>
                          <a:srgbClr val="FF33CC"/>
                        </a:solidFill>
                        <a:effectLst/>
                        <a:latin typeface="Century"/>
                        <a:ea typeface="ＭＳ 明朝"/>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r>
              <a:tr h="544285">
                <a:tc>
                  <a:txBody>
                    <a:bodyPr/>
                    <a:lstStyle/>
                    <a:p>
                      <a:pPr algn="ctr">
                        <a:spcAft>
                          <a:spcPts val="0"/>
                        </a:spcAft>
                      </a:pPr>
                      <a:r>
                        <a:rPr lang="ja-JP" sz="2400" kern="0" dirty="0">
                          <a:effectLst/>
                        </a:rPr>
                        <a:t>群れない</a:t>
                      </a:r>
                      <a:endParaRPr lang="ja-JP" sz="2800" kern="100" dirty="0">
                        <a:effectLst/>
                        <a:latin typeface="Century"/>
                        <a:ea typeface="ＭＳ 明朝"/>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ja-JP" sz="2400" kern="0" dirty="0">
                          <a:solidFill>
                            <a:srgbClr val="FF33CC"/>
                          </a:solidFill>
                          <a:effectLst/>
                        </a:rPr>
                        <a:t>群れる</a:t>
                      </a:r>
                      <a:endParaRPr lang="ja-JP" sz="2800" kern="100" dirty="0">
                        <a:solidFill>
                          <a:srgbClr val="FF33CC"/>
                        </a:solidFill>
                        <a:effectLst/>
                        <a:latin typeface="Century"/>
                        <a:ea typeface="ＭＳ 明朝"/>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1220717">
                <a:tc>
                  <a:txBody>
                    <a:bodyPr/>
                    <a:lstStyle/>
                    <a:p>
                      <a:pPr algn="ctr">
                        <a:spcAft>
                          <a:spcPts val="0"/>
                        </a:spcAft>
                      </a:pPr>
                      <a:r>
                        <a:rPr lang="ja-JP" sz="2400" kern="0" dirty="0">
                          <a:effectLst/>
                        </a:rPr>
                        <a:t>一人で行動</a:t>
                      </a:r>
                      <a:endParaRPr lang="ja-JP" sz="2800" kern="100" dirty="0">
                        <a:effectLst/>
                      </a:endParaRPr>
                    </a:p>
                    <a:p>
                      <a:pPr algn="ctr">
                        <a:spcAft>
                          <a:spcPts val="0"/>
                        </a:spcAft>
                      </a:pPr>
                      <a:r>
                        <a:rPr lang="ja-JP" sz="2400" kern="0" dirty="0">
                          <a:effectLst/>
                        </a:rPr>
                        <a:t>関係性に学べない</a:t>
                      </a:r>
                      <a:endParaRPr lang="ja-JP" sz="2800" kern="100" dirty="0">
                        <a:effectLst/>
                      </a:endParaRPr>
                    </a:p>
                    <a:p>
                      <a:pPr algn="ctr">
                        <a:spcAft>
                          <a:spcPts val="0"/>
                        </a:spcAft>
                      </a:pPr>
                      <a:r>
                        <a:rPr lang="ja-JP" sz="2400" kern="0" dirty="0">
                          <a:effectLst/>
                        </a:rPr>
                        <a:t>一人で抱え込み，相談できない</a:t>
                      </a:r>
                      <a:endParaRPr lang="ja-JP" sz="2800" kern="100" dirty="0">
                        <a:effectLst/>
                        <a:latin typeface="Century"/>
                        <a:ea typeface="ＭＳ 明朝"/>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ja-JP" sz="2400" kern="0" dirty="0">
                          <a:solidFill>
                            <a:srgbClr val="FF33CC"/>
                          </a:solidFill>
                          <a:effectLst/>
                        </a:rPr>
                        <a:t>周りに合わせる</a:t>
                      </a:r>
                      <a:endParaRPr lang="ja-JP" sz="2800" kern="100" dirty="0">
                        <a:solidFill>
                          <a:srgbClr val="FF33CC"/>
                        </a:solidFill>
                        <a:effectLst/>
                      </a:endParaRPr>
                    </a:p>
                    <a:p>
                      <a:pPr algn="ctr">
                        <a:spcAft>
                          <a:spcPts val="0"/>
                        </a:spcAft>
                      </a:pPr>
                      <a:r>
                        <a:rPr lang="ja-JP" sz="2400" kern="0" dirty="0">
                          <a:solidFill>
                            <a:srgbClr val="FF33CC"/>
                          </a:solidFill>
                          <a:effectLst/>
                        </a:rPr>
                        <a:t>関係性に学ぶ</a:t>
                      </a:r>
                      <a:endParaRPr lang="ja-JP" sz="2800" kern="100" dirty="0">
                        <a:solidFill>
                          <a:srgbClr val="FF33CC"/>
                        </a:solidFill>
                        <a:effectLst/>
                      </a:endParaRPr>
                    </a:p>
                    <a:p>
                      <a:pPr algn="ctr">
                        <a:spcAft>
                          <a:spcPts val="0"/>
                        </a:spcAft>
                      </a:pPr>
                      <a:r>
                        <a:rPr lang="ja-JP" sz="2400" kern="0" dirty="0">
                          <a:solidFill>
                            <a:srgbClr val="FF33CC"/>
                          </a:solidFill>
                          <a:effectLst/>
                        </a:rPr>
                        <a:t>関係性に癒される</a:t>
                      </a:r>
                      <a:endParaRPr lang="ja-JP" sz="2800" kern="100" dirty="0">
                        <a:solidFill>
                          <a:srgbClr val="FF33CC"/>
                        </a:solidFill>
                        <a:effectLst/>
                        <a:latin typeface="Century"/>
                        <a:ea typeface="ＭＳ 明朝"/>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629855">
                <a:tc>
                  <a:txBody>
                    <a:bodyPr/>
                    <a:lstStyle/>
                    <a:p>
                      <a:pPr algn="ctr">
                        <a:spcAft>
                          <a:spcPts val="0"/>
                        </a:spcAft>
                      </a:pPr>
                      <a:r>
                        <a:rPr lang="ja-JP" sz="2400" kern="0" dirty="0">
                          <a:effectLst/>
                        </a:rPr>
                        <a:t>顕示欲・独占欲・性欲などが強い</a:t>
                      </a:r>
                      <a:endParaRPr lang="ja-JP" sz="2800" kern="100" dirty="0">
                        <a:effectLst/>
                        <a:latin typeface="Century"/>
                        <a:ea typeface="ＭＳ 明朝"/>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ja-JP" sz="2400" kern="0" dirty="0">
                          <a:solidFill>
                            <a:srgbClr val="FF33CC"/>
                          </a:solidFill>
                          <a:effectLst/>
                        </a:rPr>
                        <a:t>食欲，愛情欲，物欲などが強い</a:t>
                      </a:r>
                      <a:endParaRPr lang="ja-JP" sz="2800" kern="100" dirty="0">
                        <a:solidFill>
                          <a:srgbClr val="FF33CC"/>
                        </a:solidFill>
                        <a:effectLst/>
                        <a:latin typeface="Century"/>
                        <a:ea typeface="ＭＳ 明朝"/>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609600">
                <a:tc>
                  <a:txBody>
                    <a:bodyPr/>
                    <a:lstStyle/>
                    <a:p>
                      <a:pPr algn="ctr">
                        <a:spcAft>
                          <a:spcPts val="0"/>
                        </a:spcAft>
                      </a:pPr>
                      <a:r>
                        <a:rPr lang="ja-JP" sz="2400" kern="0" dirty="0">
                          <a:effectLst/>
                        </a:rPr>
                        <a:t>プライドが高い生き物</a:t>
                      </a:r>
                      <a:endParaRPr lang="ja-JP" sz="2800" kern="100" dirty="0">
                        <a:effectLst/>
                        <a:latin typeface="Century"/>
                        <a:ea typeface="ＭＳ 明朝"/>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ja-JP" sz="2400" kern="0" dirty="0" smtClean="0">
                          <a:solidFill>
                            <a:srgbClr val="FF33CC"/>
                          </a:solidFill>
                          <a:effectLst/>
                        </a:rPr>
                        <a:t>本能</a:t>
                      </a:r>
                      <a:r>
                        <a:rPr lang="ja-JP" sz="2400" kern="0" dirty="0">
                          <a:solidFill>
                            <a:srgbClr val="FF33CC"/>
                          </a:solidFill>
                          <a:effectLst/>
                        </a:rPr>
                        <a:t>とあきらめの生き物</a:t>
                      </a:r>
                      <a:endParaRPr lang="ja-JP" sz="2800" kern="100" dirty="0">
                        <a:solidFill>
                          <a:srgbClr val="FF33CC"/>
                        </a:solidFill>
                        <a:effectLst/>
                        <a:latin typeface="Century"/>
                        <a:ea typeface="ＭＳ 明朝"/>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1163849">
                <a:tc>
                  <a:txBody>
                    <a:bodyPr/>
                    <a:lstStyle/>
                    <a:p>
                      <a:pPr algn="ctr">
                        <a:spcAft>
                          <a:spcPts val="0"/>
                        </a:spcAft>
                      </a:pPr>
                      <a:r>
                        <a:rPr lang="ja-JP" sz="2400" kern="0" dirty="0">
                          <a:solidFill>
                            <a:srgbClr val="0000FF"/>
                          </a:solidFill>
                          <a:effectLst>
                            <a:outerShdw blurRad="38100" dist="38100" dir="2700000" algn="tl">
                              <a:srgbClr val="000000">
                                <a:alpha val="43137"/>
                              </a:srgbClr>
                            </a:outerShdw>
                          </a:effectLst>
                        </a:rPr>
                        <a:t>役割，活動目的を示す，創出</a:t>
                      </a:r>
                      <a:r>
                        <a:rPr lang="ja-JP" sz="2400" kern="0" dirty="0" smtClean="0">
                          <a:solidFill>
                            <a:srgbClr val="0000FF"/>
                          </a:solidFill>
                          <a:effectLst>
                            <a:outerShdw blurRad="38100" dist="38100" dir="2700000" algn="tl">
                              <a:srgbClr val="000000">
                                <a:alpha val="43137"/>
                              </a:srgbClr>
                            </a:outerShdw>
                          </a:effectLst>
                        </a:rPr>
                        <a:t>する</a:t>
                      </a:r>
                      <a:endParaRPr lang="en-US" altLang="ja-JP" sz="2400" kern="0" dirty="0" smtClean="0">
                        <a:solidFill>
                          <a:srgbClr val="0000FF"/>
                        </a:solidFill>
                        <a:effectLst>
                          <a:outerShdw blurRad="38100" dist="38100" dir="2700000" algn="tl">
                            <a:srgbClr val="000000">
                              <a:alpha val="43137"/>
                            </a:srgbClr>
                          </a:outerShdw>
                        </a:effectLst>
                      </a:endParaRPr>
                    </a:p>
                    <a:p>
                      <a:pPr algn="ctr">
                        <a:spcAft>
                          <a:spcPts val="0"/>
                        </a:spcAft>
                      </a:pPr>
                      <a:r>
                        <a:rPr lang="ja-JP" sz="2400" kern="0" dirty="0" smtClean="0">
                          <a:effectLst/>
                        </a:rPr>
                        <a:t>こと</a:t>
                      </a:r>
                      <a:r>
                        <a:rPr lang="ja-JP" sz="2400" kern="0" dirty="0">
                          <a:effectLst/>
                        </a:rPr>
                        <a:t>が</a:t>
                      </a:r>
                      <a:r>
                        <a:rPr lang="ja-JP" sz="2400" kern="0" dirty="0" smtClean="0">
                          <a:effectLst/>
                        </a:rPr>
                        <a:t>重要</a:t>
                      </a:r>
                      <a:r>
                        <a:rPr lang="ja-JP" altLang="en-US" sz="2400" kern="0" dirty="0" smtClean="0">
                          <a:effectLst/>
                        </a:rPr>
                        <a:t>，</a:t>
                      </a:r>
                      <a:r>
                        <a:rPr lang="ja-JP" sz="2400" kern="0" dirty="0" smtClean="0">
                          <a:solidFill>
                            <a:srgbClr val="0000FF"/>
                          </a:solidFill>
                          <a:effectLst>
                            <a:outerShdw blurRad="38100" dist="38100" dir="2700000" algn="tl">
                              <a:srgbClr val="000000">
                                <a:alpha val="43137"/>
                              </a:srgbClr>
                            </a:outerShdw>
                          </a:effectLst>
                        </a:rPr>
                        <a:t>名刺</a:t>
                      </a:r>
                      <a:r>
                        <a:rPr lang="ja-JP" sz="2400" kern="0" dirty="0">
                          <a:solidFill>
                            <a:srgbClr val="0000FF"/>
                          </a:solidFill>
                          <a:effectLst>
                            <a:outerShdw blurRad="38100" dist="38100" dir="2700000" algn="tl">
                              <a:srgbClr val="000000">
                                <a:alpha val="43137"/>
                              </a:srgbClr>
                            </a:outerShdw>
                          </a:effectLst>
                        </a:rPr>
                        <a:t>，肩書</a:t>
                      </a:r>
                      <a:r>
                        <a:rPr lang="ja-JP" sz="2400" kern="0" dirty="0">
                          <a:effectLst/>
                        </a:rPr>
                        <a:t>が重要</a:t>
                      </a:r>
                      <a:endParaRPr lang="ja-JP" sz="2800" kern="100" dirty="0">
                        <a:effectLst/>
                        <a:latin typeface="Century"/>
                        <a:ea typeface="ＭＳ 明朝"/>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ja-JP" sz="2400" kern="0" dirty="0">
                          <a:solidFill>
                            <a:srgbClr val="FF33CC"/>
                          </a:solidFill>
                          <a:effectLst/>
                        </a:rPr>
                        <a:t>日常の中に幸せ</a:t>
                      </a:r>
                      <a:r>
                        <a:rPr lang="ja-JP" sz="2400" kern="0" dirty="0" smtClean="0">
                          <a:solidFill>
                            <a:srgbClr val="FF33CC"/>
                          </a:solidFill>
                          <a:effectLst/>
                        </a:rPr>
                        <a:t>と</a:t>
                      </a:r>
                      <a:endParaRPr lang="en-US" altLang="ja-JP" sz="2400" kern="0" dirty="0" smtClean="0">
                        <a:solidFill>
                          <a:srgbClr val="FF33CC"/>
                        </a:solidFill>
                        <a:effectLst/>
                      </a:endParaRPr>
                    </a:p>
                    <a:p>
                      <a:pPr algn="ctr">
                        <a:spcAft>
                          <a:spcPts val="0"/>
                        </a:spcAft>
                      </a:pPr>
                      <a:r>
                        <a:rPr lang="ja-JP" sz="2400" kern="0" dirty="0" smtClean="0">
                          <a:solidFill>
                            <a:srgbClr val="FF33CC"/>
                          </a:solidFill>
                          <a:effectLst>
                            <a:outerShdw blurRad="38100" dist="38100" dir="2700000" algn="tl">
                              <a:srgbClr val="000000">
                                <a:alpha val="43137"/>
                              </a:srgbClr>
                            </a:outerShdw>
                          </a:effectLst>
                        </a:rPr>
                        <a:t>役割を自ら見つけだ</a:t>
                      </a:r>
                      <a:r>
                        <a:rPr lang="ja-JP" altLang="en-US" sz="2400" kern="0" dirty="0" smtClean="0">
                          <a:solidFill>
                            <a:srgbClr val="FF33CC"/>
                          </a:solidFill>
                          <a:effectLst>
                            <a:outerShdw blurRad="38100" dist="38100" dir="2700000" algn="tl">
                              <a:srgbClr val="000000">
                                <a:alpha val="43137"/>
                              </a:srgbClr>
                            </a:outerShdw>
                          </a:effectLst>
                        </a:rPr>
                        <a:t>せる</a:t>
                      </a:r>
                      <a:endParaRPr lang="ja-JP" sz="2800" kern="100" dirty="0">
                        <a:solidFill>
                          <a:srgbClr val="FF33CC"/>
                        </a:solidFill>
                        <a:effectLst>
                          <a:outerShdw blurRad="38100" dist="38100" dir="2700000" algn="tl">
                            <a:srgbClr val="000000">
                              <a:alpha val="43137"/>
                            </a:srgbClr>
                          </a:outerShdw>
                        </a:effectLst>
                      </a:endParaRPr>
                    </a:p>
                    <a:p>
                      <a:pPr algn="ctr">
                        <a:spcAft>
                          <a:spcPts val="0"/>
                        </a:spcAft>
                      </a:pPr>
                      <a:r>
                        <a:rPr lang="ja-JP" sz="2400" b="0" kern="0" dirty="0">
                          <a:solidFill>
                            <a:srgbClr val="FF33CC"/>
                          </a:solidFill>
                          <a:effectLst/>
                        </a:rPr>
                        <a:t>関係性を構築する場が重要</a:t>
                      </a:r>
                      <a:endParaRPr lang="ja-JP" sz="2800" b="0" kern="100" dirty="0">
                        <a:solidFill>
                          <a:srgbClr val="FF33CC"/>
                        </a:solidFill>
                        <a:effectLst/>
                        <a:latin typeface="Century"/>
                        <a:ea typeface="ＭＳ 明朝"/>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964977">
                <a:tc>
                  <a:txBody>
                    <a:bodyPr/>
                    <a:lstStyle/>
                    <a:p>
                      <a:pPr algn="ctr">
                        <a:spcAft>
                          <a:spcPts val="0"/>
                        </a:spcAft>
                      </a:pPr>
                      <a:r>
                        <a:rPr lang="ja-JP" sz="2400" kern="0" dirty="0">
                          <a:effectLst/>
                        </a:rPr>
                        <a:t>人に言われても変われない</a:t>
                      </a:r>
                      <a:endParaRPr lang="ja-JP" sz="2800" kern="100" dirty="0">
                        <a:effectLst/>
                      </a:endParaRPr>
                    </a:p>
                    <a:p>
                      <a:pPr algn="ctr">
                        <a:spcAft>
                          <a:spcPts val="0"/>
                        </a:spcAft>
                      </a:pPr>
                      <a:r>
                        <a:rPr lang="ja-JP" sz="2400" kern="0" dirty="0">
                          <a:solidFill>
                            <a:srgbClr val="0000FF"/>
                          </a:solidFill>
                          <a:effectLst>
                            <a:outerShdw blurRad="38100" dist="38100" dir="2700000" algn="tl">
                              <a:srgbClr val="000000">
                                <a:alpha val="43137"/>
                              </a:srgbClr>
                            </a:outerShdw>
                          </a:effectLst>
                        </a:rPr>
                        <a:t>おだてられない</a:t>
                      </a:r>
                      <a:r>
                        <a:rPr lang="ja-JP" sz="2400" kern="0" dirty="0" smtClean="0">
                          <a:solidFill>
                            <a:srgbClr val="0000FF"/>
                          </a:solidFill>
                          <a:effectLst>
                            <a:outerShdw blurRad="38100" dist="38100" dir="2700000" algn="tl">
                              <a:srgbClr val="000000">
                                <a:alpha val="43137"/>
                              </a:srgbClr>
                            </a:outerShdw>
                          </a:effectLst>
                        </a:rPr>
                        <a:t>と</a:t>
                      </a:r>
                      <a:r>
                        <a:rPr lang="ja-JP" altLang="en-US" sz="2400" kern="0" dirty="0" smtClean="0">
                          <a:solidFill>
                            <a:srgbClr val="0000FF"/>
                          </a:solidFill>
                          <a:effectLst>
                            <a:outerShdw blurRad="38100" dist="38100" dir="2700000" algn="tl">
                              <a:srgbClr val="000000">
                                <a:alpha val="43137"/>
                              </a:srgbClr>
                            </a:outerShdw>
                          </a:effectLst>
                        </a:rPr>
                        <a:t>，</a:t>
                      </a:r>
                      <a:r>
                        <a:rPr lang="ja-JP" sz="2400" kern="0" dirty="0" smtClean="0">
                          <a:solidFill>
                            <a:srgbClr val="0000FF"/>
                          </a:solidFill>
                          <a:effectLst>
                            <a:outerShdw blurRad="38100" dist="38100" dir="2700000" algn="tl">
                              <a:srgbClr val="000000">
                                <a:alpha val="43137"/>
                              </a:srgbClr>
                            </a:outerShdw>
                          </a:effectLst>
                        </a:rPr>
                        <a:t>いじける</a:t>
                      </a:r>
                      <a:endParaRPr lang="ja-JP" sz="2800" kern="100" dirty="0">
                        <a:solidFill>
                          <a:srgbClr val="0000FF"/>
                        </a:solidFill>
                        <a:effectLst>
                          <a:outerShdw blurRad="38100" dist="38100" dir="2700000" algn="tl">
                            <a:srgbClr val="000000">
                              <a:alpha val="43137"/>
                            </a:srgbClr>
                          </a:outerShdw>
                        </a:effectLst>
                        <a:latin typeface="Century"/>
                        <a:ea typeface="ＭＳ 明朝"/>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ja-JP" sz="2400" kern="0" dirty="0">
                          <a:solidFill>
                            <a:srgbClr val="FF33CC"/>
                          </a:solidFill>
                          <a:effectLst/>
                        </a:rPr>
                        <a:t>「まあいいか」と現実</a:t>
                      </a:r>
                      <a:r>
                        <a:rPr lang="ja-JP" sz="2400" kern="0" dirty="0" smtClean="0">
                          <a:solidFill>
                            <a:srgbClr val="FF33CC"/>
                          </a:solidFill>
                          <a:effectLst/>
                        </a:rPr>
                        <a:t>を</a:t>
                      </a:r>
                      <a:endParaRPr lang="en-US" altLang="ja-JP" sz="2400" kern="0" dirty="0" smtClean="0">
                        <a:solidFill>
                          <a:srgbClr val="FF33CC"/>
                        </a:solidFill>
                        <a:effectLst/>
                      </a:endParaRPr>
                    </a:p>
                    <a:p>
                      <a:pPr algn="ctr">
                        <a:spcAft>
                          <a:spcPts val="0"/>
                        </a:spcAft>
                      </a:pPr>
                      <a:r>
                        <a:rPr lang="ja-JP" sz="2400" kern="0" dirty="0" smtClean="0">
                          <a:solidFill>
                            <a:srgbClr val="FF33CC"/>
                          </a:solidFill>
                          <a:effectLst/>
                        </a:rPr>
                        <a:t>受け入れ続ける</a:t>
                      </a:r>
                      <a:endParaRPr lang="ja-JP" sz="2800" kern="100" dirty="0">
                        <a:solidFill>
                          <a:srgbClr val="FF33CC"/>
                        </a:solidFill>
                        <a:effectLst/>
                        <a:latin typeface="Century"/>
                        <a:ea typeface="ＭＳ 明朝"/>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bl>
          </a:graphicData>
        </a:graphic>
      </p:graphicFrame>
      <p:sp>
        <p:nvSpPr>
          <p:cNvPr id="5" name="テキスト ボックス 4"/>
          <p:cNvSpPr txBox="1"/>
          <p:nvPr/>
        </p:nvSpPr>
        <p:spPr>
          <a:xfrm>
            <a:off x="6683070" y="0"/>
            <a:ext cx="2404826" cy="461665"/>
          </a:xfrm>
          <a:prstGeom prst="rect">
            <a:avLst/>
          </a:prstGeom>
          <a:noFill/>
        </p:spPr>
        <p:txBody>
          <a:bodyPr wrap="none" rtlCol="0">
            <a:spAutoFit/>
          </a:bodyPr>
          <a:lstStyle/>
          <a:p>
            <a:r>
              <a:rPr kumimoji="1" lang="ja-JP" altLang="en-US" sz="2400" dirty="0" smtClean="0">
                <a:latin typeface="+mj-ea"/>
                <a:ea typeface="+mj-ea"/>
              </a:rPr>
              <a:t>テキスト</a:t>
            </a:r>
            <a:r>
              <a:rPr kumimoji="1" lang="en-US" altLang="ja-JP" sz="2400" dirty="0" smtClean="0">
                <a:latin typeface="+mj-ea"/>
                <a:ea typeface="+mj-ea"/>
              </a:rPr>
              <a:t>30</a:t>
            </a:r>
            <a:r>
              <a:rPr kumimoji="1" lang="ja-JP" altLang="en-US" sz="2400" dirty="0" smtClean="0">
                <a:latin typeface="+mj-ea"/>
                <a:ea typeface="+mj-ea"/>
              </a:rPr>
              <a:t>ページ</a:t>
            </a:r>
            <a:endParaRPr kumimoji="1" lang="ja-JP" altLang="en-US" sz="2400" dirty="0">
              <a:latin typeface="+mj-ea"/>
              <a:ea typeface="+mj-ea"/>
            </a:endParaRPr>
          </a:p>
        </p:txBody>
      </p:sp>
    </p:spTree>
    <p:extLst>
      <p:ext uri="{BB962C8B-B14F-4D97-AF65-F5344CB8AC3E}">
        <p14:creationId xmlns:p14="http://schemas.microsoft.com/office/powerpoint/2010/main" val="402307832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タイトル 2"/>
          <p:cNvSpPr>
            <a:spLocks noGrp="1"/>
          </p:cNvSpPr>
          <p:nvPr>
            <p:ph type="title"/>
          </p:nvPr>
        </p:nvSpPr>
        <p:spPr>
          <a:xfrm>
            <a:off x="0" y="-84600"/>
            <a:ext cx="8991600" cy="1143000"/>
          </a:xfrm>
        </p:spPr>
        <p:txBody>
          <a:bodyPr>
            <a:normAutofit/>
          </a:bodyPr>
          <a:lstStyle/>
          <a:p>
            <a:r>
              <a:rPr kumimoji="1" lang="ja-JP" altLang="en-US" sz="3600" dirty="0" smtClean="0">
                <a:solidFill>
                  <a:srgbClr val="FF0000"/>
                </a:solidFill>
              </a:rPr>
              <a:t>ポイント③　</a:t>
            </a:r>
            <a:r>
              <a:rPr lang="ja-JP" altLang="ja-JP" sz="3600" dirty="0" smtClean="0">
                <a:solidFill>
                  <a:srgbClr val="FF3399"/>
                </a:solidFill>
                <a:effectLst>
                  <a:outerShdw blurRad="38100" dist="38100" dir="2700000" algn="tl">
                    <a:srgbClr val="000000">
                      <a:alpha val="43137"/>
                    </a:srgbClr>
                  </a:outerShdw>
                </a:effectLst>
              </a:rPr>
              <a:t>急がず</a:t>
            </a:r>
            <a:r>
              <a:rPr lang="ja-JP" altLang="en-US" sz="3600" dirty="0" smtClean="0">
                <a:solidFill>
                  <a:srgbClr val="FF3399"/>
                </a:solidFill>
                <a:effectLst>
                  <a:outerShdw blurRad="38100" dist="38100" dir="2700000" algn="tl">
                    <a:srgbClr val="000000">
                      <a:alpha val="43137"/>
                    </a:srgbClr>
                  </a:outerShdw>
                </a:effectLst>
              </a:rPr>
              <a:t>，</a:t>
            </a:r>
            <a:r>
              <a:rPr lang="ja-JP" altLang="ja-JP" sz="3600" dirty="0" smtClean="0">
                <a:solidFill>
                  <a:srgbClr val="FF3399"/>
                </a:solidFill>
                <a:effectLst>
                  <a:outerShdw blurRad="38100" dist="38100" dir="2700000" algn="tl">
                    <a:srgbClr val="000000">
                      <a:alpha val="43137"/>
                    </a:srgbClr>
                  </a:outerShdw>
                </a:effectLst>
              </a:rPr>
              <a:t>確実</a:t>
            </a:r>
            <a:r>
              <a:rPr lang="ja-JP" altLang="ja-JP" sz="3600" dirty="0">
                <a:solidFill>
                  <a:srgbClr val="FF3399"/>
                </a:solidFill>
                <a:effectLst>
                  <a:outerShdw blurRad="38100" dist="38100" dir="2700000" algn="tl">
                    <a:srgbClr val="000000">
                      <a:alpha val="43137"/>
                    </a:srgbClr>
                  </a:outerShdw>
                </a:effectLst>
              </a:rPr>
              <a:t>に基盤づくり</a:t>
            </a:r>
            <a:endParaRPr kumimoji="1" lang="ja-JP" altLang="en-US" sz="3600" dirty="0">
              <a:solidFill>
                <a:srgbClr val="FF3399"/>
              </a:solidFill>
              <a:effectLst>
                <a:outerShdw blurRad="38100" dist="38100" dir="2700000" algn="tl">
                  <a:srgbClr val="000000">
                    <a:alpha val="43137"/>
                  </a:srgbClr>
                </a:outerShdw>
              </a:effectLst>
            </a:endParaRPr>
          </a:p>
        </p:txBody>
      </p:sp>
      <p:sp>
        <p:nvSpPr>
          <p:cNvPr id="4" name="コンテンツ プレースホルダー 3"/>
          <p:cNvSpPr>
            <a:spLocks noGrp="1"/>
          </p:cNvSpPr>
          <p:nvPr>
            <p:ph idx="1"/>
          </p:nvPr>
        </p:nvSpPr>
        <p:spPr>
          <a:xfrm>
            <a:off x="457200" y="881724"/>
            <a:ext cx="8229600" cy="6063364"/>
          </a:xfrm>
        </p:spPr>
        <p:txBody>
          <a:bodyPr>
            <a:normAutofit/>
          </a:bodyPr>
          <a:lstStyle/>
          <a:p>
            <a:pPr>
              <a:lnSpc>
                <a:spcPts val="4000"/>
              </a:lnSpc>
            </a:pPr>
            <a:r>
              <a:rPr lang="ja-JP" altLang="ja-JP" sz="2800" dirty="0">
                <a:solidFill>
                  <a:srgbClr val="0000FF"/>
                </a:solidFill>
              </a:rPr>
              <a:t>組織の必要性が理解</a:t>
            </a:r>
            <a:r>
              <a:rPr lang="ja-JP" altLang="ja-JP" sz="2800" dirty="0" smtClean="0">
                <a:solidFill>
                  <a:srgbClr val="0000FF"/>
                </a:solidFill>
              </a:rPr>
              <a:t>できたら</a:t>
            </a:r>
            <a:r>
              <a:rPr lang="ja-JP" altLang="en-US" sz="2800" dirty="0" smtClean="0">
                <a:solidFill>
                  <a:srgbClr val="0000FF"/>
                </a:solidFill>
              </a:rPr>
              <a:t>，</a:t>
            </a:r>
            <a:r>
              <a:rPr lang="ja-JP" altLang="ja-JP" sz="2800" dirty="0" smtClean="0">
                <a:solidFill>
                  <a:srgbClr val="0000FF"/>
                </a:solidFill>
              </a:rPr>
              <a:t>体制づくり</a:t>
            </a:r>
            <a:r>
              <a:rPr lang="ja-JP" altLang="ja-JP" sz="2800" dirty="0">
                <a:solidFill>
                  <a:srgbClr val="0000FF"/>
                </a:solidFill>
              </a:rPr>
              <a:t>に</a:t>
            </a:r>
            <a:r>
              <a:rPr lang="ja-JP" altLang="ja-JP" sz="2800" dirty="0" smtClean="0">
                <a:solidFill>
                  <a:srgbClr val="0000FF"/>
                </a:solidFill>
              </a:rPr>
              <a:t>移行</a:t>
            </a:r>
            <a:endParaRPr lang="en-US" altLang="ja-JP" sz="2800" dirty="0" smtClean="0">
              <a:solidFill>
                <a:srgbClr val="0000FF"/>
              </a:solidFill>
            </a:endParaRPr>
          </a:p>
          <a:p>
            <a:pPr>
              <a:lnSpc>
                <a:spcPts val="4000"/>
              </a:lnSpc>
            </a:pPr>
            <a:r>
              <a:rPr lang="ja-JP" altLang="ja-JP" sz="2800" dirty="0" smtClean="0">
                <a:solidFill>
                  <a:srgbClr val="0000FF"/>
                </a:solidFill>
              </a:rPr>
              <a:t>このとき</a:t>
            </a:r>
            <a:r>
              <a:rPr lang="ja-JP" altLang="en-US" sz="2800" dirty="0" smtClean="0">
                <a:solidFill>
                  <a:srgbClr val="0000FF"/>
                </a:solidFill>
              </a:rPr>
              <a:t>，</a:t>
            </a:r>
            <a:r>
              <a:rPr lang="ja-JP" altLang="ja-JP" sz="2800" dirty="0" smtClean="0">
                <a:solidFill>
                  <a:srgbClr val="0000FF"/>
                </a:solidFill>
              </a:rPr>
              <a:t>一人</a:t>
            </a:r>
            <a:r>
              <a:rPr lang="ja-JP" altLang="ja-JP" sz="2800" dirty="0">
                <a:solidFill>
                  <a:srgbClr val="0000FF"/>
                </a:solidFill>
              </a:rPr>
              <a:t>に多くの負担がかからない</a:t>
            </a:r>
            <a:r>
              <a:rPr lang="ja-JP" altLang="ja-JP" sz="2800" dirty="0" smtClean="0">
                <a:solidFill>
                  <a:srgbClr val="0000FF"/>
                </a:solidFill>
              </a:rPr>
              <a:t>よう</a:t>
            </a:r>
            <a:r>
              <a:rPr lang="ja-JP" altLang="en-US" sz="2800" dirty="0" smtClean="0">
                <a:solidFill>
                  <a:srgbClr val="0000FF"/>
                </a:solidFill>
              </a:rPr>
              <a:t>，</a:t>
            </a:r>
            <a:r>
              <a:rPr lang="ja-JP" altLang="ja-JP" sz="2800" dirty="0" smtClean="0">
                <a:solidFill>
                  <a:srgbClr val="0000FF"/>
                </a:solidFill>
              </a:rPr>
              <a:t>住民</a:t>
            </a:r>
            <a:r>
              <a:rPr lang="ja-JP" altLang="ja-JP" sz="2800" dirty="0">
                <a:solidFill>
                  <a:srgbClr val="0000FF"/>
                </a:solidFill>
              </a:rPr>
              <a:t>ひとり一人が「役割」を持てるようにしておく</a:t>
            </a:r>
            <a:r>
              <a:rPr lang="ja-JP" altLang="ja-JP" sz="2800" dirty="0" smtClean="0">
                <a:solidFill>
                  <a:srgbClr val="0000FF"/>
                </a:solidFill>
              </a:rPr>
              <a:t>。</a:t>
            </a:r>
            <a:endParaRPr lang="en-US" altLang="ja-JP" sz="2800" dirty="0" smtClean="0">
              <a:solidFill>
                <a:srgbClr val="0000FF"/>
              </a:solidFill>
            </a:endParaRPr>
          </a:p>
          <a:p>
            <a:pPr>
              <a:lnSpc>
                <a:spcPts val="4000"/>
              </a:lnSpc>
            </a:pPr>
            <a:r>
              <a:rPr lang="ja-JP" altLang="ja-JP" sz="2800" dirty="0" smtClean="0">
                <a:solidFill>
                  <a:srgbClr val="0000FF"/>
                </a:solidFill>
              </a:rPr>
              <a:t>一人</a:t>
            </a:r>
            <a:r>
              <a:rPr lang="ja-JP" altLang="ja-JP" sz="2800" dirty="0">
                <a:solidFill>
                  <a:srgbClr val="0000FF"/>
                </a:solidFill>
              </a:rPr>
              <a:t>だけ先に</a:t>
            </a:r>
            <a:r>
              <a:rPr lang="ja-JP" altLang="ja-JP" sz="2800" dirty="0" smtClean="0">
                <a:solidFill>
                  <a:srgbClr val="0000FF"/>
                </a:solidFill>
              </a:rPr>
              <a:t>進んだり</a:t>
            </a:r>
            <a:r>
              <a:rPr lang="ja-JP" altLang="en-US" sz="2800" dirty="0" smtClean="0">
                <a:solidFill>
                  <a:srgbClr val="0000FF"/>
                </a:solidFill>
              </a:rPr>
              <a:t>，</a:t>
            </a:r>
            <a:r>
              <a:rPr lang="ja-JP" altLang="ja-JP" sz="2800" dirty="0" smtClean="0">
                <a:solidFill>
                  <a:srgbClr val="0000FF"/>
                </a:solidFill>
              </a:rPr>
              <a:t>途中</a:t>
            </a:r>
            <a:r>
              <a:rPr lang="ja-JP" altLang="ja-JP" sz="2800" dirty="0">
                <a:solidFill>
                  <a:srgbClr val="0000FF"/>
                </a:solidFill>
              </a:rPr>
              <a:t>で意欲が減退する</a:t>
            </a:r>
            <a:r>
              <a:rPr lang="ja-JP" altLang="ja-JP" sz="2800" dirty="0" smtClean="0">
                <a:solidFill>
                  <a:srgbClr val="0000FF"/>
                </a:solidFill>
              </a:rPr>
              <a:t>こと</a:t>
            </a:r>
            <a:r>
              <a:rPr lang="ja-JP" altLang="en-US" sz="2800" dirty="0" smtClean="0">
                <a:solidFill>
                  <a:srgbClr val="0000FF"/>
                </a:solidFill>
              </a:rPr>
              <a:t>が</a:t>
            </a:r>
            <a:r>
              <a:rPr lang="ja-JP" altLang="ja-JP" sz="2800" dirty="0" smtClean="0">
                <a:solidFill>
                  <a:srgbClr val="0000FF"/>
                </a:solidFill>
              </a:rPr>
              <a:t>ないよう</a:t>
            </a:r>
            <a:r>
              <a:rPr lang="ja-JP" altLang="en-US" sz="2800" dirty="0" smtClean="0">
                <a:solidFill>
                  <a:srgbClr val="0000FF"/>
                </a:solidFill>
              </a:rPr>
              <a:t>，</a:t>
            </a:r>
            <a:r>
              <a:rPr lang="ja-JP" altLang="ja-JP" sz="2800" dirty="0" smtClean="0">
                <a:solidFill>
                  <a:srgbClr val="0000FF"/>
                </a:solidFill>
              </a:rPr>
              <a:t>無理</a:t>
            </a:r>
            <a:r>
              <a:rPr lang="ja-JP" altLang="ja-JP" sz="2800" dirty="0">
                <a:solidFill>
                  <a:srgbClr val="0000FF"/>
                </a:solidFill>
              </a:rPr>
              <a:t>のない進め方</a:t>
            </a:r>
            <a:r>
              <a:rPr lang="ja-JP" altLang="ja-JP" sz="2800" dirty="0" smtClean="0">
                <a:solidFill>
                  <a:srgbClr val="0000FF"/>
                </a:solidFill>
              </a:rPr>
              <a:t>で</a:t>
            </a:r>
            <a:r>
              <a:rPr lang="ja-JP" altLang="en-US" sz="2800" dirty="0" smtClean="0">
                <a:solidFill>
                  <a:srgbClr val="0000FF"/>
                </a:solidFill>
              </a:rPr>
              <a:t>，</a:t>
            </a:r>
            <a:r>
              <a:rPr lang="ja-JP" altLang="ja-JP" sz="2800" dirty="0" smtClean="0">
                <a:solidFill>
                  <a:srgbClr val="0000FF"/>
                </a:solidFill>
              </a:rPr>
              <a:t>こと</a:t>
            </a:r>
            <a:r>
              <a:rPr lang="ja-JP" altLang="ja-JP" sz="2800" dirty="0">
                <a:solidFill>
                  <a:srgbClr val="0000FF"/>
                </a:solidFill>
              </a:rPr>
              <a:t>あるごと</a:t>
            </a:r>
            <a:r>
              <a:rPr lang="ja-JP" altLang="ja-JP" sz="2800" dirty="0" smtClean="0">
                <a:solidFill>
                  <a:srgbClr val="0000FF"/>
                </a:solidFill>
              </a:rPr>
              <a:t>に</a:t>
            </a:r>
            <a:r>
              <a:rPr lang="ja-JP" altLang="en-US" sz="2800" dirty="0" smtClean="0">
                <a:solidFill>
                  <a:srgbClr val="0000FF"/>
                </a:solidFill>
              </a:rPr>
              <a:t>話し合いの機会を持ち，</a:t>
            </a:r>
            <a:r>
              <a:rPr lang="ja-JP" altLang="ja-JP" sz="2800" dirty="0" smtClean="0">
                <a:solidFill>
                  <a:srgbClr val="0000FF"/>
                </a:solidFill>
              </a:rPr>
              <a:t>進捗</a:t>
            </a:r>
            <a:r>
              <a:rPr lang="ja-JP" altLang="ja-JP" sz="2800" dirty="0">
                <a:solidFill>
                  <a:srgbClr val="0000FF"/>
                </a:solidFill>
              </a:rPr>
              <a:t>状況を確認</a:t>
            </a:r>
            <a:r>
              <a:rPr lang="ja-JP" altLang="ja-JP" sz="2800" dirty="0" smtClean="0">
                <a:solidFill>
                  <a:srgbClr val="0000FF"/>
                </a:solidFill>
              </a:rPr>
              <a:t>し合う。</a:t>
            </a:r>
          </a:p>
          <a:p>
            <a:pPr>
              <a:lnSpc>
                <a:spcPts val="4000"/>
              </a:lnSpc>
            </a:pPr>
            <a:r>
              <a:rPr kumimoji="1" lang="ja-JP" altLang="en-US" sz="2800" dirty="0" smtClean="0">
                <a:solidFill>
                  <a:srgbClr val="0000FF"/>
                </a:solidFill>
              </a:rPr>
              <a:t>子育て中の推進員等は，子どもを連れての参加も歓迎する雰囲気が大切</a:t>
            </a:r>
            <a:endParaRPr kumimoji="1" lang="en-US" altLang="ja-JP" sz="2800" dirty="0" smtClean="0">
              <a:solidFill>
                <a:srgbClr val="0000FF"/>
              </a:solidFill>
            </a:endParaRPr>
          </a:p>
          <a:p>
            <a:pPr>
              <a:lnSpc>
                <a:spcPts val="4000"/>
              </a:lnSpc>
            </a:pPr>
            <a:r>
              <a:rPr lang="ja-JP" altLang="en-US" sz="2800" dirty="0">
                <a:solidFill>
                  <a:srgbClr val="0000FF"/>
                </a:solidFill>
              </a:rPr>
              <a:t>欠席した</a:t>
            </a:r>
            <a:r>
              <a:rPr lang="ja-JP" altLang="en-US" sz="2800" dirty="0" smtClean="0">
                <a:solidFill>
                  <a:srgbClr val="0000FF"/>
                </a:solidFill>
              </a:rPr>
              <a:t>メンバーは，</a:t>
            </a:r>
            <a:r>
              <a:rPr lang="ja-JP" altLang="en-US" sz="2800" dirty="0">
                <a:solidFill>
                  <a:srgbClr val="0000FF"/>
                </a:solidFill>
              </a:rPr>
              <a:t>会議の内容</a:t>
            </a:r>
            <a:r>
              <a:rPr lang="ja-JP" altLang="en-US" sz="2800" dirty="0" smtClean="0">
                <a:solidFill>
                  <a:srgbClr val="0000FF"/>
                </a:solidFill>
              </a:rPr>
              <a:t>をしっかり伝える</a:t>
            </a:r>
            <a:r>
              <a:rPr lang="en-US" altLang="ja-JP" sz="2800" dirty="0" smtClean="0">
                <a:solidFill>
                  <a:srgbClr val="FF3399"/>
                </a:solidFill>
              </a:rPr>
              <a:t/>
            </a:r>
            <a:br>
              <a:rPr lang="en-US" altLang="ja-JP" sz="2800" dirty="0" smtClean="0">
                <a:solidFill>
                  <a:srgbClr val="FF3399"/>
                </a:solidFill>
              </a:rPr>
            </a:br>
            <a:r>
              <a:rPr lang="ja-JP" altLang="en-US" sz="2800" dirty="0" smtClean="0">
                <a:solidFill>
                  <a:srgbClr val="FF3399"/>
                </a:solidFill>
              </a:rPr>
              <a:t>　　欠席したことを非難したり，責めたりしない</a:t>
            </a:r>
            <a:endParaRPr kumimoji="1" lang="ja-JP" altLang="en-US" sz="2400" dirty="0">
              <a:solidFill>
                <a:srgbClr val="FF3399"/>
              </a:solidFill>
            </a:endParaRPr>
          </a:p>
        </p:txBody>
      </p:sp>
    </p:spTree>
    <p:extLst>
      <p:ext uri="{BB962C8B-B14F-4D97-AF65-F5344CB8AC3E}">
        <p14:creationId xmlns:p14="http://schemas.microsoft.com/office/powerpoint/2010/main" val="20907605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fade">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fade">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fade">
                                      <p:cBhvr>
                                        <p:cTn id="22" dur="500"/>
                                        <p:tgtEl>
                                          <p:spTgt spid="4">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4">
                                            <p:txEl>
                                              <p:pRg st="4" end="4"/>
                                            </p:txEl>
                                          </p:spTgt>
                                        </p:tgtEl>
                                        <p:attrNameLst>
                                          <p:attrName>style.visibility</p:attrName>
                                        </p:attrNameLst>
                                      </p:cBhvr>
                                      <p:to>
                                        <p:strVal val="visible"/>
                                      </p:to>
                                    </p:set>
                                    <p:animEffect transition="in" filter="fade">
                                      <p:cBhvr>
                                        <p:cTn id="27" dur="500"/>
                                        <p:tgtEl>
                                          <p:spTgt spid="4">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タイトル 2"/>
          <p:cNvSpPr>
            <a:spLocks noGrp="1"/>
          </p:cNvSpPr>
          <p:nvPr>
            <p:ph type="title"/>
          </p:nvPr>
        </p:nvSpPr>
        <p:spPr>
          <a:xfrm>
            <a:off x="457200" y="-84600"/>
            <a:ext cx="8229600" cy="1143000"/>
          </a:xfrm>
        </p:spPr>
        <p:txBody>
          <a:bodyPr>
            <a:normAutofit/>
          </a:bodyPr>
          <a:lstStyle/>
          <a:p>
            <a:r>
              <a:rPr kumimoji="1" lang="ja-JP" altLang="en-US" sz="3600" dirty="0" smtClean="0">
                <a:solidFill>
                  <a:srgbClr val="FF0000"/>
                </a:solidFill>
              </a:rPr>
              <a:t>養成講座のポイント④　</a:t>
            </a:r>
            <a:r>
              <a:rPr lang="ja-JP" altLang="ja-JP" sz="3600" dirty="0">
                <a:solidFill>
                  <a:srgbClr val="FF3399"/>
                </a:solidFill>
                <a:effectLst>
                  <a:outerShdw blurRad="38100" dist="38100" dir="2700000" algn="tl">
                    <a:srgbClr val="000000">
                      <a:alpha val="43137"/>
                    </a:srgbClr>
                  </a:outerShdw>
                </a:effectLst>
              </a:rPr>
              <a:t>環境を整える</a:t>
            </a:r>
            <a:endParaRPr kumimoji="1" lang="ja-JP" altLang="en-US" sz="3600" dirty="0">
              <a:solidFill>
                <a:srgbClr val="FF3399"/>
              </a:solidFill>
              <a:effectLst>
                <a:outerShdw blurRad="38100" dist="38100" dir="2700000" algn="tl">
                  <a:srgbClr val="000000">
                    <a:alpha val="43137"/>
                  </a:srgbClr>
                </a:outerShdw>
              </a:effectLst>
            </a:endParaRPr>
          </a:p>
        </p:txBody>
      </p:sp>
      <p:sp>
        <p:nvSpPr>
          <p:cNvPr id="4" name="コンテンツ プレースホルダー 3"/>
          <p:cNvSpPr>
            <a:spLocks noGrp="1"/>
          </p:cNvSpPr>
          <p:nvPr>
            <p:ph idx="1"/>
          </p:nvPr>
        </p:nvSpPr>
        <p:spPr>
          <a:xfrm>
            <a:off x="457200" y="827294"/>
            <a:ext cx="8229600" cy="6063364"/>
          </a:xfrm>
        </p:spPr>
        <p:txBody>
          <a:bodyPr>
            <a:normAutofit lnSpcReduction="10000"/>
          </a:bodyPr>
          <a:lstStyle/>
          <a:p>
            <a:pPr>
              <a:lnSpc>
                <a:spcPct val="110000"/>
              </a:lnSpc>
            </a:pPr>
            <a:r>
              <a:rPr lang="ja-JP" altLang="ja-JP" sz="2800" dirty="0">
                <a:solidFill>
                  <a:srgbClr val="0000FF"/>
                </a:solidFill>
              </a:rPr>
              <a:t>行政</a:t>
            </a:r>
            <a:r>
              <a:rPr lang="ja-JP" altLang="ja-JP" sz="2800" dirty="0" smtClean="0">
                <a:solidFill>
                  <a:srgbClr val="0000FF"/>
                </a:solidFill>
              </a:rPr>
              <a:t>は</a:t>
            </a:r>
            <a:r>
              <a:rPr lang="ja-JP" altLang="en-US" sz="2800" dirty="0" smtClean="0">
                <a:solidFill>
                  <a:srgbClr val="0000FF"/>
                </a:solidFill>
              </a:rPr>
              <a:t>，</a:t>
            </a:r>
            <a:r>
              <a:rPr lang="ja-JP" altLang="ja-JP" sz="2800" dirty="0" smtClean="0">
                <a:solidFill>
                  <a:srgbClr val="0000FF"/>
                </a:solidFill>
              </a:rPr>
              <a:t>養成</a:t>
            </a:r>
            <a:r>
              <a:rPr lang="ja-JP" altLang="ja-JP" sz="2800" dirty="0">
                <a:solidFill>
                  <a:srgbClr val="0000FF"/>
                </a:solidFill>
              </a:rPr>
              <a:t>講座の開催と並行</a:t>
            </a:r>
            <a:r>
              <a:rPr lang="ja-JP" altLang="ja-JP" sz="2800" dirty="0" smtClean="0">
                <a:solidFill>
                  <a:srgbClr val="0000FF"/>
                </a:solidFill>
              </a:rPr>
              <a:t>して</a:t>
            </a:r>
            <a:r>
              <a:rPr lang="ja-JP" altLang="en-US" sz="2800" dirty="0" smtClean="0">
                <a:solidFill>
                  <a:srgbClr val="0000FF"/>
                </a:solidFill>
              </a:rPr>
              <a:t>，新たな</a:t>
            </a:r>
            <a:r>
              <a:rPr lang="ja-JP" altLang="ja-JP" sz="2800" dirty="0" smtClean="0">
                <a:solidFill>
                  <a:srgbClr val="0000FF"/>
                </a:solidFill>
              </a:rPr>
              <a:t>組織</a:t>
            </a:r>
            <a:r>
              <a:rPr lang="ja-JP" altLang="en-US" sz="2800" dirty="0" smtClean="0">
                <a:solidFill>
                  <a:srgbClr val="0000FF"/>
                </a:solidFill>
              </a:rPr>
              <a:t>の立ち上げ</a:t>
            </a:r>
            <a:r>
              <a:rPr lang="ja-JP" altLang="ja-JP" sz="2800" dirty="0" smtClean="0">
                <a:solidFill>
                  <a:srgbClr val="0000FF"/>
                </a:solidFill>
              </a:rPr>
              <a:t>について理解</a:t>
            </a:r>
            <a:r>
              <a:rPr lang="ja-JP" altLang="ja-JP" sz="2800" dirty="0">
                <a:solidFill>
                  <a:srgbClr val="0000FF"/>
                </a:solidFill>
              </a:rPr>
              <a:t>を得る</a:t>
            </a:r>
            <a:r>
              <a:rPr lang="ja-JP" altLang="ja-JP" sz="2800" dirty="0" smtClean="0">
                <a:solidFill>
                  <a:srgbClr val="0000FF"/>
                </a:solidFill>
              </a:rPr>
              <a:t>ため</a:t>
            </a:r>
            <a:r>
              <a:rPr lang="ja-JP" altLang="en-US" sz="2800" dirty="0" smtClean="0">
                <a:solidFill>
                  <a:srgbClr val="0000FF"/>
                </a:solidFill>
              </a:rPr>
              <a:t>，</a:t>
            </a:r>
            <a:r>
              <a:rPr lang="ja-JP" altLang="ja-JP" sz="2800" dirty="0" smtClean="0">
                <a:solidFill>
                  <a:srgbClr val="0000FF"/>
                </a:solidFill>
              </a:rPr>
              <a:t>関係</a:t>
            </a:r>
            <a:r>
              <a:rPr lang="ja-JP" altLang="ja-JP" sz="2800" dirty="0">
                <a:solidFill>
                  <a:srgbClr val="0000FF"/>
                </a:solidFill>
              </a:rPr>
              <a:t>団体・</a:t>
            </a:r>
            <a:r>
              <a:rPr lang="ja-JP" altLang="ja-JP" sz="2800" dirty="0" smtClean="0">
                <a:solidFill>
                  <a:srgbClr val="0000FF"/>
                </a:solidFill>
              </a:rPr>
              <a:t>組織</a:t>
            </a:r>
            <a:r>
              <a:rPr lang="ja-JP" altLang="en-US" sz="2800" dirty="0" smtClean="0">
                <a:solidFill>
                  <a:srgbClr val="0000FF"/>
                </a:solidFill>
              </a:rPr>
              <a:t>に「根回し」を</a:t>
            </a:r>
            <a:r>
              <a:rPr lang="ja-JP" altLang="ja-JP" sz="2800" dirty="0" smtClean="0">
                <a:solidFill>
                  <a:srgbClr val="0000FF"/>
                </a:solidFill>
              </a:rPr>
              <a:t>する</a:t>
            </a:r>
            <a:r>
              <a:rPr lang="ja-JP" altLang="ja-JP" sz="2800" dirty="0">
                <a:solidFill>
                  <a:srgbClr val="0000FF"/>
                </a:solidFill>
              </a:rPr>
              <a:t>必要がある</a:t>
            </a:r>
            <a:r>
              <a:rPr lang="ja-JP" altLang="ja-JP" sz="2800" dirty="0" smtClean="0">
                <a:solidFill>
                  <a:srgbClr val="0000FF"/>
                </a:solidFill>
              </a:rPr>
              <a:t>。</a:t>
            </a:r>
            <a:endParaRPr lang="en-US" altLang="ja-JP" sz="2800" dirty="0" smtClean="0">
              <a:solidFill>
                <a:srgbClr val="0000FF"/>
              </a:solidFill>
            </a:endParaRPr>
          </a:p>
          <a:p>
            <a:pPr>
              <a:lnSpc>
                <a:spcPct val="110000"/>
              </a:lnSpc>
            </a:pPr>
            <a:r>
              <a:rPr lang="ja-JP" altLang="ja-JP" sz="2800" dirty="0" smtClean="0">
                <a:solidFill>
                  <a:srgbClr val="0000FF"/>
                </a:solidFill>
              </a:rPr>
              <a:t>特に</a:t>
            </a:r>
            <a:r>
              <a:rPr lang="ja-JP" altLang="en-US" sz="2800" dirty="0" smtClean="0">
                <a:solidFill>
                  <a:srgbClr val="0000FF"/>
                </a:solidFill>
              </a:rPr>
              <a:t>，</a:t>
            </a:r>
            <a:r>
              <a:rPr lang="ja-JP" altLang="ja-JP" sz="2800" dirty="0" smtClean="0">
                <a:solidFill>
                  <a:srgbClr val="0000FF"/>
                </a:solidFill>
              </a:rPr>
              <a:t>モデル</a:t>
            </a:r>
            <a:r>
              <a:rPr lang="ja-JP" altLang="ja-JP" sz="2800" dirty="0">
                <a:solidFill>
                  <a:srgbClr val="0000FF"/>
                </a:solidFill>
              </a:rPr>
              <a:t>地区としての立ち上げの場合</a:t>
            </a:r>
            <a:r>
              <a:rPr lang="ja-JP" altLang="ja-JP" sz="2800" dirty="0" smtClean="0">
                <a:solidFill>
                  <a:srgbClr val="0000FF"/>
                </a:solidFill>
              </a:rPr>
              <a:t>は</a:t>
            </a:r>
            <a:r>
              <a:rPr lang="ja-JP" altLang="en-US" sz="2800" dirty="0" smtClean="0">
                <a:solidFill>
                  <a:srgbClr val="0000FF"/>
                </a:solidFill>
              </a:rPr>
              <a:t>，</a:t>
            </a:r>
            <a:r>
              <a:rPr lang="ja-JP" altLang="ja-JP" sz="2800" dirty="0" smtClean="0">
                <a:solidFill>
                  <a:srgbClr val="0000FF"/>
                </a:solidFill>
              </a:rPr>
              <a:t>地域で説明会</a:t>
            </a:r>
            <a:r>
              <a:rPr lang="ja-JP" altLang="ja-JP" sz="2800" dirty="0">
                <a:solidFill>
                  <a:srgbClr val="0000FF"/>
                </a:solidFill>
              </a:rPr>
              <a:t>や懇談会を開催</a:t>
            </a:r>
            <a:r>
              <a:rPr lang="ja-JP" altLang="ja-JP" sz="2800" dirty="0" smtClean="0">
                <a:solidFill>
                  <a:srgbClr val="0000FF"/>
                </a:solidFill>
              </a:rPr>
              <a:t>し</a:t>
            </a:r>
            <a:r>
              <a:rPr lang="ja-JP" altLang="en-US" sz="2800" dirty="0" smtClean="0">
                <a:solidFill>
                  <a:srgbClr val="0000FF"/>
                </a:solidFill>
              </a:rPr>
              <a:t>，</a:t>
            </a:r>
            <a:r>
              <a:rPr lang="ja-JP" altLang="ja-JP" sz="2800" dirty="0" smtClean="0">
                <a:solidFill>
                  <a:srgbClr val="0000FF"/>
                </a:solidFill>
              </a:rPr>
              <a:t>住民</a:t>
            </a:r>
            <a:r>
              <a:rPr lang="ja-JP" altLang="ja-JP" sz="2800" dirty="0">
                <a:solidFill>
                  <a:srgbClr val="0000FF"/>
                </a:solidFill>
              </a:rPr>
              <a:t>と十分なコンセンサスが図れるようにすること</a:t>
            </a:r>
            <a:r>
              <a:rPr lang="ja-JP" altLang="ja-JP" sz="2800" dirty="0" smtClean="0">
                <a:solidFill>
                  <a:srgbClr val="0000FF"/>
                </a:solidFill>
              </a:rPr>
              <a:t>。</a:t>
            </a:r>
            <a:endParaRPr lang="en-US" altLang="ja-JP" sz="2800" dirty="0" smtClean="0">
              <a:solidFill>
                <a:srgbClr val="0000FF"/>
              </a:solidFill>
            </a:endParaRPr>
          </a:p>
          <a:p>
            <a:pPr>
              <a:lnSpc>
                <a:spcPct val="110000"/>
              </a:lnSpc>
            </a:pPr>
            <a:r>
              <a:rPr lang="ja-JP" altLang="ja-JP" sz="2800" dirty="0" smtClean="0">
                <a:solidFill>
                  <a:srgbClr val="0000FF"/>
                </a:solidFill>
              </a:rPr>
              <a:t>このため</a:t>
            </a:r>
            <a:r>
              <a:rPr lang="ja-JP" altLang="en-US" sz="2800" dirty="0" smtClean="0">
                <a:solidFill>
                  <a:srgbClr val="0000FF"/>
                </a:solidFill>
              </a:rPr>
              <a:t>，</a:t>
            </a:r>
            <a:r>
              <a:rPr lang="ja-JP" altLang="ja-JP" sz="2800" dirty="0" smtClean="0">
                <a:solidFill>
                  <a:srgbClr val="0000FF"/>
                </a:solidFill>
              </a:rPr>
              <a:t>地区</a:t>
            </a:r>
            <a:r>
              <a:rPr lang="ja-JP" altLang="ja-JP" sz="2800" dirty="0">
                <a:solidFill>
                  <a:srgbClr val="0000FF"/>
                </a:solidFill>
              </a:rPr>
              <a:t>役員や関係者と</a:t>
            </a:r>
            <a:r>
              <a:rPr lang="ja-JP" altLang="ja-JP" sz="2800" dirty="0" smtClean="0">
                <a:solidFill>
                  <a:srgbClr val="0000FF"/>
                </a:solidFill>
              </a:rPr>
              <a:t>の</a:t>
            </a:r>
            <a:r>
              <a:rPr lang="ja-JP" altLang="en-US" sz="2800" dirty="0" smtClean="0">
                <a:solidFill>
                  <a:srgbClr val="0000FF"/>
                </a:solidFill>
              </a:rPr>
              <a:t>事前</a:t>
            </a:r>
            <a:r>
              <a:rPr lang="ja-JP" altLang="ja-JP" sz="2800" dirty="0" smtClean="0">
                <a:solidFill>
                  <a:srgbClr val="0000FF"/>
                </a:solidFill>
              </a:rPr>
              <a:t>協議</a:t>
            </a:r>
            <a:r>
              <a:rPr lang="ja-JP" altLang="ja-JP" sz="2800" dirty="0">
                <a:solidFill>
                  <a:srgbClr val="0000FF"/>
                </a:solidFill>
              </a:rPr>
              <a:t>を</a:t>
            </a:r>
            <a:r>
              <a:rPr lang="ja-JP" altLang="ja-JP" sz="2800" dirty="0" smtClean="0">
                <a:solidFill>
                  <a:srgbClr val="0000FF"/>
                </a:solidFill>
              </a:rPr>
              <a:t>行い</a:t>
            </a:r>
            <a:r>
              <a:rPr lang="ja-JP" altLang="en-US" sz="2800" dirty="0" smtClean="0">
                <a:solidFill>
                  <a:srgbClr val="0000FF"/>
                </a:solidFill>
              </a:rPr>
              <a:t>，会議や学習会の</a:t>
            </a:r>
            <a:r>
              <a:rPr lang="ja-JP" altLang="ja-JP" sz="2800" dirty="0" smtClean="0">
                <a:solidFill>
                  <a:srgbClr val="0000FF"/>
                </a:solidFill>
              </a:rPr>
              <a:t>開催</a:t>
            </a:r>
            <a:r>
              <a:rPr lang="ja-JP" altLang="ja-JP" sz="2800" dirty="0">
                <a:solidFill>
                  <a:srgbClr val="0000FF"/>
                </a:solidFill>
              </a:rPr>
              <a:t>時に</a:t>
            </a:r>
            <a:r>
              <a:rPr lang="ja-JP" altLang="ja-JP" sz="2800" dirty="0" smtClean="0">
                <a:solidFill>
                  <a:srgbClr val="0000FF"/>
                </a:solidFill>
              </a:rPr>
              <a:t>は</a:t>
            </a:r>
            <a:r>
              <a:rPr lang="ja-JP" altLang="en-US" sz="2800" dirty="0" smtClean="0">
                <a:solidFill>
                  <a:srgbClr val="0000FF"/>
                </a:solidFill>
              </a:rPr>
              <a:t>，</a:t>
            </a:r>
            <a:r>
              <a:rPr lang="ja-JP" altLang="ja-JP" sz="2800" dirty="0" smtClean="0">
                <a:solidFill>
                  <a:srgbClr val="0000FF"/>
                </a:solidFill>
              </a:rPr>
              <a:t>司会</a:t>
            </a:r>
            <a:r>
              <a:rPr lang="ja-JP" altLang="ja-JP" sz="2800" dirty="0">
                <a:solidFill>
                  <a:srgbClr val="0000FF"/>
                </a:solidFill>
              </a:rPr>
              <a:t>や</a:t>
            </a:r>
            <a:r>
              <a:rPr lang="ja-JP" altLang="ja-JP" sz="2800" dirty="0" smtClean="0">
                <a:solidFill>
                  <a:srgbClr val="0000FF"/>
                </a:solidFill>
              </a:rPr>
              <a:t>進行</a:t>
            </a:r>
            <a:r>
              <a:rPr lang="ja-JP" altLang="en-US" sz="2800" dirty="0" smtClean="0">
                <a:solidFill>
                  <a:srgbClr val="0000FF"/>
                </a:solidFill>
              </a:rPr>
              <a:t>，挨拶等</a:t>
            </a:r>
            <a:r>
              <a:rPr lang="ja-JP" altLang="ja-JP" sz="2800" dirty="0" smtClean="0">
                <a:solidFill>
                  <a:srgbClr val="0000FF"/>
                </a:solidFill>
              </a:rPr>
              <a:t>地区</a:t>
            </a:r>
            <a:r>
              <a:rPr lang="ja-JP" altLang="ja-JP" sz="2800" dirty="0">
                <a:solidFill>
                  <a:srgbClr val="0000FF"/>
                </a:solidFill>
              </a:rPr>
              <a:t>住民代表がするなど</a:t>
            </a:r>
            <a:r>
              <a:rPr lang="ja-JP" altLang="ja-JP" sz="2800" dirty="0" smtClean="0">
                <a:solidFill>
                  <a:srgbClr val="0000FF"/>
                </a:solidFill>
              </a:rPr>
              <a:t>して</a:t>
            </a:r>
            <a:r>
              <a:rPr lang="ja-JP" altLang="en-US" sz="2800" dirty="0" smtClean="0">
                <a:solidFill>
                  <a:srgbClr val="0000FF"/>
                </a:solidFill>
              </a:rPr>
              <a:t>，</a:t>
            </a:r>
            <a:r>
              <a:rPr lang="ja-JP" altLang="ja-JP" sz="2800" dirty="0" smtClean="0">
                <a:solidFill>
                  <a:srgbClr val="0000FF"/>
                </a:solidFill>
              </a:rPr>
              <a:t>行政</a:t>
            </a:r>
            <a:r>
              <a:rPr lang="ja-JP" altLang="ja-JP" sz="2800" dirty="0">
                <a:solidFill>
                  <a:srgbClr val="0000FF"/>
                </a:solidFill>
              </a:rPr>
              <a:t>と協働での組織づくりであることを住民に理解してもらうことが</a:t>
            </a:r>
            <a:r>
              <a:rPr lang="ja-JP" altLang="ja-JP" sz="2800" dirty="0" smtClean="0">
                <a:solidFill>
                  <a:srgbClr val="0000FF"/>
                </a:solidFill>
              </a:rPr>
              <a:t>重要。</a:t>
            </a:r>
            <a:endParaRPr lang="en-US" altLang="ja-JP" sz="2800" dirty="0" smtClean="0">
              <a:solidFill>
                <a:srgbClr val="0000FF"/>
              </a:solidFill>
            </a:endParaRPr>
          </a:p>
          <a:p>
            <a:pPr>
              <a:lnSpc>
                <a:spcPct val="110000"/>
              </a:lnSpc>
            </a:pPr>
            <a:r>
              <a:rPr lang="ja-JP" altLang="ja-JP" sz="2800" dirty="0" smtClean="0">
                <a:solidFill>
                  <a:srgbClr val="0000FF"/>
                </a:solidFill>
              </a:rPr>
              <a:t>また</a:t>
            </a:r>
            <a:r>
              <a:rPr lang="ja-JP" altLang="en-US" sz="2800" dirty="0" smtClean="0">
                <a:solidFill>
                  <a:srgbClr val="0000FF"/>
                </a:solidFill>
              </a:rPr>
              <a:t>，</a:t>
            </a:r>
            <a:r>
              <a:rPr lang="ja-JP" altLang="ja-JP" sz="2800" dirty="0" smtClean="0">
                <a:solidFill>
                  <a:srgbClr val="0000FF"/>
                </a:solidFill>
              </a:rPr>
              <a:t>養成</a:t>
            </a:r>
            <a:r>
              <a:rPr lang="ja-JP" altLang="ja-JP" sz="2800" dirty="0">
                <a:solidFill>
                  <a:srgbClr val="0000FF"/>
                </a:solidFill>
              </a:rPr>
              <a:t>講座や住民説明の経過などをタイムリーに広報しておく</a:t>
            </a:r>
            <a:r>
              <a:rPr lang="ja-JP" altLang="ja-JP" sz="2800" dirty="0" smtClean="0">
                <a:solidFill>
                  <a:srgbClr val="0000FF"/>
                </a:solidFill>
              </a:rPr>
              <a:t>と</a:t>
            </a:r>
            <a:r>
              <a:rPr lang="ja-JP" altLang="en-US" sz="2800" dirty="0" smtClean="0">
                <a:solidFill>
                  <a:srgbClr val="0000FF"/>
                </a:solidFill>
              </a:rPr>
              <a:t>，</a:t>
            </a:r>
            <a:r>
              <a:rPr lang="ja-JP" altLang="ja-JP" sz="2800" dirty="0" smtClean="0">
                <a:solidFill>
                  <a:srgbClr val="0000FF"/>
                </a:solidFill>
              </a:rPr>
              <a:t>当該</a:t>
            </a:r>
            <a:r>
              <a:rPr lang="ja-JP" altLang="ja-JP" sz="2800" dirty="0">
                <a:solidFill>
                  <a:srgbClr val="0000FF"/>
                </a:solidFill>
              </a:rPr>
              <a:t>地区のみ</a:t>
            </a:r>
            <a:r>
              <a:rPr lang="ja-JP" altLang="ja-JP" sz="2800" dirty="0" smtClean="0">
                <a:solidFill>
                  <a:srgbClr val="0000FF"/>
                </a:solidFill>
              </a:rPr>
              <a:t>ならず</a:t>
            </a:r>
            <a:r>
              <a:rPr lang="ja-JP" altLang="en-US" sz="2800" dirty="0" smtClean="0">
                <a:solidFill>
                  <a:srgbClr val="0000FF"/>
                </a:solidFill>
              </a:rPr>
              <a:t>将来，</a:t>
            </a:r>
            <a:r>
              <a:rPr lang="ja-JP" altLang="ja-JP" sz="2800" dirty="0" smtClean="0">
                <a:solidFill>
                  <a:srgbClr val="0000FF"/>
                </a:solidFill>
              </a:rPr>
              <a:t>全域</a:t>
            </a:r>
            <a:r>
              <a:rPr lang="ja-JP" altLang="ja-JP" sz="2800" dirty="0">
                <a:solidFill>
                  <a:srgbClr val="0000FF"/>
                </a:solidFill>
              </a:rPr>
              <a:t>での組織</a:t>
            </a:r>
            <a:r>
              <a:rPr lang="ja-JP" altLang="ja-JP" sz="2800" dirty="0" smtClean="0">
                <a:solidFill>
                  <a:srgbClr val="0000FF"/>
                </a:solidFill>
              </a:rPr>
              <a:t>育成</a:t>
            </a:r>
            <a:r>
              <a:rPr lang="ja-JP" altLang="en-US" sz="2800" dirty="0" smtClean="0">
                <a:solidFill>
                  <a:srgbClr val="0000FF"/>
                </a:solidFill>
              </a:rPr>
              <a:t>に向けて</a:t>
            </a:r>
            <a:r>
              <a:rPr lang="ja-JP" altLang="ja-JP" sz="2800" dirty="0" smtClean="0">
                <a:solidFill>
                  <a:srgbClr val="0000FF"/>
                </a:solidFill>
              </a:rPr>
              <a:t>の意識</a:t>
            </a:r>
            <a:r>
              <a:rPr lang="ja-JP" altLang="en-US" sz="2800" dirty="0" smtClean="0">
                <a:solidFill>
                  <a:srgbClr val="0000FF"/>
                </a:solidFill>
              </a:rPr>
              <a:t>付け</a:t>
            </a:r>
            <a:r>
              <a:rPr lang="ja-JP" altLang="ja-JP" sz="2800" dirty="0" smtClean="0">
                <a:solidFill>
                  <a:srgbClr val="0000FF"/>
                </a:solidFill>
              </a:rPr>
              <a:t>に</a:t>
            </a:r>
            <a:r>
              <a:rPr lang="ja-JP" altLang="ja-JP" sz="2800" dirty="0">
                <a:solidFill>
                  <a:srgbClr val="0000FF"/>
                </a:solidFill>
              </a:rPr>
              <a:t>効果的である。</a:t>
            </a:r>
            <a:endParaRPr kumimoji="1" lang="ja-JP" altLang="en-US" sz="2400" dirty="0">
              <a:solidFill>
                <a:srgbClr val="0000FF"/>
              </a:solidFill>
            </a:endParaRPr>
          </a:p>
        </p:txBody>
      </p:sp>
    </p:spTree>
    <p:extLst>
      <p:ext uri="{BB962C8B-B14F-4D97-AF65-F5344CB8AC3E}">
        <p14:creationId xmlns:p14="http://schemas.microsoft.com/office/powerpoint/2010/main" val="20907605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fade">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fade">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fade">
                                      <p:cBhvr>
                                        <p:cTn id="22" dur="500"/>
                                        <p:tgtEl>
                                          <p:spTgt spid="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4260"/>
            <a:ext cx="8229600" cy="1143000"/>
          </a:xfrm>
        </p:spPr>
        <p:txBody>
          <a:bodyPr>
            <a:normAutofit/>
          </a:bodyPr>
          <a:lstStyle/>
          <a:p>
            <a:r>
              <a:rPr kumimoji="1" lang="ja-JP" altLang="en-US" sz="3600" dirty="0" smtClean="0">
                <a:solidFill>
                  <a:srgbClr val="FF0000"/>
                </a:solidFill>
              </a:rPr>
              <a:t>立ち上げに当たり，行政で確認すべきこと</a:t>
            </a:r>
            <a:endParaRPr kumimoji="1" lang="ja-JP" altLang="en-US" sz="3600" dirty="0">
              <a:solidFill>
                <a:srgbClr val="FF0000"/>
              </a:solidFill>
            </a:endParaRPr>
          </a:p>
        </p:txBody>
      </p:sp>
      <p:sp>
        <p:nvSpPr>
          <p:cNvPr id="3" name="コンテンツ プレースホルダー 2"/>
          <p:cNvSpPr>
            <a:spLocks noGrp="1"/>
          </p:cNvSpPr>
          <p:nvPr>
            <p:ph idx="1"/>
          </p:nvPr>
        </p:nvSpPr>
        <p:spPr>
          <a:xfrm>
            <a:off x="457200" y="1001470"/>
            <a:ext cx="8229600" cy="5900076"/>
          </a:xfrm>
        </p:spPr>
        <p:txBody>
          <a:bodyPr>
            <a:noAutofit/>
          </a:bodyPr>
          <a:lstStyle/>
          <a:p>
            <a:pPr lvl="0">
              <a:lnSpc>
                <a:spcPts val="4000"/>
              </a:lnSpc>
            </a:pPr>
            <a:r>
              <a:rPr lang="ja-JP" altLang="ja-JP" sz="2800" dirty="0" smtClean="0">
                <a:solidFill>
                  <a:srgbClr val="0000FF"/>
                </a:solidFill>
              </a:rPr>
              <a:t>担当者間</a:t>
            </a:r>
            <a:r>
              <a:rPr lang="ja-JP" altLang="ja-JP" sz="2800" dirty="0">
                <a:solidFill>
                  <a:srgbClr val="0000FF"/>
                </a:solidFill>
              </a:rPr>
              <a:t>での意思統一を</a:t>
            </a:r>
            <a:r>
              <a:rPr lang="ja-JP" altLang="ja-JP" sz="2800" dirty="0" smtClean="0">
                <a:solidFill>
                  <a:srgbClr val="0000FF"/>
                </a:solidFill>
              </a:rPr>
              <a:t>図る</a:t>
            </a:r>
            <a:r>
              <a:rPr lang="en-US" altLang="ja-JP" sz="2800" dirty="0" smtClean="0">
                <a:solidFill>
                  <a:srgbClr val="0000FF"/>
                </a:solidFill>
              </a:rPr>
              <a:t/>
            </a:r>
            <a:br>
              <a:rPr lang="en-US" altLang="ja-JP" sz="2800" dirty="0" smtClean="0">
                <a:solidFill>
                  <a:srgbClr val="0000FF"/>
                </a:solidFill>
              </a:rPr>
            </a:br>
            <a:r>
              <a:rPr lang="ja-JP" altLang="ja-JP" sz="2800" dirty="0">
                <a:solidFill>
                  <a:srgbClr val="0000FF"/>
                </a:solidFill>
              </a:rPr>
              <a:t>　</a:t>
            </a:r>
            <a:r>
              <a:rPr lang="ja-JP" altLang="ja-JP" sz="2800" dirty="0">
                <a:solidFill>
                  <a:srgbClr val="FF3399"/>
                </a:solidFill>
              </a:rPr>
              <a:t>担当者（保健師・栄養士等）間で，直接関わる事業，また，担当する地区またはグループにおける課題解決について，組織育成の</a:t>
            </a:r>
            <a:r>
              <a:rPr lang="ja-JP" altLang="ja-JP" sz="2800" dirty="0" smtClean="0">
                <a:solidFill>
                  <a:srgbClr val="FF3399"/>
                </a:solidFill>
              </a:rPr>
              <a:t>必要性を</a:t>
            </a:r>
            <a:r>
              <a:rPr lang="ja-JP" altLang="ja-JP" sz="2800" dirty="0">
                <a:solidFill>
                  <a:srgbClr val="FF3399"/>
                </a:solidFill>
              </a:rPr>
              <a:t>共通理解する。</a:t>
            </a:r>
          </a:p>
          <a:p>
            <a:pPr lvl="0">
              <a:lnSpc>
                <a:spcPts val="4000"/>
              </a:lnSpc>
            </a:pPr>
            <a:r>
              <a:rPr lang="ja-JP" altLang="ja-JP" sz="2800" dirty="0">
                <a:solidFill>
                  <a:srgbClr val="0000FF"/>
                </a:solidFill>
              </a:rPr>
              <a:t>係内・課内での意思統一を</a:t>
            </a:r>
            <a:r>
              <a:rPr lang="ja-JP" altLang="ja-JP" sz="2800" dirty="0" smtClean="0">
                <a:solidFill>
                  <a:srgbClr val="0000FF"/>
                </a:solidFill>
              </a:rPr>
              <a:t>図る</a:t>
            </a:r>
            <a:r>
              <a:rPr lang="en-US" altLang="ja-JP" sz="2800" dirty="0" smtClean="0">
                <a:solidFill>
                  <a:srgbClr val="0000FF"/>
                </a:solidFill>
              </a:rPr>
              <a:t/>
            </a:r>
            <a:br>
              <a:rPr lang="en-US" altLang="ja-JP" sz="2800" dirty="0" smtClean="0">
                <a:solidFill>
                  <a:srgbClr val="0000FF"/>
                </a:solidFill>
              </a:rPr>
            </a:br>
            <a:r>
              <a:rPr lang="ja-JP" altLang="ja-JP" sz="2800" dirty="0">
                <a:solidFill>
                  <a:srgbClr val="0000FF"/>
                </a:solidFill>
              </a:rPr>
              <a:t>　</a:t>
            </a:r>
            <a:r>
              <a:rPr lang="ja-JP" altLang="ja-JP" sz="2800" dirty="0">
                <a:solidFill>
                  <a:srgbClr val="FF3399"/>
                </a:solidFill>
              </a:rPr>
              <a:t>係内・課内で，他の担当者や上司を交えて，行政だけでは</a:t>
            </a:r>
            <a:r>
              <a:rPr lang="ja-JP" altLang="ja-JP" sz="2800" dirty="0" smtClean="0">
                <a:solidFill>
                  <a:srgbClr val="FF3399"/>
                </a:solidFill>
              </a:rPr>
              <a:t>解決</a:t>
            </a:r>
            <a:r>
              <a:rPr lang="ja-JP" altLang="en-US" sz="2800" dirty="0" smtClean="0">
                <a:solidFill>
                  <a:srgbClr val="FF3399"/>
                </a:solidFill>
              </a:rPr>
              <a:t>が困難な多くの</a:t>
            </a:r>
            <a:r>
              <a:rPr lang="ja-JP" altLang="ja-JP" sz="2800" dirty="0" smtClean="0">
                <a:solidFill>
                  <a:srgbClr val="FF3399"/>
                </a:solidFill>
              </a:rPr>
              <a:t>課題</a:t>
            </a:r>
            <a:r>
              <a:rPr lang="ja-JP" altLang="ja-JP" sz="2800" dirty="0">
                <a:solidFill>
                  <a:srgbClr val="FF3399"/>
                </a:solidFill>
              </a:rPr>
              <a:t>の解決に，住民との協働が重要であることを十分話し合う</a:t>
            </a:r>
            <a:r>
              <a:rPr lang="ja-JP" altLang="ja-JP" sz="2800" dirty="0" smtClean="0">
                <a:solidFill>
                  <a:srgbClr val="FF3399"/>
                </a:solidFill>
              </a:rPr>
              <a:t>。</a:t>
            </a:r>
            <a:r>
              <a:rPr lang="en-US" altLang="ja-JP" sz="2800" dirty="0" smtClean="0">
                <a:solidFill>
                  <a:srgbClr val="FF3399"/>
                </a:solidFill>
              </a:rPr>
              <a:t/>
            </a:r>
            <a:br>
              <a:rPr lang="en-US" altLang="ja-JP" sz="2800" dirty="0" smtClean="0">
                <a:solidFill>
                  <a:srgbClr val="FF3399"/>
                </a:solidFill>
              </a:rPr>
            </a:br>
            <a:r>
              <a:rPr lang="ja-JP" altLang="en-US" sz="2800" dirty="0" smtClean="0">
                <a:solidFill>
                  <a:srgbClr val="FF3399"/>
                </a:solidFill>
              </a:rPr>
              <a:t>　</a:t>
            </a:r>
            <a:r>
              <a:rPr lang="ja-JP" altLang="ja-JP" sz="2800" dirty="0" smtClean="0">
                <a:solidFill>
                  <a:srgbClr val="FF3399"/>
                </a:solidFill>
              </a:rPr>
              <a:t>組織</a:t>
            </a:r>
            <a:r>
              <a:rPr lang="ja-JP" altLang="en-US" sz="2800" dirty="0">
                <a:solidFill>
                  <a:srgbClr val="FF3399"/>
                </a:solidFill>
              </a:rPr>
              <a:t>の</a:t>
            </a:r>
            <a:r>
              <a:rPr lang="ja-JP" altLang="ja-JP" sz="2800" dirty="0" smtClean="0">
                <a:solidFill>
                  <a:srgbClr val="FF3399"/>
                </a:solidFill>
              </a:rPr>
              <a:t>育成</a:t>
            </a:r>
            <a:r>
              <a:rPr lang="ja-JP" altLang="en-US" sz="2800" dirty="0" smtClean="0">
                <a:solidFill>
                  <a:srgbClr val="FF3399"/>
                </a:solidFill>
              </a:rPr>
              <a:t>にあたり</a:t>
            </a:r>
            <a:r>
              <a:rPr lang="ja-JP" altLang="ja-JP" sz="2800" dirty="0" smtClean="0">
                <a:solidFill>
                  <a:srgbClr val="FF3399"/>
                </a:solidFill>
              </a:rPr>
              <a:t>，</a:t>
            </a:r>
            <a:r>
              <a:rPr lang="ja-JP" altLang="ja-JP" sz="2800" dirty="0">
                <a:solidFill>
                  <a:srgbClr val="FF3399"/>
                </a:solidFill>
              </a:rPr>
              <a:t>どのような課題</a:t>
            </a:r>
            <a:r>
              <a:rPr lang="ja-JP" altLang="ja-JP" sz="2800" dirty="0">
                <a:solidFill>
                  <a:schemeClr val="tx1">
                    <a:lumMod val="75000"/>
                    <a:lumOff val="25000"/>
                  </a:schemeClr>
                </a:solidFill>
              </a:rPr>
              <a:t>（人的配置・予算・住民との協議など）</a:t>
            </a:r>
            <a:r>
              <a:rPr lang="ja-JP" altLang="ja-JP" sz="2800" dirty="0">
                <a:solidFill>
                  <a:srgbClr val="FF3399"/>
                </a:solidFill>
              </a:rPr>
              <a:t>があるのか検討を重ねる</a:t>
            </a:r>
            <a:r>
              <a:rPr lang="ja-JP" altLang="ja-JP" sz="2800" dirty="0" smtClean="0">
                <a:solidFill>
                  <a:srgbClr val="FF3399"/>
                </a:solidFill>
              </a:rPr>
              <a:t>。</a:t>
            </a:r>
            <a:endParaRPr lang="ja-JP" altLang="ja-JP" sz="2800" dirty="0">
              <a:solidFill>
                <a:srgbClr val="FF3399"/>
              </a:solidFill>
            </a:endParaRPr>
          </a:p>
        </p:txBody>
      </p:sp>
    </p:spTree>
    <p:extLst>
      <p:ext uri="{BB962C8B-B14F-4D97-AF65-F5344CB8AC3E}">
        <p14:creationId xmlns:p14="http://schemas.microsoft.com/office/powerpoint/2010/main" val="14119337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106372"/>
            <a:ext cx="8229600" cy="1143000"/>
          </a:xfrm>
        </p:spPr>
        <p:txBody>
          <a:bodyPr>
            <a:normAutofit/>
          </a:bodyPr>
          <a:lstStyle/>
          <a:p>
            <a:r>
              <a:rPr kumimoji="1" lang="ja-JP" altLang="en-US" sz="3600" dirty="0" smtClean="0">
                <a:solidFill>
                  <a:srgbClr val="FF0000"/>
                </a:solidFill>
              </a:rPr>
              <a:t>立ち上げに当たり，行政で確認すべきこと</a:t>
            </a:r>
            <a:endParaRPr kumimoji="1" lang="ja-JP" altLang="en-US" sz="3600" dirty="0">
              <a:solidFill>
                <a:srgbClr val="FF0000"/>
              </a:solidFill>
            </a:endParaRPr>
          </a:p>
        </p:txBody>
      </p:sp>
      <p:sp>
        <p:nvSpPr>
          <p:cNvPr id="3" name="コンテンツ プレースホルダー 2"/>
          <p:cNvSpPr>
            <a:spLocks noGrp="1"/>
          </p:cNvSpPr>
          <p:nvPr>
            <p:ph idx="1"/>
          </p:nvPr>
        </p:nvSpPr>
        <p:spPr>
          <a:xfrm>
            <a:off x="457200" y="870838"/>
            <a:ext cx="8229600" cy="5900076"/>
          </a:xfrm>
        </p:spPr>
        <p:txBody>
          <a:bodyPr>
            <a:noAutofit/>
          </a:bodyPr>
          <a:lstStyle/>
          <a:p>
            <a:pPr lvl="0">
              <a:lnSpc>
                <a:spcPts val="3800"/>
              </a:lnSpc>
            </a:pPr>
            <a:r>
              <a:rPr lang="ja-JP" altLang="ja-JP" sz="2800" dirty="0" smtClean="0">
                <a:solidFill>
                  <a:srgbClr val="0000FF"/>
                </a:solidFill>
              </a:rPr>
              <a:t>市町村</a:t>
            </a:r>
            <a:r>
              <a:rPr lang="ja-JP" altLang="ja-JP" sz="2800" dirty="0">
                <a:solidFill>
                  <a:srgbClr val="0000FF"/>
                </a:solidFill>
              </a:rPr>
              <a:t>の施策として</a:t>
            </a:r>
            <a:r>
              <a:rPr lang="ja-JP" altLang="ja-JP" sz="2800" dirty="0" smtClean="0">
                <a:solidFill>
                  <a:srgbClr val="0000FF"/>
                </a:solidFill>
              </a:rPr>
              <a:t>位置づける</a:t>
            </a:r>
            <a:r>
              <a:rPr lang="en-US" altLang="ja-JP" sz="2800" dirty="0" smtClean="0"/>
              <a:t/>
            </a:r>
            <a:br>
              <a:rPr lang="en-US" altLang="ja-JP" sz="2800" dirty="0" smtClean="0"/>
            </a:br>
            <a:r>
              <a:rPr lang="ja-JP" altLang="ja-JP" sz="2800" dirty="0">
                <a:solidFill>
                  <a:srgbClr val="FF3399"/>
                </a:solidFill>
              </a:rPr>
              <a:t>　住民組織育成・支援が，職員</a:t>
            </a:r>
            <a:r>
              <a:rPr lang="ja-JP" altLang="ja-JP" sz="2800" dirty="0" smtClean="0">
                <a:solidFill>
                  <a:srgbClr val="FF3399"/>
                </a:solidFill>
              </a:rPr>
              <a:t>の</a:t>
            </a:r>
            <a:r>
              <a:rPr lang="ja-JP" altLang="en-US" sz="2800" dirty="0" smtClean="0">
                <a:solidFill>
                  <a:srgbClr val="FF3399"/>
                </a:solidFill>
              </a:rPr>
              <a:t>異動</a:t>
            </a:r>
            <a:r>
              <a:rPr lang="ja-JP" altLang="ja-JP" sz="2800" dirty="0" smtClean="0">
                <a:solidFill>
                  <a:srgbClr val="FF3399"/>
                </a:solidFill>
              </a:rPr>
              <a:t>等</a:t>
            </a:r>
            <a:r>
              <a:rPr lang="ja-JP" altLang="ja-JP" sz="2800" dirty="0">
                <a:solidFill>
                  <a:srgbClr val="FF3399"/>
                </a:solidFill>
              </a:rPr>
              <a:t>に関係なく，継続的に行われるようにするには，施策の一つとして位置づける必要がある</a:t>
            </a:r>
            <a:r>
              <a:rPr lang="ja-JP" altLang="ja-JP" sz="2800" dirty="0" smtClean="0">
                <a:solidFill>
                  <a:srgbClr val="FF3399"/>
                </a:solidFill>
              </a:rPr>
              <a:t>。</a:t>
            </a:r>
            <a:endParaRPr lang="en-US" altLang="ja-JP" sz="2800" dirty="0" smtClean="0">
              <a:solidFill>
                <a:srgbClr val="FF3399"/>
              </a:solidFill>
            </a:endParaRPr>
          </a:p>
          <a:p>
            <a:pPr marL="0" lvl="0" indent="0">
              <a:lnSpc>
                <a:spcPts val="3800"/>
              </a:lnSpc>
              <a:buNone/>
            </a:pPr>
            <a:r>
              <a:rPr lang="ja-JP" altLang="en-US" sz="2800" dirty="0">
                <a:solidFill>
                  <a:srgbClr val="FF3399"/>
                </a:solidFill>
              </a:rPr>
              <a:t>　</a:t>
            </a:r>
            <a:r>
              <a:rPr lang="ja-JP" altLang="en-US" sz="2800" dirty="0" smtClean="0">
                <a:solidFill>
                  <a:srgbClr val="FF3399"/>
                </a:solidFill>
              </a:rPr>
              <a:t>　 </a:t>
            </a:r>
            <a:r>
              <a:rPr lang="ja-JP" altLang="ja-JP" sz="2800" dirty="0" smtClean="0">
                <a:solidFill>
                  <a:srgbClr val="FF3399"/>
                </a:solidFill>
              </a:rPr>
              <a:t>計画的</a:t>
            </a:r>
            <a:r>
              <a:rPr lang="ja-JP" altLang="ja-JP" sz="2800" dirty="0">
                <a:solidFill>
                  <a:srgbClr val="FF3399"/>
                </a:solidFill>
              </a:rPr>
              <a:t>な育成支援を</a:t>
            </a:r>
            <a:r>
              <a:rPr lang="ja-JP" altLang="ja-JP" sz="2800" dirty="0" smtClean="0">
                <a:solidFill>
                  <a:srgbClr val="FF3399"/>
                </a:solidFill>
              </a:rPr>
              <a:t>市町村総合</a:t>
            </a:r>
            <a:r>
              <a:rPr lang="ja-JP" altLang="ja-JP" sz="2800" dirty="0">
                <a:solidFill>
                  <a:srgbClr val="FF3399"/>
                </a:solidFill>
              </a:rPr>
              <a:t>計画，</a:t>
            </a:r>
            <a:r>
              <a:rPr lang="ja-JP" altLang="ja-JP" sz="2800" dirty="0" smtClean="0">
                <a:solidFill>
                  <a:srgbClr val="FF3399"/>
                </a:solidFill>
              </a:rPr>
              <a:t>あるいは</a:t>
            </a:r>
            <a:r>
              <a:rPr lang="en-US" altLang="ja-JP" sz="2800" dirty="0" smtClean="0">
                <a:solidFill>
                  <a:srgbClr val="FF3399"/>
                </a:solidFill>
              </a:rPr>
              <a:t/>
            </a:r>
            <a:br>
              <a:rPr lang="en-US" altLang="ja-JP" sz="2800" dirty="0" smtClean="0">
                <a:solidFill>
                  <a:srgbClr val="FF3399"/>
                </a:solidFill>
              </a:rPr>
            </a:br>
            <a:r>
              <a:rPr lang="ja-JP" altLang="en-US" sz="2800" dirty="0" smtClean="0">
                <a:solidFill>
                  <a:srgbClr val="FF3399"/>
                </a:solidFill>
              </a:rPr>
              <a:t>    </a:t>
            </a:r>
            <a:r>
              <a:rPr lang="ja-JP" altLang="ja-JP" sz="2800" dirty="0" smtClean="0">
                <a:solidFill>
                  <a:srgbClr val="FF3399"/>
                </a:solidFill>
              </a:rPr>
              <a:t>保健</a:t>
            </a:r>
            <a:r>
              <a:rPr lang="ja-JP" altLang="ja-JP" sz="2800" dirty="0">
                <a:solidFill>
                  <a:srgbClr val="FF3399"/>
                </a:solidFill>
              </a:rPr>
              <a:t>福祉計画等に</a:t>
            </a:r>
            <a:r>
              <a:rPr lang="ja-JP" altLang="ja-JP" sz="2800" dirty="0" smtClean="0">
                <a:solidFill>
                  <a:srgbClr val="FF3399"/>
                </a:solidFill>
              </a:rPr>
              <a:t>入れ</a:t>
            </a:r>
            <a:r>
              <a:rPr lang="ja-JP" altLang="en-US" sz="2800" dirty="0" smtClean="0">
                <a:solidFill>
                  <a:srgbClr val="FF3399"/>
                </a:solidFill>
              </a:rPr>
              <a:t>たり</a:t>
            </a:r>
            <a:r>
              <a:rPr lang="ja-JP" altLang="ja-JP" sz="2800" dirty="0" smtClean="0">
                <a:solidFill>
                  <a:srgbClr val="FF3399"/>
                </a:solidFill>
              </a:rPr>
              <a:t>，</a:t>
            </a:r>
            <a:r>
              <a:rPr lang="ja-JP" altLang="ja-JP" sz="2800" dirty="0">
                <a:solidFill>
                  <a:srgbClr val="FF3399"/>
                </a:solidFill>
              </a:rPr>
              <a:t>条例化することにより</a:t>
            </a:r>
            <a:r>
              <a:rPr lang="ja-JP" altLang="ja-JP" sz="2800" dirty="0" smtClean="0">
                <a:solidFill>
                  <a:srgbClr val="FF3399"/>
                </a:solidFill>
              </a:rPr>
              <a:t>，</a:t>
            </a:r>
            <a:r>
              <a:rPr lang="en-US" altLang="ja-JP" sz="2800" dirty="0" smtClean="0">
                <a:solidFill>
                  <a:srgbClr val="FF3399"/>
                </a:solidFill>
              </a:rPr>
              <a:t/>
            </a:r>
            <a:br>
              <a:rPr lang="en-US" altLang="ja-JP" sz="2800" dirty="0" smtClean="0">
                <a:solidFill>
                  <a:srgbClr val="FF3399"/>
                </a:solidFill>
              </a:rPr>
            </a:br>
            <a:r>
              <a:rPr lang="ja-JP" altLang="en-US" sz="2800" dirty="0" smtClean="0">
                <a:solidFill>
                  <a:srgbClr val="FF3399"/>
                </a:solidFill>
              </a:rPr>
              <a:t>   </a:t>
            </a:r>
            <a:r>
              <a:rPr lang="ja-JP" altLang="ja-JP" sz="2800" dirty="0" smtClean="0">
                <a:solidFill>
                  <a:srgbClr val="FF3399"/>
                </a:solidFill>
              </a:rPr>
              <a:t>予算</a:t>
            </a:r>
            <a:r>
              <a:rPr lang="ja-JP" altLang="ja-JP" sz="2800" dirty="0">
                <a:solidFill>
                  <a:srgbClr val="FF3399"/>
                </a:solidFill>
              </a:rPr>
              <a:t>等が確保しやすい体制を作って</a:t>
            </a:r>
            <a:r>
              <a:rPr lang="ja-JP" altLang="ja-JP" sz="2800" dirty="0" smtClean="0">
                <a:solidFill>
                  <a:srgbClr val="FF3399"/>
                </a:solidFill>
              </a:rPr>
              <a:t>いく</a:t>
            </a:r>
            <a:r>
              <a:rPr lang="ja-JP" altLang="en-US" sz="2800" dirty="0" smtClean="0">
                <a:solidFill>
                  <a:srgbClr val="FF3399"/>
                </a:solidFill>
              </a:rPr>
              <a:t>。</a:t>
            </a:r>
            <a:endParaRPr lang="en-US" altLang="ja-JP" sz="2800" dirty="0" smtClean="0"/>
          </a:p>
          <a:p>
            <a:pPr>
              <a:lnSpc>
                <a:spcPts val="3800"/>
              </a:lnSpc>
            </a:pPr>
            <a:r>
              <a:rPr lang="ja-JP" altLang="ja-JP" sz="2800" dirty="0" smtClean="0">
                <a:solidFill>
                  <a:srgbClr val="0000FF"/>
                </a:solidFill>
              </a:rPr>
              <a:t>立ち上げ</a:t>
            </a:r>
            <a:r>
              <a:rPr lang="ja-JP" altLang="ja-JP" sz="2800" dirty="0">
                <a:solidFill>
                  <a:srgbClr val="0000FF"/>
                </a:solidFill>
              </a:rPr>
              <a:t>の手法の</a:t>
            </a:r>
            <a:r>
              <a:rPr lang="ja-JP" altLang="ja-JP" sz="2800" dirty="0" smtClean="0">
                <a:solidFill>
                  <a:srgbClr val="0000FF"/>
                </a:solidFill>
              </a:rPr>
              <a:t>選択</a:t>
            </a:r>
            <a:r>
              <a:rPr lang="en-US" altLang="ja-JP" sz="2800" b="1" dirty="0" smtClean="0"/>
              <a:t/>
            </a:r>
            <a:br>
              <a:rPr lang="en-US" altLang="ja-JP" sz="2800" b="1" dirty="0" smtClean="0"/>
            </a:br>
            <a:r>
              <a:rPr lang="ja-JP" altLang="en-US" sz="2800" b="1" dirty="0" smtClean="0"/>
              <a:t>　</a:t>
            </a:r>
            <a:r>
              <a:rPr lang="ja-JP" altLang="ja-JP" sz="2800" dirty="0" smtClean="0">
                <a:solidFill>
                  <a:srgbClr val="FF3399"/>
                </a:solidFill>
              </a:rPr>
              <a:t>組織</a:t>
            </a:r>
            <a:r>
              <a:rPr lang="ja-JP" altLang="ja-JP" sz="2800" dirty="0">
                <a:solidFill>
                  <a:srgbClr val="FF3399"/>
                </a:solidFill>
              </a:rPr>
              <a:t>育成を何のために行うのか，その目的</a:t>
            </a:r>
            <a:r>
              <a:rPr lang="ja-JP" altLang="ja-JP" sz="2800" dirty="0" smtClean="0">
                <a:solidFill>
                  <a:srgbClr val="FF3399"/>
                </a:solidFill>
              </a:rPr>
              <a:t>に</a:t>
            </a:r>
            <a:r>
              <a:rPr lang="ja-JP" altLang="en-US" sz="2800" dirty="0" smtClean="0">
                <a:solidFill>
                  <a:srgbClr val="FF3399"/>
                </a:solidFill>
              </a:rPr>
              <a:t>応じた</a:t>
            </a:r>
            <a:r>
              <a:rPr lang="ja-JP" altLang="ja-JP" sz="2800" dirty="0" smtClean="0">
                <a:solidFill>
                  <a:srgbClr val="FF3399"/>
                </a:solidFill>
              </a:rPr>
              <a:t>立ち上げ</a:t>
            </a:r>
            <a:r>
              <a:rPr lang="ja-JP" altLang="ja-JP" sz="2800" dirty="0">
                <a:solidFill>
                  <a:srgbClr val="FF3399"/>
                </a:solidFill>
              </a:rPr>
              <a:t>の手法を選択する</a:t>
            </a:r>
            <a:r>
              <a:rPr lang="ja-JP" altLang="ja-JP" sz="2800" dirty="0" smtClean="0">
                <a:solidFill>
                  <a:srgbClr val="FF3399"/>
                </a:solidFill>
              </a:rPr>
              <a:t>。</a:t>
            </a:r>
            <a:r>
              <a:rPr lang="en-US" altLang="ja-JP" sz="2800" dirty="0" smtClean="0">
                <a:solidFill>
                  <a:srgbClr val="FF3399"/>
                </a:solidFill>
              </a:rPr>
              <a:t/>
            </a:r>
            <a:br>
              <a:rPr lang="en-US" altLang="ja-JP" sz="2800" dirty="0" smtClean="0">
                <a:solidFill>
                  <a:srgbClr val="FF3399"/>
                </a:solidFill>
              </a:rPr>
            </a:br>
            <a:r>
              <a:rPr lang="ja-JP" altLang="ja-JP" sz="2800" dirty="0">
                <a:solidFill>
                  <a:srgbClr val="FF3399"/>
                </a:solidFill>
              </a:rPr>
              <a:t>　当初は，取り組みやすい手法で開始し，育成経過を見ながら，新た</a:t>
            </a:r>
            <a:r>
              <a:rPr lang="ja-JP" altLang="ja-JP" sz="2800" dirty="0" smtClean="0">
                <a:solidFill>
                  <a:srgbClr val="FF3399"/>
                </a:solidFill>
              </a:rPr>
              <a:t>な</a:t>
            </a:r>
            <a:r>
              <a:rPr lang="ja-JP" altLang="en-US" sz="2800" dirty="0" smtClean="0">
                <a:solidFill>
                  <a:srgbClr val="FF3399"/>
                </a:solidFill>
              </a:rPr>
              <a:t>手法</a:t>
            </a:r>
            <a:r>
              <a:rPr lang="ja-JP" altLang="ja-JP" sz="2800" dirty="0" smtClean="0">
                <a:solidFill>
                  <a:srgbClr val="FF3399"/>
                </a:solidFill>
              </a:rPr>
              <a:t>へ</a:t>
            </a:r>
            <a:r>
              <a:rPr lang="ja-JP" altLang="ja-JP" sz="2800" dirty="0">
                <a:solidFill>
                  <a:srgbClr val="FF3399"/>
                </a:solidFill>
              </a:rPr>
              <a:t>移行することも検討する。　</a:t>
            </a:r>
          </a:p>
          <a:p>
            <a:pPr>
              <a:lnSpc>
                <a:spcPts val="3800"/>
              </a:lnSpc>
            </a:pPr>
            <a:endParaRPr kumimoji="1" lang="ja-JP" altLang="en-US" sz="2800" dirty="0"/>
          </a:p>
        </p:txBody>
      </p:sp>
    </p:spTree>
    <p:extLst>
      <p:ext uri="{BB962C8B-B14F-4D97-AF65-F5344CB8AC3E}">
        <p14:creationId xmlns:p14="http://schemas.microsoft.com/office/powerpoint/2010/main" val="28827181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51942"/>
            <a:ext cx="8229600" cy="1143000"/>
          </a:xfrm>
        </p:spPr>
        <p:txBody>
          <a:bodyPr>
            <a:normAutofit/>
          </a:bodyPr>
          <a:lstStyle/>
          <a:p>
            <a:r>
              <a:rPr kumimoji="1" lang="ja-JP" altLang="en-US" sz="3600" dirty="0" smtClean="0">
                <a:solidFill>
                  <a:srgbClr val="FF0000"/>
                </a:solidFill>
              </a:rPr>
              <a:t>立ち上げにかかる住民とのコンセンサス</a:t>
            </a:r>
            <a:endParaRPr kumimoji="1" lang="ja-JP" altLang="en-US" sz="3600" dirty="0">
              <a:solidFill>
                <a:srgbClr val="FF0000"/>
              </a:solidFill>
            </a:endParaRPr>
          </a:p>
        </p:txBody>
      </p:sp>
      <p:sp>
        <p:nvSpPr>
          <p:cNvPr id="3" name="コンテンツ プレースホルダー 2"/>
          <p:cNvSpPr>
            <a:spLocks noGrp="1"/>
          </p:cNvSpPr>
          <p:nvPr>
            <p:ph idx="1"/>
          </p:nvPr>
        </p:nvSpPr>
        <p:spPr>
          <a:xfrm>
            <a:off x="457200" y="903496"/>
            <a:ext cx="8229600" cy="5780330"/>
          </a:xfrm>
        </p:spPr>
        <p:txBody>
          <a:bodyPr>
            <a:noAutofit/>
          </a:bodyPr>
          <a:lstStyle/>
          <a:p>
            <a:pPr lvl="0"/>
            <a:r>
              <a:rPr lang="ja-JP" altLang="ja-JP" sz="2800" dirty="0">
                <a:solidFill>
                  <a:srgbClr val="0000FF"/>
                </a:solidFill>
              </a:rPr>
              <a:t>住民と</a:t>
            </a:r>
            <a:r>
              <a:rPr lang="ja-JP" altLang="ja-JP" sz="2800" dirty="0" smtClean="0">
                <a:solidFill>
                  <a:srgbClr val="0000FF"/>
                </a:solidFill>
              </a:rPr>
              <a:t>行政</a:t>
            </a:r>
            <a:r>
              <a:rPr lang="ja-JP" altLang="en-US" sz="2800" dirty="0" smtClean="0">
                <a:solidFill>
                  <a:srgbClr val="0000FF"/>
                </a:solidFill>
              </a:rPr>
              <a:t>で，地域の</a:t>
            </a:r>
            <a:r>
              <a:rPr lang="ja-JP" altLang="ja-JP" sz="2800" dirty="0" smtClean="0">
                <a:solidFill>
                  <a:srgbClr val="0000FF"/>
                </a:solidFill>
              </a:rPr>
              <a:t>課題</a:t>
            </a:r>
            <a:r>
              <a:rPr lang="ja-JP" altLang="ja-JP" sz="2800" dirty="0">
                <a:solidFill>
                  <a:srgbClr val="0000FF"/>
                </a:solidFill>
              </a:rPr>
              <a:t>を共有</a:t>
            </a:r>
            <a:r>
              <a:rPr lang="ja-JP" altLang="ja-JP" sz="2800" dirty="0" smtClean="0">
                <a:solidFill>
                  <a:srgbClr val="0000FF"/>
                </a:solidFill>
              </a:rPr>
              <a:t>する</a:t>
            </a:r>
            <a:r>
              <a:rPr lang="en-US" altLang="ja-JP" sz="2800" dirty="0" smtClean="0">
                <a:solidFill>
                  <a:srgbClr val="0000FF"/>
                </a:solidFill>
              </a:rPr>
              <a:t/>
            </a:r>
            <a:br>
              <a:rPr lang="en-US" altLang="ja-JP" sz="2800" dirty="0" smtClean="0">
                <a:solidFill>
                  <a:srgbClr val="0000FF"/>
                </a:solidFill>
              </a:rPr>
            </a:br>
            <a:r>
              <a:rPr lang="ja-JP" altLang="ja-JP" sz="2800" dirty="0">
                <a:solidFill>
                  <a:srgbClr val="FF3399"/>
                </a:solidFill>
              </a:rPr>
              <a:t>　住民側の課題を把握する</a:t>
            </a:r>
            <a:r>
              <a:rPr lang="ja-JP" altLang="ja-JP" sz="2800" dirty="0" smtClean="0">
                <a:solidFill>
                  <a:srgbClr val="FF3399"/>
                </a:solidFill>
              </a:rPr>
              <a:t>と</a:t>
            </a:r>
            <a:r>
              <a:rPr lang="ja-JP" altLang="en-US" sz="2800" dirty="0" smtClean="0">
                <a:solidFill>
                  <a:srgbClr val="FF3399"/>
                </a:solidFill>
              </a:rPr>
              <a:t>ともに，</a:t>
            </a:r>
            <a:r>
              <a:rPr lang="ja-JP" altLang="ja-JP" sz="2800" dirty="0" smtClean="0">
                <a:solidFill>
                  <a:srgbClr val="FF3399"/>
                </a:solidFill>
              </a:rPr>
              <a:t>行政</a:t>
            </a:r>
            <a:r>
              <a:rPr lang="ja-JP" altLang="en-US" sz="2800" dirty="0" smtClean="0">
                <a:solidFill>
                  <a:srgbClr val="FF3399"/>
                </a:solidFill>
              </a:rPr>
              <a:t>が把握している</a:t>
            </a:r>
            <a:r>
              <a:rPr lang="ja-JP" altLang="ja-JP" sz="2800" dirty="0" smtClean="0">
                <a:solidFill>
                  <a:srgbClr val="FF3399"/>
                </a:solidFill>
              </a:rPr>
              <a:t>課題</a:t>
            </a:r>
            <a:r>
              <a:rPr lang="ja-JP" altLang="ja-JP" sz="2800" dirty="0">
                <a:solidFill>
                  <a:srgbClr val="FF3399"/>
                </a:solidFill>
              </a:rPr>
              <a:t>を提示し</a:t>
            </a:r>
            <a:r>
              <a:rPr lang="ja-JP" altLang="ja-JP" sz="2800" dirty="0" smtClean="0">
                <a:solidFill>
                  <a:srgbClr val="FF3399"/>
                </a:solidFill>
              </a:rPr>
              <a:t>，</a:t>
            </a:r>
            <a:r>
              <a:rPr lang="ja-JP" altLang="en-US" sz="2800" dirty="0" smtClean="0">
                <a:solidFill>
                  <a:srgbClr val="FF3399"/>
                </a:solidFill>
              </a:rPr>
              <a:t>地域の</a:t>
            </a:r>
            <a:r>
              <a:rPr lang="ja-JP" altLang="ja-JP" sz="2800" dirty="0" smtClean="0">
                <a:solidFill>
                  <a:srgbClr val="FF3399"/>
                </a:solidFill>
              </a:rPr>
              <a:t>「</a:t>
            </a:r>
            <a:r>
              <a:rPr lang="ja-JP" altLang="en-US" sz="2800" dirty="0" smtClean="0">
                <a:solidFill>
                  <a:srgbClr val="FF3399"/>
                </a:solidFill>
              </a:rPr>
              <a:t>めざす</a:t>
            </a:r>
            <a:r>
              <a:rPr lang="ja-JP" altLang="ja-JP" sz="2800" dirty="0" smtClean="0">
                <a:solidFill>
                  <a:srgbClr val="FF3399"/>
                </a:solidFill>
              </a:rPr>
              <a:t>姿</a:t>
            </a:r>
            <a:r>
              <a:rPr lang="ja-JP" altLang="ja-JP" sz="2800" dirty="0">
                <a:solidFill>
                  <a:srgbClr val="FF3399"/>
                </a:solidFill>
              </a:rPr>
              <a:t>」を話し合う中で</a:t>
            </a:r>
            <a:r>
              <a:rPr lang="ja-JP" altLang="ja-JP" sz="2800" dirty="0" smtClean="0">
                <a:solidFill>
                  <a:srgbClr val="FF3399"/>
                </a:solidFill>
              </a:rPr>
              <a:t>，</a:t>
            </a:r>
            <a:r>
              <a:rPr lang="ja-JP" altLang="en-US" sz="2800" dirty="0" smtClean="0">
                <a:solidFill>
                  <a:srgbClr val="FF3399"/>
                </a:solidFill>
              </a:rPr>
              <a:t>地域の</a:t>
            </a:r>
            <a:r>
              <a:rPr lang="ja-JP" altLang="ja-JP" sz="2800" dirty="0" smtClean="0">
                <a:solidFill>
                  <a:srgbClr val="FF3399"/>
                </a:solidFill>
              </a:rPr>
              <a:t>課題</a:t>
            </a:r>
            <a:r>
              <a:rPr lang="ja-JP" altLang="ja-JP" sz="2800" dirty="0">
                <a:solidFill>
                  <a:srgbClr val="FF3399"/>
                </a:solidFill>
              </a:rPr>
              <a:t>を共有する。</a:t>
            </a:r>
          </a:p>
          <a:p>
            <a:pPr lvl="0"/>
            <a:r>
              <a:rPr lang="ja-JP" altLang="ja-JP" sz="2800" dirty="0" smtClean="0">
                <a:solidFill>
                  <a:srgbClr val="0000FF"/>
                </a:solidFill>
              </a:rPr>
              <a:t>対象</a:t>
            </a:r>
            <a:r>
              <a:rPr lang="ja-JP" altLang="en-US" sz="2800" dirty="0" smtClean="0">
                <a:solidFill>
                  <a:srgbClr val="0000FF"/>
                </a:solidFill>
              </a:rPr>
              <a:t>地域</a:t>
            </a:r>
            <a:r>
              <a:rPr lang="ja-JP" altLang="ja-JP" sz="2800" dirty="0" smtClean="0">
                <a:solidFill>
                  <a:srgbClr val="0000FF"/>
                </a:solidFill>
              </a:rPr>
              <a:t>の</a:t>
            </a:r>
            <a:r>
              <a:rPr lang="ja-JP" altLang="ja-JP" sz="2800" dirty="0">
                <a:solidFill>
                  <a:srgbClr val="0000FF"/>
                </a:solidFill>
              </a:rPr>
              <a:t>住民に組織の必要性について説明</a:t>
            </a:r>
            <a:r>
              <a:rPr lang="ja-JP" altLang="ja-JP" sz="2800" dirty="0" smtClean="0">
                <a:solidFill>
                  <a:srgbClr val="0000FF"/>
                </a:solidFill>
              </a:rPr>
              <a:t>する</a:t>
            </a:r>
            <a:r>
              <a:rPr lang="en-US" altLang="ja-JP" sz="2800" dirty="0" smtClean="0">
                <a:solidFill>
                  <a:srgbClr val="0000FF"/>
                </a:solidFill>
              </a:rPr>
              <a:t/>
            </a:r>
            <a:br>
              <a:rPr lang="en-US" altLang="ja-JP" sz="2800" dirty="0" smtClean="0">
                <a:solidFill>
                  <a:srgbClr val="0000FF"/>
                </a:solidFill>
              </a:rPr>
            </a:br>
            <a:r>
              <a:rPr lang="ja-JP" altLang="ja-JP" sz="2800" dirty="0">
                <a:solidFill>
                  <a:srgbClr val="0000FF"/>
                </a:solidFill>
              </a:rPr>
              <a:t>　</a:t>
            </a:r>
            <a:r>
              <a:rPr lang="ja-JP" altLang="ja-JP" sz="2800" dirty="0">
                <a:solidFill>
                  <a:srgbClr val="FF3399"/>
                </a:solidFill>
              </a:rPr>
              <a:t>共通の課題の解決に当たり，ひとつの解決策として，住民組織がある</a:t>
            </a:r>
            <a:r>
              <a:rPr lang="ja-JP" altLang="ja-JP" sz="2800" dirty="0" smtClean="0">
                <a:solidFill>
                  <a:srgbClr val="FF3399"/>
                </a:solidFill>
              </a:rPr>
              <a:t>こと</a:t>
            </a:r>
            <a:r>
              <a:rPr lang="ja-JP" altLang="en-US" sz="2800" dirty="0" smtClean="0">
                <a:solidFill>
                  <a:srgbClr val="FF3399"/>
                </a:solidFill>
              </a:rPr>
              <a:t>，</a:t>
            </a:r>
            <a:r>
              <a:rPr lang="ja-JP" altLang="ja-JP" sz="2800" dirty="0" smtClean="0">
                <a:solidFill>
                  <a:srgbClr val="FF3399"/>
                </a:solidFill>
              </a:rPr>
              <a:t>住民</a:t>
            </a:r>
            <a:r>
              <a:rPr lang="ja-JP" altLang="ja-JP" sz="2800" dirty="0">
                <a:solidFill>
                  <a:srgbClr val="FF3399"/>
                </a:solidFill>
              </a:rPr>
              <a:t>による自主的な活動により，行政と協働で同じ目標に向かって</a:t>
            </a:r>
            <a:r>
              <a:rPr lang="ja-JP" altLang="ja-JP" sz="2800" dirty="0" smtClean="0">
                <a:solidFill>
                  <a:srgbClr val="FF3399"/>
                </a:solidFill>
              </a:rPr>
              <a:t>課題</a:t>
            </a:r>
            <a:r>
              <a:rPr lang="ja-JP" altLang="en-US" sz="2800" dirty="0" smtClean="0">
                <a:solidFill>
                  <a:srgbClr val="FF3399"/>
                </a:solidFill>
              </a:rPr>
              <a:t>を</a:t>
            </a:r>
            <a:r>
              <a:rPr lang="ja-JP" altLang="ja-JP" sz="2800" dirty="0" smtClean="0">
                <a:solidFill>
                  <a:srgbClr val="FF3399"/>
                </a:solidFill>
              </a:rPr>
              <a:t>解決</a:t>
            </a:r>
            <a:r>
              <a:rPr lang="ja-JP" altLang="en-US" sz="2800" dirty="0" smtClean="0">
                <a:solidFill>
                  <a:srgbClr val="FF3399"/>
                </a:solidFill>
              </a:rPr>
              <a:t>していく</a:t>
            </a:r>
            <a:r>
              <a:rPr lang="ja-JP" altLang="ja-JP" sz="2800" dirty="0" smtClean="0">
                <a:solidFill>
                  <a:srgbClr val="FF3399"/>
                </a:solidFill>
              </a:rPr>
              <a:t>こと</a:t>
            </a:r>
            <a:r>
              <a:rPr lang="ja-JP" altLang="en-US" sz="2800" dirty="0" smtClean="0">
                <a:solidFill>
                  <a:srgbClr val="FF3399"/>
                </a:solidFill>
              </a:rPr>
              <a:t>の意義</a:t>
            </a:r>
            <a:r>
              <a:rPr lang="ja-JP" altLang="ja-JP" sz="2800" dirty="0" smtClean="0">
                <a:solidFill>
                  <a:srgbClr val="FF3399"/>
                </a:solidFill>
              </a:rPr>
              <a:t>を</a:t>
            </a:r>
            <a:r>
              <a:rPr lang="ja-JP" altLang="ja-JP" sz="2800" dirty="0">
                <a:solidFill>
                  <a:srgbClr val="FF3399"/>
                </a:solidFill>
              </a:rPr>
              <a:t>説明し，理解を得る。</a:t>
            </a:r>
          </a:p>
          <a:p>
            <a:pPr lvl="0"/>
            <a:r>
              <a:rPr lang="ja-JP" altLang="ja-JP" sz="2800" dirty="0">
                <a:solidFill>
                  <a:srgbClr val="0000FF"/>
                </a:solidFill>
              </a:rPr>
              <a:t>組織の役割を明確に</a:t>
            </a:r>
            <a:r>
              <a:rPr lang="ja-JP" altLang="ja-JP" sz="2800" dirty="0" smtClean="0">
                <a:solidFill>
                  <a:srgbClr val="0000FF"/>
                </a:solidFill>
              </a:rPr>
              <a:t>する</a:t>
            </a:r>
            <a:r>
              <a:rPr lang="en-US" altLang="ja-JP" sz="2800" dirty="0" smtClean="0">
                <a:solidFill>
                  <a:srgbClr val="0000FF"/>
                </a:solidFill>
              </a:rPr>
              <a:t/>
            </a:r>
            <a:br>
              <a:rPr lang="en-US" altLang="ja-JP" sz="2800" dirty="0" smtClean="0">
                <a:solidFill>
                  <a:srgbClr val="0000FF"/>
                </a:solidFill>
              </a:rPr>
            </a:br>
            <a:r>
              <a:rPr lang="ja-JP" altLang="ja-JP" sz="2800" dirty="0">
                <a:solidFill>
                  <a:srgbClr val="0000FF"/>
                </a:solidFill>
              </a:rPr>
              <a:t>　</a:t>
            </a:r>
            <a:r>
              <a:rPr lang="ja-JP" altLang="ja-JP" sz="2800" dirty="0">
                <a:solidFill>
                  <a:srgbClr val="FF3399"/>
                </a:solidFill>
              </a:rPr>
              <a:t>既存の団体・組織</a:t>
            </a:r>
            <a:r>
              <a:rPr lang="ja-JP" altLang="ja-JP" sz="2800" dirty="0" smtClean="0">
                <a:solidFill>
                  <a:srgbClr val="FF3399"/>
                </a:solidFill>
              </a:rPr>
              <a:t>，個人</a:t>
            </a:r>
            <a:r>
              <a:rPr lang="ja-JP" altLang="ja-JP" sz="2800" dirty="0">
                <a:solidFill>
                  <a:srgbClr val="FF3399"/>
                </a:solidFill>
              </a:rPr>
              <a:t>は，他の委員会や協議会に所属していることが多いため，役割を明確にし，新たな組織の目的や活動に</a:t>
            </a:r>
            <a:r>
              <a:rPr lang="ja-JP" altLang="ja-JP" sz="2800" dirty="0" smtClean="0">
                <a:solidFill>
                  <a:srgbClr val="FF3399"/>
                </a:solidFill>
              </a:rPr>
              <a:t>ついて理解</a:t>
            </a:r>
            <a:r>
              <a:rPr lang="ja-JP" altLang="ja-JP" sz="2800" dirty="0">
                <a:solidFill>
                  <a:srgbClr val="FF3399"/>
                </a:solidFill>
              </a:rPr>
              <a:t>をしてもらう</a:t>
            </a:r>
            <a:endParaRPr kumimoji="1" lang="ja-JP" altLang="en-US" sz="2800" dirty="0">
              <a:solidFill>
                <a:srgbClr val="FF3399"/>
              </a:solidFill>
            </a:endParaRPr>
          </a:p>
        </p:txBody>
      </p:sp>
    </p:spTree>
    <p:extLst>
      <p:ext uri="{BB962C8B-B14F-4D97-AF65-F5344CB8AC3E}">
        <p14:creationId xmlns:p14="http://schemas.microsoft.com/office/powerpoint/2010/main" val="10547508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162272"/>
            <a:ext cx="8229600" cy="1143000"/>
          </a:xfrm>
        </p:spPr>
        <p:txBody>
          <a:bodyPr>
            <a:normAutofit/>
          </a:bodyPr>
          <a:lstStyle/>
          <a:p>
            <a:r>
              <a:rPr kumimoji="1" lang="ja-JP" altLang="en-US" sz="3600" dirty="0" smtClean="0">
                <a:solidFill>
                  <a:srgbClr val="FF0000"/>
                </a:solidFill>
              </a:rPr>
              <a:t>委員・推進員方式の立ち上げ</a:t>
            </a:r>
            <a:endParaRPr kumimoji="1" lang="ja-JP" altLang="en-US" sz="3600" dirty="0">
              <a:solidFill>
                <a:srgbClr val="FF0000"/>
              </a:solidFill>
            </a:endParaRPr>
          </a:p>
        </p:txBody>
      </p:sp>
      <p:sp>
        <p:nvSpPr>
          <p:cNvPr id="62" name="正方形/長方形 61"/>
          <p:cNvSpPr/>
          <p:nvPr/>
        </p:nvSpPr>
        <p:spPr>
          <a:xfrm>
            <a:off x="130628" y="5481937"/>
            <a:ext cx="3744686" cy="1015663"/>
          </a:xfrm>
          <a:prstGeom prst="rect">
            <a:avLst/>
          </a:prstGeom>
        </p:spPr>
        <p:txBody>
          <a:bodyPr wrap="square">
            <a:spAutoFit/>
          </a:bodyPr>
          <a:lstStyle/>
          <a:p>
            <a:r>
              <a:rPr lang="ja-JP" altLang="ja-JP" sz="2000" dirty="0">
                <a:solidFill>
                  <a:srgbClr val="0000FF"/>
                </a:solidFill>
              </a:rPr>
              <a:t>所属する団体・組織が</a:t>
            </a:r>
            <a:r>
              <a:rPr lang="en-US" altLang="ja-JP" sz="2000" dirty="0">
                <a:solidFill>
                  <a:srgbClr val="0000FF"/>
                </a:solidFill>
              </a:rPr>
              <a:t>,</a:t>
            </a:r>
            <a:r>
              <a:rPr lang="ja-JP" altLang="ja-JP" sz="2000" dirty="0">
                <a:solidFill>
                  <a:srgbClr val="0000FF"/>
                </a:solidFill>
              </a:rPr>
              <a:t>協議会の下部組織としてどのような</a:t>
            </a:r>
            <a:r>
              <a:rPr lang="ja-JP" altLang="ja-JP" sz="2000" dirty="0" smtClean="0">
                <a:solidFill>
                  <a:srgbClr val="0000FF"/>
                </a:solidFill>
              </a:rPr>
              <a:t>役割</a:t>
            </a:r>
            <a:r>
              <a:rPr lang="ja-JP" altLang="en-US" sz="2000" dirty="0" smtClean="0">
                <a:solidFill>
                  <a:srgbClr val="0000FF"/>
                </a:solidFill>
              </a:rPr>
              <a:t>を</a:t>
            </a:r>
            <a:r>
              <a:rPr lang="ja-JP" altLang="ja-JP" sz="2000" dirty="0" smtClean="0">
                <a:solidFill>
                  <a:srgbClr val="0000FF"/>
                </a:solidFill>
              </a:rPr>
              <a:t>担う</a:t>
            </a:r>
            <a:r>
              <a:rPr lang="ja-JP" altLang="ja-JP" sz="2000" dirty="0">
                <a:solidFill>
                  <a:srgbClr val="0000FF"/>
                </a:solidFill>
              </a:rPr>
              <a:t>のか明らかにしておく</a:t>
            </a:r>
            <a:endParaRPr lang="ja-JP" altLang="en-US" sz="2000" dirty="0">
              <a:solidFill>
                <a:srgbClr val="0000FF"/>
              </a:solidFill>
            </a:endParaRPr>
          </a:p>
        </p:txBody>
      </p:sp>
      <p:grpSp>
        <p:nvGrpSpPr>
          <p:cNvPr id="54" name="グループ化 53"/>
          <p:cNvGrpSpPr/>
          <p:nvPr/>
        </p:nvGrpSpPr>
        <p:grpSpPr>
          <a:xfrm>
            <a:off x="4211960" y="908720"/>
            <a:ext cx="4738144" cy="4459040"/>
            <a:chOff x="4211960" y="908720"/>
            <a:chExt cx="4738144" cy="4459040"/>
          </a:xfrm>
        </p:grpSpPr>
        <p:sp>
          <p:nvSpPr>
            <p:cNvPr id="19" name="円/楕円 18"/>
            <p:cNvSpPr/>
            <p:nvPr/>
          </p:nvSpPr>
          <p:spPr>
            <a:xfrm>
              <a:off x="4951855" y="1297173"/>
              <a:ext cx="3529347" cy="1505295"/>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円/楕円 8"/>
            <p:cNvSpPr/>
            <p:nvPr/>
          </p:nvSpPr>
          <p:spPr>
            <a:xfrm>
              <a:off x="6907620" y="3460579"/>
              <a:ext cx="393871" cy="397224"/>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円/楕円 9"/>
            <p:cNvSpPr/>
            <p:nvPr/>
          </p:nvSpPr>
          <p:spPr>
            <a:xfrm>
              <a:off x="5513433" y="1582375"/>
              <a:ext cx="393871" cy="397224"/>
            </a:xfrm>
            <a:prstGeom prst="ellipse">
              <a:avLst/>
            </a:prstGeom>
            <a:solidFill>
              <a:srgbClr val="CCFF99"/>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円/楕円 10"/>
            <p:cNvSpPr/>
            <p:nvPr/>
          </p:nvSpPr>
          <p:spPr>
            <a:xfrm>
              <a:off x="5080056" y="4051886"/>
              <a:ext cx="393871" cy="397224"/>
            </a:xfrm>
            <a:prstGeom prst="ellipse">
              <a:avLst/>
            </a:prstGeom>
            <a:solidFill>
              <a:srgbClr val="CCFF99"/>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円/楕円 11"/>
            <p:cNvSpPr/>
            <p:nvPr/>
          </p:nvSpPr>
          <p:spPr>
            <a:xfrm>
              <a:off x="6693954" y="4620069"/>
              <a:ext cx="393871" cy="397224"/>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円/楕円 12"/>
            <p:cNvSpPr/>
            <p:nvPr/>
          </p:nvSpPr>
          <p:spPr>
            <a:xfrm>
              <a:off x="8050871" y="3661040"/>
              <a:ext cx="393871" cy="397224"/>
            </a:xfrm>
            <a:prstGeom prst="ellipse">
              <a:avLst/>
            </a:prstGeom>
            <a:solidFill>
              <a:srgbClr val="CCFF99"/>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 name="円/楕円 21"/>
            <p:cNvSpPr/>
            <p:nvPr/>
          </p:nvSpPr>
          <p:spPr>
            <a:xfrm>
              <a:off x="5560634" y="4449492"/>
              <a:ext cx="393871" cy="397224"/>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3" name="円/楕円 22"/>
            <p:cNvSpPr/>
            <p:nvPr/>
          </p:nvSpPr>
          <p:spPr>
            <a:xfrm>
              <a:off x="8556233" y="4029661"/>
              <a:ext cx="393871" cy="397224"/>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4" name="円/楕円 23"/>
            <p:cNvSpPr/>
            <p:nvPr/>
          </p:nvSpPr>
          <p:spPr>
            <a:xfrm>
              <a:off x="5981305" y="4970536"/>
              <a:ext cx="393871" cy="397224"/>
            </a:xfrm>
            <a:prstGeom prst="ellipse">
              <a:avLst/>
            </a:prstGeom>
            <a:solidFill>
              <a:srgbClr val="CCFF99"/>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5" name="円/楕円 24"/>
            <p:cNvSpPr/>
            <p:nvPr/>
          </p:nvSpPr>
          <p:spPr>
            <a:xfrm>
              <a:off x="5028611" y="4868979"/>
              <a:ext cx="393871" cy="397224"/>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6" name="円/楕円 25"/>
            <p:cNvSpPr/>
            <p:nvPr/>
          </p:nvSpPr>
          <p:spPr>
            <a:xfrm>
              <a:off x="4356797" y="4514957"/>
              <a:ext cx="393871" cy="397224"/>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7" name="円/楕円 26"/>
            <p:cNvSpPr/>
            <p:nvPr/>
          </p:nvSpPr>
          <p:spPr>
            <a:xfrm>
              <a:off x="4466644" y="3772267"/>
              <a:ext cx="393871" cy="397224"/>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8" name="円/楕円 27"/>
            <p:cNvSpPr/>
            <p:nvPr/>
          </p:nvSpPr>
          <p:spPr>
            <a:xfrm>
              <a:off x="6451546" y="3970879"/>
              <a:ext cx="393871" cy="397224"/>
            </a:xfrm>
            <a:prstGeom prst="ellipse">
              <a:avLst/>
            </a:prstGeom>
            <a:solidFill>
              <a:srgbClr val="CCFF99"/>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9" name="円/楕円 28"/>
            <p:cNvSpPr/>
            <p:nvPr/>
          </p:nvSpPr>
          <p:spPr>
            <a:xfrm>
              <a:off x="7225977" y="4970536"/>
              <a:ext cx="393871" cy="397224"/>
            </a:xfrm>
            <a:prstGeom prst="ellipse">
              <a:avLst/>
            </a:prstGeom>
            <a:solidFill>
              <a:srgbClr val="CCFF99"/>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0" name="円/楕円 29"/>
            <p:cNvSpPr/>
            <p:nvPr/>
          </p:nvSpPr>
          <p:spPr>
            <a:xfrm>
              <a:off x="7591727" y="3993141"/>
              <a:ext cx="393871" cy="397224"/>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1" name="円/楕円 30"/>
            <p:cNvSpPr/>
            <p:nvPr/>
          </p:nvSpPr>
          <p:spPr>
            <a:xfrm>
              <a:off x="5700730" y="3853275"/>
              <a:ext cx="393871" cy="397224"/>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2" name="円/楕円 31"/>
            <p:cNvSpPr/>
            <p:nvPr/>
          </p:nvSpPr>
          <p:spPr>
            <a:xfrm>
              <a:off x="5994335" y="2232067"/>
              <a:ext cx="393871" cy="397224"/>
            </a:xfrm>
            <a:prstGeom prst="ellipse">
              <a:avLst/>
            </a:prstGeom>
            <a:solidFill>
              <a:srgbClr val="CCFF99"/>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3" name="円/楕円 32"/>
            <p:cNvSpPr/>
            <p:nvPr/>
          </p:nvSpPr>
          <p:spPr>
            <a:xfrm>
              <a:off x="6604822" y="1556792"/>
              <a:ext cx="393871" cy="397224"/>
            </a:xfrm>
            <a:prstGeom prst="ellipse">
              <a:avLst/>
            </a:prstGeom>
            <a:solidFill>
              <a:srgbClr val="CCFF99"/>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4" name="円/楕円 33"/>
            <p:cNvSpPr/>
            <p:nvPr/>
          </p:nvSpPr>
          <p:spPr>
            <a:xfrm>
              <a:off x="7893146" y="1828282"/>
              <a:ext cx="393871" cy="397224"/>
            </a:xfrm>
            <a:prstGeom prst="ellipse">
              <a:avLst/>
            </a:prstGeom>
            <a:solidFill>
              <a:srgbClr val="CCFF99"/>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5" name="円/楕円 34"/>
            <p:cNvSpPr/>
            <p:nvPr/>
          </p:nvSpPr>
          <p:spPr>
            <a:xfrm>
              <a:off x="7169673" y="2161242"/>
              <a:ext cx="393871" cy="397224"/>
            </a:xfrm>
            <a:prstGeom prst="ellipse">
              <a:avLst/>
            </a:prstGeom>
            <a:solidFill>
              <a:srgbClr val="CCFF99"/>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7" name="円/楕円 36"/>
            <p:cNvSpPr/>
            <p:nvPr/>
          </p:nvSpPr>
          <p:spPr>
            <a:xfrm>
              <a:off x="8090082" y="4628817"/>
              <a:ext cx="393871" cy="397224"/>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38" name="直線矢印コネクタ 37"/>
            <p:cNvCxnSpPr>
              <a:stCxn id="24" idx="0"/>
              <a:endCxn id="32" idx="4"/>
            </p:cNvCxnSpPr>
            <p:nvPr/>
          </p:nvCxnSpPr>
          <p:spPr>
            <a:xfrm flipV="1">
              <a:off x="6178241" y="2629291"/>
              <a:ext cx="13030" cy="2341246"/>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9" name="直線矢印コネクタ 38"/>
            <p:cNvCxnSpPr>
              <a:stCxn id="28" idx="0"/>
              <a:endCxn id="33" idx="4"/>
            </p:cNvCxnSpPr>
            <p:nvPr/>
          </p:nvCxnSpPr>
          <p:spPr>
            <a:xfrm flipV="1">
              <a:off x="6648482" y="1954016"/>
              <a:ext cx="153276" cy="2016863"/>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0" name="直線矢印コネクタ 39"/>
            <p:cNvCxnSpPr>
              <a:stCxn id="29" idx="0"/>
              <a:endCxn id="35" idx="4"/>
            </p:cNvCxnSpPr>
            <p:nvPr/>
          </p:nvCxnSpPr>
          <p:spPr>
            <a:xfrm flipH="1" flipV="1">
              <a:off x="7366609" y="2558465"/>
              <a:ext cx="56304" cy="2412071"/>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1" name="直線矢印コネクタ 40"/>
            <p:cNvCxnSpPr>
              <a:stCxn id="13" idx="0"/>
              <a:endCxn id="34" idx="4"/>
            </p:cNvCxnSpPr>
            <p:nvPr/>
          </p:nvCxnSpPr>
          <p:spPr>
            <a:xfrm flipH="1" flipV="1">
              <a:off x="8090082" y="2225506"/>
              <a:ext cx="157725" cy="1435535"/>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43" name="角丸四角形 42"/>
            <p:cNvSpPr/>
            <p:nvPr/>
          </p:nvSpPr>
          <p:spPr>
            <a:xfrm>
              <a:off x="4716016" y="908720"/>
              <a:ext cx="2388539" cy="531387"/>
            </a:xfrm>
            <a:prstGeom prst="roundRect">
              <a:avLst/>
            </a:prstGeom>
            <a:solidFill>
              <a:srgbClr val="FFFF9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5" name="テキスト ボックス 44"/>
            <p:cNvSpPr txBox="1"/>
            <p:nvPr/>
          </p:nvSpPr>
          <p:spPr>
            <a:xfrm>
              <a:off x="5009938" y="940225"/>
              <a:ext cx="2448272" cy="461665"/>
            </a:xfrm>
            <a:prstGeom prst="rect">
              <a:avLst/>
            </a:prstGeom>
            <a:noFill/>
          </p:spPr>
          <p:txBody>
            <a:bodyPr wrap="square" rtlCol="0">
              <a:spAutoFit/>
            </a:bodyPr>
            <a:lstStyle/>
            <a:p>
              <a:r>
                <a:rPr kumimoji="1" lang="ja-JP" altLang="en-US" sz="2400" dirty="0" smtClean="0"/>
                <a:t>○○推進員</a:t>
              </a:r>
              <a:endParaRPr kumimoji="1" lang="ja-JP" altLang="en-US" sz="2400" dirty="0"/>
            </a:p>
          </p:txBody>
        </p:sp>
        <p:cxnSp>
          <p:nvCxnSpPr>
            <p:cNvPr id="46" name="直線矢印コネクタ 45"/>
            <p:cNvCxnSpPr>
              <a:stCxn id="11" idx="0"/>
            </p:cNvCxnSpPr>
            <p:nvPr/>
          </p:nvCxnSpPr>
          <p:spPr>
            <a:xfrm flipV="1">
              <a:off x="5276992" y="2023747"/>
              <a:ext cx="389409" cy="2028139"/>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52" name="円/楕円 51"/>
            <p:cNvSpPr/>
            <p:nvPr/>
          </p:nvSpPr>
          <p:spPr>
            <a:xfrm>
              <a:off x="4211960" y="3079370"/>
              <a:ext cx="2372070" cy="601703"/>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3" name="テキスト ボックス 52"/>
            <p:cNvSpPr txBox="1"/>
            <p:nvPr/>
          </p:nvSpPr>
          <p:spPr>
            <a:xfrm>
              <a:off x="4347700" y="3190484"/>
              <a:ext cx="2024500" cy="400110"/>
            </a:xfrm>
            <a:prstGeom prst="rect">
              <a:avLst/>
            </a:prstGeom>
            <a:noFill/>
          </p:spPr>
          <p:txBody>
            <a:bodyPr wrap="square" rtlCol="0">
              <a:spAutoFit/>
            </a:bodyPr>
            <a:lstStyle/>
            <a:p>
              <a:r>
                <a:rPr kumimoji="1" lang="ja-JP" altLang="en-US" sz="2000" dirty="0" smtClean="0"/>
                <a:t>      一 般 住 民</a:t>
              </a:r>
              <a:endParaRPr kumimoji="1" lang="ja-JP" altLang="en-US" sz="2000" dirty="0"/>
            </a:p>
          </p:txBody>
        </p:sp>
        <p:sp>
          <p:nvSpPr>
            <p:cNvPr id="63" name="正方形/長方形 62"/>
            <p:cNvSpPr/>
            <p:nvPr/>
          </p:nvSpPr>
          <p:spPr>
            <a:xfrm>
              <a:off x="6872153" y="2950420"/>
              <a:ext cx="1800493" cy="369332"/>
            </a:xfrm>
            <a:prstGeom prst="rect">
              <a:avLst/>
            </a:prstGeom>
            <a:solidFill>
              <a:schemeClr val="bg1"/>
            </a:solidFill>
          </p:spPr>
          <p:txBody>
            <a:bodyPr wrap="none">
              <a:spAutoFit/>
            </a:bodyPr>
            <a:lstStyle/>
            <a:p>
              <a:r>
                <a:rPr lang="ja-JP" altLang="ja-JP" dirty="0"/>
                <a:t>直接の個人委嘱</a:t>
              </a:r>
              <a:endParaRPr lang="ja-JP" altLang="en-US" dirty="0"/>
            </a:p>
          </p:txBody>
        </p:sp>
      </p:grpSp>
      <p:grpSp>
        <p:nvGrpSpPr>
          <p:cNvPr id="51" name="グループ化 50"/>
          <p:cNvGrpSpPr/>
          <p:nvPr/>
        </p:nvGrpSpPr>
        <p:grpSpPr>
          <a:xfrm>
            <a:off x="87088" y="908720"/>
            <a:ext cx="3781367" cy="4414394"/>
            <a:chOff x="87088" y="908720"/>
            <a:chExt cx="3781367" cy="4414394"/>
          </a:xfrm>
        </p:grpSpPr>
        <p:sp>
          <p:nvSpPr>
            <p:cNvPr id="36" name="円/楕円 35"/>
            <p:cNvSpPr/>
            <p:nvPr/>
          </p:nvSpPr>
          <p:spPr>
            <a:xfrm>
              <a:off x="194592" y="1297173"/>
              <a:ext cx="3541690" cy="1501531"/>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8" name="直線矢印コネクタ 7"/>
            <p:cNvCxnSpPr/>
            <p:nvPr/>
          </p:nvCxnSpPr>
          <p:spPr>
            <a:xfrm flipV="1">
              <a:off x="778200" y="2104122"/>
              <a:ext cx="6351" cy="996162"/>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7" name="直線矢印コネクタ 46"/>
            <p:cNvCxnSpPr/>
            <p:nvPr/>
          </p:nvCxnSpPr>
          <p:spPr>
            <a:xfrm flipV="1">
              <a:off x="1338721" y="2600050"/>
              <a:ext cx="0" cy="720824"/>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8" name="直線矢印コネクタ 47"/>
            <p:cNvCxnSpPr/>
            <p:nvPr/>
          </p:nvCxnSpPr>
          <p:spPr>
            <a:xfrm flipV="1">
              <a:off x="1865694" y="2007554"/>
              <a:ext cx="0" cy="1564396"/>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9" name="直線矢印コネクタ 48"/>
            <p:cNvCxnSpPr/>
            <p:nvPr/>
          </p:nvCxnSpPr>
          <p:spPr>
            <a:xfrm flipV="1">
              <a:off x="2403685" y="2509919"/>
              <a:ext cx="0" cy="1390360"/>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50" name="直線矢印コネクタ 49"/>
            <p:cNvCxnSpPr/>
            <p:nvPr/>
          </p:nvCxnSpPr>
          <p:spPr>
            <a:xfrm flipV="1">
              <a:off x="2952692" y="2152405"/>
              <a:ext cx="0" cy="2008606"/>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61" name="グループ化 60"/>
            <p:cNvGrpSpPr/>
            <p:nvPr/>
          </p:nvGrpSpPr>
          <p:grpSpPr>
            <a:xfrm>
              <a:off x="428723" y="3100284"/>
              <a:ext cx="2808234" cy="2222830"/>
              <a:chOff x="341635" y="3100284"/>
              <a:chExt cx="2808234" cy="2541112"/>
            </a:xfrm>
            <a:solidFill>
              <a:srgbClr val="CCFF99"/>
            </a:solidFill>
          </p:grpSpPr>
          <p:sp>
            <p:nvSpPr>
              <p:cNvPr id="3" name="角丸四角形 2"/>
              <p:cNvSpPr/>
              <p:nvPr/>
            </p:nvSpPr>
            <p:spPr>
              <a:xfrm>
                <a:off x="341635" y="3100284"/>
                <a:ext cx="695459" cy="1924794"/>
              </a:xfrm>
              <a:prstGeom prst="roundRect">
                <a:avLst/>
              </a:prstGeom>
              <a:grp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 name="角丸四角形 3"/>
              <p:cNvSpPr/>
              <p:nvPr/>
            </p:nvSpPr>
            <p:spPr>
              <a:xfrm>
                <a:off x="861897" y="3244063"/>
                <a:ext cx="695459" cy="1994074"/>
              </a:xfrm>
              <a:prstGeom prst="roundRect">
                <a:avLst/>
              </a:prstGeom>
              <a:grp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5" name="角丸四角形 4"/>
              <p:cNvSpPr/>
              <p:nvPr/>
            </p:nvSpPr>
            <p:spPr>
              <a:xfrm>
                <a:off x="1379537" y="3457122"/>
                <a:ext cx="695459" cy="1977184"/>
              </a:xfrm>
              <a:prstGeom prst="roundRect">
                <a:avLst/>
              </a:prstGeom>
              <a:grp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角丸四角形 5"/>
              <p:cNvSpPr/>
              <p:nvPr/>
            </p:nvSpPr>
            <p:spPr>
              <a:xfrm>
                <a:off x="1916794" y="3653291"/>
                <a:ext cx="695459" cy="1916763"/>
              </a:xfrm>
              <a:prstGeom prst="roundRect">
                <a:avLst/>
              </a:prstGeom>
              <a:grp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角丸四角形 6"/>
              <p:cNvSpPr/>
              <p:nvPr/>
            </p:nvSpPr>
            <p:spPr>
              <a:xfrm>
                <a:off x="2454410" y="3789040"/>
                <a:ext cx="695459" cy="1852356"/>
              </a:xfrm>
              <a:prstGeom prst="roundRect">
                <a:avLst/>
              </a:prstGeom>
              <a:grp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14" name="円/楕円 13"/>
            <p:cNvSpPr/>
            <p:nvPr/>
          </p:nvSpPr>
          <p:spPr>
            <a:xfrm>
              <a:off x="564393" y="1609299"/>
              <a:ext cx="393871" cy="395056"/>
            </a:xfrm>
            <a:prstGeom prst="ellipse">
              <a:avLst/>
            </a:prstGeom>
            <a:solidFill>
              <a:srgbClr val="CCFF99"/>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円/楕円 14"/>
            <p:cNvSpPr/>
            <p:nvPr/>
          </p:nvSpPr>
          <p:spPr>
            <a:xfrm>
              <a:off x="1690521" y="1544929"/>
              <a:ext cx="393871" cy="395056"/>
            </a:xfrm>
            <a:prstGeom prst="ellipse">
              <a:avLst/>
            </a:prstGeom>
            <a:solidFill>
              <a:srgbClr val="CCFF99"/>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円/楕円 15"/>
            <p:cNvSpPr/>
            <p:nvPr/>
          </p:nvSpPr>
          <p:spPr>
            <a:xfrm>
              <a:off x="1147555" y="2178253"/>
              <a:ext cx="393871" cy="395056"/>
            </a:xfrm>
            <a:prstGeom prst="ellipse">
              <a:avLst/>
            </a:prstGeom>
            <a:solidFill>
              <a:srgbClr val="CCFF99"/>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円/楕円 16"/>
            <p:cNvSpPr/>
            <p:nvPr/>
          </p:nvSpPr>
          <p:spPr>
            <a:xfrm>
              <a:off x="2227010" y="2004355"/>
              <a:ext cx="393871" cy="395056"/>
            </a:xfrm>
            <a:prstGeom prst="ellipse">
              <a:avLst/>
            </a:prstGeom>
            <a:solidFill>
              <a:srgbClr val="CCFF99"/>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円/楕円 17"/>
            <p:cNvSpPr/>
            <p:nvPr/>
          </p:nvSpPr>
          <p:spPr>
            <a:xfrm>
              <a:off x="2767868" y="1587635"/>
              <a:ext cx="393871" cy="395056"/>
            </a:xfrm>
            <a:prstGeom prst="ellipse">
              <a:avLst/>
            </a:prstGeom>
            <a:solidFill>
              <a:srgbClr val="CCFF99"/>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 name="円/楕円 19"/>
            <p:cNvSpPr/>
            <p:nvPr/>
          </p:nvSpPr>
          <p:spPr>
            <a:xfrm>
              <a:off x="283134" y="3985790"/>
              <a:ext cx="3271234" cy="665938"/>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t>各種</a:t>
              </a:r>
              <a:endParaRPr kumimoji="1" lang="ja-JP" altLang="en-US" dirty="0"/>
            </a:p>
          </p:txBody>
        </p:sp>
        <p:sp>
          <p:nvSpPr>
            <p:cNvPr id="21" name="テキスト ボックス 20"/>
            <p:cNvSpPr txBox="1"/>
            <p:nvPr/>
          </p:nvSpPr>
          <p:spPr>
            <a:xfrm>
              <a:off x="626640" y="4129086"/>
              <a:ext cx="2375188" cy="400110"/>
            </a:xfrm>
            <a:prstGeom prst="rect">
              <a:avLst/>
            </a:prstGeom>
            <a:noFill/>
          </p:spPr>
          <p:txBody>
            <a:bodyPr wrap="square" rtlCol="0">
              <a:spAutoFit/>
            </a:bodyPr>
            <a:lstStyle/>
            <a:p>
              <a:r>
                <a:rPr kumimoji="1" lang="ja-JP" altLang="en-US" sz="2000" dirty="0" smtClean="0"/>
                <a:t>　　各種団体・組織</a:t>
              </a:r>
              <a:endParaRPr kumimoji="1" lang="ja-JP" altLang="en-US" sz="2000" dirty="0"/>
            </a:p>
          </p:txBody>
        </p:sp>
        <p:sp>
          <p:nvSpPr>
            <p:cNvPr id="42" name="角丸四角形 41"/>
            <p:cNvSpPr/>
            <p:nvPr/>
          </p:nvSpPr>
          <p:spPr>
            <a:xfrm>
              <a:off x="87088" y="908720"/>
              <a:ext cx="2555776" cy="528488"/>
            </a:xfrm>
            <a:prstGeom prst="roundRect">
              <a:avLst/>
            </a:prstGeom>
            <a:solidFill>
              <a:srgbClr val="FFFF9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4" name="テキスト ボックス 43"/>
            <p:cNvSpPr txBox="1"/>
            <p:nvPr/>
          </p:nvSpPr>
          <p:spPr>
            <a:xfrm>
              <a:off x="448617" y="951111"/>
              <a:ext cx="1906215" cy="461665"/>
            </a:xfrm>
            <a:prstGeom prst="rect">
              <a:avLst/>
            </a:prstGeom>
            <a:noFill/>
          </p:spPr>
          <p:txBody>
            <a:bodyPr wrap="square" rtlCol="0">
              <a:spAutoFit/>
            </a:bodyPr>
            <a:lstStyle/>
            <a:p>
              <a:r>
                <a:rPr kumimoji="1" lang="ja-JP" altLang="en-US" sz="2400" dirty="0" smtClean="0"/>
                <a:t>○○協議会</a:t>
              </a:r>
              <a:endParaRPr kumimoji="1" lang="ja-JP" altLang="en-US" sz="2400" dirty="0"/>
            </a:p>
          </p:txBody>
        </p:sp>
        <p:sp>
          <p:nvSpPr>
            <p:cNvPr id="64" name="正方形/長方形 63"/>
            <p:cNvSpPr/>
            <p:nvPr/>
          </p:nvSpPr>
          <p:spPr>
            <a:xfrm>
              <a:off x="1683241" y="2928621"/>
              <a:ext cx="2185214" cy="369332"/>
            </a:xfrm>
            <a:prstGeom prst="rect">
              <a:avLst/>
            </a:prstGeom>
            <a:solidFill>
              <a:schemeClr val="bg1"/>
            </a:solidFill>
          </p:spPr>
          <p:txBody>
            <a:bodyPr wrap="none">
              <a:spAutoFit/>
            </a:bodyPr>
            <a:lstStyle/>
            <a:p>
              <a:r>
                <a:rPr lang="ja-JP" altLang="en-US" dirty="0"/>
                <a:t>代表者等による構成</a:t>
              </a:r>
            </a:p>
          </p:txBody>
        </p:sp>
      </p:grpSp>
      <p:sp>
        <p:nvSpPr>
          <p:cNvPr id="65" name="正方形/長方形 64"/>
          <p:cNvSpPr/>
          <p:nvPr/>
        </p:nvSpPr>
        <p:spPr>
          <a:xfrm>
            <a:off x="4528463" y="5424492"/>
            <a:ext cx="4386943" cy="1323439"/>
          </a:xfrm>
          <a:prstGeom prst="rect">
            <a:avLst/>
          </a:prstGeom>
        </p:spPr>
        <p:txBody>
          <a:bodyPr wrap="square">
            <a:spAutoFit/>
          </a:bodyPr>
          <a:lstStyle/>
          <a:p>
            <a:r>
              <a:rPr lang="ja-JP" altLang="ja-JP" sz="2000" dirty="0">
                <a:solidFill>
                  <a:srgbClr val="0000FF"/>
                </a:solidFill>
              </a:rPr>
              <a:t>年次別の育成・研修・到達度等の詳細な計画を立てておくこと</a:t>
            </a:r>
            <a:endParaRPr lang="ja-JP" altLang="en-US" sz="2000" dirty="0">
              <a:solidFill>
                <a:srgbClr val="0000FF"/>
              </a:solidFill>
            </a:endParaRPr>
          </a:p>
          <a:p>
            <a:r>
              <a:rPr lang="ja-JP" altLang="ja-JP" sz="2000" dirty="0" smtClean="0">
                <a:solidFill>
                  <a:srgbClr val="0000FF"/>
                </a:solidFill>
              </a:rPr>
              <a:t>その</a:t>
            </a:r>
            <a:r>
              <a:rPr lang="ja-JP" altLang="ja-JP" sz="2000" dirty="0">
                <a:solidFill>
                  <a:srgbClr val="0000FF"/>
                </a:solidFill>
              </a:rPr>
              <a:t>活動について類似団体・組織との相違について協議しておく</a:t>
            </a:r>
            <a:r>
              <a:rPr lang="ja-JP" altLang="ja-JP" sz="2000" dirty="0" smtClean="0">
                <a:solidFill>
                  <a:srgbClr val="0000FF"/>
                </a:solidFill>
              </a:rPr>
              <a:t>。</a:t>
            </a:r>
            <a:endParaRPr lang="en-US" altLang="ja-JP" sz="2000" dirty="0" smtClean="0">
              <a:solidFill>
                <a:srgbClr val="0000FF"/>
              </a:solidFill>
            </a:endParaRPr>
          </a:p>
        </p:txBody>
      </p:sp>
    </p:spTree>
    <p:extLst>
      <p:ext uri="{BB962C8B-B14F-4D97-AF65-F5344CB8AC3E}">
        <p14:creationId xmlns:p14="http://schemas.microsoft.com/office/powerpoint/2010/main" val="17739449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1"/>
                                        </p:tgtEl>
                                        <p:attrNameLst>
                                          <p:attrName>style.visibility</p:attrName>
                                        </p:attrNameLst>
                                      </p:cBhvr>
                                      <p:to>
                                        <p:strVal val="visible"/>
                                      </p:to>
                                    </p:set>
                                    <p:animEffect transition="in" filter="fade">
                                      <p:cBhvr>
                                        <p:cTn id="7" dur="500"/>
                                        <p:tgtEl>
                                          <p:spTgt spid="51"/>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62"/>
                                        </p:tgtEl>
                                        <p:attrNameLst>
                                          <p:attrName>style.visibility</p:attrName>
                                        </p:attrNameLst>
                                      </p:cBhvr>
                                      <p:to>
                                        <p:strVal val="visible"/>
                                      </p:to>
                                    </p:set>
                                    <p:animEffect transition="in" filter="fade">
                                      <p:cBhvr>
                                        <p:cTn id="12" dur="500"/>
                                        <p:tgtEl>
                                          <p:spTgt spid="62"/>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4"/>
                                        </p:tgtEl>
                                        <p:attrNameLst>
                                          <p:attrName>style.visibility</p:attrName>
                                        </p:attrNameLst>
                                      </p:cBhvr>
                                      <p:to>
                                        <p:strVal val="visible"/>
                                      </p:to>
                                    </p:set>
                                    <p:animEffect transition="in" filter="fade">
                                      <p:cBhvr>
                                        <p:cTn id="17" dur="500"/>
                                        <p:tgtEl>
                                          <p:spTgt spid="54"/>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65">
                                            <p:txEl>
                                              <p:pRg st="0" end="0"/>
                                            </p:txEl>
                                          </p:spTgt>
                                        </p:tgtEl>
                                        <p:attrNameLst>
                                          <p:attrName>style.visibility</p:attrName>
                                        </p:attrNameLst>
                                      </p:cBhvr>
                                      <p:to>
                                        <p:strVal val="visible"/>
                                      </p:to>
                                    </p:set>
                                    <p:animEffect transition="in" filter="fade">
                                      <p:cBhvr>
                                        <p:cTn id="22" dur="500"/>
                                        <p:tgtEl>
                                          <p:spTgt spid="65">
                                            <p:txEl>
                                              <p:pRg st="0" end="0"/>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65">
                                            <p:txEl>
                                              <p:pRg st="1" end="1"/>
                                            </p:txEl>
                                          </p:spTgt>
                                        </p:tgtEl>
                                        <p:attrNameLst>
                                          <p:attrName>style.visibility</p:attrName>
                                        </p:attrNameLst>
                                      </p:cBhvr>
                                      <p:to>
                                        <p:strVal val="visible"/>
                                      </p:to>
                                    </p:set>
                                    <p:animEffect transition="in" filter="fade">
                                      <p:cBhvr>
                                        <p:cTn id="27" dur="500"/>
                                        <p:tgtEl>
                                          <p:spTgt spid="6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63910"/>
            <a:ext cx="8229600" cy="1143000"/>
          </a:xfrm>
        </p:spPr>
        <p:txBody>
          <a:bodyPr>
            <a:normAutofit/>
          </a:bodyPr>
          <a:lstStyle/>
          <a:p>
            <a:r>
              <a:rPr kumimoji="1" lang="ja-JP" altLang="en-US" sz="3600" dirty="0" smtClean="0">
                <a:solidFill>
                  <a:srgbClr val="FF0000"/>
                </a:solidFill>
              </a:rPr>
              <a:t>モデル方式の立ち上げ</a:t>
            </a:r>
            <a:endParaRPr kumimoji="1" lang="ja-JP" altLang="en-US" sz="3600" dirty="0">
              <a:solidFill>
                <a:srgbClr val="FF0000"/>
              </a:solidFill>
            </a:endParaRPr>
          </a:p>
        </p:txBody>
      </p:sp>
      <p:sp>
        <p:nvSpPr>
          <p:cNvPr id="3" name="円/楕円 2"/>
          <p:cNvSpPr/>
          <p:nvPr/>
        </p:nvSpPr>
        <p:spPr>
          <a:xfrm>
            <a:off x="4470861" y="1091875"/>
            <a:ext cx="4368881" cy="3852433"/>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00"/>
          </a:p>
        </p:txBody>
      </p:sp>
      <p:cxnSp>
        <p:nvCxnSpPr>
          <p:cNvPr id="4" name="直線矢印コネクタ 3"/>
          <p:cNvCxnSpPr/>
          <p:nvPr/>
        </p:nvCxnSpPr>
        <p:spPr>
          <a:xfrm>
            <a:off x="7072295" y="2218201"/>
            <a:ext cx="60375" cy="1704536"/>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5" name="正方形/長方形 4"/>
          <p:cNvSpPr/>
          <p:nvPr/>
        </p:nvSpPr>
        <p:spPr>
          <a:xfrm>
            <a:off x="183982" y="1283387"/>
            <a:ext cx="4065373" cy="3767583"/>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00"/>
          </a:p>
        </p:txBody>
      </p:sp>
      <p:sp>
        <p:nvSpPr>
          <p:cNvPr id="6" name="円/楕円 5"/>
          <p:cNvSpPr/>
          <p:nvPr/>
        </p:nvSpPr>
        <p:spPr>
          <a:xfrm rot="18595488">
            <a:off x="4567366" y="2139589"/>
            <a:ext cx="1059695" cy="612585"/>
          </a:xfrm>
          <a:prstGeom prst="ellipse">
            <a:avLst/>
          </a:prstGeom>
          <a:solidFill>
            <a:schemeClr val="accent1">
              <a:lumMod val="20000"/>
              <a:lumOff val="8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00"/>
          </a:p>
        </p:txBody>
      </p:sp>
      <p:sp>
        <p:nvSpPr>
          <p:cNvPr id="7" name="円/楕円 6"/>
          <p:cNvSpPr/>
          <p:nvPr/>
        </p:nvSpPr>
        <p:spPr>
          <a:xfrm rot="5400000">
            <a:off x="6453396" y="791237"/>
            <a:ext cx="877560" cy="1930154"/>
          </a:xfrm>
          <a:prstGeom prst="ellipse">
            <a:avLst/>
          </a:prstGeom>
          <a:solidFill>
            <a:srgbClr val="66FFFF"/>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00"/>
          </a:p>
        </p:txBody>
      </p:sp>
      <p:sp>
        <p:nvSpPr>
          <p:cNvPr id="8" name="円/楕円 7"/>
          <p:cNvSpPr/>
          <p:nvPr/>
        </p:nvSpPr>
        <p:spPr>
          <a:xfrm rot="951345">
            <a:off x="6354786" y="2754330"/>
            <a:ext cx="1047324" cy="750617"/>
          </a:xfrm>
          <a:prstGeom prst="ellipse">
            <a:avLst/>
          </a:prstGeom>
          <a:solidFill>
            <a:schemeClr val="accent1">
              <a:lumMod val="20000"/>
              <a:lumOff val="8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00"/>
          </a:p>
        </p:txBody>
      </p:sp>
      <p:sp>
        <p:nvSpPr>
          <p:cNvPr id="9" name="円/楕円 8"/>
          <p:cNvSpPr/>
          <p:nvPr/>
        </p:nvSpPr>
        <p:spPr>
          <a:xfrm>
            <a:off x="5282806" y="3580544"/>
            <a:ext cx="733000" cy="684386"/>
          </a:xfrm>
          <a:prstGeom prst="ellipse">
            <a:avLst/>
          </a:prstGeom>
          <a:solidFill>
            <a:schemeClr val="accent1">
              <a:lumMod val="20000"/>
              <a:lumOff val="8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00"/>
          </a:p>
        </p:txBody>
      </p:sp>
      <p:sp>
        <p:nvSpPr>
          <p:cNvPr id="10" name="円/楕円 9"/>
          <p:cNvSpPr/>
          <p:nvPr/>
        </p:nvSpPr>
        <p:spPr>
          <a:xfrm rot="1142391">
            <a:off x="6124624" y="3879184"/>
            <a:ext cx="1640149" cy="504039"/>
          </a:xfrm>
          <a:prstGeom prst="ellipse">
            <a:avLst/>
          </a:prstGeom>
          <a:solidFill>
            <a:schemeClr val="accent1">
              <a:lumMod val="20000"/>
              <a:lumOff val="8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00"/>
          </a:p>
        </p:txBody>
      </p:sp>
      <p:sp>
        <p:nvSpPr>
          <p:cNvPr id="11" name="円/楕円 10"/>
          <p:cNvSpPr/>
          <p:nvPr/>
        </p:nvSpPr>
        <p:spPr>
          <a:xfrm rot="17988873">
            <a:off x="7175427" y="2637894"/>
            <a:ext cx="1702950" cy="692856"/>
          </a:xfrm>
          <a:prstGeom prst="ellipse">
            <a:avLst/>
          </a:prstGeom>
          <a:solidFill>
            <a:schemeClr val="accent1">
              <a:lumMod val="20000"/>
              <a:lumOff val="8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00"/>
          </a:p>
        </p:txBody>
      </p:sp>
      <p:sp>
        <p:nvSpPr>
          <p:cNvPr id="12" name="円/楕円 11"/>
          <p:cNvSpPr/>
          <p:nvPr/>
        </p:nvSpPr>
        <p:spPr>
          <a:xfrm>
            <a:off x="5120588" y="2725848"/>
            <a:ext cx="768583" cy="684386"/>
          </a:xfrm>
          <a:prstGeom prst="ellipse">
            <a:avLst/>
          </a:prstGeom>
          <a:solidFill>
            <a:schemeClr val="accent1">
              <a:lumMod val="20000"/>
              <a:lumOff val="8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00"/>
          </a:p>
        </p:txBody>
      </p:sp>
      <p:sp>
        <p:nvSpPr>
          <p:cNvPr id="13" name="テキスト ボックス 12"/>
          <p:cNvSpPr txBox="1"/>
          <p:nvPr/>
        </p:nvSpPr>
        <p:spPr>
          <a:xfrm>
            <a:off x="6160772" y="1573265"/>
            <a:ext cx="1497330" cy="372978"/>
          </a:xfrm>
          <a:prstGeom prst="rect">
            <a:avLst/>
          </a:prstGeom>
          <a:noFill/>
        </p:spPr>
        <p:txBody>
          <a:bodyPr wrap="square" rtlCol="0">
            <a:spAutoFit/>
          </a:bodyPr>
          <a:lstStyle/>
          <a:p>
            <a:r>
              <a:rPr kumimoji="1" lang="ja-JP" altLang="en-US" sz="2000" dirty="0" smtClean="0"/>
              <a:t>モデル地区</a:t>
            </a:r>
            <a:endParaRPr kumimoji="1" lang="ja-JP" altLang="en-US" sz="2000" dirty="0"/>
          </a:p>
        </p:txBody>
      </p:sp>
      <p:sp>
        <p:nvSpPr>
          <p:cNvPr id="14" name="正方形/長方形 13"/>
          <p:cNvSpPr/>
          <p:nvPr/>
        </p:nvSpPr>
        <p:spPr>
          <a:xfrm>
            <a:off x="4608560" y="1040436"/>
            <a:ext cx="1335062" cy="494425"/>
          </a:xfrm>
          <a:prstGeom prst="rect">
            <a:avLst/>
          </a:prstGeom>
          <a:solidFill>
            <a:srgbClr val="FFFF9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smtClean="0"/>
              <a:t>学校区</a:t>
            </a:r>
            <a:endParaRPr kumimoji="1" lang="ja-JP" altLang="en-US" sz="1600" dirty="0"/>
          </a:p>
        </p:txBody>
      </p:sp>
      <p:sp>
        <p:nvSpPr>
          <p:cNvPr id="15" name="テキスト ボックス 14"/>
          <p:cNvSpPr txBox="1"/>
          <p:nvPr/>
        </p:nvSpPr>
        <p:spPr>
          <a:xfrm>
            <a:off x="4624944" y="1112696"/>
            <a:ext cx="1352946" cy="372978"/>
          </a:xfrm>
          <a:prstGeom prst="rect">
            <a:avLst/>
          </a:prstGeom>
          <a:noFill/>
        </p:spPr>
        <p:txBody>
          <a:bodyPr wrap="square" rtlCol="0">
            <a:spAutoFit/>
          </a:bodyPr>
          <a:lstStyle/>
          <a:p>
            <a:r>
              <a:rPr kumimoji="1" lang="ja-JP" altLang="en-US" sz="1600" dirty="0" smtClean="0"/>
              <a:t> </a:t>
            </a:r>
            <a:r>
              <a:rPr kumimoji="1" lang="ja-JP" altLang="en-US" sz="2000" dirty="0" smtClean="0"/>
              <a:t>学校区等</a:t>
            </a:r>
            <a:endParaRPr kumimoji="1" lang="ja-JP" altLang="en-US" sz="2000" dirty="0"/>
          </a:p>
        </p:txBody>
      </p:sp>
      <p:cxnSp>
        <p:nvCxnSpPr>
          <p:cNvPr id="16" name="直線矢印コネクタ 15"/>
          <p:cNvCxnSpPr/>
          <p:nvPr/>
        </p:nvCxnSpPr>
        <p:spPr>
          <a:xfrm flipH="1">
            <a:off x="5235074" y="1864622"/>
            <a:ext cx="730525" cy="346802"/>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7" name="直線矢印コネクタ 16"/>
          <p:cNvCxnSpPr/>
          <p:nvPr/>
        </p:nvCxnSpPr>
        <p:spPr>
          <a:xfrm flipH="1">
            <a:off x="5551151" y="2051024"/>
            <a:ext cx="561284" cy="907705"/>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8" name="直線矢印コネクタ 17"/>
          <p:cNvCxnSpPr/>
          <p:nvPr/>
        </p:nvCxnSpPr>
        <p:spPr>
          <a:xfrm flipH="1">
            <a:off x="6761341" y="2208022"/>
            <a:ext cx="15852" cy="750707"/>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9" name="直線矢印コネクタ 18"/>
          <p:cNvCxnSpPr/>
          <p:nvPr/>
        </p:nvCxnSpPr>
        <p:spPr>
          <a:xfrm>
            <a:off x="7424850" y="2080482"/>
            <a:ext cx="501089" cy="628732"/>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0" name="直線矢印コネクタ 19"/>
          <p:cNvCxnSpPr/>
          <p:nvPr/>
        </p:nvCxnSpPr>
        <p:spPr>
          <a:xfrm flipH="1">
            <a:off x="5696853" y="2190164"/>
            <a:ext cx="746194" cy="1520547"/>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1" name="円/楕円 20"/>
          <p:cNvSpPr/>
          <p:nvPr/>
        </p:nvSpPr>
        <p:spPr>
          <a:xfrm>
            <a:off x="1950137" y="2738333"/>
            <a:ext cx="2044920" cy="764079"/>
          </a:xfrm>
          <a:prstGeom prst="ellipse">
            <a:avLst/>
          </a:prstGeom>
          <a:solidFill>
            <a:schemeClr val="accent4">
              <a:lumMod val="60000"/>
              <a:lumOff val="4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00">
              <a:solidFill>
                <a:schemeClr val="accent4">
                  <a:lumMod val="60000"/>
                  <a:lumOff val="40000"/>
                </a:schemeClr>
              </a:solidFill>
            </a:endParaRPr>
          </a:p>
        </p:txBody>
      </p:sp>
      <p:sp>
        <p:nvSpPr>
          <p:cNvPr id="22" name="円/楕円 21"/>
          <p:cNvSpPr/>
          <p:nvPr/>
        </p:nvSpPr>
        <p:spPr>
          <a:xfrm rot="17685676">
            <a:off x="439429" y="1361697"/>
            <a:ext cx="989802" cy="1154800"/>
          </a:xfrm>
          <a:prstGeom prst="ellipse">
            <a:avLst/>
          </a:prstGeom>
          <a:solidFill>
            <a:schemeClr val="accent2">
              <a:lumMod val="20000"/>
              <a:lumOff val="8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00"/>
          </a:p>
        </p:txBody>
      </p:sp>
      <p:sp>
        <p:nvSpPr>
          <p:cNvPr id="23" name="円/楕円 22"/>
          <p:cNvSpPr/>
          <p:nvPr/>
        </p:nvSpPr>
        <p:spPr>
          <a:xfrm rot="767243">
            <a:off x="2282586" y="3897321"/>
            <a:ext cx="1739125" cy="783733"/>
          </a:xfrm>
          <a:prstGeom prst="ellipse">
            <a:avLst/>
          </a:prstGeom>
          <a:solidFill>
            <a:schemeClr val="accent2">
              <a:lumMod val="20000"/>
              <a:lumOff val="8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00"/>
          </a:p>
        </p:txBody>
      </p:sp>
      <p:sp>
        <p:nvSpPr>
          <p:cNvPr id="24" name="円/楕円 23"/>
          <p:cNvSpPr/>
          <p:nvPr/>
        </p:nvSpPr>
        <p:spPr>
          <a:xfrm rot="19938180">
            <a:off x="273485" y="3032618"/>
            <a:ext cx="1502440" cy="779881"/>
          </a:xfrm>
          <a:prstGeom prst="ellipse">
            <a:avLst/>
          </a:prstGeom>
          <a:solidFill>
            <a:schemeClr val="accent2">
              <a:lumMod val="20000"/>
              <a:lumOff val="8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00"/>
          </a:p>
        </p:txBody>
      </p:sp>
      <p:sp>
        <p:nvSpPr>
          <p:cNvPr id="25" name="円/楕円 24"/>
          <p:cNvSpPr/>
          <p:nvPr/>
        </p:nvSpPr>
        <p:spPr>
          <a:xfrm>
            <a:off x="845820" y="3977031"/>
            <a:ext cx="1203618" cy="783733"/>
          </a:xfrm>
          <a:prstGeom prst="ellipse">
            <a:avLst/>
          </a:prstGeom>
          <a:solidFill>
            <a:schemeClr val="accent2">
              <a:lumMod val="20000"/>
              <a:lumOff val="8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00"/>
          </a:p>
        </p:txBody>
      </p:sp>
      <p:sp>
        <p:nvSpPr>
          <p:cNvPr id="26" name="円/楕円 25"/>
          <p:cNvSpPr/>
          <p:nvPr/>
        </p:nvSpPr>
        <p:spPr>
          <a:xfrm rot="612226">
            <a:off x="1912328" y="1936368"/>
            <a:ext cx="1180582" cy="531754"/>
          </a:xfrm>
          <a:prstGeom prst="ellipse">
            <a:avLst/>
          </a:prstGeom>
          <a:solidFill>
            <a:schemeClr val="accent2">
              <a:lumMod val="20000"/>
              <a:lumOff val="8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00"/>
          </a:p>
        </p:txBody>
      </p:sp>
      <p:sp>
        <p:nvSpPr>
          <p:cNvPr id="27" name="テキスト ボックス 26"/>
          <p:cNvSpPr txBox="1"/>
          <p:nvPr/>
        </p:nvSpPr>
        <p:spPr>
          <a:xfrm>
            <a:off x="2052277" y="2963475"/>
            <a:ext cx="2041295" cy="372978"/>
          </a:xfrm>
          <a:prstGeom prst="rect">
            <a:avLst/>
          </a:prstGeom>
          <a:noFill/>
        </p:spPr>
        <p:txBody>
          <a:bodyPr wrap="square" rtlCol="0">
            <a:spAutoFit/>
          </a:bodyPr>
          <a:lstStyle/>
          <a:p>
            <a:r>
              <a:rPr kumimoji="1" lang="ja-JP" altLang="en-US" sz="2000" dirty="0" smtClean="0"/>
              <a:t>モデルグループ</a:t>
            </a:r>
            <a:endParaRPr kumimoji="1" lang="ja-JP" altLang="en-US" sz="2000" dirty="0"/>
          </a:p>
        </p:txBody>
      </p:sp>
      <p:cxnSp>
        <p:nvCxnSpPr>
          <p:cNvPr id="28" name="直線矢印コネクタ 27"/>
          <p:cNvCxnSpPr/>
          <p:nvPr/>
        </p:nvCxnSpPr>
        <p:spPr>
          <a:xfrm flipH="1" flipV="1">
            <a:off x="2600874" y="2361303"/>
            <a:ext cx="2200" cy="516574"/>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9" name="直線矢印コネクタ 28"/>
          <p:cNvCxnSpPr>
            <a:stCxn id="21" idx="1"/>
          </p:cNvCxnSpPr>
          <p:nvPr/>
        </p:nvCxnSpPr>
        <p:spPr>
          <a:xfrm flipH="1" flipV="1">
            <a:off x="1264233" y="2141133"/>
            <a:ext cx="985376" cy="709096"/>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0" name="直線矢印コネクタ 29"/>
          <p:cNvCxnSpPr>
            <a:stCxn id="27" idx="1"/>
          </p:cNvCxnSpPr>
          <p:nvPr/>
        </p:nvCxnSpPr>
        <p:spPr>
          <a:xfrm flipH="1">
            <a:off x="1500907" y="3149965"/>
            <a:ext cx="551370" cy="163283"/>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1" name="直線矢印コネクタ 30"/>
          <p:cNvCxnSpPr>
            <a:stCxn id="21" idx="3"/>
          </p:cNvCxnSpPr>
          <p:nvPr/>
        </p:nvCxnSpPr>
        <p:spPr>
          <a:xfrm flipH="1">
            <a:off x="1631843" y="3390515"/>
            <a:ext cx="617766" cy="840416"/>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2" name="直線矢印コネクタ 31"/>
          <p:cNvCxnSpPr/>
          <p:nvPr/>
        </p:nvCxnSpPr>
        <p:spPr>
          <a:xfrm>
            <a:off x="2774134" y="3469277"/>
            <a:ext cx="185414" cy="595442"/>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33" name="テキスト ボックス 32"/>
          <p:cNvSpPr txBox="1"/>
          <p:nvPr/>
        </p:nvSpPr>
        <p:spPr>
          <a:xfrm rot="1219694">
            <a:off x="6383733" y="3974101"/>
            <a:ext cx="1050927" cy="315596"/>
          </a:xfrm>
          <a:prstGeom prst="rect">
            <a:avLst/>
          </a:prstGeom>
          <a:noFill/>
        </p:spPr>
        <p:txBody>
          <a:bodyPr wrap="square" rtlCol="0">
            <a:spAutoFit/>
          </a:bodyPr>
          <a:lstStyle/>
          <a:p>
            <a:r>
              <a:rPr kumimoji="1" lang="ja-JP" altLang="en-US" sz="1600" dirty="0" smtClean="0"/>
              <a:t>　○地区</a:t>
            </a:r>
            <a:endParaRPr kumimoji="1" lang="ja-JP" altLang="en-US" sz="1600" dirty="0"/>
          </a:p>
        </p:txBody>
      </p:sp>
      <p:sp>
        <p:nvSpPr>
          <p:cNvPr id="34" name="テキスト ボックス 33"/>
          <p:cNvSpPr txBox="1"/>
          <p:nvPr/>
        </p:nvSpPr>
        <p:spPr>
          <a:xfrm rot="18247681">
            <a:off x="7573826" y="2739972"/>
            <a:ext cx="1030941" cy="338554"/>
          </a:xfrm>
          <a:prstGeom prst="rect">
            <a:avLst/>
          </a:prstGeom>
          <a:noFill/>
        </p:spPr>
        <p:txBody>
          <a:bodyPr wrap="square" rtlCol="0">
            <a:spAutoFit/>
          </a:bodyPr>
          <a:lstStyle/>
          <a:p>
            <a:r>
              <a:rPr kumimoji="1" lang="ja-JP" altLang="en-US" sz="1600" dirty="0" smtClean="0"/>
              <a:t>△地区</a:t>
            </a:r>
            <a:endParaRPr kumimoji="1" lang="ja-JP" altLang="en-US" sz="1600" dirty="0"/>
          </a:p>
        </p:txBody>
      </p:sp>
      <p:sp>
        <p:nvSpPr>
          <p:cNvPr id="35" name="テキスト ボックス 34"/>
          <p:cNvSpPr txBox="1"/>
          <p:nvPr/>
        </p:nvSpPr>
        <p:spPr>
          <a:xfrm rot="858820">
            <a:off x="6483708" y="3003804"/>
            <a:ext cx="805885" cy="315596"/>
          </a:xfrm>
          <a:prstGeom prst="rect">
            <a:avLst/>
          </a:prstGeom>
          <a:noFill/>
        </p:spPr>
        <p:txBody>
          <a:bodyPr wrap="square" rtlCol="0">
            <a:spAutoFit/>
          </a:bodyPr>
          <a:lstStyle/>
          <a:p>
            <a:r>
              <a:rPr kumimoji="1" lang="ja-JP" altLang="en-US" sz="1600" dirty="0" smtClean="0"/>
              <a:t>◇地区</a:t>
            </a:r>
            <a:endParaRPr kumimoji="1" lang="ja-JP" altLang="en-US" sz="1600" dirty="0"/>
          </a:p>
        </p:txBody>
      </p:sp>
      <p:sp>
        <p:nvSpPr>
          <p:cNvPr id="36" name="テキスト ボックス 35"/>
          <p:cNvSpPr txBox="1"/>
          <p:nvPr/>
        </p:nvSpPr>
        <p:spPr>
          <a:xfrm rot="18366166">
            <a:off x="4647902" y="2274633"/>
            <a:ext cx="843365" cy="338554"/>
          </a:xfrm>
          <a:prstGeom prst="rect">
            <a:avLst/>
          </a:prstGeom>
          <a:noFill/>
        </p:spPr>
        <p:txBody>
          <a:bodyPr wrap="square" rtlCol="0">
            <a:spAutoFit/>
          </a:bodyPr>
          <a:lstStyle/>
          <a:p>
            <a:r>
              <a:rPr kumimoji="1" lang="ja-JP" altLang="en-US" sz="1600" dirty="0" smtClean="0"/>
              <a:t>◎地区</a:t>
            </a:r>
            <a:endParaRPr kumimoji="1" lang="ja-JP" altLang="en-US" sz="1600" dirty="0"/>
          </a:p>
        </p:txBody>
      </p:sp>
      <p:sp>
        <p:nvSpPr>
          <p:cNvPr id="37" name="テキスト ボックス 36"/>
          <p:cNvSpPr txBox="1"/>
          <p:nvPr/>
        </p:nvSpPr>
        <p:spPr>
          <a:xfrm rot="858820">
            <a:off x="5076457" y="2926571"/>
            <a:ext cx="839036" cy="315596"/>
          </a:xfrm>
          <a:prstGeom prst="rect">
            <a:avLst/>
          </a:prstGeom>
          <a:noFill/>
        </p:spPr>
        <p:txBody>
          <a:bodyPr wrap="square" rtlCol="0">
            <a:spAutoFit/>
          </a:bodyPr>
          <a:lstStyle/>
          <a:p>
            <a:r>
              <a:rPr kumimoji="1" lang="ja-JP" altLang="en-US" sz="1600" dirty="0" smtClean="0"/>
              <a:t>▽地区</a:t>
            </a:r>
            <a:endParaRPr kumimoji="1" lang="ja-JP" altLang="en-US" sz="1600" dirty="0"/>
          </a:p>
        </p:txBody>
      </p:sp>
      <p:sp>
        <p:nvSpPr>
          <p:cNvPr id="38" name="テキスト ボックス 37"/>
          <p:cNvSpPr txBox="1"/>
          <p:nvPr/>
        </p:nvSpPr>
        <p:spPr>
          <a:xfrm rot="21130188">
            <a:off x="5268706" y="3773440"/>
            <a:ext cx="957567" cy="315596"/>
          </a:xfrm>
          <a:prstGeom prst="rect">
            <a:avLst/>
          </a:prstGeom>
          <a:noFill/>
        </p:spPr>
        <p:txBody>
          <a:bodyPr wrap="square" rtlCol="0">
            <a:spAutoFit/>
          </a:bodyPr>
          <a:lstStyle/>
          <a:p>
            <a:r>
              <a:rPr kumimoji="1" lang="ja-JP" altLang="en-US" sz="1600" dirty="0" smtClean="0"/>
              <a:t>◇地区</a:t>
            </a:r>
            <a:endParaRPr kumimoji="1" lang="ja-JP" altLang="en-US" sz="1600" dirty="0"/>
          </a:p>
        </p:txBody>
      </p:sp>
      <p:sp>
        <p:nvSpPr>
          <p:cNvPr id="39" name="テキスト ボックス 38"/>
          <p:cNvSpPr txBox="1"/>
          <p:nvPr/>
        </p:nvSpPr>
        <p:spPr>
          <a:xfrm rot="573598">
            <a:off x="2006019" y="2045065"/>
            <a:ext cx="1133882" cy="286907"/>
          </a:xfrm>
          <a:prstGeom prst="rect">
            <a:avLst/>
          </a:prstGeom>
          <a:noFill/>
        </p:spPr>
        <p:txBody>
          <a:bodyPr wrap="square" rtlCol="0">
            <a:spAutoFit/>
          </a:bodyPr>
          <a:lstStyle/>
          <a:p>
            <a:r>
              <a:rPr kumimoji="1" lang="ja-JP" altLang="en-US" sz="1400" dirty="0" smtClean="0"/>
              <a:t>○グループ</a:t>
            </a:r>
            <a:endParaRPr kumimoji="1" lang="ja-JP" altLang="en-US" sz="1400" dirty="0"/>
          </a:p>
        </p:txBody>
      </p:sp>
      <p:sp>
        <p:nvSpPr>
          <p:cNvPr id="40" name="テキスト ボックス 39"/>
          <p:cNvSpPr txBox="1"/>
          <p:nvPr/>
        </p:nvSpPr>
        <p:spPr>
          <a:xfrm rot="1142694">
            <a:off x="2634703" y="4245856"/>
            <a:ext cx="1160450" cy="286907"/>
          </a:xfrm>
          <a:prstGeom prst="rect">
            <a:avLst/>
          </a:prstGeom>
          <a:noFill/>
        </p:spPr>
        <p:txBody>
          <a:bodyPr wrap="square" rtlCol="0">
            <a:spAutoFit/>
          </a:bodyPr>
          <a:lstStyle/>
          <a:p>
            <a:r>
              <a:rPr kumimoji="1" lang="ja-JP" altLang="en-US" sz="1400" dirty="0" smtClean="0"/>
              <a:t>▽グループ</a:t>
            </a:r>
            <a:endParaRPr kumimoji="1" lang="ja-JP" altLang="en-US" sz="1400" dirty="0"/>
          </a:p>
        </p:txBody>
      </p:sp>
      <p:sp>
        <p:nvSpPr>
          <p:cNvPr id="41" name="テキスト ボックス 40"/>
          <p:cNvSpPr txBox="1"/>
          <p:nvPr/>
        </p:nvSpPr>
        <p:spPr>
          <a:xfrm rot="21416144">
            <a:off x="948580" y="4221140"/>
            <a:ext cx="1107159" cy="286907"/>
          </a:xfrm>
          <a:prstGeom prst="rect">
            <a:avLst/>
          </a:prstGeom>
          <a:noFill/>
        </p:spPr>
        <p:txBody>
          <a:bodyPr wrap="square" rtlCol="0">
            <a:spAutoFit/>
          </a:bodyPr>
          <a:lstStyle/>
          <a:p>
            <a:r>
              <a:rPr lang="ja-JP" altLang="en-US" sz="1400" dirty="0"/>
              <a:t>◎</a:t>
            </a:r>
            <a:r>
              <a:rPr kumimoji="1" lang="ja-JP" altLang="en-US" sz="1400" dirty="0" smtClean="0"/>
              <a:t>グループ</a:t>
            </a:r>
            <a:endParaRPr kumimoji="1" lang="ja-JP" altLang="en-US" sz="1400" dirty="0"/>
          </a:p>
        </p:txBody>
      </p:sp>
      <p:sp>
        <p:nvSpPr>
          <p:cNvPr id="42" name="テキスト ボックス 41"/>
          <p:cNvSpPr txBox="1"/>
          <p:nvPr/>
        </p:nvSpPr>
        <p:spPr>
          <a:xfrm rot="19921211">
            <a:off x="467448" y="3301209"/>
            <a:ext cx="1147289" cy="286907"/>
          </a:xfrm>
          <a:prstGeom prst="rect">
            <a:avLst/>
          </a:prstGeom>
          <a:noFill/>
        </p:spPr>
        <p:txBody>
          <a:bodyPr wrap="square" rtlCol="0">
            <a:spAutoFit/>
          </a:bodyPr>
          <a:lstStyle/>
          <a:p>
            <a:r>
              <a:rPr lang="ja-JP" altLang="en-US" sz="1400" dirty="0"/>
              <a:t>□</a:t>
            </a:r>
            <a:r>
              <a:rPr kumimoji="1" lang="ja-JP" altLang="en-US" sz="1400" dirty="0" smtClean="0"/>
              <a:t>グループ</a:t>
            </a:r>
            <a:endParaRPr kumimoji="1" lang="ja-JP" altLang="en-US" sz="1400" dirty="0"/>
          </a:p>
        </p:txBody>
      </p:sp>
      <p:sp>
        <p:nvSpPr>
          <p:cNvPr id="43" name="テキスト ボックス 42"/>
          <p:cNvSpPr txBox="1"/>
          <p:nvPr/>
        </p:nvSpPr>
        <p:spPr>
          <a:xfrm rot="573598">
            <a:off x="397488" y="1806796"/>
            <a:ext cx="1069727" cy="286907"/>
          </a:xfrm>
          <a:prstGeom prst="rect">
            <a:avLst/>
          </a:prstGeom>
          <a:noFill/>
        </p:spPr>
        <p:txBody>
          <a:bodyPr wrap="square" rtlCol="0">
            <a:spAutoFit/>
          </a:bodyPr>
          <a:lstStyle/>
          <a:p>
            <a:r>
              <a:rPr kumimoji="1" lang="ja-JP" altLang="en-US" sz="1400" dirty="0" smtClean="0"/>
              <a:t>◇グループ</a:t>
            </a:r>
            <a:endParaRPr kumimoji="1" lang="ja-JP" altLang="en-US" sz="1400" dirty="0"/>
          </a:p>
        </p:txBody>
      </p:sp>
      <p:sp>
        <p:nvSpPr>
          <p:cNvPr id="44" name="テキスト ボックス 43"/>
          <p:cNvSpPr txBox="1"/>
          <p:nvPr/>
        </p:nvSpPr>
        <p:spPr>
          <a:xfrm>
            <a:off x="5792244" y="2361303"/>
            <a:ext cx="1020035" cy="315596"/>
          </a:xfrm>
          <a:prstGeom prst="rect">
            <a:avLst/>
          </a:prstGeom>
          <a:solidFill>
            <a:schemeClr val="bg1"/>
          </a:solidFill>
          <a:ln w="28575">
            <a:noFill/>
          </a:ln>
        </p:spPr>
        <p:txBody>
          <a:bodyPr wrap="square" rtlCol="0">
            <a:spAutoFit/>
          </a:bodyPr>
          <a:lstStyle/>
          <a:p>
            <a:r>
              <a:rPr kumimoji="1" lang="ja-JP" altLang="en-US" sz="1600" dirty="0" smtClean="0"/>
              <a:t>波及効果</a:t>
            </a:r>
            <a:endParaRPr kumimoji="1" lang="ja-JP" altLang="en-US" sz="1600" dirty="0"/>
          </a:p>
        </p:txBody>
      </p:sp>
      <p:sp>
        <p:nvSpPr>
          <p:cNvPr id="45" name="テキスト ボックス 44"/>
          <p:cNvSpPr txBox="1"/>
          <p:nvPr/>
        </p:nvSpPr>
        <p:spPr>
          <a:xfrm>
            <a:off x="1572444" y="3530946"/>
            <a:ext cx="1041743" cy="315596"/>
          </a:xfrm>
          <a:prstGeom prst="rect">
            <a:avLst/>
          </a:prstGeom>
          <a:solidFill>
            <a:schemeClr val="bg1"/>
          </a:solidFill>
        </p:spPr>
        <p:txBody>
          <a:bodyPr wrap="square" rtlCol="0">
            <a:spAutoFit/>
          </a:bodyPr>
          <a:lstStyle/>
          <a:p>
            <a:r>
              <a:rPr kumimoji="1" lang="ja-JP" altLang="en-US" sz="1600" dirty="0" smtClean="0"/>
              <a:t>波及効果</a:t>
            </a:r>
            <a:endParaRPr kumimoji="1" lang="ja-JP" altLang="en-US" sz="1600" dirty="0"/>
          </a:p>
        </p:txBody>
      </p:sp>
      <p:sp>
        <p:nvSpPr>
          <p:cNvPr id="46" name="正方形/長方形 45"/>
          <p:cNvSpPr/>
          <p:nvPr/>
        </p:nvSpPr>
        <p:spPr>
          <a:xfrm>
            <a:off x="2797110" y="1047777"/>
            <a:ext cx="1383030" cy="476683"/>
          </a:xfrm>
          <a:prstGeom prst="rect">
            <a:avLst/>
          </a:prstGeom>
          <a:solidFill>
            <a:srgbClr val="FFFF9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00"/>
          </a:p>
        </p:txBody>
      </p:sp>
      <p:sp>
        <p:nvSpPr>
          <p:cNvPr id="47" name="テキスト ボックス 46"/>
          <p:cNvSpPr txBox="1"/>
          <p:nvPr/>
        </p:nvSpPr>
        <p:spPr>
          <a:xfrm>
            <a:off x="2934270" y="1107925"/>
            <a:ext cx="1365613" cy="400110"/>
          </a:xfrm>
          <a:prstGeom prst="rect">
            <a:avLst/>
          </a:prstGeom>
          <a:noFill/>
        </p:spPr>
        <p:txBody>
          <a:bodyPr wrap="square" rtlCol="0">
            <a:spAutoFit/>
          </a:bodyPr>
          <a:lstStyle/>
          <a:p>
            <a:r>
              <a:rPr kumimoji="1" lang="ja-JP" altLang="en-US" sz="2000" dirty="0" smtClean="0"/>
              <a:t>グループ</a:t>
            </a:r>
            <a:endParaRPr kumimoji="1" lang="ja-JP" altLang="en-US" sz="2000" dirty="0"/>
          </a:p>
        </p:txBody>
      </p:sp>
      <p:sp>
        <p:nvSpPr>
          <p:cNvPr id="52" name="正方形/長方形 51"/>
          <p:cNvSpPr/>
          <p:nvPr/>
        </p:nvSpPr>
        <p:spPr>
          <a:xfrm>
            <a:off x="446302" y="5215825"/>
            <a:ext cx="8403774" cy="1015663"/>
          </a:xfrm>
          <a:prstGeom prst="rect">
            <a:avLst/>
          </a:prstGeom>
        </p:spPr>
        <p:txBody>
          <a:bodyPr wrap="square">
            <a:spAutoFit/>
          </a:bodyPr>
          <a:lstStyle/>
          <a:p>
            <a:r>
              <a:rPr lang="ja-JP" altLang="ja-JP" sz="2000" dirty="0">
                <a:solidFill>
                  <a:srgbClr val="0000FF"/>
                </a:solidFill>
              </a:rPr>
              <a:t>ひとつのグループ育成では</a:t>
            </a:r>
            <a:r>
              <a:rPr lang="ja-JP" altLang="ja-JP" sz="2000" dirty="0" smtClean="0">
                <a:solidFill>
                  <a:srgbClr val="0000FF"/>
                </a:solidFill>
              </a:rPr>
              <a:t>なく</a:t>
            </a:r>
            <a:r>
              <a:rPr lang="ja-JP" altLang="en-US" sz="2000" dirty="0">
                <a:solidFill>
                  <a:srgbClr val="0000FF"/>
                </a:solidFill>
              </a:rPr>
              <a:t>，</a:t>
            </a:r>
            <a:r>
              <a:rPr lang="ja-JP" altLang="ja-JP" sz="2000" dirty="0" smtClean="0">
                <a:solidFill>
                  <a:srgbClr val="0000FF"/>
                </a:solidFill>
              </a:rPr>
              <a:t>また</a:t>
            </a:r>
            <a:r>
              <a:rPr lang="ja-JP" altLang="en-US" sz="2000" dirty="0" smtClean="0">
                <a:solidFill>
                  <a:srgbClr val="0000FF"/>
                </a:solidFill>
              </a:rPr>
              <a:t>，</a:t>
            </a:r>
            <a:r>
              <a:rPr lang="ja-JP" altLang="ja-JP" sz="2000" dirty="0" smtClean="0">
                <a:solidFill>
                  <a:srgbClr val="0000FF"/>
                </a:solidFill>
              </a:rPr>
              <a:t>一</a:t>
            </a:r>
            <a:r>
              <a:rPr lang="ja-JP" altLang="ja-JP" sz="2000" dirty="0">
                <a:solidFill>
                  <a:srgbClr val="0000FF"/>
                </a:solidFill>
              </a:rPr>
              <a:t>地域だけの事業に終わらないよう</a:t>
            </a:r>
            <a:r>
              <a:rPr lang="ja-JP" altLang="ja-JP" sz="2000" dirty="0" smtClean="0">
                <a:solidFill>
                  <a:srgbClr val="0000FF"/>
                </a:solidFill>
              </a:rPr>
              <a:t>に最終的</a:t>
            </a:r>
            <a:r>
              <a:rPr lang="ja-JP" altLang="ja-JP" sz="2000" dirty="0">
                <a:solidFill>
                  <a:srgbClr val="0000FF"/>
                </a:solidFill>
              </a:rPr>
              <a:t>な組織全体像を認識しながら育成すること。このため，詳細な組織育成計画（短期・中期・長期）を策定し，年次別育成状況の見直しを行う。</a:t>
            </a:r>
            <a:endParaRPr lang="ja-JP" altLang="en-US" sz="2000" dirty="0">
              <a:solidFill>
                <a:srgbClr val="0000FF"/>
              </a:solidFill>
            </a:endParaRPr>
          </a:p>
        </p:txBody>
      </p:sp>
      <p:sp>
        <p:nvSpPr>
          <p:cNvPr id="53" name="正方形/長方形 52"/>
          <p:cNvSpPr/>
          <p:nvPr/>
        </p:nvSpPr>
        <p:spPr>
          <a:xfrm>
            <a:off x="446302" y="6178632"/>
            <a:ext cx="8305812" cy="707886"/>
          </a:xfrm>
          <a:prstGeom prst="rect">
            <a:avLst/>
          </a:prstGeom>
        </p:spPr>
        <p:txBody>
          <a:bodyPr wrap="square">
            <a:spAutoFit/>
          </a:bodyPr>
          <a:lstStyle/>
          <a:p>
            <a:r>
              <a:rPr lang="ja-JP" altLang="en-US" sz="2000" dirty="0" smtClean="0">
                <a:solidFill>
                  <a:srgbClr val="0000FF"/>
                </a:solidFill>
              </a:rPr>
              <a:t>モデル期間</a:t>
            </a:r>
            <a:r>
              <a:rPr lang="ja-JP" altLang="ja-JP" sz="2000" dirty="0" smtClean="0">
                <a:solidFill>
                  <a:srgbClr val="0000FF"/>
                </a:solidFill>
              </a:rPr>
              <a:t>終了後の</a:t>
            </a:r>
            <a:r>
              <a:rPr lang="ja-JP" altLang="en-US" sz="2000" dirty="0" smtClean="0">
                <a:solidFill>
                  <a:srgbClr val="0000FF"/>
                </a:solidFill>
              </a:rPr>
              <a:t>主体的な</a:t>
            </a:r>
            <a:r>
              <a:rPr lang="ja-JP" altLang="ja-JP" sz="2000" dirty="0" smtClean="0">
                <a:solidFill>
                  <a:srgbClr val="0000FF"/>
                </a:solidFill>
              </a:rPr>
              <a:t>活動</a:t>
            </a:r>
            <a:r>
              <a:rPr lang="ja-JP" altLang="en-US" sz="2000" dirty="0" smtClean="0">
                <a:solidFill>
                  <a:srgbClr val="0000FF"/>
                </a:solidFill>
              </a:rPr>
              <a:t>への</a:t>
            </a:r>
            <a:r>
              <a:rPr lang="ja-JP" altLang="ja-JP" sz="2000" dirty="0" smtClean="0">
                <a:solidFill>
                  <a:srgbClr val="0000FF"/>
                </a:solidFill>
              </a:rPr>
              <a:t>移行</a:t>
            </a:r>
            <a:r>
              <a:rPr lang="ja-JP" altLang="ja-JP" sz="2000" dirty="0">
                <a:solidFill>
                  <a:srgbClr val="0000FF"/>
                </a:solidFill>
              </a:rPr>
              <a:t>を促せるように，関係機関・団体の協力支援体制をつくり，類似の団体や他のグループとの連携を</a:t>
            </a:r>
            <a:r>
              <a:rPr lang="ja-JP" altLang="ja-JP" sz="2000" dirty="0" smtClean="0">
                <a:solidFill>
                  <a:srgbClr val="0000FF"/>
                </a:solidFill>
              </a:rPr>
              <a:t>図る</a:t>
            </a:r>
            <a:r>
              <a:rPr lang="ja-JP" altLang="en-US" sz="2000" dirty="0" smtClean="0">
                <a:solidFill>
                  <a:srgbClr val="0000FF"/>
                </a:solidFill>
              </a:rPr>
              <a:t>。</a:t>
            </a:r>
            <a:endParaRPr lang="ja-JP" altLang="en-US" sz="2000" dirty="0">
              <a:solidFill>
                <a:srgbClr val="0000FF"/>
              </a:solidFill>
            </a:endParaRPr>
          </a:p>
        </p:txBody>
      </p:sp>
      <p:sp>
        <p:nvSpPr>
          <p:cNvPr id="54" name="テキスト ボックス 53"/>
          <p:cNvSpPr txBox="1"/>
          <p:nvPr/>
        </p:nvSpPr>
        <p:spPr>
          <a:xfrm>
            <a:off x="2656108" y="1545771"/>
            <a:ext cx="1592103" cy="646331"/>
          </a:xfrm>
          <a:prstGeom prst="rect">
            <a:avLst/>
          </a:prstGeom>
          <a:noFill/>
          <a:ln w="12700">
            <a:noFill/>
          </a:ln>
        </p:spPr>
        <p:txBody>
          <a:bodyPr wrap="none" rtlCol="0">
            <a:spAutoFit/>
          </a:bodyPr>
          <a:lstStyle/>
          <a:p>
            <a:r>
              <a:rPr kumimoji="1" lang="ja-JP" altLang="en-US" dirty="0" smtClean="0"/>
              <a:t>同じ健康課題</a:t>
            </a:r>
            <a:endParaRPr kumimoji="1" lang="en-US" altLang="ja-JP" dirty="0" smtClean="0"/>
          </a:p>
          <a:p>
            <a:r>
              <a:rPr lang="ja-JP" altLang="en-US" dirty="0" smtClean="0"/>
              <a:t>　　同じ職場等</a:t>
            </a:r>
            <a:endParaRPr kumimoji="1" lang="ja-JP" altLang="en-US" dirty="0"/>
          </a:p>
        </p:txBody>
      </p:sp>
      <p:sp>
        <p:nvSpPr>
          <p:cNvPr id="55" name="テキスト ボックス 54"/>
          <p:cNvSpPr txBox="1"/>
          <p:nvPr/>
        </p:nvSpPr>
        <p:spPr>
          <a:xfrm>
            <a:off x="4484909" y="4659085"/>
            <a:ext cx="4267515" cy="461665"/>
          </a:xfrm>
          <a:prstGeom prst="rect">
            <a:avLst/>
          </a:prstGeom>
          <a:solidFill>
            <a:schemeClr val="bg1"/>
          </a:solidFill>
        </p:spPr>
        <p:txBody>
          <a:bodyPr wrap="none" rtlCol="0">
            <a:spAutoFit/>
          </a:bodyPr>
          <a:lstStyle/>
          <a:p>
            <a:r>
              <a:rPr kumimoji="1" lang="ja-JP" altLang="en-US" sz="2400" dirty="0" smtClean="0">
                <a:solidFill>
                  <a:srgbClr val="FF0000"/>
                </a:solidFill>
              </a:rPr>
              <a:t>グループ，地区間の交流も重要</a:t>
            </a:r>
            <a:endParaRPr kumimoji="1" lang="ja-JP" altLang="en-US" sz="2400" dirty="0">
              <a:solidFill>
                <a:srgbClr val="FF0000"/>
              </a:solidFill>
            </a:endParaRPr>
          </a:p>
        </p:txBody>
      </p:sp>
    </p:spTree>
    <p:extLst>
      <p:ext uri="{BB962C8B-B14F-4D97-AF65-F5344CB8AC3E}">
        <p14:creationId xmlns:p14="http://schemas.microsoft.com/office/powerpoint/2010/main" val="21056169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2"/>
                                        </p:tgtEl>
                                        <p:attrNameLst>
                                          <p:attrName>style.visibility</p:attrName>
                                        </p:attrNameLst>
                                      </p:cBhvr>
                                      <p:to>
                                        <p:strVal val="visible"/>
                                      </p:to>
                                    </p:set>
                                    <p:animEffect transition="in" filter="fade">
                                      <p:cBhvr>
                                        <p:cTn id="7" dur="500"/>
                                        <p:tgtEl>
                                          <p:spTgt spid="5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3"/>
                                        </p:tgtEl>
                                        <p:attrNameLst>
                                          <p:attrName>style.visibility</p:attrName>
                                        </p:attrNameLst>
                                      </p:cBhvr>
                                      <p:to>
                                        <p:strVal val="visible"/>
                                      </p:to>
                                    </p:set>
                                    <p:animEffect transition="in" filter="fade">
                                      <p:cBhvr>
                                        <p:cTn id="12" dur="500"/>
                                        <p:tgtEl>
                                          <p:spTgt spid="53"/>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55"/>
                                        </p:tgtEl>
                                        <p:attrNameLst>
                                          <p:attrName>style.visibility</p:attrName>
                                        </p:attrNameLst>
                                      </p:cBhvr>
                                      <p:to>
                                        <p:strVal val="visible"/>
                                      </p:to>
                                    </p:set>
                                    <p:animEffect transition="in" filter="fade">
                                      <p:cBhvr>
                                        <p:cTn id="15" dur="500"/>
                                        <p:tgtEl>
                                          <p:spTgt spid="5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2" grpId="0"/>
      <p:bldP spid="53" grpId="0"/>
      <p:bldP spid="55"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95486"/>
            <a:ext cx="8229600" cy="1143000"/>
          </a:xfrm>
        </p:spPr>
        <p:txBody>
          <a:bodyPr>
            <a:normAutofit/>
          </a:bodyPr>
          <a:lstStyle/>
          <a:p>
            <a:r>
              <a:rPr kumimoji="1" lang="ja-JP" altLang="en-US" sz="3600" dirty="0" smtClean="0">
                <a:solidFill>
                  <a:srgbClr val="FF0000"/>
                </a:solidFill>
              </a:rPr>
              <a:t>ＯＢ会方式の立ち上げ</a:t>
            </a:r>
            <a:endParaRPr kumimoji="1" lang="ja-JP" altLang="en-US" sz="3600" dirty="0">
              <a:solidFill>
                <a:srgbClr val="FF0000"/>
              </a:solidFill>
            </a:endParaRPr>
          </a:p>
        </p:txBody>
      </p:sp>
      <p:grpSp>
        <p:nvGrpSpPr>
          <p:cNvPr id="31" name="グループ化 30"/>
          <p:cNvGrpSpPr/>
          <p:nvPr/>
        </p:nvGrpSpPr>
        <p:grpSpPr>
          <a:xfrm>
            <a:off x="86532" y="1005764"/>
            <a:ext cx="8942248" cy="3680536"/>
            <a:chOff x="86532" y="1005764"/>
            <a:chExt cx="8942248" cy="3883126"/>
          </a:xfrm>
        </p:grpSpPr>
        <p:sp>
          <p:nvSpPr>
            <p:cNvPr id="3" name="円/楕円 2"/>
            <p:cNvSpPr/>
            <p:nvPr/>
          </p:nvSpPr>
          <p:spPr>
            <a:xfrm>
              <a:off x="200915" y="1015955"/>
              <a:ext cx="4222643" cy="1154423"/>
            </a:xfrm>
            <a:prstGeom prst="ellipse">
              <a:avLst/>
            </a:prstGeom>
            <a:solidFill>
              <a:schemeClr val="accent6">
                <a:lumMod val="20000"/>
                <a:lumOff val="8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 name="正方形/長方形 3"/>
            <p:cNvSpPr/>
            <p:nvPr/>
          </p:nvSpPr>
          <p:spPr>
            <a:xfrm>
              <a:off x="4766672" y="1005764"/>
              <a:ext cx="4237149" cy="1095393"/>
            </a:xfrm>
            <a:prstGeom prst="rect">
              <a:avLst/>
            </a:prstGeom>
            <a:solidFill>
              <a:srgbClr val="FFFF99"/>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正方形/長方形 4"/>
            <p:cNvSpPr/>
            <p:nvPr/>
          </p:nvSpPr>
          <p:spPr>
            <a:xfrm>
              <a:off x="5352785" y="2706443"/>
              <a:ext cx="2356835" cy="566671"/>
            </a:xfrm>
            <a:prstGeom prst="rect">
              <a:avLst/>
            </a:prstGeom>
            <a:solidFill>
              <a:schemeClr val="accent4">
                <a:lumMod val="20000"/>
                <a:lumOff val="8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正方形/長方形 5"/>
            <p:cNvSpPr/>
            <p:nvPr/>
          </p:nvSpPr>
          <p:spPr>
            <a:xfrm>
              <a:off x="5352785" y="3559022"/>
              <a:ext cx="2356749" cy="566671"/>
            </a:xfrm>
            <a:prstGeom prst="rect">
              <a:avLst/>
            </a:prstGeom>
            <a:solidFill>
              <a:schemeClr val="accent4">
                <a:lumMod val="20000"/>
                <a:lumOff val="8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7" name="テキスト ボックス 6"/>
            <p:cNvSpPr txBox="1"/>
            <p:nvPr/>
          </p:nvSpPr>
          <p:spPr>
            <a:xfrm>
              <a:off x="5065858" y="1177697"/>
              <a:ext cx="2591421" cy="830997"/>
            </a:xfrm>
            <a:prstGeom prst="rect">
              <a:avLst/>
            </a:prstGeom>
            <a:noFill/>
          </p:spPr>
          <p:txBody>
            <a:bodyPr wrap="square" rtlCol="0">
              <a:spAutoFit/>
            </a:bodyPr>
            <a:lstStyle/>
            <a:p>
              <a:r>
                <a:rPr kumimoji="1" lang="ja-JP" altLang="en-US" sz="2400" dirty="0" smtClean="0"/>
                <a:t>糖尿病友の会</a:t>
              </a:r>
              <a:endParaRPr kumimoji="1" lang="en-US" altLang="ja-JP" sz="2400" dirty="0" smtClean="0"/>
            </a:p>
            <a:p>
              <a:r>
                <a:rPr lang="ja-JP" altLang="en-US" sz="2400" dirty="0"/>
                <a:t>　</a:t>
              </a:r>
              <a:r>
                <a:rPr kumimoji="1" lang="ja-JP" altLang="en-US" sz="2400" dirty="0" smtClean="0"/>
                <a:t>楽しく歩こう会等</a:t>
              </a:r>
              <a:endParaRPr kumimoji="1" lang="ja-JP" altLang="en-US" sz="2400" dirty="0"/>
            </a:p>
          </p:txBody>
        </p:sp>
        <p:sp>
          <p:nvSpPr>
            <p:cNvPr id="8" name="正方形/長方形 7"/>
            <p:cNvSpPr/>
            <p:nvPr/>
          </p:nvSpPr>
          <p:spPr>
            <a:xfrm>
              <a:off x="5352785" y="4322219"/>
              <a:ext cx="2356834" cy="566671"/>
            </a:xfrm>
            <a:prstGeom prst="rect">
              <a:avLst/>
            </a:prstGeom>
            <a:solidFill>
              <a:schemeClr val="accent4">
                <a:lumMod val="20000"/>
                <a:lumOff val="8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テキスト ボックス 8"/>
            <p:cNvSpPr txBox="1"/>
            <p:nvPr/>
          </p:nvSpPr>
          <p:spPr>
            <a:xfrm>
              <a:off x="5812267" y="2828425"/>
              <a:ext cx="1880313" cy="369332"/>
            </a:xfrm>
            <a:prstGeom prst="rect">
              <a:avLst/>
            </a:prstGeom>
            <a:solidFill>
              <a:schemeClr val="accent4">
                <a:lumMod val="20000"/>
                <a:lumOff val="80000"/>
              </a:schemeClr>
            </a:solidFill>
          </p:spPr>
          <p:txBody>
            <a:bodyPr wrap="square" rtlCol="0">
              <a:spAutoFit/>
            </a:bodyPr>
            <a:lstStyle/>
            <a:p>
              <a:r>
                <a:rPr kumimoji="1" lang="ja-JP" altLang="en-US" dirty="0" smtClean="0"/>
                <a:t>○年度教室</a:t>
              </a:r>
              <a:endParaRPr kumimoji="1" lang="ja-JP" altLang="en-US" dirty="0"/>
            </a:p>
          </p:txBody>
        </p:sp>
        <p:sp>
          <p:nvSpPr>
            <p:cNvPr id="10" name="テキスト ボックス 9"/>
            <p:cNvSpPr txBox="1"/>
            <p:nvPr/>
          </p:nvSpPr>
          <p:spPr>
            <a:xfrm>
              <a:off x="5812267" y="3691856"/>
              <a:ext cx="1549715" cy="369332"/>
            </a:xfrm>
            <a:prstGeom prst="rect">
              <a:avLst/>
            </a:prstGeom>
            <a:solidFill>
              <a:schemeClr val="accent4">
                <a:lumMod val="20000"/>
                <a:lumOff val="80000"/>
              </a:schemeClr>
            </a:solidFill>
          </p:spPr>
          <p:txBody>
            <a:bodyPr wrap="square" rtlCol="0">
              <a:spAutoFit/>
            </a:bodyPr>
            <a:lstStyle/>
            <a:p>
              <a:r>
                <a:rPr kumimoji="1" lang="ja-JP" altLang="en-US" dirty="0" smtClean="0"/>
                <a:t>◇年度教室</a:t>
              </a:r>
              <a:endParaRPr kumimoji="1" lang="ja-JP" altLang="en-US" dirty="0"/>
            </a:p>
          </p:txBody>
        </p:sp>
        <p:sp>
          <p:nvSpPr>
            <p:cNvPr id="11" name="テキスト ボックス 10"/>
            <p:cNvSpPr txBox="1"/>
            <p:nvPr/>
          </p:nvSpPr>
          <p:spPr>
            <a:xfrm>
              <a:off x="5812267" y="4427372"/>
              <a:ext cx="1708596" cy="369332"/>
            </a:xfrm>
            <a:prstGeom prst="rect">
              <a:avLst/>
            </a:prstGeom>
            <a:solidFill>
              <a:schemeClr val="accent4">
                <a:lumMod val="20000"/>
                <a:lumOff val="80000"/>
              </a:schemeClr>
            </a:solidFill>
            <a:ln>
              <a:noFill/>
            </a:ln>
          </p:spPr>
          <p:txBody>
            <a:bodyPr wrap="square" rtlCol="0">
              <a:spAutoFit/>
            </a:bodyPr>
            <a:lstStyle/>
            <a:p>
              <a:r>
                <a:rPr kumimoji="1" lang="ja-JP" altLang="en-US" dirty="0" smtClean="0"/>
                <a:t>△年度教室</a:t>
              </a:r>
              <a:endParaRPr kumimoji="1" lang="ja-JP" altLang="en-US" dirty="0"/>
            </a:p>
          </p:txBody>
        </p:sp>
        <p:cxnSp>
          <p:nvCxnSpPr>
            <p:cNvPr id="12" name="カギ線コネクタ 11"/>
            <p:cNvCxnSpPr>
              <a:stCxn id="5" idx="3"/>
            </p:cNvCxnSpPr>
            <p:nvPr/>
          </p:nvCxnSpPr>
          <p:spPr>
            <a:xfrm flipV="1">
              <a:off x="7709620" y="1896147"/>
              <a:ext cx="193058" cy="1093632"/>
            </a:xfrm>
            <a:prstGeom prst="bentConnector2">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3" name="カギ線コネクタ 12"/>
            <p:cNvCxnSpPr/>
            <p:nvPr/>
          </p:nvCxnSpPr>
          <p:spPr>
            <a:xfrm flipV="1">
              <a:off x="7734343" y="1468478"/>
              <a:ext cx="830689" cy="3137076"/>
            </a:xfrm>
            <a:prstGeom prst="bentConnector2">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4" name="テキスト ボックス 13"/>
            <p:cNvSpPr txBox="1"/>
            <p:nvPr/>
          </p:nvSpPr>
          <p:spPr>
            <a:xfrm>
              <a:off x="905854" y="1382970"/>
              <a:ext cx="2969451" cy="461665"/>
            </a:xfrm>
            <a:prstGeom prst="rect">
              <a:avLst/>
            </a:prstGeom>
            <a:noFill/>
          </p:spPr>
          <p:txBody>
            <a:bodyPr wrap="square" rtlCol="0">
              <a:spAutoFit/>
            </a:bodyPr>
            <a:lstStyle/>
            <a:p>
              <a:r>
                <a:rPr kumimoji="1" lang="ja-JP" altLang="en-US" sz="2400" dirty="0" smtClean="0"/>
                <a:t>食生活改善推進員等</a:t>
              </a:r>
              <a:endParaRPr kumimoji="1" lang="ja-JP" altLang="en-US" sz="2400" dirty="0"/>
            </a:p>
          </p:txBody>
        </p:sp>
        <p:sp>
          <p:nvSpPr>
            <p:cNvPr id="15" name="正方形/長方形 14"/>
            <p:cNvSpPr/>
            <p:nvPr/>
          </p:nvSpPr>
          <p:spPr>
            <a:xfrm>
              <a:off x="1902514" y="2861539"/>
              <a:ext cx="2356835" cy="566671"/>
            </a:xfrm>
            <a:prstGeom prst="rect">
              <a:avLst/>
            </a:prstGeom>
            <a:solidFill>
              <a:srgbClr val="CCFF99"/>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正方形/長方形 15"/>
            <p:cNvSpPr/>
            <p:nvPr/>
          </p:nvSpPr>
          <p:spPr>
            <a:xfrm>
              <a:off x="1902515" y="3599934"/>
              <a:ext cx="2356835" cy="566671"/>
            </a:xfrm>
            <a:prstGeom prst="rect">
              <a:avLst/>
            </a:prstGeom>
            <a:solidFill>
              <a:srgbClr val="CCFF99"/>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正方形/長方形 16"/>
            <p:cNvSpPr/>
            <p:nvPr/>
          </p:nvSpPr>
          <p:spPr>
            <a:xfrm>
              <a:off x="1902516" y="4322219"/>
              <a:ext cx="2356835" cy="566671"/>
            </a:xfrm>
            <a:prstGeom prst="rect">
              <a:avLst/>
            </a:prstGeom>
            <a:solidFill>
              <a:srgbClr val="CCFF99"/>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テキスト ボックス 17"/>
            <p:cNvSpPr txBox="1"/>
            <p:nvPr/>
          </p:nvSpPr>
          <p:spPr>
            <a:xfrm>
              <a:off x="2131325" y="2977809"/>
              <a:ext cx="1951147" cy="369332"/>
            </a:xfrm>
            <a:prstGeom prst="rect">
              <a:avLst/>
            </a:prstGeom>
            <a:solidFill>
              <a:srgbClr val="CCFF99"/>
            </a:solidFill>
          </p:spPr>
          <p:txBody>
            <a:bodyPr wrap="square" rtlCol="0">
              <a:spAutoFit/>
            </a:bodyPr>
            <a:lstStyle/>
            <a:p>
              <a:r>
                <a:rPr kumimoji="1" lang="ja-JP" altLang="en-US" dirty="0" smtClean="0"/>
                <a:t>○年度養成講座</a:t>
              </a:r>
              <a:endParaRPr kumimoji="1" lang="ja-JP" altLang="en-US" dirty="0"/>
            </a:p>
          </p:txBody>
        </p:sp>
        <p:sp>
          <p:nvSpPr>
            <p:cNvPr id="19" name="テキスト ボックス 18"/>
            <p:cNvSpPr txBox="1"/>
            <p:nvPr/>
          </p:nvSpPr>
          <p:spPr>
            <a:xfrm>
              <a:off x="2131325" y="3710471"/>
              <a:ext cx="1951147" cy="369332"/>
            </a:xfrm>
            <a:prstGeom prst="rect">
              <a:avLst/>
            </a:prstGeom>
            <a:solidFill>
              <a:srgbClr val="CCFF99"/>
            </a:solidFill>
          </p:spPr>
          <p:txBody>
            <a:bodyPr wrap="square" rtlCol="0">
              <a:spAutoFit/>
            </a:bodyPr>
            <a:lstStyle/>
            <a:p>
              <a:r>
                <a:rPr kumimoji="1" lang="ja-JP" altLang="en-US" dirty="0" smtClean="0"/>
                <a:t>◇年度養成講座</a:t>
              </a:r>
              <a:endParaRPr kumimoji="1" lang="ja-JP" altLang="en-US" dirty="0"/>
            </a:p>
          </p:txBody>
        </p:sp>
        <p:sp>
          <p:nvSpPr>
            <p:cNvPr id="20" name="テキスト ボックス 19"/>
            <p:cNvSpPr txBox="1"/>
            <p:nvPr/>
          </p:nvSpPr>
          <p:spPr>
            <a:xfrm>
              <a:off x="2131325" y="4418961"/>
              <a:ext cx="1951147" cy="369332"/>
            </a:xfrm>
            <a:prstGeom prst="rect">
              <a:avLst/>
            </a:prstGeom>
            <a:solidFill>
              <a:srgbClr val="CCFF99"/>
            </a:solidFill>
          </p:spPr>
          <p:txBody>
            <a:bodyPr wrap="square" rtlCol="0">
              <a:spAutoFit/>
            </a:bodyPr>
            <a:lstStyle/>
            <a:p>
              <a:r>
                <a:rPr kumimoji="1" lang="ja-JP" altLang="en-US" dirty="0" smtClean="0"/>
                <a:t>△年度養成講座</a:t>
              </a:r>
              <a:endParaRPr kumimoji="1" lang="ja-JP" altLang="en-US" dirty="0"/>
            </a:p>
          </p:txBody>
        </p:sp>
        <p:cxnSp>
          <p:nvCxnSpPr>
            <p:cNvPr id="21" name="カギ線コネクタ 20"/>
            <p:cNvCxnSpPr>
              <a:stCxn id="15" idx="1"/>
            </p:cNvCxnSpPr>
            <p:nvPr/>
          </p:nvCxnSpPr>
          <p:spPr>
            <a:xfrm rot="10800000">
              <a:off x="1653790" y="2002953"/>
              <a:ext cx="248724" cy="1141923"/>
            </a:xfrm>
            <a:prstGeom prst="bentConnector2">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2" name="カギ線コネクタ 21"/>
            <p:cNvCxnSpPr>
              <a:stCxn id="16" idx="1"/>
            </p:cNvCxnSpPr>
            <p:nvPr/>
          </p:nvCxnSpPr>
          <p:spPr>
            <a:xfrm rot="10800000">
              <a:off x="1272261" y="1945164"/>
              <a:ext cx="630254" cy="1938106"/>
            </a:xfrm>
            <a:prstGeom prst="bentConnector2">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3" name="カギ線コネクタ 22"/>
            <p:cNvCxnSpPr>
              <a:stCxn id="17" idx="1"/>
            </p:cNvCxnSpPr>
            <p:nvPr/>
          </p:nvCxnSpPr>
          <p:spPr>
            <a:xfrm rot="10800000">
              <a:off x="915692" y="1575915"/>
              <a:ext cx="986825" cy="3029641"/>
            </a:xfrm>
            <a:prstGeom prst="bentConnector2">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4" name="円/楕円 23"/>
            <p:cNvSpPr/>
            <p:nvPr/>
          </p:nvSpPr>
          <p:spPr>
            <a:xfrm>
              <a:off x="960537" y="2210802"/>
              <a:ext cx="1355075" cy="560232"/>
            </a:xfrm>
            <a:prstGeom prst="ellipse">
              <a:avLst/>
            </a:prstGeom>
            <a:solidFill>
              <a:schemeClr val="bg1"/>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推進員</a:t>
              </a:r>
              <a:endParaRPr kumimoji="1" lang="ja-JP" altLang="en-US" dirty="0">
                <a:solidFill>
                  <a:schemeClr val="tx1"/>
                </a:solidFill>
              </a:endParaRPr>
            </a:p>
          </p:txBody>
        </p:sp>
        <p:cxnSp>
          <p:nvCxnSpPr>
            <p:cNvPr id="25" name="カギ線コネクタ 24"/>
            <p:cNvCxnSpPr>
              <a:stCxn id="6" idx="3"/>
            </p:cNvCxnSpPr>
            <p:nvPr/>
          </p:nvCxnSpPr>
          <p:spPr>
            <a:xfrm flipV="1">
              <a:off x="7709534" y="1593166"/>
              <a:ext cx="489443" cy="2249192"/>
            </a:xfrm>
            <a:prstGeom prst="bentConnector2">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6" name="円/楕円 25"/>
            <p:cNvSpPr/>
            <p:nvPr/>
          </p:nvSpPr>
          <p:spPr>
            <a:xfrm>
              <a:off x="7435006" y="2144821"/>
              <a:ext cx="914400" cy="560232"/>
            </a:xfrm>
            <a:prstGeom prst="ellipse">
              <a:avLst/>
            </a:prstGeom>
            <a:solidFill>
              <a:schemeClr val="bg1"/>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a:solidFill>
                    <a:schemeClr val="tx1"/>
                  </a:solidFill>
                </a:rPr>
                <a:t>ＯＢ</a:t>
              </a:r>
              <a:endParaRPr kumimoji="1" lang="ja-JP" altLang="en-US" dirty="0">
                <a:solidFill>
                  <a:schemeClr val="tx1"/>
                </a:solidFill>
              </a:endParaRPr>
            </a:p>
          </p:txBody>
        </p:sp>
        <p:sp>
          <p:nvSpPr>
            <p:cNvPr id="27" name="円/楕円 26"/>
            <p:cNvSpPr/>
            <p:nvPr/>
          </p:nvSpPr>
          <p:spPr>
            <a:xfrm>
              <a:off x="473958" y="3101334"/>
              <a:ext cx="1355075" cy="560232"/>
            </a:xfrm>
            <a:prstGeom prst="ellipse">
              <a:avLst/>
            </a:prstGeom>
            <a:solidFill>
              <a:schemeClr val="bg1"/>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推進員</a:t>
              </a:r>
              <a:endParaRPr kumimoji="1" lang="ja-JP" altLang="en-US" dirty="0">
                <a:solidFill>
                  <a:schemeClr val="tx1"/>
                </a:solidFill>
              </a:endParaRPr>
            </a:p>
          </p:txBody>
        </p:sp>
        <p:sp>
          <p:nvSpPr>
            <p:cNvPr id="28" name="円/楕円 27"/>
            <p:cNvSpPr/>
            <p:nvPr/>
          </p:nvSpPr>
          <p:spPr>
            <a:xfrm>
              <a:off x="86532" y="3936779"/>
              <a:ext cx="1355075" cy="560232"/>
            </a:xfrm>
            <a:prstGeom prst="ellipse">
              <a:avLst/>
            </a:prstGeom>
            <a:solidFill>
              <a:schemeClr val="bg1"/>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推進員</a:t>
              </a:r>
              <a:endParaRPr kumimoji="1" lang="ja-JP" altLang="en-US" dirty="0">
                <a:solidFill>
                  <a:schemeClr val="tx1"/>
                </a:solidFill>
              </a:endParaRPr>
            </a:p>
          </p:txBody>
        </p:sp>
        <p:sp>
          <p:nvSpPr>
            <p:cNvPr id="29" name="円/楕円 28"/>
            <p:cNvSpPr/>
            <p:nvPr/>
          </p:nvSpPr>
          <p:spPr>
            <a:xfrm>
              <a:off x="7752659" y="2991284"/>
              <a:ext cx="914400" cy="560232"/>
            </a:xfrm>
            <a:prstGeom prst="ellipse">
              <a:avLst/>
            </a:prstGeom>
            <a:solidFill>
              <a:schemeClr val="bg1"/>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a:solidFill>
                    <a:schemeClr val="tx1"/>
                  </a:solidFill>
                </a:rPr>
                <a:t>ＯＢ</a:t>
              </a:r>
              <a:endParaRPr kumimoji="1" lang="ja-JP" altLang="en-US" dirty="0">
                <a:solidFill>
                  <a:schemeClr val="tx1"/>
                </a:solidFill>
              </a:endParaRPr>
            </a:p>
          </p:txBody>
        </p:sp>
        <p:sp>
          <p:nvSpPr>
            <p:cNvPr id="30" name="円/楕円 29"/>
            <p:cNvSpPr/>
            <p:nvPr/>
          </p:nvSpPr>
          <p:spPr>
            <a:xfrm>
              <a:off x="8114380" y="3881814"/>
              <a:ext cx="914400" cy="560232"/>
            </a:xfrm>
            <a:prstGeom prst="ellipse">
              <a:avLst/>
            </a:prstGeom>
            <a:solidFill>
              <a:schemeClr val="bg1"/>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a:solidFill>
                    <a:schemeClr val="tx1"/>
                  </a:solidFill>
                </a:rPr>
                <a:t>ＯＢ</a:t>
              </a:r>
              <a:endParaRPr kumimoji="1" lang="ja-JP" altLang="en-US" dirty="0">
                <a:solidFill>
                  <a:schemeClr val="tx1"/>
                </a:solidFill>
              </a:endParaRPr>
            </a:p>
          </p:txBody>
        </p:sp>
      </p:grpSp>
      <p:sp>
        <p:nvSpPr>
          <p:cNvPr id="32" name="正方形/長方形 31"/>
          <p:cNvSpPr/>
          <p:nvPr/>
        </p:nvSpPr>
        <p:spPr>
          <a:xfrm>
            <a:off x="304801" y="4763457"/>
            <a:ext cx="8588833" cy="1477328"/>
          </a:xfrm>
          <a:prstGeom prst="rect">
            <a:avLst/>
          </a:prstGeom>
        </p:spPr>
        <p:txBody>
          <a:bodyPr wrap="square">
            <a:spAutoFit/>
          </a:bodyPr>
          <a:lstStyle/>
          <a:p>
            <a:pPr>
              <a:spcAft>
                <a:spcPts val="600"/>
              </a:spcAft>
            </a:pPr>
            <a:r>
              <a:rPr lang="ja-JP" altLang="en-US" sz="2000" dirty="0">
                <a:solidFill>
                  <a:srgbClr val="0000FF"/>
                </a:solidFill>
              </a:rPr>
              <a:t>教室</a:t>
            </a:r>
            <a:r>
              <a:rPr lang="ja-JP" altLang="en-US" sz="2000" dirty="0" smtClean="0">
                <a:solidFill>
                  <a:srgbClr val="0000FF"/>
                </a:solidFill>
              </a:rPr>
              <a:t>を企画する</a:t>
            </a:r>
            <a:r>
              <a:rPr lang="ja-JP" altLang="en-US" sz="2000" dirty="0">
                <a:solidFill>
                  <a:srgbClr val="0000FF"/>
                </a:solidFill>
              </a:rPr>
              <a:t>段階から，教室終了後にＯＢ会として活動することを念頭に</a:t>
            </a:r>
            <a:r>
              <a:rPr lang="ja-JP" altLang="en-US" sz="2000" dirty="0" smtClean="0">
                <a:solidFill>
                  <a:srgbClr val="0000FF"/>
                </a:solidFill>
              </a:rPr>
              <a:t>置く</a:t>
            </a:r>
            <a:r>
              <a:rPr lang="ja-JP" altLang="en-US" sz="2000" dirty="0" smtClean="0"/>
              <a:t>。</a:t>
            </a:r>
            <a:endParaRPr lang="en-US" altLang="ja-JP" sz="2000" b="1" dirty="0">
              <a:solidFill>
                <a:srgbClr val="0000FF"/>
              </a:solidFill>
            </a:endParaRPr>
          </a:p>
          <a:p>
            <a:pPr>
              <a:spcAft>
                <a:spcPts val="600"/>
              </a:spcAft>
            </a:pPr>
            <a:r>
              <a:rPr lang="ja-JP" altLang="ja-JP" sz="2000" dirty="0" smtClean="0">
                <a:solidFill>
                  <a:srgbClr val="0000FF"/>
                </a:solidFill>
              </a:rPr>
              <a:t>参加者</a:t>
            </a:r>
            <a:r>
              <a:rPr lang="ja-JP" altLang="ja-JP" sz="2000" dirty="0">
                <a:solidFill>
                  <a:srgbClr val="0000FF"/>
                </a:solidFill>
              </a:rPr>
              <a:t>と行政が，学習カリキュラムなどを一緒</a:t>
            </a:r>
            <a:r>
              <a:rPr lang="ja-JP" altLang="ja-JP" sz="2000" dirty="0" smtClean="0">
                <a:solidFill>
                  <a:srgbClr val="0000FF"/>
                </a:solidFill>
              </a:rPr>
              <a:t>に企画</a:t>
            </a:r>
            <a:r>
              <a:rPr lang="ja-JP" altLang="en-US" sz="2000" dirty="0" smtClean="0">
                <a:solidFill>
                  <a:srgbClr val="0000FF"/>
                </a:solidFill>
              </a:rPr>
              <a:t>，</a:t>
            </a:r>
            <a:r>
              <a:rPr lang="ja-JP" altLang="ja-JP" sz="2000" dirty="0" smtClean="0">
                <a:solidFill>
                  <a:srgbClr val="0000FF"/>
                </a:solidFill>
              </a:rPr>
              <a:t>役割分担を</a:t>
            </a:r>
            <a:r>
              <a:rPr lang="ja-JP" altLang="ja-JP" sz="2000" dirty="0">
                <a:solidFill>
                  <a:srgbClr val="0000FF"/>
                </a:solidFill>
              </a:rPr>
              <a:t>行う</a:t>
            </a:r>
            <a:r>
              <a:rPr lang="ja-JP" altLang="ja-JP" sz="2000" dirty="0" smtClean="0">
                <a:solidFill>
                  <a:srgbClr val="0000FF"/>
                </a:solidFill>
              </a:rPr>
              <a:t>。</a:t>
            </a:r>
            <a:endParaRPr lang="en-US" altLang="ja-JP" sz="2000" dirty="0" smtClean="0">
              <a:solidFill>
                <a:srgbClr val="0000FF"/>
              </a:solidFill>
            </a:endParaRPr>
          </a:p>
          <a:p>
            <a:r>
              <a:rPr lang="ja-JP" altLang="ja-JP" sz="2000" dirty="0" smtClean="0">
                <a:solidFill>
                  <a:srgbClr val="0000FF"/>
                </a:solidFill>
              </a:rPr>
              <a:t>教室</a:t>
            </a:r>
            <a:r>
              <a:rPr lang="ja-JP" altLang="ja-JP" sz="2000" dirty="0">
                <a:solidFill>
                  <a:srgbClr val="0000FF"/>
                </a:solidFill>
              </a:rPr>
              <a:t>の運営にあたり，関係する団体・組織からの支援協力を得たり，</a:t>
            </a:r>
            <a:r>
              <a:rPr lang="ja-JP" altLang="ja-JP" sz="2000" dirty="0" smtClean="0">
                <a:solidFill>
                  <a:srgbClr val="0000FF"/>
                </a:solidFill>
              </a:rPr>
              <a:t>グループ</a:t>
            </a:r>
            <a:r>
              <a:rPr lang="ja-JP" altLang="en-US" sz="2000" dirty="0">
                <a:solidFill>
                  <a:srgbClr val="0000FF"/>
                </a:solidFill>
              </a:rPr>
              <a:t>や</a:t>
            </a:r>
            <a:r>
              <a:rPr lang="ja-JP" altLang="ja-JP" sz="2000" dirty="0" smtClean="0">
                <a:solidFill>
                  <a:srgbClr val="0000FF"/>
                </a:solidFill>
              </a:rPr>
              <a:t>組織間</a:t>
            </a:r>
            <a:r>
              <a:rPr lang="ja-JP" altLang="en-US" sz="2000" dirty="0" smtClean="0">
                <a:solidFill>
                  <a:srgbClr val="0000FF"/>
                </a:solidFill>
              </a:rPr>
              <a:t>の</a:t>
            </a:r>
            <a:r>
              <a:rPr lang="ja-JP" altLang="ja-JP" sz="2000" dirty="0" smtClean="0">
                <a:solidFill>
                  <a:srgbClr val="0000FF"/>
                </a:solidFill>
              </a:rPr>
              <a:t>連携</a:t>
            </a:r>
            <a:r>
              <a:rPr lang="ja-JP" altLang="ja-JP" sz="2000" dirty="0">
                <a:solidFill>
                  <a:srgbClr val="0000FF"/>
                </a:solidFill>
              </a:rPr>
              <a:t>を図るため関係機関・団体と協議を</a:t>
            </a:r>
            <a:r>
              <a:rPr lang="ja-JP" altLang="ja-JP" sz="2000" dirty="0" smtClean="0">
                <a:solidFill>
                  <a:srgbClr val="0000FF"/>
                </a:solidFill>
              </a:rPr>
              <a:t>行う</a:t>
            </a:r>
            <a:r>
              <a:rPr lang="ja-JP" altLang="en-US" sz="2000" dirty="0" smtClean="0">
                <a:solidFill>
                  <a:srgbClr val="0000FF"/>
                </a:solidFill>
              </a:rPr>
              <a:t>。</a:t>
            </a:r>
            <a:endParaRPr lang="ja-JP" altLang="en-US" sz="2000" dirty="0">
              <a:solidFill>
                <a:srgbClr val="0000FF"/>
              </a:solidFill>
            </a:endParaRPr>
          </a:p>
        </p:txBody>
      </p:sp>
      <p:sp>
        <p:nvSpPr>
          <p:cNvPr id="33" name="正方形/長方形 32"/>
          <p:cNvSpPr/>
          <p:nvPr/>
        </p:nvSpPr>
        <p:spPr>
          <a:xfrm>
            <a:off x="304801" y="6150800"/>
            <a:ext cx="8806543" cy="707886"/>
          </a:xfrm>
          <a:prstGeom prst="rect">
            <a:avLst/>
          </a:prstGeom>
        </p:spPr>
        <p:txBody>
          <a:bodyPr wrap="square">
            <a:spAutoFit/>
          </a:bodyPr>
          <a:lstStyle/>
          <a:p>
            <a:r>
              <a:rPr lang="ja-JP" altLang="en-US" sz="2000" dirty="0" smtClean="0">
                <a:solidFill>
                  <a:srgbClr val="0000FF"/>
                </a:solidFill>
              </a:rPr>
              <a:t>講座終了後</a:t>
            </a:r>
            <a:r>
              <a:rPr lang="ja-JP" altLang="ja-JP" sz="2000" dirty="0" smtClean="0">
                <a:solidFill>
                  <a:srgbClr val="0000FF"/>
                </a:solidFill>
              </a:rPr>
              <a:t>は</a:t>
            </a:r>
            <a:r>
              <a:rPr lang="ja-JP" altLang="ja-JP" sz="2000" dirty="0">
                <a:solidFill>
                  <a:srgbClr val="0000FF"/>
                </a:solidFill>
              </a:rPr>
              <a:t>，気軽な「集い」から開始し，活動の広がりに</a:t>
            </a:r>
            <a:r>
              <a:rPr lang="ja-JP" altLang="ja-JP" sz="2000" dirty="0" smtClean="0">
                <a:solidFill>
                  <a:srgbClr val="0000FF"/>
                </a:solidFill>
              </a:rPr>
              <a:t>より</a:t>
            </a:r>
            <a:r>
              <a:rPr lang="ja-JP" altLang="en-US" sz="2000" dirty="0" smtClean="0">
                <a:solidFill>
                  <a:srgbClr val="0000FF"/>
                </a:solidFill>
              </a:rPr>
              <a:t>，</a:t>
            </a:r>
            <a:r>
              <a:rPr lang="ja-JP" altLang="ja-JP" sz="2000" dirty="0" smtClean="0">
                <a:solidFill>
                  <a:srgbClr val="0000FF"/>
                </a:solidFill>
              </a:rPr>
              <a:t>地域</a:t>
            </a:r>
            <a:r>
              <a:rPr lang="ja-JP" altLang="ja-JP" sz="2000" dirty="0">
                <a:solidFill>
                  <a:srgbClr val="0000FF"/>
                </a:solidFill>
              </a:rPr>
              <a:t>活動の「場」を提供</a:t>
            </a:r>
            <a:r>
              <a:rPr lang="ja-JP" altLang="ja-JP" sz="2000" dirty="0" smtClean="0">
                <a:solidFill>
                  <a:srgbClr val="0000FF"/>
                </a:solidFill>
              </a:rPr>
              <a:t>したり</a:t>
            </a:r>
            <a:r>
              <a:rPr lang="ja-JP" altLang="en-US" sz="2000" dirty="0" smtClean="0">
                <a:solidFill>
                  <a:srgbClr val="0000FF"/>
                </a:solidFill>
              </a:rPr>
              <a:t>，</a:t>
            </a:r>
            <a:r>
              <a:rPr lang="ja-JP" altLang="ja-JP" sz="2000" dirty="0" smtClean="0">
                <a:solidFill>
                  <a:srgbClr val="0000FF"/>
                </a:solidFill>
              </a:rPr>
              <a:t>必要</a:t>
            </a:r>
            <a:r>
              <a:rPr lang="ja-JP" altLang="ja-JP" sz="2000" dirty="0">
                <a:solidFill>
                  <a:srgbClr val="0000FF"/>
                </a:solidFill>
              </a:rPr>
              <a:t>な支援を随時行いながら自主的な活動の展開を促す。</a:t>
            </a:r>
            <a:endParaRPr lang="ja-JP" altLang="en-US" sz="2000" dirty="0">
              <a:solidFill>
                <a:srgbClr val="0000FF"/>
              </a:solidFill>
            </a:endParaRPr>
          </a:p>
        </p:txBody>
      </p:sp>
    </p:spTree>
    <p:extLst>
      <p:ext uri="{BB962C8B-B14F-4D97-AF65-F5344CB8AC3E}">
        <p14:creationId xmlns:p14="http://schemas.microsoft.com/office/powerpoint/2010/main" val="21056169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2">
                                            <p:txEl>
                                              <p:pRg st="0" end="0"/>
                                            </p:txEl>
                                          </p:spTgt>
                                        </p:tgtEl>
                                        <p:attrNameLst>
                                          <p:attrName>style.visibility</p:attrName>
                                        </p:attrNameLst>
                                      </p:cBhvr>
                                      <p:to>
                                        <p:strVal val="visible"/>
                                      </p:to>
                                    </p:set>
                                    <p:animEffect transition="in" filter="fade">
                                      <p:cBhvr>
                                        <p:cTn id="7" dur="500"/>
                                        <p:tgtEl>
                                          <p:spTgt spid="3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2">
                                            <p:txEl>
                                              <p:pRg st="1" end="1"/>
                                            </p:txEl>
                                          </p:spTgt>
                                        </p:tgtEl>
                                        <p:attrNameLst>
                                          <p:attrName>style.visibility</p:attrName>
                                        </p:attrNameLst>
                                      </p:cBhvr>
                                      <p:to>
                                        <p:strVal val="visible"/>
                                      </p:to>
                                    </p:set>
                                    <p:animEffect transition="in" filter="fade">
                                      <p:cBhvr>
                                        <p:cTn id="12" dur="500"/>
                                        <p:tgtEl>
                                          <p:spTgt spid="3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2">
                                            <p:txEl>
                                              <p:pRg st="2" end="2"/>
                                            </p:txEl>
                                          </p:spTgt>
                                        </p:tgtEl>
                                        <p:attrNameLst>
                                          <p:attrName>style.visibility</p:attrName>
                                        </p:attrNameLst>
                                      </p:cBhvr>
                                      <p:to>
                                        <p:strVal val="visible"/>
                                      </p:to>
                                    </p:set>
                                    <p:animEffect transition="in" filter="fade">
                                      <p:cBhvr>
                                        <p:cTn id="17" dur="500"/>
                                        <p:tgtEl>
                                          <p:spTgt spid="3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3"/>
                                        </p:tgtEl>
                                        <p:attrNameLst>
                                          <p:attrName>style.visibility</p:attrName>
                                        </p:attrNameLst>
                                      </p:cBhvr>
                                      <p:to>
                                        <p:strVal val="visible"/>
                                      </p:to>
                                    </p:set>
                                    <p:animEffect transition="in" filter="fade">
                                      <p:cBhvr>
                                        <p:cTn id="22" dur="500"/>
                                        <p:tgtEl>
                                          <p:spTgt spid="3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128144"/>
            <a:ext cx="8229600" cy="1143000"/>
          </a:xfrm>
        </p:spPr>
        <p:txBody>
          <a:bodyPr>
            <a:normAutofit/>
          </a:bodyPr>
          <a:lstStyle/>
          <a:p>
            <a:r>
              <a:rPr kumimoji="1" lang="ja-JP" altLang="en-US" sz="3600" dirty="0" smtClean="0">
                <a:solidFill>
                  <a:srgbClr val="FF0000"/>
                </a:solidFill>
              </a:rPr>
              <a:t>当事者方式の立ち上げ</a:t>
            </a:r>
            <a:endParaRPr kumimoji="1" lang="ja-JP" altLang="en-US" sz="3600" dirty="0">
              <a:solidFill>
                <a:srgbClr val="FF0000"/>
              </a:solidFill>
            </a:endParaRPr>
          </a:p>
        </p:txBody>
      </p:sp>
      <p:sp>
        <p:nvSpPr>
          <p:cNvPr id="4" name="円/楕円 3"/>
          <p:cNvSpPr/>
          <p:nvPr/>
        </p:nvSpPr>
        <p:spPr>
          <a:xfrm>
            <a:off x="829582" y="2543592"/>
            <a:ext cx="2413407" cy="2255671"/>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円/楕円 4"/>
          <p:cNvSpPr/>
          <p:nvPr/>
        </p:nvSpPr>
        <p:spPr>
          <a:xfrm>
            <a:off x="5677726" y="2507067"/>
            <a:ext cx="2410378" cy="2300746"/>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円/楕円 5"/>
          <p:cNvSpPr/>
          <p:nvPr/>
        </p:nvSpPr>
        <p:spPr>
          <a:xfrm>
            <a:off x="1822632" y="4296256"/>
            <a:ext cx="382502" cy="368896"/>
          </a:xfrm>
          <a:prstGeom prst="ellipse">
            <a:avLst/>
          </a:prstGeom>
          <a:solidFill>
            <a:srgbClr val="E44A6B"/>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円/楕円 6"/>
          <p:cNvSpPr/>
          <p:nvPr/>
        </p:nvSpPr>
        <p:spPr>
          <a:xfrm>
            <a:off x="1285838" y="4246176"/>
            <a:ext cx="382502" cy="368896"/>
          </a:xfrm>
          <a:prstGeom prst="ellipse">
            <a:avLst/>
          </a:prstGeom>
          <a:solidFill>
            <a:srgbClr val="E44A6B"/>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円/楕円 7"/>
          <p:cNvSpPr/>
          <p:nvPr/>
        </p:nvSpPr>
        <p:spPr>
          <a:xfrm>
            <a:off x="1685129" y="3733220"/>
            <a:ext cx="382502" cy="368896"/>
          </a:xfrm>
          <a:prstGeom prst="ellipse">
            <a:avLst/>
          </a:prstGeom>
          <a:solidFill>
            <a:srgbClr val="E44A6B"/>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円/楕円 8"/>
          <p:cNvSpPr/>
          <p:nvPr/>
        </p:nvSpPr>
        <p:spPr>
          <a:xfrm>
            <a:off x="1631381" y="2610815"/>
            <a:ext cx="382502" cy="368896"/>
          </a:xfrm>
          <a:prstGeom prst="ellipse">
            <a:avLst/>
          </a:prstGeom>
          <a:solidFill>
            <a:srgbClr val="E44A6B"/>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円/楕円 10"/>
          <p:cNvSpPr/>
          <p:nvPr/>
        </p:nvSpPr>
        <p:spPr>
          <a:xfrm>
            <a:off x="7459895" y="2901597"/>
            <a:ext cx="382502" cy="368896"/>
          </a:xfrm>
          <a:prstGeom prst="ellipse">
            <a:avLst/>
          </a:prstGeom>
          <a:solidFill>
            <a:schemeClr val="accent4"/>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円/楕円 11"/>
          <p:cNvSpPr/>
          <p:nvPr/>
        </p:nvSpPr>
        <p:spPr>
          <a:xfrm>
            <a:off x="953265" y="3796771"/>
            <a:ext cx="382502" cy="368896"/>
          </a:xfrm>
          <a:prstGeom prst="ellipse">
            <a:avLst/>
          </a:prstGeom>
          <a:solidFill>
            <a:srgbClr val="E44A6B"/>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円/楕円 13"/>
          <p:cNvSpPr/>
          <p:nvPr/>
        </p:nvSpPr>
        <p:spPr>
          <a:xfrm>
            <a:off x="6724722" y="3968849"/>
            <a:ext cx="382502" cy="368896"/>
          </a:xfrm>
          <a:prstGeom prst="ellipse">
            <a:avLst/>
          </a:prstGeom>
          <a:solidFill>
            <a:schemeClr val="accent4"/>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円/楕円 14"/>
          <p:cNvSpPr/>
          <p:nvPr/>
        </p:nvSpPr>
        <p:spPr>
          <a:xfrm>
            <a:off x="5703477" y="3377801"/>
            <a:ext cx="382502" cy="368896"/>
          </a:xfrm>
          <a:prstGeom prst="ellipse">
            <a:avLst/>
          </a:prstGeom>
          <a:solidFill>
            <a:schemeClr val="accent4"/>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円/楕円 15"/>
          <p:cNvSpPr/>
          <p:nvPr/>
        </p:nvSpPr>
        <p:spPr>
          <a:xfrm>
            <a:off x="6366355" y="4294123"/>
            <a:ext cx="382502" cy="368896"/>
          </a:xfrm>
          <a:prstGeom prst="ellipse">
            <a:avLst/>
          </a:prstGeom>
          <a:solidFill>
            <a:schemeClr val="accent4"/>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円/楕円 16"/>
          <p:cNvSpPr/>
          <p:nvPr/>
        </p:nvSpPr>
        <p:spPr>
          <a:xfrm>
            <a:off x="6912216" y="4346905"/>
            <a:ext cx="382502" cy="368896"/>
          </a:xfrm>
          <a:prstGeom prst="ellipse">
            <a:avLst/>
          </a:prstGeom>
          <a:solidFill>
            <a:schemeClr val="accent4"/>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円/楕円 17"/>
          <p:cNvSpPr/>
          <p:nvPr/>
        </p:nvSpPr>
        <p:spPr>
          <a:xfrm>
            <a:off x="6756615" y="2557247"/>
            <a:ext cx="382502" cy="368896"/>
          </a:xfrm>
          <a:prstGeom prst="ellipse">
            <a:avLst/>
          </a:prstGeom>
          <a:solidFill>
            <a:schemeClr val="accent4"/>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 name="円/楕円 19"/>
          <p:cNvSpPr/>
          <p:nvPr/>
        </p:nvSpPr>
        <p:spPr>
          <a:xfrm>
            <a:off x="7226995" y="3978495"/>
            <a:ext cx="382502" cy="368896"/>
          </a:xfrm>
          <a:prstGeom prst="ellipse">
            <a:avLst/>
          </a:prstGeom>
          <a:solidFill>
            <a:schemeClr val="accent4"/>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1" name="正方形/長方形 20"/>
          <p:cNvSpPr/>
          <p:nvPr/>
        </p:nvSpPr>
        <p:spPr>
          <a:xfrm>
            <a:off x="957942" y="3206446"/>
            <a:ext cx="1675604" cy="456262"/>
          </a:xfrm>
          <a:prstGeom prst="rect">
            <a:avLst/>
          </a:prstGeom>
          <a:solidFill>
            <a:srgbClr val="C2DAF0"/>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3" name="テキスト ボックス 22"/>
          <p:cNvSpPr txBox="1"/>
          <p:nvPr/>
        </p:nvSpPr>
        <p:spPr>
          <a:xfrm>
            <a:off x="979710" y="3274513"/>
            <a:ext cx="1752599" cy="369331"/>
          </a:xfrm>
          <a:prstGeom prst="rect">
            <a:avLst/>
          </a:prstGeom>
          <a:noFill/>
          <a:ln w="12700">
            <a:noFill/>
          </a:ln>
        </p:spPr>
        <p:txBody>
          <a:bodyPr wrap="square" rtlCol="0">
            <a:spAutoFit/>
          </a:bodyPr>
          <a:lstStyle/>
          <a:p>
            <a:r>
              <a:rPr lang="ja-JP" altLang="en-US" dirty="0" smtClean="0"/>
              <a:t>子育て</a:t>
            </a:r>
            <a:r>
              <a:rPr lang="ja-JP" altLang="en-US" dirty="0"/>
              <a:t>サークル</a:t>
            </a:r>
            <a:endParaRPr kumimoji="1" lang="ja-JP" altLang="en-US" dirty="0"/>
          </a:p>
        </p:txBody>
      </p:sp>
      <p:sp>
        <p:nvSpPr>
          <p:cNvPr id="24" name="円/楕円 23"/>
          <p:cNvSpPr/>
          <p:nvPr/>
        </p:nvSpPr>
        <p:spPr>
          <a:xfrm>
            <a:off x="2798971" y="3305479"/>
            <a:ext cx="382502" cy="368896"/>
          </a:xfrm>
          <a:prstGeom prst="ellipse">
            <a:avLst/>
          </a:prstGeom>
          <a:solidFill>
            <a:srgbClr val="E44A6B"/>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5" name="円/楕円 24"/>
          <p:cNvSpPr/>
          <p:nvPr/>
        </p:nvSpPr>
        <p:spPr>
          <a:xfrm>
            <a:off x="2218739" y="4122317"/>
            <a:ext cx="382502" cy="368896"/>
          </a:xfrm>
          <a:prstGeom prst="ellipse">
            <a:avLst/>
          </a:prstGeom>
          <a:solidFill>
            <a:srgbClr val="E44A6B"/>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6" name="円/楕円 25"/>
          <p:cNvSpPr/>
          <p:nvPr/>
        </p:nvSpPr>
        <p:spPr>
          <a:xfrm>
            <a:off x="1250830" y="2766845"/>
            <a:ext cx="382502" cy="368896"/>
          </a:xfrm>
          <a:prstGeom prst="ellipse">
            <a:avLst/>
          </a:prstGeom>
          <a:solidFill>
            <a:srgbClr val="E44A6B"/>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 name="正方形/長方形 21"/>
          <p:cNvSpPr/>
          <p:nvPr/>
        </p:nvSpPr>
        <p:spPr>
          <a:xfrm>
            <a:off x="6201325" y="3382606"/>
            <a:ext cx="1738965" cy="510061"/>
          </a:xfrm>
          <a:prstGeom prst="rect">
            <a:avLst/>
          </a:prstGeom>
          <a:solidFill>
            <a:srgbClr val="C2DAF0"/>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7" name="テキスト ボックス 26"/>
          <p:cNvSpPr txBox="1"/>
          <p:nvPr/>
        </p:nvSpPr>
        <p:spPr>
          <a:xfrm>
            <a:off x="6064717" y="3494598"/>
            <a:ext cx="2045148" cy="369332"/>
          </a:xfrm>
          <a:prstGeom prst="rect">
            <a:avLst/>
          </a:prstGeom>
          <a:noFill/>
          <a:ln w="12700">
            <a:noFill/>
          </a:ln>
        </p:spPr>
        <p:txBody>
          <a:bodyPr wrap="square" rtlCol="0">
            <a:spAutoFit/>
          </a:bodyPr>
          <a:lstStyle/>
          <a:p>
            <a:r>
              <a:rPr kumimoji="1" lang="ja-JP" altLang="en-US" dirty="0" smtClean="0"/>
              <a:t>　当事者・家族会</a:t>
            </a:r>
            <a:endParaRPr kumimoji="1" lang="ja-JP" altLang="en-US" dirty="0"/>
          </a:p>
        </p:txBody>
      </p:sp>
      <p:sp>
        <p:nvSpPr>
          <p:cNvPr id="28" name="円/楕円 27"/>
          <p:cNvSpPr/>
          <p:nvPr/>
        </p:nvSpPr>
        <p:spPr>
          <a:xfrm>
            <a:off x="3273418" y="933545"/>
            <a:ext cx="2410378" cy="2300746"/>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9" name="正方形/長方形 28"/>
          <p:cNvSpPr/>
          <p:nvPr/>
        </p:nvSpPr>
        <p:spPr>
          <a:xfrm>
            <a:off x="4127197" y="1756417"/>
            <a:ext cx="1165722" cy="395905"/>
          </a:xfrm>
          <a:prstGeom prst="rect">
            <a:avLst/>
          </a:prstGeom>
          <a:solidFill>
            <a:srgbClr val="C2DAF0"/>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0" name="テキスト ボックス 29"/>
          <p:cNvSpPr txBox="1"/>
          <p:nvPr/>
        </p:nvSpPr>
        <p:spPr>
          <a:xfrm>
            <a:off x="4170853" y="1798244"/>
            <a:ext cx="1110737" cy="331392"/>
          </a:xfrm>
          <a:prstGeom prst="rect">
            <a:avLst/>
          </a:prstGeom>
          <a:noFill/>
          <a:ln w="12700">
            <a:noFill/>
          </a:ln>
        </p:spPr>
        <p:txBody>
          <a:bodyPr wrap="square" rtlCol="0">
            <a:spAutoFit/>
          </a:bodyPr>
          <a:lstStyle/>
          <a:p>
            <a:pPr algn="ctr"/>
            <a:r>
              <a:rPr kumimoji="1" lang="ja-JP" altLang="en-US" dirty="0" smtClean="0"/>
              <a:t>親父の会</a:t>
            </a:r>
            <a:endParaRPr kumimoji="1" lang="ja-JP" altLang="en-US" dirty="0"/>
          </a:p>
        </p:txBody>
      </p:sp>
      <p:sp>
        <p:nvSpPr>
          <p:cNvPr id="31" name="円/楕円 30"/>
          <p:cNvSpPr/>
          <p:nvPr/>
        </p:nvSpPr>
        <p:spPr>
          <a:xfrm>
            <a:off x="3661209" y="1244038"/>
            <a:ext cx="382502" cy="368896"/>
          </a:xfrm>
          <a:prstGeom prst="ellipse">
            <a:avLst/>
          </a:prstGeom>
          <a:solidFill>
            <a:schemeClr val="accent6"/>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2" name="円/楕円 31"/>
          <p:cNvSpPr/>
          <p:nvPr/>
        </p:nvSpPr>
        <p:spPr>
          <a:xfrm>
            <a:off x="4971784" y="1236491"/>
            <a:ext cx="382502" cy="368896"/>
          </a:xfrm>
          <a:prstGeom prst="ellipse">
            <a:avLst/>
          </a:prstGeom>
          <a:solidFill>
            <a:schemeClr val="accent6"/>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3" name="円/楕円 32"/>
          <p:cNvSpPr/>
          <p:nvPr/>
        </p:nvSpPr>
        <p:spPr>
          <a:xfrm>
            <a:off x="3444782" y="1666626"/>
            <a:ext cx="382502" cy="368896"/>
          </a:xfrm>
          <a:prstGeom prst="ellipse">
            <a:avLst/>
          </a:prstGeom>
          <a:solidFill>
            <a:schemeClr val="accent6"/>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4" name="円/楕円 33"/>
          <p:cNvSpPr/>
          <p:nvPr/>
        </p:nvSpPr>
        <p:spPr>
          <a:xfrm>
            <a:off x="4469867" y="2791182"/>
            <a:ext cx="382502" cy="368896"/>
          </a:xfrm>
          <a:prstGeom prst="ellipse">
            <a:avLst/>
          </a:prstGeom>
          <a:solidFill>
            <a:schemeClr val="accent6"/>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5" name="円/楕円 34"/>
          <p:cNvSpPr/>
          <p:nvPr/>
        </p:nvSpPr>
        <p:spPr>
          <a:xfrm>
            <a:off x="4419836" y="1299981"/>
            <a:ext cx="382502" cy="368896"/>
          </a:xfrm>
          <a:prstGeom prst="ellipse">
            <a:avLst/>
          </a:prstGeom>
          <a:solidFill>
            <a:schemeClr val="accent6"/>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7" name="円/楕円 36"/>
          <p:cNvSpPr/>
          <p:nvPr/>
        </p:nvSpPr>
        <p:spPr>
          <a:xfrm>
            <a:off x="4175921" y="2390620"/>
            <a:ext cx="382502" cy="368896"/>
          </a:xfrm>
          <a:prstGeom prst="ellipse">
            <a:avLst/>
          </a:prstGeom>
          <a:solidFill>
            <a:schemeClr val="accent6"/>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8" name="円/楕円 37"/>
          <p:cNvSpPr/>
          <p:nvPr/>
        </p:nvSpPr>
        <p:spPr>
          <a:xfrm>
            <a:off x="3785818" y="2630318"/>
            <a:ext cx="382502" cy="368896"/>
          </a:xfrm>
          <a:prstGeom prst="ellipse">
            <a:avLst/>
          </a:prstGeom>
          <a:solidFill>
            <a:schemeClr val="accent6"/>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9" name="円/楕円 38"/>
          <p:cNvSpPr/>
          <p:nvPr/>
        </p:nvSpPr>
        <p:spPr>
          <a:xfrm>
            <a:off x="4068805" y="992302"/>
            <a:ext cx="382502" cy="368896"/>
          </a:xfrm>
          <a:prstGeom prst="ellipse">
            <a:avLst/>
          </a:prstGeom>
          <a:solidFill>
            <a:schemeClr val="accent6"/>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40" name="直線矢印コネクタ 39"/>
          <p:cNvCxnSpPr/>
          <p:nvPr/>
        </p:nvCxnSpPr>
        <p:spPr>
          <a:xfrm flipV="1">
            <a:off x="2710543" y="2456184"/>
            <a:ext cx="813410" cy="526501"/>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1" name="直線矢印コネクタ 40"/>
          <p:cNvCxnSpPr/>
          <p:nvPr/>
        </p:nvCxnSpPr>
        <p:spPr>
          <a:xfrm flipH="1">
            <a:off x="2816207" y="2677884"/>
            <a:ext cx="863164" cy="577447"/>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2" name="直線矢印コネクタ 41"/>
          <p:cNvCxnSpPr/>
          <p:nvPr/>
        </p:nvCxnSpPr>
        <p:spPr>
          <a:xfrm>
            <a:off x="5377543" y="2340427"/>
            <a:ext cx="870857" cy="620486"/>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3" name="直線矢印コネクタ 42"/>
          <p:cNvCxnSpPr/>
          <p:nvPr/>
        </p:nvCxnSpPr>
        <p:spPr>
          <a:xfrm flipH="1" flipV="1">
            <a:off x="5158059" y="2650116"/>
            <a:ext cx="807312" cy="550283"/>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44" name="円/楕円 43"/>
          <p:cNvSpPr/>
          <p:nvPr/>
        </p:nvSpPr>
        <p:spPr>
          <a:xfrm>
            <a:off x="2678053" y="3831876"/>
            <a:ext cx="382502" cy="368896"/>
          </a:xfrm>
          <a:prstGeom prst="ellipse">
            <a:avLst/>
          </a:prstGeom>
          <a:solidFill>
            <a:schemeClr val="accent4"/>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5" name="円/楕円 44"/>
          <p:cNvSpPr/>
          <p:nvPr/>
        </p:nvSpPr>
        <p:spPr>
          <a:xfrm>
            <a:off x="4717154" y="2304540"/>
            <a:ext cx="382502" cy="368896"/>
          </a:xfrm>
          <a:prstGeom prst="ellipse">
            <a:avLst/>
          </a:prstGeom>
          <a:solidFill>
            <a:schemeClr val="accent4"/>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6" name="円/楕円 45"/>
          <p:cNvSpPr/>
          <p:nvPr/>
        </p:nvSpPr>
        <p:spPr>
          <a:xfrm>
            <a:off x="2029001" y="2770555"/>
            <a:ext cx="382502" cy="368896"/>
          </a:xfrm>
          <a:prstGeom prst="ellipse">
            <a:avLst/>
          </a:prstGeom>
          <a:solidFill>
            <a:schemeClr val="accent6"/>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7" name="円/楕円 46"/>
          <p:cNvSpPr/>
          <p:nvPr/>
        </p:nvSpPr>
        <p:spPr>
          <a:xfrm>
            <a:off x="6498857" y="2919207"/>
            <a:ext cx="382502" cy="368896"/>
          </a:xfrm>
          <a:prstGeom prst="ellipse">
            <a:avLst/>
          </a:prstGeom>
          <a:solidFill>
            <a:schemeClr val="accent6"/>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8" name="円/楕円 47"/>
          <p:cNvSpPr/>
          <p:nvPr/>
        </p:nvSpPr>
        <p:spPr>
          <a:xfrm>
            <a:off x="6074296" y="3969542"/>
            <a:ext cx="382502" cy="368896"/>
          </a:xfrm>
          <a:prstGeom prst="ellipse">
            <a:avLst/>
          </a:prstGeom>
          <a:solidFill>
            <a:srgbClr val="E44A6B"/>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9" name="円/楕円 48"/>
          <p:cNvSpPr/>
          <p:nvPr/>
        </p:nvSpPr>
        <p:spPr>
          <a:xfrm>
            <a:off x="3594071" y="2097564"/>
            <a:ext cx="382502" cy="368896"/>
          </a:xfrm>
          <a:prstGeom prst="ellipse">
            <a:avLst/>
          </a:prstGeom>
          <a:solidFill>
            <a:srgbClr val="E44A6B"/>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0" name="円/楕円 49"/>
          <p:cNvSpPr/>
          <p:nvPr/>
        </p:nvSpPr>
        <p:spPr>
          <a:xfrm>
            <a:off x="6979004" y="2911505"/>
            <a:ext cx="382502" cy="368896"/>
          </a:xfrm>
          <a:prstGeom prst="ellipse">
            <a:avLst/>
          </a:prstGeom>
          <a:solidFill>
            <a:schemeClr val="accent4"/>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51" name="直線矢印コネクタ 50"/>
          <p:cNvCxnSpPr/>
          <p:nvPr/>
        </p:nvCxnSpPr>
        <p:spPr>
          <a:xfrm flipH="1" flipV="1">
            <a:off x="3121128" y="3874820"/>
            <a:ext cx="2680958" cy="11380"/>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52" name="直線矢印コネクタ 51"/>
          <p:cNvCxnSpPr/>
          <p:nvPr/>
        </p:nvCxnSpPr>
        <p:spPr>
          <a:xfrm flipV="1">
            <a:off x="2965635" y="4267199"/>
            <a:ext cx="2988851" cy="4037"/>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58" name="正方形/長方形 57"/>
          <p:cNvSpPr/>
          <p:nvPr/>
        </p:nvSpPr>
        <p:spPr>
          <a:xfrm>
            <a:off x="348345" y="4930938"/>
            <a:ext cx="8686800" cy="1938992"/>
          </a:xfrm>
          <a:prstGeom prst="rect">
            <a:avLst/>
          </a:prstGeom>
        </p:spPr>
        <p:txBody>
          <a:bodyPr wrap="square">
            <a:spAutoFit/>
          </a:bodyPr>
          <a:lstStyle/>
          <a:p>
            <a:r>
              <a:rPr lang="ja-JP" altLang="en-US" sz="2000" dirty="0" smtClean="0">
                <a:solidFill>
                  <a:srgbClr val="0000FF"/>
                </a:solidFill>
              </a:rPr>
              <a:t>当事者やその家族が，組織化することの意義や目的を理解してもらう。</a:t>
            </a:r>
            <a:endParaRPr lang="en-US" altLang="ja-JP" sz="2000" dirty="0" smtClean="0">
              <a:solidFill>
                <a:srgbClr val="0000FF"/>
              </a:solidFill>
            </a:endParaRPr>
          </a:p>
          <a:p>
            <a:r>
              <a:rPr lang="ja-JP" altLang="en-US" sz="2000" dirty="0">
                <a:solidFill>
                  <a:srgbClr val="0000FF"/>
                </a:solidFill>
              </a:rPr>
              <a:t>その目的</a:t>
            </a:r>
            <a:r>
              <a:rPr lang="ja-JP" altLang="en-US" sz="2000" dirty="0" smtClean="0">
                <a:solidFill>
                  <a:srgbClr val="0000FF"/>
                </a:solidFill>
              </a:rPr>
              <a:t>を達成するためには，組織内の学習や活動だけでなく，</a:t>
            </a:r>
            <a:r>
              <a:rPr lang="ja-JP" altLang="ja-JP" sz="2000" dirty="0" smtClean="0">
                <a:solidFill>
                  <a:srgbClr val="0000FF"/>
                </a:solidFill>
              </a:rPr>
              <a:t>当事者が地域</a:t>
            </a:r>
            <a:r>
              <a:rPr lang="ja-JP" altLang="ja-JP" sz="2000" dirty="0">
                <a:solidFill>
                  <a:srgbClr val="0000FF"/>
                </a:solidFill>
              </a:rPr>
              <a:t>でいきいきと暮らせるまちづくりに</a:t>
            </a:r>
            <a:r>
              <a:rPr lang="ja-JP" altLang="ja-JP" sz="2000" dirty="0" smtClean="0">
                <a:solidFill>
                  <a:srgbClr val="0000FF"/>
                </a:solidFill>
              </a:rPr>
              <a:t>ついて</a:t>
            </a:r>
            <a:r>
              <a:rPr lang="ja-JP" altLang="en-US" sz="2000" dirty="0" smtClean="0">
                <a:solidFill>
                  <a:srgbClr val="0000FF"/>
                </a:solidFill>
              </a:rPr>
              <a:t>，他団体と一緒に</a:t>
            </a:r>
            <a:r>
              <a:rPr lang="ja-JP" altLang="ja-JP" sz="2000" dirty="0" smtClean="0">
                <a:solidFill>
                  <a:srgbClr val="0000FF"/>
                </a:solidFill>
              </a:rPr>
              <a:t>学習</a:t>
            </a:r>
            <a:r>
              <a:rPr lang="ja-JP" altLang="ja-JP" sz="2000" dirty="0">
                <a:solidFill>
                  <a:srgbClr val="0000FF"/>
                </a:solidFill>
              </a:rPr>
              <a:t>する機会</a:t>
            </a:r>
            <a:r>
              <a:rPr lang="ja-JP" altLang="ja-JP" sz="2000" dirty="0" smtClean="0">
                <a:solidFill>
                  <a:srgbClr val="0000FF"/>
                </a:solidFill>
              </a:rPr>
              <a:t>を</a:t>
            </a:r>
            <a:r>
              <a:rPr lang="ja-JP" altLang="en-US" sz="2000" dirty="0" smtClean="0">
                <a:solidFill>
                  <a:srgbClr val="0000FF"/>
                </a:solidFill>
              </a:rPr>
              <a:t>持つなど</a:t>
            </a:r>
            <a:r>
              <a:rPr lang="ja-JP" altLang="ja-JP" sz="2000" dirty="0" smtClean="0">
                <a:solidFill>
                  <a:srgbClr val="0000FF"/>
                </a:solidFill>
              </a:rPr>
              <a:t>，</a:t>
            </a:r>
            <a:r>
              <a:rPr lang="ja-JP" altLang="ja-JP" sz="2000" dirty="0">
                <a:solidFill>
                  <a:srgbClr val="0000FF"/>
                </a:solidFill>
              </a:rPr>
              <a:t>他の団体・組織</a:t>
            </a:r>
            <a:r>
              <a:rPr lang="ja-JP" altLang="ja-JP" sz="2000" dirty="0" smtClean="0">
                <a:solidFill>
                  <a:srgbClr val="0000FF"/>
                </a:solidFill>
              </a:rPr>
              <a:t>に</a:t>
            </a:r>
            <a:r>
              <a:rPr lang="ja-JP" altLang="en-US" sz="2000" dirty="0" smtClean="0">
                <a:solidFill>
                  <a:srgbClr val="0000FF"/>
                </a:solidFill>
              </a:rPr>
              <a:t>どう働きかけるかについても議論をしておくことが大切</a:t>
            </a:r>
            <a:r>
              <a:rPr lang="ja-JP" altLang="ja-JP" sz="2000" dirty="0" smtClean="0">
                <a:solidFill>
                  <a:srgbClr val="0000FF"/>
                </a:solidFill>
              </a:rPr>
              <a:t>。</a:t>
            </a:r>
            <a:endParaRPr lang="ja-JP" altLang="ja-JP" sz="2000" dirty="0">
              <a:solidFill>
                <a:srgbClr val="0000FF"/>
              </a:solidFill>
            </a:endParaRPr>
          </a:p>
          <a:p>
            <a:r>
              <a:rPr lang="ja-JP" altLang="en-US" sz="2000" dirty="0" smtClean="0">
                <a:solidFill>
                  <a:srgbClr val="0000FF"/>
                </a:solidFill>
              </a:rPr>
              <a:t>立ち上げに当たり，</a:t>
            </a:r>
            <a:r>
              <a:rPr lang="ja-JP" altLang="ja-JP" sz="2000" dirty="0" smtClean="0">
                <a:solidFill>
                  <a:srgbClr val="0000FF"/>
                </a:solidFill>
              </a:rPr>
              <a:t>当事者</a:t>
            </a:r>
            <a:r>
              <a:rPr lang="ja-JP" altLang="ja-JP" sz="2000" dirty="0">
                <a:solidFill>
                  <a:srgbClr val="0000FF"/>
                </a:solidFill>
              </a:rPr>
              <a:t>とその</a:t>
            </a:r>
            <a:r>
              <a:rPr lang="ja-JP" altLang="ja-JP" sz="2000" dirty="0" smtClean="0">
                <a:solidFill>
                  <a:srgbClr val="0000FF"/>
                </a:solidFill>
              </a:rPr>
              <a:t>家族</a:t>
            </a:r>
            <a:r>
              <a:rPr lang="ja-JP" altLang="en-US" sz="2000" dirty="0" smtClean="0">
                <a:solidFill>
                  <a:srgbClr val="0000FF"/>
                </a:solidFill>
              </a:rPr>
              <a:t>の</a:t>
            </a:r>
            <a:r>
              <a:rPr lang="ja-JP" altLang="ja-JP" sz="2000" dirty="0" smtClean="0">
                <a:solidFill>
                  <a:srgbClr val="0000FF"/>
                </a:solidFill>
              </a:rPr>
              <a:t>負担</a:t>
            </a:r>
            <a:r>
              <a:rPr lang="ja-JP" altLang="en-US" sz="2000" dirty="0" smtClean="0">
                <a:solidFill>
                  <a:srgbClr val="0000FF"/>
                </a:solidFill>
              </a:rPr>
              <a:t>が大きく</a:t>
            </a:r>
            <a:r>
              <a:rPr lang="ja-JP" altLang="ja-JP" sz="2000" dirty="0" smtClean="0">
                <a:solidFill>
                  <a:srgbClr val="0000FF"/>
                </a:solidFill>
              </a:rPr>
              <a:t>ならない</a:t>
            </a:r>
            <a:r>
              <a:rPr lang="ja-JP" altLang="ja-JP" sz="2000" dirty="0">
                <a:solidFill>
                  <a:srgbClr val="0000FF"/>
                </a:solidFill>
              </a:rPr>
              <a:t>よう</a:t>
            </a:r>
            <a:r>
              <a:rPr lang="ja-JP" altLang="ja-JP" sz="2000" dirty="0" smtClean="0">
                <a:solidFill>
                  <a:srgbClr val="0000FF"/>
                </a:solidFill>
              </a:rPr>
              <a:t>，</a:t>
            </a:r>
            <a:r>
              <a:rPr lang="ja-JP" altLang="en-US" sz="2000" dirty="0" smtClean="0">
                <a:solidFill>
                  <a:srgbClr val="0000FF"/>
                </a:solidFill>
              </a:rPr>
              <a:t>参加</a:t>
            </a:r>
            <a:r>
              <a:rPr lang="ja-JP" altLang="ja-JP" sz="2000" dirty="0" smtClean="0">
                <a:solidFill>
                  <a:srgbClr val="0000FF"/>
                </a:solidFill>
              </a:rPr>
              <a:t>条件</a:t>
            </a:r>
            <a:r>
              <a:rPr lang="ja-JP" altLang="ja-JP" sz="2000" dirty="0">
                <a:solidFill>
                  <a:srgbClr val="0000FF"/>
                </a:solidFill>
              </a:rPr>
              <a:t>は緩やかにしておき</a:t>
            </a:r>
            <a:r>
              <a:rPr lang="ja-JP" altLang="ja-JP" sz="2000" dirty="0" smtClean="0">
                <a:solidFill>
                  <a:srgbClr val="0000FF"/>
                </a:solidFill>
              </a:rPr>
              <a:t>，</a:t>
            </a:r>
            <a:r>
              <a:rPr lang="ja-JP" altLang="en-US" sz="2000" dirty="0" smtClean="0">
                <a:solidFill>
                  <a:srgbClr val="0000FF"/>
                </a:solidFill>
              </a:rPr>
              <a:t>活動の継続を可能にする</a:t>
            </a:r>
            <a:r>
              <a:rPr lang="ja-JP" altLang="ja-JP" sz="2000" dirty="0" smtClean="0">
                <a:solidFill>
                  <a:srgbClr val="0000FF"/>
                </a:solidFill>
              </a:rPr>
              <a:t>支援</a:t>
            </a:r>
            <a:r>
              <a:rPr lang="ja-JP" altLang="ja-JP" sz="2000" dirty="0">
                <a:solidFill>
                  <a:srgbClr val="0000FF"/>
                </a:solidFill>
              </a:rPr>
              <a:t>体制</a:t>
            </a:r>
            <a:r>
              <a:rPr lang="ja-JP" altLang="ja-JP" sz="2000" dirty="0" smtClean="0">
                <a:solidFill>
                  <a:srgbClr val="0000FF"/>
                </a:solidFill>
              </a:rPr>
              <a:t>を</a:t>
            </a:r>
            <a:r>
              <a:rPr lang="ja-JP" altLang="en-US" sz="2000" dirty="0" smtClean="0">
                <a:solidFill>
                  <a:srgbClr val="0000FF"/>
                </a:solidFill>
              </a:rPr>
              <a:t>確立</a:t>
            </a:r>
            <a:r>
              <a:rPr lang="ja-JP" altLang="ja-JP" sz="2000" dirty="0" smtClean="0">
                <a:solidFill>
                  <a:srgbClr val="0000FF"/>
                </a:solidFill>
              </a:rPr>
              <a:t>して</a:t>
            </a:r>
            <a:r>
              <a:rPr lang="ja-JP" altLang="en-US" sz="2000" dirty="0" smtClean="0">
                <a:solidFill>
                  <a:srgbClr val="0000FF"/>
                </a:solidFill>
              </a:rPr>
              <a:t>おくこと</a:t>
            </a:r>
            <a:r>
              <a:rPr lang="ja-JP" altLang="ja-JP" sz="2000" dirty="0" smtClean="0">
                <a:solidFill>
                  <a:srgbClr val="0000FF"/>
                </a:solidFill>
              </a:rPr>
              <a:t>。</a:t>
            </a:r>
            <a:endParaRPr lang="ja-JP" altLang="ja-JP" sz="2000" dirty="0">
              <a:solidFill>
                <a:srgbClr val="0000FF"/>
              </a:solidFill>
            </a:endParaRPr>
          </a:p>
        </p:txBody>
      </p:sp>
    </p:spTree>
    <p:extLst>
      <p:ext uri="{BB962C8B-B14F-4D97-AF65-F5344CB8AC3E}">
        <p14:creationId xmlns:p14="http://schemas.microsoft.com/office/powerpoint/2010/main" val="21056169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8">
                                            <p:txEl>
                                              <p:pRg st="0" end="0"/>
                                            </p:txEl>
                                          </p:spTgt>
                                        </p:tgtEl>
                                        <p:attrNameLst>
                                          <p:attrName>style.visibility</p:attrName>
                                        </p:attrNameLst>
                                      </p:cBhvr>
                                      <p:to>
                                        <p:strVal val="visible"/>
                                      </p:to>
                                    </p:set>
                                    <p:animEffect transition="in" filter="fade">
                                      <p:cBhvr>
                                        <p:cTn id="7" dur="500"/>
                                        <p:tgtEl>
                                          <p:spTgt spid="5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8">
                                            <p:txEl>
                                              <p:pRg st="1" end="1"/>
                                            </p:txEl>
                                          </p:spTgt>
                                        </p:tgtEl>
                                        <p:attrNameLst>
                                          <p:attrName>style.visibility</p:attrName>
                                        </p:attrNameLst>
                                      </p:cBhvr>
                                      <p:to>
                                        <p:strVal val="visible"/>
                                      </p:to>
                                    </p:set>
                                    <p:animEffect transition="in" filter="fade">
                                      <p:cBhvr>
                                        <p:cTn id="12" dur="500"/>
                                        <p:tgtEl>
                                          <p:spTgt spid="58">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8">
                                            <p:txEl>
                                              <p:pRg st="2" end="2"/>
                                            </p:txEl>
                                          </p:spTgt>
                                        </p:tgtEl>
                                        <p:attrNameLst>
                                          <p:attrName>style.visibility</p:attrName>
                                        </p:attrNameLst>
                                      </p:cBhvr>
                                      <p:to>
                                        <p:strVal val="visible"/>
                                      </p:to>
                                    </p:set>
                                    <p:animEffect transition="in" filter="fade">
                                      <p:cBhvr>
                                        <p:cTn id="17" dur="500"/>
                                        <p:tgtEl>
                                          <p:spTgt spid="58">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タイトル 2"/>
          <p:cNvSpPr>
            <a:spLocks noGrp="1"/>
          </p:cNvSpPr>
          <p:nvPr>
            <p:ph type="title"/>
          </p:nvPr>
        </p:nvSpPr>
        <p:spPr>
          <a:xfrm>
            <a:off x="457200" y="-62828"/>
            <a:ext cx="8229600" cy="1143000"/>
          </a:xfrm>
        </p:spPr>
        <p:txBody>
          <a:bodyPr>
            <a:normAutofit/>
          </a:bodyPr>
          <a:lstStyle/>
          <a:p>
            <a:r>
              <a:rPr kumimoji="1" lang="ja-JP" altLang="en-US" sz="3600" dirty="0" smtClean="0">
                <a:solidFill>
                  <a:srgbClr val="FF0000"/>
                </a:solidFill>
              </a:rPr>
              <a:t>養成講座のポイント①　</a:t>
            </a:r>
            <a:r>
              <a:rPr kumimoji="1" lang="ja-JP" altLang="en-US" sz="3600" dirty="0" smtClean="0">
                <a:solidFill>
                  <a:srgbClr val="FF3399"/>
                </a:solidFill>
                <a:effectLst>
                  <a:outerShdw blurRad="38100" dist="38100" dir="2700000" algn="tl">
                    <a:srgbClr val="000000">
                      <a:alpha val="43137"/>
                    </a:srgbClr>
                  </a:outerShdw>
                </a:effectLst>
              </a:rPr>
              <a:t>核を作る</a:t>
            </a:r>
            <a:endParaRPr kumimoji="1" lang="ja-JP" altLang="en-US" sz="3600" dirty="0">
              <a:solidFill>
                <a:srgbClr val="FF3399"/>
              </a:solidFill>
              <a:effectLst>
                <a:outerShdw blurRad="38100" dist="38100" dir="2700000" algn="tl">
                  <a:srgbClr val="000000">
                    <a:alpha val="43137"/>
                  </a:srgbClr>
                </a:outerShdw>
              </a:effectLst>
            </a:endParaRPr>
          </a:p>
        </p:txBody>
      </p:sp>
      <p:sp>
        <p:nvSpPr>
          <p:cNvPr id="4" name="コンテンツ プレースホルダー 3"/>
          <p:cNvSpPr>
            <a:spLocks noGrp="1"/>
          </p:cNvSpPr>
          <p:nvPr>
            <p:ph idx="1"/>
          </p:nvPr>
        </p:nvSpPr>
        <p:spPr>
          <a:xfrm>
            <a:off x="457200" y="870838"/>
            <a:ext cx="8229600" cy="6063364"/>
          </a:xfrm>
        </p:spPr>
        <p:txBody>
          <a:bodyPr>
            <a:normAutofit/>
          </a:bodyPr>
          <a:lstStyle/>
          <a:p>
            <a:pPr>
              <a:lnSpc>
                <a:spcPts val="4000"/>
              </a:lnSpc>
            </a:pPr>
            <a:r>
              <a:rPr lang="ja-JP" altLang="en-US" sz="2800" dirty="0" smtClean="0">
                <a:solidFill>
                  <a:srgbClr val="0000FF"/>
                </a:solidFill>
              </a:rPr>
              <a:t>新た</a:t>
            </a:r>
            <a:r>
              <a:rPr lang="ja-JP" altLang="en-US" sz="2800" dirty="0">
                <a:solidFill>
                  <a:srgbClr val="0000FF"/>
                </a:solidFill>
              </a:rPr>
              <a:t>に組織を立ち上げるために</a:t>
            </a:r>
            <a:r>
              <a:rPr lang="ja-JP" altLang="en-US" sz="2800" dirty="0" smtClean="0">
                <a:solidFill>
                  <a:srgbClr val="0000FF"/>
                </a:solidFill>
              </a:rPr>
              <a:t>は，リーダー</a:t>
            </a:r>
            <a:r>
              <a:rPr lang="ja-JP" altLang="en-US" sz="2800" dirty="0">
                <a:solidFill>
                  <a:srgbClr val="0000FF"/>
                </a:solidFill>
              </a:rPr>
              <a:t>となる人の選任や地区の選択は重要なポイントとなる</a:t>
            </a:r>
            <a:r>
              <a:rPr lang="ja-JP" altLang="en-US" sz="2800" dirty="0" smtClean="0">
                <a:solidFill>
                  <a:srgbClr val="0000FF"/>
                </a:solidFill>
              </a:rPr>
              <a:t>。</a:t>
            </a:r>
            <a:endParaRPr lang="en-US" altLang="ja-JP" sz="2800" dirty="0" smtClean="0">
              <a:solidFill>
                <a:srgbClr val="0000FF"/>
              </a:solidFill>
            </a:endParaRPr>
          </a:p>
          <a:p>
            <a:pPr>
              <a:lnSpc>
                <a:spcPts val="4000"/>
              </a:lnSpc>
            </a:pPr>
            <a:r>
              <a:rPr lang="ja-JP" altLang="en-US" sz="2800" dirty="0" smtClean="0">
                <a:solidFill>
                  <a:srgbClr val="0000FF"/>
                </a:solidFill>
              </a:rPr>
              <a:t>以下のような住民を「核」にするとスムーズな導入が可能になる。</a:t>
            </a:r>
            <a:r>
              <a:rPr lang="en-US" altLang="ja-JP" sz="2800" dirty="0" smtClean="0">
                <a:solidFill>
                  <a:srgbClr val="FF3399"/>
                </a:solidFill>
              </a:rPr>
              <a:t/>
            </a:r>
            <a:br>
              <a:rPr lang="en-US" altLang="ja-JP" sz="2800" dirty="0" smtClean="0">
                <a:solidFill>
                  <a:srgbClr val="FF3399"/>
                </a:solidFill>
              </a:rPr>
            </a:br>
            <a:r>
              <a:rPr lang="ja-JP" altLang="en-US" sz="2800" dirty="0" smtClean="0">
                <a:solidFill>
                  <a:srgbClr val="FF3399"/>
                </a:solidFill>
              </a:rPr>
              <a:t>　　保健活動の中で健康</a:t>
            </a:r>
            <a:r>
              <a:rPr lang="ja-JP" altLang="en-US" sz="2800" dirty="0">
                <a:solidFill>
                  <a:srgbClr val="FF3399"/>
                </a:solidFill>
              </a:rPr>
              <a:t>問題に関心を寄せた</a:t>
            </a:r>
            <a:r>
              <a:rPr lang="ja-JP" altLang="en-US" sz="2800" dirty="0" smtClean="0">
                <a:solidFill>
                  <a:srgbClr val="FF3399"/>
                </a:solidFill>
              </a:rPr>
              <a:t>住民</a:t>
            </a:r>
            <a:r>
              <a:rPr lang="en-US" altLang="ja-JP" sz="2800" dirty="0" smtClean="0">
                <a:solidFill>
                  <a:srgbClr val="FF3399"/>
                </a:solidFill>
              </a:rPr>
              <a:t/>
            </a:r>
            <a:br>
              <a:rPr lang="en-US" altLang="ja-JP" sz="2800" dirty="0" smtClean="0">
                <a:solidFill>
                  <a:srgbClr val="FF3399"/>
                </a:solidFill>
              </a:rPr>
            </a:br>
            <a:r>
              <a:rPr lang="ja-JP" altLang="en-US" sz="2800" dirty="0" smtClean="0">
                <a:solidFill>
                  <a:srgbClr val="FF3399"/>
                </a:solidFill>
              </a:rPr>
              <a:t>　　地域</a:t>
            </a:r>
            <a:r>
              <a:rPr lang="ja-JP" altLang="en-US" sz="2800" dirty="0">
                <a:solidFill>
                  <a:srgbClr val="FF3399"/>
                </a:solidFill>
              </a:rPr>
              <a:t>で声かけなど地道にやっている</a:t>
            </a:r>
            <a:r>
              <a:rPr lang="ja-JP" altLang="en-US" sz="2800" dirty="0" smtClean="0">
                <a:solidFill>
                  <a:srgbClr val="FF3399"/>
                </a:solidFill>
              </a:rPr>
              <a:t>住民</a:t>
            </a:r>
            <a:r>
              <a:rPr lang="en-US" altLang="ja-JP" sz="2800" dirty="0" smtClean="0">
                <a:solidFill>
                  <a:srgbClr val="FF3399"/>
                </a:solidFill>
              </a:rPr>
              <a:t/>
            </a:r>
            <a:br>
              <a:rPr lang="en-US" altLang="ja-JP" sz="2800" dirty="0" smtClean="0">
                <a:solidFill>
                  <a:srgbClr val="FF3399"/>
                </a:solidFill>
              </a:rPr>
            </a:br>
            <a:r>
              <a:rPr lang="ja-JP" altLang="en-US" sz="2800" dirty="0" smtClean="0">
                <a:solidFill>
                  <a:srgbClr val="FF3399"/>
                </a:solidFill>
              </a:rPr>
              <a:t>　　教室等終了後</a:t>
            </a:r>
            <a:r>
              <a:rPr lang="ja-JP" altLang="en-US" sz="2800" dirty="0">
                <a:solidFill>
                  <a:srgbClr val="FF3399"/>
                </a:solidFill>
              </a:rPr>
              <a:t>に継続したグループ活動を</a:t>
            </a:r>
            <a:r>
              <a:rPr lang="ja-JP" altLang="en-US" sz="2800" dirty="0" smtClean="0">
                <a:solidFill>
                  <a:srgbClr val="FF3399"/>
                </a:solidFill>
              </a:rPr>
              <a:t>行って</a:t>
            </a:r>
            <a:r>
              <a:rPr lang="en-US" altLang="ja-JP" sz="2800" dirty="0" smtClean="0">
                <a:solidFill>
                  <a:srgbClr val="FF3399"/>
                </a:solidFill>
              </a:rPr>
              <a:t/>
            </a:r>
            <a:br>
              <a:rPr lang="en-US" altLang="ja-JP" sz="2800" dirty="0" smtClean="0">
                <a:solidFill>
                  <a:srgbClr val="FF3399"/>
                </a:solidFill>
              </a:rPr>
            </a:br>
            <a:r>
              <a:rPr lang="ja-JP" altLang="en-US" sz="2800" dirty="0" smtClean="0">
                <a:solidFill>
                  <a:srgbClr val="FF3399"/>
                </a:solidFill>
              </a:rPr>
              <a:t>　　いる</a:t>
            </a:r>
            <a:r>
              <a:rPr lang="ja-JP" altLang="en-US" sz="2800" dirty="0">
                <a:solidFill>
                  <a:srgbClr val="FF3399"/>
                </a:solidFill>
              </a:rPr>
              <a:t>住民</a:t>
            </a:r>
            <a:r>
              <a:rPr lang="ja-JP" altLang="en-US" sz="2800" dirty="0" smtClean="0">
                <a:solidFill>
                  <a:srgbClr val="FF3399"/>
                </a:solidFill>
              </a:rPr>
              <a:t>たち</a:t>
            </a:r>
            <a:endParaRPr lang="en-US" altLang="ja-JP" sz="2800" dirty="0" smtClean="0">
              <a:solidFill>
                <a:srgbClr val="FF3399"/>
              </a:solidFill>
            </a:endParaRPr>
          </a:p>
          <a:p>
            <a:pPr>
              <a:lnSpc>
                <a:spcPts val="4000"/>
              </a:lnSpc>
            </a:pPr>
            <a:r>
              <a:rPr lang="ja-JP" altLang="en-US" sz="2800" dirty="0" smtClean="0">
                <a:solidFill>
                  <a:srgbClr val="0000FF"/>
                </a:solidFill>
              </a:rPr>
              <a:t>健診など日々の保健活動でこうした人材の発掘を</a:t>
            </a:r>
            <a:endParaRPr kumimoji="1" lang="ja-JP" altLang="en-US" sz="2800" dirty="0">
              <a:solidFill>
                <a:srgbClr val="0000FF"/>
              </a:solidFill>
            </a:endParaRPr>
          </a:p>
        </p:txBody>
      </p:sp>
    </p:spTree>
    <p:extLst>
      <p:ext uri="{BB962C8B-B14F-4D97-AF65-F5344CB8AC3E}">
        <p14:creationId xmlns:p14="http://schemas.microsoft.com/office/powerpoint/2010/main" val="21056169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fade">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fade">
                                      <p:cBhvr>
                                        <p:cTn id="17" dur="500"/>
                                        <p:tgtEl>
                                          <p:spTgt spid="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819</TotalTime>
  <Words>3571</Words>
  <Application>Microsoft Office PowerPoint</Application>
  <PresentationFormat>画面に合わせる (4:3)</PresentationFormat>
  <Paragraphs>251</Paragraphs>
  <Slides>14</Slides>
  <Notes>14</Notes>
  <HiddenSlides>0</HiddenSlides>
  <MMClips>0</MMClips>
  <ScaleCrop>false</ScaleCrop>
  <HeadingPairs>
    <vt:vector size="4" baseType="variant">
      <vt:variant>
        <vt:lpstr>テーマ</vt:lpstr>
      </vt:variant>
      <vt:variant>
        <vt:i4>1</vt:i4>
      </vt:variant>
      <vt:variant>
        <vt:lpstr>スライド タイトル</vt:lpstr>
      </vt:variant>
      <vt:variant>
        <vt:i4>14</vt:i4>
      </vt:variant>
    </vt:vector>
  </HeadingPairs>
  <TitlesOfParts>
    <vt:vector size="15" baseType="lpstr">
      <vt:lpstr>Office ​​テーマ</vt:lpstr>
      <vt:lpstr>組織の立ち上げや推進員等 養成のポイント</vt:lpstr>
      <vt:lpstr>立ち上げに当たり，行政で確認すべきこと</vt:lpstr>
      <vt:lpstr>立ち上げに当たり，行政で確認すべきこと</vt:lpstr>
      <vt:lpstr>立ち上げにかかる住民とのコンセンサス</vt:lpstr>
      <vt:lpstr>委員・推進員方式の立ち上げ</vt:lpstr>
      <vt:lpstr>モデル方式の立ち上げ</vt:lpstr>
      <vt:lpstr>ＯＢ会方式の立ち上げ</vt:lpstr>
      <vt:lpstr>当事者方式の立ち上げ</vt:lpstr>
      <vt:lpstr>養成講座のポイント①　核を作る</vt:lpstr>
      <vt:lpstr>養成講座のポイント②　やる気おこし</vt:lpstr>
      <vt:lpstr>住民組織活動の意義</vt:lpstr>
      <vt:lpstr>ジェンダーとソーシャル・キャピタル</vt:lpstr>
      <vt:lpstr>ポイント③　急がず，確実に基盤づくり</vt:lpstr>
      <vt:lpstr>養成講座のポイント④　環境を整える</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組織の立ち上げや推進員等 養成のポイント</dc:title>
  <dc:creator>Shuji Tounai</dc:creator>
  <cp:lastModifiedBy>Shuji Tounai</cp:lastModifiedBy>
  <cp:revision>71</cp:revision>
  <cp:lastPrinted>2015-02-14T10:05:27Z</cp:lastPrinted>
  <dcterms:created xsi:type="dcterms:W3CDTF">2014-11-09T01:10:21Z</dcterms:created>
  <dcterms:modified xsi:type="dcterms:W3CDTF">2015-03-01T12:23:40Z</dcterms:modified>
</cp:coreProperties>
</file>