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a" ContentType="audio/x-ms-wma"/>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05" r:id="rId2"/>
    <p:sldId id="347" r:id="rId3"/>
    <p:sldId id="348" r:id="rId4"/>
    <p:sldId id="266" r:id="rId5"/>
    <p:sldId id="318" r:id="rId6"/>
    <p:sldId id="319" r:id="rId7"/>
    <p:sldId id="349" r:id="rId8"/>
    <p:sldId id="270" r:id="rId9"/>
    <p:sldId id="268" r:id="rId10"/>
    <p:sldId id="267" r:id="rId11"/>
    <p:sldId id="269" r:id="rId12"/>
    <p:sldId id="260" r:id="rId13"/>
    <p:sldId id="350" r:id="rId14"/>
    <p:sldId id="275" r:id="rId15"/>
    <p:sldId id="276" r:id="rId16"/>
    <p:sldId id="274" r:id="rId17"/>
    <p:sldId id="277" r:id="rId18"/>
    <p:sldId id="278" r:id="rId19"/>
    <p:sldId id="288" r:id="rId20"/>
    <p:sldId id="279" r:id="rId21"/>
    <p:sldId id="287" r:id="rId22"/>
    <p:sldId id="289" r:id="rId23"/>
    <p:sldId id="284" r:id="rId24"/>
    <p:sldId id="285" r:id="rId25"/>
    <p:sldId id="286" r:id="rId26"/>
    <p:sldId id="291" r:id="rId27"/>
    <p:sldId id="271" r:id="rId28"/>
    <p:sldId id="272" r:id="rId29"/>
    <p:sldId id="351" r:id="rId30"/>
    <p:sldId id="330" r:id="rId31"/>
    <p:sldId id="335" r:id="rId32"/>
    <p:sldId id="297" r:id="rId33"/>
    <p:sldId id="336" r:id="rId34"/>
    <p:sldId id="300" r:id="rId35"/>
    <p:sldId id="352" r:id="rId36"/>
    <p:sldId id="293" r:id="rId37"/>
    <p:sldId id="299" r:id="rId38"/>
    <p:sldId id="337" r:id="rId39"/>
    <p:sldId id="294" r:id="rId40"/>
    <p:sldId id="295" r:id="rId41"/>
    <p:sldId id="296" r:id="rId42"/>
    <p:sldId id="317" r:id="rId43"/>
    <p:sldId id="298" r:id="rId44"/>
    <p:sldId id="301" r:id="rId45"/>
    <p:sldId id="356" r:id="rId46"/>
    <p:sldId id="332" r:id="rId47"/>
    <p:sldId id="333" r:id="rId48"/>
    <p:sldId id="353" r:id="rId49"/>
    <p:sldId id="303" r:id="rId50"/>
    <p:sldId id="302" r:id="rId51"/>
    <p:sldId id="304" r:id="rId52"/>
    <p:sldId id="355" r:id="rId53"/>
    <p:sldId id="354" r:id="rId54"/>
    <p:sldId id="321" r:id="rId55"/>
    <p:sldId id="322" r:id="rId56"/>
    <p:sldId id="323" r:id="rId57"/>
    <p:sldId id="324" r:id="rId58"/>
    <p:sldId id="325" r:id="rId59"/>
    <p:sldId id="326" r:id="rId6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CC"/>
    <a:srgbClr val="FFFFCC"/>
    <a:srgbClr val="CCFFFF"/>
    <a:srgbClr val="CC3300"/>
    <a:srgbClr val="FFB3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69" autoAdjust="0"/>
  </p:normalViewPr>
  <p:slideViewPr>
    <p:cSldViewPr snapToGrid="0">
      <p:cViewPr>
        <p:scale>
          <a:sx n="50" d="100"/>
          <a:sy n="50" d="100"/>
        </p:scale>
        <p:origin x="-1738" y="-62"/>
      </p:cViewPr>
      <p:guideLst>
        <p:guide orient="horz" pos="2160"/>
        <p:guide pos="2880"/>
      </p:guideLst>
    </p:cSldViewPr>
  </p:slideViewPr>
  <p:notesTextViewPr>
    <p:cViewPr>
      <p:scale>
        <a:sx n="1" d="1"/>
        <a:sy n="1" d="1"/>
      </p:scale>
      <p:origin x="0" y="0"/>
    </p:cViewPr>
  </p:notesTextViewPr>
  <p:sorterViewPr>
    <p:cViewPr>
      <p:scale>
        <a:sx n="90" d="100"/>
        <a:sy n="90" d="100"/>
      </p:scale>
      <p:origin x="0" y="434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12487;&#12540;&#12479;&#29992;\&#32113;&#35336;&#36039;&#26009;\&#37117;&#36947;&#24220;&#30476;&#21029;&#65331;&#65315;&#12392;&#38306;&#20418;&#25351;&#27161;&#65288;2003&#24180;&#65289;.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12487;&#12540;&#12479;&#29992;\&#32113;&#35336;&#36039;&#26009;\&#37117;&#36947;&#24220;&#30476;&#21029;&#65331;&#65315;&#12392;&#38306;&#20418;&#25351;&#27161;&#65288;2003&#24180;&#6528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43722659667543E-2"/>
          <c:y val="3.6682956728389671E-2"/>
          <c:w val="0.90553127734033245"/>
          <c:h val="0.80568393968427798"/>
        </c:manualLayout>
      </c:layout>
      <c:scatterChart>
        <c:scatterStyle val="lineMarker"/>
        <c:varyColors val="0"/>
        <c:ser>
          <c:idx val="0"/>
          <c:order val="0"/>
          <c:tx>
            <c:strRef>
              <c:f>'表12-33'!$C$1</c:f>
              <c:strCache>
                <c:ptCount val="1"/>
                <c:pt idx="0">
                  <c:v>合計特殊出生率</c:v>
                </c:pt>
              </c:strCache>
            </c:strRef>
          </c:tx>
          <c:spPr>
            <a:ln w="28575">
              <a:noFill/>
            </a:ln>
          </c:spPr>
          <c:marker>
            <c:symbol val="circle"/>
            <c:size val="5"/>
            <c:spPr>
              <a:solidFill>
                <a:srgbClr val="FF0000"/>
              </a:solidFill>
              <a:ln>
                <a:solidFill>
                  <a:srgbClr val="FF0000"/>
                </a:solidFill>
              </a:ln>
            </c:spPr>
          </c:marker>
          <c:trendline>
            <c:trendlineType val="linear"/>
            <c:dispRSqr val="0"/>
            <c:dispEq val="0"/>
          </c:trendline>
          <c:trendline>
            <c:trendlineType val="linear"/>
            <c:dispRSqr val="0"/>
            <c:dispEq val="0"/>
          </c:trendline>
          <c:trendline>
            <c:trendlineType val="linear"/>
            <c:dispRSqr val="1"/>
            <c:dispEq val="1"/>
            <c:trendlineLbl>
              <c:layout>
                <c:manualLayout>
                  <c:x val="-0.10411766946547024"/>
                  <c:y val="0.29582598398010246"/>
                </c:manualLayout>
              </c:layout>
              <c:tx>
                <c:rich>
                  <a:bodyPr/>
                  <a:lstStyle/>
                  <a:p>
                    <a:pPr>
                      <a:defRPr sz="2000"/>
                    </a:pPr>
                    <a:r>
                      <a:rPr lang="ja-JP" sz="2000"/>
                      <a:t>相関係数　</a:t>
                    </a:r>
                    <a:r>
                      <a:rPr lang="en-US" sz="2000"/>
                      <a:t>0.623</a:t>
                    </a:r>
                  </a:p>
                </c:rich>
              </c:tx>
              <c:numFmt formatCode="General" sourceLinked="0"/>
            </c:trendlineLbl>
          </c:trendline>
          <c:xVal>
            <c:numRef>
              <c:f>'表12-33'!$B$2:$B$48</c:f>
              <c:numCache>
                <c:formatCode>0.00</c:formatCode>
                <c:ptCount val="47"/>
                <c:pt idx="0">
                  <c:v>-0.62</c:v>
                </c:pt>
                <c:pt idx="1">
                  <c:v>-0.17</c:v>
                </c:pt>
                <c:pt idx="2">
                  <c:v>0.28999999999999998</c:v>
                </c:pt>
                <c:pt idx="3">
                  <c:v>0.55000000000000004</c:v>
                </c:pt>
                <c:pt idx="4">
                  <c:v>0.53</c:v>
                </c:pt>
                <c:pt idx="5">
                  <c:v>-0.13</c:v>
                </c:pt>
                <c:pt idx="6">
                  <c:v>0.32</c:v>
                </c:pt>
                <c:pt idx="7">
                  <c:v>0.2</c:v>
                </c:pt>
                <c:pt idx="8">
                  <c:v>-0.61</c:v>
                </c:pt>
                <c:pt idx="9">
                  <c:v>-0.73</c:v>
                </c:pt>
                <c:pt idx="10">
                  <c:v>-0.62</c:v>
                </c:pt>
                <c:pt idx="11">
                  <c:v>-0.65</c:v>
                </c:pt>
                <c:pt idx="12">
                  <c:v>-1</c:v>
                </c:pt>
                <c:pt idx="13">
                  <c:v>-0.87</c:v>
                </c:pt>
                <c:pt idx="14">
                  <c:v>-0.35</c:v>
                </c:pt>
                <c:pt idx="15">
                  <c:v>-0.44</c:v>
                </c:pt>
                <c:pt idx="16">
                  <c:v>0.28000000000000003</c:v>
                </c:pt>
                <c:pt idx="17">
                  <c:v>0.15</c:v>
                </c:pt>
                <c:pt idx="18">
                  <c:v>0.61</c:v>
                </c:pt>
                <c:pt idx="19">
                  <c:v>0.6</c:v>
                </c:pt>
                <c:pt idx="20">
                  <c:v>0.61</c:v>
                </c:pt>
                <c:pt idx="21">
                  <c:v>0.09</c:v>
                </c:pt>
                <c:pt idx="22">
                  <c:v>-0.65</c:v>
                </c:pt>
                <c:pt idx="23">
                  <c:v>0.08</c:v>
                </c:pt>
                <c:pt idx="24">
                  <c:v>0.25</c:v>
                </c:pt>
                <c:pt idx="25">
                  <c:v>0.05</c:v>
                </c:pt>
                <c:pt idx="26">
                  <c:v>-0.93</c:v>
                </c:pt>
                <c:pt idx="27">
                  <c:v>-0.55000000000000004</c:v>
                </c:pt>
                <c:pt idx="28">
                  <c:v>-1.03</c:v>
                </c:pt>
                <c:pt idx="29">
                  <c:v>-0.55000000000000004</c:v>
                </c:pt>
                <c:pt idx="30">
                  <c:v>1.31</c:v>
                </c:pt>
                <c:pt idx="31">
                  <c:v>1.79</c:v>
                </c:pt>
                <c:pt idx="32">
                  <c:v>0.1</c:v>
                </c:pt>
                <c:pt idx="33">
                  <c:v>-0.34</c:v>
                </c:pt>
                <c:pt idx="34">
                  <c:v>0.28000000000000003</c:v>
                </c:pt>
                <c:pt idx="35">
                  <c:v>-0.25</c:v>
                </c:pt>
                <c:pt idx="36">
                  <c:v>0.43</c:v>
                </c:pt>
                <c:pt idx="37">
                  <c:v>0.28999999999999998</c:v>
                </c:pt>
                <c:pt idx="38">
                  <c:v>-0.8</c:v>
                </c:pt>
                <c:pt idx="39">
                  <c:v>-0.54</c:v>
                </c:pt>
                <c:pt idx="40">
                  <c:v>0.53</c:v>
                </c:pt>
                <c:pt idx="41">
                  <c:v>0.36</c:v>
                </c:pt>
                <c:pt idx="42">
                  <c:v>0.21</c:v>
                </c:pt>
                <c:pt idx="43">
                  <c:v>0.4</c:v>
                </c:pt>
                <c:pt idx="44">
                  <c:v>1.17</c:v>
                </c:pt>
                <c:pt idx="45">
                  <c:v>0.3</c:v>
                </c:pt>
                <c:pt idx="46">
                  <c:v>0.05</c:v>
                </c:pt>
              </c:numCache>
            </c:numRef>
          </c:xVal>
          <c:yVal>
            <c:numRef>
              <c:f>'表12-33'!$C$2:$C$48</c:f>
              <c:numCache>
                <c:formatCode>0.00_);[Red]\(0.00\)</c:formatCode>
                <c:ptCount val="47"/>
                <c:pt idx="0">
                  <c:v>1.2</c:v>
                </c:pt>
                <c:pt idx="1">
                  <c:v>1.35</c:v>
                </c:pt>
                <c:pt idx="2">
                  <c:v>1.45</c:v>
                </c:pt>
                <c:pt idx="3">
                  <c:v>1.27</c:v>
                </c:pt>
                <c:pt idx="4">
                  <c:v>1.31</c:v>
                </c:pt>
                <c:pt idx="5">
                  <c:v>1.49</c:v>
                </c:pt>
                <c:pt idx="6">
                  <c:v>1.54</c:v>
                </c:pt>
                <c:pt idx="7">
                  <c:v>1.34</c:v>
                </c:pt>
                <c:pt idx="8">
                  <c:v>1.38</c:v>
                </c:pt>
                <c:pt idx="9">
                  <c:v>1.38</c:v>
                </c:pt>
                <c:pt idx="10">
                  <c:v>1.21</c:v>
                </c:pt>
                <c:pt idx="11">
                  <c:v>1.2</c:v>
                </c:pt>
                <c:pt idx="12">
                  <c:v>1</c:v>
                </c:pt>
                <c:pt idx="13">
                  <c:v>1.21</c:v>
                </c:pt>
                <c:pt idx="14">
                  <c:v>1.34</c:v>
                </c:pt>
                <c:pt idx="15">
                  <c:v>1.35</c:v>
                </c:pt>
                <c:pt idx="16">
                  <c:v>1.38</c:v>
                </c:pt>
                <c:pt idx="17">
                  <c:v>1.47</c:v>
                </c:pt>
                <c:pt idx="18">
                  <c:v>1.37</c:v>
                </c:pt>
                <c:pt idx="19">
                  <c:v>1.44</c:v>
                </c:pt>
                <c:pt idx="20">
                  <c:v>1.36</c:v>
                </c:pt>
                <c:pt idx="21">
                  <c:v>1.37</c:v>
                </c:pt>
                <c:pt idx="22">
                  <c:v>1.32</c:v>
                </c:pt>
                <c:pt idx="23">
                  <c:v>1.35</c:v>
                </c:pt>
                <c:pt idx="24">
                  <c:v>1.41</c:v>
                </c:pt>
                <c:pt idx="25">
                  <c:v>1.1499999999999999</c:v>
                </c:pt>
                <c:pt idx="26">
                  <c:v>1.2</c:v>
                </c:pt>
                <c:pt idx="27">
                  <c:v>1.25</c:v>
                </c:pt>
                <c:pt idx="28">
                  <c:v>1.18</c:v>
                </c:pt>
                <c:pt idx="29">
                  <c:v>1.32</c:v>
                </c:pt>
                <c:pt idx="30">
                  <c:v>1.53</c:v>
                </c:pt>
                <c:pt idx="31">
                  <c:v>1.48</c:v>
                </c:pt>
                <c:pt idx="32">
                  <c:v>1.38</c:v>
                </c:pt>
                <c:pt idx="33">
                  <c:v>1.34</c:v>
                </c:pt>
                <c:pt idx="34">
                  <c:v>1.36</c:v>
                </c:pt>
                <c:pt idx="35">
                  <c:v>1.32</c:v>
                </c:pt>
                <c:pt idx="36">
                  <c:v>1.42</c:v>
                </c:pt>
                <c:pt idx="37">
                  <c:v>1.36</c:v>
                </c:pt>
                <c:pt idx="38">
                  <c:v>1.34</c:v>
                </c:pt>
                <c:pt idx="39">
                  <c:v>1.25</c:v>
                </c:pt>
                <c:pt idx="40">
                  <c:v>1.51</c:v>
                </c:pt>
                <c:pt idx="41">
                  <c:v>1.45</c:v>
                </c:pt>
                <c:pt idx="42">
                  <c:v>1.48</c:v>
                </c:pt>
                <c:pt idx="43">
                  <c:v>1.41</c:v>
                </c:pt>
                <c:pt idx="44">
                  <c:v>1.49</c:v>
                </c:pt>
                <c:pt idx="45">
                  <c:v>1.49</c:v>
                </c:pt>
                <c:pt idx="46">
                  <c:v>1.72</c:v>
                </c:pt>
              </c:numCache>
            </c:numRef>
          </c:yVal>
          <c:smooth val="0"/>
        </c:ser>
        <c:dLbls>
          <c:showLegendKey val="0"/>
          <c:showVal val="0"/>
          <c:showCatName val="0"/>
          <c:showSerName val="0"/>
          <c:showPercent val="0"/>
          <c:showBubbleSize val="0"/>
        </c:dLbls>
        <c:axId val="97179904"/>
        <c:axId val="98897920"/>
      </c:scatterChart>
      <c:valAx>
        <c:axId val="97179904"/>
        <c:scaling>
          <c:orientation val="minMax"/>
          <c:max val="1.8"/>
          <c:min val="-1.2"/>
        </c:scaling>
        <c:delete val="0"/>
        <c:axPos val="b"/>
        <c:numFmt formatCode="#,##0.0_ " sourceLinked="0"/>
        <c:majorTickMark val="out"/>
        <c:minorTickMark val="none"/>
        <c:tickLblPos val="nextTo"/>
        <c:txPr>
          <a:bodyPr/>
          <a:lstStyle/>
          <a:p>
            <a:pPr>
              <a:defRPr sz="1600"/>
            </a:pPr>
            <a:endParaRPr lang="ja-JP"/>
          </a:p>
        </c:txPr>
        <c:crossAx val="98897920"/>
        <c:crosses val="autoZero"/>
        <c:crossBetween val="midCat"/>
        <c:majorUnit val="0.30000000000000004"/>
      </c:valAx>
      <c:valAx>
        <c:axId val="98897920"/>
        <c:scaling>
          <c:orientation val="minMax"/>
          <c:min val="0.60000000000000009"/>
        </c:scaling>
        <c:delete val="0"/>
        <c:axPos val="l"/>
        <c:majorGridlines>
          <c:spPr>
            <a:ln>
              <a:noFill/>
            </a:ln>
          </c:spPr>
        </c:majorGridlines>
        <c:numFmt formatCode="#,##0.0_);[Red]\(#,##0.0\)" sourceLinked="0"/>
        <c:majorTickMark val="out"/>
        <c:minorTickMark val="none"/>
        <c:tickLblPos val="nextTo"/>
        <c:txPr>
          <a:bodyPr/>
          <a:lstStyle/>
          <a:p>
            <a:pPr>
              <a:defRPr sz="1600"/>
            </a:pPr>
            <a:endParaRPr lang="ja-JP"/>
          </a:p>
        </c:txPr>
        <c:crossAx val="97179904"/>
        <c:crosses val="autoZero"/>
        <c:crossBetween val="midCat"/>
      </c:valAx>
    </c:plotArea>
    <c:plotVisOnly val="1"/>
    <c:dispBlanksAs val="gap"/>
    <c:showDLblsOverMax val="0"/>
  </c:chart>
  <c:spPr>
    <a:solidFill>
      <a:schemeClr val="bg1"/>
    </a:solidFill>
    <a:ln>
      <a:noFill/>
    </a:ln>
  </c:spPr>
  <c:txPr>
    <a:bodyPr/>
    <a:lstStyle/>
    <a:p>
      <a:pPr>
        <a:defRPr sz="1800">
          <a:latin typeface="Century" panose="02040604050505020304" pitchFamily="18" charset="0"/>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13888888888888E-2"/>
          <c:y val="3.4368588675332372E-2"/>
          <c:w val="0.92867366579177602"/>
          <c:h val="0.81925249046402249"/>
        </c:manualLayout>
      </c:layout>
      <c:scatterChart>
        <c:scatterStyle val="lineMarker"/>
        <c:varyColors val="0"/>
        <c:ser>
          <c:idx val="0"/>
          <c:order val="0"/>
          <c:tx>
            <c:strRef>
              <c:f>'表12-33'!$F$1</c:f>
              <c:strCache>
                <c:ptCount val="1"/>
                <c:pt idx="0">
                  <c:v>千人当たり件数</c:v>
                </c:pt>
              </c:strCache>
            </c:strRef>
          </c:tx>
          <c:spPr>
            <a:ln w="28575">
              <a:noFill/>
            </a:ln>
          </c:spPr>
          <c:marker>
            <c:symbol val="circle"/>
            <c:size val="5"/>
            <c:spPr>
              <a:solidFill>
                <a:srgbClr val="FF0000"/>
              </a:solidFill>
              <a:ln>
                <a:solidFill>
                  <a:srgbClr val="FF0000"/>
                </a:solidFill>
              </a:ln>
            </c:spPr>
          </c:marker>
          <c:trendline>
            <c:trendlineType val="linear"/>
            <c:dispRSqr val="1"/>
            <c:dispEq val="1"/>
            <c:trendlineLbl>
              <c:layout>
                <c:manualLayout>
                  <c:x val="-0.10266063627859666"/>
                  <c:y val="-0.4588677552818537"/>
                </c:manualLayout>
              </c:layout>
              <c:tx>
                <c:rich>
                  <a:bodyPr/>
                  <a:lstStyle/>
                  <a:p>
                    <a:pPr>
                      <a:lnSpc>
                        <a:spcPts val="2400"/>
                      </a:lnSpc>
                      <a:defRPr sz="2000">
                        <a:latin typeface="Century" panose="02040604050505020304" pitchFamily="18" charset="0"/>
                      </a:defRPr>
                    </a:pPr>
                    <a:r>
                      <a:rPr lang="ja-JP" altLang="en-US" sz="2000" baseline="0" dirty="0" smtClean="0"/>
                      <a:t>相関係数　</a:t>
                    </a:r>
                    <a:r>
                      <a:rPr lang="en-US" altLang="en-US" sz="2000" baseline="0" dirty="0" smtClean="0"/>
                      <a:t>0.</a:t>
                    </a:r>
                    <a:r>
                      <a:rPr lang="en-US" altLang="ja-JP" sz="2000" baseline="0" dirty="0" smtClean="0"/>
                      <a:t>521</a:t>
                    </a:r>
                    <a:endParaRPr lang="en-US" altLang="en-US" sz="2000" dirty="0"/>
                  </a:p>
                </c:rich>
              </c:tx>
              <c:numFmt formatCode="General" sourceLinked="0"/>
            </c:trendlineLbl>
          </c:trendline>
          <c:xVal>
            <c:numRef>
              <c:f>'表12-33'!$B$2:$B$48</c:f>
              <c:numCache>
                <c:formatCode>0.00</c:formatCode>
                <c:ptCount val="47"/>
                <c:pt idx="0">
                  <c:v>-0.62</c:v>
                </c:pt>
                <c:pt idx="1">
                  <c:v>-0.17</c:v>
                </c:pt>
                <c:pt idx="2">
                  <c:v>0.28999999999999998</c:v>
                </c:pt>
                <c:pt idx="3">
                  <c:v>0.55000000000000004</c:v>
                </c:pt>
                <c:pt idx="4">
                  <c:v>0.53</c:v>
                </c:pt>
                <c:pt idx="5">
                  <c:v>-0.13</c:v>
                </c:pt>
                <c:pt idx="6">
                  <c:v>0.32</c:v>
                </c:pt>
                <c:pt idx="7">
                  <c:v>0.2</c:v>
                </c:pt>
                <c:pt idx="8">
                  <c:v>-0.61</c:v>
                </c:pt>
                <c:pt idx="9">
                  <c:v>-0.73</c:v>
                </c:pt>
                <c:pt idx="10">
                  <c:v>-0.62</c:v>
                </c:pt>
                <c:pt idx="11">
                  <c:v>-0.65</c:v>
                </c:pt>
                <c:pt idx="12">
                  <c:v>-1</c:v>
                </c:pt>
                <c:pt idx="13">
                  <c:v>-0.87</c:v>
                </c:pt>
                <c:pt idx="14">
                  <c:v>-0.35</c:v>
                </c:pt>
                <c:pt idx="15">
                  <c:v>-0.44</c:v>
                </c:pt>
                <c:pt idx="16">
                  <c:v>0.28000000000000003</c:v>
                </c:pt>
                <c:pt idx="17">
                  <c:v>0.15</c:v>
                </c:pt>
                <c:pt idx="18">
                  <c:v>0.61</c:v>
                </c:pt>
                <c:pt idx="19">
                  <c:v>0.6</c:v>
                </c:pt>
                <c:pt idx="20">
                  <c:v>0.61</c:v>
                </c:pt>
                <c:pt idx="21">
                  <c:v>0.09</c:v>
                </c:pt>
                <c:pt idx="22">
                  <c:v>-0.65</c:v>
                </c:pt>
                <c:pt idx="23">
                  <c:v>0.08</c:v>
                </c:pt>
                <c:pt idx="24">
                  <c:v>0.25</c:v>
                </c:pt>
                <c:pt idx="25">
                  <c:v>0.05</c:v>
                </c:pt>
                <c:pt idx="26">
                  <c:v>-0.93</c:v>
                </c:pt>
                <c:pt idx="27">
                  <c:v>-0.55000000000000004</c:v>
                </c:pt>
                <c:pt idx="28">
                  <c:v>-1.03</c:v>
                </c:pt>
                <c:pt idx="29">
                  <c:v>-0.55000000000000004</c:v>
                </c:pt>
                <c:pt idx="30">
                  <c:v>1.31</c:v>
                </c:pt>
                <c:pt idx="31">
                  <c:v>1.79</c:v>
                </c:pt>
                <c:pt idx="32">
                  <c:v>0.1</c:v>
                </c:pt>
                <c:pt idx="33">
                  <c:v>-0.34</c:v>
                </c:pt>
                <c:pt idx="34">
                  <c:v>0.28000000000000003</c:v>
                </c:pt>
                <c:pt idx="35">
                  <c:v>-0.25</c:v>
                </c:pt>
                <c:pt idx="36">
                  <c:v>0.43</c:v>
                </c:pt>
                <c:pt idx="37">
                  <c:v>0.28999999999999998</c:v>
                </c:pt>
                <c:pt idx="38">
                  <c:v>-0.8</c:v>
                </c:pt>
                <c:pt idx="39">
                  <c:v>-0.54</c:v>
                </c:pt>
                <c:pt idx="40">
                  <c:v>0.53</c:v>
                </c:pt>
                <c:pt idx="41">
                  <c:v>0.36</c:v>
                </c:pt>
                <c:pt idx="42">
                  <c:v>0.21</c:v>
                </c:pt>
                <c:pt idx="43">
                  <c:v>0.4</c:v>
                </c:pt>
                <c:pt idx="44">
                  <c:v>1.17</c:v>
                </c:pt>
                <c:pt idx="45">
                  <c:v>0.3</c:v>
                </c:pt>
                <c:pt idx="46">
                  <c:v>0.05</c:v>
                </c:pt>
              </c:numCache>
            </c:numRef>
          </c:xVal>
          <c:yVal>
            <c:numRef>
              <c:f>'表12-33'!$F$2:$F$48</c:f>
              <c:numCache>
                <c:formatCode>0.00</c:formatCode>
                <c:ptCount val="47"/>
                <c:pt idx="0">
                  <c:v>16.58649938151617</c:v>
                </c:pt>
                <c:pt idx="1">
                  <c:v>12.95485636114911</c:v>
                </c:pt>
                <c:pt idx="2">
                  <c:v>9.7617689015691873</c:v>
                </c:pt>
                <c:pt idx="3">
                  <c:v>18.278971765697431</c:v>
                </c:pt>
                <c:pt idx="4">
                  <c:v>9.0968294772922018</c:v>
                </c:pt>
                <c:pt idx="5">
                  <c:v>10.448780487804878</c:v>
                </c:pt>
                <c:pt idx="6">
                  <c:v>16.82962612399432</c:v>
                </c:pt>
                <c:pt idx="7">
                  <c:v>21.679705784018722</c:v>
                </c:pt>
                <c:pt idx="8">
                  <c:v>20.123818995524616</c:v>
                </c:pt>
                <c:pt idx="9">
                  <c:v>20.035889872173058</c:v>
                </c:pt>
                <c:pt idx="10">
                  <c:v>25.505192772798406</c:v>
                </c:pt>
                <c:pt idx="11">
                  <c:v>27.270584329349269</c:v>
                </c:pt>
                <c:pt idx="12">
                  <c:v>24.32217709179529</c:v>
                </c:pt>
                <c:pt idx="13">
                  <c:v>21.444687464026707</c:v>
                </c:pt>
                <c:pt idx="14">
                  <c:v>14.395528455284554</c:v>
                </c:pt>
                <c:pt idx="15">
                  <c:v>13.877350044762757</c:v>
                </c:pt>
                <c:pt idx="16">
                  <c:v>15.059322033898304</c:v>
                </c:pt>
                <c:pt idx="17">
                  <c:v>15.116082224909311</c:v>
                </c:pt>
                <c:pt idx="18">
                  <c:v>15.930101465614431</c:v>
                </c:pt>
                <c:pt idx="19">
                  <c:v>14.435214446952596</c:v>
                </c:pt>
                <c:pt idx="20">
                  <c:v>22.243486499289435</c:v>
                </c:pt>
                <c:pt idx="21">
                  <c:v>16.418402320063276</c:v>
                </c:pt>
                <c:pt idx="22">
                  <c:v>31.531992176585639</c:v>
                </c:pt>
                <c:pt idx="23">
                  <c:v>22.871643394199786</c:v>
                </c:pt>
                <c:pt idx="24">
                  <c:v>20.352122986822842</c:v>
                </c:pt>
                <c:pt idx="25">
                  <c:v>23.964786065884134</c:v>
                </c:pt>
                <c:pt idx="26">
                  <c:v>32.362409255898363</c:v>
                </c:pt>
                <c:pt idx="27">
                  <c:v>27.409131602506715</c:v>
                </c:pt>
                <c:pt idx="28">
                  <c:v>19.511142061281337</c:v>
                </c:pt>
                <c:pt idx="29">
                  <c:v>20.136363636363637</c:v>
                </c:pt>
                <c:pt idx="30">
                  <c:v>15.224222585924714</c:v>
                </c:pt>
                <c:pt idx="31">
                  <c:v>12.240371845949536</c:v>
                </c:pt>
                <c:pt idx="32">
                  <c:v>22.233998975934458</c:v>
                </c:pt>
                <c:pt idx="33">
                  <c:v>18.593467685892982</c:v>
                </c:pt>
                <c:pt idx="34">
                  <c:v>15.608465608465609</c:v>
                </c:pt>
                <c:pt idx="35">
                  <c:v>15.13953488372093</c:v>
                </c:pt>
                <c:pt idx="36">
                  <c:v>21.75</c:v>
                </c:pt>
                <c:pt idx="37">
                  <c:v>18.462575859743762</c:v>
                </c:pt>
                <c:pt idx="38">
                  <c:v>16.342007434944239</c:v>
                </c:pt>
                <c:pt idx="39">
                  <c:v>30.654127895466246</c:v>
                </c:pt>
                <c:pt idx="40">
                  <c:v>16.457568807339449</c:v>
                </c:pt>
                <c:pt idx="41">
                  <c:v>9.6295802798134584</c:v>
                </c:pt>
                <c:pt idx="42">
                  <c:v>15.618867924528303</c:v>
                </c:pt>
                <c:pt idx="43">
                  <c:v>14.254515599343186</c:v>
                </c:pt>
                <c:pt idx="44">
                  <c:v>14.079896907216495</c:v>
                </c:pt>
                <c:pt idx="45">
                  <c:v>10.647323943661972</c:v>
                </c:pt>
                <c:pt idx="46">
                  <c:v>16.985915492957748</c:v>
                </c:pt>
              </c:numCache>
            </c:numRef>
          </c:yVal>
          <c:smooth val="0"/>
        </c:ser>
        <c:dLbls>
          <c:showLegendKey val="0"/>
          <c:showVal val="0"/>
          <c:showCatName val="0"/>
          <c:showSerName val="0"/>
          <c:showPercent val="0"/>
          <c:showBubbleSize val="0"/>
        </c:dLbls>
        <c:axId val="98955264"/>
        <c:axId val="98956800"/>
      </c:scatterChart>
      <c:valAx>
        <c:axId val="98955264"/>
        <c:scaling>
          <c:orientation val="minMax"/>
          <c:max val="1.8"/>
          <c:min val="-1.2"/>
        </c:scaling>
        <c:delete val="0"/>
        <c:axPos val="b"/>
        <c:numFmt formatCode="#,##0.0_ " sourceLinked="0"/>
        <c:majorTickMark val="out"/>
        <c:minorTickMark val="none"/>
        <c:tickLblPos val="nextTo"/>
        <c:txPr>
          <a:bodyPr/>
          <a:lstStyle/>
          <a:p>
            <a:pPr>
              <a:defRPr sz="1600">
                <a:latin typeface="Century" panose="02040604050505020304" pitchFamily="18" charset="0"/>
                <a:ea typeface="+mj-ea"/>
              </a:defRPr>
            </a:pPr>
            <a:endParaRPr lang="ja-JP"/>
          </a:p>
        </c:txPr>
        <c:crossAx val="98956800"/>
        <c:crosses val="autoZero"/>
        <c:crossBetween val="midCat"/>
        <c:majorUnit val="0.30000000000000004"/>
      </c:valAx>
      <c:valAx>
        <c:axId val="98956800"/>
        <c:scaling>
          <c:orientation val="minMax"/>
        </c:scaling>
        <c:delete val="0"/>
        <c:axPos val="l"/>
        <c:majorGridlines>
          <c:spPr>
            <a:ln>
              <a:noFill/>
            </a:ln>
          </c:spPr>
        </c:majorGridlines>
        <c:numFmt formatCode="#,##0_);[Red]\(#,##0\)" sourceLinked="0"/>
        <c:majorTickMark val="out"/>
        <c:minorTickMark val="none"/>
        <c:tickLblPos val="nextTo"/>
        <c:txPr>
          <a:bodyPr/>
          <a:lstStyle/>
          <a:p>
            <a:pPr>
              <a:defRPr sz="1600">
                <a:latin typeface="Century" panose="02040604050505020304" pitchFamily="18" charset="0"/>
                <a:ea typeface="+mn-ea"/>
              </a:defRPr>
            </a:pPr>
            <a:endParaRPr lang="ja-JP"/>
          </a:p>
        </c:txPr>
        <c:crossAx val="98955264"/>
        <c:crosses val="autoZero"/>
        <c:crossBetween val="midCat"/>
      </c:valAx>
    </c:plotArea>
    <c:plotVisOnly val="1"/>
    <c:dispBlanksAs val="gap"/>
    <c:showDLblsOverMax val="0"/>
  </c:chart>
  <c:spPr>
    <a:solidFill>
      <a:schemeClr val="bg1"/>
    </a:solid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BC1A5-3A2C-4466-988D-7CF004C0FCE1}" type="doc">
      <dgm:prSet loTypeId="urn:microsoft.com/office/officeart/2005/8/layout/cycle7" loCatId="cycle" qsTypeId="urn:microsoft.com/office/officeart/2005/8/quickstyle/simple1" qsCatId="simple" csTypeId="urn:microsoft.com/office/officeart/2005/8/colors/accent0_1" csCatId="mainScheme" phldr="1"/>
      <dgm:spPr/>
      <dgm:t>
        <a:bodyPr/>
        <a:lstStyle/>
        <a:p>
          <a:endParaRPr kumimoji="1" lang="ja-JP" altLang="en-US"/>
        </a:p>
      </dgm:t>
    </dgm:pt>
    <dgm:pt modelId="{B2AEE481-62BD-4AF0-AF38-A7F5E3728D06}">
      <dgm:prSet/>
      <dgm:spPr/>
      <dgm:t>
        <a:bodyPr/>
        <a:lstStyle/>
        <a:p>
          <a:pPr rtl="0"/>
          <a:r>
            <a:rPr kumimoji="1" lang="ja-JP" altLang="en-US" dirty="0" smtClean="0"/>
            <a:t>規範（</a:t>
          </a:r>
          <a:r>
            <a:rPr kumimoji="1" lang="ja-JP" dirty="0" smtClean="0"/>
            <a:t>互酬性</a:t>
          </a:r>
          <a:r>
            <a:rPr kumimoji="1" lang="ja-JP" altLang="en-US" dirty="0" smtClean="0"/>
            <a:t>）</a:t>
          </a:r>
          <a:endParaRPr lang="ja-JP" dirty="0"/>
        </a:p>
      </dgm:t>
    </dgm:pt>
    <dgm:pt modelId="{EF3F6606-CFC8-4D92-8385-A8584E1C18B6}" type="parTrans" cxnId="{A5536873-833D-4931-962D-9C4A94DFB601}">
      <dgm:prSet/>
      <dgm:spPr/>
      <dgm:t>
        <a:bodyPr/>
        <a:lstStyle/>
        <a:p>
          <a:endParaRPr kumimoji="1" lang="ja-JP" altLang="en-US"/>
        </a:p>
      </dgm:t>
    </dgm:pt>
    <dgm:pt modelId="{2D909096-DEA9-408A-881F-BA365E337526}" type="sibTrans" cxnId="{A5536873-833D-4931-962D-9C4A94DFB601}">
      <dgm:prSet/>
      <dgm:spPr>
        <a:solidFill>
          <a:srgbClr val="FFFF00"/>
        </a:solidFill>
        <a:ln>
          <a:solidFill>
            <a:schemeClr val="tx1">
              <a:lumMod val="75000"/>
              <a:lumOff val="25000"/>
            </a:schemeClr>
          </a:solidFill>
        </a:ln>
      </dgm:spPr>
      <dgm:t>
        <a:bodyPr/>
        <a:lstStyle/>
        <a:p>
          <a:endParaRPr kumimoji="1" lang="ja-JP" altLang="en-US" dirty="0"/>
        </a:p>
      </dgm:t>
    </dgm:pt>
    <dgm:pt modelId="{CAD413A5-3DFF-49ED-8212-5FCC7072C4B2}">
      <dgm:prSet/>
      <dgm:spPr/>
      <dgm:t>
        <a:bodyPr/>
        <a:lstStyle/>
        <a:p>
          <a:pPr rtl="0"/>
          <a:r>
            <a:rPr kumimoji="1" lang="ja-JP" dirty="0" smtClean="0"/>
            <a:t>社会ネットワーク</a:t>
          </a:r>
          <a:endParaRPr lang="ja-JP" dirty="0"/>
        </a:p>
      </dgm:t>
    </dgm:pt>
    <dgm:pt modelId="{4A47A3E3-5705-4E95-B6E2-907AF87A4EB3}" type="parTrans" cxnId="{44FF719E-95E3-455F-A4FD-A7ED0D61CEB1}">
      <dgm:prSet/>
      <dgm:spPr/>
      <dgm:t>
        <a:bodyPr/>
        <a:lstStyle/>
        <a:p>
          <a:endParaRPr kumimoji="1" lang="ja-JP" altLang="en-US"/>
        </a:p>
      </dgm:t>
    </dgm:pt>
    <dgm:pt modelId="{752E6DC7-B0E8-443E-938E-51B71088FE83}" type="sibTrans" cxnId="{44FF719E-95E3-455F-A4FD-A7ED0D61CEB1}">
      <dgm:prSet/>
      <dgm:spPr>
        <a:solidFill>
          <a:srgbClr val="FFFF00"/>
        </a:solidFill>
        <a:ln>
          <a:solidFill>
            <a:schemeClr val="tx1">
              <a:lumMod val="75000"/>
              <a:lumOff val="25000"/>
            </a:schemeClr>
          </a:solidFill>
        </a:ln>
      </dgm:spPr>
      <dgm:t>
        <a:bodyPr/>
        <a:lstStyle/>
        <a:p>
          <a:endParaRPr kumimoji="1" lang="ja-JP" altLang="en-US" dirty="0"/>
        </a:p>
      </dgm:t>
    </dgm:pt>
    <dgm:pt modelId="{2F96DDEA-067A-4361-BBC4-01D4CA285CA4}">
      <dgm:prSet custT="1"/>
      <dgm:spPr/>
      <dgm:t>
        <a:bodyPr/>
        <a:lstStyle/>
        <a:p>
          <a:pPr rtl="0"/>
          <a:r>
            <a:rPr kumimoji="1" lang="ja-JP" altLang="en-US" sz="4000" dirty="0" smtClean="0"/>
            <a:t>信　頼</a:t>
          </a:r>
          <a:endParaRPr lang="ja-JP" altLang="en-US" sz="4000" dirty="0"/>
        </a:p>
      </dgm:t>
    </dgm:pt>
    <dgm:pt modelId="{CAC199F8-4033-4AA6-AE85-509FC681D9C2}" type="parTrans" cxnId="{EF07162B-70D5-465D-954E-C37A902B0964}">
      <dgm:prSet/>
      <dgm:spPr/>
      <dgm:t>
        <a:bodyPr/>
        <a:lstStyle/>
        <a:p>
          <a:endParaRPr kumimoji="1" lang="ja-JP" altLang="en-US"/>
        </a:p>
      </dgm:t>
    </dgm:pt>
    <dgm:pt modelId="{4BF4380E-DF7B-4720-AB5F-40C5680D9779}" type="sibTrans" cxnId="{EF07162B-70D5-465D-954E-C37A902B0964}">
      <dgm:prSet/>
      <dgm:spPr>
        <a:solidFill>
          <a:srgbClr val="FFFF00"/>
        </a:solidFill>
        <a:ln>
          <a:solidFill>
            <a:schemeClr val="tx1">
              <a:lumMod val="75000"/>
              <a:lumOff val="25000"/>
            </a:schemeClr>
          </a:solidFill>
        </a:ln>
      </dgm:spPr>
      <dgm:t>
        <a:bodyPr/>
        <a:lstStyle/>
        <a:p>
          <a:endParaRPr kumimoji="1" lang="ja-JP" altLang="en-US" dirty="0"/>
        </a:p>
      </dgm:t>
    </dgm:pt>
    <dgm:pt modelId="{F52982F7-034F-4B04-BF81-E44C5964F660}" type="pres">
      <dgm:prSet presAssocID="{99CBC1A5-3A2C-4466-988D-7CF004C0FCE1}" presName="Name0" presStyleCnt="0">
        <dgm:presLayoutVars>
          <dgm:dir/>
          <dgm:resizeHandles val="exact"/>
        </dgm:presLayoutVars>
      </dgm:prSet>
      <dgm:spPr/>
      <dgm:t>
        <a:bodyPr/>
        <a:lstStyle/>
        <a:p>
          <a:endParaRPr kumimoji="1" lang="ja-JP" altLang="en-US"/>
        </a:p>
      </dgm:t>
    </dgm:pt>
    <dgm:pt modelId="{B5FAEB4F-CFE9-4AC6-AE99-8CA1E52235F7}" type="pres">
      <dgm:prSet presAssocID="{2F96DDEA-067A-4361-BBC4-01D4CA285CA4}" presName="node" presStyleLbl="node1" presStyleIdx="0" presStyleCnt="3">
        <dgm:presLayoutVars>
          <dgm:bulletEnabled val="1"/>
        </dgm:presLayoutVars>
      </dgm:prSet>
      <dgm:spPr/>
      <dgm:t>
        <a:bodyPr/>
        <a:lstStyle/>
        <a:p>
          <a:endParaRPr kumimoji="1" lang="ja-JP" altLang="en-US"/>
        </a:p>
      </dgm:t>
    </dgm:pt>
    <dgm:pt modelId="{11A3714C-18CA-411B-8924-88070684DE7F}" type="pres">
      <dgm:prSet presAssocID="{4BF4380E-DF7B-4720-AB5F-40C5680D9779}" presName="sibTrans" presStyleLbl="sibTrans2D1" presStyleIdx="0" presStyleCnt="3" custScaleX="144865" custScaleY="154295"/>
      <dgm:spPr/>
      <dgm:t>
        <a:bodyPr/>
        <a:lstStyle/>
        <a:p>
          <a:endParaRPr kumimoji="1" lang="ja-JP" altLang="en-US"/>
        </a:p>
      </dgm:t>
    </dgm:pt>
    <dgm:pt modelId="{FB1147FE-709F-4C23-8187-DBC838D877FA}" type="pres">
      <dgm:prSet presAssocID="{4BF4380E-DF7B-4720-AB5F-40C5680D9779}" presName="connectorText" presStyleLbl="sibTrans2D1" presStyleIdx="0" presStyleCnt="3"/>
      <dgm:spPr/>
      <dgm:t>
        <a:bodyPr/>
        <a:lstStyle/>
        <a:p>
          <a:endParaRPr kumimoji="1" lang="ja-JP" altLang="en-US"/>
        </a:p>
      </dgm:t>
    </dgm:pt>
    <dgm:pt modelId="{F771E13C-E89A-4190-A964-951D67544594}" type="pres">
      <dgm:prSet presAssocID="{B2AEE481-62BD-4AF0-AF38-A7F5E3728D06}" presName="node" presStyleLbl="node1" presStyleIdx="1" presStyleCnt="3" custScaleX="112056" custRadScaleRad="112374" custRadScaleInc="-5968">
        <dgm:presLayoutVars>
          <dgm:bulletEnabled val="1"/>
        </dgm:presLayoutVars>
      </dgm:prSet>
      <dgm:spPr/>
      <dgm:t>
        <a:bodyPr/>
        <a:lstStyle/>
        <a:p>
          <a:endParaRPr kumimoji="1" lang="ja-JP" altLang="en-US"/>
        </a:p>
      </dgm:t>
    </dgm:pt>
    <dgm:pt modelId="{9F63EFD2-627F-482C-8983-421B93D37C4F}" type="pres">
      <dgm:prSet presAssocID="{2D909096-DEA9-408A-881F-BA365E337526}" presName="sibTrans" presStyleLbl="sibTrans2D1" presStyleIdx="1" presStyleCnt="3" custScaleX="114631" custScaleY="146795"/>
      <dgm:spPr/>
      <dgm:t>
        <a:bodyPr/>
        <a:lstStyle/>
        <a:p>
          <a:endParaRPr kumimoji="1" lang="ja-JP" altLang="en-US"/>
        </a:p>
      </dgm:t>
    </dgm:pt>
    <dgm:pt modelId="{0984A494-6C6F-4226-875B-553605B6EE81}" type="pres">
      <dgm:prSet presAssocID="{2D909096-DEA9-408A-881F-BA365E337526}" presName="connectorText" presStyleLbl="sibTrans2D1" presStyleIdx="1" presStyleCnt="3"/>
      <dgm:spPr/>
      <dgm:t>
        <a:bodyPr/>
        <a:lstStyle/>
        <a:p>
          <a:endParaRPr kumimoji="1" lang="ja-JP" altLang="en-US"/>
        </a:p>
      </dgm:t>
    </dgm:pt>
    <dgm:pt modelId="{81F2C325-2074-4F81-9280-EF44FAB6B545}" type="pres">
      <dgm:prSet presAssocID="{CAD413A5-3DFF-49ED-8212-5FCC7072C4B2}" presName="node" presStyleLbl="node1" presStyleIdx="2" presStyleCnt="3" custRadScaleRad="109035" custRadScaleInc="4509">
        <dgm:presLayoutVars>
          <dgm:bulletEnabled val="1"/>
        </dgm:presLayoutVars>
      </dgm:prSet>
      <dgm:spPr/>
      <dgm:t>
        <a:bodyPr/>
        <a:lstStyle/>
        <a:p>
          <a:endParaRPr kumimoji="1" lang="ja-JP" altLang="en-US"/>
        </a:p>
      </dgm:t>
    </dgm:pt>
    <dgm:pt modelId="{EE991A8A-45B3-492C-9D93-1981FE21F339}" type="pres">
      <dgm:prSet presAssocID="{752E6DC7-B0E8-443E-938E-51B71088FE83}" presName="sibTrans" presStyleLbl="sibTrans2D1" presStyleIdx="2" presStyleCnt="3" custScaleX="146271" custScaleY="161720"/>
      <dgm:spPr/>
      <dgm:t>
        <a:bodyPr/>
        <a:lstStyle/>
        <a:p>
          <a:endParaRPr kumimoji="1" lang="ja-JP" altLang="en-US"/>
        </a:p>
      </dgm:t>
    </dgm:pt>
    <dgm:pt modelId="{9EA62F13-5B0B-4E0D-A85F-AD522A7A399C}" type="pres">
      <dgm:prSet presAssocID="{752E6DC7-B0E8-443E-938E-51B71088FE83}" presName="connectorText" presStyleLbl="sibTrans2D1" presStyleIdx="2" presStyleCnt="3"/>
      <dgm:spPr/>
      <dgm:t>
        <a:bodyPr/>
        <a:lstStyle/>
        <a:p>
          <a:endParaRPr kumimoji="1" lang="ja-JP" altLang="en-US"/>
        </a:p>
      </dgm:t>
    </dgm:pt>
  </dgm:ptLst>
  <dgm:cxnLst>
    <dgm:cxn modelId="{4E315B8B-1724-4E56-981F-8F949C1C3114}" type="presOf" srcId="{CAD413A5-3DFF-49ED-8212-5FCC7072C4B2}" destId="{81F2C325-2074-4F81-9280-EF44FAB6B545}" srcOrd="0" destOrd="0" presId="urn:microsoft.com/office/officeart/2005/8/layout/cycle7"/>
    <dgm:cxn modelId="{EF07162B-70D5-465D-954E-C37A902B0964}" srcId="{99CBC1A5-3A2C-4466-988D-7CF004C0FCE1}" destId="{2F96DDEA-067A-4361-BBC4-01D4CA285CA4}" srcOrd="0" destOrd="0" parTransId="{CAC199F8-4033-4AA6-AE85-509FC681D9C2}" sibTransId="{4BF4380E-DF7B-4720-AB5F-40C5680D9779}"/>
    <dgm:cxn modelId="{0FDED4E2-1137-461D-95A7-75F6EE2C6592}" type="presOf" srcId="{B2AEE481-62BD-4AF0-AF38-A7F5E3728D06}" destId="{F771E13C-E89A-4190-A964-951D67544594}" srcOrd="0" destOrd="0" presId="urn:microsoft.com/office/officeart/2005/8/layout/cycle7"/>
    <dgm:cxn modelId="{49585C56-5E23-4D8C-B821-60C269C563AD}" type="presOf" srcId="{752E6DC7-B0E8-443E-938E-51B71088FE83}" destId="{9EA62F13-5B0B-4E0D-A85F-AD522A7A399C}" srcOrd="1" destOrd="0" presId="urn:microsoft.com/office/officeart/2005/8/layout/cycle7"/>
    <dgm:cxn modelId="{2B66919A-D4BC-4E8D-9242-6ACE372AA7A1}" type="presOf" srcId="{4BF4380E-DF7B-4720-AB5F-40C5680D9779}" destId="{FB1147FE-709F-4C23-8187-DBC838D877FA}" srcOrd="1" destOrd="0" presId="urn:microsoft.com/office/officeart/2005/8/layout/cycle7"/>
    <dgm:cxn modelId="{9CD1860C-7150-4D4C-A760-5D0B70340883}" type="presOf" srcId="{2D909096-DEA9-408A-881F-BA365E337526}" destId="{9F63EFD2-627F-482C-8983-421B93D37C4F}" srcOrd="0" destOrd="0" presId="urn:microsoft.com/office/officeart/2005/8/layout/cycle7"/>
    <dgm:cxn modelId="{44FF719E-95E3-455F-A4FD-A7ED0D61CEB1}" srcId="{99CBC1A5-3A2C-4466-988D-7CF004C0FCE1}" destId="{CAD413A5-3DFF-49ED-8212-5FCC7072C4B2}" srcOrd="2" destOrd="0" parTransId="{4A47A3E3-5705-4E95-B6E2-907AF87A4EB3}" sibTransId="{752E6DC7-B0E8-443E-938E-51B71088FE83}"/>
    <dgm:cxn modelId="{E321CCDE-7016-4250-854F-EC16DCB773F0}" type="presOf" srcId="{4BF4380E-DF7B-4720-AB5F-40C5680D9779}" destId="{11A3714C-18CA-411B-8924-88070684DE7F}" srcOrd="0" destOrd="0" presId="urn:microsoft.com/office/officeart/2005/8/layout/cycle7"/>
    <dgm:cxn modelId="{0CA16063-BE46-407A-B538-D72CF31A6A2E}" type="presOf" srcId="{2F96DDEA-067A-4361-BBC4-01D4CA285CA4}" destId="{B5FAEB4F-CFE9-4AC6-AE99-8CA1E52235F7}" srcOrd="0" destOrd="0" presId="urn:microsoft.com/office/officeart/2005/8/layout/cycle7"/>
    <dgm:cxn modelId="{CFF24B33-CC72-4906-813F-3CC6A4F0129D}" type="presOf" srcId="{99CBC1A5-3A2C-4466-988D-7CF004C0FCE1}" destId="{F52982F7-034F-4B04-BF81-E44C5964F660}" srcOrd="0" destOrd="0" presId="urn:microsoft.com/office/officeart/2005/8/layout/cycle7"/>
    <dgm:cxn modelId="{81A87674-A914-4DA5-B3B1-5FACD96A1C65}" type="presOf" srcId="{2D909096-DEA9-408A-881F-BA365E337526}" destId="{0984A494-6C6F-4226-875B-553605B6EE81}" srcOrd="1" destOrd="0" presId="urn:microsoft.com/office/officeart/2005/8/layout/cycle7"/>
    <dgm:cxn modelId="{A5536873-833D-4931-962D-9C4A94DFB601}" srcId="{99CBC1A5-3A2C-4466-988D-7CF004C0FCE1}" destId="{B2AEE481-62BD-4AF0-AF38-A7F5E3728D06}" srcOrd="1" destOrd="0" parTransId="{EF3F6606-CFC8-4D92-8385-A8584E1C18B6}" sibTransId="{2D909096-DEA9-408A-881F-BA365E337526}"/>
    <dgm:cxn modelId="{7D810BCC-287E-4C4F-BE37-9985E6935705}" type="presOf" srcId="{752E6DC7-B0E8-443E-938E-51B71088FE83}" destId="{EE991A8A-45B3-492C-9D93-1981FE21F339}" srcOrd="0" destOrd="0" presId="urn:microsoft.com/office/officeart/2005/8/layout/cycle7"/>
    <dgm:cxn modelId="{BBC7CF57-6CA9-4F24-A3F7-956AF04702CA}" type="presParOf" srcId="{F52982F7-034F-4B04-BF81-E44C5964F660}" destId="{B5FAEB4F-CFE9-4AC6-AE99-8CA1E52235F7}" srcOrd="0" destOrd="0" presId="urn:microsoft.com/office/officeart/2005/8/layout/cycle7"/>
    <dgm:cxn modelId="{6505E8E4-C134-4E09-91A3-E69CC12EBFF2}" type="presParOf" srcId="{F52982F7-034F-4B04-BF81-E44C5964F660}" destId="{11A3714C-18CA-411B-8924-88070684DE7F}" srcOrd="1" destOrd="0" presId="urn:microsoft.com/office/officeart/2005/8/layout/cycle7"/>
    <dgm:cxn modelId="{46AECAD6-E216-4E6F-8745-9776903B4E3E}" type="presParOf" srcId="{11A3714C-18CA-411B-8924-88070684DE7F}" destId="{FB1147FE-709F-4C23-8187-DBC838D877FA}" srcOrd="0" destOrd="0" presId="urn:microsoft.com/office/officeart/2005/8/layout/cycle7"/>
    <dgm:cxn modelId="{734165AA-C896-4F14-B8E2-8A72469CD04A}" type="presParOf" srcId="{F52982F7-034F-4B04-BF81-E44C5964F660}" destId="{F771E13C-E89A-4190-A964-951D67544594}" srcOrd="2" destOrd="0" presId="urn:microsoft.com/office/officeart/2005/8/layout/cycle7"/>
    <dgm:cxn modelId="{E19C6EEE-8F8E-496C-BCDF-AC5D3010EE91}" type="presParOf" srcId="{F52982F7-034F-4B04-BF81-E44C5964F660}" destId="{9F63EFD2-627F-482C-8983-421B93D37C4F}" srcOrd="3" destOrd="0" presId="urn:microsoft.com/office/officeart/2005/8/layout/cycle7"/>
    <dgm:cxn modelId="{5DEBB9D8-F70A-4B7C-BB6E-6C2556D2B8DE}" type="presParOf" srcId="{9F63EFD2-627F-482C-8983-421B93D37C4F}" destId="{0984A494-6C6F-4226-875B-553605B6EE81}" srcOrd="0" destOrd="0" presId="urn:microsoft.com/office/officeart/2005/8/layout/cycle7"/>
    <dgm:cxn modelId="{9B83F825-3113-404F-92E2-1EDBAF014346}" type="presParOf" srcId="{F52982F7-034F-4B04-BF81-E44C5964F660}" destId="{81F2C325-2074-4F81-9280-EF44FAB6B545}" srcOrd="4" destOrd="0" presId="urn:microsoft.com/office/officeart/2005/8/layout/cycle7"/>
    <dgm:cxn modelId="{4F022176-3D9E-4F2F-B055-4A102EC0B108}" type="presParOf" srcId="{F52982F7-034F-4B04-BF81-E44C5964F660}" destId="{EE991A8A-45B3-492C-9D93-1981FE21F339}" srcOrd="5" destOrd="0" presId="urn:microsoft.com/office/officeart/2005/8/layout/cycle7"/>
    <dgm:cxn modelId="{B8545D9F-9FD5-4CD5-B3D4-3077836FD837}" type="presParOf" srcId="{EE991A8A-45B3-492C-9D93-1981FE21F339}" destId="{9EA62F13-5B0B-4E0D-A85F-AD522A7A399C}"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B9593B-75C8-4DD6-AB62-30815ECF22CC}" type="doc">
      <dgm:prSet loTypeId="urn:microsoft.com/office/officeart/2009/3/layout/HorizontalOrganizationChart" loCatId="hierarchy" qsTypeId="urn:microsoft.com/office/officeart/2005/8/quickstyle/simple2" qsCatId="simple" csTypeId="urn:microsoft.com/office/officeart/2005/8/colors/accent0_1" csCatId="mainScheme" phldr="1"/>
      <dgm:spPr/>
      <dgm:t>
        <a:bodyPr/>
        <a:lstStyle/>
        <a:p>
          <a:endParaRPr kumimoji="1" lang="ja-JP" altLang="en-US"/>
        </a:p>
      </dgm:t>
    </dgm:pt>
    <dgm:pt modelId="{5B9A104B-503D-461B-A07E-82186791A630}">
      <dgm:prSet custT="1"/>
      <dgm:spPr>
        <a:solidFill>
          <a:schemeClr val="bg1"/>
        </a:solidFill>
        <a:ln w="12700"/>
      </dgm:spPr>
      <dgm:t>
        <a:bodyPr/>
        <a:lstStyle/>
        <a:p>
          <a:pPr rtl="0"/>
          <a:r>
            <a:rPr kumimoji="1" lang="ja-JP" altLang="en-US" sz="2800" dirty="0" smtClean="0"/>
            <a:t>認知的 ソーシャル</a:t>
          </a:r>
          <a:endParaRPr kumimoji="1" lang="en-US" altLang="ja-JP" sz="2800" dirty="0" smtClean="0"/>
        </a:p>
        <a:p>
          <a:pPr rtl="0"/>
          <a:r>
            <a:rPr kumimoji="1" lang="ja-JP" altLang="en-US" sz="2800" dirty="0" smtClean="0"/>
            <a:t>キャピタル</a:t>
          </a:r>
          <a:endParaRPr lang="ja-JP" altLang="en-US" sz="2800" dirty="0"/>
        </a:p>
      </dgm:t>
    </dgm:pt>
    <dgm:pt modelId="{2FE0D392-6227-4102-B938-A65A3A1033C5}" type="parTrans" cxnId="{0451F7EF-C490-41D9-A2C4-D5A0BB4BF87B}">
      <dgm:prSet/>
      <dgm:spPr/>
      <dgm:t>
        <a:bodyPr/>
        <a:lstStyle/>
        <a:p>
          <a:endParaRPr kumimoji="1" lang="ja-JP" altLang="en-US" sz="2800"/>
        </a:p>
      </dgm:t>
    </dgm:pt>
    <dgm:pt modelId="{0BEFE2DC-76EF-4051-9238-842867EC04D5}" type="sibTrans" cxnId="{0451F7EF-C490-41D9-A2C4-D5A0BB4BF87B}">
      <dgm:prSet/>
      <dgm:spPr/>
      <dgm:t>
        <a:bodyPr/>
        <a:lstStyle/>
        <a:p>
          <a:endParaRPr kumimoji="1" lang="ja-JP" altLang="en-US" sz="2800"/>
        </a:p>
      </dgm:t>
    </dgm:pt>
    <dgm:pt modelId="{AAE2A078-611D-4F7C-86EE-91613BEBABB2}">
      <dgm:prSet custT="1"/>
      <dgm:spPr>
        <a:solidFill>
          <a:srgbClr val="CCFFFF"/>
        </a:solidFill>
        <a:ln w="12700"/>
      </dgm:spPr>
      <dgm:t>
        <a:bodyPr/>
        <a:lstStyle/>
        <a:p>
          <a:pPr rtl="0"/>
          <a:r>
            <a:rPr kumimoji="1" lang="ja-JP" altLang="en-US" sz="2800" dirty="0" smtClean="0">
              <a:solidFill>
                <a:srgbClr val="0000FF"/>
              </a:solidFill>
            </a:rPr>
            <a:t>信　頼</a:t>
          </a:r>
          <a:endParaRPr lang="ja-JP" altLang="en-US" sz="2800" dirty="0">
            <a:solidFill>
              <a:srgbClr val="0000FF"/>
            </a:solidFill>
          </a:endParaRPr>
        </a:p>
      </dgm:t>
    </dgm:pt>
    <dgm:pt modelId="{D564A673-6C59-40B4-9867-894173BE5965}" type="parTrans" cxnId="{CA2BAA61-B8DC-4A0F-9F3C-DF699EFB16C0}">
      <dgm:prSet/>
      <dgm:spPr/>
      <dgm:t>
        <a:bodyPr/>
        <a:lstStyle/>
        <a:p>
          <a:endParaRPr kumimoji="1" lang="ja-JP" altLang="en-US" sz="2800"/>
        </a:p>
      </dgm:t>
    </dgm:pt>
    <dgm:pt modelId="{DC11F67F-9532-4E2B-8B16-E85BD125BAD6}" type="sibTrans" cxnId="{CA2BAA61-B8DC-4A0F-9F3C-DF699EFB16C0}">
      <dgm:prSet/>
      <dgm:spPr/>
      <dgm:t>
        <a:bodyPr/>
        <a:lstStyle/>
        <a:p>
          <a:endParaRPr kumimoji="1" lang="ja-JP" altLang="en-US" sz="2800"/>
        </a:p>
      </dgm:t>
    </dgm:pt>
    <dgm:pt modelId="{A8B55C1F-321D-423E-82FD-DA154A58926A}">
      <dgm:prSet custT="1"/>
      <dgm:spPr>
        <a:solidFill>
          <a:srgbClr val="CCFFFF"/>
        </a:solidFill>
        <a:ln w="12700"/>
      </dgm:spPr>
      <dgm:t>
        <a:bodyPr/>
        <a:lstStyle/>
        <a:p>
          <a:pPr rtl="0">
            <a:spcAft>
              <a:spcPts val="0"/>
            </a:spcAft>
          </a:pPr>
          <a:r>
            <a:rPr kumimoji="1" lang="ja-JP" altLang="en-US" sz="2800" dirty="0" smtClean="0">
              <a:solidFill>
                <a:srgbClr val="0000FF"/>
              </a:solidFill>
            </a:rPr>
            <a:t>互酬性</a:t>
          </a:r>
          <a:endParaRPr kumimoji="1" lang="en-US" altLang="ja-JP" sz="2800" dirty="0" smtClean="0">
            <a:solidFill>
              <a:srgbClr val="0000FF"/>
            </a:solidFill>
          </a:endParaRPr>
        </a:p>
        <a:p>
          <a:pPr rtl="0">
            <a:spcAft>
              <a:spcPts val="0"/>
            </a:spcAft>
          </a:pPr>
          <a:r>
            <a:rPr kumimoji="1" lang="ja-JP" altLang="en-US" sz="2800" dirty="0" smtClean="0">
              <a:solidFill>
                <a:srgbClr val="0000FF"/>
              </a:solidFill>
            </a:rPr>
            <a:t>の規範</a:t>
          </a:r>
          <a:endParaRPr lang="ja-JP" altLang="en-US" sz="2800" dirty="0">
            <a:solidFill>
              <a:srgbClr val="0000FF"/>
            </a:solidFill>
          </a:endParaRPr>
        </a:p>
      </dgm:t>
    </dgm:pt>
    <dgm:pt modelId="{C2409021-5027-49C4-B202-F737D5F01AE3}" type="parTrans" cxnId="{55FBFC43-B6FD-4F99-AAB5-D4E02F9ED696}">
      <dgm:prSet/>
      <dgm:spPr/>
      <dgm:t>
        <a:bodyPr/>
        <a:lstStyle/>
        <a:p>
          <a:endParaRPr kumimoji="1" lang="ja-JP" altLang="en-US" sz="2800"/>
        </a:p>
      </dgm:t>
    </dgm:pt>
    <dgm:pt modelId="{7656A48B-774D-4317-874D-AE122B401B72}" type="sibTrans" cxnId="{55FBFC43-B6FD-4F99-AAB5-D4E02F9ED696}">
      <dgm:prSet/>
      <dgm:spPr/>
      <dgm:t>
        <a:bodyPr/>
        <a:lstStyle/>
        <a:p>
          <a:endParaRPr kumimoji="1" lang="ja-JP" altLang="en-US" sz="2800"/>
        </a:p>
      </dgm:t>
    </dgm:pt>
    <dgm:pt modelId="{C97BE22C-ABBF-472D-AD9A-A48AF4BEDF71}">
      <dgm:prSet custT="1"/>
      <dgm:spPr>
        <a:solidFill>
          <a:srgbClr val="CCFFFF"/>
        </a:solidFill>
        <a:ln w="12700"/>
      </dgm:spPr>
      <dgm:t>
        <a:bodyPr/>
        <a:lstStyle/>
        <a:p>
          <a:pPr rtl="0"/>
          <a:r>
            <a:rPr kumimoji="1" lang="ja-JP" altLang="en-US" sz="2800" dirty="0" smtClean="0"/>
            <a:t>構造的 ソーシャル</a:t>
          </a:r>
          <a:endParaRPr kumimoji="1" lang="en-US" altLang="ja-JP" sz="2800" dirty="0" smtClean="0"/>
        </a:p>
        <a:p>
          <a:pPr rtl="0"/>
          <a:r>
            <a:rPr kumimoji="1" lang="ja-JP" altLang="en-US" sz="2800" dirty="0" smtClean="0"/>
            <a:t>キャピタル</a:t>
          </a:r>
          <a:endParaRPr kumimoji="1" lang="en-US" altLang="ja-JP" sz="2800" dirty="0" smtClean="0"/>
        </a:p>
        <a:p>
          <a:pPr rtl="0"/>
          <a:r>
            <a:rPr kumimoji="1" lang="ja-JP" altLang="en-US" sz="2800" dirty="0" smtClean="0">
              <a:solidFill>
                <a:srgbClr val="0000FF"/>
              </a:solidFill>
            </a:rPr>
            <a:t>＝ 社会ネットワーク</a:t>
          </a:r>
          <a:endParaRPr lang="ja-JP" altLang="en-US" sz="2800" dirty="0">
            <a:solidFill>
              <a:srgbClr val="0000FF"/>
            </a:solidFill>
          </a:endParaRPr>
        </a:p>
      </dgm:t>
    </dgm:pt>
    <dgm:pt modelId="{34F39C28-54D6-4DB2-94F4-591F71134891}" type="parTrans" cxnId="{3D496449-5864-4C21-8ECF-57F77775F044}">
      <dgm:prSet/>
      <dgm:spPr/>
      <dgm:t>
        <a:bodyPr/>
        <a:lstStyle/>
        <a:p>
          <a:endParaRPr kumimoji="1" lang="ja-JP" altLang="en-US" sz="2800"/>
        </a:p>
      </dgm:t>
    </dgm:pt>
    <dgm:pt modelId="{9F1955E6-3D19-4D32-9E35-46AC0826516B}" type="sibTrans" cxnId="{3D496449-5864-4C21-8ECF-57F77775F044}">
      <dgm:prSet/>
      <dgm:spPr/>
      <dgm:t>
        <a:bodyPr/>
        <a:lstStyle/>
        <a:p>
          <a:endParaRPr kumimoji="1" lang="ja-JP" altLang="en-US" sz="2800"/>
        </a:p>
      </dgm:t>
    </dgm:pt>
    <dgm:pt modelId="{31AD72A7-9C1D-4AD2-9392-DD18D626605A}">
      <dgm:prSet custT="1"/>
      <dgm:spPr>
        <a:solidFill>
          <a:srgbClr val="FFFFCC"/>
        </a:solidFill>
        <a:ln w="12700"/>
      </dgm:spPr>
      <dgm:t>
        <a:bodyPr/>
        <a:lstStyle/>
        <a:p>
          <a:pPr rtl="0"/>
          <a:r>
            <a:rPr kumimoji="1" lang="ja-JP" altLang="en-US" sz="2800" dirty="0" smtClean="0"/>
            <a:t>垂直型</a:t>
          </a:r>
          <a:r>
            <a:rPr kumimoji="1" lang="en-US" altLang="ja-JP" sz="2800" dirty="0" smtClean="0"/>
            <a:t/>
          </a:r>
          <a:br>
            <a:rPr kumimoji="1" lang="en-US" altLang="ja-JP" sz="2800" dirty="0" smtClean="0"/>
          </a:br>
          <a:r>
            <a:rPr kumimoji="1" lang="ja-JP" altLang="en-US" sz="2800" dirty="0" smtClean="0">
              <a:solidFill>
                <a:srgbClr val="FF0000"/>
              </a:solidFill>
            </a:rPr>
            <a:t>（連結型）</a:t>
          </a:r>
          <a:endParaRPr lang="ja-JP" altLang="en-US" sz="2800" dirty="0">
            <a:solidFill>
              <a:srgbClr val="FF0000"/>
            </a:solidFill>
          </a:endParaRPr>
        </a:p>
      </dgm:t>
    </dgm:pt>
    <dgm:pt modelId="{E34FE8AE-F31B-4E18-BB9B-4D2AC2474FBD}" type="parTrans" cxnId="{63031B77-CCDA-4101-902A-24B3F3EBAF6B}">
      <dgm:prSet/>
      <dgm:spPr/>
      <dgm:t>
        <a:bodyPr/>
        <a:lstStyle/>
        <a:p>
          <a:endParaRPr kumimoji="1" lang="ja-JP" altLang="en-US" sz="2800"/>
        </a:p>
      </dgm:t>
    </dgm:pt>
    <dgm:pt modelId="{0E88EFED-04C5-4590-8235-2BD79EAF82F0}" type="sibTrans" cxnId="{63031B77-CCDA-4101-902A-24B3F3EBAF6B}">
      <dgm:prSet/>
      <dgm:spPr/>
      <dgm:t>
        <a:bodyPr/>
        <a:lstStyle/>
        <a:p>
          <a:endParaRPr kumimoji="1" lang="ja-JP" altLang="en-US" sz="2800"/>
        </a:p>
      </dgm:t>
    </dgm:pt>
    <dgm:pt modelId="{AA5FFE63-CD40-4658-B09D-3FDB9E6EB291}">
      <dgm:prSet custT="1"/>
      <dgm:spPr>
        <a:solidFill>
          <a:srgbClr val="FFFFCC"/>
        </a:solidFill>
        <a:ln w="12700"/>
      </dgm:spPr>
      <dgm:t>
        <a:bodyPr/>
        <a:lstStyle/>
        <a:p>
          <a:pPr rtl="0"/>
          <a:r>
            <a:rPr kumimoji="1" lang="ja-JP" altLang="en-US" sz="2800" dirty="0" smtClean="0">
              <a:solidFill>
                <a:srgbClr val="FF0000"/>
              </a:solidFill>
            </a:rPr>
            <a:t>橋渡し型</a:t>
          </a:r>
          <a:endParaRPr lang="ja-JP" altLang="en-US" sz="2800" dirty="0">
            <a:solidFill>
              <a:srgbClr val="FF0000"/>
            </a:solidFill>
          </a:endParaRPr>
        </a:p>
      </dgm:t>
    </dgm:pt>
    <dgm:pt modelId="{195EBA5B-783A-4883-83E8-47F8F90F383C}" type="parTrans" cxnId="{9A086EBF-EC0F-48C3-A4BB-B46905A0DF44}">
      <dgm:prSet/>
      <dgm:spPr/>
      <dgm:t>
        <a:bodyPr/>
        <a:lstStyle/>
        <a:p>
          <a:endParaRPr kumimoji="1" lang="ja-JP" altLang="en-US" sz="2800"/>
        </a:p>
      </dgm:t>
    </dgm:pt>
    <dgm:pt modelId="{70594DC4-9455-4ED7-A886-854F8E51142C}" type="sibTrans" cxnId="{9A086EBF-EC0F-48C3-A4BB-B46905A0DF44}">
      <dgm:prSet/>
      <dgm:spPr/>
      <dgm:t>
        <a:bodyPr/>
        <a:lstStyle/>
        <a:p>
          <a:endParaRPr kumimoji="1" lang="ja-JP" altLang="en-US" sz="2800"/>
        </a:p>
      </dgm:t>
    </dgm:pt>
    <dgm:pt modelId="{E00140FF-69FD-4AC3-B1F3-2E000E0EC72F}">
      <dgm:prSet custT="1"/>
      <dgm:spPr>
        <a:solidFill>
          <a:srgbClr val="FFFFCC"/>
        </a:solidFill>
        <a:ln w="12700"/>
      </dgm:spPr>
      <dgm:t>
        <a:bodyPr/>
        <a:lstStyle/>
        <a:p>
          <a:pPr rtl="0"/>
          <a:r>
            <a:rPr kumimoji="1" lang="ja-JP" altLang="en-US" sz="2800" dirty="0" smtClean="0">
              <a:solidFill>
                <a:srgbClr val="FF0000"/>
              </a:solidFill>
            </a:rPr>
            <a:t>結束型</a:t>
          </a:r>
          <a:endParaRPr lang="ja-JP" altLang="en-US" sz="2800" dirty="0">
            <a:solidFill>
              <a:srgbClr val="FF0000"/>
            </a:solidFill>
          </a:endParaRPr>
        </a:p>
      </dgm:t>
    </dgm:pt>
    <dgm:pt modelId="{2C6A127E-EB92-4E38-B4AD-444F8B3B4C4B}" type="parTrans" cxnId="{7BCB261E-ECF3-41CE-BF61-BBDDF4445542}">
      <dgm:prSet/>
      <dgm:spPr/>
      <dgm:t>
        <a:bodyPr/>
        <a:lstStyle/>
        <a:p>
          <a:endParaRPr kumimoji="1" lang="ja-JP" altLang="en-US" sz="2800"/>
        </a:p>
      </dgm:t>
    </dgm:pt>
    <dgm:pt modelId="{6ABA6035-6854-491C-9993-86C36C91C2CB}" type="sibTrans" cxnId="{7BCB261E-ECF3-41CE-BF61-BBDDF4445542}">
      <dgm:prSet/>
      <dgm:spPr/>
      <dgm:t>
        <a:bodyPr/>
        <a:lstStyle/>
        <a:p>
          <a:endParaRPr kumimoji="1" lang="ja-JP" altLang="en-US" sz="2800"/>
        </a:p>
      </dgm:t>
    </dgm:pt>
    <dgm:pt modelId="{A5E07B24-4CB3-4E0A-B21E-7B5C64242116}">
      <dgm:prSet custT="1"/>
      <dgm:spPr>
        <a:ln w="12700"/>
      </dgm:spPr>
      <dgm:t>
        <a:bodyPr/>
        <a:lstStyle/>
        <a:p>
          <a:pPr rtl="0"/>
          <a:r>
            <a:rPr lang="ja-JP" altLang="en-US" sz="2800" dirty="0" smtClean="0"/>
            <a:t>水平型</a:t>
          </a:r>
          <a:endParaRPr lang="ja-JP" altLang="en-US" sz="2800" dirty="0"/>
        </a:p>
      </dgm:t>
    </dgm:pt>
    <dgm:pt modelId="{676D5294-CCF6-4EE6-A9AE-A656D41A8038}" type="parTrans" cxnId="{CDE565DD-F707-447D-92C6-DEFE8A19E4EF}">
      <dgm:prSet/>
      <dgm:spPr/>
      <dgm:t>
        <a:bodyPr/>
        <a:lstStyle/>
        <a:p>
          <a:endParaRPr kumimoji="1" lang="ja-JP" altLang="en-US" sz="2000"/>
        </a:p>
      </dgm:t>
    </dgm:pt>
    <dgm:pt modelId="{8934109F-F14F-4AF1-9AED-EB4E3F6308A0}" type="sibTrans" cxnId="{CDE565DD-F707-447D-92C6-DEFE8A19E4EF}">
      <dgm:prSet/>
      <dgm:spPr/>
      <dgm:t>
        <a:bodyPr/>
        <a:lstStyle/>
        <a:p>
          <a:endParaRPr kumimoji="1" lang="ja-JP" altLang="en-US" sz="2000"/>
        </a:p>
      </dgm:t>
    </dgm:pt>
    <dgm:pt modelId="{9C3FEBCF-0741-4DF2-AA7A-66F93C7EBFA5}" type="pres">
      <dgm:prSet presAssocID="{45B9593B-75C8-4DD6-AB62-30815ECF22CC}" presName="hierChild1" presStyleCnt="0">
        <dgm:presLayoutVars>
          <dgm:orgChart val="1"/>
          <dgm:chPref val="1"/>
          <dgm:dir/>
          <dgm:animOne val="branch"/>
          <dgm:animLvl val="lvl"/>
          <dgm:resizeHandles/>
        </dgm:presLayoutVars>
      </dgm:prSet>
      <dgm:spPr/>
      <dgm:t>
        <a:bodyPr/>
        <a:lstStyle/>
        <a:p>
          <a:endParaRPr kumimoji="1" lang="ja-JP" altLang="en-US"/>
        </a:p>
      </dgm:t>
    </dgm:pt>
    <dgm:pt modelId="{30CC8C67-FBC3-4D35-A54D-20D7804AE47C}" type="pres">
      <dgm:prSet presAssocID="{5B9A104B-503D-461B-A07E-82186791A630}" presName="hierRoot1" presStyleCnt="0">
        <dgm:presLayoutVars>
          <dgm:hierBranch val="init"/>
        </dgm:presLayoutVars>
      </dgm:prSet>
      <dgm:spPr/>
    </dgm:pt>
    <dgm:pt modelId="{B046EE27-4698-48E3-80D6-E34746EBDFF6}" type="pres">
      <dgm:prSet presAssocID="{5B9A104B-503D-461B-A07E-82186791A630}" presName="rootComposite1" presStyleCnt="0"/>
      <dgm:spPr/>
    </dgm:pt>
    <dgm:pt modelId="{DCEC973C-7FA0-437E-9100-4BABAEEC888D}" type="pres">
      <dgm:prSet presAssocID="{5B9A104B-503D-461B-A07E-82186791A630}" presName="rootText1" presStyleLbl="node0" presStyleIdx="0" presStyleCnt="2" custScaleX="108624" custScaleY="210844">
        <dgm:presLayoutVars>
          <dgm:chPref val="3"/>
        </dgm:presLayoutVars>
      </dgm:prSet>
      <dgm:spPr/>
      <dgm:t>
        <a:bodyPr/>
        <a:lstStyle/>
        <a:p>
          <a:endParaRPr kumimoji="1" lang="ja-JP" altLang="en-US"/>
        </a:p>
      </dgm:t>
    </dgm:pt>
    <dgm:pt modelId="{D10E8310-9F91-45F8-81DD-52E45DA03CC2}" type="pres">
      <dgm:prSet presAssocID="{5B9A104B-503D-461B-A07E-82186791A630}" presName="rootConnector1" presStyleLbl="node1" presStyleIdx="0" presStyleCnt="0"/>
      <dgm:spPr/>
      <dgm:t>
        <a:bodyPr/>
        <a:lstStyle/>
        <a:p>
          <a:endParaRPr kumimoji="1" lang="ja-JP" altLang="en-US"/>
        </a:p>
      </dgm:t>
    </dgm:pt>
    <dgm:pt modelId="{7340A77B-B776-4126-84E0-FDC4A821BF40}" type="pres">
      <dgm:prSet presAssocID="{5B9A104B-503D-461B-A07E-82186791A630}" presName="hierChild2" presStyleCnt="0"/>
      <dgm:spPr/>
    </dgm:pt>
    <dgm:pt modelId="{4B6C4FE8-0E01-4717-A502-0A922B72D313}" type="pres">
      <dgm:prSet presAssocID="{D564A673-6C59-40B4-9867-894173BE5965}" presName="Name64" presStyleLbl="parChTrans1D2" presStyleIdx="0" presStyleCnt="4"/>
      <dgm:spPr/>
      <dgm:t>
        <a:bodyPr/>
        <a:lstStyle/>
        <a:p>
          <a:endParaRPr kumimoji="1" lang="ja-JP" altLang="en-US"/>
        </a:p>
      </dgm:t>
    </dgm:pt>
    <dgm:pt modelId="{A9C728E6-3949-452F-BE8E-8CAF9948024F}" type="pres">
      <dgm:prSet presAssocID="{AAE2A078-611D-4F7C-86EE-91613BEBABB2}" presName="hierRoot2" presStyleCnt="0">
        <dgm:presLayoutVars>
          <dgm:hierBranch val="init"/>
        </dgm:presLayoutVars>
      </dgm:prSet>
      <dgm:spPr/>
    </dgm:pt>
    <dgm:pt modelId="{F32E0589-6078-4684-83AE-5A559AA1F99E}" type="pres">
      <dgm:prSet presAssocID="{AAE2A078-611D-4F7C-86EE-91613BEBABB2}" presName="rootComposite" presStyleCnt="0"/>
      <dgm:spPr/>
    </dgm:pt>
    <dgm:pt modelId="{245852A8-676D-4122-9A27-5955B0E70EA1}" type="pres">
      <dgm:prSet presAssocID="{AAE2A078-611D-4F7C-86EE-91613BEBABB2}" presName="rootText" presStyleLbl="node2" presStyleIdx="0" presStyleCnt="4" custScaleX="52740">
        <dgm:presLayoutVars>
          <dgm:chPref val="3"/>
        </dgm:presLayoutVars>
      </dgm:prSet>
      <dgm:spPr/>
      <dgm:t>
        <a:bodyPr/>
        <a:lstStyle/>
        <a:p>
          <a:endParaRPr kumimoji="1" lang="ja-JP" altLang="en-US"/>
        </a:p>
      </dgm:t>
    </dgm:pt>
    <dgm:pt modelId="{EE6708C0-631C-445D-94C0-ADA9BDBC98D3}" type="pres">
      <dgm:prSet presAssocID="{AAE2A078-611D-4F7C-86EE-91613BEBABB2}" presName="rootConnector" presStyleLbl="node2" presStyleIdx="0" presStyleCnt="4"/>
      <dgm:spPr/>
      <dgm:t>
        <a:bodyPr/>
        <a:lstStyle/>
        <a:p>
          <a:endParaRPr kumimoji="1" lang="ja-JP" altLang="en-US"/>
        </a:p>
      </dgm:t>
    </dgm:pt>
    <dgm:pt modelId="{262244A5-67B0-4146-BC93-CE5E4176EEFB}" type="pres">
      <dgm:prSet presAssocID="{AAE2A078-611D-4F7C-86EE-91613BEBABB2}" presName="hierChild4" presStyleCnt="0"/>
      <dgm:spPr/>
    </dgm:pt>
    <dgm:pt modelId="{3FC2F102-2558-45D2-9FEF-7FE5FE303A63}" type="pres">
      <dgm:prSet presAssocID="{AAE2A078-611D-4F7C-86EE-91613BEBABB2}" presName="hierChild5" presStyleCnt="0"/>
      <dgm:spPr/>
    </dgm:pt>
    <dgm:pt modelId="{8DA80A43-1230-4970-A90C-741649024DF3}" type="pres">
      <dgm:prSet presAssocID="{C2409021-5027-49C4-B202-F737D5F01AE3}" presName="Name64" presStyleLbl="parChTrans1D2" presStyleIdx="1" presStyleCnt="4"/>
      <dgm:spPr/>
      <dgm:t>
        <a:bodyPr/>
        <a:lstStyle/>
        <a:p>
          <a:endParaRPr kumimoji="1" lang="ja-JP" altLang="en-US"/>
        </a:p>
      </dgm:t>
    </dgm:pt>
    <dgm:pt modelId="{863BED34-AF6F-4B8B-8B28-8EA4E9EED1DE}" type="pres">
      <dgm:prSet presAssocID="{A8B55C1F-321D-423E-82FD-DA154A58926A}" presName="hierRoot2" presStyleCnt="0">
        <dgm:presLayoutVars>
          <dgm:hierBranch val="init"/>
        </dgm:presLayoutVars>
      </dgm:prSet>
      <dgm:spPr/>
    </dgm:pt>
    <dgm:pt modelId="{0A7548E8-D156-4A60-AFA7-AE501FA62768}" type="pres">
      <dgm:prSet presAssocID="{A8B55C1F-321D-423E-82FD-DA154A58926A}" presName="rootComposite" presStyleCnt="0"/>
      <dgm:spPr/>
    </dgm:pt>
    <dgm:pt modelId="{A7E23F67-1E50-4076-9874-D5A2116A6470}" type="pres">
      <dgm:prSet presAssocID="{A8B55C1F-321D-423E-82FD-DA154A58926A}" presName="rootText" presStyleLbl="node2" presStyleIdx="1" presStyleCnt="4" custScaleX="52740">
        <dgm:presLayoutVars>
          <dgm:chPref val="3"/>
        </dgm:presLayoutVars>
      </dgm:prSet>
      <dgm:spPr/>
      <dgm:t>
        <a:bodyPr/>
        <a:lstStyle/>
        <a:p>
          <a:endParaRPr kumimoji="1" lang="ja-JP" altLang="en-US"/>
        </a:p>
      </dgm:t>
    </dgm:pt>
    <dgm:pt modelId="{E89D75BA-C4A4-4FD3-AC43-F1932C87A179}" type="pres">
      <dgm:prSet presAssocID="{A8B55C1F-321D-423E-82FD-DA154A58926A}" presName="rootConnector" presStyleLbl="node2" presStyleIdx="1" presStyleCnt="4"/>
      <dgm:spPr/>
      <dgm:t>
        <a:bodyPr/>
        <a:lstStyle/>
        <a:p>
          <a:endParaRPr kumimoji="1" lang="ja-JP" altLang="en-US"/>
        </a:p>
      </dgm:t>
    </dgm:pt>
    <dgm:pt modelId="{755CF2CE-75E7-4AEF-868C-94AD567B34CE}" type="pres">
      <dgm:prSet presAssocID="{A8B55C1F-321D-423E-82FD-DA154A58926A}" presName="hierChild4" presStyleCnt="0"/>
      <dgm:spPr/>
    </dgm:pt>
    <dgm:pt modelId="{C77DE31B-6EE5-4992-A572-E04CE345E611}" type="pres">
      <dgm:prSet presAssocID="{A8B55C1F-321D-423E-82FD-DA154A58926A}" presName="hierChild5" presStyleCnt="0"/>
      <dgm:spPr/>
    </dgm:pt>
    <dgm:pt modelId="{E7C6D1F9-2243-42D9-8143-AA8D0EEA935D}" type="pres">
      <dgm:prSet presAssocID="{5B9A104B-503D-461B-A07E-82186791A630}" presName="hierChild3" presStyleCnt="0"/>
      <dgm:spPr/>
    </dgm:pt>
    <dgm:pt modelId="{A66C4CBD-134F-44A4-AD63-EE04023A8BF9}" type="pres">
      <dgm:prSet presAssocID="{C97BE22C-ABBF-472D-AD9A-A48AF4BEDF71}" presName="hierRoot1" presStyleCnt="0">
        <dgm:presLayoutVars>
          <dgm:hierBranch val="init"/>
        </dgm:presLayoutVars>
      </dgm:prSet>
      <dgm:spPr/>
    </dgm:pt>
    <dgm:pt modelId="{1126E60F-ED85-4907-BB7B-02F4CBD8162D}" type="pres">
      <dgm:prSet presAssocID="{C97BE22C-ABBF-472D-AD9A-A48AF4BEDF71}" presName="rootComposite1" presStyleCnt="0"/>
      <dgm:spPr/>
    </dgm:pt>
    <dgm:pt modelId="{EF25FBEC-6409-46DE-A493-8780B3D29B96}" type="pres">
      <dgm:prSet presAssocID="{C97BE22C-ABBF-472D-AD9A-A48AF4BEDF71}" presName="rootText1" presStyleLbl="node0" presStyleIdx="1" presStyleCnt="2" custScaleX="109755" custScaleY="207942">
        <dgm:presLayoutVars>
          <dgm:chPref val="3"/>
        </dgm:presLayoutVars>
      </dgm:prSet>
      <dgm:spPr/>
      <dgm:t>
        <a:bodyPr/>
        <a:lstStyle/>
        <a:p>
          <a:endParaRPr kumimoji="1" lang="ja-JP" altLang="en-US"/>
        </a:p>
      </dgm:t>
    </dgm:pt>
    <dgm:pt modelId="{5720A886-118F-4AAD-8656-84188D5A743D}" type="pres">
      <dgm:prSet presAssocID="{C97BE22C-ABBF-472D-AD9A-A48AF4BEDF71}" presName="rootConnector1" presStyleLbl="node1" presStyleIdx="0" presStyleCnt="0"/>
      <dgm:spPr/>
      <dgm:t>
        <a:bodyPr/>
        <a:lstStyle/>
        <a:p>
          <a:endParaRPr kumimoji="1" lang="ja-JP" altLang="en-US"/>
        </a:p>
      </dgm:t>
    </dgm:pt>
    <dgm:pt modelId="{3D217475-78D9-46C9-96EE-6469B741E76C}" type="pres">
      <dgm:prSet presAssocID="{C97BE22C-ABBF-472D-AD9A-A48AF4BEDF71}" presName="hierChild2" presStyleCnt="0"/>
      <dgm:spPr/>
    </dgm:pt>
    <dgm:pt modelId="{4C67744E-9702-4B89-A6D1-21343D26C736}" type="pres">
      <dgm:prSet presAssocID="{E34FE8AE-F31B-4E18-BB9B-4D2AC2474FBD}" presName="Name64" presStyleLbl="parChTrans1D2" presStyleIdx="2" presStyleCnt="4"/>
      <dgm:spPr/>
      <dgm:t>
        <a:bodyPr/>
        <a:lstStyle/>
        <a:p>
          <a:endParaRPr kumimoji="1" lang="ja-JP" altLang="en-US"/>
        </a:p>
      </dgm:t>
    </dgm:pt>
    <dgm:pt modelId="{6F496B07-D695-4E0B-8A20-D2B86B444C00}" type="pres">
      <dgm:prSet presAssocID="{31AD72A7-9C1D-4AD2-9392-DD18D626605A}" presName="hierRoot2" presStyleCnt="0">
        <dgm:presLayoutVars>
          <dgm:hierBranch val="init"/>
        </dgm:presLayoutVars>
      </dgm:prSet>
      <dgm:spPr/>
    </dgm:pt>
    <dgm:pt modelId="{325B5B52-EEF9-49E6-B766-A6B98ED77CC4}" type="pres">
      <dgm:prSet presAssocID="{31AD72A7-9C1D-4AD2-9392-DD18D626605A}" presName="rootComposite" presStyleCnt="0"/>
      <dgm:spPr/>
    </dgm:pt>
    <dgm:pt modelId="{4C9DAA20-D7D3-48DA-B406-676D5561D936}" type="pres">
      <dgm:prSet presAssocID="{31AD72A7-9C1D-4AD2-9392-DD18D626605A}" presName="rootText" presStyleLbl="node2" presStyleIdx="2" presStyleCnt="4" custScaleX="52740">
        <dgm:presLayoutVars>
          <dgm:chPref val="3"/>
        </dgm:presLayoutVars>
      </dgm:prSet>
      <dgm:spPr/>
      <dgm:t>
        <a:bodyPr/>
        <a:lstStyle/>
        <a:p>
          <a:endParaRPr kumimoji="1" lang="ja-JP" altLang="en-US"/>
        </a:p>
      </dgm:t>
    </dgm:pt>
    <dgm:pt modelId="{818C5774-2B11-49B6-BDCA-0F10A30FB8F6}" type="pres">
      <dgm:prSet presAssocID="{31AD72A7-9C1D-4AD2-9392-DD18D626605A}" presName="rootConnector" presStyleLbl="node2" presStyleIdx="2" presStyleCnt="4"/>
      <dgm:spPr/>
      <dgm:t>
        <a:bodyPr/>
        <a:lstStyle/>
        <a:p>
          <a:endParaRPr kumimoji="1" lang="ja-JP" altLang="en-US"/>
        </a:p>
      </dgm:t>
    </dgm:pt>
    <dgm:pt modelId="{D5941BE6-8094-4EA1-87D2-B7A3BF764D98}" type="pres">
      <dgm:prSet presAssocID="{31AD72A7-9C1D-4AD2-9392-DD18D626605A}" presName="hierChild4" presStyleCnt="0"/>
      <dgm:spPr/>
    </dgm:pt>
    <dgm:pt modelId="{4251AAE4-6558-46D5-B6ED-6C9079EE7732}" type="pres">
      <dgm:prSet presAssocID="{31AD72A7-9C1D-4AD2-9392-DD18D626605A}" presName="hierChild5" presStyleCnt="0"/>
      <dgm:spPr/>
    </dgm:pt>
    <dgm:pt modelId="{18795A24-17AE-464E-818D-759AF9DCE286}" type="pres">
      <dgm:prSet presAssocID="{676D5294-CCF6-4EE6-A9AE-A656D41A8038}" presName="Name64" presStyleLbl="parChTrans1D2" presStyleIdx="3" presStyleCnt="4"/>
      <dgm:spPr/>
      <dgm:t>
        <a:bodyPr/>
        <a:lstStyle/>
        <a:p>
          <a:endParaRPr kumimoji="1" lang="ja-JP" altLang="en-US"/>
        </a:p>
      </dgm:t>
    </dgm:pt>
    <dgm:pt modelId="{BBAA2F3D-9B8F-4467-B2FD-6343283CC0C5}" type="pres">
      <dgm:prSet presAssocID="{A5E07B24-4CB3-4E0A-B21E-7B5C64242116}" presName="hierRoot2" presStyleCnt="0">
        <dgm:presLayoutVars>
          <dgm:hierBranch val="init"/>
        </dgm:presLayoutVars>
      </dgm:prSet>
      <dgm:spPr/>
    </dgm:pt>
    <dgm:pt modelId="{7B4D7B63-390B-4B86-87D2-E297AFF9BE7E}" type="pres">
      <dgm:prSet presAssocID="{A5E07B24-4CB3-4E0A-B21E-7B5C64242116}" presName="rootComposite" presStyleCnt="0"/>
      <dgm:spPr/>
    </dgm:pt>
    <dgm:pt modelId="{77AF049E-DFC4-4A10-B866-9691C9DF5711}" type="pres">
      <dgm:prSet presAssocID="{A5E07B24-4CB3-4E0A-B21E-7B5C64242116}" presName="rootText" presStyleLbl="node2" presStyleIdx="3" presStyleCnt="4" custScaleX="52740">
        <dgm:presLayoutVars>
          <dgm:chPref val="3"/>
        </dgm:presLayoutVars>
      </dgm:prSet>
      <dgm:spPr/>
      <dgm:t>
        <a:bodyPr/>
        <a:lstStyle/>
        <a:p>
          <a:endParaRPr kumimoji="1" lang="ja-JP" altLang="en-US"/>
        </a:p>
      </dgm:t>
    </dgm:pt>
    <dgm:pt modelId="{4D64A43F-7F15-4B73-8A51-64E295621AF3}" type="pres">
      <dgm:prSet presAssocID="{A5E07B24-4CB3-4E0A-B21E-7B5C64242116}" presName="rootConnector" presStyleLbl="node2" presStyleIdx="3" presStyleCnt="4"/>
      <dgm:spPr/>
      <dgm:t>
        <a:bodyPr/>
        <a:lstStyle/>
        <a:p>
          <a:endParaRPr kumimoji="1" lang="ja-JP" altLang="en-US"/>
        </a:p>
      </dgm:t>
    </dgm:pt>
    <dgm:pt modelId="{AB694F14-D8EB-4731-AC62-1582AEFA300B}" type="pres">
      <dgm:prSet presAssocID="{A5E07B24-4CB3-4E0A-B21E-7B5C64242116}" presName="hierChild4" presStyleCnt="0"/>
      <dgm:spPr/>
    </dgm:pt>
    <dgm:pt modelId="{FAA6C456-F0AD-4A19-9070-F40986BCA2DA}" type="pres">
      <dgm:prSet presAssocID="{2C6A127E-EB92-4E38-B4AD-444F8B3B4C4B}" presName="Name64" presStyleLbl="parChTrans1D3" presStyleIdx="0" presStyleCnt="2"/>
      <dgm:spPr/>
      <dgm:t>
        <a:bodyPr/>
        <a:lstStyle/>
        <a:p>
          <a:endParaRPr kumimoji="1" lang="ja-JP" altLang="en-US"/>
        </a:p>
      </dgm:t>
    </dgm:pt>
    <dgm:pt modelId="{378A0708-C759-48E2-8C46-72029B701333}" type="pres">
      <dgm:prSet presAssocID="{E00140FF-69FD-4AC3-B1F3-2E000E0EC72F}" presName="hierRoot2" presStyleCnt="0">
        <dgm:presLayoutVars>
          <dgm:hierBranch val="init"/>
        </dgm:presLayoutVars>
      </dgm:prSet>
      <dgm:spPr/>
    </dgm:pt>
    <dgm:pt modelId="{E6D2B34C-D3DD-4D01-A654-6072E35A2923}" type="pres">
      <dgm:prSet presAssocID="{E00140FF-69FD-4AC3-B1F3-2E000E0EC72F}" presName="rootComposite" presStyleCnt="0"/>
      <dgm:spPr/>
    </dgm:pt>
    <dgm:pt modelId="{1E7B2D16-7C2D-4488-90CF-CDF4034CF8B4}" type="pres">
      <dgm:prSet presAssocID="{E00140FF-69FD-4AC3-B1F3-2E000E0EC72F}" presName="rootText" presStyleLbl="node3" presStyleIdx="0" presStyleCnt="2" custScaleX="59645">
        <dgm:presLayoutVars>
          <dgm:chPref val="3"/>
        </dgm:presLayoutVars>
      </dgm:prSet>
      <dgm:spPr/>
      <dgm:t>
        <a:bodyPr/>
        <a:lstStyle/>
        <a:p>
          <a:endParaRPr kumimoji="1" lang="ja-JP" altLang="en-US"/>
        </a:p>
      </dgm:t>
    </dgm:pt>
    <dgm:pt modelId="{6D85EA4C-CE85-4DEC-9B3D-B950546603E6}" type="pres">
      <dgm:prSet presAssocID="{E00140FF-69FD-4AC3-B1F3-2E000E0EC72F}" presName="rootConnector" presStyleLbl="node3" presStyleIdx="0" presStyleCnt="2"/>
      <dgm:spPr/>
      <dgm:t>
        <a:bodyPr/>
        <a:lstStyle/>
        <a:p>
          <a:endParaRPr kumimoji="1" lang="ja-JP" altLang="en-US"/>
        </a:p>
      </dgm:t>
    </dgm:pt>
    <dgm:pt modelId="{9485C054-5FAF-453B-B8AF-F3ADF102030C}" type="pres">
      <dgm:prSet presAssocID="{E00140FF-69FD-4AC3-B1F3-2E000E0EC72F}" presName="hierChild4" presStyleCnt="0"/>
      <dgm:spPr/>
    </dgm:pt>
    <dgm:pt modelId="{0E2B6FC2-E3AA-4F2C-B12B-E0BFADBD17C7}" type="pres">
      <dgm:prSet presAssocID="{E00140FF-69FD-4AC3-B1F3-2E000E0EC72F}" presName="hierChild5" presStyleCnt="0"/>
      <dgm:spPr/>
    </dgm:pt>
    <dgm:pt modelId="{66D68694-ADCA-4B4C-BB58-9100A5DD77B3}" type="pres">
      <dgm:prSet presAssocID="{195EBA5B-783A-4883-83E8-47F8F90F383C}" presName="Name64" presStyleLbl="parChTrans1D3" presStyleIdx="1" presStyleCnt="2"/>
      <dgm:spPr/>
      <dgm:t>
        <a:bodyPr/>
        <a:lstStyle/>
        <a:p>
          <a:endParaRPr kumimoji="1" lang="ja-JP" altLang="en-US"/>
        </a:p>
      </dgm:t>
    </dgm:pt>
    <dgm:pt modelId="{9436B257-7941-40A4-A27C-79312B5B9F35}" type="pres">
      <dgm:prSet presAssocID="{AA5FFE63-CD40-4658-B09D-3FDB9E6EB291}" presName="hierRoot2" presStyleCnt="0">
        <dgm:presLayoutVars>
          <dgm:hierBranch val="init"/>
        </dgm:presLayoutVars>
      </dgm:prSet>
      <dgm:spPr/>
    </dgm:pt>
    <dgm:pt modelId="{6F580551-F17A-427F-A542-3D4A300D9E5A}" type="pres">
      <dgm:prSet presAssocID="{AA5FFE63-CD40-4658-B09D-3FDB9E6EB291}" presName="rootComposite" presStyleCnt="0"/>
      <dgm:spPr/>
    </dgm:pt>
    <dgm:pt modelId="{8406FAF6-0FCB-4BF5-8CC9-8AD3C9A8C821}" type="pres">
      <dgm:prSet presAssocID="{AA5FFE63-CD40-4658-B09D-3FDB9E6EB291}" presName="rootText" presStyleLbl="node3" presStyleIdx="1" presStyleCnt="2" custScaleX="59645">
        <dgm:presLayoutVars>
          <dgm:chPref val="3"/>
        </dgm:presLayoutVars>
      </dgm:prSet>
      <dgm:spPr/>
      <dgm:t>
        <a:bodyPr/>
        <a:lstStyle/>
        <a:p>
          <a:endParaRPr kumimoji="1" lang="ja-JP" altLang="en-US"/>
        </a:p>
      </dgm:t>
    </dgm:pt>
    <dgm:pt modelId="{838FB016-2BA3-431D-8993-43AD8993494A}" type="pres">
      <dgm:prSet presAssocID="{AA5FFE63-CD40-4658-B09D-3FDB9E6EB291}" presName="rootConnector" presStyleLbl="node3" presStyleIdx="1" presStyleCnt="2"/>
      <dgm:spPr/>
      <dgm:t>
        <a:bodyPr/>
        <a:lstStyle/>
        <a:p>
          <a:endParaRPr kumimoji="1" lang="ja-JP" altLang="en-US"/>
        </a:p>
      </dgm:t>
    </dgm:pt>
    <dgm:pt modelId="{B8BA4918-3A21-4C22-B422-E1ADE5CAC39D}" type="pres">
      <dgm:prSet presAssocID="{AA5FFE63-CD40-4658-B09D-3FDB9E6EB291}" presName="hierChild4" presStyleCnt="0"/>
      <dgm:spPr/>
    </dgm:pt>
    <dgm:pt modelId="{4B5EF159-4B5C-4981-AE29-8F3DE2EC8578}" type="pres">
      <dgm:prSet presAssocID="{AA5FFE63-CD40-4658-B09D-3FDB9E6EB291}" presName="hierChild5" presStyleCnt="0"/>
      <dgm:spPr/>
    </dgm:pt>
    <dgm:pt modelId="{DBADF7E3-BA47-4215-BE39-326C8C321D9F}" type="pres">
      <dgm:prSet presAssocID="{A5E07B24-4CB3-4E0A-B21E-7B5C64242116}" presName="hierChild5" presStyleCnt="0"/>
      <dgm:spPr/>
    </dgm:pt>
    <dgm:pt modelId="{0372C722-4E1F-4C3E-8B71-AA1825788690}" type="pres">
      <dgm:prSet presAssocID="{C97BE22C-ABBF-472D-AD9A-A48AF4BEDF71}" presName="hierChild3" presStyleCnt="0"/>
      <dgm:spPr/>
    </dgm:pt>
  </dgm:ptLst>
  <dgm:cxnLst>
    <dgm:cxn modelId="{07191B85-41D3-48B3-B7C5-CD10386F5A9C}" type="presOf" srcId="{E00140FF-69FD-4AC3-B1F3-2E000E0EC72F}" destId="{6D85EA4C-CE85-4DEC-9B3D-B950546603E6}" srcOrd="1" destOrd="0" presId="urn:microsoft.com/office/officeart/2009/3/layout/HorizontalOrganizationChart"/>
    <dgm:cxn modelId="{512349D8-70FB-4757-8D89-EC6ABACC061C}" type="presOf" srcId="{5B9A104B-503D-461B-A07E-82186791A630}" destId="{D10E8310-9F91-45F8-81DD-52E45DA03CC2}" srcOrd="1" destOrd="0" presId="urn:microsoft.com/office/officeart/2009/3/layout/HorizontalOrganizationChart"/>
    <dgm:cxn modelId="{56FEB442-B7B2-4453-A798-0C971573B49A}" type="presOf" srcId="{C97BE22C-ABBF-472D-AD9A-A48AF4BEDF71}" destId="{5720A886-118F-4AAD-8656-84188D5A743D}" srcOrd="1" destOrd="0" presId="urn:microsoft.com/office/officeart/2009/3/layout/HorizontalOrganizationChart"/>
    <dgm:cxn modelId="{9A086EBF-EC0F-48C3-A4BB-B46905A0DF44}" srcId="{A5E07B24-4CB3-4E0A-B21E-7B5C64242116}" destId="{AA5FFE63-CD40-4658-B09D-3FDB9E6EB291}" srcOrd="1" destOrd="0" parTransId="{195EBA5B-783A-4883-83E8-47F8F90F383C}" sibTransId="{70594DC4-9455-4ED7-A886-854F8E51142C}"/>
    <dgm:cxn modelId="{9DC0110A-956E-4409-87AF-92DC2A527403}" type="presOf" srcId="{AA5FFE63-CD40-4658-B09D-3FDB9E6EB291}" destId="{838FB016-2BA3-431D-8993-43AD8993494A}" srcOrd="1" destOrd="0" presId="urn:microsoft.com/office/officeart/2009/3/layout/HorizontalOrganizationChart"/>
    <dgm:cxn modelId="{4BB8B831-4874-4D31-B4B7-0006CF46542C}" type="presOf" srcId="{D564A673-6C59-40B4-9867-894173BE5965}" destId="{4B6C4FE8-0E01-4717-A502-0A922B72D313}" srcOrd="0" destOrd="0" presId="urn:microsoft.com/office/officeart/2009/3/layout/HorizontalOrganizationChart"/>
    <dgm:cxn modelId="{CA14AAFB-53F7-4F7B-B54B-A51F3420288E}" type="presOf" srcId="{5B9A104B-503D-461B-A07E-82186791A630}" destId="{DCEC973C-7FA0-437E-9100-4BABAEEC888D}" srcOrd="0" destOrd="0" presId="urn:microsoft.com/office/officeart/2009/3/layout/HorizontalOrganizationChart"/>
    <dgm:cxn modelId="{6DFF3014-9859-4074-BA38-5E0963D97B9B}" type="presOf" srcId="{A8B55C1F-321D-423E-82FD-DA154A58926A}" destId="{E89D75BA-C4A4-4FD3-AC43-F1932C87A179}" srcOrd="1" destOrd="0" presId="urn:microsoft.com/office/officeart/2009/3/layout/HorizontalOrganizationChart"/>
    <dgm:cxn modelId="{C625E64B-743D-492A-B8D1-79781E471A10}" type="presOf" srcId="{E00140FF-69FD-4AC3-B1F3-2E000E0EC72F}" destId="{1E7B2D16-7C2D-4488-90CF-CDF4034CF8B4}" srcOrd="0" destOrd="0" presId="urn:microsoft.com/office/officeart/2009/3/layout/HorizontalOrganizationChart"/>
    <dgm:cxn modelId="{30AFF209-58BA-42F4-96A7-6259A23E5853}" type="presOf" srcId="{C2409021-5027-49C4-B202-F737D5F01AE3}" destId="{8DA80A43-1230-4970-A90C-741649024DF3}" srcOrd="0" destOrd="0" presId="urn:microsoft.com/office/officeart/2009/3/layout/HorizontalOrganizationChart"/>
    <dgm:cxn modelId="{F1CA8334-CC9D-4D6E-B309-9F78C4570E05}" type="presOf" srcId="{45B9593B-75C8-4DD6-AB62-30815ECF22CC}" destId="{9C3FEBCF-0741-4DF2-AA7A-66F93C7EBFA5}" srcOrd="0" destOrd="0" presId="urn:microsoft.com/office/officeart/2009/3/layout/HorizontalOrganizationChart"/>
    <dgm:cxn modelId="{0D8C3485-C7C6-4757-B218-E54F8D80C433}" type="presOf" srcId="{AAE2A078-611D-4F7C-86EE-91613BEBABB2}" destId="{245852A8-676D-4122-9A27-5955B0E70EA1}" srcOrd="0" destOrd="0" presId="urn:microsoft.com/office/officeart/2009/3/layout/HorizontalOrganizationChart"/>
    <dgm:cxn modelId="{F3EFA2C9-F198-452A-BE56-A4B1731D6CD1}" type="presOf" srcId="{A5E07B24-4CB3-4E0A-B21E-7B5C64242116}" destId="{77AF049E-DFC4-4A10-B866-9691C9DF5711}" srcOrd="0" destOrd="0" presId="urn:microsoft.com/office/officeart/2009/3/layout/HorizontalOrganizationChart"/>
    <dgm:cxn modelId="{F2CB18EC-E4FE-4A71-94CB-DD2F8C5ED22B}" type="presOf" srcId="{31AD72A7-9C1D-4AD2-9392-DD18D626605A}" destId="{818C5774-2B11-49B6-BDCA-0F10A30FB8F6}" srcOrd="1" destOrd="0" presId="urn:microsoft.com/office/officeart/2009/3/layout/HorizontalOrganizationChart"/>
    <dgm:cxn modelId="{55FBFC43-B6FD-4F99-AAB5-D4E02F9ED696}" srcId="{5B9A104B-503D-461B-A07E-82186791A630}" destId="{A8B55C1F-321D-423E-82FD-DA154A58926A}" srcOrd="1" destOrd="0" parTransId="{C2409021-5027-49C4-B202-F737D5F01AE3}" sibTransId="{7656A48B-774D-4317-874D-AE122B401B72}"/>
    <dgm:cxn modelId="{3A4F9987-7E00-4002-B6B9-176F658BF764}" type="presOf" srcId="{31AD72A7-9C1D-4AD2-9392-DD18D626605A}" destId="{4C9DAA20-D7D3-48DA-B406-676D5561D936}" srcOrd="0" destOrd="0" presId="urn:microsoft.com/office/officeart/2009/3/layout/HorizontalOrganizationChart"/>
    <dgm:cxn modelId="{7BCB261E-ECF3-41CE-BF61-BBDDF4445542}" srcId="{A5E07B24-4CB3-4E0A-B21E-7B5C64242116}" destId="{E00140FF-69FD-4AC3-B1F3-2E000E0EC72F}" srcOrd="0" destOrd="0" parTransId="{2C6A127E-EB92-4E38-B4AD-444F8B3B4C4B}" sibTransId="{6ABA6035-6854-491C-9993-86C36C91C2CB}"/>
    <dgm:cxn modelId="{0451F7EF-C490-41D9-A2C4-D5A0BB4BF87B}" srcId="{45B9593B-75C8-4DD6-AB62-30815ECF22CC}" destId="{5B9A104B-503D-461B-A07E-82186791A630}" srcOrd="0" destOrd="0" parTransId="{2FE0D392-6227-4102-B938-A65A3A1033C5}" sibTransId="{0BEFE2DC-76EF-4051-9238-842867EC04D5}"/>
    <dgm:cxn modelId="{372A0204-B8C6-4676-A915-FEE967934208}" type="presOf" srcId="{C97BE22C-ABBF-472D-AD9A-A48AF4BEDF71}" destId="{EF25FBEC-6409-46DE-A493-8780B3D29B96}" srcOrd="0" destOrd="0" presId="urn:microsoft.com/office/officeart/2009/3/layout/HorizontalOrganizationChart"/>
    <dgm:cxn modelId="{D7439398-5D3B-44CF-827D-99C88F1DA537}" type="presOf" srcId="{AA5FFE63-CD40-4658-B09D-3FDB9E6EB291}" destId="{8406FAF6-0FCB-4BF5-8CC9-8AD3C9A8C821}" srcOrd="0" destOrd="0" presId="urn:microsoft.com/office/officeart/2009/3/layout/HorizontalOrganizationChart"/>
    <dgm:cxn modelId="{3CD56583-979A-44CF-8B17-BD90A433E02E}" type="presOf" srcId="{195EBA5B-783A-4883-83E8-47F8F90F383C}" destId="{66D68694-ADCA-4B4C-BB58-9100A5DD77B3}" srcOrd="0" destOrd="0" presId="urn:microsoft.com/office/officeart/2009/3/layout/HorizontalOrganizationChart"/>
    <dgm:cxn modelId="{99A28BE5-BC33-425A-98EE-E5B505302A06}" type="presOf" srcId="{A5E07B24-4CB3-4E0A-B21E-7B5C64242116}" destId="{4D64A43F-7F15-4B73-8A51-64E295621AF3}" srcOrd="1" destOrd="0" presId="urn:microsoft.com/office/officeart/2009/3/layout/HorizontalOrganizationChart"/>
    <dgm:cxn modelId="{DF173524-D713-4256-B5F8-EA7160755136}" type="presOf" srcId="{A8B55C1F-321D-423E-82FD-DA154A58926A}" destId="{A7E23F67-1E50-4076-9874-D5A2116A6470}" srcOrd="0" destOrd="0" presId="urn:microsoft.com/office/officeart/2009/3/layout/HorizontalOrganizationChart"/>
    <dgm:cxn modelId="{F4A84691-7730-4483-B725-29B2E0F6383E}" type="presOf" srcId="{676D5294-CCF6-4EE6-A9AE-A656D41A8038}" destId="{18795A24-17AE-464E-818D-759AF9DCE286}" srcOrd="0" destOrd="0" presId="urn:microsoft.com/office/officeart/2009/3/layout/HorizontalOrganizationChart"/>
    <dgm:cxn modelId="{74E81D3A-906E-40F0-8FFE-D4BB73AF1A80}" type="presOf" srcId="{AAE2A078-611D-4F7C-86EE-91613BEBABB2}" destId="{EE6708C0-631C-445D-94C0-ADA9BDBC98D3}" srcOrd="1" destOrd="0" presId="urn:microsoft.com/office/officeart/2009/3/layout/HorizontalOrganizationChart"/>
    <dgm:cxn modelId="{3D496449-5864-4C21-8ECF-57F77775F044}" srcId="{45B9593B-75C8-4DD6-AB62-30815ECF22CC}" destId="{C97BE22C-ABBF-472D-AD9A-A48AF4BEDF71}" srcOrd="1" destOrd="0" parTransId="{34F39C28-54D6-4DB2-94F4-591F71134891}" sibTransId="{9F1955E6-3D19-4D32-9E35-46AC0826516B}"/>
    <dgm:cxn modelId="{5ADE1C61-94E9-4191-95BC-FD554D27FB9A}" type="presOf" srcId="{2C6A127E-EB92-4E38-B4AD-444F8B3B4C4B}" destId="{FAA6C456-F0AD-4A19-9070-F40986BCA2DA}" srcOrd="0" destOrd="0" presId="urn:microsoft.com/office/officeart/2009/3/layout/HorizontalOrganizationChart"/>
    <dgm:cxn modelId="{1497A06E-0C29-43E9-9C3A-8EE5CAC7DD6A}" type="presOf" srcId="{E34FE8AE-F31B-4E18-BB9B-4D2AC2474FBD}" destId="{4C67744E-9702-4B89-A6D1-21343D26C736}" srcOrd="0" destOrd="0" presId="urn:microsoft.com/office/officeart/2009/3/layout/HorizontalOrganizationChart"/>
    <dgm:cxn modelId="{CA2BAA61-B8DC-4A0F-9F3C-DF699EFB16C0}" srcId="{5B9A104B-503D-461B-A07E-82186791A630}" destId="{AAE2A078-611D-4F7C-86EE-91613BEBABB2}" srcOrd="0" destOrd="0" parTransId="{D564A673-6C59-40B4-9867-894173BE5965}" sibTransId="{DC11F67F-9532-4E2B-8B16-E85BD125BAD6}"/>
    <dgm:cxn modelId="{CDE565DD-F707-447D-92C6-DEFE8A19E4EF}" srcId="{C97BE22C-ABBF-472D-AD9A-A48AF4BEDF71}" destId="{A5E07B24-4CB3-4E0A-B21E-7B5C64242116}" srcOrd="1" destOrd="0" parTransId="{676D5294-CCF6-4EE6-A9AE-A656D41A8038}" sibTransId="{8934109F-F14F-4AF1-9AED-EB4E3F6308A0}"/>
    <dgm:cxn modelId="{63031B77-CCDA-4101-902A-24B3F3EBAF6B}" srcId="{C97BE22C-ABBF-472D-AD9A-A48AF4BEDF71}" destId="{31AD72A7-9C1D-4AD2-9392-DD18D626605A}" srcOrd="0" destOrd="0" parTransId="{E34FE8AE-F31B-4E18-BB9B-4D2AC2474FBD}" sibTransId="{0E88EFED-04C5-4590-8235-2BD79EAF82F0}"/>
    <dgm:cxn modelId="{FCDC96C0-58F9-4511-9883-088878D73AB3}" type="presParOf" srcId="{9C3FEBCF-0741-4DF2-AA7A-66F93C7EBFA5}" destId="{30CC8C67-FBC3-4D35-A54D-20D7804AE47C}" srcOrd="0" destOrd="0" presId="urn:microsoft.com/office/officeart/2009/3/layout/HorizontalOrganizationChart"/>
    <dgm:cxn modelId="{837F8A82-3055-4739-99B7-4D043C7638C9}" type="presParOf" srcId="{30CC8C67-FBC3-4D35-A54D-20D7804AE47C}" destId="{B046EE27-4698-48E3-80D6-E34746EBDFF6}" srcOrd="0" destOrd="0" presId="urn:microsoft.com/office/officeart/2009/3/layout/HorizontalOrganizationChart"/>
    <dgm:cxn modelId="{C9A454E3-FCC8-4A85-B0FB-ECF260177FAB}" type="presParOf" srcId="{B046EE27-4698-48E3-80D6-E34746EBDFF6}" destId="{DCEC973C-7FA0-437E-9100-4BABAEEC888D}" srcOrd="0" destOrd="0" presId="urn:microsoft.com/office/officeart/2009/3/layout/HorizontalOrganizationChart"/>
    <dgm:cxn modelId="{38287088-4F25-4F84-8BBA-319B115FA4B6}" type="presParOf" srcId="{B046EE27-4698-48E3-80D6-E34746EBDFF6}" destId="{D10E8310-9F91-45F8-81DD-52E45DA03CC2}" srcOrd="1" destOrd="0" presId="urn:microsoft.com/office/officeart/2009/3/layout/HorizontalOrganizationChart"/>
    <dgm:cxn modelId="{83339E02-7AB6-442C-86F1-291391D8F41F}" type="presParOf" srcId="{30CC8C67-FBC3-4D35-A54D-20D7804AE47C}" destId="{7340A77B-B776-4126-84E0-FDC4A821BF40}" srcOrd="1" destOrd="0" presId="urn:microsoft.com/office/officeart/2009/3/layout/HorizontalOrganizationChart"/>
    <dgm:cxn modelId="{11DA8FFE-0F2D-4F8C-9D01-E0D88A4BC0CD}" type="presParOf" srcId="{7340A77B-B776-4126-84E0-FDC4A821BF40}" destId="{4B6C4FE8-0E01-4717-A502-0A922B72D313}" srcOrd="0" destOrd="0" presId="urn:microsoft.com/office/officeart/2009/3/layout/HorizontalOrganizationChart"/>
    <dgm:cxn modelId="{3837086B-E94E-4AEA-B370-6FFB991B880B}" type="presParOf" srcId="{7340A77B-B776-4126-84E0-FDC4A821BF40}" destId="{A9C728E6-3949-452F-BE8E-8CAF9948024F}" srcOrd="1" destOrd="0" presId="urn:microsoft.com/office/officeart/2009/3/layout/HorizontalOrganizationChart"/>
    <dgm:cxn modelId="{04609BB1-E34A-4653-A567-8376BFD07AA1}" type="presParOf" srcId="{A9C728E6-3949-452F-BE8E-8CAF9948024F}" destId="{F32E0589-6078-4684-83AE-5A559AA1F99E}" srcOrd="0" destOrd="0" presId="urn:microsoft.com/office/officeart/2009/3/layout/HorizontalOrganizationChart"/>
    <dgm:cxn modelId="{A3521423-9A80-4E68-8716-0E506B8D0A3E}" type="presParOf" srcId="{F32E0589-6078-4684-83AE-5A559AA1F99E}" destId="{245852A8-676D-4122-9A27-5955B0E70EA1}" srcOrd="0" destOrd="0" presId="urn:microsoft.com/office/officeart/2009/3/layout/HorizontalOrganizationChart"/>
    <dgm:cxn modelId="{DB6A2D05-4F8D-474C-B76F-3D1A26BB12BF}" type="presParOf" srcId="{F32E0589-6078-4684-83AE-5A559AA1F99E}" destId="{EE6708C0-631C-445D-94C0-ADA9BDBC98D3}" srcOrd="1" destOrd="0" presId="urn:microsoft.com/office/officeart/2009/3/layout/HorizontalOrganizationChart"/>
    <dgm:cxn modelId="{4997FC78-32C6-429D-994B-A6C2FB675833}" type="presParOf" srcId="{A9C728E6-3949-452F-BE8E-8CAF9948024F}" destId="{262244A5-67B0-4146-BC93-CE5E4176EEFB}" srcOrd="1" destOrd="0" presId="urn:microsoft.com/office/officeart/2009/3/layout/HorizontalOrganizationChart"/>
    <dgm:cxn modelId="{272540A3-81A3-49CB-84D2-0ED417CD401F}" type="presParOf" srcId="{A9C728E6-3949-452F-BE8E-8CAF9948024F}" destId="{3FC2F102-2558-45D2-9FEF-7FE5FE303A63}" srcOrd="2" destOrd="0" presId="urn:microsoft.com/office/officeart/2009/3/layout/HorizontalOrganizationChart"/>
    <dgm:cxn modelId="{6D492835-BF0B-4648-891D-4C5BC45D72DE}" type="presParOf" srcId="{7340A77B-B776-4126-84E0-FDC4A821BF40}" destId="{8DA80A43-1230-4970-A90C-741649024DF3}" srcOrd="2" destOrd="0" presId="urn:microsoft.com/office/officeart/2009/3/layout/HorizontalOrganizationChart"/>
    <dgm:cxn modelId="{433F8F33-2F94-4802-9FD6-D8972EC8D011}" type="presParOf" srcId="{7340A77B-B776-4126-84E0-FDC4A821BF40}" destId="{863BED34-AF6F-4B8B-8B28-8EA4E9EED1DE}" srcOrd="3" destOrd="0" presId="urn:microsoft.com/office/officeart/2009/3/layout/HorizontalOrganizationChart"/>
    <dgm:cxn modelId="{81205A2E-96DE-4DF9-895D-A102D81BA683}" type="presParOf" srcId="{863BED34-AF6F-4B8B-8B28-8EA4E9EED1DE}" destId="{0A7548E8-D156-4A60-AFA7-AE501FA62768}" srcOrd="0" destOrd="0" presId="urn:microsoft.com/office/officeart/2009/3/layout/HorizontalOrganizationChart"/>
    <dgm:cxn modelId="{F73BA682-5D2C-4AEF-ADCF-277B4474E87C}" type="presParOf" srcId="{0A7548E8-D156-4A60-AFA7-AE501FA62768}" destId="{A7E23F67-1E50-4076-9874-D5A2116A6470}" srcOrd="0" destOrd="0" presId="urn:microsoft.com/office/officeart/2009/3/layout/HorizontalOrganizationChart"/>
    <dgm:cxn modelId="{8DC0D3BD-5D4A-4751-B972-25994DBB88DE}" type="presParOf" srcId="{0A7548E8-D156-4A60-AFA7-AE501FA62768}" destId="{E89D75BA-C4A4-4FD3-AC43-F1932C87A179}" srcOrd="1" destOrd="0" presId="urn:microsoft.com/office/officeart/2009/3/layout/HorizontalOrganizationChart"/>
    <dgm:cxn modelId="{456ADC99-F662-43F8-9DF0-E5F35CC0152A}" type="presParOf" srcId="{863BED34-AF6F-4B8B-8B28-8EA4E9EED1DE}" destId="{755CF2CE-75E7-4AEF-868C-94AD567B34CE}" srcOrd="1" destOrd="0" presId="urn:microsoft.com/office/officeart/2009/3/layout/HorizontalOrganizationChart"/>
    <dgm:cxn modelId="{8AA9C795-D223-4911-95C0-5EAAB9F74890}" type="presParOf" srcId="{863BED34-AF6F-4B8B-8B28-8EA4E9EED1DE}" destId="{C77DE31B-6EE5-4992-A572-E04CE345E611}" srcOrd="2" destOrd="0" presId="urn:microsoft.com/office/officeart/2009/3/layout/HorizontalOrganizationChart"/>
    <dgm:cxn modelId="{932C11E2-1144-44EB-B5DD-7B0FF462942D}" type="presParOf" srcId="{30CC8C67-FBC3-4D35-A54D-20D7804AE47C}" destId="{E7C6D1F9-2243-42D9-8143-AA8D0EEA935D}" srcOrd="2" destOrd="0" presId="urn:microsoft.com/office/officeart/2009/3/layout/HorizontalOrganizationChart"/>
    <dgm:cxn modelId="{3271944F-A7C6-407C-8B23-486259715A81}" type="presParOf" srcId="{9C3FEBCF-0741-4DF2-AA7A-66F93C7EBFA5}" destId="{A66C4CBD-134F-44A4-AD63-EE04023A8BF9}" srcOrd="1" destOrd="0" presId="urn:microsoft.com/office/officeart/2009/3/layout/HorizontalOrganizationChart"/>
    <dgm:cxn modelId="{1D9DEA6D-004D-4265-875C-7892030631A5}" type="presParOf" srcId="{A66C4CBD-134F-44A4-AD63-EE04023A8BF9}" destId="{1126E60F-ED85-4907-BB7B-02F4CBD8162D}" srcOrd="0" destOrd="0" presId="urn:microsoft.com/office/officeart/2009/3/layout/HorizontalOrganizationChart"/>
    <dgm:cxn modelId="{4C4A95B7-337B-4E4A-AFE6-68E365D52EDD}" type="presParOf" srcId="{1126E60F-ED85-4907-BB7B-02F4CBD8162D}" destId="{EF25FBEC-6409-46DE-A493-8780B3D29B96}" srcOrd="0" destOrd="0" presId="urn:microsoft.com/office/officeart/2009/3/layout/HorizontalOrganizationChart"/>
    <dgm:cxn modelId="{CDCE0AC6-0452-4BD3-AE4C-ACE404210FA9}" type="presParOf" srcId="{1126E60F-ED85-4907-BB7B-02F4CBD8162D}" destId="{5720A886-118F-4AAD-8656-84188D5A743D}" srcOrd="1" destOrd="0" presId="urn:microsoft.com/office/officeart/2009/3/layout/HorizontalOrganizationChart"/>
    <dgm:cxn modelId="{2CD2A568-117E-4640-B7D0-EE1DD5ECC935}" type="presParOf" srcId="{A66C4CBD-134F-44A4-AD63-EE04023A8BF9}" destId="{3D217475-78D9-46C9-96EE-6469B741E76C}" srcOrd="1" destOrd="0" presId="urn:microsoft.com/office/officeart/2009/3/layout/HorizontalOrganizationChart"/>
    <dgm:cxn modelId="{BA577195-B592-4D4C-9E46-1E2EF7F6B58A}" type="presParOf" srcId="{3D217475-78D9-46C9-96EE-6469B741E76C}" destId="{4C67744E-9702-4B89-A6D1-21343D26C736}" srcOrd="0" destOrd="0" presId="urn:microsoft.com/office/officeart/2009/3/layout/HorizontalOrganizationChart"/>
    <dgm:cxn modelId="{5B107FCE-6F51-45FC-B825-3C2DBF315DF0}" type="presParOf" srcId="{3D217475-78D9-46C9-96EE-6469B741E76C}" destId="{6F496B07-D695-4E0B-8A20-D2B86B444C00}" srcOrd="1" destOrd="0" presId="urn:microsoft.com/office/officeart/2009/3/layout/HorizontalOrganizationChart"/>
    <dgm:cxn modelId="{5E404F1C-464B-429F-917F-914B5E280377}" type="presParOf" srcId="{6F496B07-D695-4E0B-8A20-D2B86B444C00}" destId="{325B5B52-EEF9-49E6-B766-A6B98ED77CC4}" srcOrd="0" destOrd="0" presId="urn:microsoft.com/office/officeart/2009/3/layout/HorizontalOrganizationChart"/>
    <dgm:cxn modelId="{C1010F52-56BB-4B5E-A80B-C4D688E5020E}" type="presParOf" srcId="{325B5B52-EEF9-49E6-B766-A6B98ED77CC4}" destId="{4C9DAA20-D7D3-48DA-B406-676D5561D936}" srcOrd="0" destOrd="0" presId="urn:microsoft.com/office/officeart/2009/3/layout/HorizontalOrganizationChart"/>
    <dgm:cxn modelId="{5104EB2A-2637-440A-81D5-BD5A5167B2AF}" type="presParOf" srcId="{325B5B52-EEF9-49E6-B766-A6B98ED77CC4}" destId="{818C5774-2B11-49B6-BDCA-0F10A30FB8F6}" srcOrd="1" destOrd="0" presId="urn:microsoft.com/office/officeart/2009/3/layout/HorizontalOrganizationChart"/>
    <dgm:cxn modelId="{A43A9239-C20E-4878-9C84-92E5E9693B5F}" type="presParOf" srcId="{6F496B07-D695-4E0B-8A20-D2B86B444C00}" destId="{D5941BE6-8094-4EA1-87D2-B7A3BF764D98}" srcOrd="1" destOrd="0" presId="urn:microsoft.com/office/officeart/2009/3/layout/HorizontalOrganizationChart"/>
    <dgm:cxn modelId="{D39A9158-4EE6-4789-ABE6-8397C3E63621}" type="presParOf" srcId="{6F496B07-D695-4E0B-8A20-D2B86B444C00}" destId="{4251AAE4-6558-46D5-B6ED-6C9079EE7732}" srcOrd="2" destOrd="0" presId="urn:microsoft.com/office/officeart/2009/3/layout/HorizontalOrganizationChart"/>
    <dgm:cxn modelId="{A4CB8E2B-A43B-4CC2-92BA-720DA2EC403B}" type="presParOf" srcId="{3D217475-78D9-46C9-96EE-6469B741E76C}" destId="{18795A24-17AE-464E-818D-759AF9DCE286}" srcOrd="2" destOrd="0" presId="urn:microsoft.com/office/officeart/2009/3/layout/HorizontalOrganizationChart"/>
    <dgm:cxn modelId="{63614CE4-9BDB-4188-B38D-54479212C022}" type="presParOf" srcId="{3D217475-78D9-46C9-96EE-6469B741E76C}" destId="{BBAA2F3D-9B8F-4467-B2FD-6343283CC0C5}" srcOrd="3" destOrd="0" presId="urn:microsoft.com/office/officeart/2009/3/layout/HorizontalOrganizationChart"/>
    <dgm:cxn modelId="{F5E8F591-1464-46B3-AA9C-202A1EEB5512}" type="presParOf" srcId="{BBAA2F3D-9B8F-4467-B2FD-6343283CC0C5}" destId="{7B4D7B63-390B-4B86-87D2-E297AFF9BE7E}" srcOrd="0" destOrd="0" presId="urn:microsoft.com/office/officeart/2009/3/layout/HorizontalOrganizationChart"/>
    <dgm:cxn modelId="{30083ED3-69D5-4130-870C-1D922D3292F2}" type="presParOf" srcId="{7B4D7B63-390B-4B86-87D2-E297AFF9BE7E}" destId="{77AF049E-DFC4-4A10-B866-9691C9DF5711}" srcOrd="0" destOrd="0" presId="urn:microsoft.com/office/officeart/2009/3/layout/HorizontalOrganizationChart"/>
    <dgm:cxn modelId="{53E93DAD-279B-49D7-BD79-33FDB33444C3}" type="presParOf" srcId="{7B4D7B63-390B-4B86-87D2-E297AFF9BE7E}" destId="{4D64A43F-7F15-4B73-8A51-64E295621AF3}" srcOrd="1" destOrd="0" presId="urn:microsoft.com/office/officeart/2009/3/layout/HorizontalOrganizationChart"/>
    <dgm:cxn modelId="{825BE152-8040-440E-B762-1DE93455D17E}" type="presParOf" srcId="{BBAA2F3D-9B8F-4467-B2FD-6343283CC0C5}" destId="{AB694F14-D8EB-4731-AC62-1582AEFA300B}" srcOrd="1" destOrd="0" presId="urn:microsoft.com/office/officeart/2009/3/layout/HorizontalOrganizationChart"/>
    <dgm:cxn modelId="{2F116439-FDC3-4908-B2CF-2102300284EC}" type="presParOf" srcId="{AB694F14-D8EB-4731-AC62-1582AEFA300B}" destId="{FAA6C456-F0AD-4A19-9070-F40986BCA2DA}" srcOrd="0" destOrd="0" presId="urn:microsoft.com/office/officeart/2009/3/layout/HorizontalOrganizationChart"/>
    <dgm:cxn modelId="{082F6CCC-3215-46B1-90AF-CEE67CB17BEB}" type="presParOf" srcId="{AB694F14-D8EB-4731-AC62-1582AEFA300B}" destId="{378A0708-C759-48E2-8C46-72029B701333}" srcOrd="1" destOrd="0" presId="urn:microsoft.com/office/officeart/2009/3/layout/HorizontalOrganizationChart"/>
    <dgm:cxn modelId="{24ADEE1C-413A-4A00-82E6-5900691C6F1F}" type="presParOf" srcId="{378A0708-C759-48E2-8C46-72029B701333}" destId="{E6D2B34C-D3DD-4D01-A654-6072E35A2923}" srcOrd="0" destOrd="0" presId="urn:microsoft.com/office/officeart/2009/3/layout/HorizontalOrganizationChart"/>
    <dgm:cxn modelId="{568F222A-7FC9-44EC-8D54-959C67646F2A}" type="presParOf" srcId="{E6D2B34C-D3DD-4D01-A654-6072E35A2923}" destId="{1E7B2D16-7C2D-4488-90CF-CDF4034CF8B4}" srcOrd="0" destOrd="0" presId="urn:microsoft.com/office/officeart/2009/3/layout/HorizontalOrganizationChart"/>
    <dgm:cxn modelId="{5EEDB745-21A2-40A6-9FA3-E97A03F48CEA}" type="presParOf" srcId="{E6D2B34C-D3DD-4D01-A654-6072E35A2923}" destId="{6D85EA4C-CE85-4DEC-9B3D-B950546603E6}" srcOrd="1" destOrd="0" presId="urn:microsoft.com/office/officeart/2009/3/layout/HorizontalOrganizationChart"/>
    <dgm:cxn modelId="{68323285-BEF2-41B4-9BC9-E89A4EAB7B1A}" type="presParOf" srcId="{378A0708-C759-48E2-8C46-72029B701333}" destId="{9485C054-5FAF-453B-B8AF-F3ADF102030C}" srcOrd="1" destOrd="0" presId="urn:microsoft.com/office/officeart/2009/3/layout/HorizontalOrganizationChart"/>
    <dgm:cxn modelId="{8ED24345-4F56-494E-BB3A-15DFEC175E80}" type="presParOf" srcId="{378A0708-C759-48E2-8C46-72029B701333}" destId="{0E2B6FC2-E3AA-4F2C-B12B-E0BFADBD17C7}" srcOrd="2" destOrd="0" presId="urn:microsoft.com/office/officeart/2009/3/layout/HorizontalOrganizationChart"/>
    <dgm:cxn modelId="{D9E8CC97-3071-4C45-9C8C-C1DBEE76A83F}" type="presParOf" srcId="{AB694F14-D8EB-4731-AC62-1582AEFA300B}" destId="{66D68694-ADCA-4B4C-BB58-9100A5DD77B3}" srcOrd="2" destOrd="0" presId="urn:microsoft.com/office/officeart/2009/3/layout/HorizontalOrganizationChart"/>
    <dgm:cxn modelId="{EB395F8C-C18A-403F-B1A8-54125A9902BB}" type="presParOf" srcId="{AB694F14-D8EB-4731-AC62-1582AEFA300B}" destId="{9436B257-7941-40A4-A27C-79312B5B9F35}" srcOrd="3" destOrd="0" presId="urn:microsoft.com/office/officeart/2009/3/layout/HorizontalOrganizationChart"/>
    <dgm:cxn modelId="{88F3CE91-6019-4568-9169-6D1903A53E16}" type="presParOf" srcId="{9436B257-7941-40A4-A27C-79312B5B9F35}" destId="{6F580551-F17A-427F-A542-3D4A300D9E5A}" srcOrd="0" destOrd="0" presId="urn:microsoft.com/office/officeart/2009/3/layout/HorizontalOrganizationChart"/>
    <dgm:cxn modelId="{8DCBB0F5-085F-4C6B-B993-0A14FE24D754}" type="presParOf" srcId="{6F580551-F17A-427F-A542-3D4A300D9E5A}" destId="{8406FAF6-0FCB-4BF5-8CC9-8AD3C9A8C821}" srcOrd="0" destOrd="0" presId="urn:microsoft.com/office/officeart/2009/3/layout/HorizontalOrganizationChart"/>
    <dgm:cxn modelId="{F10D8F40-9697-4B76-9420-84FDC6DBAAC3}" type="presParOf" srcId="{6F580551-F17A-427F-A542-3D4A300D9E5A}" destId="{838FB016-2BA3-431D-8993-43AD8993494A}" srcOrd="1" destOrd="0" presId="urn:microsoft.com/office/officeart/2009/3/layout/HorizontalOrganizationChart"/>
    <dgm:cxn modelId="{C1FE5584-9C58-46D0-B4FD-D77C2B5FED30}" type="presParOf" srcId="{9436B257-7941-40A4-A27C-79312B5B9F35}" destId="{B8BA4918-3A21-4C22-B422-E1ADE5CAC39D}" srcOrd="1" destOrd="0" presId="urn:microsoft.com/office/officeart/2009/3/layout/HorizontalOrganizationChart"/>
    <dgm:cxn modelId="{EF8FFD3E-D272-48E5-B4D1-18ADC94554F4}" type="presParOf" srcId="{9436B257-7941-40A4-A27C-79312B5B9F35}" destId="{4B5EF159-4B5C-4981-AE29-8F3DE2EC8578}" srcOrd="2" destOrd="0" presId="urn:microsoft.com/office/officeart/2009/3/layout/HorizontalOrganizationChart"/>
    <dgm:cxn modelId="{2774AB6D-49F6-486D-84A4-1C6BC10EAF00}" type="presParOf" srcId="{BBAA2F3D-9B8F-4467-B2FD-6343283CC0C5}" destId="{DBADF7E3-BA47-4215-BE39-326C8C321D9F}" srcOrd="2" destOrd="0" presId="urn:microsoft.com/office/officeart/2009/3/layout/HorizontalOrganizationChart"/>
    <dgm:cxn modelId="{649C2DCF-A165-4E5F-98B5-9CDFC7CD659C}" type="presParOf" srcId="{A66C4CBD-134F-44A4-AD63-EE04023A8BF9}" destId="{0372C722-4E1F-4C3E-8B71-AA1825788690}"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BC1A5-3A2C-4466-988D-7CF004C0FCE1}" type="doc">
      <dgm:prSet loTypeId="urn:microsoft.com/office/officeart/2005/8/layout/cycle7" loCatId="cycle" qsTypeId="urn:microsoft.com/office/officeart/2005/8/quickstyle/simple1" qsCatId="simple" csTypeId="urn:microsoft.com/office/officeart/2005/8/colors/accent0_1" csCatId="mainScheme" phldr="1"/>
      <dgm:spPr/>
      <dgm:t>
        <a:bodyPr/>
        <a:lstStyle/>
        <a:p>
          <a:endParaRPr kumimoji="1" lang="ja-JP" altLang="en-US"/>
        </a:p>
      </dgm:t>
    </dgm:pt>
    <dgm:pt modelId="{B2AEE481-62BD-4AF0-AF38-A7F5E3728D06}">
      <dgm:prSet/>
      <dgm:spPr/>
      <dgm:t>
        <a:bodyPr/>
        <a:lstStyle/>
        <a:p>
          <a:pPr rtl="0"/>
          <a:r>
            <a:rPr kumimoji="1" lang="ja-JP" altLang="en-US" dirty="0" smtClean="0"/>
            <a:t>規範（</a:t>
          </a:r>
          <a:r>
            <a:rPr kumimoji="1" lang="ja-JP" dirty="0" smtClean="0"/>
            <a:t>互酬性</a:t>
          </a:r>
          <a:r>
            <a:rPr kumimoji="1" lang="ja-JP" altLang="en-US" dirty="0" smtClean="0"/>
            <a:t>）</a:t>
          </a:r>
          <a:endParaRPr lang="ja-JP" dirty="0"/>
        </a:p>
      </dgm:t>
    </dgm:pt>
    <dgm:pt modelId="{EF3F6606-CFC8-4D92-8385-A8584E1C18B6}" type="parTrans" cxnId="{A5536873-833D-4931-962D-9C4A94DFB601}">
      <dgm:prSet/>
      <dgm:spPr/>
      <dgm:t>
        <a:bodyPr/>
        <a:lstStyle/>
        <a:p>
          <a:endParaRPr kumimoji="1" lang="ja-JP" altLang="en-US"/>
        </a:p>
      </dgm:t>
    </dgm:pt>
    <dgm:pt modelId="{2D909096-DEA9-408A-881F-BA365E337526}" type="sibTrans" cxnId="{A5536873-833D-4931-962D-9C4A94DFB601}">
      <dgm:prSet/>
      <dgm:spPr>
        <a:solidFill>
          <a:srgbClr val="FFFF00"/>
        </a:solidFill>
        <a:ln>
          <a:solidFill>
            <a:schemeClr val="tx1">
              <a:lumMod val="75000"/>
              <a:lumOff val="25000"/>
            </a:schemeClr>
          </a:solidFill>
        </a:ln>
      </dgm:spPr>
      <dgm:t>
        <a:bodyPr/>
        <a:lstStyle/>
        <a:p>
          <a:endParaRPr kumimoji="1" lang="ja-JP" altLang="en-US"/>
        </a:p>
      </dgm:t>
    </dgm:pt>
    <dgm:pt modelId="{CAD413A5-3DFF-49ED-8212-5FCC7072C4B2}">
      <dgm:prSet/>
      <dgm:spPr/>
      <dgm:t>
        <a:bodyPr/>
        <a:lstStyle/>
        <a:p>
          <a:pPr rtl="0"/>
          <a:r>
            <a:rPr kumimoji="1" lang="ja-JP" dirty="0" smtClean="0"/>
            <a:t>社会ネットワーク</a:t>
          </a:r>
          <a:endParaRPr lang="ja-JP" dirty="0"/>
        </a:p>
      </dgm:t>
    </dgm:pt>
    <dgm:pt modelId="{4A47A3E3-5705-4E95-B6E2-907AF87A4EB3}" type="parTrans" cxnId="{44FF719E-95E3-455F-A4FD-A7ED0D61CEB1}">
      <dgm:prSet/>
      <dgm:spPr/>
      <dgm:t>
        <a:bodyPr/>
        <a:lstStyle/>
        <a:p>
          <a:endParaRPr kumimoji="1" lang="ja-JP" altLang="en-US"/>
        </a:p>
      </dgm:t>
    </dgm:pt>
    <dgm:pt modelId="{752E6DC7-B0E8-443E-938E-51B71088FE83}" type="sibTrans" cxnId="{44FF719E-95E3-455F-A4FD-A7ED0D61CEB1}">
      <dgm:prSet/>
      <dgm:spPr>
        <a:solidFill>
          <a:srgbClr val="FFFF00"/>
        </a:solidFill>
        <a:ln>
          <a:solidFill>
            <a:schemeClr val="tx1">
              <a:lumMod val="75000"/>
              <a:lumOff val="25000"/>
            </a:schemeClr>
          </a:solidFill>
        </a:ln>
      </dgm:spPr>
      <dgm:t>
        <a:bodyPr/>
        <a:lstStyle/>
        <a:p>
          <a:endParaRPr kumimoji="1" lang="ja-JP" altLang="en-US"/>
        </a:p>
      </dgm:t>
    </dgm:pt>
    <dgm:pt modelId="{2F96DDEA-067A-4361-BBC4-01D4CA285CA4}">
      <dgm:prSet custT="1"/>
      <dgm:spPr/>
      <dgm:t>
        <a:bodyPr/>
        <a:lstStyle/>
        <a:p>
          <a:pPr rtl="0"/>
          <a:r>
            <a:rPr kumimoji="1" lang="ja-JP" altLang="en-US" sz="4000" dirty="0" smtClean="0"/>
            <a:t>信　頼</a:t>
          </a:r>
          <a:endParaRPr lang="ja-JP" altLang="en-US" sz="4000" dirty="0"/>
        </a:p>
      </dgm:t>
    </dgm:pt>
    <dgm:pt modelId="{CAC199F8-4033-4AA6-AE85-509FC681D9C2}" type="parTrans" cxnId="{EF07162B-70D5-465D-954E-C37A902B0964}">
      <dgm:prSet/>
      <dgm:spPr/>
      <dgm:t>
        <a:bodyPr/>
        <a:lstStyle/>
        <a:p>
          <a:endParaRPr kumimoji="1" lang="ja-JP" altLang="en-US"/>
        </a:p>
      </dgm:t>
    </dgm:pt>
    <dgm:pt modelId="{4BF4380E-DF7B-4720-AB5F-40C5680D9779}" type="sibTrans" cxnId="{EF07162B-70D5-465D-954E-C37A902B0964}">
      <dgm:prSet/>
      <dgm:spPr>
        <a:solidFill>
          <a:srgbClr val="FFFF00"/>
        </a:solidFill>
        <a:ln>
          <a:solidFill>
            <a:schemeClr val="tx1">
              <a:lumMod val="75000"/>
              <a:lumOff val="25000"/>
            </a:schemeClr>
          </a:solidFill>
        </a:ln>
      </dgm:spPr>
      <dgm:t>
        <a:bodyPr/>
        <a:lstStyle/>
        <a:p>
          <a:endParaRPr kumimoji="1" lang="ja-JP" altLang="en-US"/>
        </a:p>
      </dgm:t>
    </dgm:pt>
    <dgm:pt modelId="{F52982F7-034F-4B04-BF81-E44C5964F660}" type="pres">
      <dgm:prSet presAssocID="{99CBC1A5-3A2C-4466-988D-7CF004C0FCE1}" presName="Name0" presStyleCnt="0">
        <dgm:presLayoutVars>
          <dgm:dir/>
          <dgm:resizeHandles val="exact"/>
        </dgm:presLayoutVars>
      </dgm:prSet>
      <dgm:spPr/>
      <dgm:t>
        <a:bodyPr/>
        <a:lstStyle/>
        <a:p>
          <a:endParaRPr kumimoji="1" lang="ja-JP" altLang="en-US"/>
        </a:p>
      </dgm:t>
    </dgm:pt>
    <dgm:pt modelId="{B5FAEB4F-CFE9-4AC6-AE99-8CA1E52235F7}" type="pres">
      <dgm:prSet presAssocID="{2F96DDEA-067A-4361-BBC4-01D4CA285CA4}" presName="node" presStyleLbl="node1" presStyleIdx="0" presStyleCnt="3">
        <dgm:presLayoutVars>
          <dgm:bulletEnabled val="1"/>
        </dgm:presLayoutVars>
      </dgm:prSet>
      <dgm:spPr/>
      <dgm:t>
        <a:bodyPr/>
        <a:lstStyle/>
        <a:p>
          <a:endParaRPr kumimoji="1" lang="ja-JP" altLang="en-US"/>
        </a:p>
      </dgm:t>
    </dgm:pt>
    <dgm:pt modelId="{11A3714C-18CA-411B-8924-88070684DE7F}" type="pres">
      <dgm:prSet presAssocID="{4BF4380E-DF7B-4720-AB5F-40C5680D9779}" presName="sibTrans" presStyleLbl="sibTrans2D1" presStyleIdx="0" presStyleCnt="3" custScaleX="144865" custScaleY="154295"/>
      <dgm:spPr/>
      <dgm:t>
        <a:bodyPr/>
        <a:lstStyle/>
        <a:p>
          <a:endParaRPr kumimoji="1" lang="ja-JP" altLang="en-US"/>
        </a:p>
      </dgm:t>
    </dgm:pt>
    <dgm:pt modelId="{FB1147FE-709F-4C23-8187-DBC838D877FA}" type="pres">
      <dgm:prSet presAssocID="{4BF4380E-DF7B-4720-AB5F-40C5680D9779}" presName="connectorText" presStyleLbl="sibTrans2D1" presStyleIdx="0" presStyleCnt="3"/>
      <dgm:spPr/>
      <dgm:t>
        <a:bodyPr/>
        <a:lstStyle/>
        <a:p>
          <a:endParaRPr kumimoji="1" lang="ja-JP" altLang="en-US"/>
        </a:p>
      </dgm:t>
    </dgm:pt>
    <dgm:pt modelId="{F771E13C-E89A-4190-A964-951D67544594}" type="pres">
      <dgm:prSet presAssocID="{B2AEE481-62BD-4AF0-AF38-A7F5E3728D06}" presName="node" presStyleLbl="node1" presStyleIdx="1" presStyleCnt="3" custScaleX="112056" custRadScaleRad="112374" custRadScaleInc="-5968">
        <dgm:presLayoutVars>
          <dgm:bulletEnabled val="1"/>
        </dgm:presLayoutVars>
      </dgm:prSet>
      <dgm:spPr/>
      <dgm:t>
        <a:bodyPr/>
        <a:lstStyle/>
        <a:p>
          <a:endParaRPr kumimoji="1" lang="ja-JP" altLang="en-US"/>
        </a:p>
      </dgm:t>
    </dgm:pt>
    <dgm:pt modelId="{9F63EFD2-627F-482C-8983-421B93D37C4F}" type="pres">
      <dgm:prSet presAssocID="{2D909096-DEA9-408A-881F-BA365E337526}" presName="sibTrans" presStyleLbl="sibTrans2D1" presStyleIdx="1" presStyleCnt="3" custScaleX="114631" custScaleY="146795"/>
      <dgm:spPr/>
      <dgm:t>
        <a:bodyPr/>
        <a:lstStyle/>
        <a:p>
          <a:endParaRPr kumimoji="1" lang="ja-JP" altLang="en-US"/>
        </a:p>
      </dgm:t>
    </dgm:pt>
    <dgm:pt modelId="{0984A494-6C6F-4226-875B-553605B6EE81}" type="pres">
      <dgm:prSet presAssocID="{2D909096-DEA9-408A-881F-BA365E337526}" presName="connectorText" presStyleLbl="sibTrans2D1" presStyleIdx="1" presStyleCnt="3"/>
      <dgm:spPr/>
      <dgm:t>
        <a:bodyPr/>
        <a:lstStyle/>
        <a:p>
          <a:endParaRPr kumimoji="1" lang="ja-JP" altLang="en-US"/>
        </a:p>
      </dgm:t>
    </dgm:pt>
    <dgm:pt modelId="{81F2C325-2074-4F81-9280-EF44FAB6B545}" type="pres">
      <dgm:prSet presAssocID="{CAD413A5-3DFF-49ED-8212-5FCC7072C4B2}" presName="node" presStyleLbl="node1" presStyleIdx="2" presStyleCnt="3" custRadScaleRad="109035" custRadScaleInc="4509">
        <dgm:presLayoutVars>
          <dgm:bulletEnabled val="1"/>
        </dgm:presLayoutVars>
      </dgm:prSet>
      <dgm:spPr/>
      <dgm:t>
        <a:bodyPr/>
        <a:lstStyle/>
        <a:p>
          <a:endParaRPr kumimoji="1" lang="ja-JP" altLang="en-US"/>
        </a:p>
      </dgm:t>
    </dgm:pt>
    <dgm:pt modelId="{EE991A8A-45B3-492C-9D93-1981FE21F339}" type="pres">
      <dgm:prSet presAssocID="{752E6DC7-B0E8-443E-938E-51B71088FE83}" presName="sibTrans" presStyleLbl="sibTrans2D1" presStyleIdx="2" presStyleCnt="3" custScaleX="146271" custScaleY="161720"/>
      <dgm:spPr/>
      <dgm:t>
        <a:bodyPr/>
        <a:lstStyle/>
        <a:p>
          <a:endParaRPr kumimoji="1" lang="ja-JP" altLang="en-US"/>
        </a:p>
      </dgm:t>
    </dgm:pt>
    <dgm:pt modelId="{9EA62F13-5B0B-4E0D-A85F-AD522A7A399C}" type="pres">
      <dgm:prSet presAssocID="{752E6DC7-B0E8-443E-938E-51B71088FE83}" presName="connectorText" presStyleLbl="sibTrans2D1" presStyleIdx="2" presStyleCnt="3"/>
      <dgm:spPr/>
      <dgm:t>
        <a:bodyPr/>
        <a:lstStyle/>
        <a:p>
          <a:endParaRPr kumimoji="1" lang="ja-JP" altLang="en-US"/>
        </a:p>
      </dgm:t>
    </dgm:pt>
  </dgm:ptLst>
  <dgm:cxnLst>
    <dgm:cxn modelId="{229C2F30-4C49-44B4-ACF3-5AAAB2EFB19A}" type="presOf" srcId="{CAD413A5-3DFF-49ED-8212-5FCC7072C4B2}" destId="{81F2C325-2074-4F81-9280-EF44FAB6B545}" srcOrd="0" destOrd="0" presId="urn:microsoft.com/office/officeart/2005/8/layout/cycle7"/>
    <dgm:cxn modelId="{EF07162B-70D5-465D-954E-C37A902B0964}" srcId="{99CBC1A5-3A2C-4466-988D-7CF004C0FCE1}" destId="{2F96DDEA-067A-4361-BBC4-01D4CA285CA4}" srcOrd="0" destOrd="0" parTransId="{CAC199F8-4033-4AA6-AE85-509FC681D9C2}" sibTransId="{4BF4380E-DF7B-4720-AB5F-40C5680D9779}"/>
    <dgm:cxn modelId="{2C88A088-EB14-4C7E-BCD4-F713386B4E19}" type="presOf" srcId="{B2AEE481-62BD-4AF0-AF38-A7F5E3728D06}" destId="{F771E13C-E89A-4190-A964-951D67544594}" srcOrd="0" destOrd="0" presId="urn:microsoft.com/office/officeart/2005/8/layout/cycle7"/>
    <dgm:cxn modelId="{F08F6BF0-9510-427E-B1B5-E814D1B5CD12}" type="presOf" srcId="{4BF4380E-DF7B-4720-AB5F-40C5680D9779}" destId="{FB1147FE-709F-4C23-8187-DBC838D877FA}" srcOrd="1" destOrd="0" presId="urn:microsoft.com/office/officeart/2005/8/layout/cycle7"/>
    <dgm:cxn modelId="{E66CE5D0-A767-4186-AD22-140A14880BEC}" type="presOf" srcId="{2F96DDEA-067A-4361-BBC4-01D4CA285CA4}" destId="{B5FAEB4F-CFE9-4AC6-AE99-8CA1E52235F7}" srcOrd="0" destOrd="0" presId="urn:microsoft.com/office/officeart/2005/8/layout/cycle7"/>
    <dgm:cxn modelId="{44FF719E-95E3-455F-A4FD-A7ED0D61CEB1}" srcId="{99CBC1A5-3A2C-4466-988D-7CF004C0FCE1}" destId="{CAD413A5-3DFF-49ED-8212-5FCC7072C4B2}" srcOrd="2" destOrd="0" parTransId="{4A47A3E3-5705-4E95-B6E2-907AF87A4EB3}" sibTransId="{752E6DC7-B0E8-443E-938E-51B71088FE83}"/>
    <dgm:cxn modelId="{107E3890-2D4B-45BE-883D-A56078DC89A3}" type="presOf" srcId="{752E6DC7-B0E8-443E-938E-51B71088FE83}" destId="{9EA62F13-5B0B-4E0D-A85F-AD522A7A399C}" srcOrd="1" destOrd="0" presId="urn:microsoft.com/office/officeart/2005/8/layout/cycle7"/>
    <dgm:cxn modelId="{79783AF2-0017-43F8-97EE-2519A29112F9}" type="presOf" srcId="{2D909096-DEA9-408A-881F-BA365E337526}" destId="{0984A494-6C6F-4226-875B-553605B6EE81}" srcOrd="1" destOrd="0" presId="urn:microsoft.com/office/officeart/2005/8/layout/cycle7"/>
    <dgm:cxn modelId="{8A8BAAE6-3FC8-463D-B9A0-EC8DD71F6C68}" type="presOf" srcId="{2D909096-DEA9-408A-881F-BA365E337526}" destId="{9F63EFD2-627F-482C-8983-421B93D37C4F}" srcOrd="0" destOrd="0" presId="urn:microsoft.com/office/officeart/2005/8/layout/cycle7"/>
    <dgm:cxn modelId="{16C15EB7-F9CA-404F-8E1C-F024034A3C7D}" type="presOf" srcId="{4BF4380E-DF7B-4720-AB5F-40C5680D9779}" destId="{11A3714C-18CA-411B-8924-88070684DE7F}" srcOrd="0" destOrd="0" presId="urn:microsoft.com/office/officeart/2005/8/layout/cycle7"/>
    <dgm:cxn modelId="{19E38515-04E5-41D7-A5E5-87ECFE371629}" type="presOf" srcId="{99CBC1A5-3A2C-4466-988D-7CF004C0FCE1}" destId="{F52982F7-034F-4B04-BF81-E44C5964F660}" srcOrd="0" destOrd="0" presId="urn:microsoft.com/office/officeart/2005/8/layout/cycle7"/>
    <dgm:cxn modelId="{A5536873-833D-4931-962D-9C4A94DFB601}" srcId="{99CBC1A5-3A2C-4466-988D-7CF004C0FCE1}" destId="{B2AEE481-62BD-4AF0-AF38-A7F5E3728D06}" srcOrd="1" destOrd="0" parTransId="{EF3F6606-CFC8-4D92-8385-A8584E1C18B6}" sibTransId="{2D909096-DEA9-408A-881F-BA365E337526}"/>
    <dgm:cxn modelId="{39F5174D-D33B-4906-9C9E-FF1A7DB67C63}" type="presOf" srcId="{752E6DC7-B0E8-443E-938E-51B71088FE83}" destId="{EE991A8A-45B3-492C-9D93-1981FE21F339}" srcOrd="0" destOrd="0" presId="urn:microsoft.com/office/officeart/2005/8/layout/cycle7"/>
    <dgm:cxn modelId="{7FAE4555-8A24-4262-945A-ECDA5BF30CA9}" type="presParOf" srcId="{F52982F7-034F-4B04-BF81-E44C5964F660}" destId="{B5FAEB4F-CFE9-4AC6-AE99-8CA1E52235F7}" srcOrd="0" destOrd="0" presId="urn:microsoft.com/office/officeart/2005/8/layout/cycle7"/>
    <dgm:cxn modelId="{BAE64969-179C-4D46-97F8-C88FD24B0DD0}" type="presParOf" srcId="{F52982F7-034F-4B04-BF81-E44C5964F660}" destId="{11A3714C-18CA-411B-8924-88070684DE7F}" srcOrd="1" destOrd="0" presId="urn:microsoft.com/office/officeart/2005/8/layout/cycle7"/>
    <dgm:cxn modelId="{A57510BA-6823-4B7A-8FE8-1C14611958C3}" type="presParOf" srcId="{11A3714C-18CA-411B-8924-88070684DE7F}" destId="{FB1147FE-709F-4C23-8187-DBC838D877FA}" srcOrd="0" destOrd="0" presId="urn:microsoft.com/office/officeart/2005/8/layout/cycle7"/>
    <dgm:cxn modelId="{ED52B3B8-B8E2-4979-8996-602270CEB47A}" type="presParOf" srcId="{F52982F7-034F-4B04-BF81-E44C5964F660}" destId="{F771E13C-E89A-4190-A964-951D67544594}" srcOrd="2" destOrd="0" presId="urn:microsoft.com/office/officeart/2005/8/layout/cycle7"/>
    <dgm:cxn modelId="{1AE3B487-F4A3-47F7-BDDC-63CECCC99EAB}" type="presParOf" srcId="{F52982F7-034F-4B04-BF81-E44C5964F660}" destId="{9F63EFD2-627F-482C-8983-421B93D37C4F}" srcOrd="3" destOrd="0" presId="urn:microsoft.com/office/officeart/2005/8/layout/cycle7"/>
    <dgm:cxn modelId="{B6BAE2E7-DEC7-4C54-A1EC-2F50682CF288}" type="presParOf" srcId="{9F63EFD2-627F-482C-8983-421B93D37C4F}" destId="{0984A494-6C6F-4226-875B-553605B6EE81}" srcOrd="0" destOrd="0" presId="urn:microsoft.com/office/officeart/2005/8/layout/cycle7"/>
    <dgm:cxn modelId="{FEC6007B-8826-449E-B5F5-9218F7DEA3A4}" type="presParOf" srcId="{F52982F7-034F-4B04-BF81-E44C5964F660}" destId="{81F2C325-2074-4F81-9280-EF44FAB6B545}" srcOrd="4" destOrd="0" presId="urn:microsoft.com/office/officeart/2005/8/layout/cycle7"/>
    <dgm:cxn modelId="{A42BCD5B-16B2-4A68-B4DD-B4EF2A742169}" type="presParOf" srcId="{F52982F7-034F-4B04-BF81-E44C5964F660}" destId="{EE991A8A-45B3-492C-9D93-1981FE21F339}" srcOrd="5" destOrd="0" presId="urn:microsoft.com/office/officeart/2005/8/layout/cycle7"/>
    <dgm:cxn modelId="{FD093CA5-F6DE-4CEE-9A3D-778633689A60}" type="presParOf" srcId="{EE991A8A-45B3-492C-9D93-1981FE21F339}" destId="{9EA62F13-5B0B-4E0D-A85F-AD522A7A399C}"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AEB4F-CFE9-4AC6-AE99-8CA1E52235F7}">
      <dsp:nvSpPr>
        <dsp:cNvPr id="0" name=""/>
        <dsp:cNvSpPr/>
      </dsp:nvSpPr>
      <dsp:spPr>
        <a:xfrm>
          <a:off x="2870767" y="1033"/>
          <a:ext cx="2849686" cy="14248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kumimoji="1" lang="ja-JP" altLang="en-US" sz="4000" kern="1200" dirty="0" smtClean="0"/>
            <a:t>信　頼</a:t>
          </a:r>
          <a:endParaRPr lang="ja-JP" altLang="en-US" sz="4000" kern="1200" dirty="0"/>
        </a:p>
      </dsp:txBody>
      <dsp:txXfrm>
        <a:off x="2912499" y="42765"/>
        <a:ext cx="2766222" cy="1341379"/>
      </dsp:txXfrm>
    </dsp:sp>
    <dsp:sp modelId="{11A3714C-18CA-411B-8924-88070684DE7F}">
      <dsp:nvSpPr>
        <dsp:cNvPr id="0" name=""/>
        <dsp:cNvSpPr/>
      </dsp:nvSpPr>
      <dsp:spPr>
        <a:xfrm rot="3368485">
          <a:off x="4305065" y="2364807"/>
          <a:ext cx="2713202" cy="769461"/>
        </a:xfrm>
        <a:prstGeom prst="leftRightArrow">
          <a:avLst>
            <a:gd name="adj1" fmla="val 60000"/>
            <a:gd name="adj2" fmla="val 50000"/>
          </a:avLst>
        </a:prstGeom>
        <a:solidFill>
          <a:srgbClr val="FFFF00"/>
        </a:solidFill>
        <a:ln>
          <a:solidFill>
            <a:schemeClr val="tx1">
              <a:lumMod val="75000"/>
              <a:lumOff val="2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a:off x="4535903" y="2518699"/>
        <a:ext cx="2251526" cy="461677"/>
      </dsp:txXfrm>
    </dsp:sp>
    <dsp:sp modelId="{F771E13C-E89A-4190-A964-951D67544594}">
      <dsp:nvSpPr>
        <dsp:cNvPr id="0" name=""/>
        <dsp:cNvSpPr/>
      </dsp:nvSpPr>
      <dsp:spPr>
        <a:xfrm>
          <a:off x="5431100" y="4073200"/>
          <a:ext cx="3193244" cy="14248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kumimoji="1" lang="ja-JP" altLang="en-US" sz="3500" kern="1200" dirty="0" smtClean="0"/>
            <a:t>規範（</a:t>
          </a:r>
          <a:r>
            <a:rPr kumimoji="1" lang="ja-JP" sz="3500" kern="1200" dirty="0" smtClean="0"/>
            <a:t>互酬性</a:t>
          </a:r>
          <a:r>
            <a:rPr kumimoji="1" lang="ja-JP" altLang="en-US" sz="3500" kern="1200" dirty="0" smtClean="0"/>
            <a:t>）</a:t>
          </a:r>
          <a:endParaRPr lang="ja-JP" sz="3500" kern="1200" dirty="0"/>
        </a:p>
      </dsp:txBody>
      <dsp:txXfrm>
        <a:off x="5472832" y="4114932"/>
        <a:ext cx="3109780" cy="1341379"/>
      </dsp:txXfrm>
    </dsp:sp>
    <dsp:sp modelId="{9F63EFD2-627F-482C-8983-421B93D37C4F}">
      <dsp:nvSpPr>
        <dsp:cNvPr id="0" name=""/>
        <dsp:cNvSpPr/>
      </dsp:nvSpPr>
      <dsp:spPr>
        <a:xfrm rot="10799990">
          <a:off x="3187054" y="4419599"/>
          <a:ext cx="2146944" cy="732059"/>
        </a:xfrm>
        <a:prstGeom prst="leftRightArrow">
          <a:avLst>
            <a:gd name="adj1" fmla="val 60000"/>
            <a:gd name="adj2" fmla="val 50000"/>
          </a:avLst>
        </a:prstGeom>
        <a:solidFill>
          <a:srgbClr val="FFFF00"/>
        </a:solidFill>
        <a:ln>
          <a:solidFill>
            <a:schemeClr val="tx1">
              <a:lumMod val="75000"/>
              <a:lumOff val="2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rot="10800000">
        <a:off x="3406672" y="4566011"/>
        <a:ext cx="1707708" cy="439235"/>
      </dsp:txXfrm>
    </dsp:sp>
    <dsp:sp modelId="{81F2C325-2074-4F81-9280-EF44FAB6B545}">
      <dsp:nvSpPr>
        <dsp:cNvPr id="0" name=""/>
        <dsp:cNvSpPr/>
      </dsp:nvSpPr>
      <dsp:spPr>
        <a:xfrm>
          <a:off x="240266" y="4073215"/>
          <a:ext cx="2849686" cy="142484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kumimoji="1" lang="ja-JP" sz="3500" kern="1200" dirty="0" smtClean="0"/>
            <a:t>社会ネットワーク</a:t>
          </a:r>
          <a:endParaRPr lang="ja-JP" sz="3500" kern="1200" dirty="0"/>
        </a:p>
      </dsp:txBody>
      <dsp:txXfrm>
        <a:off x="281998" y="4114947"/>
        <a:ext cx="2766222" cy="1341379"/>
      </dsp:txXfrm>
    </dsp:sp>
    <dsp:sp modelId="{EE991A8A-45B3-492C-9D93-1981FE21F339}">
      <dsp:nvSpPr>
        <dsp:cNvPr id="0" name=""/>
        <dsp:cNvSpPr/>
      </dsp:nvSpPr>
      <dsp:spPr>
        <a:xfrm rot="18171671">
          <a:off x="1610591" y="2346301"/>
          <a:ext cx="2739535" cy="806489"/>
        </a:xfrm>
        <a:prstGeom prst="leftRightArrow">
          <a:avLst>
            <a:gd name="adj1" fmla="val 60000"/>
            <a:gd name="adj2" fmla="val 50000"/>
          </a:avLst>
        </a:prstGeom>
        <a:solidFill>
          <a:srgbClr val="FFFF00"/>
        </a:solidFill>
        <a:ln>
          <a:solidFill>
            <a:schemeClr val="tx1">
              <a:lumMod val="75000"/>
              <a:lumOff val="2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kumimoji="1" lang="ja-JP" altLang="en-US" sz="2800" kern="1200" dirty="0"/>
        </a:p>
      </dsp:txBody>
      <dsp:txXfrm>
        <a:off x="1852538" y="2507599"/>
        <a:ext cx="2255641" cy="483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974C5C-0BD2-4E3E-AE91-AE5BE2F9ECC4}" type="datetimeFigureOut">
              <a:rPr kumimoji="1" lang="ja-JP" altLang="en-US" smtClean="0"/>
              <a:t>2015/3/1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E14353-4733-4FEB-8E3B-B72C36A499DE}" type="slidenum">
              <a:rPr kumimoji="1" lang="ja-JP" altLang="en-US" smtClean="0"/>
              <a:t>‹#›</a:t>
            </a:fld>
            <a:endParaRPr kumimoji="1" lang="ja-JP" altLang="en-US"/>
          </a:p>
        </p:txBody>
      </p:sp>
    </p:spTree>
    <p:extLst>
      <p:ext uri="{BB962C8B-B14F-4D97-AF65-F5344CB8AC3E}">
        <p14:creationId xmlns:p14="http://schemas.microsoft.com/office/powerpoint/2010/main" val="29548421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このパワーポイントは，平成</a:t>
            </a:r>
            <a:r>
              <a:rPr kumimoji="1" lang="en-US" altLang="ja-JP" dirty="0" smtClean="0"/>
              <a:t>26</a:t>
            </a:r>
            <a:r>
              <a:rPr kumimoji="1" lang="ja-JP" altLang="en-US" dirty="0" smtClean="0"/>
              <a:t>年度の</a:t>
            </a:r>
            <a:r>
              <a:rPr lang="ja-JP" altLang="ja-JP" sz="1200" dirty="0" smtClean="0">
                <a:solidFill>
                  <a:schemeClr val="tx1">
                    <a:lumMod val="75000"/>
                    <a:lumOff val="25000"/>
                  </a:schemeClr>
                </a:solidFill>
              </a:rPr>
              <a:t>厚生労働科学研究</a:t>
            </a:r>
            <a:r>
              <a:rPr lang="ja-JP" altLang="en-US" sz="1200" dirty="0" smtClean="0">
                <a:solidFill>
                  <a:schemeClr val="tx1">
                    <a:lumMod val="75000"/>
                    <a:lumOff val="25000"/>
                  </a:schemeClr>
                </a:solidFill>
              </a:rPr>
              <a:t>である</a:t>
            </a:r>
            <a:r>
              <a:rPr lang="ja-JP" altLang="ja-JP" sz="1200" dirty="0" smtClean="0">
                <a:solidFill>
                  <a:srgbClr val="0000FF"/>
                </a:solidFill>
              </a:rPr>
              <a:t>「地域保健対策におけるソーシャルキャピタルの活用のあり方に関する研究」班</a:t>
            </a:r>
            <a:r>
              <a:rPr lang="ja-JP" altLang="en-US" sz="1200" dirty="0" smtClean="0">
                <a:solidFill>
                  <a:srgbClr val="0000FF"/>
                </a:solidFill>
              </a:rPr>
              <a:t>が作成した「住民組織活動を通じたソーシャルキャピタルの醸成・活用にかかる手引き」の第</a:t>
            </a:r>
            <a:r>
              <a:rPr lang="en-US" altLang="ja-JP" sz="1200" dirty="0" smtClean="0">
                <a:solidFill>
                  <a:srgbClr val="0000FF"/>
                </a:solidFill>
              </a:rPr>
              <a:t>1</a:t>
            </a:r>
            <a:r>
              <a:rPr lang="ja-JP" altLang="en-US" sz="1200" dirty="0" smtClean="0">
                <a:solidFill>
                  <a:srgbClr val="0000FF"/>
                </a:solidFill>
              </a:rPr>
              <a:t>章「</a:t>
            </a:r>
            <a:r>
              <a:rPr kumimoji="1" lang="ja-JP" altLang="ja-JP" sz="1200" kern="1200" dirty="0" smtClean="0">
                <a:solidFill>
                  <a:schemeClr val="tx1"/>
                </a:solidFill>
                <a:effectLst/>
                <a:latin typeface="+mn-lt"/>
                <a:ea typeface="+mn-ea"/>
                <a:cs typeface="+mn-cs"/>
              </a:rPr>
              <a:t>住民組織との協働における基本的な考え方</a:t>
            </a:r>
            <a:r>
              <a:rPr kumimoji="1" lang="ja-JP" altLang="en-US" sz="1200" kern="1200" dirty="0" smtClean="0">
                <a:solidFill>
                  <a:schemeClr val="tx1"/>
                </a:solidFill>
                <a:effectLst/>
                <a:latin typeface="+mn-lt"/>
                <a:ea typeface="+mn-ea"/>
                <a:cs typeface="+mn-cs"/>
              </a:rPr>
              <a:t>」と第２章「</a:t>
            </a:r>
            <a:r>
              <a:rPr kumimoji="1" lang="ja-JP" altLang="ja-JP" sz="1200" kern="1200" dirty="0" smtClean="0">
                <a:solidFill>
                  <a:schemeClr val="tx1"/>
                </a:solidFill>
                <a:effectLst/>
                <a:latin typeface="+mn-lt"/>
                <a:ea typeface="+mn-ea"/>
                <a:cs typeface="+mn-cs"/>
              </a:rPr>
              <a:t>ソーシャル・キャピタルに関する基礎知識</a:t>
            </a:r>
            <a:r>
              <a:rPr kumimoji="1" lang="ja-JP" altLang="en-US" sz="1200" kern="1200" dirty="0" smtClean="0">
                <a:solidFill>
                  <a:schemeClr val="tx1"/>
                </a:solidFill>
                <a:effectLst/>
                <a:latin typeface="+mn-lt"/>
                <a:ea typeface="+mn-ea"/>
                <a:cs typeface="+mn-cs"/>
              </a:rPr>
              <a:t>」の講義内容を音声情報付きのパワーポイントファイルとして作成したものです。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スライドショーを開始すると，音声による解説が始まります。解説中であっても，クリックすれば，次のスライドに進みます。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地域保健関係者が住民組織活動やソーシャル・キャピタルについて学習する際の教材としてご活用ください。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1</a:t>
            </a:fld>
            <a:endParaRPr kumimoji="1" lang="ja-JP" altLang="en-US" dirty="0"/>
          </a:p>
        </p:txBody>
      </p:sp>
    </p:spTree>
    <p:extLst>
      <p:ext uri="{BB962C8B-B14F-4D97-AF65-F5344CB8AC3E}">
        <p14:creationId xmlns:p14="http://schemas.microsoft.com/office/powerpoint/2010/main" val="763877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a:t>
            </a:r>
            <a:r>
              <a:rPr kumimoji="1" lang="en-US" altLang="ja-JP" dirty="0" smtClean="0"/>
              <a:t>2003</a:t>
            </a:r>
            <a:r>
              <a:rPr kumimoji="1" lang="ja-JP" altLang="en-US" dirty="0" smtClean="0"/>
              <a:t>年に内閣府が行ったソーシャル・キャピタルに関する全国調査の結果から，都道府県毎のソーシャル・キャピタルの指数を出し，合計特殊出生率との関係を見たものです。</a:t>
            </a:r>
            <a:endParaRPr kumimoji="1" lang="en-US" altLang="ja-JP" dirty="0" smtClean="0"/>
          </a:p>
          <a:p>
            <a:r>
              <a:rPr kumimoji="1" lang="ja-JP" altLang="en-US" dirty="0" smtClean="0"/>
              <a:t>相関係数は</a:t>
            </a:r>
            <a:r>
              <a:rPr kumimoji="1" lang="en-US" altLang="ja-JP" dirty="0" smtClean="0"/>
              <a:t>0.623</a:t>
            </a:r>
            <a:r>
              <a:rPr kumimoji="1" lang="ja-JP" altLang="en-US" dirty="0" smtClean="0"/>
              <a:t>と有意な正の相関を示しており，ソーシャル・キャピタルの指数が高い県ほど合計特殊出生率が高かったのです。</a:t>
            </a:r>
            <a:endParaRPr kumimoji="1" lang="en-US" altLang="ja-JP" dirty="0" smtClean="0"/>
          </a:p>
          <a:p>
            <a:r>
              <a:rPr kumimoji="1" lang="ja-JP" altLang="en-US" dirty="0" smtClean="0"/>
              <a:t>少子化はどの自治体にとっても喫緊の課題であり，出生率の向上に向けて，様々な取り組みがなされています。</a:t>
            </a:r>
            <a:endParaRPr kumimoji="1" lang="en-US" altLang="ja-JP" dirty="0" smtClean="0"/>
          </a:p>
          <a:p>
            <a:r>
              <a:rPr kumimoji="1" lang="ja-JP" altLang="en-US" dirty="0" smtClean="0"/>
              <a:t>ソーシャル・キャピタルの醸成が少子化対策にも有効であることが示唆されているのです。</a:t>
            </a:r>
            <a:endParaRPr kumimoji="1" lang="en-US" altLang="ja-JP" dirty="0" smtClean="0"/>
          </a:p>
          <a:p>
            <a:r>
              <a:rPr kumimoji="1" lang="ja-JP" altLang="en-US" dirty="0" smtClean="0"/>
              <a:t>こうしたデータを示すことによって，ソーシャル・キャピタルの醸成・活用についての重要性，ひいては，住民組織の育成・支援・協働の重要性を首長や部課長など上司に理解してもらうことも可能です。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10</a:t>
            </a:fld>
            <a:endParaRPr kumimoji="1" lang="ja-JP" altLang="en-US" dirty="0"/>
          </a:p>
        </p:txBody>
      </p:sp>
    </p:spTree>
    <p:extLst>
      <p:ext uri="{BB962C8B-B14F-4D97-AF65-F5344CB8AC3E}">
        <p14:creationId xmlns:p14="http://schemas.microsoft.com/office/powerpoint/2010/main" val="3757917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これはソーシャル・キャピタルと治安との関係を示すデータです。</a:t>
            </a:r>
            <a:endParaRPr kumimoji="1" lang="en-US" altLang="ja-JP" dirty="0" smtClean="0"/>
          </a:p>
          <a:p>
            <a:r>
              <a:rPr kumimoji="1" lang="ja-JP" altLang="en-US" dirty="0" smtClean="0"/>
              <a:t>先ほどと同様に，</a:t>
            </a:r>
            <a:r>
              <a:rPr kumimoji="1" lang="en-US" altLang="ja-JP" dirty="0" smtClean="0"/>
              <a:t>2003</a:t>
            </a:r>
            <a:r>
              <a:rPr kumimoji="1" lang="ja-JP" altLang="en-US" dirty="0" smtClean="0"/>
              <a:t>年に内閣府が行ったソーシャル・キャピタルに関する全国調査の結果から，都道府県毎のソーシャル・キャピタルの指数を出し，人口</a:t>
            </a:r>
            <a:r>
              <a:rPr kumimoji="1" lang="en-US" altLang="ja-JP" dirty="0" smtClean="0"/>
              <a:t>1000</a:t>
            </a:r>
            <a:r>
              <a:rPr kumimoji="1" lang="ja-JP" altLang="en-US" dirty="0" smtClean="0"/>
              <a:t>人当たりの刑法犯認知件数との関係を見たものです。</a:t>
            </a:r>
            <a:endParaRPr kumimoji="1" lang="en-US" altLang="ja-JP" dirty="0" smtClean="0"/>
          </a:p>
          <a:p>
            <a:r>
              <a:rPr kumimoji="1" lang="ja-JP" altLang="en-US" dirty="0" smtClean="0"/>
              <a:t>相関係数は</a:t>
            </a:r>
            <a:r>
              <a:rPr kumimoji="1" lang="en-US" altLang="ja-JP" dirty="0" smtClean="0"/>
              <a:t>0.521</a:t>
            </a:r>
            <a:r>
              <a:rPr kumimoji="1" lang="ja-JP" altLang="en-US" dirty="0" smtClean="0"/>
              <a:t>と有意な負の相関を認め，ソーシャル・キャピタルが豊かな県ほど刑法犯が少なかったのです。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11</a:t>
            </a:fld>
            <a:endParaRPr kumimoji="1" lang="ja-JP" altLang="en-US" dirty="0"/>
          </a:p>
        </p:txBody>
      </p:sp>
    </p:spTree>
    <p:extLst>
      <p:ext uri="{BB962C8B-B14F-4D97-AF65-F5344CB8AC3E}">
        <p14:creationId xmlns:p14="http://schemas.microsoft.com/office/powerpoint/2010/main" val="3309623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以上紹介したような，ソーシャル・キャピタルの効用に加えて，もう一つ，ソーシャル・キャピタルの概念を提唱したことによる効用があります。</a:t>
            </a:r>
            <a:endParaRPr kumimoji="1" lang="en-US" altLang="ja-JP" dirty="0" smtClean="0"/>
          </a:p>
          <a:p>
            <a:r>
              <a:rPr kumimoji="1" lang="ja-JP" altLang="en-US" sz="1200" dirty="0" smtClean="0">
                <a:solidFill>
                  <a:srgbClr val="0000FF"/>
                </a:solidFill>
              </a:rPr>
              <a:t>これまで，ネットワークや地域に対する信頼，お互いさまの精神は重要であると認識されてきましたが，「測定」することができませんでした。</a:t>
            </a:r>
            <a:endParaRPr kumimoji="1" lang="en-US" altLang="ja-JP" sz="1200" dirty="0" smtClean="0">
              <a:solidFill>
                <a:srgbClr val="0000FF"/>
              </a:solidFill>
            </a:endParaRPr>
          </a:p>
          <a:p>
            <a:r>
              <a:rPr lang="ja-JP" altLang="en-US" sz="1200" dirty="0" smtClean="0">
                <a:solidFill>
                  <a:srgbClr val="FF33CC"/>
                </a:solidFill>
              </a:rPr>
              <a:t>大切な地域特性であることは何となくわかっていたものの，それを数値で表すことができなかったのです。</a:t>
            </a:r>
            <a:endParaRPr lang="en-US" altLang="ja-JP" sz="1200" dirty="0" smtClean="0">
              <a:solidFill>
                <a:srgbClr val="FF33CC"/>
              </a:solidFill>
            </a:endParaRPr>
          </a:p>
          <a:p>
            <a:r>
              <a:rPr lang="ja-JP" altLang="en-US" sz="1200" dirty="0" smtClean="0">
                <a:solidFill>
                  <a:srgbClr val="FF33CC"/>
                </a:solidFill>
              </a:rPr>
              <a:t>地域において，ソーシャル・キャピタルが豊かであることを，保健師が「肌」で感じても，それを数値で表すことができないがために，その地域への関わりの効果を評価したり，分析したりすることができませんでした。</a:t>
            </a:r>
            <a:endParaRPr lang="en-US" altLang="ja-JP" sz="1200" dirty="0" smtClean="0">
              <a:solidFill>
                <a:srgbClr val="FF33CC"/>
              </a:solidFill>
            </a:endParaRPr>
          </a:p>
          <a:p>
            <a:r>
              <a:rPr kumimoji="1" lang="ja-JP" altLang="en-US" sz="1200" dirty="0" smtClean="0">
                <a:solidFill>
                  <a:srgbClr val="0000FF"/>
                </a:solidFill>
              </a:rPr>
              <a:t>そのために，どうしたら効果的にソーシャル・キャピタルを醸成できるのかを，科学的なエビデンスに基づいて，議論できなかったのです。</a:t>
            </a:r>
            <a:endParaRPr kumimoji="1" lang="en-US" altLang="ja-JP" sz="1200" dirty="0" smtClean="0">
              <a:solidFill>
                <a:srgbClr val="0000FF"/>
              </a:solidFill>
            </a:endParaRPr>
          </a:p>
          <a:p>
            <a:r>
              <a:rPr lang="ja-JP" altLang="en-US" sz="1200" dirty="0" smtClean="0">
                <a:solidFill>
                  <a:srgbClr val="0000FF"/>
                </a:solidFill>
              </a:rPr>
              <a:t>ソーシャル・キャピタルとして指標化することにより，その醸成の効果について研究が進み，ノウハウの確立が期待できるようになってきました。</a:t>
            </a:r>
            <a:endParaRPr lang="en-US" altLang="ja-JP" sz="1200" dirty="0" smtClean="0">
              <a:solidFill>
                <a:srgbClr val="0000FF"/>
              </a:solidFill>
            </a:endParaRPr>
          </a:p>
          <a:p>
            <a:r>
              <a:rPr lang="ja-JP" altLang="en-US" sz="1200" dirty="0" smtClean="0">
                <a:solidFill>
                  <a:srgbClr val="0000FF"/>
                </a:solidFill>
              </a:rPr>
              <a:t>地域保健の現場でも，</a:t>
            </a:r>
            <a:r>
              <a:rPr lang="ja-JP" altLang="en-US" sz="1200" dirty="0" smtClean="0">
                <a:solidFill>
                  <a:srgbClr val="FF33CC"/>
                </a:solidFill>
              </a:rPr>
              <a:t>健診時の問診や保健福祉計画を策定する際の調査で，地域のソーシャル・キャピタルを測定することは可能です。平成</a:t>
            </a:r>
            <a:r>
              <a:rPr lang="en-US" altLang="ja-JP" sz="1200" dirty="0" smtClean="0">
                <a:solidFill>
                  <a:srgbClr val="FF33CC"/>
                </a:solidFill>
              </a:rPr>
              <a:t>27</a:t>
            </a:r>
            <a:r>
              <a:rPr lang="ja-JP" altLang="en-US" sz="1200" dirty="0" smtClean="0">
                <a:solidFill>
                  <a:srgbClr val="FF33CC"/>
                </a:solidFill>
              </a:rPr>
              <a:t>年度からの第６期介護保険事業計画の策定が各地域で進められていますが，この計画策定のために，昨年，日常生活圏域における高齢者のニーズ調査が行われています。この調査の設問として，ソーシャル・キャピタルに関する設問を採用している自治体がたくさんあります。また，乳幼児健診や特定健診の問診項目に，ソーシャル・キャピタルに関する設問を加えることにより，地域のソーシャル・キャピタルを経年的に評価することも可能です。</a:t>
            </a:r>
            <a:endParaRPr kumimoji="1" lang="ja-JP" altLang="en-US" sz="1200" dirty="0" smtClean="0">
              <a:solidFill>
                <a:srgbClr val="FF33CC"/>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12</a:t>
            </a:fld>
            <a:endParaRPr kumimoji="1" lang="ja-JP" altLang="en-US" dirty="0"/>
          </a:p>
        </p:txBody>
      </p:sp>
    </p:spTree>
    <p:extLst>
      <p:ext uri="{BB962C8B-B14F-4D97-AF65-F5344CB8AC3E}">
        <p14:creationId xmlns:p14="http://schemas.microsoft.com/office/powerpoint/2010/main" val="2601427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次に，ソーシャル・キャピタルの類型を解説するとともに，その測定方法を紹介します。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13</a:t>
            </a:fld>
            <a:endParaRPr kumimoji="1" lang="ja-JP" altLang="en-US"/>
          </a:p>
        </p:txBody>
      </p:sp>
    </p:spTree>
    <p:extLst>
      <p:ext uri="{BB962C8B-B14F-4D97-AF65-F5344CB8AC3E}">
        <p14:creationId xmlns:p14="http://schemas.microsoft.com/office/powerpoint/2010/main" val="1341872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ソーシャル・キャピタルは大きく分けて，認知的ソーシャル・キャピタルと構造的ソーシャル・キャピタルの２つに分けられます。先ほど，ソーシャル・キャピタルの３つの要素として，他者への信頼，互酬性の規範と社会ネットワークを紹介しましたが，この３つのうちの２つ，他者への信頼，互酬性の規範は，本人がどう認知しているかという形で測定されるので，認知的ソーシャル・キャピタルと呼ばれます。一方，社会ネットワークは人がどのようにつながっているか，目に見える「構造」であることから，構造的ソーシャル・キャピタルと呼ばれます。</a:t>
            </a:r>
            <a:endParaRPr kumimoji="1" lang="en-US" altLang="ja-JP" dirty="0" smtClean="0"/>
          </a:p>
          <a:p>
            <a:r>
              <a:rPr kumimoji="1" lang="ja-JP" altLang="en-US" dirty="0" smtClean="0"/>
              <a:t>社会ネットワークは，人と人とのつながり方から，垂直型と水平型に分けられ，水平型はさらに，結束型，橋渡し型に分けられます。</a:t>
            </a:r>
            <a:endParaRPr kumimoji="1" lang="en-US" altLang="ja-JP" dirty="0" smtClean="0"/>
          </a:p>
          <a:p>
            <a:r>
              <a:rPr kumimoji="1" lang="ja-JP" altLang="en-US" dirty="0" smtClean="0"/>
              <a:t>次のスライドで，こうしたネットワークの形態について解説をしたいと思います。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14</a:t>
            </a:fld>
            <a:endParaRPr kumimoji="1" lang="ja-JP" altLang="en-US"/>
          </a:p>
        </p:txBody>
      </p:sp>
    </p:spTree>
    <p:extLst>
      <p:ext uri="{BB962C8B-B14F-4D97-AF65-F5344CB8AC3E}">
        <p14:creationId xmlns:p14="http://schemas.microsoft.com/office/powerpoint/2010/main" val="1376327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これは，地域におけるソーシャル・キャピタルの形態を示したものです。</a:t>
            </a:r>
            <a:endParaRPr kumimoji="1" lang="en-US" altLang="ja-JP" dirty="0" smtClean="0"/>
          </a:p>
          <a:p>
            <a:r>
              <a:rPr kumimoji="1" lang="ja-JP" altLang="en-US" dirty="0" smtClean="0"/>
              <a:t>人は，地域において様々な組織の一員として生活をしています。それぞれが属する組織やコミュニティ内部の結束の強さを意味するのが，</a:t>
            </a:r>
            <a:r>
              <a:rPr lang="ja-JP" altLang="en-US" sz="1200" dirty="0" smtClean="0">
                <a:solidFill>
                  <a:srgbClr val="FF00FF"/>
                </a:solidFill>
                <a:effectLst>
                  <a:outerShdw blurRad="38100" dist="38100" dir="2700000" algn="tl">
                    <a:srgbClr val="000000">
                      <a:alpha val="43137"/>
                    </a:srgbClr>
                  </a:outerShdw>
                </a:effectLst>
              </a:rPr>
              <a:t>結束型のソーシャル・キャピタルです。</a:t>
            </a:r>
            <a:endParaRPr lang="en-US" altLang="ja-JP" sz="1200" dirty="0" smtClean="0">
              <a:solidFill>
                <a:srgbClr val="FF00FF"/>
              </a:solidFill>
              <a:effectLst>
                <a:outerShdw blurRad="38100" dist="38100" dir="2700000" algn="tl">
                  <a:srgbClr val="000000">
                    <a:alpha val="43137"/>
                  </a:srgbClr>
                </a:outerShdw>
              </a:effectLst>
            </a:endParaRPr>
          </a:p>
          <a:p>
            <a:r>
              <a:rPr lang="ja-JP" altLang="en-US" sz="1200" dirty="0" smtClean="0">
                <a:solidFill>
                  <a:srgbClr val="FF00FF"/>
                </a:solidFill>
                <a:effectLst>
                  <a:outerShdw blurRad="38100" dist="38100" dir="2700000" algn="tl">
                    <a:srgbClr val="000000">
                      <a:alpha val="43137"/>
                    </a:srgbClr>
                  </a:outerShdw>
                </a:effectLst>
              </a:rPr>
              <a:t>水平型のソーシャル・キャピタルには，結束型に加えて，異なる組織や異なる価値観の人々をつなぐ</a:t>
            </a:r>
            <a:r>
              <a:rPr lang="ja-JP" altLang="en-US" sz="1400" dirty="0" smtClean="0">
                <a:solidFill>
                  <a:srgbClr val="FF33CC"/>
                </a:solidFill>
                <a:effectLst>
                  <a:outerShdw blurRad="38100" dist="38100" dir="2700000" algn="tl">
                    <a:srgbClr val="000000">
                      <a:alpha val="43137"/>
                    </a:srgbClr>
                  </a:outerShdw>
                </a:effectLst>
              </a:rPr>
              <a:t>橋渡し型のソーシャル・キャピタルがあります。異なる組織と組織がつながることにより，新たな活動が生まれるなど，多くの効用があります。</a:t>
            </a:r>
            <a:endParaRPr lang="en-US" altLang="ja-JP" sz="1400" dirty="0" smtClean="0">
              <a:solidFill>
                <a:srgbClr val="FF33CC"/>
              </a:solidFill>
              <a:effectLst>
                <a:outerShdw blurRad="38100" dist="38100" dir="2700000" algn="tl">
                  <a:srgbClr val="000000">
                    <a:alpha val="43137"/>
                  </a:srgbClr>
                </a:outerShdw>
              </a:effectLst>
            </a:endParaRPr>
          </a:p>
          <a:p>
            <a:r>
              <a:rPr lang="ja-JP" altLang="en-US" sz="1400" dirty="0" smtClean="0">
                <a:solidFill>
                  <a:srgbClr val="FF33CC"/>
                </a:solidFill>
                <a:effectLst>
                  <a:outerShdw blurRad="38100" dist="38100" dir="2700000" algn="tl">
                    <a:srgbClr val="000000">
                      <a:alpha val="43137"/>
                    </a:srgbClr>
                  </a:outerShdw>
                </a:effectLst>
              </a:rPr>
              <a:t>例えば，</a:t>
            </a:r>
            <a:r>
              <a:rPr lang="en-US" altLang="ja-JP" sz="1400" dirty="0" smtClean="0">
                <a:solidFill>
                  <a:srgbClr val="FF33CC"/>
                </a:solidFill>
                <a:effectLst>
                  <a:outerShdw blurRad="38100" dist="38100" dir="2700000" algn="tl">
                    <a:srgbClr val="000000">
                      <a:alpha val="43137"/>
                    </a:srgbClr>
                  </a:outerShdw>
                </a:effectLst>
              </a:rPr>
              <a:t>PTA</a:t>
            </a:r>
            <a:r>
              <a:rPr lang="ja-JP" altLang="en-US" sz="1400" dirty="0" smtClean="0">
                <a:solidFill>
                  <a:srgbClr val="FF33CC"/>
                </a:solidFill>
                <a:effectLst>
                  <a:outerShdw blurRad="38100" dist="38100" dir="2700000" algn="tl">
                    <a:srgbClr val="000000">
                      <a:alpha val="43137"/>
                    </a:srgbClr>
                  </a:outerShdw>
                </a:effectLst>
              </a:rPr>
              <a:t>と老人クラブがつながれば，子どもたちに伝承遊びを教える教室など三世代交流が可能になります。</a:t>
            </a:r>
            <a:endParaRPr lang="en-US" altLang="ja-JP" sz="1400" dirty="0" smtClean="0">
              <a:solidFill>
                <a:srgbClr val="FF33CC"/>
              </a:solidFill>
              <a:effectLst>
                <a:outerShdw blurRad="38100" dist="38100" dir="2700000" algn="tl">
                  <a:srgbClr val="000000">
                    <a:alpha val="43137"/>
                  </a:srgbClr>
                </a:outerShdw>
              </a:effectLst>
            </a:endParaRPr>
          </a:p>
          <a:p>
            <a:r>
              <a:rPr lang="ja-JP" altLang="en-US" sz="1400" dirty="0" smtClean="0">
                <a:solidFill>
                  <a:srgbClr val="FF33CC"/>
                </a:solidFill>
                <a:effectLst>
                  <a:outerShdw blurRad="38100" dist="38100" dir="2700000" algn="tl">
                    <a:srgbClr val="000000">
                      <a:alpha val="43137"/>
                    </a:srgbClr>
                  </a:outerShdw>
                </a:effectLst>
              </a:rPr>
              <a:t>職場と自治会がつながる例は，それほど多くありませんが，災害時に工場などの職員が地域住民の救助に当たる協定を結んでいる地域もあります。また，工場のお祭りを地域に開放して，地域住民と交流機会を持っている企業もありま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FF"/>
                </a:solidFill>
                <a:effectLst>
                  <a:outerShdw blurRad="38100" dist="38100" dir="2700000" algn="tl">
                    <a:srgbClr val="000000">
                      <a:alpha val="43137"/>
                    </a:srgbClr>
                  </a:outerShdw>
                </a:effectLst>
              </a:rPr>
              <a:t>日本には，こうした組織やコミュニティに対して，上部組織があることが少なくありません。こうした上部組織・団体との関係が垂直型のソーシャル・キャピタルで，連結型のソーシャル・キャピタルと呼ばれています。</a:t>
            </a:r>
            <a:endParaRPr lang="en-US" altLang="ja-JP" sz="1200" dirty="0" smtClean="0">
              <a:solidFill>
                <a:srgbClr val="FF00FF"/>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solidFill>
                <a:srgbClr val="FF00FF"/>
              </a:solidFill>
              <a:effectLst>
                <a:outerShdw blurRad="38100" dist="38100" dir="2700000" algn="tl">
                  <a:srgbClr val="000000">
                    <a:alpha val="43137"/>
                  </a:srgbClr>
                </a:outerShdw>
              </a:effectLst>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15</a:t>
            </a:fld>
            <a:endParaRPr kumimoji="1" lang="ja-JP" altLang="en-US"/>
          </a:p>
        </p:txBody>
      </p:sp>
    </p:spTree>
    <p:extLst>
      <p:ext uri="{BB962C8B-B14F-4D97-AF65-F5344CB8AC3E}">
        <p14:creationId xmlns:p14="http://schemas.microsoft.com/office/powerpoint/2010/main" val="3986818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亀岡誠は，「</a:t>
            </a:r>
            <a:r>
              <a:rPr kumimoji="1" lang="ja-JP" altLang="ja-JP" sz="1200" kern="1200" dirty="0" smtClean="0">
                <a:solidFill>
                  <a:schemeClr val="tx1"/>
                </a:solidFill>
                <a:effectLst/>
                <a:latin typeface="+mn-lt"/>
                <a:ea typeface="+mn-ea"/>
                <a:cs typeface="+mn-cs"/>
              </a:rPr>
              <a:t>現代日本人の絆～「</a:t>
            </a:r>
            <a:r>
              <a:rPr lang="ja-JP" altLang="en-US" dirty="0" smtClean="0"/>
              <a:t>ちょっとしたつながり」の消費社会論」の中で，日本人の「絆」の変化を指摘しています。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「故郷」と呼ばれる，どこで生まれたかによる伝統的なつながりが，徐々に希薄になっています。その後，学校や会社，家族といった所属による「近代的な絆」が重要な役割を果たしていましたが，</a:t>
            </a:r>
            <a:r>
              <a:rPr lang="en-US" altLang="ja-JP" dirty="0" smtClean="0"/>
              <a:t>1995</a:t>
            </a:r>
            <a:r>
              <a:rPr lang="ja-JP" altLang="en-US" dirty="0" smtClean="0"/>
              <a:t>年以降，徐々に衰退し，これからは，隣人や友人，同好の士など「ちょっとした絆」が重要になってきているというのです。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こうした「ちょっとした絆」は，前のスライドでいえば，橋渡し的なソーシャル・キャピタルに近い概念と言えます。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ソーシャル・キャピタルの研究者である，グラノベッターが提唱する「緩やかな紐帯」もこれに近いものと言えます。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16</a:t>
            </a:fld>
            <a:endParaRPr kumimoji="1" lang="ja-JP" altLang="en-US"/>
          </a:p>
        </p:txBody>
      </p:sp>
    </p:spTree>
    <p:extLst>
      <p:ext uri="{BB962C8B-B14F-4D97-AF65-F5344CB8AC3E}">
        <p14:creationId xmlns:p14="http://schemas.microsoft.com/office/powerpoint/2010/main" val="748232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これは，結束型ソーシャル・キャピタルと橋渡し型ソーシャル・キャピタルの特徴を対比させた表です。</a:t>
            </a:r>
            <a:endParaRPr kumimoji="1" lang="en-US" altLang="ja-JP" dirty="0" smtClean="0"/>
          </a:p>
          <a:p>
            <a:pPr rtl="0" eaLnBrk="1" fontAlgn="ctr" latinLnBrk="0" hangingPunct="1"/>
            <a:r>
              <a:rPr kumimoji="1" lang="ja-JP" altLang="en-US" dirty="0" smtClean="0"/>
              <a:t>結束型ソーシャル・キャピタルは，</a:t>
            </a:r>
            <a:r>
              <a:rPr kumimoji="1" lang="ja-JP" altLang="ja-JP" sz="1200" b="0" i="0" u="none" strike="noStrike" kern="1200" dirty="0" smtClean="0">
                <a:solidFill>
                  <a:schemeClr val="tx1"/>
                </a:solidFill>
                <a:effectLst/>
                <a:latin typeface="+mn-lt"/>
                <a:ea typeface="+mn-ea"/>
                <a:cs typeface="+mn-cs"/>
              </a:rPr>
              <a:t>フォーマル</a:t>
            </a:r>
            <a:r>
              <a:rPr kumimoji="1" lang="ja-JP" altLang="en-US" sz="1200" b="0" i="0" u="none" strike="noStrike" kern="1200" dirty="0" smtClean="0">
                <a:solidFill>
                  <a:schemeClr val="tx1"/>
                </a:solidFill>
                <a:effectLst/>
                <a:latin typeface="+mn-lt"/>
                <a:ea typeface="+mn-ea"/>
                <a:cs typeface="+mn-cs"/>
              </a:rPr>
              <a:t>で，</a:t>
            </a:r>
            <a:r>
              <a:rPr kumimoji="1" lang="ja-JP" altLang="ja-JP" sz="1200" b="0" i="0" u="none" strike="noStrike" kern="1200" dirty="0" smtClean="0">
                <a:solidFill>
                  <a:schemeClr val="tx1"/>
                </a:solidFill>
                <a:effectLst/>
                <a:latin typeface="+mn-lt"/>
                <a:ea typeface="+mn-ea"/>
                <a:cs typeface="+mn-cs"/>
              </a:rPr>
              <a:t>強い</a:t>
            </a:r>
            <a:r>
              <a:rPr kumimoji="1" lang="ja-JP" altLang="en-US" sz="1200" b="0" i="0" u="none" strike="noStrike" kern="1200" dirty="0" smtClean="0">
                <a:solidFill>
                  <a:schemeClr val="tx1"/>
                </a:solidFill>
                <a:effectLst/>
                <a:latin typeface="+mn-lt"/>
                <a:ea typeface="+mn-ea"/>
                <a:cs typeface="+mn-cs"/>
              </a:rPr>
              <a:t>結びつき，</a:t>
            </a:r>
            <a:r>
              <a:rPr kumimoji="1" lang="ja-JP" altLang="ja-JP" sz="1200" b="0" i="0" u="none" strike="noStrike" kern="1200" dirty="0" smtClean="0">
                <a:solidFill>
                  <a:schemeClr val="tx1"/>
                </a:solidFill>
                <a:effectLst/>
                <a:latin typeface="+mn-lt"/>
                <a:ea typeface="+mn-ea"/>
                <a:cs typeface="+mn-cs"/>
              </a:rPr>
              <a:t>狭い，地域限定</a:t>
            </a:r>
            <a:r>
              <a:rPr kumimoji="1" lang="ja-JP" altLang="en-US" sz="1200" b="0" i="0" u="none" strike="noStrike" kern="1200" dirty="0" smtClean="0">
                <a:solidFill>
                  <a:schemeClr val="tx1"/>
                </a:solidFill>
                <a:effectLst/>
                <a:latin typeface="+mn-lt"/>
                <a:ea typeface="+mn-ea"/>
                <a:cs typeface="+mn-cs"/>
              </a:rPr>
              <a:t>のつながりで，</a:t>
            </a:r>
            <a:r>
              <a:rPr kumimoji="1" lang="ja-JP" altLang="ja-JP" sz="1200" b="0" i="0" u="none" strike="noStrike" kern="1200" dirty="0" smtClean="0">
                <a:solidFill>
                  <a:schemeClr val="tx1"/>
                </a:solidFill>
                <a:effectLst/>
                <a:latin typeface="+mn-lt"/>
                <a:ea typeface="+mn-ea"/>
                <a:cs typeface="+mn-cs"/>
              </a:rPr>
              <a:t>内向き</a:t>
            </a:r>
            <a:r>
              <a:rPr kumimoji="1" lang="ja-JP" altLang="en-US" sz="1200" b="0" i="0" u="none" strike="noStrike" kern="1200" dirty="0" smtClean="0">
                <a:solidFill>
                  <a:schemeClr val="tx1"/>
                </a:solidFill>
                <a:effectLst/>
                <a:latin typeface="+mn-lt"/>
                <a:ea typeface="+mn-ea"/>
                <a:cs typeface="+mn-cs"/>
              </a:rPr>
              <a:t>，</a:t>
            </a:r>
            <a:r>
              <a:rPr kumimoji="1" lang="ja-JP" altLang="ja-JP" sz="1200" b="0" i="0" u="none" strike="noStrike" kern="1200" dirty="0" smtClean="0">
                <a:solidFill>
                  <a:schemeClr val="tx1"/>
                </a:solidFill>
                <a:effectLst/>
                <a:latin typeface="+mn-lt"/>
                <a:ea typeface="+mn-ea"/>
                <a:cs typeface="+mn-cs"/>
              </a:rPr>
              <a:t>排他的</a:t>
            </a:r>
            <a:r>
              <a:rPr kumimoji="1" lang="ja-JP" altLang="en-US" sz="1200" b="0" i="0" u="none" strike="noStrike" kern="1200" dirty="0" smtClean="0">
                <a:solidFill>
                  <a:schemeClr val="tx1"/>
                </a:solidFill>
                <a:effectLst/>
                <a:latin typeface="+mn-lt"/>
                <a:ea typeface="+mn-ea"/>
                <a:cs typeface="+mn-cs"/>
              </a:rPr>
              <a:t>という側面があります。コミュニティでいえば，</a:t>
            </a:r>
            <a:r>
              <a:rPr kumimoji="1" lang="ja-JP" altLang="ja-JP" sz="1200" b="0" i="0" u="none" strike="noStrike" kern="1200" dirty="0" smtClean="0">
                <a:solidFill>
                  <a:schemeClr val="tx1"/>
                </a:solidFill>
                <a:effectLst/>
                <a:latin typeface="+mn-lt"/>
                <a:ea typeface="+mn-ea"/>
                <a:cs typeface="+mn-cs"/>
              </a:rPr>
              <a:t>農村型</a:t>
            </a:r>
            <a:r>
              <a:rPr kumimoji="1" lang="ja-JP" altLang="en-US" sz="1200" b="0" i="0" u="none" strike="noStrike" kern="1200" dirty="0" smtClean="0">
                <a:solidFill>
                  <a:schemeClr val="tx1"/>
                </a:solidFill>
                <a:effectLst/>
                <a:latin typeface="+mn-lt"/>
                <a:ea typeface="+mn-ea"/>
                <a:cs typeface="+mn-cs"/>
              </a:rPr>
              <a:t>で，</a:t>
            </a:r>
            <a:r>
              <a:rPr kumimoji="1" lang="ja-JP" altLang="ja-JP" sz="1200" b="0" i="0" u="none" strike="noStrike" kern="1200" dirty="0" smtClean="0">
                <a:solidFill>
                  <a:schemeClr val="tx1"/>
                </a:solidFill>
                <a:effectLst/>
                <a:latin typeface="+mn-lt"/>
                <a:ea typeface="+mn-ea"/>
                <a:cs typeface="+mn-cs"/>
              </a:rPr>
              <a:t>熱い，濃い</a:t>
            </a:r>
            <a:r>
              <a:rPr kumimoji="1" lang="ja-JP" altLang="en-US" sz="1200" b="0" i="0" u="none" strike="noStrike" kern="1200" dirty="0" smtClean="0">
                <a:solidFill>
                  <a:schemeClr val="tx1"/>
                </a:solidFill>
                <a:effectLst/>
                <a:latin typeface="+mn-lt"/>
                <a:ea typeface="+mn-ea"/>
                <a:cs typeface="+mn-cs"/>
              </a:rPr>
              <a:t>つながりであり，</a:t>
            </a:r>
            <a:r>
              <a:rPr kumimoji="1" lang="ja-JP" altLang="ja-JP" sz="1200" b="0" i="0" u="none" strike="noStrike" kern="1200" dirty="0" smtClean="0">
                <a:solidFill>
                  <a:schemeClr val="tx1"/>
                </a:solidFill>
                <a:effectLst/>
                <a:latin typeface="+mn-lt"/>
                <a:ea typeface="+mn-ea"/>
                <a:cs typeface="+mn-cs"/>
              </a:rPr>
              <a:t>安定</a:t>
            </a:r>
            <a:r>
              <a:rPr kumimoji="1" lang="ja-JP" altLang="en-US" sz="1200" b="0" i="0" u="none" strike="noStrike" kern="1200" dirty="0" smtClean="0">
                <a:solidFill>
                  <a:schemeClr val="tx1"/>
                </a:solidFill>
                <a:effectLst/>
                <a:latin typeface="+mn-lt"/>
                <a:ea typeface="+mn-ea"/>
                <a:cs typeface="+mn-cs"/>
              </a:rPr>
              <a:t>しているという強みがある反面，</a:t>
            </a:r>
            <a:r>
              <a:rPr kumimoji="1" lang="ja-JP" altLang="ja-JP" sz="1200" b="0" i="0" u="none" strike="noStrike" kern="1200" dirty="0" smtClean="0">
                <a:solidFill>
                  <a:schemeClr val="tx1"/>
                </a:solidFill>
                <a:effectLst/>
                <a:latin typeface="+mn-lt"/>
                <a:ea typeface="+mn-ea"/>
                <a:cs typeface="+mn-cs"/>
              </a:rPr>
              <a:t>保守性</a:t>
            </a:r>
            <a:r>
              <a:rPr kumimoji="1" lang="ja-JP" altLang="en-US" sz="1200" b="0" i="0" u="none" strike="noStrike" kern="1200" dirty="0" smtClean="0">
                <a:solidFill>
                  <a:schemeClr val="tx1"/>
                </a:solidFill>
                <a:effectLst/>
                <a:latin typeface="+mn-lt"/>
                <a:ea typeface="+mn-ea"/>
                <a:cs typeface="+mn-cs"/>
              </a:rPr>
              <a:t>という弱みを持っています。</a:t>
            </a:r>
            <a:endParaRPr kumimoji="1" lang="en-US" altLang="ja-JP" sz="1200" b="0" i="0" u="none" strike="noStrike" kern="1200" dirty="0" smtClean="0">
              <a:solidFill>
                <a:schemeClr val="tx1"/>
              </a:solidFill>
              <a:effectLst/>
              <a:latin typeface="+mn-lt"/>
              <a:ea typeface="+mn-ea"/>
              <a:cs typeface="+mn-cs"/>
            </a:endParaRPr>
          </a:p>
          <a:p>
            <a:pPr rtl="0" eaLnBrk="1" fontAlgn="ctr" latinLnBrk="0" hangingPunct="1"/>
            <a:r>
              <a:rPr kumimoji="1" lang="ja-JP" altLang="en-US" sz="1200" b="0" i="0" u="none" strike="noStrike" kern="1200" dirty="0" smtClean="0">
                <a:solidFill>
                  <a:schemeClr val="tx1"/>
                </a:solidFill>
                <a:effectLst/>
                <a:latin typeface="+mn-lt"/>
                <a:ea typeface="+mn-ea"/>
                <a:cs typeface="+mn-cs"/>
              </a:rPr>
              <a:t>一方，橋渡し型ソーシャル・キャピタルは，</a:t>
            </a:r>
            <a:r>
              <a:rPr kumimoji="1" lang="ja-JP" altLang="ja-JP" sz="1200" b="0" i="0" u="none" strike="noStrike" kern="1200" dirty="0" smtClean="0">
                <a:solidFill>
                  <a:schemeClr val="tx1"/>
                </a:solidFill>
                <a:effectLst/>
                <a:latin typeface="+mn-lt"/>
                <a:ea typeface="+mn-ea"/>
                <a:cs typeface="+mn-cs"/>
              </a:rPr>
              <a:t>インフォーマル</a:t>
            </a:r>
            <a:r>
              <a:rPr kumimoji="1" lang="ja-JP" altLang="en-US" sz="1200" b="0" i="0" u="none" strike="noStrike" kern="1200" dirty="0" smtClean="0">
                <a:solidFill>
                  <a:schemeClr val="tx1"/>
                </a:solidFill>
                <a:effectLst/>
                <a:latin typeface="+mn-lt"/>
                <a:ea typeface="+mn-ea"/>
                <a:cs typeface="+mn-cs"/>
              </a:rPr>
              <a:t>で，</a:t>
            </a:r>
            <a:r>
              <a:rPr kumimoji="1" lang="ja-JP" altLang="ja-JP" sz="1200" b="0" i="0" u="none" strike="noStrike" kern="1200" dirty="0" smtClean="0">
                <a:solidFill>
                  <a:schemeClr val="tx1"/>
                </a:solidFill>
                <a:effectLst/>
                <a:latin typeface="+mn-lt"/>
                <a:ea typeface="+mn-ea"/>
                <a:cs typeface="+mn-cs"/>
              </a:rPr>
              <a:t>弱い</a:t>
            </a:r>
            <a:r>
              <a:rPr kumimoji="1" lang="ja-JP" altLang="en-US" sz="1200" b="0" i="0" u="none" strike="noStrike" kern="1200" dirty="0" smtClean="0">
                <a:solidFill>
                  <a:schemeClr val="tx1"/>
                </a:solidFill>
                <a:effectLst/>
                <a:latin typeface="+mn-lt"/>
                <a:ea typeface="+mn-ea"/>
                <a:cs typeface="+mn-cs"/>
              </a:rPr>
              <a:t>結びつきで，</a:t>
            </a:r>
            <a:r>
              <a:rPr kumimoji="1" lang="ja-JP" altLang="ja-JP" sz="1200" b="0" i="0" u="none" strike="noStrike" kern="1200" dirty="0" smtClean="0">
                <a:solidFill>
                  <a:schemeClr val="tx1"/>
                </a:solidFill>
                <a:effectLst/>
                <a:latin typeface="+mn-lt"/>
                <a:ea typeface="+mn-ea"/>
                <a:cs typeface="+mn-cs"/>
              </a:rPr>
              <a:t>広</a:t>
            </a:r>
            <a:r>
              <a:rPr kumimoji="1" lang="ja-JP" altLang="en-US" sz="1200" b="0" i="0" u="none" strike="noStrike" kern="1200" dirty="0" smtClean="0">
                <a:solidFill>
                  <a:schemeClr val="tx1"/>
                </a:solidFill>
                <a:effectLst/>
                <a:latin typeface="+mn-lt"/>
                <a:ea typeface="+mn-ea"/>
                <a:cs typeface="+mn-cs"/>
              </a:rPr>
              <a:t>く，</a:t>
            </a:r>
            <a:r>
              <a:rPr kumimoji="1" lang="ja-JP" altLang="ja-JP" sz="1200" b="0" i="0" u="none" strike="noStrike" kern="1200" dirty="0" smtClean="0">
                <a:solidFill>
                  <a:schemeClr val="tx1"/>
                </a:solidFill>
                <a:effectLst/>
                <a:latin typeface="+mn-lt"/>
                <a:ea typeface="+mn-ea"/>
                <a:cs typeface="+mn-cs"/>
              </a:rPr>
              <a:t>拡散的</a:t>
            </a:r>
            <a:r>
              <a:rPr kumimoji="1" lang="ja-JP" altLang="en-US" sz="1200" b="0" i="0" u="none" strike="noStrike" kern="1200" dirty="0" smtClean="0">
                <a:solidFill>
                  <a:schemeClr val="tx1"/>
                </a:solidFill>
                <a:effectLst/>
                <a:latin typeface="+mn-lt"/>
                <a:ea typeface="+mn-ea"/>
                <a:cs typeface="+mn-cs"/>
              </a:rPr>
              <a:t>，</a:t>
            </a:r>
            <a:r>
              <a:rPr kumimoji="1" lang="ja-JP" altLang="ja-JP" sz="1200" b="0" i="0" u="none" strike="noStrike" kern="1200" dirty="0" smtClean="0">
                <a:solidFill>
                  <a:schemeClr val="tx1"/>
                </a:solidFill>
                <a:effectLst/>
                <a:latin typeface="+mn-lt"/>
                <a:ea typeface="+mn-ea"/>
                <a:cs typeface="+mn-cs"/>
              </a:rPr>
              <a:t>外向き</a:t>
            </a:r>
            <a:r>
              <a:rPr kumimoji="1" lang="ja-JP" altLang="en-US" sz="1200" b="0" i="0" u="none" strike="noStrike" kern="1200" dirty="0" smtClean="0">
                <a:solidFill>
                  <a:schemeClr val="tx1"/>
                </a:solidFill>
                <a:effectLst/>
                <a:latin typeface="+mn-lt"/>
                <a:ea typeface="+mn-ea"/>
                <a:cs typeface="+mn-cs"/>
              </a:rPr>
              <a:t>，</a:t>
            </a:r>
            <a:r>
              <a:rPr kumimoji="1" lang="ja-JP" altLang="ja-JP" sz="1200" b="0" i="0" u="none" strike="noStrike" kern="1200" dirty="0" smtClean="0">
                <a:solidFill>
                  <a:schemeClr val="tx1"/>
                </a:solidFill>
                <a:effectLst/>
                <a:latin typeface="+mn-lt"/>
                <a:ea typeface="+mn-ea"/>
                <a:cs typeface="+mn-cs"/>
              </a:rPr>
              <a:t>包括的</a:t>
            </a:r>
            <a:r>
              <a:rPr kumimoji="1" lang="ja-JP" altLang="en-US" sz="1200" b="0" i="0" u="none" strike="noStrike" kern="1200" dirty="0" smtClean="0">
                <a:solidFill>
                  <a:schemeClr val="tx1"/>
                </a:solidFill>
                <a:effectLst/>
                <a:latin typeface="+mn-lt"/>
                <a:ea typeface="+mn-ea"/>
                <a:cs typeface="+mn-cs"/>
              </a:rPr>
              <a:t>という側面があります。</a:t>
            </a:r>
            <a:endParaRPr kumimoji="1" lang="en-US" altLang="ja-JP" sz="1200" b="0" i="0" u="none" strike="noStrike" kern="1200" dirty="0" smtClean="0">
              <a:solidFill>
                <a:schemeClr val="tx1"/>
              </a:solidFill>
              <a:effectLst/>
              <a:latin typeface="+mn-lt"/>
              <a:ea typeface="+mn-ea"/>
              <a:cs typeface="+mn-cs"/>
            </a:endParaRPr>
          </a:p>
          <a:p>
            <a:pPr rtl="0" eaLnBrk="1" fontAlgn="ctr" latinLnBrk="0" hangingPunct="1"/>
            <a:r>
              <a:rPr kumimoji="1" lang="ja-JP" altLang="en-US" sz="1200" b="0" i="0" u="none" strike="noStrike" kern="1200" dirty="0" smtClean="0">
                <a:solidFill>
                  <a:schemeClr val="tx1"/>
                </a:solidFill>
                <a:effectLst/>
                <a:latin typeface="+mn-lt"/>
                <a:ea typeface="+mn-ea"/>
                <a:cs typeface="+mn-cs"/>
              </a:rPr>
              <a:t>コミュニティでいえば，</a:t>
            </a:r>
            <a:r>
              <a:rPr kumimoji="1" lang="ja-JP" altLang="ja-JP" sz="1200" b="0" i="0" u="none" strike="noStrike" kern="1200" dirty="0" smtClean="0">
                <a:solidFill>
                  <a:schemeClr val="tx1"/>
                </a:solidFill>
                <a:effectLst/>
                <a:latin typeface="+mn-lt"/>
                <a:ea typeface="+mn-ea"/>
                <a:cs typeface="+mn-cs"/>
              </a:rPr>
              <a:t>都市型</a:t>
            </a:r>
            <a:r>
              <a:rPr kumimoji="1" lang="ja-JP" altLang="en-US" sz="1200" b="0" i="0" u="none" strike="noStrike" kern="1200" dirty="0" smtClean="0">
                <a:solidFill>
                  <a:schemeClr val="tx1"/>
                </a:solidFill>
                <a:effectLst/>
                <a:latin typeface="+mn-lt"/>
                <a:ea typeface="+mn-ea"/>
                <a:cs typeface="+mn-cs"/>
              </a:rPr>
              <a:t>で，「</a:t>
            </a:r>
            <a:r>
              <a:rPr kumimoji="1" lang="ja-JP" altLang="ja-JP" sz="1200" b="0" i="0" u="none" strike="noStrike" kern="1200" dirty="0" smtClean="0">
                <a:solidFill>
                  <a:schemeClr val="tx1"/>
                </a:solidFill>
                <a:effectLst/>
                <a:latin typeface="+mn-lt"/>
                <a:ea typeface="+mn-ea"/>
                <a:cs typeface="+mn-cs"/>
              </a:rPr>
              <a:t>ちょっとした</a:t>
            </a:r>
            <a:r>
              <a:rPr kumimoji="1" lang="ja-JP" altLang="en-US" sz="1200" b="0" i="0" u="none" strike="noStrike" kern="1200" dirty="0" smtClean="0">
                <a:solidFill>
                  <a:schemeClr val="tx1"/>
                </a:solidFill>
                <a:effectLst/>
                <a:latin typeface="+mn-lt"/>
                <a:ea typeface="+mn-ea"/>
                <a:cs typeface="+mn-cs"/>
              </a:rPr>
              <a:t>つながり」で，</a:t>
            </a:r>
            <a:r>
              <a:rPr kumimoji="1" lang="ja-JP" altLang="ja-JP" sz="1200" b="0" i="0" u="none" strike="noStrike" kern="1200" dirty="0" smtClean="0">
                <a:solidFill>
                  <a:schemeClr val="tx1"/>
                </a:solidFill>
                <a:effectLst/>
                <a:latin typeface="+mn-lt"/>
                <a:ea typeface="+mn-ea"/>
                <a:cs typeface="+mn-cs"/>
              </a:rPr>
              <a:t>革新性</a:t>
            </a:r>
            <a:r>
              <a:rPr kumimoji="1" lang="ja-JP" altLang="en-US" sz="1200" b="0" i="0" u="none" strike="noStrike" kern="1200" dirty="0" smtClean="0">
                <a:solidFill>
                  <a:schemeClr val="tx1"/>
                </a:solidFill>
                <a:effectLst/>
                <a:latin typeface="+mn-lt"/>
                <a:ea typeface="+mn-ea"/>
                <a:cs typeface="+mn-cs"/>
              </a:rPr>
              <a:t>という強みがある反面，</a:t>
            </a:r>
            <a:r>
              <a:rPr kumimoji="1" lang="ja-JP" altLang="ja-JP" sz="1200" b="0" i="0" u="none" strike="noStrike" kern="1200" dirty="0" smtClean="0">
                <a:solidFill>
                  <a:schemeClr val="tx1"/>
                </a:solidFill>
                <a:effectLst/>
                <a:latin typeface="+mn-lt"/>
                <a:ea typeface="+mn-ea"/>
                <a:cs typeface="+mn-cs"/>
              </a:rPr>
              <a:t>不安定性</a:t>
            </a:r>
            <a:r>
              <a:rPr kumimoji="1" lang="ja-JP" altLang="en-US" sz="1200" b="0" i="0" u="none" strike="noStrike" kern="1200" dirty="0" smtClean="0">
                <a:solidFill>
                  <a:schemeClr val="tx1"/>
                </a:solidFill>
                <a:effectLst/>
                <a:latin typeface="+mn-lt"/>
                <a:ea typeface="+mn-ea"/>
                <a:cs typeface="+mn-cs"/>
              </a:rPr>
              <a:t>という弱みを持っています。</a:t>
            </a:r>
            <a:endParaRPr kumimoji="1" lang="ja-JP" altLang="ja-JP" sz="1200" b="0" i="0" u="none" strike="noStrike"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17</a:t>
            </a:fld>
            <a:endParaRPr kumimoji="1" lang="ja-JP" altLang="en-US"/>
          </a:p>
        </p:txBody>
      </p:sp>
    </p:spTree>
    <p:extLst>
      <p:ext uri="{BB962C8B-B14F-4D97-AF65-F5344CB8AC3E}">
        <p14:creationId xmlns:p14="http://schemas.microsoft.com/office/powerpoint/2010/main" val="3220394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a:t>
            </a:r>
            <a:r>
              <a:rPr kumimoji="1" lang="en-US" altLang="ja-JP" dirty="0" smtClean="0"/>
              <a:t>2007</a:t>
            </a:r>
            <a:r>
              <a:rPr kumimoji="1" lang="ja-JP" altLang="en-US" dirty="0" smtClean="0"/>
              <a:t>年に日本総研が行ったソーシャル・キャピタルに関する全国調査で都道府県毎の結束型ソーシャル・キャピタルと橋渡し型ソーシャル・キャピタルの特性を示したものです。それぞれ，自分の県がどこにあるかを確認してみてください。</a:t>
            </a:r>
            <a:endParaRPr kumimoji="1" lang="en-US" altLang="ja-JP" dirty="0" smtClean="0"/>
          </a:p>
          <a:p>
            <a:r>
              <a:rPr kumimoji="1" lang="ja-JP" altLang="en-US" dirty="0" smtClean="0"/>
              <a:t>平成</a:t>
            </a:r>
            <a:r>
              <a:rPr kumimoji="1" lang="en-US" altLang="ja-JP" dirty="0" smtClean="0"/>
              <a:t>25</a:t>
            </a:r>
            <a:r>
              <a:rPr kumimoji="1" lang="ja-JP" altLang="en-US" dirty="0" smtClean="0"/>
              <a:t>年度に行った当研究班の全国調査でも，岡山県や大分県のソーシャル・キャピタルに関する指標は良好でしたが，この</a:t>
            </a:r>
            <a:r>
              <a:rPr kumimoji="1" lang="en-US" altLang="ja-JP" dirty="0" smtClean="0"/>
              <a:t>2007</a:t>
            </a:r>
            <a:r>
              <a:rPr kumimoji="1" lang="ja-JP" altLang="en-US" dirty="0" smtClean="0"/>
              <a:t>年の結果でも両県は，結束型，橋渡し型，両方のソーシャル・キャピタルが豊かであるという結果が出ています。</a:t>
            </a:r>
            <a:endParaRPr kumimoji="1" lang="en-US" altLang="ja-JP" dirty="0" smtClean="0"/>
          </a:p>
          <a:p>
            <a:r>
              <a:rPr kumimoji="1" lang="ja-JP" altLang="en-US" dirty="0" smtClean="0"/>
              <a:t>本調査は，</a:t>
            </a:r>
            <a:r>
              <a:rPr kumimoji="1" lang="en-US" altLang="ja-JP" dirty="0" smtClean="0"/>
              <a:t>Web</a:t>
            </a:r>
            <a:r>
              <a:rPr kumimoji="1" lang="ja-JP" altLang="en-US" dirty="0" smtClean="0"/>
              <a:t>調査で，全国で</a:t>
            </a:r>
            <a:r>
              <a:rPr kumimoji="1" lang="en-US" altLang="ja-JP" dirty="0" smtClean="0"/>
              <a:t>3000</a:t>
            </a:r>
            <a:r>
              <a:rPr kumimoji="1" lang="ja-JP" altLang="en-US" dirty="0" smtClean="0"/>
              <a:t>人のサンプルを都道府県の人口で案分しているために，島根県の回答者はわずか６名でしかありませんでした。人口の少ない県においては，サンプル数が少なく，県民のソーシャル・キャピタルの特性を必ずしも反映していない可能性もあるので，注意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18</a:t>
            </a:fld>
            <a:endParaRPr kumimoji="1" lang="ja-JP" altLang="en-US"/>
          </a:p>
        </p:txBody>
      </p:sp>
    </p:spTree>
    <p:extLst>
      <p:ext uri="{BB962C8B-B14F-4D97-AF65-F5344CB8AC3E}">
        <p14:creationId xmlns:p14="http://schemas.microsoft.com/office/powerpoint/2010/main" val="996086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次に，ソーシャル・キャピタルの測定方法について解説をします。</a:t>
            </a:r>
          </a:p>
          <a:p>
            <a:r>
              <a:rPr kumimoji="1" lang="ja-JP" altLang="ja-JP" sz="1200" kern="1200" dirty="0" smtClean="0">
                <a:solidFill>
                  <a:schemeClr val="tx1"/>
                </a:solidFill>
                <a:effectLst/>
                <a:latin typeface="+mn-lt"/>
                <a:ea typeface="+mn-ea"/>
                <a:cs typeface="+mn-cs"/>
              </a:rPr>
              <a:t>既に，内閣府や日本総研のソーシャル・キャピタルの全国調査の結果を紹介しましたが，現時点で，ソーシャル・キャピタルの測定方法として，標準的な質問票として確立したものはありません。</a:t>
            </a:r>
          </a:p>
          <a:p>
            <a:r>
              <a:rPr kumimoji="1" lang="ja-JP" altLang="ja-JP" sz="1200" kern="1200" dirty="0" smtClean="0">
                <a:solidFill>
                  <a:schemeClr val="tx1"/>
                </a:solidFill>
                <a:effectLst/>
                <a:latin typeface="+mn-lt"/>
                <a:ea typeface="+mn-ea"/>
                <a:cs typeface="+mn-cs"/>
              </a:rPr>
              <a:t>パットナムは，住民団体の数，町内会など組織の加入率，新聞の購読率，選挙の投票率，地元組織の委員等を務めた者の割合など，既存統計の活用を提案しています。</a:t>
            </a:r>
          </a:p>
          <a:p>
            <a:r>
              <a:rPr kumimoji="1" lang="ja-JP" altLang="ja-JP" sz="1200" kern="1200" dirty="0" smtClean="0">
                <a:solidFill>
                  <a:schemeClr val="tx1"/>
                </a:solidFill>
                <a:effectLst/>
                <a:latin typeface="+mn-lt"/>
                <a:ea typeface="+mn-ea"/>
                <a:cs typeface="+mn-cs"/>
              </a:rPr>
              <a:t>一方，内閣府や日本総研のように，住民への調査により，ソーシャル・キャピタルの測定が行われています。</a:t>
            </a:r>
          </a:p>
          <a:p>
            <a:r>
              <a:rPr kumimoji="1" lang="ja-JP" altLang="ja-JP" sz="1200" kern="1200" dirty="0" smtClean="0">
                <a:solidFill>
                  <a:schemeClr val="tx1"/>
                </a:solidFill>
                <a:effectLst/>
                <a:latin typeface="+mn-lt"/>
                <a:ea typeface="+mn-ea"/>
                <a:cs typeface="+mn-cs"/>
              </a:rPr>
              <a:t>認知的ソーシャルキャピタルの測定では，先ほど，紹介したように，「地域や他者に対する信頼」，「互酬性の規範」などについて，地域住民がどう感じているかを調査票で尋ねています。</a:t>
            </a:r>
          </a:p>
          <a:p>
            <a:r>
              <a:rPr kumimoji="1" lang="ja-JP" altLang="ja-JP" sz="1200" kern="1200" dirty="0" smtClean="0">
                <a:solidFill>
                  <a:schemeClr val="tx1"/>
                </a:solidFill>
                <a:effectLst/>
                <a:latin typeface="+mn-lt"/>
                <a:ea typeface="+mn-ea"/>
                <a:cs typeface="+mn-cs"/>
              </a:rPr>
              <a:t>構造的ソーシャルキャピタルの測定では，人々との交流やネットワークのように，目に見える行動を調査票で尋ねています。その際，近い人との結束（近隣との交流など）と，異なる組織に属する人との橋渡し（ネットワークや社会参加等）に分けて調査しています。</a:t>
            </a:r>
            <a:endParaRPr kumimoji="1" lang="en-US" altLang="ja-JP" sz="1200"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19</a:t>
            </a:fld>
            <a:endParaRPr kumimoji="1" lang="ja-JP" altLang="en-US"/>
          </a:p>
        </p:txBody>
      </p:sp>
    </p:spTree>
    <p:extLst>
      <p:ext uri="{BB962C8B-B14F-4D97-AF65-F5344CB8AC3E}">
        <p14:creationId xmlns:p14="http://schemas.microsoft.com/office/powerpoint/2010/main" val="3360259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講義の内容はスライドに示すように，以下の７つ項目です。</a:t>
            </a:r>
            <a:endParaRPr kumimoji="1" lang="en-US" altLang="ja-JP" dirty="0" smtClean="0"/>
          </a:p>
          <a:p>
            <a:pPr marL="0" indent="0">
              <a:lnSpc>
                <a:spcPct val="120000"/>
              </a:lnSpc>
              <a:buFont typeface="+mj-ea"/>
              <a:buNone/>
            </a:pPr>
            <a:r>
              <a:rPr lang="ja-JP" altLang="en-US" dirty="0" smtClean="0">
                <a:solidFill>
                  <a:srgbClr val="0000FF"/>
                </a:solidFill>
              </a:rPr>
              <a:t>　①ソーシャル・キャピタルとは何か？</a:t>
            </a:r>
            <a:endParaRPr lang="en-US" altLang="ja-JP" dirty="0" smtClean="0">
              <a:solidFill>
                <a:srgbClr val="0000FF"/>
              </a:solidFill>
            </a:endParaRPr>
          </a:p>
          <a:p>
            <a:pPr marL="0" indent="0">
              <a:lnSpc>
                <a:spcPct val="120000"/>
              </a:lnSpc>
              <a:buFont typeface="+mj-ea"/>
              <a:buNone/>
            </a:pPr>
            <a:r>
              <a:rPr lang="ja-JP" altLang="en-US" dirty="0" smtClean="0">
                <a:solidFill>
                  <a:srgbClr val="0000FF"/>
                </a:solidFill>
              </a:rPr>
              <a:t>　②ソーシャル・キャピタルの効用</a:t>
            </a:r>
            <a:endParaRPr lang="en-US" altLang="ja-JP" dirty="0" smtClean="0">
              <a:solidFill>
                <a:srgbClr val="0000FF"/>
              </a:solidFill>
            </a:endParaRPr>
          </a:p>
          <a:p>
            <a:pPr marL="0" indent="0">
              <a:lnSpc>
                <a:spcPct val="120000"/>
              </a:lnSpc>
              <a:buFont typeface="+mj-ea"/>
              <a:buNone/>
            </a:pPr>
            <a:r>
              <a:rPr kumimoji="1" lang="ja-JP" altLang="en-US" dirty="0" smtClean="0">
                <a:solidFill>
                  <a:srgbClr val="0000FF"/>
                </a:solidFill>
              </a:rPr>
              <a:t>　③ソーシャル・キャピタルの類型と測定</a:t>
            </a:r>
            <a:endParaRPr kumimoji="1" lang="en-US" altLang="ja-JP" dirty="0" smtClean="0">
              <a:solidFill>
                <a:srgbClr val="0000FF"/>
              </a:solidFill>
            </a:endParaRPr>
          </a:p>
          <a:p>
            <a:pPr marL="0" indent="0">
              <a:lnSpc>
                <a:spcPct val="120000"/>
              </a:lnSpc>
              <a:buFont typeface="+mj-ea"/>
              <a:buNone/>
            </a:pPr>
            <a:r>
              <a:rPr lang="ja-JP" altLang="en-US" dirty="0" smtClean="0">
                <a:solidFill>
                  <a:srgbClr val="0000FF"/>
                </a:solidFill>
              </a:rPr>
              <a:t>　④保健活動におけるソーシャル・キャピタル</a:t>
            </a:r>
            <a:endParaRPr kumimoji="1" lang="en-US" altLang="ja-JP" dirty="0" smtClean="0">
              <a:solidFill>
                <a:srgbClr val="0000FF"/>
              </a:solidFill>
            </a:endParaRPr>
          </a:p>
          <a:p>
            <a:pPr marL="0" indent="0">
              <a:lnSpc>
                <a:spcPct val="120000"/>
              </a:lnSpc>
              <a:buFont typeface="+mj-ea"/>
              <a:buNone/>
            </a:pPr>
            <a:r>
              <a:rPr lang="ja-JP" altLang="en-US" dirty="0" smtClean="0">
                <a:solidFill>
                  <a:srgbClr val="0000FF"/>
                </a:solidFill>
              </a:rPr>
              <a:t>　⑤ソーシャル・キャピタルと住民組織活動</a:t>
            </a:r>
            <a:endParaRPr lang="en-US" altLang="ja-JP" dirty="0" smtClean="0">
              <a:solidFill>
                <a:srgbClr val="0000FF"/>
              </a:solidFill>
            </a:endParaRPr>
          </a:p>
          <a:p>
            <a:pPr marL="0" indent="0">
              <a:lnSpc>
                <a:spcPct val="120000"/>
              </a:lnSpc>
              <a:buFont typeface="+mj-ea"/>
              <a:buNone/>
            </a:pPr>
            <a:r>
              <a:rPr lang="ja-JP" altLang="en-US" dirty="0" smtClean="0">
                <a:solidFill>
                  <a:srgbClr val="0000FF"/>
                </a:solidFill>
              </a:rPr>
              <a:t>　⑥住民組織と行政との関係</a:t>
            </a:r>
            <a:endParaRPr lang="en-US" altLang="ja-JP" dirty="0" smtClean="0">
              <a:solidFill>
                <a:srgbClr val="0000FF"/>
              </a:solidFill>
            </a:endParaRPr>
          </a:p>
          <a:p>
            <a:pPr marL="0" indent="0">
              <a:lnSpc>
                <a:spcPct val="120000"/>
              </a:lnSpc>
              <a:buFont typeface="+mj-ea"/>
              <a:buNone/>
            </a:pPr>
            <a:r>
              <a:rPr lang="ja-JP" altLang="en-US" dirty="0" smtClean="0">
                <a:solidFill>
                  <a:srgbClr val="0000FF"/>
                </a:solidFill>
              </a:rPr>
              <a:t>　⑦ソーシャル・キャピタルとヘルスプロモーション</a:t>
            </a:r>
            <a:endParaRPr kumimoji="1" lang="ja-JP" altLang="en-US" dirty="0" smtClean="0">
              <a:solidFill>
                <a:srgbClr val="0000FF"/>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2</a:t>
            </a:fld>
            <a:endParaRPr kumimoji="1" lang="ja-JP" altLang="en-US" dirty="0"/>
          </a:p>
        </p:txBody>
      </p:sp>
    </p:spTree>
    <p:extLst>
      <p:ext uri="{BB962C8B-B14F-4D97-AF65-F5344CB8AC3E}">
        <p14:creationId xmlns:p14="http://schemas.microsoft.com/office/powerpoint/2010/main" val="4137378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まず，信頼についての設問例を紹介します。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dirty="0" smtClean="0"/>
              <a:t>日本老年学的評価研究（</a:t>
            </a:r>
            <a:r>
              <a:rPr lang="en-US" altLang="ja-JP" sz="1200" dirty="0" smtClean="0">
                <a:latin typeface="+mn-ea"/>
              </a:rPr>
              <a:t>JAGES</a:t>
            </a:r>
            <a:r>
              <a:rPr lang="ja-JP" altLang="ja-JP" sz="1200" dirty="0" smtClean="0"/>
              <a:t>）</a:t>
            </a:r>
            <a:r>
              <a:rPr lang="ja-JP" altLang="en-US" sz="1200" dirty="0" smtClean="0"/>
              <a:t>では，「</a:t>
            </a:r>
            <a:r>
              <a:rPr lang="ja-JP" altLang="ja-JP" sz="1200" dirty="0" smtClean="0">
                <a:solidFill>
                  <a:srgbClr val="0000FF"/>
                </a:solidFill>
              </a:rPr>
              <a:t>あなたの地域の人々は，一般的に信用できると思いますか</a:t>
            </a:r>
            <a:r>
              <a:rPr lang="ja-JP" altLang="en-US" sz="1200" dirty="0" smtClean="0">
                <a:solidFill>
                  <a:srgbClr val="0000FF"/>
                </a:solidFill>
              </a:rPr>
              <a:t>」という設問で，５段階で回答させています。</a:t>
            </a:r>
            <a:endParaRPr lang="en-US" altLang="ja-JP" sz="1200" dirty="0" smtClean="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j-ea"/>
                <a:ea typeface="+mn-ea"/>
                <a:cs typeface="+mn-cs"/>
              </a:rPr>
              <a:t>2003</a:t>
            </a:r>
            <a:r>
              <a:rPr kumimoji="1" lang="ja-JP" altLang="en-US" sz="1200" kern="1200" dirty="0" smtClean="0">
                <a:solidFill>
                  <a:schemeClr val="tx1"/>
                </a:solidFill>
                <a:latin typeface="+mj-ea"/>
                <a:ea typeface="+mn-ea"/>
                <a:cs typeface="+mn-cs"/>
              </a:rPr>
              <a:t>年と</a:t>
            </a:r>
            <a:r>
              <a:rPr kumimoji="1" lang="en-US" altLang="ja-JP" sz="1200" kern="1200" dirty="0" smtClean="0">
                <a:solidFill>
                  <a:schemeClr val="tx1"/>
                </a:solidFill>
                <a:latin typeface="+mj-ea"/>
                <a:ea typeface="+mn-ea"/>
                <a:cs typeface="+mn-cs"/>
              </a:rPr>
              <a:t>2005</a:t>
            </a:r>
            <a:r>
              <a:rPr lang="ja-JP" altLang="en-US" sz="1200" dirty="0" smtClean="0"/>
              <a:t>年に実施された内閣府の調査では，「</a:t>
            </a:r>
            <a:r>
              <a:rPr lang="ja-JP" altLang="en-US" sz="1200" dirty="0" smtClean="0">
                <a:solidFill>
                  <a:srgbClr val="0000FF"/>
                </a:solidFill>
              </a:rPr>
              <a:t>一般的に人は信頼できると思いますか」という設問で，「</a:t>
            </a:r>
            <a:r>
              <a:rPr lang="ja-JP" altLang="en-US" sz="1200" dirty="0" smtClean="0">
                <a:solidFill>
                  <a:srgbClr val="FF33CC"/>
                </a:solidFill>
              </a:rPr>
              <a:t>１　ほとんどの人は信頼できる」から，「９　注意するに越したことはない」までの９段階で回答をさせています。</a:t>
            </a:r>
            <a:endParaRPr lang="en-US" altLang="ja-JP" sz="1200" dirty="0" smtClean="0">
              <a:solidFill>
                <a:srgbClr val="FF33CC"/>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33CC"/>
                </a:solidFill>
              </a:rPr>
              <a:t>内閣府の調査では，地域を限定して尋ねていないので，地域のソーシャル・キャピタルの豊かさよりも，人を信用するかという「気質」を測定している可能性もあります。</a:t>
            </a:r>
            <a:endParaRPr lang="en-US" altLang="ja-JP" sz="1200" dirty="0" smtClean="0">
              <a:solidFill>
                <a:srgbClr val="FF33CC"/>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33CC"/>
                </a:solidFill>
              </a:rPr>
              <a:t>もし，地域のソーシャル・キャピタルの測定に用いるのであれば，前者の方がお薦めです。</a:t>
            </a:r>
            <a:r>
              <a:rPr lang="en-US" altLang="ja-JP" sz="1200" dirty="0" smtClean="0"/>
              <a:t/>
            </a:r>
            <a:br>
              <a:rPr lang="en-US" altLang="ja-JP" sz="1200" dirty="0" smtClean="0"/>
            </a:br>
            <a:r>
              <a:rPr lang="ja-JP" altLang="en-US" sz="1200" dirty="0" smtClean="0"/>
              <a:t> 　　　　　　　　　　　</a:t>
            </a:r>
            <a:endParaRPr lang="en-US" altLang="ja-JP" sz="1200" dirty="0" smtClean="0">
              <a:solidFill>
                <a:srgbClr val="0000FF"/>
              </a:solidFill>
            </a:endParaRPr>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20</a:t>
            </a:fld>
            <a:endParaRPr kumimoji="1" lang="ja-JP" altLang="en-US"/>
          </a:p>
        </p:txBody>
      </p:sp>
    </p:spTree>
    <p:extLst>
      <p:ext uri="{BB962C8B-B14F-4D97-AF65-F5344CB8AC3E}">
        <p14:creationId xmlns:p14="http://schemas.microsoft.com/office/powerpoint/2010/main" val="1272117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互酬性の規範についての設問例を紹介します。</a:t>
            </a:r>
            <a:endParaRPr kumimoji="1" lang="en-US" altLang="ja-JP"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ja-JP" altLang="ja-JP" sz="1200" dirty="0" smtClean="0"/>
              <a:t>内閣府</a:t>
            </a:r>
            <a:r>
              <a:rPr lang="ja-JP" altLang="en-US" sz="1200" dirty="0" smtClean="0"/>
              <a:t>が平成</a:t>
            </a:r>
            <a:r>
              <a:rPr lang="en-US" altLang="ja-JP" sz="1200" dirty="0" smtClean="0"/>
              <a:t>19</a:t>
            </a:r>
            <a:r>
              <a:rPr lang="ja-JP" altLang="en-US" sz="1200" dirty="0" smtClean="0"/>
              <a:t>年に実施した </a:t>
            </a:r>
            <a:r>
              <a:rPr lang="ja-JP" altLang="ja-JP" sz="1200" dirty="0" smtClean="0"/>
              <a:t>「少子化対策と家族・地域のきずなに関する意識調査」</a:t>
            </a:r>
            <a:r>
              <a:rPr lang="ja-JP" altLang="en-US" sz="1200" dirty="0" smtClean="0"/>
              <a:t>では，「</a:t>
            </a:r>
            <a:r>
              <a:rPr lang="ja-JP" altLang="ja-JP" sz="1200" dirty="0" smtClean="0">
                <a:solidFill>
                  <a:srgbClr val="0000FF"/>
                </a:solidFill>
              </a:rPr>
              <a:t>あなたにとって，ご自分と地域の人たちとのつながりは強い方だと思いますか</a:t>
            </a:r>
            <a:r>
              <a:rPr lang="ja-JP" altLang="en-US" sz="1200" dirty="0" smtClean="0">
                <a:solidFill>
                  <a:srgbClr val="0000FF"/>
                </a:solidFill>
              </a:rPr>
              <a:t>」という設問で，５段階で回答させています</a:t>
            </a:r>
            <a:r>
              <a:rPr lang="ja-JP" altLang="ja-JP" sz="1200" dirty="0" smtClean="0">
                <a:solidFill>
                  <a:srgbClr val="0000FF"/>
                </a:solidFill>
              </a:rPr>
              <a:t>。</a:t>
            </a:r>
            <a:r>
              <a:rPr lang="ja-JP" altLang="en-US" sz="1200" dirty="0" smtClean="0">
                <a:solidFill>
                  <a:srgbClr val="0000FF"/>
                </a:solidFill>
              </a:rPr>
              <a:t>設問文を読むと，これで「互酬性の規範」が測れるのだろうかと疑問を感じますが，この調査結果が，</a:t>
            </a:r>
            <a:r>
              <a:rPr lang="ja-JP" altLang="en-US" sz="1200" dirty="0" smtClean="0">
                <a:solidFill>
                  <a:schemeClr val="accent6">
                    <a:lumMod val="75000"/>
                  </a:schemeClr>
                </a:solidFill>
              </a:rPr>
              <a:t>第二次「</a:t>
            </a:r>
            <a:r>
              <a:rPr lang="ja-JP" altLang="ja-JP" sz="1200" dirty="0" smtClean="0">
                <a:solidFill>
                  <a:schemeClr val="accent6">
                    <a:lumMod val="75000"/>
                  </a:schemeClr>
                </a:solidFill>
              </a:rPr>
              <a:t>健康日本</a:t>
            </a:r>
            <a:r>
              <a:rPr lang="en-US" altLang="ja-JP" sz="1200" dirty="0" smtClean="0">
                <a:solidFill>
                  <a:schemeClr val="accent6">
                    <a:lumMod val="75000"/>
                  </a:schemeClr>
                </a:solidFill>
              </a:rPr>
              <a:t>21</a:t>
            </a:r>
            <a:r>
              <a:rPr lang="ja-JP" altLang="en-US" sz="1200" dirty="0" smtClean="0">
                <a:solidFill>
                  <a:schemeClr val="accent6">
                    <a:lumMod val="75000"/>
                  </a:schemeClr>
                </a:solidFill>
              </a:rPr>
              <a:t>」の「</a:t>
            </a:r>
            <a:r>
              <a:rPr lang="ja-JP" altLang="ja-JP" sz="1100" dirty="0" smtClean="0">
                <a:solidFill>
                  <a:schemeClr val="accent6">
                    <a:lumMod val="75000"/>
                  </a:schemeClr>
                </a:solidFill>
              </a:rPr>
              <a:t>居住地域でお互いに助け合っていると思う国民の割合</a:t>
            </a:r>
            <a:r>
              <a:rPr lang="ja-JP" altLang="en-US" sz="1100" dirty="0" smtClean="0">
                <a:solidFill>
                  <a:schemeClr val="accent6">
                    <a:lumMod val="75000"/>
                  </a:schemeClr>
                </a:solidFill>
              </a:rPr>
              <a:t>」の指標となっています。ソーシャル・キャピタルを測定する設問としては，適切ですが，「互酬性の規範」を測定する設問としては，次に紹介する，藤澤らが用いた設問の方がお薦めです。</a:t>
            </a:r>
            <a:endParaRPr lang="ja-JP" altLang="ja-JP" sz="1100" dirty="0" smtClean="0">
              <a:solidFill>
                <a:schemeClr val="accent6">
                  <a:lumMod val="75000"/>
                </a:schemeClr>
              </a:solidFill>
            </a:endParaRPr>
          </a:p>
          <a:p>
            <a:r>
              <a:rPr lang="ja-JP" altLang="en-US" sz="1200" dirty="0" smtClean="0">
                <a:solidFill>
                  <a:srgbClr val="0000FF"/>
                </a:solidFill>
              </a:rPr>
              <a:t>「</a:t>
            </a:r>
            <a:r>
              <a:rPr lang="ja-JP" altLang="ja-JP" sz="1200" dirty="0" smtClean="0">
                <a:solidFill>
                  <a:srgbClr val="0000FF"/>
                </a:solidFill>
              </a:rPr>
              <a:t>近所の誰かが助けを必要としたときに，近所の人</a:t>
            </a:r>
            <a:r>
              <a:rPr lang="ja-JP" altLang="en-US" sz="1200" dirty="0" smtClean="0">
                <a:solidFill>
                  <a:srgbClr val="0000FF"/>
                </a:solidFill>
              </a:rPr>
              <a:t>達</a:t>
            </a:r>
            <a:r>
              <a:rPr lang="ja-JP" altLang="ja-JP" sz="1200" dirty="0" smtClean="0">
                <a:solidFill>
                  <a:srgbClr val="0000FF"/>
                </a:solidFill>
              </a:rPr>
              <a:t>は手をさしのべることをいとわないと思いますか</a:t>
            </a:r>
            <a:r>
              <a:rPr lang="ja-JP" altLang="en-US" sz="1200" dirty="0" smtClean="0">
                <a:solidFill>
                  <a:srgbClr val="0000FF"/>
                </a:solidFill>
              </a:rPr>
              <a:t>」という設問で，５段階で回答させるものです。</a:t>
            </a:r>
            <a:endParaRPr lang="en-US" altLang="ja-JP" sz="1200" dirty="0" smtClean="0">
              <a:solidFill>
                <a:srgbClr val="0000FF"/>
              </a:solidFill>
            </a:endParaRPr>
          </a:p>
          <a:p>
            <a:r>
              <a:rPr kumimoji="1" lang="ja-JP" altLang="en-US" dirty="0" smtClean="0"/>
              <a:t>このように，互酬性の規範についても，標準的な測定方法は確立されていない状況です。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21</a:t>
            </a:fld>
            <a:endParaRPr kumimoji="1" lang="ja-JP" altLang="en-US"/>
          </a:p>
        </p:txBody>
      </p:sp>
    </p:spTree>
    <p:extLst>
      <p:ext uri="{BB962C8B-B14F-4D97-AF65-F5344CB8AC3E}">
        <p14:creationId xmlns:p14="http://schemas.microsoft.com/office/powerpoint/2010/main" val="2932573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ほど，紹介した内閣府の調査においては，互酬性の規範については，社会参加の状況を尋ねることで，その評価の代わりにしています。これは，「お互い様」の意識が強い人ほど，社会的な活動に参加する傾向が強いという考え方に基づくものです。</a:t>
            </a:r>
            <a:endParaRPr kumimoji="1" lang="en-US" altLang="ja-JP" dirty="0" smtClean="0"/>
          </a:p>
          <a:p>
            <a:r>
              <a:rPr kumimoji="1" lang="ja-JP" altLang="en-US" dirty="0" smtClean="0"/>
              <a:t>このように，互酬性の規範の測定については，様々な考え方があるというのが現状です。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22</a:t>
            </a:fld>
            <a:endParaRPr kumimoji="1" lang="ja-JP" altLang="en-US"/>
          </a:p>
        </p:txBody>
      </p:sp>
    </p:spTree>
    <p:extLst>
      <p:ext uri="{BB962C8B-B14F-4D97-AF65-F5344CB8AC3E}">
        <p14:creationId xmlns:p14="http://schemas.microsoft.com/office/powerpoint/2010/main" val="131870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近隣との付き合いは，結束型のソーシャル・キャピタルを測定する項目であり，以下のような２つの設問で尋ねられることが多い。</a:t>
            </a:r>
            <a:endParaRPr kumimoji="1" lang="en-US" altLang="ja-JP" dirty="0" smtClean="0"/>
          </a:p>
          <a:p>
            <a:r>
              <a:rPr kumimoji="1" lang="ja-JP" altLang="en-US" dirty="0" smtClean="0"/>
              <a:t>「</a:t>
            </a:r>
            <a:r>
              <a:rPr lang="ja-JP" altLang="en-US" sz="1200" dirty="0" smtClean="0">
                <a:solidFill>
                  <a:srgbClr val="0000FF"/>
                </a:solidFill>
              </a:rPr>
              <a:t>近所の方とどのようなおつきあいをされていますか」という設問で，つきあいの程度について当てはまるもを４つの選択肢の中から，選ばせています。自分自身の近隣との付き合いを思い浮かべながら，回答してみてください。コンビニなどが近所にできて，「日用品の貸し借りをする」人はさすがに減ったと思われますが，「お互いに相談する」くらい，親密な近所付き合いはどれくらいあるでしょうか？</a:t>
            </a:r>
            <a:endParaRPr lang="en-US" altLang="ja-JP" sz="1200" dirty="0" smtClean="0">
              <a:solidFill>
                <a:srgbClr val="0000FF"/>
              </a:solidFill>
            </a:endParaRPr>
          </a:p>
          <a:p>
            <a:r>
              <a:rPr kumimoji="1" lang="ja-JP" altLang="en-US" dirty="0" smtClean="0"/>
              <a:t>「</a:t>
            </a:r>
            <a:r>
              <a:rPr lang="ja-JP" altLang="en-US" sz="1200" dirty="0" smtClean="0">
                <a:solidFill>
                  <a:srgbClr val="0000FF"/>
                </a:solidFill>
              </a:rPr>
              <a:t>つきあっている人の人数について，当てはまるものを１つ選んで下さい」という問いで，近隣の人とどれくらい面識があるかを尋ねています。生まれて以来，ずっとそこに住んでいるという人であれば，</a:t>
            </a:r>
            <a:r>
              <a:rPr lang="en-US" altLang="ja-JP" sz="1200" dirty="0" smtClean="0">
                <a:solidFill>
                  <a:srgbClr val="0000FF"/>
                </a:solidFill>
              </a:rPr>
              <a:t>20</a:t>
            </a:r>
            <a:r>
              <a:rPr lang="ja-JP" altLang="en-US" sz="1200" dirty="0" smtClean="0">
                <a:solidFill>
                  <a:srgbClr val="0000FF"/>
                </a:solidFill>
              </a:rPr>
              <a:t>人以上の近隣の人と面識があると答えるでしょうが，保健師や栄養士といった専門職種でも，近隣の人と，</a:t>
            </a:r>
            <a:r>
              <a:rPr lang="en-US" altLang="ja-JP" sz="1200" dirty="0" smtClean="0">
                <a:solidFill>
                  <a:srgbClr val="0000FF"/>
                </a:solidFill>
              </a:rPr>
              <a:t>20</a:t>
            </a:r>
            <a:r>
              <a:rPr lang="ja-JP" altLang="en-US" sz="1200" dirty="0" smtClean="0">
                <a:solidFill>
                  <a:srgbClr val="0000FF"/>
                </a:solidFill>
              </a:rPr>
              <a:t>人以上の面識があるという人は少ないのではないでしょうか？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23</a:t>
            </a:fld>
            <a:endParaRPr kumimoji="1" lang="ja-JP" altLang="en-US"/>
          </a:p>
        </p:txBody>
      </p:sp>
    </p:spTree>
    <p:extLst>
      <p:ext uri="{BB962C8B-B14F-4D97-AF65-F5344CB8AC3E}">
        <p14:creationId xmlns:p14="http://schemas.microsoft.com/office/powerpoint/2010/main" val="735145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solidFill>
                  <a:srgbClr val="FF0000"/>
                </a:solidFill>
              </a:rPr>
              <a:t>社会的な交流は，</a:t>
            </a:r>
            <a:r>
              <a:rPr kumimoji="1" lang="ja-JP" altLang="en-US" sz="1200" dirty="0" smtClean="0">
                <a:solidFill>
                  <a:srgbClr val="FF33CC"/>
                </a:solidFill>
                <a:effectLst>
                  <a:outerShdw blurRad="38100" dist="38100" dir="2700000" algn="tl">
                    <a:srgbClr val="000000">
                      <a:alpha val="43137"/>
                    </a:srgbClr>
                  </a:outerShdw>
                </a:effectLst>
              </a:rPr>
              <a:t>橋渡し型ソーシャル・キャピタルを尋ねる設問です。</a:t>
            </a:r>
            <a:endParaRPr kumimoji="1" lang="en-US" altLang="ja-JP" sz="1200" dirty="0" smtClean="0">
              <a:solidFill>
                <a:srgbClr val="FF33CC"/>
              </a:solidFill>
              <a:effectLst>
                <a:outerShdw blurRad="38100" dist="38100" dir="2700000" algn="tl">
                  <a:srgbClr val="000000">
                    <a:alpha val="43137"/>
                  </a:srgbClr>
                </a:outerShdw>
              </a:effectLst>
            </a:endParaRPr>
          </a:p>
          <a:p>
            <a:r>
              <a:rPr lang="ja-JP" altLang="en-US" sz="1200" dirty="0" smtClean="0">
                <a:solidFill>
                  <a:srgbClr val="0000FF"/>
                </a:solidFill>
              </a:rPr>
              <a:t>「友人・知人とのつきあいについて、学校や職場以外で，どの程度の頻度でつきあいをされていますか」という設問で，つきあいの頻度を５つの選択肢から答えさせています。「学校や職場以外で」というのが，この設問の「ミソ」で，我々のように，社会的な交流が多いと思っている職種でも，職場を離れて，友人や知人とのつきあいの頻度はそれほど多くないものです。</a:t>
            </a:r>
            <a:endParaRPr lang="en-US" altLang="ja-JP" sz="1200" dirty="0" smtClean="0">
              <a:solidFill>
                <a:srgbClr val="0000FF"/>
              </a:solidFill>
            </a:endParaRPr>
          </a:p>
          <a:p>
            <a:r>
              <a:rPr kumimoji="1" lang="ja-JP" altLang="en-US" sz="1200" dirty="0" smtClean="0">
                <a:solidFill>
                  <a:srgbClr val="0000FF"/>
                </a:solidFill>
              </a:rPr>
              <a:t>同様に，「</a:t>
            </a:r>
            <a:r>
              <a:rPr lang="ja-JP" altLang="en-US" sz="1200" dirty="0" smtClean="0">
                <a:solidFill>
                  <a:srgbClr val="0000FF"/>
                </a:solidFill>
              </a:rPr>
              <a:t>親戚・親類とのつきあいについて，普段どの程度の頻度でつきあいをされていますか」という設問で，つきあいの頻度を５つの選択肢の中から答えさせています。親戚とは，盆・正月や冠婚葬祭の時にしか会わないという人も多いかもしれません。</a:t>
            </a:r>
            <a:r>
              <a:rPr lang="en-US" altLang="ja-JP" sz="1200" dirty="0" smtClean="0">
                <a:solidFill>
                  <a:srgbClr val="0000FF"/>
                </a:solidFill>
              </a:rPr>
              <a:t/>
            </a:r>
            <a:br>
              <a:rPr lang="en-US" altLang="ja-JP" sz="1200" dirty="0" smtClean="0">
                <a:solidFill>
                  <a:srgbClr val="0000FF"/>
                </a:solidFill>
              </a:rPr>
            </a:b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24</a:t>
            </a:fld>
            <a:endParaRPr kumimoji="1" lang="ja-JP" altLang="en-US"/>
          </a:p>
        </p:txBody>
      </p:sp>
    </p:spTree>
    <p:extLst>
      <p:ext uri="{BB962C8B-B14F-4D97-AF65-F5344CB8AC3E}">
        <p14:creationId xmlns:p14="http://schemas.microsoft.com/office/powerpoint/2010/main" val="2347665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社会参加については，以下の活動について，「はい」「いいえ」の２択で答えさせています。</a:t>
            </a:r>
          </a:p>
          <a:p>
            <a:r>
              <a:rPr kumimoji="1" lang="ja-JP" altLang="ja-JP" sz="1200" kern="1200" dirty="0" smtClean="0">
                <a:solidFill>
                  <a:schemeClr val="tx1"/>
                </a:solidFill>
                <a:effectLst/>
                <a:latin typeface="+mn-lt"/>
                <a:ea typeface="+mn-ea"/>
                <a:cs typeface="+mn-cs"/>
              </a:rPr>
              <a:t>地縁的な活動は，結束型ソーシャル・キャピタルを測定するもので，自治会、町内会、婦人会、老人会、青年団、子ども会等，ＰＴＡ活動等への参加の状況を尋ねています。</a:t>
            </a:r>
          </a:p>
          <a:p>
            <a:r>
              <a:rPr kumimoji="1" lang="ja-JP" altLang="ja-JP" sz="1200" kern="1200" dirty="0" smtClean="0">
                <a:solidFill>
                  <a:schemeClr val="tx1"/>
                </a:solidFill>
                <a:effectLst/>
                <a:latin typeface="+mn-lt"/>
                <a:ea typeface="+mn-ea"/>
                <a:cs typeface="+mn-cs"/>
              </a:rPr>
              <a:t>ボランティア・ＮＰＯ・市民活動は，橋渡し型ソーシャル・キャピタルを測定するもので，まちづくり，高齢者・障害者福祉や子育て支援，スポーツ指導，防犯・防災，美化，環境，国際協力，提言活動等への参加の状況を尋ねています。</a:t>
            </a:r>
          </a:p>
          <a:p>
            <a:r>
              <a:rPr kumimoji="1" lang="ja-JP" altLang="ja-JP" sz="1200" kern="1200" dirty="0" smtClean="0">
                <a:solidFill>
                  <a:schemeClr val="tx1"/>
                </a:solidFill>
                <a:effectLst/>
                <a:latin typeface="+mn-lt"/>
                <a:ea typeface="+mn-ea"/>
                <a:cs typeface="+mn-cs"/>
              </a:rPr>
              <a:t>スポーツ・趣味・娯楽活動も，橋渡し型ソーシャル・キャピタルを測定するもので，各種スポーツ，芸術文化活動，生涯学習などへの参加状況を尋ねています。</a:t>
            </a:r>
          </a:p>
          <a:p>
            <a:r>
              <a:rPr kumimoji="1" lang="ja-JP" altLang="ja-JP" sz="1200" kern="1200" dirty="0" smtClean="0">
                <a:solidFill>
                  <a:schemeClr val="tx1"/>
                </a:solidFill>
                <a:effectLst/>
                <a:latin typeface="+mn-lt"/>
                <a:ea typeface="+mn-ea"/>
                <a:cs typeface="+mn-cs"/>
              </a:rPr>
              <a:t>以上，ソーシャル・キャピタルの測定方法の代表的なものを紹介しましたが，まず，自分の自治体においても，様々な機会をとらえて，測定を試みることをお勧めします。</a:t>
            </a:r>
          </a:p>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25</a:t>
            </a:fld>
            <a:endParaRPr kumimoji="1" lang="ja-JP" altLang="en-US"/>
          </a:p>
        </p:txBody>
      </p:sp>
    </p:spTree>
    <p:extLst>
      <p:ext uri="{BB962C8B-B14F-4D97-AF65-F5344CB8AC3E}">
        <p14:creationId xmlns:p14="http://schemas.microsoft.com/office/powerpoint/2010/main" val="966519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これまで，地域のソーシャル・キャピタルそのものを測定する方法を紹介しましたが，地域において，ソーシャル・キャピタルに影響する要因についての情報収集も重要です。</a:t>
            </a:r>
          </a:p>
          <a:p>
            <a:r>
              <a:rPr kumimoji="1" lang="ja-JP" altLang="ja-JP" sz="1200" kern="1200" dirty="0" smtClean="0">
                <a:solidFill>
                  <a:schemeClr val="tx1"/>
                </a:solidFill>
                <a:effectLst/>
                <a:latin typeface="+mn-lt"/>
                <a:ea typeface="+mn-ea"/>
                <a:cs typeface="+mn-cs"/>
              </a:rPr>
              <a:t>すなわち，地域の人々が交流できる拠点がどれくらいあるかということです。</a:t>
            </a:r>
          </a:p>
          <a:p>
            <a:r>
              <a:rPr kumimoji="1" lang="ja-JP" altLang="ja-JP" sz="1200" kern="1200" dirty="0" smtClean="0">
                <a:solidFill>
                  <a:schemeClr val="tx1"/>
                </a:solidFill>
                <a:effectLst/>
                <a:latin typeface="+mn-lt"/>
                <a:ea typeface="+mn-ea"/>
                <a:cs typeface="+mn-cs"/>
              </a:rPr>
              <a:t>せっかく，様々な公共施設があっても，仕事を持っている世代には使いにくいのが現状です。</a:t>
            </a:r>
          </a:p>
          <a:p>
            <a:r>
              <a:rPr kumimoji="1" lang="ja-JP" altLang="ja-JP" sz="1200" kern="1200" dirty="0" smtClean="0">
                <a:solidFill>
                  <a:schemeClr val="tx1"/>
                </a:solidFill>
                <a:effectLst/>
                <a:latin typeface="+mn-lt"/>
                <a:ea typeface="+mn-ea"/>
                <a:cs typeface="+mn-cs"/>
              </a:rPr>
              <a:t>学校や幼稚園の施設の夜間開放，公民館や市民センター等の開館時間の延長，施設利用の申し込みをネットでも可能にするなどの簡素化や公共施設の柔軟な運営により，利用しやすい環境を整えているかをチェックします。</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また，民間企業の場所を提供してもらうことにより，地域の人々が交流できる場に変えることができます。</a:t>
            </a:r>
          </a:p>
          <a:p>
            <a:r>
              <a:rPr kumimoji="1" lang="ja-JP" altLang="ja-JP" sz="1200" kern="1200" dirty="0" smtClean="0">
                <a:solidFill>
                  <a:schemeClr val="tx1"/>
                </a:solidFill>
                <a:effectLst/>
                <a:latin typeface="+mn-lt"/>
                <a:ea typeface="+mn-ea"/>
                <a:cs typeface="+mn-cs"/>
              </a:rPr>
              <a:t>スーパーでの子育てイベントの開催，商店街の空き店舗の活用，喫茶店やカラオケボックスの休業日の借り上げ等に取り組んでいる地域もあります。</a:t>
            </a:r>
          </a:p>
          <a:p>
            <a:r>
              <a:rPr kumimoji="1" lang="ja-JP" altLang="ja-JP" sz="1200" kern="1200" dirty="0" smtClean="0">
                <a:solidFill>
                  <a:schemeClr val="tx1"/>
                </a:solidFill>
                <a:effectLst/>
                <a:latin typeface="+mn-lt"/>
                <a:ea typeface="+mn-ea"/>
                <a:cs typeface="+mn-cs"/>
              </a:rPr>
              <a:t>次に，異世代の交流の機会がどれくらいあるかです。</a:t>
            </a:r>
          </a:p>
          <a:p>
            <a:r>
              <a:rPr kumimoji="1" lang="ja-JP" altLang="ja-JP" sz="1200" kern="1200" dirty="0" smtClean="0">
                <a:solidFill>
                  <a:schemeClr val="tx1"/>
                </a:solidFill>
                <a:effectLst/>
                <a:latin typeface="+mn-lt"/>
                <a:ea typeface="+mn-ea"/>
                <a:cs typeface="+mn-cs"/>
              </a:rPr>
              <a:t>子育てイベントに，自治会役員や老人クラブからも参加しているか，地域の自治会の集まりにＰＴＡが参加して，交流するような取り組みが行われているかについてチェックします。</a:t>
            </a:r>
          </a:p>
          <a:p>
            <a:r>
              <a:rPr kumimoji="1" lang="ja-JP" altLang="ja-JP" sz="1200" kern="1200" dirty="0" smtClean="0">
                <a:solidFill>
                  <a:schemeClr val="tx1"/>
                </a:solidFill>
                <a:effectLst/>
                <a:latin typeface="+mn-lt"/>
                <a:ea typeface="+mn-ea"/>
                <a:cs typeface="+mn-cs"/>
              </a:rPr>
              <a:t>最後に，身近な自然や文化に触れる機会がどれくらいあるかも，確認をしておくことが望まれます。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26</a:t>
            </a:fld>
            <a:endParaRPr kumimoji="1" lang="ja-JP" altLang="en-US"/>
          </a:p>
        </p:txBody>
      </p:sp>
    </p:spTree>
    <p:extLst>
      <p:ext uri="{BB962C8B-B14F-4D97-AF65-F5344CB8AC3E}">
        <p14:creationId xmlns:p14="http://schemas.microsoft.com/office/powerpoint/2010/main" val="3640704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先ほど，ソーシャル・キャピタルの効用について，解説をしましたが，ソーシャル・キャピタルの類型について学んだところで，類型別のソーシャル・キャピタルの負の側面についても，ご紹介したいと思います。</a:t>
            </a:r>
          </a:p>
          <a:p>
            <a:r>
              <a:rPr kumimoji="1" lang="ja-JP" altLang="ja-JP" sz="1200" kern="1200" dirty="0" smtClean="0">
                <a:solidFill>
                  <a:schemeClr val="tx1"/>
                </a:solidFill>
                <a:effectLst/>
                <a:latin typeface="+mn-lt"/>
                <a:ea typeface="+mn-ea"/>
                <a:cs typeface="+mn-cs"/>
              </a:rPr>
              <a:t>まず，結束型ソーシャル・キャピタルの負の側面ですが，内部の結束が強すぎるあまり，よそ者を排除してしまう，社会の寛容度が低下することが指摘されています。</a:t>
            </a:r>
          </a:p>
          <a:p>
            <a:r>
              <a:rPr kumimoji="1" lang="ja-JP" altLang="ja-JP" sz="1200" kern="1200" dirty="0" smtClean="0">
                <a:solidFill>
                  <a:schemeClr val="tx1"/>
                </a:solidFill>
                <a:effectLst/>
                <a:latin typeface="+mn-lt"/>
                <a:ea typeface="+mn-ea"/>
                <a:cs typeface="+mn-cs"/>
              </a:rPr>
              <a:t>また，役割や活動への参加を強制してしまい，病気などの特別な事情のある人にも活動を強いたり，特定の人に役割が集中して，負担が重くなったりということが生じています。</a:t>
            </a:r>
          </a:p>
          <a:p>
            <a:r>
              <a:rPr kumimoji="1" lang="ja-JP" altLang="ja-JP" sz="1200" kern="1200" dirty="0" smtClean="0">
                <a:solidFill>
                  <a:schemeClr val="tx1"/>
                </a:solidFill>
                <a:effectLst/>
                <a:latin typeface="+mn-lt"/>
                <a:ea typeface="+mn-ea"/>
                <a:cs typeface="+mn-cs"/>
              </a:rPr>
              <a:t>個人の自由を制限してしまうことや，過度の飲酒や喫煙など，仲間の間での悪い習慣が続いてしまうことも，結束型ソーシャル・キャピタルの良くない点です。仲の良いグループでいつも飲み歩いているという話はよく耳にしますが，これも結束型ソーシャル・キャピタルの弊害といえるかもしれません。　</a:t>
            </a:r>
          </a:p>
          <a:p>
            <a:r>
              <a:rPr kumimoji="1" lang="ja-JP" altLang="ja-JP" sz="1200" kern="1200" dirty="0" smtClean="0">
                <a:solidFill>
                  <a:schemeClr val="tx1"/>
                </a:solidFill>
                <a:effectLst/>
                <a:latin typeface="+mn-lt"/>
                <a:ea typeface="+mn-ea"/>
                <a:cs typeface="+mn-cs"/>
              </a:rPr>
              <a:t>こうした悪い面が大きく出ないように注意しながら，結束型ソーシャル・キャピタルを醸成していくことが大切です。</a:t>
            </a:r>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27</a:t>
            </a:fld>
            <a:endParaRPr kumimoji="1" lang="ja-JP" altLang="en-US"/>
          </a:p>
        </p:txBody>
      </p:sp>
    </p:spTree>
    <p:extLst>
      <p:ext uri="{BB962C8B-B14F-4D97-AF65-F5344CB8AC3E}">
        <p14:creationId xmlns:p14="http://schemas.microsoft.com/office/powerpoint/2010/main" val="2989612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20000"/>
              </a:lnSpc>
              <a:buNone/>
            </a:pPr>
            <a:r>
              <a:rPr kumimoji="1" lang="ja-JP" altLang="en-US" dirty="0" smtClean="0">
                <a:solidFill>
                  <a:schemeClr val="tx1">
                    <a:lumMod val="75000"/>
                    <a:lumOff val="25000"/>
                  </a:schemeClr>
                </a:solidFill>
              </a:rPr>
              <a:t>橋渡し型ソーシャル・キャピタルの負の側面としては，他の組織とのつながりを求めるあまり，自分の所属する元の</a:t>
            </a:r>
            <a:r>
              <a:rPr lang="ja-JP" altLang="en-US" sz="1200" dirty="0" smtClean="0">
                <a:solidFill>
                  <a:srgbClr val="0000FF"/>
                </a:solidFill>
              </a:rPr>
              <a:t>組織のまとまりが弱くなることや，異なる組織との交流において，</a:t>
            </a:r>
            <a:r>
              <a:rPr kumimoji="1" lang="ja-JP" altLang="en-US" sz="1200" dirty="0" smtClean="0">
                <a:solidFill>
                  <a:srgbClr val="0000FF"/>
                </a:solidFill>
              </a:rPr>
              <a:t>文化や価値観が違いから，誤解や対立が生じることもあります。</a:t>
            </a:r>
            <a:endParaRPr kumimoji="1" lang="en-US" altLang="ja-JP" sz="1200" dirty="0" smtClean="0">
              <a:solidFill>
                <a:srgbClr val="0000FF"/>
              </a:solidFill>
            </a:endParaRPr>
          </a:p>
          <a:p>
            <a:pPr marL="0" indent="0">
              <a:lnSpc>
                <a:spcPct val="120000"/>
              </a:lnSpc>
              <a:buNone/>
            </a:pPr>
            <a:r>
              <a:rPr kumimoji="1" lang="ja-JP" altLang="en-US" sz="1200" dirty="0" smtClean="0">
                <a:solidFill>
                  <a:srgbClr val="0000FF"/>
                </a:solidFill>
              </a:rPr>
              <a:t>また，他の組織との交流を通して，</a:t>
            </a:r>
            <a:r>
              <a:rPr lang="ja-JP" altLang="en-US" sz="1200" dirty="0" smtClean="0">
                <a:solidFill>
                  <a:srgbClr val="0000FF"/>
                </a:solidFill>
              </a:rPr>
              <a:t>他人と比較してストレスが生じたり，幅広い交遊から，</a:t>
            </a:r>
            <a:r>
              <a:rPr kumimoji="1" lang="ja-JP" altLang="en-US" sz="1200" dirty="0" smtClean="0">
                <a:solidFill>
                  <a:srgbClr val="0000FF"/>
                </a:solidFill>
              </a:rPr>
              <a:t>感染症や悪い習慣などが広がりやすいことも，橋渡し型ソーシャル・キャピタルの負の側面として指摘されています。</a:t>
            </a:r>
            <a:endParaRPr kumimoji="1" lang="en-US" altLang="ja-JP" sz="1200" dirty="0" smtClean="0">
              <a:solidFill>
                <a:srgbClr val="0000FF"/>
              </a:solidFill>
            </a:endParaRPr>
          </a:p>
          <a:p>
            <a:pPr marL="0" indent="0">
              <a:lnSpc>
                <a:spcPct val="120000"/>
              </a:lnSpc>
              <a:buNone/>
            </a:pPr>
            <a:r>
              <a:rPr lang="ja-JP" altLang="en-US" dirty="0" smtClean="0"/>
              <a:t>連結型ソーシャル・キャピタルの負の側面としては，</a:t>
            </a:r>
            <a:r>
              <a:rPr kumimoji="1" lang="ja-JP" altLang="en-US" sz="1200" dirty="0" smtClean="0">
                <a:solidFill>
                  <a:srgbClr val="0000FF"/>
                </a:solidFill>
              </a:rPr>
              <a:t>権力者とつながりがある人とない人で，不平等が生じることが指摘されています。上下のつながりは多くの場合，権限や財源を伴います。上部の権力者とつながることで，多くの権限や財源を得る組織がある一方で，こうしたつながりがないと，権限や財源，さらには，情報面で不利になる組織が出てくることもあります。</a:t>
            </a:r>
            <a:endParaRPr kumimoji="1" lang="en-US" altLang="ja-JP" sz="1200" dirty="0" smtClean="0">
              <a:solidFill>
                <a:srgbClr val="0000FF"/>
              </a:solidFill>
            </a:endParaRPr>
          </a:p>
          <a:p>
            <a:pPr>
              <a:lnSpc>
                <a:spcPct val="120000"/>
              </a:lnSpc>
            </a:pPr>
            <a:r>
              <a:rPr lang="ja-JP" altLang="en-US" sz="1200" dirty="0" smtClean="0">
                <a:solidFill>
                  <a:srgbClr val="0000FF"/>
                </a:solidFill>
              </a:rPr>
              <a:t>また，こうした権力者の意向を重視するあまり，主体的活動が損なわれることも，連結型ソーシャル・キャピタルの弊害です。上部組織の意向を気にするあまり，地域に目が行かず，「上を向いて仕事をする」ことになりがちな行政の悪弊も同じ構図で生じています。</a:t>
            </a:r>
            <a:endParaRPr lang="en-US" altLang="ja-JP" sz="1200" dirty="0" smtClean="0">
              <a:solidFill>
                <a:srgbClr val="0000FF"/>
              </a:solidFill>
            </a:endParaRPr>
          </a:p>
          <a:p>
            <a:pPr>
              <a:lnSpc>
                <a:spcPct val="120000"/>
              </a:lnSpc>
            </a:pPr>
            <a:r>
              <a:rPr kumimoji="1" lang="ja-JP" altLang="en-US" sz="1200" dirty="0" smtClean="0">
                <a:solidFill>
                  <a:srgbClr val="0000FF"/>
                </a:solidFill>
              </a:rPr>
              <a:t>こうしたソーシャル・キャピタルの負の側面を理解したうえで，それぞれの型のソーシャル・キャピタルを上手に醸成・活用することがポイントです。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28</a:t>
            </a:fld>
            <a:endParaRPr kumimoji="1" lang="ja-JP" altLang="en-US"/>
          </a:p>
        </p:txBody>
      </p:sp>
    </p:spTree>
    <p:extLst>
      <p:ext uri="{BB962C8B-B14F-4D97-AF65-F5344CB8AC3E}">
        <p14:creationId xmlns:p14="http://schemas.microsoft.com/office/powerpoint/2010/main" val="1415894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以上が，ソーシャル・キャピタルについての基礎知識です。</a:t>
            </a:r>
            <a:endParaRPr kumimoji="1" lang="en-US" altLang="ja-JP" dirty="0" smtClean="0"/>
          </a:p>
          <a:p>
            <a:r>
              <a:rPr kumimoji="1" lang="ja-JP" altLang="en-US" dirty="0" smtClean="0"/>
              <a:t>これからは，いよいよ本題の，保健活動におけるソーシャル・キャピタルについて，解説をしたいと思います。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29</a:t>
            </a:fld>
            <a:endParaRPr kumimoji="1" lang="ja-JP" altLang="en-US"/>
          </a:p>
        </p:txBody>
      </p:sp>
    </p:spTree>
    <p:extLst>
      <p:ext uri="{BB962C8B-B14F-4D97-AF65-F5344CB8AC3E}">
        <p14:creationId xmlns:p14="http://schemas.microsoft.com/office/powerpoint/2010/main" val="41333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まず，ソーシャル・キャピタルとは何かについて，簡潔に解説します。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3</a:t>
            </a:fld>
            <a:endParaRPr kumimoji="1" lang="ja-JP" altLang="en-US" dirty="0"/>
          </a:p>
        </p:txBody>
      </p:sp>
    </p:spTree>
    <p:extLst>
      <p:ext uri="{BB962C8B-B14F-4D97-AF65-F5344CB8AC3E}">
        <p14:creationId xmlns:p14="http://schemas.microsoft.com/office/powerpoint/2010/main" val="4046378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保健活動において，ソーシャル・キャピタルはどのような意義があるのでしょうか？</a:t>
            </a:r>
          </a:p>
          <a:p>
            <a:r>
              <a:rPr kumimoji="1" lang="ja-JP" altLang="ja-JP" sz="1200" kern="1200" dirty="0" smtClean="0">
                <a:solidFill>
                  <a:schemeClr val="tx1"/>
                </a:solidFill>
                <a:effectLst/>
                <a:latin typeface="+mn-lt"/>
                <a:ea typeface="+mn-ea"/>
                <a:cs typeface="+mn-cs"/>
              </a:rPr>
              <a:t>ソーシャル・キャピタルが醸成されると，保健活動にはどんなメリットがあるのでしょうか？</a:t>
            </a:r>
          </a:p>
          <a:p>
            <a:r>
              <a:rPr kumimoji="1" lang="ja-JP" altLang="ja-JP" sz="1200" kern="1200" dirty="0" smtClean="0">
                <a:solidFill>
                  <a:schemeClr val="tx1"/>
                </a:solidFill>
                <a:effectLst/>
                <a:latin typeface="+mn-lt"/>
                <a:ea typeface="+mn-ea"/>
                <a:cs typeface="+mn-cs"/>
              </a:rPr>
              <a:t>平成</a:t>
            </a:r>
            <a:r>
              <a:rPr kumimoji="1" lang="en-US" altLang="ja-JP" sz="1200" kern="1200" dirty="0" smtClean="0">
                <a:solidFill>
                  <a:schemeClr val="tx1"/>
                </a:solidFill>
                <a:effectLst/>
                <a:latin typeface="+mn-lt"/>
                <a:ea typeface="+mn-ea"/>
                <a:cs typeface="+mn-cs"/>
              </a:rPr>
              <a:t>26</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11</a:t>
            </a:r>
            <a:r>
              <a:rPr kumimoji="1" lang="ja-JP" altLang="ja-JP" sz="1200" kern="1200" dirty="0" smtClean="0">
                <a:solidFill>
                  <a:schemeClr val="tx1"/>
                </a:solidFill>
                <a:effectLst/>
                <a:latin typeface="+mn-lt"/>
                <a:ea typeface="+mn-ea"/>
                <a:cs typeface="+mn-cs"/>
              </a:rPr>
              <a:t>月に宇都宮市で開催された日本公衆衛生学会のシンポジウムで，この点についてディスカッションを行いました。その際，東京都健康長寿医療センターの藤原佳典先生が大変うまい表現を使われました。ソーシャル・キャピタルは「畑」だというのです。</a:t>
            </a:r>
          </a:p>
          <a:p>
            <a:r>
              <a:rPr kumimoji="1" lang="ja-JP" altLang="ja-JP" sz="1200" kern="1200" dirty="0" smtClean="0">
                <a:solidFill>
                  <a:schemeClr val="tx1"/>
                </a:solidFill>
                <a:effectLst/>
                <a:latin typeface="+mn-lt"/>
                <a:ea typeface="+mn-ea"/>
                <a:cs typeface="+mn-cs"/>
              </a:rPr>
              <a:t>丁寧に土を耕して，良い畑ができると，どんな種を蒔いても，芽が出やすく，成長しやすくなります。つまり，ソーシャル・キャピタルが豊かな地域では，様々な保健活動の芽が出やすく，花や実をつけやすくなるのです。これは「土壌」といってもいいのかもしれません。</a:t>
            </a:r>
          </a:p>
          <a:p>
            <a:r>
              <a:rPr kumimoji="1" lang="ja-JP" altLang="ja-JP" sz="1200" kern="1200" dirty="0" smtClean="0">
                <a:solidFill>
                  <a:schemeClr val="tx1"/>
                </a:solidFill>
                <a:effectLst/>
                <a:latin typeface="+mn-lt"/>
                <a:ea typeface="+mn-ea"/>
                <a:cs typeface="+mn-cs"/>
              </a:rPr>
              <a:t>このことは，ソーシャル・キャピタルが豊かな地域では，事業効率が良くなるという，パットナムの指摘にも通じるものです。</a:t>
            </a:r>
          </a:p>
          <a:p>
            <a:r>
              <a:rPr kumimoji="1" lang="ja-JP" altLang="ja-JP" sz="1200" kern="1200" dirty="0" smtClean="0">
                <a:solidFill>
                  <a:schemeClr val="tx1"/>
                </a:solidFill>
                <a:effectLst/>
                <a:latin typeface="+mn-lt"/>
                <a:ea typeface="+mn-ea"/>
                <a:cs typeface="+mn-cs"/>
              </a:rPr>
              <a:t>個別のケースの関わりにおいても，ソーシャル・キャピタルが豊かな地域では，周囲の人々や関係機関を巻き込んだ支援が展開しやすく，保健師が孤軍奮闘しなくても済みます。再び支援が必要になった場合や同じようなケースが発生した場合でも，周囲の人々や関係機関によって支援がスムーズに進められま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30</a:t>
            </a:fld>
            <a:endParaRPr kumimoji="1" lang="ja-JP" altLang="en-US"/>
          </a:p>
        </p:txBody>
      </p:sp>
    </p:spTree>
    <p:extLst>
      <p:ext uri="{BB962C8B-B14F-4D97-AF65-F5344CB8AC3E}">
        <p14:creationId xmlns:p14="http://schemas.microsoft.com/office/powerpoint/2010/main" val="2208893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では，何をすれば，ソーシャル・キャピタルが醸成されるのでしょうか？</a:t>
            </a:r>
            <a:endParaRPr kumimoji="1" lang="en-US" altLang="ja-JP" dirty="0" smtClean="0"/>
          </a:p>
          <a:p>
            <a:r>
              <a:rPr kumimoji="1" lang="ja-JP" altLang="en-US" dirty="0" smtClean="0"/>
              <a:t>現時点で，ソーシャル・キャピタルの醸成手段は４つあると考えています。</a:t>
            </a:r>
            <a:endParaRPr kumimoji="1" lang="en-US" altLang="ja-JP" dirty="0" smtClean="0"/>
          </a:p>
          <a:p>
            <a:pPr marL="0" indent="0">
              <a:buFont typeface="+mj-ea"/>
              <a:buNone/>
            </a:pPr>
            <a:r>
              <a:rPr lang="ja-JP" altLang="en-US" sz="1200" dirty="0" smtClean="0">
                <a:solidFill>
                  <a:srgbClr val="0000FF"/>
                </a:solidFill>
              </a:rPr>
              <a:t>まず，住民同士のネットワークづくりです。これは，</a:t>
            </a:r>
            <a:r>
              <a:rPr lang="ja-JP" altLang="en-US" sz="1200" dirty="0" smtClean="0">
                <a:solidFill>
                  <a:srgbClr val="FF33CC"/>
                </a:solidFill>
              </a:rPr>
              <a:t>住民組織活動に代表される取り組みにほかなりません。</a:t>
            </a:r>
            <a:r>
              <a:rPr lang="ja-JP" altLang="en-US" sz="1200" dirty="0" smtClean="0">
                <a:solidFill>
                  <a:schemeClr val="tx1">
                    <a:lumMod val="75000"/>
                    <a:lumOff val="25000"/>
                  </a:schemeClr>
                </a:solidFill>
              </a:rPr>
              <a:t>声かけ，訪問，学習，実践活動を通じて，地域の人と人のつながり，信頼関係，おたがいさまの関係が醸成されることが期待されます。</a:t>
            </a:r>
            <a:endParaRPr lang="en-US" altLang="ja-JP" sz="1200" dirty="0" smtClean="0">
              <a:solidFill>
                <a:schemeClr val="tx1">
                  <a:lumMod val="75000"/>
                  <a:lumOff val="25000"/>
                </a:schemeClr>
              </a:solidFill>
            </a:endParaRPr>
          </a:p>
          <a:p>
            <a:pPr marL="0" indent="0">
              <a:buFont typeface="+mj-ea"/>
              <a:buNone/>
            </a:pPr>
            <a:r>
              <a:rPr kumimoji="1" lang="ja-JP" altLang="en-US" sz="1200" dirty="0" smtClean="0">
                <a:solidFill>
                  <a:srgbClr val="0000FF"/>
                </a:solidFill>
              </a:rPr>
              <a:t>２つ目は，組織間の連携や多職種の協働です。関係機関や組織・団体間の連携は，</a:t>
            </a:r>
            <a:r>
              <a:rPr kumimoji="1" lang="ja-JP" altLang="en-US" sz="1200" dirty="0" smtClean="0">
                <a:solidFill>
                  <a:srgbClr val="FF33CC"/>
                </a:solidFill>
              </a:rPr>
              <a:t>子育て支援や健康増進，介護予防，在宅医療など，様々な場面で求められています。特に，地域包括ケアシステムの構築に向けて，多職種協働がキーワードになっています。こうした連携や協働を促す手段として，</a:t>
            </a:r>
            <a:r>
              <a:rPr lang="ja-JP" altLang="en-US" sz="1200" dirty="0" smtClean="0">
                <a:solidFill>
                  <a:schemeClr val="tx1">
                    <a:lumMod val="75000"/>
                    <a:lumOff val="25000"/>
                  </a:schemeClr>
                </a:solidFill>
              </a:rPr>
              <a:t>○○推進協議会，□□連絡会議が無数に開催されています。</a:t>
            </a:r>
            <a:endParaRPr lang="en-US" altLang="ja-JP" sz="1200" dirty="0" smtClean="0">
              <a:solidFill>
                <a:schemeClr val="tx1">
                  <a:lumMod val="75000"/>
                  <a:lumOff val="25000"/>
                </a:schemeClr>
              </a:solidFill>
            </a:endParaRPr>
          </a:p>
          <a:p>
            <a:pPr marL="0" indent="0">
              <a:buFont typeface="+mj-ea"/>
              <a:buNone/>
            </a:pPr>
            <a:r>
              <a:rPr lang="ja-JP" altLang="en-US" sz="1200" dirty="0" smtClean="0">
                <a:solidFill>
                  <a:schemeClr val="tx1">
                    <a:lumMod val="75000"/>
                    <a:lumOff val="25000"/>
                  </a:schemeClr>
                </a:solidFill>
              </a:rPr>
              <a:t>こうした会議は，得てして，年度末の「消化試合」になり，「今年も無事に終わって良かった」ということになりがちです。これでは，ソーシャル・キャピタルの醸成にはつながりません。協議会により，それぞれの組織・団体の取り組みが変わり，組織・団体間の新たな連携や協働が生まれるような会議の運営が求められます。行政職員にとっては，腕の見せ所とも言えます。</a:t>
            </a:r>
            <a:endParaRPr lang="en-US" altLang="ja-JP" sz="1200" dirty="0" smtClean="0">
              <a:solidFill>
                <a:schemeClr val="tx1">
                  <a:lumMod val="75000"/>
                  <a:lumOff val="25000"/>
                </a:schemeClr>
              </a:solidFill>
            </a:endParaRPr>
          </a:p>
          <a:p>
            <a:pPr marL="0" indent="0">
              <a:buFont typeface="+mj-ea"/>
              <a:buNone/>
            </a:pPr>
            <a:r>
              <a:rPr kumimoji="1" lang="ja-JP" altLang="en-US" sz="1200" dirty="0" smtClean="0">
                <a:solidFill>
                  <a:schemeClr val="tx1">
                    <a:lumMod val="75000"/>
                    <a:lumOff val="25000"/>
                  </a:schemeClr>
                </a:solidFill>
              </a:rPr>
              <a:t>３つ目は「</a:t>
            </a:r>
            <a:r>
              <a:rPr kumimoji="1" lang="ja-JP" altLang="en-US" sz="1200" dirty="0" smtClean="0">
                <a:solidFill>
                  <a:srgbClr val="0000FF"/>
                </a:solidFill>
              </a:rPr>
              <a:t>制度を変える」ことです。住民と協働での「まちづくり条例」を制定する自治体が増えてきています。こうした条例の制定により，住民組織活動を支援するための庁内連携や予算の獲得も容易になることが期待されます。</a:t>
            </a:r>
            <a:endParaRPr kumimoji="1" lang="en-US" altLang="ja-JP" sz="1200" dirty="0" smtClean="0">
              <a:solidFill>
                <a:srgbClr val="0000FF"/>
              </a:solidFill>
            </a:endParaRPr>
          </a:p>
          <a:p>
            <a:pPr marL="0" indent="0">
              <a:buFont typeface="+mj-ea"/>
              <a:buNone/>
            </a:pPr>
            <a:r>
              <a:rPr kumimoji="1" lang="ja-JP" altLang="en-US" sz="1200" dirty="0" smtClean="0">
                <a:solidFill>
                  <a:srgbClr val="0000FF"/>
                </a:solidFill>
              </a:rPr>
              <a:t>最後が「</a:t>
            </a:r>
            <a:r>
              <a:rPr lang="ja-JP" altLang="en-US" sz="1200" dirty="0" smtClean="0">
                <a:solidFill>
                  <a:srgbClr val="0000FF"/>
                </a:solidFill>
              </a:rPr>
              <a:t>環境を変える」ことです。</a:t>
            </a:r>
            <a:r>
              <a:rPr kumimoji="1" lang="ja-JP" altLang="en-US" sz="1200" dirty="0" smtClean="0">
                <a:solidFill>
                  <a:srgbClr val="FF33CC"/>
                </a:solidFill>
              </a:rPr>
              <a:t>人と人との交流しやすいまちづくり，具体的には，</a:t>
            </a:r>
            <a:r>
              <a:rPr kumimoji="1" lang="ja-JP" altLang="en-US" sz="1200" dirty="0" smtClean="0">
                <a:solidFill>
                  <a:schemeClr val="tx1">
                    <a:lumMod val="75000"/>
                    <a:lumOff val="25000"/>
                  </a:schemeClr>
                </a:solidFill>
              </a:rPr>
              <a:t>交流施設の柔軟な運営や公共交通機関の整備により車を運転できない人たちも交流を容易にするといった，環境整備が望まれます。</a:t>
            </a:r>
            <a:endParaRPr kumimoji="1" lang="en-US" altLang="ja-JP" sz="1200" dirty="0" smtClean="0">
              <a:solidFill>
                <a:schemeClr val="tx1">
                  <a:lumMod val="75000"/>
                  <a:lumOff val="25000"/>
                </a:schemeClr>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31</a:t>
            </a:fld>
            <a:endParaRPr kumimoji="1" lang="ja-JP" altLang="en-US"/>
          </a:p>
        </p:txBody>
      </p:sp>
    </p:spTree>
    <p:extLst>
      <p:ext uri="{BB962C8B-B14F-4D97-AF65-F5344CB8AC3E}">
        <p14:creationId xmlns:p14="http://schemas.microsoft.com/office/powerpoint/2010/main" val="2442636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冒頭に紹介した，「地域保健対策検討会報告書」には，ソーシャル・キャピタルの醸成と活用に向けて，以下のような記述がみられます。</a:t>
            </a:r>
          </a:p>
          <a:p>
            <a:r>
              <a:rPr kumimoji="1" lang="ja-JP" altLang="ja-JP" sz="1200" kern="1200" dirty="0" smtClean="0">
                <a:solidFill>
                  <a:schemeClr val="tx1"/>
                </a:solidFill>
                <a:effectLst/>
                <a:latin typeface="+mn-lt"/>
                <a:ea typeface="+mn-ea"/>
                <a:cs typeface="+mn-cs"/>
              </a:rPr>
              <a:t>世界に例を見ない高齢化社会を迎え，高齢者同士で支え合う社会，互いに障害を持ちながら助け合う社会を構築していくことが必要である。</a:t>
            </a:r>
          </a:p>
          <a:p>
            <a:r>
              <a:rPr kumimoji="1" lang="ja-JP" altLang="ja-JP" sz="1200" kern="1200" dirty="0" smtClean="0">
                <a:solidFill>
                  <a:schemeClr val="tx1"/>
                </a:solidFill>
                <a:effectLst/>
                <a:latin typeface="+mn-lt"/>
                <a:ea typeface="+mn-ea"/>
                <a:cs typeface="+mn-cs"/>
              </a:rPr>
              <a:t>具体的には，ソーシャル・キャピタルの核となりうる人材に対し，保健所・市町村保健センター等の行政が知識や技術の獲得を支援し，様々なソーシャル・キャピタルが参画する場，例として，健康づくりのための協議会を設定した上で，その「核」を中心とした住民主体（住民協働）の活動を展開することが望まれる。 </a:t>
            </a:r>
          </a:p>
          <a:p>
            <a:r>
              <a:rPr kumimoji="1" lang="ja-JP" altLang="ja-JP" sz="1200" kern="1200" dirty="0" smtClean="0">
                <a:solidFill>
                  <a:schemeClr val="tx1"/>
                </a:solidFill>
                <a:effectLst/>
                <a:latin typeface="+mn-lt"/>
                <a:ea typeface="+mn-ea"/>
                <a:cs typeface="+mn-cs"/>
              </a:rPr>
              <a:t>ここで，「ソーシャル・キャピタルの核となりうる人材」として，種々の住民組織の構成員が期待されていることは言うまでもありません。</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32</a:t>
            </a:fld>
            <a:endParaRPr kumimoji="1" lang="ja-JP" altLang="en-US"/>
          </a:p>
        </p:txBody>
      </p:sp>
    </p:spTree>
    <p:extLst>
      <p:ext uri="{BB962C8B-B14F-4D97-AF65-F5344CB8AC3E}">
        <p14:creationId xmlns:p14="http://schemas.microsoft.com/office/powerpoint/2010/main" val="3277692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ソーシャル・キャピタルの大切さは分かるが，忙しくて，それどころではないのが実際のところかもしれません。</a:t>
            </a:r>
            <a:endParaRPr kumimoji="1" lang="en-US" altLang="ja-JP" dirty="0" smtClean="0"/>
          </a:p>
          <a:p>
            <a:r>
              <a:rPr kumimoji="1" lang="ja-JP" altLang="en-US" sz="1200" dirty="0" smtClean="0">
                <a:solidFill>
                  <a:srgbClr val="0000FF"/>
                </a:solidFill>
              </a:rPr>
              <a:t>平成</a:t>
            </a:r>
            <a:r>
              <a:rPr kumimoji="1" lang="en-US" altLang="ja-JP" sz="1200" dirty="0" smtClean="0">
                <a:solidFill>
                  <a:srgbClr val="0000FF"/>
                </a:solidFill>
              </a:rPr>
              <a:t>25</a:t>
            </a:r>
            <a:r>
              <a:rPr kumimoji="1" lang="ja-JP" altLang="en-US" sz="1200" dirty="0" smtClean="0">
                <a:solidFill>
                  <a:srgbClr val="0000FF"/>
                </a:solidFill>
              </a:rPr>
              <a:t>年度に行われた全国保健師長会の研究（研究代表：松本珠代氏）では，時間的な余裕の有無に関わらず，ソーシャル・キャピタルの実践に取り組まれていたことが報告されています。</a:t>
            </a:r>
            <a:r>
              <a:rPr kumimoji="1" lang="ja-JP" altLang="en-US" sz="1200" dirty="0" smtClean="0">
                <a:solidFill>
                  <a:srgbClr val="FF33CC"/>
                </a:solidFill>
              </a:rPr>
              <a:t>忙しさを理由に，ソーシャル・キャピタルの醸成に取り組まずにいると，いつまでも忙しいままということになりかねません。</a:t>
            </a:r>
            <a:endParaRPr kumimoji="1" lang="en-US" altLang="ja-JP" sz="1200" dirty="0" smtClean="0">
              <a:solidFill>
                <a:srgbClr val="FF33CC"/>
              </a:solidFill>
            </a:endParaRPr>
          </a:p>
          <a:p>
            <a:r>
              <a:rPr lang="ja-JP" altLang="en-US" sz="1200" dirty="0" smtClean="0">
                <a:solidFill>
                  <a:srgbClr val="0000FF"/>
                </a:solidFill>
              </a:rPr>
              <a:t>地区担当制でないので，ソーシャル・キャピタルの醸成はできないという声も聞こえてきそうですが，</a:t>
            </a:r>
            <a:r>
              <a:rPr lang="ja-JP" altLang="en-US" sz="1200" dirty="0" smtClean="0">
                <a:solidFill>
                  <a:srgbClr val="FF33CC"/>
                </a:solidFill>
              </a:rPr>
              <a:t>上記の研究では，業務担当制であっても，ソーシャル・キャピタルの醸成に取り組んでいる率は同じでした。</a:t>
            </a:r>
            <a:endParaRPr lang="en-US" altLang="ja-JP" sz="1200" dirty="0" smtClean="0">
              <a:solidFill>
                <a:srgbClr val="FF33CC"/>
              </a:solidFill>
            </a:endParaRPr>
          </a:p>
          <a:p>
            <a:r>
              <a:rPr kumimoji="1" lang="ja-JP" altLang="en-US" sz="1200" dirty="0" smtClean="0">
                <a:solidFill>
                  <a:srgbClr val="0000FF"/>
                </a:solidFill>
              </a:rPr>
              <a:t>業務担当制でも，個別のケースへの支援，事業を実施する上での関係機関・団体との連携の機会はたくさんあります。丁寧に個別のケースについて関わる中で，周囲の人々や関係機関・団体と連携を図ることにより，</a:t>
            </a:r>
            <a:r>
              <a:rPr kumimoji="1" lang="ja-JP" altLang="en-US" sz="1200" dirty="0" smtClean="0">
                <a:solidFill>
                  <a:srgbClr val="FF33CC"/>
                </a:solidFill>
              </a:rPr>
              <a:t>ソーシャル・キャピタル醸成ができるはずです。</a:t>
            </a:r>
            <a:endParaRPr kumimoji="1" lang="en-US" altLang="ja-JP" sz="1200" dirty="0" smtClean="0">
              <a:solidFill>
                <a:srgbClr val="FF33CC"/>
              </a:solidFill>
            </a:endParaRPr>
          </a:p>
          <a:p>
            <a:r>
              <a:rPr kumimoji="1" lang="ja-JP" altLang="en-US" sz="1200" dirty="0" smtClean="0">
                <a:solidFill>
                  <a:srgbClr val="FF33CC"/>
                </a:solidFill>
              </a:rPr>
              <a:t>先のスライドでも触れたように，忙しいなか，必要な人々をつなぎ，ネットワークや信頼関係を構築しておけば，次からは関わりがよりスムーズできるようになります。</a:t>
            </a:r>
            <a:endParaRPr kumimoji="1" lang="en-US" altLang="ja-JP" sz="1200" dirty="0" smtClean="0">
              <a:solidFill>
                <a:srgbClr val="FF33CC"/>
              </a:solidFill>
            </a:endParaRPr>
          </a:p>
          <a:p>
            <a:r>
              <a:rPr kumimoji="1" lang="ja-JP" altLang="en-US" sz="1200" dirty="0" smtClean="0">
                <a:solidFill>
                  <a:srgbClr val="FF33CC"/>
                </a:solidFill>
              </a:rPr>
              <a:t>ソーシャル・キャピタルの醸成や活用は，ポピュレーションアプローチであると捉えられがちですが，ハイリスクアプローチにおいても，ソーシャル・キャピタルの醸成や活用は有効であり，ハイリスクアプローチを通して，ソーシャル・キャピタルの醸成が可能であることを忘れないでほし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33</a:t>
            </a:fld>
            <a:endParaRPr kumimoji="1" lang="ja-JP" altLang="en-US"/>
          </a:p>
        </p:txBody>
      </p:sp>
    </p:spTree>
    <p:extLst>
      <p:ext uri="{BB962C8B-B14F-4D97-AF65-F5344CB8AC3E}">
        <p14:creationId xmlns:p14="http://schemas.microsoft.com/office/powerpoint/2010/main" val="1393882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これは，保健活動におけるソーシャル・キャピタルの位置付けを図にしたものです。</a:t>
            </a:r>
            <a:endParaRPr kumimoji="1" lang="en-US" altLang="ja-JP" dirty="0" smtClean="0"/>
          </a:p>
          <a:p>
            <a:r>
              <a:rPr kumimoji="1" lang="ja-JP" altLang="en-US" dirty="0" smtClean="0"/>
              <a:t>左側の図は，多くの自治体の保健担当課の事務分掌をイメージしています。住民組織の育成・支援が健康増進担当保健師の誰かの事務分掌に割り当てられていないでしょうか？　メタボ対策に追われる生活習慣病対策の担当者も地域ケア会議の開催で忙しい介護予防担当も，住民組織の育成・支援どころではないという状況かもしれません。しかし，住民組織活動を通じたソーシャル・キャピタルの醸成・活用は，</a:t>
            </a:r>
            <a:r>
              <a:rPr kumimoji="1" lang="en-US" altLang="ja-JP" dirty="0" smtClean="0"/>
              <a:t>1</a:t>
            </a:r>
            <a:r>
              <a:rPr kumimoji="1" lang="ja-JP" altLang="en-US" dirty="0" smtClean="0"/>
              <a:t>人の担当の取り組みで実現できるものではありません。</a:t>
            </a:r>
            <a:endParaRPr kumimoji="1" lang="en-US" altLang="ja-JP" dirty="0" smtClean="0"/>
          </a:p>
          <a:p>
            <a:r>
              <a:rPr kumimoji="1" lang="ja-JP" altLang="en-US" dirty="0" smtClean="0"/>
              <a:t>先ほども述べたように，業務担当で，ハイリスクアプローチに追われていても，活動を通して，ソーシャル・キャピタルを醸成する機会はたくさんあります。業務担当であれば，各種の推進協議会の運営が事務分掌に含まれているでしょう。</a:t>
            </a:r>
            <a:endParaRPr kumimoji="1" lang="en-US" altLang="ja-JP" dirty="0" smtClean="0"/>
          </a:p>
          <a:p>
            <a:r>
              <a:rPr kumimoji="1" lang="ja-JP" altLang="en-US" dirty="0" smtClean="0"/>
              <a:t>そこで，右に示した図のように，どの担当であっても，住民組織活動を通じたソーシャル・キャピタルの醸成・活用に取り組むことが必要なのです。そのことにより，それぞれの担当業務の活動の質を向上させることができますし，健康なまちづくりを実現することにもつながりま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34</a:t>
            </a:fld>
            <a:endParaRPr kumimoji="1" lang="ja-JP" altLang="en-US"/>
          </a:p>
        </p:txBody>
      </p:sp>
    </p:spTree>
    <p:extLst>
      <p:ext uri="{BB962C8B-B14F-4D97-AF65-F5344CB8AC3E}">
        <p14:creationId xmlns:p14="http://schemas.microsoft.com/office/powerpoint/2010/main" val="2635190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では，ソーシャル・キャピタルと住民組織活動という，今回の講義の核心に触れていきたいと思います。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35</a:t>
            </a:fld>
            <a:endParaRPr kumimoji="1" lang="ja-JP" altLang="en-US"/>
          </a:p>
        </p:txBody>
      </p:sp>
    </p:spTree>
    <p:extLst>
      <p:ext uri="{BB962C8B-B14F-4D97-AF65-F5344CB8AC3E}">
        <p14:creationId xmlns:p14="http://schemas.microsoft.com/office/powerpoint/2010/main" val="3146309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a:t>
            </a:r>
            <a:r>
              <a:rPr lang="ja-JP" altLang="en-US" sz="1200" dirty="0" smtClean="0">
                <a:solidFill>
                  <a:srgbClr val="0000FF"/>
                </a:solidFill>
              </a:rPr>
              <a:t>地域保健対策検討会報告書</a:t>
            </a:r>
            <a:r>
              <a:rPr kumimoji="1" lang="ja-JP" altLang="en-US" dirty="0" smtClean="0"/>
              <a:t>」に記載された</a:t>
            </a:r>
            <a:r>
              <a:rPr lang="ja-JP" altLang="en-US" sz="1200" spc="-100" dirty="0" smtClean="0">
                <a:solidFill>
                  <a:srgbClr val="FF0000"/>
                </a:solidFill>
              </a:rPr>
              <a:t>保健医療分野におけるソーシャル・キャピタルの類型です。</a:t>
            </a:r>
            <a:endParaRPr lang="en-US" altLang="ja-JP" sz="1200" spc="-100" dirty="0" smtClean="0">
              <a:solidFill>
                <a:srgbClr val="FF0000"/>
              </a:solidFill>
            </a:endParaRPr>
          </a:p>
          <a:p>
            <a:r>
              <a:rPr kumimoji="1" lang="ja-JP" altLang="en-US" sz="1200" spc="-100" dirty="0" smtClean="0">
                <a:solidFill>
                  <a:srgbClr val="FF0000"/>
                </a:solidFill>
              </a:rPr>
              <a:t>内容的にはソーシャル・キャピタルというよりも，ネットワークの分類といった方が正確ですが，以下のような５つに分類しています。</a:t>
            </a:r>
            <a:endParaRPr kumimoji="1" lang="en-US" altLang="ja-JP" sz="1200" spc="-100" dirty="0" smtClean="0">
              <a:solidFill>
                <a:srgbClr val="FF0000"/>
              </a:solidFill>
            </a:endParaRPr>
          </a:p>
          <a:p>
            <a:r>
              <a:rPr kumimoji="1" lang="ja-JP" altLang="en-US" dirty="0" smtClean="0"/>
              <a:t>まず，住民の生活の場としての地縁に基づくネットワークで，自治会，老人クラブ，こども会，ＰＴＡ等も含まれます。</a:t>
            </a:r>
            <a:endParaRPr kumimoji="1" lang="en-US" altLang="ja-JP" dirty="0" smtClean="0"/>
          </a:p>
          <a:p>
            <a:r>
              <a:rPr kumimoji="1" lang="ja-JP" altLang="en-US" dirty="0" smtClean="0"/>
              <a:t>次に，価値観や経験を共有し，健康課題の解決に強い動機をもつネットワークで，その代表例として，保健活動推進員等が挙げられており，食生活改善推進員や健康づくり推進員等，行政にとってかかわりの深い住民組織の多くがこれに分類されます。</a:t>
            </a:r>
            <a:endParaRPr kumimoji="1" lang="en-US" altLang="ja-JP" dirty="0" smtClean="0"/>
          </a:p>
          <a:p>
            <a:r>
              <a:rPr kumimoji="1" lang="ja-JP" altLang="en-US" dirty="0" smtClean="0"/>
              <a:t>次の職業を通じて住民の健康課題を共有するネットワークは，生活衛生・食品安全関係同業組合等が代表例として挙げられていますが，医師会や歯科医師会，薬剤師会，看護協会も含まれると言えば，イメージしやすいでしょう。</a:t>
            </a:r>
            <a:endParaRPr kumimoji="1" lang="en-US" altLang="ja-JP" dirty="0" smtClean="0"/>
          </a:p>
          <a:p>
            <a:r>
              <a:rPr kumimoji="1" lang="ja-JP" altLang="en-US" dirty="0" smtClean="0"/>
              <a:t>あとの２つは，これまで，保健活動において，必ずしも連携が十分にできていない領域におけるネットワークです。これらの領域におけるソーシャル・キャピタルの醸成・活用をどう進めるかが，これからの重要な課題です。</a:t>
            </a:r>
          </a:p>
          <a:p>
            <a:r>
              <a:rPr kumimoji="1" lang="ja-JP" altLang="en-US" dirty="0" smtClean="0"/>
              <a:t>これまで，学校保健との連携というくくりで，議論されてきましたが，保護者や地域住民との交流の場という文脈で議論されることは少なかったかもしれません。現代の学校は，子どもたちの登下校の安全確保を含め，地域住民との連携なしには成り立たないという危機感から，地域との連携を深めたいという姿勢を打ち出しています。こうした背景を理解しながら，学校へのアプローチを再度考えるべきでしょう。</a:t>
            </a:r>
            <a:endParaRPr kumimoji="1" lang="en-US" altLang="ja-JP" dirty="0" smtClean="0"/>
          </a:p>
          <a:p>
            <a:r>
              <a:rPr kumimoji="1" lang="ja-JP" altLang="en-US" dirty="0" smtClean="0"/>
              <a:t>産業保健との連携は，従業員の健康管理等が中心でしたが，企業の地域社会への社会的責任を果たしたいという思いも強くなってきています。企業と</a:t>
            </a:r>
            <a:r>
              <a:rPr kumimoji="1" lang="en-US" altLang="ja-JP" dirty="0" smtClean="0"/>
              <a:t>Win-Win</a:t>
            </a:r>
            <a:r>
              <a:rPr kumimoji="1" lang="ja-JP" altLang="en-US" dirty="0" smtClean="0"/>
              <a:t>の関係で連携を模索することも重要でしょう。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36</a:t>
            </a:fld>
            <a:endParaRPr kumimoji="1" lang="ja-JP" altLang="en-US"/>
          </a:p>
        </p:txBody>
      </p:sp>
    </p:spTree>
    <p:extLst>
      <p:ext uri="{BB962C8B-B14F-4D97-AF65-F5344CB8AC3E}">
        <p14:creationId xmlns:p14="http://schemas.microsoft.com/office/powerpoint/2010/main" val="2476712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地域保健におけるソーシャル・キャピタルの類型を紹介しましたが，地域保健活動において，健康づくり推進員等をはじめとする住民組織がソーシャル・キャピタルの中核をなす存在であることは，異論がない所でしょう。</a:t>
            </a:r>
          </a:p>
          <a:p>
            <a:r>
              <a:rPr kumimoji="1" lang="ja-JP" altLang="ja-JP" sz="1200" kern="1200" dirty="0" smtClean="0">
                <a:solidFill>
                  <a:schemeClr val="tx1"/>
                </a:solidFill>
                <a:effectLst/>
                <a:latin typeface="+mn-lt"/>
                <a:ea typeface="+mn-ea"/>
                <a:cs typeface="+mn-cs"/>
              </a:rPr>
              <a:t>しかし，こうした組織の構成員数は，</a:t>
            </a:r>
            <a:r>
              <a:rPr kumimoji="1" lang="en-US" altLang="ja-JP" sz="1200" kern="1200" dirty="0" smtClean="0">
                <a:solidFill>
                  <a:schemeClr val="tx1"/>
                </a:solidFill>
                <a:effectLst/>
                <a:latin typeface="+mn-lt"/>
                <a:ea typeface="+mn-ea"/>
                <a:cs typeface="+mn-cs"/>
              </a:rPr>
              <a:t>1997</a:t>
            </a:r>
            <a:r>
              <a:rPr kumimoji="1" lang="ja-JP" altLang="ja-JP" sz="1200" kern="1200" dirty="0" smtClean="0">
                <a:solidFill>
                  <a:schemeClr val="tx1"/>
                </a:solidFill>
                <a:effectLst/>
                <a:latin typeface="+mn-lt"/>
                <a:ea typeface="+mn-ea"/>
                <a:cs typeface="+mn-cs"/>
              </a:rPr>
              <a:t>年の地域保健法施行後，徐々に減少し，市町村合併を機に，さらに減少傾向に拍車がかかっています。</a:t>
            </a:r>
          </a:p>
          <a:p>
            <a:r>
              <a:rPr kumimoji="1" lang="ja-JP" altLang="ja-JP" sz="1200" kern="1200" dirty="0" smtClean="0">
                <a:solidFill>
                  <a:schemeClr val="tx1"/>
                </a:solidFill>
                <a:effectLst/>
                <a:latin typeface="+mn-lt"/>
                <a:ea typeface="+mn-ea"/>
                <a:cs typeface="+mn-cs"/>
              </a:rPr>
              <a:t>全国の９割の自治体にある「食生活改善推進員」は</a:t>
            </a:r>
            <a:r>
              <a:rPr kumimoji="1" lang="en-US" altLang="ja-JP" sz="1200" kern="1200" dirty="0" smtClean="0">
                <a:solidFill>
                  <a:schemeClr val="tx1"/>
                </a:solidFill>
                <a:effectLst/>
                <a:latin typeface="+mn-lt"/>
                <a:ea typeface="+mn-ea"/>
                <a:cs typeface="+mn-cs"/>
              </a:rPr>
              <a:t>1998</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22</a:t>
            </a:r>
            <a:r>
              <a:rPr kumimoji="1" lang="ja-JP" altLang="ja-JP" sz="1200" kern="1200" dirty="0" smtClean="0">
                <a:solidFill>
                  <a:schemeClr val="tx1"/>
                </a:solidFill>
                <a:effectLst/>
                <a:latin typeface="+mn-lt"/>
                <a:ea typeface="+mn-ea"/>
                <a:cs typeface="+mn-cs"/>
              </a:rPr>
              <a:t>万人をピークに，</a:t>
            </a:r>
            <a:r>
              <a:rPr kumimoji="1" lang="en-US" altLang="ja-JP" sz="1200" kern="1200" dirty="0" smtClean="0">
                <a:solidFill>
                  <a:schemeClr val="tx1"/>
                </a:solidFill>
                <a:effectLst/>
                <a:latin typeface="+mn-lt"/>
                <a:ea typeface="+mn-ea"/>
                <a:cs typeface="+mn-cs"/>
              </a:rPr>
              <a:t>2012</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17</a:t>
            </a:r>
            <a:r>
              <a:rPr kumimoji="1" lang="ja-JP" altLang="ja-JP" sz="1200" kern="1200" dirty="0" smtClean="0">
                <a:solidFill>
                  <a:schemeClr val="tx1"/>
                </a:solidFill>
                <a:effectLst/>
                <a:latin typeface="+mn-lt"/>
                <a:ea typeface="+mn-ea"/>
                <a:cs typeface="+mn-cs"/>
              </a:rPr>
              <a:t>万人に減少しています。</a:t>
            </a:r>
          </a:p>
          <a:p>
            <a:r>
              <a:rPr kumimoji="1" lang="ja-JP" altLang="ja-JP" sz="1200" kern="1200" dirty="0" smtClean="0">
                <a:solidFill>
                  <a:schemeClr val="tx1"/>
                </a:solidFill>
                <a:effectLst/>
                <a:latin typeface="+mn-lt"/>
                <a:ea typeface="+mn-ea"/>
                <a:cs typeface="+mn-cs"/>
              </a:rPr>
              <a:t>「愛育班員」は，</a:t>
            </a:r>
            <a:r>
              <a:rPr kumimoji="1" lang="en-US" altLang="ja-JP" sz="1200" kern="1200" dirty="0" smtClean="0">
                <a:solidFill>
                  <a:schemeClr val="tx1"/>
                </a:solidFill>
                <a:effectLst/>
                <a:latin typeface="+mn-lt"/>
                <a:ea typeface="+mn-ea"/>
                <a:cs typeface="+mn-cs"/>
              </a:rPr>
              <a:t>1993</a:t>
            </a:r>
            <a:r>
              <a:rPr kumimoji="1" lang="ja-JP" altLang="ja-JP" sz="1200" kern="1200" dirty="0" smtClean="0">
                <a:solidFill>
                  <a:schemeClr val="tx1"/>
                </a:solidFill>
                <a:effectLst/>
                <a:latin typeface="+mn-lt"/>
                <a:ea typeface="+mn-ea"/>
                <a:cs typeface="+mn-cs"/>
              </a:rPr>
              <a:t>年の７万人から，４万２千人にまで減っています。</a:t>
            </a:r>
          </a:p>
          <a:p>
            <a:r>
              <a:rPr kumimoji="1" lang="ja-JP" altLang="ja-JP" sz="1200" kern="1200" dirty="0" smtClean="0">
                <a:solidFill>
                  <a:schemeClr val="tx1"/>
                </a:solidFill>
                <a:effectLst/>
                <a:latin typeface="+mn-lt"/>
                <a:ea typeface="+mn-ea"/>
                <a:cs typeface="+mn-cs"/>
              </a:rPr>
              <a:t>日本のソーシャル・キャピタルの代表例として，高い評価を得ている長野県の保健補導員等も，</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14,000</a:t>
            </a:r>
            <a:r>
              <a:rPr kumimoji="1" lang="ja-JP" altLang="ja-JP" sz="1200" kern="1200" dirty="0" smtClean="0">
                <a:solidFill>
                  <a:schemeClr val="tx1"/>
                </a:solidFill>
                <a:effectLst/>
                <a:latin typeface="+mn-lt"/>
                <a:ea typeface="+mn-ea"/>
                <a:cs typeface="+mn-cs"/>
              </a:rPr>
              <a:t>人を超えていたものが，</a:t>
            </a:r>
            <a:r>
              <a:rPr kumimoji="1" lang="en-US" altLang="ja-JP" sz="1200" kern="1200" dirty="0" smtClean="0">
                <a:solidFill>
                  <a:schemeClr val="tx1"/>
                </a:solidFill>
                <a:effectLst/>
                <a:latin typeface="+mn-lt"/>
                <a:ea typeface="+mn-ea"/>
                <a:cs typeface="+mn-cs"/>
              </a:rPr>
              <a:t>11,000</a:t>
            </a:r>
            <a:r>
              <a:rPr kumimoji="1" lang="ja-JP" altLang="ja-JP" sz="1200" kern="1200" dirty="0" smtClean="0">
                <a:solidFill>
                  <a:schemeClr val="tx1"/>
                </a:solidFill>
                <a:effectLst/>
                <a:latin typeface="+mn-lt"/>
                <a:ea typeface="+mn-ea"/>
                <a:cs typeface="+mn-cs"/>
              </a:rPr>
              <a:t>人を下回っている状況です。</a:t>
            </a:r>
          </a:p>
          <a:p>
            <a:r>
              <a:rPr kumimoji="1" lang="ja-JP" altLang="ja-JP" sz="1200" kern="1200" dirty="0" smtClean="0">
                <a:solidFill>
                  <a:schemeClr val="tx1"/>
                </a:solidFill>
                <a:effectLst/>
                <a:latin typeface="+mn-lt"/>
                <a:ea typeface="+mn-ea"/>
                <a:cs typeface="+mn-cs"/>
              </a:rPr>
              <a:t>ソーシャル・キャピタルが注目される中で，従来からの住民組織活動は退潮傾向にあるのです。</a:t>
            </a:r>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37</a:t>
            </a:fld>
            <a:endParaRPr kumimoji="1" lang="ja-JP" altLang="en-US"/>
          </a:p>
        </p:txBody>
      </p:sp>
    </p:spTree>
    <p:extLst>
      <p:ext uri="{BB962C8B-B14F-4D97-AF65-F5344CB8AC3E}">
        <p14:creationId xmlns:p14="http://schemas.microsoft.com/office/powerpoint/2010/main" val="3543169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そこで，多くの方が疑問に思うのは，</a:t>
            </a:r>
            <a:r>
              <a:rPr kumimoji="1" lang="ja-JP" altLang="en-US" sz="1200" dirty="0" smtClean="0">
                <a:solidFill>
                  <a:srgbClr val="FF0000"/>
                </a:solidFill>
              </a:rPr>
              <a:t>住民組織活動とソーシャル・キャピタルはどこが違うのか？　そして，どこが同じなのかということで，その点について考えてみたいと思います。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38</a:t>
            </a:fld>
            <a:endParaRPr kumimoji="1" lang="ja-JP" altLang="en-US"/>
          </a:p>
        </p:txBody>
      </p:sp>
    </p:spTree>
    <p:extLst>
      <p:ext uri="{BB962C8B-B14F-4D97-AF65-F5344CB8AC3E}">
        <p14:creationId xmlns:p14="http://schemas.microsoft.com/office/powerpoint/2010/main" val="500858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住民組織活動とソーシャル・キャピタルの関係を理解するうえで，象徴的な事例を紹介したいと思います。</a:t>
            </a:r>
          </a:p>
          <a:p>
            <a:r>
              <a:rPr kumimoji="1" lang="ja-JP" altLang="ja-JP" sz="1200" kern="1200" dirty="0" smtClean="0">
                <a:solidFill>
                  <a:schemeClr val="tx1"/>
                </a:solidFill>
                <a:effectLst/>
                <a:latin typeface="+mn-lt"/>
                <a:ea typeface="+mn-ea"/>
                <a:cs typeface="+mn-cs"/>
              </a:rPr>
              <a:t>昨年度の当研究班では，全国</a:t>
            </a:r>
            <a:r>
              <a:rPr kumimoji="1" lang="en-US" altLang="ja-JP" sz="1200" kern="1200" dirty="0" smtClean="0">
                <a:solidFill>
                  <a:schemeClr val="tx1"/>
                </a:solidFill>
                <a:effectLst/>
                <a:latin typeface="+mn-lt"/>
                <a:ea typeface="+mn-ea"/>
                <a:cs typeface="+mn-cs"/>
              </a:rPr>
              <a:t>12</a:t>
            </a:r>
            <a:r>
              <a:rPr kumimoji="1" lang="ja-JP" altLang="ja-JP" sz="1200" kern="1200" dirty="0" smtClean="0">
                <a:solidFill>
                  <a:schemeClr val="tx1"/>
                </a:solidFill>
                <a:effectLst/>
                <a:latin typeface="+mn-lt"/>
                <a:ea typeface="+mn-ea"/>
                <a:cs typeface="+mn-cs"/>
              </a:rPr>
              <a:t>の自治体の訪問調査を実施しましたが，その一つである岡山市の愛育委員の取り組みを紹介したいと思います。</a:t>
            </a:r>
          </a:p>
          <a:p>
            <a:r>
              <a:rPr kumimoji="1" lang="ja-JP" altLang="ja-JP" sz="1200" kern="1200" dirty="0" smtClean="0">
                <a:solidFill>
                  <a:schemeClr val="tx1"/>
                </a:solidFill>
                <a:effectLst/>
                <a:latin typeface="+mn-lt"/>
                <a:ea typeface="+mn-ea"/>
                <a:cs typeface="+mn-cs"/>
              </a:rPr>
              <a:t>岡山市の愛育委員は，「こんにちは赤ちゃん事業」で，生後４か月までに，９割を超える乳児家庭を訪問し，若い親子と町内会を「つなぐ」役割を果たしていました。</a:t>
            </a:r>
          </a:p>
          <a:p>
            <a:r>
              <a:rPr kumimoji="1" lang="ja-JP" altLang="ja-JP" sz="1200" kern="1200" dirty="0" smtClean="0">
                <a:solidFill>
                  <a:schemeClr val="tx1"/>
                </a:solidFill>
                <a:effectLst/>
                <a:latin typeface="+mn-lt"/>
                <a:ea typeface="+mn-ea"/>
                <a:cs typeface="+mn-cs"/>
              </a:rPr>
              <a:t>こうした活動は，全国の愛育班の活動や母子保健推進員の活動でも取り組まれていることですが，地域によっては，「個人情報の保護」を理由に，行政から出生の情報が提供されず，活動が進まないという声も聞かれています。</a:t>
            </a:r>
          </a:p>
          <a:p>
            <a:r>
              <a:rPr kumimoji="1" lang="ja-JP" altLang="ja-JP" sz="1200" kern="1200" dirty="0" smtClean="0">
                <a:solidFill>
                  <a:schemeClr val="tx1"/>
                </a:solidFill>
                <a:effectLst/>
                <a:latin typeface="+mn-lt"/>
                <a:ea typeface="+mn-ea"/>
                <a:cs typeface="+mn-cs"/>
              </a:rPr>
              <a:t>岡山市では，出生届けを受理する際に，「こんにちは赤ちゃん事業」で訪問をするために，愛育委員に出生の情報を提供していいかどうか，親に了解を取っています。その結果，９割を超える親から了解を得ています。</a:t>
            </a:r>
          </a:p>
          <a:p>
            <a:r>
              <a:rPr kumimoji="1" lang="ja-JP" altLang="ja-JP" sz="1200" kern="1200" dirty="0" smtClean="0">
                <a:solidFill>
                  <a:schemeClr val="tx1"/>
                </a:solidFill>
                <a:effectLst/>
                <a:latin typeface="+mn-lt"/>
                <a:ea typeface="+mn-ea"/>
                <a:cs typeface="+mn-cs"/>
              </a:rPr>
              <a:t>岡山市の愛育委員は，これまでの活動により，地域住民からの「信用」を付与されていることから，行政から個人情報を含む「地域の情報」が得られ，その結果，「活動の場」が提供されて，すばらしい活動が実践できていたのです。</a:t>
            </a:r>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39</a:t>
            </a:fld>
            <a:endParaRPr kumimoji="1" lang="ja-JP" altLang="en-US"/>
          </a:p>
        </p:txBody>
      </p:sp>
    </p:spTree>
    <p:extLst>
      <p:ext uri="{BB962C8B-B14F-4D97-AF65-F5344CB8AC3E}">
        <p14:creationId xmlns:p14="http://schemas.microsoft.com/office/powerpoint/2010/main" val="140412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多くの地域保健関係者がソーシャル・キャピタルという言葉を耳にするようになったのは，平成</a:t>
            </a:r>
            <a:r>
              <a:rPr kumimoji="1" lang="en-US" altLang="ja-JP" dirty="0" smtClean="0"/>
              <a:t>24</a:t>
            </a:r>
            <a:r>
              <a:rPr kumimoji="1" lang="ja-JP" altLang="en-US" dirty="0" smtClean="0"/>
              <a:t>年７月に発表された「</a:t>
            </a:r>
            <a:r>
              <a:rPr kumimoji="1" lang="ja-JP" altLang="en-US" sz="1200" b="0" i="0" u="none" strike="noStrike" kern="1200" baseline="0" dirty="0" smtClean="0">
                <a:solidFill>
                  <a:schemeClr val="tx1"/>
                </a:solidFill>
                <a:latin typeface="+mn-lt"/>
                <a:ea typeface="+mn-ea"/>
                <a:cs typeface="+mn-cs"/>
              </a:rPr>
              <a:t>地域保健対策の推進に関する基本的な指針」の中で，これからの地域保健活動の鍵を握る概念として紹介されて以来でしょう。</a:t>
            </a:r>
            <a:endParaRPr kumimoji="1" lang="en-US" altLang="ja-JP"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lt"/>
                <a:ea typeface="+mn-ea"/>
                <a:cs typeface="+mn-cs"/>
              </a:rPr>
              <a:t>この指針のもとになった「</a:t>
            </a:r>
            <a:r>
              <a:rPr lang="ja-JP" altLang="en-US" sz="1200" dirty="0" smtClean="0">
                <a:solidFill>
                  <a:schemeClr val="tx1">
                    <a:lumMod val="75000"/>
                    <a:lumOff val="25000"/>
                  </a:schemeClr>
                </a:solidFill>
              </a:rPr>
              <a:t>地域保健対策検討会報告書」には，ソーシャル・キャピタルについて，次のように紹介されています。</a:t>
            </a:r>
            <a:endParaRPr lang="en-US" altLang="ja-JP" sz="1200"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rPr>
              <a:t>ソーシャル・キャピタル（</a:t>
            </a:r>
            <a:r>
              <a:rPr lang="en-US" altLang="ja-JP" sz="1200" dirty="0" smtClean="0">
                <a:solidFill>
                  <a:srgbClr val="0000FF"/>
                </a:solidFill>
                <a:latin typeface="Century" pitchFamily="18" charset="0"/>
              </a:rPr>
              <a:t>Social Capital</a:t>
            </a:r>
            <a:r>
              <a:rPr lang="ja-JP" altLang="en-US" sz="1200" dirty="0" smtClean="0">
                <a:solidFill>
                  <a:srgbClr val="0000FF"/>
                </a:solidFill>
              </a:rPr>
              <a:t>）は，</a:t>
            </a:r>
            <a:r>
              <a:rPr lang="ja-JP" altLang="en-US" sz="1200" dirty="0" smtClean="0">
                <a:solidFill>
                  <a:srgbClr val="FF33CC"/>
                </a:solidFill>
                <a:effectLst>
                  <a:outerShdw blurRad="38100" dist="38100" dir="2700000" algn="tl">
                    <a:srgbClr val="000000">
                      <a:alpha val="43137"/>
                    </a:srgbClr>
                  </a:outerShdw>
                </a:effectLst>
              </a:rPr>
              <a:t>「信頼」「社会規範」「ネットワーク」</a:t>
            </a:r>
            <a:r>
              <a:rPr lang="ja-JP" altLang="en-US" sz="1200" dirty="0" smtClean="0">
                <a:solidFill>
                  <a:srgbClr val="0000FF"/>
                </a:solidFill>
              </a:rPr>
              <a:t>といった人々の協調行動の活発化により，</a:t>
            </a:r>
            <a:r>
              <a:rPr lang="ja-JP" altLang="en-US" sz="1200" dirty="0" smtClean="0">
                <a:solidFill>
                  <a:srgbClr val="0000FF"/>
                </a:solidFill>
                <a:effectLst>
                  <a:outerShdw blurRad="38100" dist="38100" dir="2700000" algn="tl">
                    <a:srgbClr val="000000">
                      <a:alpha val="43137"/>
                    </a:srgbClr>
                  </a:outerShdw>
                </a:effectLst>
              </a:rPr>
              <a:t>社会の効率性</a:t>
            </a:r>
            <a:r>
              <a:rPr lang="ja-JP" altLang="en-US" sz="1200" dirty="0" smtClean="0">
                <a:solidFill>
                  <a:srgbClr val="0000FF"/>
                </a:solidFill>
              </a:rPr>
              <a:t>を高めることができる社会組織に特徴的な資本を意味し，従来の</a:t>
            </a:r>
            <a:r>
              <a:rPr lang="ja-JP" altLang="en-US" sz="1200" dirty="0" smtClean="0">
                <a:solidFill>
                  <a:srgbClr val="0000FF"/>
                </a:solidFill>
                <a:effectLst>
                  <a:outerShdw blurRad="38100" dist="38100" dir="2700000" algn="tl">
                    <a:srgbClr val="000000">
                      <a:alpha val="43137"/>
                    </a:srgbClr>
                  </a:outerShdw>
                </a:effectLst>
              </a:rPr>
              <a:t>物的資本</a:t>
            </a:r>
            <a:r>
              <a:rPr lang="ja-JP" altLang="en-US" sz="1200" dirty="0" smtClean="0">
                <a:solidFill>
                  <a:srgbClr val="0000FF"/>
                </a:solidFill>
              </a:rPr>
              <a:t>，</a:t>
            </a:r>
            <a:r>
              <a:rPr lang="ja-JP" altLang="en-US" sz="1200" dirty="0" smtClean="0">
                <a:solidFill>
                  <a:srgbClr val="0000FF"/>
                </a:solidFill>
                <a:effectLst>
                  <a:outerShdw blurRad="38100" dist="38100" dir="2700000" algn="tl">
                    <a:srgbClr val="000000">
                      <a:alpha val="43137"/>
                    </a:srgbClr>
                  </a:outerShdw>
                </a:effectLst>
              </a:rPr>
              <a:t>人的資本</a:t>
            </a:r>
            <a:r>
              <a:rPr lang="ja-JP" altLang="en-US" sz="1200" dirty="0" smtClean="0">
                <a:solidFill>
                  <a:srgbClr val="0000FF"/>
                </a:solidFill>
              </a:rPr>
              <a:t>などとならぶ新しい概念です。</a:t>
            </a:r>
            <a:endParaRPr lang="en-US" altLang="ja-JP" sz="1200" dirty="0" smtClean="0">
              <a:solidFill>
                <a:srgbClr val="0000FF"/>
              </a:solidFill>
            </a:endParaRPr>
          </a:p>
          <a:p>
            <a:r>
              <a:rPr kumimoji="1" lang="ja-JP" altLang="en-US" dirty="0" smtClean="0"/>
              <a:t>こうした説明を聞いただけで，ソーシャル・キャピタルについて理解いただければ良いのですが，なかなか難しいのが現状です。</a:t>
            </a:r>
            <a:endParaRPr kumimoji="1" lang="en-US" altLang="ja-JP" dirty="0" smtClean="0"/>
          </a:p>
          <a:p>
            <a:r>
              <a:rPr kumimoji="1" lang="ja-JP" altLang="en-US" dirty="0" smtClean="0"/>
              <a:t>このソーシャル・キャピタルの定義で重要なのは，「社会の効率性」という言葉です。ソーシャル・キャピタルが脚光を浴びることになったのは，</a:t>
            </a:r>
            <a:r>
              <a:rPr kumimoji="1" lang="ja-JP" altLang="en-US" sz="1200" dirty="0" smtClean="0"/>
              <a:t>政治学者 ロバート・パットナムの研究でした。彼は，</a:t>
            </a:r>
            <a:r>
              <a:rPr lang="ja-JP" altLang="en-US" sz="1200" dirty="0" smtClean="0"/>
              <a:t>イタリア</a:t>
            </a:r>
            <a:r>
              <a:rPr kumimoji="1" lang="ja-JP" altLang="en-US" sz="1200" dirty="0" smtClean="0"/>
              <a:t>北部の都市の方が，南部の都市に比べ</a:t>
            </a:r>
            <a:r>
              <a:rPr lang="ja-JP" altLang="en-US" sz="1200" dirty="0" smtClean="0"/>
              <a:t>て</a:t>
            </a:r>
            <a:r>
              <a:rPr kumimoji="1" lang="ja-JP" altLang="en-US" sz="1200" dirty="0" smtClean="0"/>
              <a:t>，行政サービスに対する市民の満足度が高いことに注目します。</a:t>
            </a:r>
            <a:endParaRPr kumimoji="1" lang="en-US" altLang="ja-JP" sz="1200" dirty="0" smtClean="0"/>
          </a:p>
          <a:p>
            <a:r>
              <a:rPr kumimoji="1" lang="ja-JP" altLang="en-US" sz="1200" dirty="0" smtClean="0"/>
              <a:t>同じ予算を投入して様々な行政サービスを提供しても，地域によって住民の満足度が異なっていた，言い換えれば，行政サービスの効率が大きく異なっていたのです。</a:t>
            </a:r>
            <a:endParaRPr kumimoji="1" lang="en-US" altLang="ja-JP" sz="1200" dirty="0" smtClean="0"/>
          </a:p>
          <a:p>
            <a:r>
              <a:rPr kumimoji="1" lang="ja-JP" altLang="en-US" sz="1200" dirty="0" smtClean="0"/>
              <a:t>彼は，その背景として，ソーシャル・キャピタルの存在を指摘したのです。</a:t>
            </a:r>
            <a:endParaRPr kumimoji="1" lang="en-US" altLang="ja-JP" sz="1200" dirty="0" smtClean="0"/>
          </a:p>
          <a:p>
            <a:r>
              <a:rPr kumimoji="1" lang="ja-JP" altLang="en-US" sz="1200" dirty="0" smtClean="0"/>
              <a:t>イタリア北部の都市の方が，地域の人々に対する信頼が厚く，お互い様という社会規範が醸成され，人と人とのネットワークの豊かだったのです。</a:t>
            </a:r>
            <a:endParaRPr kumimoji="1" lang="en-US" altLang="ja-JP" sz="1200" dirty="0" smtClean="0"/>
          </a:p>
          <a:p>
            <a:r>
              <a:rPr kumimoji="1" lang="ja-JP" altLang="en-US" sz="1200" dirty="0" smtClean="0"/>
              <a:t>それが行政サービスの効率，ひいては，社会の効率性に大きく寄与していたのです。</a:t>
            </a:r>
            <a:endParaRPr kumimoji="1" lang="en-US" altLang="ja-JP" sz="1200" dirty="0" smtClean="0"/>
          </a:p>
          <a:p>
            <a:r>
              <a:rPr kumimoji="1" lang="ja-JP" altLang="en-US" sz="1200" dirty="0" smtClean="0"/>
              <a:t>ソーシャル・キャピタルを論ずる上で，重要なことは，この概念が保健福祉の分野ではなく，政治学者が提唱していることです。</a:t>
            </a:r>
            <a:endParaRPr kumimoji="1" lang="en-US" altLang="ja-JP" sz="1200" dirty="0" smtClean="0"/>
          </a:p>
          <a:p>
            <a:r>
              <a:rPr kumimoji="1" lang="ja-JP" altLang="en-US" sz="1200" dirty="0" smtClean="0"/>
              <a:t>保健福祉以外の行政分野においても，ソーシャル・キャピタルは重要な概念として，注目されているのです。</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ソーシャル・キャピタルという横文字を使わずとも，日本では，</a:t>
            </a:r>
            <a:r>
              <a:rPr lang="ja-JP" altLang="en-US" sz="1200" dirty="0" smtClean="0">
                <a:solidFill>
                  <a:srgbClr val="0000FF"/>
                </a:solidFill>
              </a:rPr>
              <a:t>その本質である</a:t>
            </a:r>
            <a:r>
              <a:rPr lang="ja-JP" altLang="en-US" sz="1200" dirty="0" smtClean="0">
                <a:solidFill>
                  <a:srgbClr val="FF33CC"/>
                </a:solidFill>
                <a:effectLst>
                  <a:outerShdw blurRad="38100" dist="38100" dir="2700000" algn="tl">
                    <a:srgbClr val="000000">
                      <a:alpha val="43137"/>
                    </a:srgbClr>
                  </a:outerShdw>
                </a:effectLst>
              </a:rPr>
              <a:t>「人と人との絆」，「人と人との支え合い」</a:t>
            </a:r>
            <a:r>
              <a:rPr lang="ja-JP" altLang="en-US" sz="1200" dirty="0" smtClean="0">
                <a:solidFill>
                  <a:srgbClr val="0000FF"/>
                </a:solidFill>
              </a:rPr>
              <a:t>は，社会を支える重要な基礎として，認識されてきました。</a:t>
            </a:r>
            <a:endParaRPr lang="en-US" altLang="ja-JP" sz="1200" dirty="0" smtClean="0">
              <a:solidFill>
                <a:srgbClr val="0000FF"/>
              </a:solidFill>
            </a:endParaRPr>
          </a:p>
          <a:p>
            <a:endParaRPr kumimoji="1" lang="ja-JP" altLang="en-US"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4</a:t>
            </a:fld>
            <a:endParaRPr kumimoji="1" lang="ja-JP" altLang="en-US" dirty="0"/>
          </a:p>
        </p:txBody>
      </p:sp>
    </p:spTree>
    <p:extLst>
      <p:ext uri="{BB962C8B-B14F-4D97-AF65-F5344CB8AC3E}">
        <p14:creationId xmlns:p14="http://schemas.microsoft.com/office/powerpoint/2010/main" val="2530945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この岡山市の愛育委員の活動を図示すると，このような関係になるのではないでしょうか。</a:t>
            </a:r>
            <a:endParaRPr kumimoji="1" lang="en-US" altLang="ja-JP" dirty="0" smtClean="0"/>
          </a:p>
          <a:p>
            <a:r>
              <a:rPr kumimoji="1" lang="ja-JP" altLang="en-US" sz="1200" dirty="0" smtClean="0">
                <a:solidFill>
                  <a:schemeClr val="tx1">
                    <a:lumMod val="75000"/>
                    <a:lumOff val="25000"/>
                  </a:schemeClr>
                </a:solidFill>
              </a:rPr>
              <a:t>声かけ・訪問や</a:t>
            </a:r>
            <a:r>
              <a:rPr lang="ja-JP" altLang="en-US" sz="1200" dirty="0" smtClean="0">
                <a:solidFill>
                  <a:schemeClr val="tx1">
                    <a:lumMod val="75000"/>
                    <a:lumOff val="25000"/>
                  </a:schemeClr>
                </a:solidFill>
              </a:rPr>
              <a:t>学習活動，</a:t>
            </a:r>
            <a:r>
              <a:rPr kumimoji="1" lang="ja-JP" altLang="en-US" sz="1200" dirty="0" smtClean="0">
                <a:solidFill>
                  <a:schemeClr val="tx1">
                    <a:lumMod val="75000"/>
                    <a:lumOff val="25000"/>
                  </a:schemeClr>
                </a:solidFill>
              </a:rPr>
              <a:t>健康づくりの実践という住民組織活動を通じて，地域住民の「周囲への信頼」が醸成され，「お互い様」という考えが定着し，</a:t>
            </a:r>
            <a:r>
              <a:rPr lang="ja-JP" altLang="en-US" sz="1200" dirty="0" smtClean="0">
                <a:solidFill>
                  <a:schemeClr val="tx1">
                    <a:lumMod val="75000"/>
                    <a:lumOff val="25000"/>
                  </a:schemeClr>
                </a:solidFill>
              </a:rPr>
              <a:t>ネットワークや「絆」が構築されていました，すなわち，ソーシャル・キャピタルの醸成につながっていました。その結果，さらに，声かけ・訪問といった活動を実践しやすくなっていたのです。</a:t>
            </a:r>
            <a:endParaRPr lang="en-US" altLang="ja-JP" sz="1200" dirty="0" smtClean="0">
              <a:solidFill>
                <a:schemeClr val="tx1">
                  <a:lumMod val="75000"/>
                  <a:lumOff val="25000"/>
                </a:schemeClr>
              </a:solidFill>
            </a:endParaRPr>
          </a:p>
          <a:p>
            <a:r>
              <a:rPr lang="ja-JP" altLang="en-US" sz="1200" dirty="0" smtClean="0">
                <a:solidFill>
                  <a:schemeClr val="tx1">
                    <a:lumMod val="75000"/>
                    <a:lumOff val="25000"/>
                  </a:schemeClr>
                </a:solidFill>
              </a:rPr>
              <a:t>住民組織活動を通じて，地域のソーシャル・キャピタルが醸成され，それが，また，地域の住民組織活動を盛んにする，お互いに高め合う関係になっていたのです。</a:t>
            </a:r>
            <a:endParaRPr kumimoji="1" lang="ja-JP" altLang="en-US" sz="1200" dirty="0" smtClean="0">
              <a:solidFill>
                <a:schemeClr val="tx1">
                  <a:lumMod val="75000"/>
                  <a:lumOff val="25000"/>
                </a:schemeClr>
              </a:solidFill>
            </a:endParaRPr>
          </a:p>
          <a:p>
            <a:endParaRPr kumimoji="1" lang="ja-JP" altLang="en-US" sz="1200" dirty="0" smtClean="0">
              <a:solidFill>
                <a:schemeClr val="tx1">
                  <a:lumMod val="75000"/>
                  <a:lumOff val="25000"/>
                </a:schemeClr>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40</a:t>
            </a:fld>
            <a:endParaRPr kumimoji="1" lang="ja-JP" altLang="en-US"/>
          </a:p>
        </p:txBody>
      </p:sp>
    </p:spTree>
    <p:extLst>
      <p:ext uri="{BB962C8B-B14F-4D97-AF65-F5344CB8AC3E}">
        <p14:creationId xmlns:p14="http://schemas.microsoft.com/office/powerpoint/2010/main" val="2295569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先ほどから，ソーシャル・キャピタルは，ネットワーク，周囲への信頼，互酬性の規範という３つの要素からなると説明してきましたが，多くの住民組織活動は，声かけ・訪問や健康づくりを通して，地域のネットワークづくりに寄与しています。訪問調査を行った先進事例の多くは，こうした活動がネットワークづくりにとどまらず，周囲への信頼や互酬性の規範を醸成することにつながっていたのです。優れた住民組織活動は，ネットワーク，周囲への信頼，互酬性の規範というソーシャル・キャピタルの３つの要素を満たすものではないかと考える次第です。</a:t>
            </a:r>
          </a:p>
          <a:p>
            <a:r>
              <a:rPr kumimoji="1" lang="ja-JP" altLang="ja-JP" sz="1200" kern="1200" dirty="0" smtClean="0">
                <a:solidFill>
                  <a:schemeClr val="tx1"/>
                </a:solidFill>
                <a:effectLst/>
                <a:latin typeface="+mn-lt"/>
                <a:ea typeface="+mn-ea"/>
                <a:cs typeface="+mn-cs"/>
              </a:rPr>
              <a:t>健康づくり推進員や食生活改善推進員の活動目的として，生活習慣病予防が掲げられることが増えていますが，推進員の活動が，地域のネットワークや周囲への信頼，互酬性の規範へと広がっているか，点検してみてはどうでしょうか？</a:t>
            </a:r>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41</a:t>
            </a:fld>
            <a:endParaRPr kumimoji="1" lang="ja-JP" altLang="en-US"/>
          </a:p>
        </p:txBody>
      </p:sp>
    </p:spTree>
    <p:extLst>
      <p:ext uri="{BB962C8B-B14F-4D97-AF65-F5344CB8AC3E}">
        <p14:creationId xmlns:p14="http://schemas.microsoft.com/office/powerpoint/2010/main" val="33941099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前にも示したスライドですが，ソーシャル・キャピタルの３つの要素が，それぞれ独立したものではなく，相互に関連していることから，住民組織活動により，地域のネットワークの構築が進めば，次第と「周囲への信頼」や「互酬性の規範」にもつながっていくことが期待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42</a:t>
            </a:fld>
            <a:endParaRPr kumimoji="1" lang="ja-JP" altLang="en-US"/>
          </a:p>
        </p:txBody>
      </p:sp>
    </p:spTree>
    <p:extLst>
      <p:ext uri="{BB962C8B-B14F-4D97-AF65-F5344CB8AC3E}">
        <p14:creationId xmlns:p14="http://schemas.microsoft.com/office/powerpoint/2010/main" val="41968549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今村晴彦らの著書である「コミュニティのちから」に長野県の保健補導員の活動が紹介されていますが，その一節に，保健補導員における「互酬性の規範」に関する記述がありますので，紹介したいと思います。</a:t>
            </a:r>
          </a:p>
          <a:p>
            <a:r>
              <a:rPr kumimoji="1" lang="ja-JP" altLang="ja-JP" sz="1200" kern="1200" dirty="0" smtClean="0">
                <a:solidFill>
                  <a:schemeClr val="tx1"/>
                </a:solidFill>
                <a:effectLst/>
                <a:latin typeface="+mn-lt"/>
                <a:ea typeface="+mn-ea"/>
                <a:cs typeface="+mn-cs"/>
              </a:rPr>
              <a:t>保健補導員が役割を引き受けた背景には，「しょうがない」「いつか回ってくるものだから」という，半ば強制された状況がある一方で，「これまで地域の人にお世話になったから」という思いも存在し，それが活動の原動力にもなっていた。</a:t>
            </a:r>
          </a:p>
          <a:p>
            <a:r>
              <a:rPr kumimoji="1" lang="ja-JP" altLang="ja-JP" sz="1200" kern="1200" dirty="0" smtClean="0">
                <a:solidFill>
                  <a:schemeClr val="tx1"/>
                </a:solidFill>
                <a:effectLst/>
                <a:latin typeface="+mn-lt"/>
                <a:ea typeface="+mn-ea"/>
                <a:cs typeface="+mn-cs"/>
              </a:rPr>
              <a:t>そこには，行動をとる度に特に強く意識しないでも，地域で共有される「お世話への恩返し」は当然すべきものという「規範意識」があったと想像される。</a:t>
            </a:r>
          </a:p>
          <a:p>
            <a:r>
              <a:rPr kumimoji="1" lang="ja-JP" altLang="ja-JP" sz="1200" kern="1200" dirty="0" smtClean="0">
                <a:solidFill>
                  <a:schemeClr val="tx1"/>
                </a:solidFill>
                <a:effectLst/>
                <a:latin typeface="+mn-lt"/>
                <a:ea typeface="+mn-ea"/>
                <a:cs typeface="+mn-cs"/>
              </a:rPr>
              <a:t>日本版ソーシャル・キャピタルの代表である長野県の保健補導員も，「仕方なく」保健補導員を引き受けており，そこには，これまで，保健補導員のお世話になったから，今度は自分が補導員としてお世話をする番であるという，「互酬性の規範」が強く働いていたことがわかります。</a:t>
            </a:r>
          </a:p>
          <a:p>
            <a:r>
              <a:rPr kumimoji="1" lang="ja-JP" altLang="ja-JP" sz="1200" kern="1200" dirty="0" smtClean="0">
                <a:solidFill>
                  <a:schemeClr val="tx1"/>
                </a:solidFill>
                <a:effectLst/>
                <a:latin typeface="+mn-lt"/>
                <a:ea typeface="+mn-ea"/>
                <a:cs typeface="+mn-cs"/>
              </a:rPr>
              <a:t>優れた住民組織活動では，こうした「お互い様」という考えも地域に定着していくと考えられます。</a:t>
            </a:r>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43</a:t>
            </a:fld>
            <a:endParaRPr kumimoji="1" lang="ja-JP" altLang="en-US"/>
          </a:p>
        </p:txBody>
      </p:sp>
    </p:spTree>
    <p:extLst>
      <p:ext uri="{BB962C8B-B14F-4D97-AF65-F5344CB8AC3E}">
        <p14:creationId xmlns:p14="http://schemas.microsoft.com/office/powerpoint/2010/main" val="1365037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ひと頃，コミュニティ・エンパワメントが注目を集めていた時期がありました。今でも，その重要性に変わりはありませんが，このコミュニティ・エンパワメントとソーシャル・キャピタルの関係を整理してみたいと思います。</a:t>
            </a:r>
            <a:endParaRPr kumimoji="1" lang="en-US" altLang="ja-JP" dirty="0" smtClean="0"/>
          </a:p>
          <a:p>
            <a:r>
              <a:rPr kumimoji="1" lang="ja-JP" altLang="en-US" dirty="0" smtClean="0"/>
              <a:t>住民組織活動により，地域の課題が解決されることで，周囲の肯定的評価が得られます。そのことにより，住民組織の構成員は喜びを感じ，自信を深めます。これが組織のエンパワーにつながります。同時に，これまで説明してきたように，地域のソーシャル・キャピタルも醸成されます。その結果，住民組織活動が更に活性化されます。そして，地域の様々な生活課題の解決へとつながっていきます。さらに，周囲の評価も高まり，住民組織だけでなく，地域そのもののエンパワーにつながっていくのです。</a:t>
            </a:r>
            <a:endParaRPr kumimoji="1" lang="en-US" altLang="ja-JP" dirty="0" smtClean="0"/>
          </a:p>
          <a:p>
            <a:r>
              <a:rPr kumimoji="1" lang="ja-JP" altLang="en-US" dirty="0" smtClean="0"/>
              <a:t>コミュニティ・エンパワメントもソーシャル・キャピタルも横文字ばかりで，上司からは嫌な顔をされそうですが，こうした概念の大切さをわかりやすく伝えられることが重要です。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44</a:t>
            </a:fld>
            <a:endParaRPr kumimoji="1" lang="ja-JP" altLang="en-US"/>
          </a:p>
        </p:txBody>
      </p:sp>
    </p:spTree>
    <p:extLst>
      <p:ext uri="{BB962C8B-B14F-4D97-AF65-F5344CB8AC3E}">
        <p14:creationId xmlns:p14="http://schemas.microsoft.com/office/powerpoint/2010/main" val="2313753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ソーシャル・キャピタルは「地域の絆」と言い換えても良いでしょうし，組織のエンパワーは，組織が「元気になる」，地域のエンパワーは，地域が「元気になる」と言い換えれば，多くの人に理解をしてもらえ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45</a:t>
            </a:fld>
            <a:endParaRPr kumimoji="1" lang="ja-JP" altLang="en-US"/>
          </a:p>
        </p:txBody>
      </p:sp>
    </p:spTree>
    <p:extLst>
      <p:ext uri="{BB962C8B-B14F-4D97-AF65-F5344CB8AC3E}">
        <p14:creationId xmlns:p14="http://schemas.microsoft.com/office/powerpoint/2010/main" val="2313753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昨年度に行った先進事例への訪問調査では，優れた住民組織活動を行っている自治体に共通の構造があることがわかりました。</a:t>
            </a:r>
          </a:p>
          <a:p>
            <a:r>
              <a:rPr kumimoji="1" lang="ja-JP" altLang="ja-JP" sz="1200" kern="1200" dirty="0" smtClean="0">
                <a:solidFill>
                  <a:schemeClr val="tx1"/>
                </a:solidFill>
                <a:effectLst/>
                <a:latin typeface="+mn-lt"/>
                <a:ea typeface="+mn-ea"/>
                <a:cs typeface="+mn-cs"/>
              </a:rPr>
              <a:t>新潟県見附市では，概ね校区毎に「まちづくり協議会」を立ち上げ，住民主体の活動を展開しています。立ち上げ準備のため</a:t>
            </a:r>
            <a:r>
              <a:rPr kumimoji="1" lang="ja-JP" altLang="en-US"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回の</a:t>
            </a:r>
            <a:r>
              <a:rPr kumimoji="1" lang="ja-JP" altLang="ja-JP" sz="1200" kern="1200" dirty="0" smtClean="0">
                <a:solidFill>
                  <a:schemeClr val="tx1"/>
                </a:solidFill>
                <a:effectLst/>
                <a:latin typeface="+mn-lt"/>
                <a:ea typeface="+mn-ea"/>
                <a:cs typeface="+mn-cs"/>
              </a:rPr>
              <a:t>ワークショップを１年間かけて開催し，住民が地域でどんな暮らしができたらいいのかビジョンを描き，活動計画を検討するプロセスに時間かけていました。</a:t>
            </a:r>
          </a:p>
          <a:p>
            <a:r>
              <a:rPr kumimoji="1" lang="ja-JP" altLang="ja-JP" sz="1200" kern="1200" dirty="0" smtClean="0">
                <a:solidFill>
                  <a:schemeClr val="tx1"/>
                </a:solidFill>
                <a:effectLst/>
                <a:latin typeface="+mn-lt"/>
                <a:ea typeface="+mn-ea"/>
                <a:cs typeface="+mn-cs"/>
              </a:rPr>
              <a:t>大分県玖珠町の保健委員は校区毎に健康づくり推進協議会を立ち上げ，主体的に活動をしています。</a:t>
            </a:r>
            <a:r>
              <a:rPr kumimoji="1" lang="ja-JP" altLang="en-US" sz="1200" kern="1200" dirty="0" smtClean="0">
                <a:solidFill>
                  <a:schemeClr val="tx1"/>
                </a:solidFill>
                <a:effectLst/>
                <a:latin typeface="+mn-lt"/>
                <a:ea typeface="+mn-ea"/>
                <a:cs typeface="+mn-cs"/>
              </a:rPr>
              <a:t>インタビューをした</a:t>
            </a:r>
            <a:r>
              <a:rPr kumimoji="1" lang="ja-JP" altLang="ja-JP" sz="1200" kern="1200" dirty="0" smtClean="0">
                <a:solidFill>
                  <a:schemeClr val="tx1"/>
                </a:solidFill>
                <a:effectLst/>
                <a:latin typeface="+mn-lt"/>
                <a:ea typeface="+mn-ea"/>
                <a:cs typeface="+mn-cs"/>
              </a:rPr>
              <a:t>保健委員の役員は，「目標や目的が明確で，活動に制約がな</a:t>
            </a:r>
            <a:r>
              <a:rPr kumimoji="1" lang="ja-JP" altLang="en-US" sz="1200" kern="1200" dirty="0" smtClean="0">
                <a:solidFill>
                  <a:schemeClr val="tx1"/>
                </a:solidFill>
                <a:effectLst/>
                <a:latin typeface="+mn-lt"/>
                <a:ea typeface="+mn-ea"/>
                <a:cs typeface="+mn-cs"/>
              </a:rPr>
              <a:t>く</a:t>
            </a:r>
            <a:r>
              <a:rPr kumimoji="1" lang="ja-JP" altLang="ja-JP" sz="1200" kern="1200" dirty="0" smtClean="0">
                <a:solidFill>
                  <a:schemeClr val="tx1"/>
                </a:solidFill>
                <a:effectLst/>
                <a:latin typeface="+mn-lt"/>
                <a:ea typeface="+mn-ea"/>
                <a:cs typeface="+mn-cs"/>
              </a:rPr>
              <a:t>，企画・運営・執行・見直しを自分たちで自由にできる」ことを活動の推進要因として挙げていました。</a:t>
            </a:r>
          </a:p>
          <a:p>
            <a:r>
              <a:rPr kumimoji="1" lang="ja-JP" altLang="ja-JP" sz="1200" kern="1200" dirty="0" smtClean="0">
                <a:solidFill>
                  <a:schemeClr val="tx1"/>
                </a:solidFill>
                <a:effectLst/>
                <a:latin typeface="+mn-lt"/>
                <a:ea typeface="+mn-ea"/>
                <a:cs typeface="+mn-cs"/>
              </a:rPr>
              <a:t>島根県の益田市では，</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校区毎に「健康づくりの会」があり，校区内の自治会や各種団体のメンバーが参加して，活動計画を作成，地域の行事と連動して，健康づくりの取り組みを展開しています。</a:t>
            </a:r>
          </a:p>
          <a:p>
            <a:r>
              <a:rPr kumimoji="1" lang="ja-JP" altLang="ja-JP" sz="1200" kern="1200" dirty="0" smtClean="0">
                <a:solidFill>
                  <a:schemeClr val="tx1"/>
                </a:solidFill>
                <a:effectLst/>
                <a:latin typeface="+mn-lt"/>
                <a:ea typeface="+mn-ea"/>
                <a:cs typeface="+mn-cs"/>
              </a:rPr>
              <a:t>このように，地域に存在する各種団体・組織が，校区単位に協議会を立ち上げて，住民主体で活動をするという，同じような構造が，先進事例で共通して見られたのです。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46</a:t>
            </a:fld>
            <a:endParaRPr kumimoji="1" lang="ja-JP" altLang="en-US"/>
          </a:p>
        </p:txBody>
      </p:sp>
    </p:spTree>
    <p:extLst>
      <p:ext uri="{BB962C8B-B14F-4D97-AF65-F5344CB8AC3E}">
        <p14:creationId xmlns:p14="http://schemas.microsoft.com/office/powerpoint/2010/main" val="27098207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その構造を図式化したものが，この図です。</a:t>
            </a:r>
            <a:endParaRPr kumimoji="1" lang="en-US" altLang="ja-JP" dirty="0" smtClean="0"/>
          </a:p>
          <a:p>
            <a:r>
              <a:rPr kumimoji="1" lang="ja-JP" altLang="en-US" dirty="0" smtClean="0"/>
              <a:t>行政の縦割りの弊害が良く指摘されますが，住民組織も地域に縦割りで存在していることが少なくありません。</a:t>
            </a:r>
            <a:endParaRPr kumimoji="1" lang="en-US" altLang="ja-JP" dirty="0" smtClean="0"/>
          </a:p>
          <a:p>
            <a:r>
              <a:rPr kumimoji="1" lang="ja-JP" altLang="en-US" dirty="0" smtClean="0"/>
              <a:t>地域には，</a:t>
            </a:r>
            <a:r>
              <a:rPr lang="ja-JP" altLang="en-US" sz="1200" dirty="0" smtClean="0">
                <a:solidFill>
                  <a:srgbClr val="0033CC"/>
                </a:solidFill>
              </a:rPr>
              <a:t>世代・分野・目的別の組織がそれぞれ，バラバラに存在しています。</a:t>
            </a:r>
            <a:endParaRPr lang="en-US" altLang="ja-JP" sz="1200" dirty="0" smtClean="0">
              <a:solidFill>
                <a:srgbClr val="0033CC"/>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世代別では，</a:t>
            </a:r>
            <a:r>
              <a:rPr lang="ja-JP" altLang="en-US" sz="1200" dirty="0" smtClean="0"/>
              <a:t>青年団，婦人会，老人クラブ，学校のＰＴＡや保育所の保護者会といった組織があります。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分野別では，自治会長や民生委員・地区社協，商工会や商店街・同業組合等，公民館長・生涯学習グループといった具合です。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健康づくりを目的とする組織も，歩こう会等の運動グループや食生活改善推進協議会，健康づくり推進員等，糖尿病友の会等の自助グループがバラバラに活動していることも多いのが現状です。さらに，健康関連では，医師会・歯科医師会・薬剤師会に所属する先生方が地域にはい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このように地域に縦割りで，様々な組織が存在していますが，それだけでは，地域の健康課題や生活課題を効果的に解決することができません。</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こうした縦割りで存在する組織に横串を刺すことが大切です。それが，校区毎の「まちづくり協議会」であったり，「健康を考える会」であったりします。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校区単位と言いましたが，地域によっては，小学校区単位であったり，中学校区単位だったりしますし，もっと小さな公民館単位という地域もあります。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のように地域単位で，それぞれの組織のメンバーが集まることにより，地域の課題を共有し，それぞれの組織が持つ機能や資源を動員すれば，地域の様々な課題の解決が可能です。こうした取り組みを通して，それぞれの組織がエンパワーされ，地域がエンパワーされるので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こうした住民組織の縦糸と横糸をうまく織りなし，活動の基盤を構築する仕掛けは行政の役割と言えるでしょう。</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47</a:t>
            </a:fld>
            <a:endParaRPr kumimoji="1" lang="ja-JP" altLang="en-US"/>
          </a:p>
        </p:txBody>
      </p:sp>
    </p:spTree>
    <p:extLst>
      <p:ext uri="{BB962C8B-B14F-4D97-AF65-F5344CB8AC3E}">
        <p14:creationId xmlns:p14="http://schemas.microsoft.com/office/powerpoint/2010/main" val="15754143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次に，住民組織と行政の関係について押さえておきたいと思います。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48</a:t>
            </a:fld>
            <a:endParaRPr kumimoji="1" lang="ja-JP" altLang="en-US"/>
          </a:p>
        </p:txBody>
      </p:sp>
    </p:spTree>
    <p:extLst>
      <p:ext uri="{BB962C8B-B14F-4D97-AF65-F5344CB8AC3E}">
        <p14:creationId xmlns:p14="http://schemas.microsoft.com/office/powerpoint/2010/main" val="10587456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昨年度の当研究班の全国調査では，健康づくり推進員等の活動内容について尋ねています。</a:t>
            </a:r>
          </a:p>
          <a:p>
            <a:r>
              <a:rPr kumimoji="1" lang="ja-JP" altLang="ja-JP" sz="1200" kern="1200" dirty="0" smtClean="0">
                <a:solidFill>
                  <a:schemeClr val="tx1"/>
                </a:solidFill>
                <a:effectLst/>
                <a:latin typeface="+mn-lt"/>
                <a:ea typeface="+mn-ea"/>
                <a:cs typeface="+mn-cs"/>
              </a:rPr>
              <a:t>その結果，最も多かったのは，健診の受診勧奨や啓発資料の配布でした。さらに，健康づくりイベントの運営支援も６割を超えていました。</a:t>
            </a:r>
          </a:p>
          <a:p>
            <a:r>
              <a:rPr kumimoji="1" lang="ja-JP" altLang="ja-JP" sz="1200" kern="1200" dirty="0" smtClean="0">
                <a:solidFill>
                  <a:schemeClr val="tx1"/>
                </a:solidFill>
                <a:effectLst/>
                <a:latin typeface="+mn-lt"/>
                <a:ea typeface="+mn-ea"/>
                <a:cs typeface="+mn-cs"/>
              </a:rPr>
              <a:t>これらの活動は，どちらかといえば，手段的・定型的な活動であり，住民組織を行政の「手足」と位置づけるものです。こうした活動だけでは，住民が「やらされ感」を感じることも少なくありません。</a:t>
            </a:r>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49</a:t>
            </a:fld>
            <a:endParaRPr kumimoji="1" lang="ja-JP" altLang="en-US"/>
          </a:p>
        </p:txBody>
      </p:sp>
    </p:spTree>
    <p:extLst>
      <p:ext uri="{BB962C8B-B14F-4D97-AF65-F5344CB8AC3E}">
        <p14:creationId xmlns:p14="http://schemas.microsoft.com/office/powerpoint/2010/main" val="935345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2011</a:t>
            </a:r>
            <a:r>
              <a:rPr kumimoji="1" lang="ja-JP" altLang="en-US" dirty="0" smtClean="0"/>
              <a:t>年の「今年の漢字」として，「絆」が選ばれたことは，記憶に新しいところでしょう。東日本大震災を通して，人と人とのきずなの大切さを改めて痛感しことが「今年の漢字」として選ばれた要因でした。</a:t>
            </a:r>
            <a:endParaRPr kumimoji="1" lang="en-US" altLang="ja-JP" dirty="0" smtClean="0"/>
          </a:p>
          <a:p>
            <a:r>
              <a:rPr kumimoji="1" lang="ja-JP" altLang="en-US" dirty="0" smtClean="0"/>
              <a:t>この「絆」という一文字は，どのような意味を持っているのでしょうか？</a:t>
            </a:r>
            <a:endParaRPr kumimoji="1" lang="en-US" altLang="ja-JP" dirty="0" smtClean="0"/>
          </a:p>
          <a:p>
            <a:r>
              <a:rPr kumimoji="1" lang="ja-JP" altLang="en-US" dirty="0" smtClean="0"/>
              <a:t>単に，人と人とのつながりやネットワークという意味だけではないでしょう。</a:t>
            </a:r>
            <a:endParaRPr kumimoji="1" lang="en-US" altLang="ja-JP" dirty="0" smtClean="0"/>
          </a:p>
          <a:p>
            <a:r>
              <a:rPr kumimoji="1" lang="ja-JP" altLang="en-US" dirty="0" smtClean="0"/>
              <a:t>人と人との信頼関係やお互い様という関係が「絆」という文字に込められていると感じる人も少なくないでしょう。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5</a:t>
            </a:fld>
            <a:endParaRPr kumimoji="1" lang="ja-JP" altLang="en-US" dirty="0"/>
          </a:p>
        </p:txBody>
      </p:sp>
    </p:spTree>
    <p:extLst>
      <p:ext uri="{BB962C8B-B14F-4D97-AF65-F5344CB8AC3E}">
        <p14:creationId xmlns:p14="http://schemas.microsoft.com/office/powerpoint/2010/main" val="35467731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この図は，住民組織活動を通じて，住民が「やらされ感」を感じる要因を説明したものです。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住民組織の役員と保健師等で活動内容が決定され，その活動内容が，</a:t>
            </a:r>
            <a:r>
              <a:rPr lang="ja-JP" altLang="en-US" sz="1400" dirty="0" smtClean="0"/>
              <a:t>受診券や啓発物の配布といった手段的で定型的なものだと，</a:t>
            </a:r>
            <a:r>
              <a:rPr lang="ja-JP" altLang="en-US" sz="1200" b="0" dirty="0" smtClean="0">
                <a:solidFill>
                  <a:srgbClr val="0000FF"/>
                </a:solidFill>
              </a:rPr>
              <a:t>自由度が少なく，「やらされ感」を感じやすくなります。</a:t>
            </a:r>
            <a:endParaRPr lang="ja-JP" altLang="en-US" b="0" dirty="0" smtClean="0"/>
          </a:p>
          <a:p>
            <a:r>
              <a:rPr lang="ja-JP" altLang="en-US" dirty="0" smtClean="0"/>
              <a:t>また，こうした活動は，地域住民から行政サービスの延長と受けとられることが多く，活動において公平性が求められたり，一定の質が求められるために，</a:t>
            </a:r>
            <a:r>
              <a:rPr lang="ja-JP" altLang="en-US" sz="1200" dirty="0" smtClean="0"/>
              <a:t>活動を「ノルマ」だと感じることになります。</a:t>
            </a:r>
            <a:endParaRPr lang="en-US" altLang="ja-JP" sz="1200" dirty="0" smtClean="0"/>
          </a:p>
          <a:p>
            <a:r>
              <a:rPr lang="ja-JP" altLang="en-US" sz="1200" dirty="0" smtClean="0"/>
              <a:t>さらに，住民組織への団体補助が難しくなるなか，</a:t>
            </a:r>
            <a:r>
              <a:rPr kumimoji="1" lang="ja-JP" altLang="en-US" dirty="0" smtClean="0"/>
              <a:t>行政からの財政的な支援が「委託費」という形をとることが増えています。こんため，教室の開催回数等所定の回数が必要になり，</a:t>
            </a:r>
            <a:r>
              <a:rPr lang="ja-JP" altLang="en-US" sz="1200" dirty="0" smtClean="0"/>
              <a:t>活動を「ノルマ」だと感じることが多くなります。</a:t>
            </a:r>
            <a:endParaRPr lang="en-US" altLang="ja-JP" sz="1200" dirty="0" smtClean="0"/>
          </a:p>
          <a:p>
            <a:r>
              <a:rPr kumimoji="1" lang="ja-JP" altLang="en-US" sz="1200" dirty="0" smtClean="0"/>
              <a:t>それに加えて，</a:t>
            </a:r>
            <a:r>
              <a:rPr lang="ja-JP" altLang="en-US" dirty="0" smtClean="0"/>
              <a:t>活動において，行政職員から適切な支援が得られないと「やらされ感」が増幅することになります。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50</a:t>
            </a:fld>
            <a:endParaRPr kumimoji="1" lang="ja-JP" altLang="en-US"/>
          </a:p>
        </p:txBody>
      </p:sp>
    </p:spTree>
    <p:extLst>
      <p:ext uri="{BB962C8B-B14F-4D97-AF65-F5344CB8AC3E}">
        <p14:creationId xmlns:p14="http://schemas.microsoft.com/office/powerpoint/2010/main" val="10010268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住民組織が行政の「手足」と位置付けることの問題点を述べましたが，住民組織は，けっして行政の「手足」という関係ではありません。</a:t>
            </a:r>
          </a:p>
          <a:p>
            <a:r>
              <a:rPr kumimoji="1" lang="ja-JP" altLang="ja-JP" sz="1200" kern="1200" dirty="0" smtClean="0">
                <a:solidFill>
                  <a:schemeClr val="tx1"/>
                </a:solidFill>
                <a:effectLst/>
                <a:latin typeface="+mn-lt"/>
                <a:ea typeface="+mn-ea"/>
                <a:cs typeface="+mn-cs"/>
              </a:rPr>
              <a:t>健康づくり推進員等の活動でも半数を超える自治体で，「声かけ・訪問」が行われていました。愛育委員や児童民生委員の活動においては，「声かけ・訪問」が活動の中核になっていることは周知の通りです。こうした「声かけ・訪問」は，訪問によって得られた情報を保健活動に活かすという行政とのパイプ役としての役割を果たしています。</a:t>
            </a:r>
          </a:p>
          <a:p>
            <a:r>
              <a:rPr kumimoji="1" lang="ja-JP" altLang="ja-JP" sz="1200" kern="1200" dirty="0" smtClean="0">
                <a:solidFill>
                  <a:schemeClr val="tx1"/>
                </a:solidFill>
                <a:effectLst/>
                <a:latin typeface="+mn-lt"/>
                <a:ea typeface="+mn-ea"/>
                <a:cs typeface="+mn-cs"/>
              </a:rPr>
              <a:t>地域における保健福祉の課題が多様化するなか，地域を知るための「目」や「耳」となり，地域の課題の把握を支援する住民組織の役割は，今後，ますます重要なものになってきます。</a:t>
            </a:r>
          </a:p>
          <a:p>
            <a:r>
              <a:rPr kumimoji="1" lang="ja-JP" altLang="ja-JP" sz="1200" kern="1200" dirty="0" smtClean="0">
                <a:solidFill>
                  <a:schemeClr val="tx1"/>
                </a:solidFill>
                <a:effectLst/>
                <a:latin typeface="+mn-lt"/>
                <a:ea typeface="+mn-ea"/>
                <a:cs typeface="+mn-cs"/>
              </a:rPr>
              <a:t>「手足」としての活動と受け取られがちな受診勧奨や啓発用資料の配布も，それを「口実」に声かけ・訪問をし，地域の情報を集めてもらうことで「目」や「耳」の役割を果たすことにつながるのです。</a:t>
            </a:r>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51</a:t>
            </a:fld>
            <a:endParaRPr kumimoji="1" lang="ja-JP" altLang="en-US"/>
          </a:p>
        </p:txBody>
      </p:sp>
    </p:spTree>
    <p:extLst>
      <p:ext uri="{BB962C8B-B14F-4D97-AF65-F5344CB8AC3E}">
        <p14:creationId xmlns:p14="http://schemas.microsoft.com/office/powerpoint/2010/main" val="16753224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また，健康づくり推進員等の活動内容の上位に挙がった，地区行事等と連携した健康づくりや地域の健康教室等の企画や運営は，住民組織に保健活動の企画の役割を期待するものです。</a:t>
            </a:r>
          </a:p>
          <a:p>
            <a:r>
              <a:rPr kumimoji="1" lang="ja-JP" altLang="ja-JP" sz="1200" kern="1200" dirty="0" smtClean="0">
                <a:solidFill>
                  <a:schemeClr val="tx1"/>
                </a:solidFill>
                <a:effectLst/>
                <a:latin typeface="+mn-lt"/>
                <a:ea typeface="+mn-ea"/>
                <a:cs typeface="+mn-cs"/>
              </a:rPr>
              <a:t>それぞれの地域の状況に応じた保健活動が実践できるように，住民が行政職や専門職と一緒に考える「頭脳」としての役割が重要視されているのです。</a:t>
            </a:r>
          </a:p>
          <a:p>
            <a:r>
              <a:rPr kumimoji="1" lang="ja-JP" altLang="ja-JP" sz="1200" kern="1200" dirty="0" smtClean="0">
                <a:solidFill>
                  <a:schemeClr val="tx1"/>
                </a:solidFill>
                <a:effectLst/>
                <a:latin typeface="+mn-lt"/>
                <a:ea typeface="+mn-ea"/>
                <a:cs typeface="+mn-cs"/>
              </a:rPr>
              <a:t>保健福祉計画の策定や推進においても，住民組織は行政のパートナーとして，一緒に解決策を考える「頭脳」としての期待が高まってきています。</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住民組織のメンバーからも「自分の意見が認められることは，住民組織活動の中で，大きなやりがいにつながっている」という声をよく耳にします。</a:t>
            </a:r>
          </a:p>
          <a:p>
            <a:r>
              <a:rPr kumimoji="1" lang="ja-JP" altLang="ja-JP" sz="1200" kern="1200" dirty="0" smtClean="0">
                <a:solidFill>
                  <a:schemeClr val="tx1"/>
                </a:solidFill>
                <a:effectLst/>
                <a:latin typeface="+mn-lt"/>
                <a:ea typeface="+mn-ea"/>
                <a:cs typeface="+mn-cs"/>
              </a:rPr>
              <a:t>こうした「目や耳」としての役割，「頭脳」としての役割を，行政と住民組織の双方がきちんと理解することで，「やらされ感」から，やりがいを感じる住民組織活動へと進化させていくことができると考える次第です。</a:t>
            </a:r>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52</a:t>
            </a:fld>
            <a:endParaRPr kumimoji="1" lang="ja-JP" altLang="en-US"/>
          </a:p>
        </p:txBody>
      </p:sp>
    </p:spTree>
    <p:extLst>
      <p:ext uri="{BB962C8B-B14F-4D97-AF65-F5344CB8AC3E}">
        <p14:creationId xmlns:p14="http://schemas.microsoft.com/office/powerpoint/2010/main" val="3190515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最後に，ソーシャル・キャピタルとヘルスプロモーションの関係について述べたいと思います。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53</a:t>
            </a:fld>
            <a:endParaRPr kumimoji="1" lang="ja-JP" altLang="en-US"/>
          </a:p>
        </p:txBody>
      </p:sp>
    </p:spTree>
    <p:extLst>
      <p:ext uri="{BB962C8B-B14F-4D97-AF65-F5344CB8AC3E}">
        <p14:creationId xmlns:p14="http://schemas.microsoft.com/office/powerpoint/2010/main" val="19691005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今回，ソーシャル・キャピタルの研修会を企画するに当たり，ヘルスプロモーションはもう「過去のもの」という印象を与えるのではないかと，少し危惧をしています。</a:t>
            </a:r>
            <a:endParaRPr kumimoji="1" lang="en-US" altLang="ja-JP" dirty="0" smtClean="0"/>
          </a:p>
          <a:p>
            <a:r>
              <a:rPr kumimoji="1" lang="ja-JP" altLang="en-US" dirty="0" smtClean="0"/>
              <a:t>あれだけ，ヘルスプロモーションの推進を叫んでいたのに，「今度は，ソーシャル・キャピタルなの？」と思われる方も多いかもしれません。</a:t>
            </a:r>
            <a:endParaRPr kumimoji="1" lang="en-US" altLang="ja-JP" dirty="0" smtClean="0"/>
          </a:p>
          <a:p>
            <a:r>
              <a:rPr kumimoji="1" lang="ja-JP" altLang="en-US" dirty="0" smtClean="0"/>
              <a:t>そこで，ソーシャル・キャピタルとヘルスプロモーションの関係について，解説をしたいと思います。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54</a:t>
            </a:fld>
            <a:endParaRPr kumimoji="1" lang="ja-JP" altLang="en-US"/>
          </a:p>
        </p:txBody>
      </p:sp>
    </p:spTree>
    <p:extLst>
      <p:ext uri="{BB962C8B-B14F-4D97-AF65-F5344CB8AC3E}">
        <p14:creationId xmlns:p14="http://schemas.microsoft.com/office/powerpoint/2010/main" val="9254367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1986</a:t>
            </a:r>
            <a:r>
              <a:rPr kumimoji="1" lang="ja-JP" altLang="ja-JP" sz="1200" kern="1200" dirty="0" smtClean="0">
                <a:solidFill>
                  <a:schemeClr val="tx1"/>
                </a:solidFill>
                <a:effectLst/>
                <a:latin typeface="+mn-lt"/>
                <a:ea typeface="+mn-ea"/>
                <a:cs typeface="+mn-cs"/>
              </a:rPr>
              <a:t>年のオタワ宣言で，ヘルスプロモーションが提唱されて，</a:t>
            </a:r>
            <a:r>
              <a:rPr kumimoji="1" lang="en-US" altLang="ja-JP" sz="1200" kern="1200" dirty="0" smtClean="0">
                <a:solidFill>
                  <a:schemeClr val="tx1"/>
                </a:solidFill>
                <a:effectLst/>
                <a:latin typeface="+mn-lt"/>
                <a:ea typeface="+mn-ea"/>
                <a:cs typeface="+mn-cs"/>
              </a:rPr>
              <a:t>28</a:t>
            </a:r>
            <a:r>
              <a:rPr kumimoji="1" lang="ja-JP" altLang="ja-JP" sz="1200" kern="1200" dirty="0" smtClean="0">
                <a:solidFill>
                  <a:schemeClr val="tx1"/>
                </a:solidFill>
                <a:effectLst/>
                <a:latin typeface="+mn-lt"/>
                <a:ea typeface="+mn-ea"/>
                <a:cs typeface="+mn-cs"/>
              </a:rPr>
              <a:t>年が経過しました。</a:t>
            </a:r>
          </a:p>
          <a:p>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年に発表された「健康日本</a:t>
            </a:r>
            <a:r>
              <a:rPr kumimoji="1" lang="en-US" altLang="ja-JP" sz="1200" kern="1200" dirty="0" smtClean="0">
                <a:solidFill>
                  <a:schemeClr val="tx1"/>
                </a:solidFill>
                <a:effectLst/>
                <a:latin typeface="+mn-lt"/>
                <a:ea typeface="+mn-ea"/>
                <a:cs typeface="+mn-cs"/>
              </a:rPr>
              <a:t>21</a:t>
            </a:r>
            <a:r>
              <a:rPr kumimoji="1" lang="ja-JP" altLang="ja-JP" sz="1200" kern="1200" dirty="0" smtClean="0">
                <a:solidFill>
                  <a:schemeClr val="tx1"/>
                </a:solidFill>
                <a:effectLst/>
                <a:latin typeface="+mn-lt"/>
                <a:ea typeface="+mn-ea"/>
                <a:cs typeface="+mn-cs"/>
              </a:rPr>
              <a:t>」で，初めて，我が国の健康政策としてヘルスプロモーションが採用され，これから，日本でもヘルスプロモーションの推進が進むかと大いに期待されました。</a:t>
            </a:r>
          </a:p>
          <a:p>
            <a:r>
              <a:rPr kumimoji="1" lang="ja-JP" altLang="ja-JP" sz="1200" kern="1200" dirty="0" smtClean="0">
                <a:solidFill>
                  <a:schemeClr val="tx1"/>
                </a:solidFill>
                <a:effectLst/>
                <a:latin typeface="+mn-lt"/>
                <a:ea typeface="+mn-ea"/>
                <a:cs typeface="+mn-cs"/>
              </a:rPr>
              <a:t>しかし，「健康日本</a:t>
            </a:r>
            <a:r>
              <a:rPr kumimoji="1" lang="en-US" altLang="ja-JP" sz="1200" kern="1200" dirty="0" smtClean="0">
                <a:solidFill>
                  <a:schemeClr val="tx1"/>
                </a:solidFill>
                <a:effectLst/>
                <a:latin typeface="+mn-lt"/>
                <a:ea typeface="+mn-ea"/>
                <a:cs typeface="+mn-cs"/>
              </a:rPr>
              <a:t>21</a:t>
            </a:r>
            <a:r>
              <a:rPr kumimoji="1" lang="ja-JP" altLang="ja-JP" sz="1200" kern="1200" dirty="0" smtClean="0">
                <a:solidFill>
                  <a:schemeClr val="tx1"/>
                </a:solidFill>
                <a:effectLst/>
                <a:latin typeface="+mn-lt"/>
                <a:ea typeface="+mn-ea"/>
                <a:cs typeface="+mn-cs"/>
              </a:rPr>
              <a:t>」の最終評価はあまり芳しいものではありませんでした。健康増進計画を策定した自治体は８割程度にとどまっています。策定した自治体においても，</a:t>
            </a:r>
            <a:r>
              <a:rPr kumimoji="1" lang="en-US" altLang="ja-JP" sz="1200" kern="1200" dirty="0" smtClean="0">
                <a:solidFill>
                  <a:schemeClr val="tx1"/>
                </a:solidFill>
                <a:effectLst/>
                <a:latin typeface="+mn-lt"/>
                <a:ea typeface="+mn-ea"/>
                <a:cs typeface="+mn-cs"/>
              </a:rPr>
              <a:t>2008</a:t>
            </a:r>
            <a:r>
              <a:rPr kumimoji="1" lang="ja-JP" altLang="ja-JP" sz="1200" kern="1200" dirty="0" smtClean="0">
                <a:solidFill>
                  <a:schemeClr val="tx1"/>
                </a:solidFill>
                <a:effectLst/>
                <a:latin typeface="+mn-lt"/>
                <a:ea typeface="+mn-ea"/>
                <a:cs typeface="+mn-cs"/>
              </a:rPr>
              <a:t>年の医療制度改革以降，特定保健指導に追われて，健康増進計画の推進もままならないといった状況です。</a:t>
            </a:r>
          </a:p>
          <a:p>
            <a:r>
              <a:rPr kumimoji="1" lang="ja-JP" altLang="ja-JP" sz="1200" kern="1200" dirty="0" smtClean="0">
                <a:solidFill>
                  <a:schemeClr val="tx1"/>
                </a:solidFill>
                <a:effectLst/>
                <a:latin typeface="+mn-lt"/>
                <a:ea typeface="+mn-ea"/>
                <a:cs typeface="+mn-cs"/>
              </a:rPr>
              <a:t>また，健康なまちづくりをめざして，庁内連携に取り組む自治体も苦戦が伝えられています。他部局の職員からは「いつまで，保健師の手伝いをすればいいの？」という批判的な声が聞こえてきています。</a:t>
            </a:r>
          </a:p>
          <a:p>
            <a:r>
              <a:rPr kumimoji="1" lang="ja-JP" altLang="ja-JP" sz="1200" kern="1200" dirty="0" smtClean="0">
                <a:solidFill>
                  <a:schemeClr val="tx1"/>
                </a:solidFill>
                <a:effectLst/>
                <a:latin typeface="+mn-lt"/>
                <a:ea typeface="+mn-ea"/>
                <a:cs typeface="+mn-cs"/>
              </a:rPr>
              <a:t>これらのことを鑑みると，我が国におけるヘルスプロモーションの推進は，道半ばと言わざるを得ない状況です。</a:t>
            </a:r>
          </a:p>
          <a:p>
            <a:r>
              <a:rPr kumimoji="1" lang="ja-JP" altLang="ja-JP" sz="1200" kern="1200" dirty="0" smtClean="0">
                <a:solidFill>
                  <a:schemeClr val="tx1"/>
                </a:solidFill>
                <a:effectLst/>
                <a:latin typeface="+mn-lt"/>
                <a:ea typeface="+mn-ea"/>
                <a:cs typeface="+mn-cs"/>
              </a:rPr>
              <a:t>このように，ヘルスプロモーションの推進が難しい理由は何なのでしょうか？</a:t>
            </a:r>
          </a:p>
          <a:p>
            <a:r>
              <a:rPr kumimoji="1" lang="ja-JP" altLang="ja-JP" sz="1200" kern="1200" dirty="0" smtClean="0">
                <a:solidFill>
                  <a:schemeClr val="tx1"/>
                </a:solidFill>
                <a:effectLst/>
                <a:latin typeface="+mn-lt"/>
                <a:ea typeface="+mn-ea"/>
                <a:cs typeface="+mn-cs"/>
              </a:rPr>
              <a:t>ひとつには，ヘルスプロモーションの理念が共有されていないことが挙げられるでしょう。ヘルスプロモーションを推進している人に，そのめざすものを尋ねると十人十様の答えが返ってくるのではないでしょうか。このように，良くわからない理念のまま，ヘルスプロモーションが「陳腐化」しつつあるのです。</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２つ目は，ヘルスプロモーション実践例は多数あるものの，普遍化が可能なノウハウは未確立のまま，今日に至っています。</a:t>
            </a:r>
          </a:p>
          <a:p>
            <a:r>
              <a:rPr kumimoji="1" lang="en-US" altLang="ja-JP" sz="1200" kern="1200" dirty="0" smtClean="0">
                <a:solidFill>
                  <a:schemeClr val="tx1"/>
                </a:solidFill>
                <a:effectLst/>
                <a:latin typeface="+mn-lt"/>
                <a:ea typeface="+mn-ea"/>
                <a:cs typeface="+mn-cs"/>
              </a:rPr>
              <a:t>PRECEDE-PROCEED</a:t>
            </a:r>
            <a:r>
              <a:rPr kumimoji="1" lang="ja-JP" altLang="ja-JP" sz="1200" kern="1200" dirty="0" smtClean="0">
                <a:solidFill>
                  <a:schemeClr val="tx1"/>
                </a:solidFill>
                <a:effectLst/>
                <a:latin typeface="+mn-lt"/>
                <a:ea typeface="+mn-ea"/>
                <a:cs typeface="+mn-cs"/>
              </a:rPr>
              <a:t>モデルなど，ヘルスプロモーションの実践のためのノウハウが紹介されながら，それが定着することなく，一時のブームとして，忘れられつつあります。</a:t>
            </a:r>
          </a:p>
          <a:p>
            <a:r>
              <a:rPr kumimoji="1" lang="ja-JP" altLang="ja-JP" sz="1200" kern="1200" dirty="0" smtClean="0">
                <a:solidFill>
                  <a:schemeClr val="tx1"/>
                </a:solidFill>
                <a:effectLst/>
                <a:latin typeface="+mn-lt"/>
                <a:ea typeface="+mn-ea"/>
                <a:cs typeface="+mn-cs"/>
              </a:rPr>
              <a:t>３つ目は，ヘルスプロモーションの実践には，行政の他部局との協働が不可欠ですが，他部局にとって，協働による健康づくりのメリットを実感できないまま，「いつまで保健師の手伝いをさせられるのか」という状況になっているのです。</a:t>
            </a:r>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55</a:t>
            </a:fld>
            <a:endParaRPr kumimoji="1" lang="ja-JP" altLang="en-US"/>
          </a:p>
        </p:txBody>
      </p:sp>
    </p:spTree>
    <p:extLst>
      <p:ext uri="{BB962C8B-B14F-4D97-AF65-F5344CB8AC3E}">
        <p14:creationId xmlns:p14="http://schemas.microsoft.com/office/powerpoint/2010/main" val="27950857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solidFill>
                  <a:srgbClr val="0000FF"/>
                </a:solidFill>
              </a:rPr>
              <a:t>ヘルスプロモーションの実践において，他部局の職員が健康づくりのメリットを実感しにくいことを紹介しましたが，ソーシャル・キャピタルの醸成のメリットは，保健部局以外の部局の職員にとっても，</a:t>
            </a:r>
            <a:r>
              <a:rPr lang="ja-JP" altLang="en-US" sz="1200" dirty="0" smtClean="0">
                <a:solidFill>
                  <a:srgbClr val="0000FF"/>
                </a:solidFill>
              </a:rPr>
              <a:t>実感しやすいようです。</a:t>
            </a:r>
            <a:endParaRPr lang="en-US" altLang="ja-JP" sz="1200" dirty="0" smtClean="0">
              <a:solidFill>
                <a:srgbClr val="0000FF"/>
              </a:solidFill>
            </a:endParaRPr>
          </a:p>
          <a:p>
            <a:r>
              <a:rPr kumimoji="1" lang="ja-JP" altLang="en-US" sz="1200" dirty="0" smtClean="0">
                <a:solidFill>
                  <a:srgbClr val="0000FF"/>
                </a:solidFill>
              </a:rPr>
              <a:t>行政のどの部局にとっても，住民同士のネットワークが発達すれば，住民に伝えたい情報を確実に伝えることができます。</a:t>
            </a:r>
            <a:r>
              <a:rPr lang="ja-JP" altLang="en-US" sz="1200" dirty="0" smtClean="0">
                <a:solidFill>
                  <a:srgbClr val="0000FF"/>
                </a:solidFill>
              </a:rPr>
              <a:t>地域への信頼が高まれば，行政への信頼も高まり，</a:t>
            </a:r>
            <a:r>
              <a:rPr lang="ja-JP" altLang="en-US" sz="1200" dirty="0" smtClean="0">
                <a:solidFill>
                  <a:srgbClr val="FF33CC"/>
                </a:solidFill>
              </a:rPr>
              <a:t>各分野での住民との協働が進めやすくなります。</a:t>
            </a:r>
            <a:endParaRPr lang="en-US" altLang="ja-JP" sz="1200" dirty="0" smtClean="0">
              <a:solidFill>
                <a:srgbClr val="FF33CC"/>
              </a:solidFill>
            </a:endParaRPr>
          </a:p>
          <a:p>
            <a:r>
              <a:rPr lang="ja-JP" altLang="en-US" sz="1200" dirty="0" smtClean="0">
                <a:solidFill>
                  <a:srgbClr val="FF33CC"/>
                </a:solidFill>
              </a:rPr>
              <a:t>また，</a:t>
            </a:r>
            <a:r>
              <a:rPr lang="ja-JP" altLang="en-US" sz="1200" dirty="0" smtClean="0">
                <a:solidFill>
                  <a:srgbClr val="0000FF"/>
                </a:solidFill>
              </a:rPr>
              <a:t>互酬性の規範が定着し，助け合う地域社会が実現することで，高齢者や障害者等への福祉サービスの効率化や災害時要援護者への支援が期待できます。</a:t>
            </a:r>
            <a:endParaRPr lang="en-US" altLang="ja-JP" sz="1200" dirty="0" smtClean="0">
              <a:solidFill>
                <a:srgbClr val="0000FF"/>
              </a:solidFill>
            </a:endParaRPr>
          </a:p>
          <a:p>
            <a:r>
              <a:rPr lang="ja-JP" altLang="en-US" sz="1200" dirty="0" smtClean="0">
                <a:solidFill>
                  <a:srgbClr val="0000FF"/>
                </a:solidFill>
              </a:rPr>
              <a:t>さらに，地域の見守り体制が整うことにより，治安の維持，犯罪の防止，健全育成，認知症高齢者の徘徊対策にも効果が期待できます。</a:t>
            </a:r>
            <a:endParaRPr lang="en-US" altLang="ja-JP" sz="1200" dirty="0" smtClean="0">
              <a:solidFill>
                <a:srgbClr val="0000FF"/>
              </a:solidFill>
            </a:endParaRPr>
          </a:p>
          <a:p>
            <a:r>
              <a:rPr lang="ja-JP" altLang="en-US" sz="1200" dirty="0" smtClean="0">
                <a:solidFill>
                  <a:srgbClr val="0000FF"/>
                </a:solidFill>
              </a:rPr>
              <a:t>最近は，ソーシャル・キャピタルの醸成により，各分野の産業における生産性の向上も指摘されています。</a:t>
            </a:r>
            <a:endParaRPr lang="en-US" altLang="ja-JP" sz="1200" dirty="0" smtClean="0">
              <a:solidFill>
                <a:srgbClr val="0000FF"/>
              </a:solidFill>
            </a:endParaRPr>
          </a:p>
          <a:p>
            <a:r>
              <a:rPr lang="ja-JP" altLang="en-US" sz="1200" dirty="0" smtClean="0">
                <a:solidFill>
                  <a:srgbClr val="0000FF"/>
                </a:solidFill>
              </a:rPr>
              <a:t>このように，行政各分野におけるソーシャル・キャピタルのメリットが実感されやすいのです。</a:t>
            </a:r>
            <a:endParaRPr lang="en-US" altLang="ja-JP" sz="1200" dirty="0" smtClean="0">
              <a:solidFill>
                <a:srgbClr val="0000FF"/>
              </a:solidFill>
            </a:endParaRPr>
          </a:p>
          <a:p>
            <a:r>
              <a:rPr lang="ja-JP" altLang="en-US" sz="1200" dirty="0" smtClean="0">
                <a:solidFill>
                  <a:srgbClr val="0000FF"/>
                </a:solidFill>
              </a:rPr>
              <a:t>このことは，政治学者であるパットナムが，行政サービスの効率性の背景にある要因として，ソーシャル・キャピタルに注目したことを考えれば，当たり前のことかもしれません。</a:t>
            </a:r>
            <a:endParaRPr lang="en-US" altLang="ja-JP" sz="1200" dirty="0" smtClean="0">
              <a:solidFill>
                <a:srgbClr val="0000FF"/>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56</a:t>
            </a:fld>
            <a:endParaRPr kumimoji="1" lang="ja-JP" altLang="en-US"/>
          </a:p>
        </p:txBody>
      </p:sp>
    </p:spTree>
    <p:extLst>
      <p:ext uri="{BB962C8B-B14F-4D97-AF65-F5344CB8AC3E}">
        <p14:creationId xmlns:p14="http://schemas.microsoft.com/office/powerpoint/2010/main" val="13664464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この図は，ソーシャル・キャピタルの醸成とコミュニティの形成をイメージ化したものです。</a:t>
            </a:r>
            <a:endParaRPr kumimoji="1" lang="en-US" altLang="ja-JP" dirty="0" smtClean="0"/>
          </a:p>
          <a:p>
            <a:r>
              <a:rPr kumimoji="1" lang="ja-JP" altLang="en-US" dirty="0" smtClean="0"/>
              <a:t>保健分野で働く我々は，健康づくりや介護予防等の分野で住民組織活動を展開し，それが地域のソーシャル・キャピタルの醸成につながることをめざしています。</a:t>
            </a:r>
            <a:endParaRPr kumimoji="1" lang="en-US" altLang="ja-JP" dirty="0" smtClean="0"/>
          </a:p>
          <a:p>
            <a:r>
              <a:rPr kumimoji="1" lang="ja-JP" altLang="en-US" dirty="0" smtClean="0"/>
              <a:t>ひとたび，地域でソーシャル・キャピタルが醸成されれば，それは，地域防災活動であったり，子育て支援や青少年の健全育成にも波及していきます。こうして，誰もが安心して生活できるコミュニティができあがるのです。</a:t>
            </a:r>
            <a:endParaRPr kumimoji="1" lang="en-US" altLang="ja-JP" dirty="0" smtClean="0"/>
          </a:p>
          <a:p>
            <a:r>
              <a:rPr kumimoji="1" lang="ja-JP" altLang="en-US" dirty="0" smtClean="0"/>
              <a:t>どの自治体の行政職員も，こうしたコミュニティの形成をめざしています。</a:t>
            </a:r>
            <a:endParaRPr kumimoji="1" lang="en-US" altLang="ja-JP" dirty="0" smtClean="0"/>
          </a:p>
          <a:p>
            <a:r>
              <a:rPr kumimoji="1" lang="ja-JP" altLang="en-US" dirty="0" smtClean="0"/>
              <a:t>その核になるものがソーシャル・キャピタルであることが共有できれば，今まで以上に行政内部の連携が容易になるのではないかと考える次第です。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57</a:t>
            </a:fld>
            <a:endParaRPr kumimoji="1" lang="ja-JP" altLang="en-US"/>
          </a:p>
        </p:txBody>
      </p:sp>
    </p:spTree>
    <p:extLst>
      <p:ext uri="{BB962C8B-B14F-4D97-AF65-F5344CB8AC3E}">
        <p14:creationId xmlns:p14="http://schemas.microsoft.com/office/powerpoint/2010/main" val="39285310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この図は，お馴染みのヘルスプロモーションの理念を説明するイラストを使って，ソーシャル・キャピタルとの関係を説明しようというものです。</a:t>
            </a:r>
            <a:endParaRPr kumimoji="1" lang="en-US" altLang="ja-JP" dirty="0" smtClean="0"/>
          </a:p>
          <a:p>
            <a:r>
              <a:rPr kumimoji="1" lang="ja-JP" altLang="en-US" dirty="0" smtClean="0"/>
              <a:t>周囲に対する信頼感が高まることで，人は勇気づけられ，もっと頑張ろうという気持ちになります。</a:t>
            </a:r>
            <a:endParaRPr kumimoji="1" lang="en-US" altLang="ja-JP" dirty="0" smtClean="0"/>
          </a:p>
          <a:p>
            <a:r>
              <a:rPr kumimoji="1" lang="ja-JP" altLang="en-US" dirty="0" smtClean="0"/>
              <a:t>また，お互い様という考え方が定着し，地域のネットワークが広がって行けば，一緒に「後押し」をしてくれる人々が増えます。</a:t>
            </a:r>
            <a:endParaRPr kumimoji="1" lang="en-US" altLang="ja-JP" dirty="0" smtClean="0"/>
          </a:p>
          <a:p>
            <a:r>
              <a:rPr kumimoji="1" lang="ja-JP" altLang="en-US" dirty="0" smtClean="0"/>
              <a:t>ソーシャル・キャピタルの醸成により行政の効率が高まることで，「健康を支援する環境づくり」の実現が容易になります。</a:t>
            </a:r>
            <a:endParaRPr kumimoji="1" lang="en-US" altLang="ja-JP" dirty="0" smtClean="0"/>
          </a:p>
          <a:p>
            <a:r>
              <a:rPr kumimoji="1" lang="ja-JP" altLang="en-US" dirty="0" smtClean="0"/>
              <a:t>地域の治安が良くなり，安心して外出できるようになることも，好ましい環境の変化と言えます。</a:t>
            </a:r>
            <a:endParaRPr kumimoji="1" lang="en-US" altLang="ja-JP" dirty="0" smtClean="0"/>
          </a:p>
          <a:p>
            <a:r>
              <a:rPr kumimoji="1" lang="ja-JP" altLang="en-US" dirty="0" smtClean="0"/>
              <a:t>そして，人と人との絆が豊かになることは，人々の人生を豊かなものにします。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このように，</a:t>
            </a:r>
            <a:r>
              <a:rPr kumimoji="1" lang="ja-JP" altLang="en-US" sz="1200" dirty="0" smtClean="0">
                <a:solidFill>
                  <a:schemeClr val="tx1">
                    <a:lumMod val="75000"/>
                    <a:lumOff val="25000"/>
                  </a:schemeClr>
                </a:solidFill>
                <a:effectLst>
                  <a:outerShdw blurRad="38100" dist="38100" dir="2700000" algn="tl">
                    <a:srgbClr val="000000">
                      <a:alpha val="43137"/>
                    </a:srgbClr>
                  </a:outerShdw>
                </a:effectLst>
              </a:rPr>
              <a:t>ソーシャル・キャピタルを醸成することで，ヘルスプロモーションがめざす「健康で豊かな人生を送りやすいまちづくり」の実現が容易になるのです。</a:t>
            </a:r>
            <a:endParaRPr kumimoji="1" lang="en-US" altLang="ja-JP" sz="1200" dirty="0" smtClean="0">
              <a:solidFill>
                <a:schemeClr val="tx1">
                  <a:lumMod val="75000"/>
                  <a:lumOff val="25000"/>
                </a:schemeClr>
              </a:solidFill>
              <a:effectLst>
                <a:outerShdw blurRad="38100" dist="38100" dir="2700000" algn="tl">
                  <a:srgbClr val="000000">
                    <a:alpha val="43137"/>
                  </a:srgbClr>
                </a:outerShdw>
              </a:effectLst>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58</a:t>
            </a:fld>
            <a:endParaRPr kumimoji="1" lang="ja-JP" altLang="en-US"/>
          </a:p>
        </p:txBody>
      </p:sp>
    </p:spTree>
    <p:extLst>
      <p:ext uri="{BB962C8B-B14F-4D97-AF65-F5344CB8AC3E}">
        <p14:creationId xmlns:p14="http://schemas.microsoft.com/office/powerpoint/2010/main" val="9688120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最後に，ヘルスプロモーションの実践に向けてのメッセージで，講義を締めくくりたいと思います。</a:t>
            </a:r>
          </a:p>
          <a:p>
            <a:r>
              <a:rPr kumimoji="1" lang="ja-JP" altLang="ja-JP" sz="1200" kern="1200" dirty="0" smtClean="0">
                <a:solidFill>
                  <a:schemeClr val="tx1"/>
                </a:solidFill>
                <a:effectLst/>
                <a:latin typeface="+mn-lt"/>
                <a:ea typeface="+mn-ea"/>
                <a:cs typeface="+mn-cs"/>
              </a:rPr>
              <a:t>ソーシャル・キャピタルの醸成・活用の技術を確立することで，ヘルスプロモーションの実践を可能にすることができます。</a:t>
            </a:r>
          </a:p>
          <a:p>
            <a:r>
              <a:rPr kumimoji="1" lang="ja-JP" altLang="ja-JP" sz="1200" kern="1200" dirty="0" smtClean="0">
                <a:solidFill>
                  <a:schemeClr val="tx1"/>
                </a:solidFill>
                <a:effectLst/>
                <a:latin typeface="+mn-lt"/>
                <a:ea typeface="+mn-ea"/>
                <a:cs typeface="+mn-cs"/>
              </a:rPr>
              <a:t>ソーシャル・キャピタルの「測定」が可能になったことにより，これまでの住民組織との関わりや連携推進の取り組みの評価ができるようになりました。</a:t>
            </a:r>
          </a:p>
          <a:p>
            <a:r>
              <a:rPr kumimoji="1" lang="ja-JP" altLang="ja-JP" sz="1200" kern="1200" dirty="0" smtClean="0">
                <a:solidFill>
                  <a:schemeClr val="tx1"/>
                </a:solidFill>
                <a:effectLst/>
                <a:latin typeface="+mn-lt"/>
                <a:ea typeface="+mn-ea"/>
                <a:cs typeface="+mn-cs"/>
              </a:rPr>
              <a:t>こうした評価に基づいて，ソーシャル・キャピタルの効果的，効率的な醸成や活用に向けた働きかけについてのノウハウを確立することが可能になったのです。</a:t>
            </a:r>
          </a:p>
          <a:p>
            <a:r>
              <a:rPr kumimoji="1" lang="ja-JP" altLang="ja-JP" sz="1200" kern="1200" dirty="0" smtClean="0">
                <a:solidFill>
                  <a:schemeClr val="tx1"/>
                </a:solidFill>
                <a:effectLst/>
                <a:latin typeface="+mn-lt"/>
                <a:ea typeface="+mn-ea"/>
                <a:cs typeface="+mn-cs"/>
              </a:rPr>
              <a:t>我が国では，</a:t>
            </a:r>
            <a:r>
              <a:rPr kumimoji="1" lang="en-US" altLang="ja-JP" sz="1200" kern="1200" dirty="0" smtClean="0">
                <a:solidFill>
                  <a:schemeClr val="tx1"/>
                </a:solidFill>
                <a:effectLst/>
                <a:latin typeface="+mn-lt"/>
                <a:ea typeface="+mn-ea"/>
                <a:cs typeface="+mn-cs"/>
              </a:rPr>
              <a:t>1970</a:t>
            </a:r>
            <a:r>
              <a:rPr kumimoji="1" lang="ja-JP" altLang="ja-JP" sz="1200" kern="1200" dirty="0" smtClean="0">
                <a:solidFill>
                  <a:schemeClr val="tx1"/>
                </a:solidFill>
                <a:effectLst/>
                <a:latin typeface="+mn-lt"/>
                <a:ea typeface="+mn-ea"/>
                <a:cs typeface="+mn-cs"/>
              </a:rPr>
              <a:t>年から</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年代にかけて，住民組織の育成に熱心に取り組まれました。</a:t>
            </a:r>
          </a:p>
          <a:p>
            <a:r>
              <a:rPr kumimoji="1" lang="ja-JP" altLang="ja-JP" sz="1200" kern="1200" dirty="0" smtClean="0">
                <a:solidFill>
                  <a:schemeClr val="tx1"/>
                </a:solidFill>
                <a:effectLst/>
                <a:latin typeface="+mn-lt"/>
                <a:ea typeface="+mn-ea"/>
                <a:cs typeface="+mn-cs"/>
              </a:rPr>
              <a:t>この時代に，住民組織の育成・支援のノウハウを蓄積した保健師や栄養士が定年を迎えようとしています。</a:t>
            </a:r>
          </a:p>
          <a:p>
            <a:r>
              <a:rPr kumimoji="1" lang="ja-JP" altLang="ja-JP" sz="1200" kern="1200" dirty="0" smtClean="0">
                <a:solidFill>
                  <a:schemeClr val="tx1"/>
                </a:solidFill>
                <a:effectLst/>
                <a:latin typeface="+mn-lt"/>
                <a:ea typeface="+mn-ea"/>
                <a:cs typeface="+mn-cs"/>
              </a:rPr>
              <a:t>今が，ソーシャル・キャピタルの醸成・活用にかかるノウハウを継承する最後のチャンスと言っても過言ではありません。</a:t>
            </a:r>
          </a:p>
          <a:p>
            <a:r>
              <a:rPr kumimoji="1" lang="ja-JP" altLang="ja-JP" sz="1200" kern="1200" dirty="0" smtClean="0">
                <a:solidFill>
                  <a:schemeClr val="tx1"/>
                </a:solidFill>
                <a:effectLst/>
                <a:latin typeface="+mn-lt"/>
                <a:ea typeface="+mn-ea"/>
                <a:cs typeface="+mn-cs"/>
              </a:rPr>
              <a:t>ソーシャル・キャピタルの醸成・活用を通じて，ヘルスプロモーションの実践につながることを願って，この講義を終えたいと思います。</a:t>
            </a:r>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59</a:t>
            </a:fld>
            <a:endParaRPr kumimoji="1" lang="ja-JP" altLang="en-US"/>
          </a:p>
        </p:txBody>
      </p:sp>
    </p:spTree>
    <p:extLst>
      <p:ext uri="{BB962C8B-B14F-4D97-AF65-F5344CB8AC3E}">
        <p14:creationId xmlns:p14="http://schemas.microsoft.com/office/powerpoint/2010/main" val="101278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ソーシャル・キャピタルについは，多くの研究者が様々な定義をしており，その内容についても一様ではありません。</a:t>
            </a:r>
            <a:endParaRPr kumimoji="1" lang="en-US" altLang="ja-JP" dirty="0" smtClean="0"/>
          </a:p>
          <a:p>
            <a:r>
              <a:rPr kumimoji="1" lang="ja-JP" altLang="en-US" dirty="0" smtClean="0"/>
              <a:t>ここでは，理解しやすいように，ソーシャル・キャピタルの３つの要素を，他者や地域に対する「信頼」，お互い様という「互酬性の規範」と社会的ネットワーク（つながり）としたいと思います。</a:t>
            </a:r>
            <a:endParaRPr kumimoji="1" lang="en-US" altLang="ja-JP" dirty="0" smtClean="0"/>
          </a:p>
          <a:p>
            <a:r>
              <a:rPr kumimoji="1" lang="ja-JP" altLang="en-US" dirty="0" smtClean="0"/>
              <a:t>ここで，重要なことは，これらの３つの要素が独立して存在するのではなく，相互に関連しているということです。</a:t>
            </a:r>
            <a:endParaRPr kumimoji="1" lang="en-US" altLang="ja-JP" dirty="0" smtClean="0"/>
          </a:p>
          <a:p>
            <a:r>
              <a:rPr kumimoji="1" lang="ja-JP" altLang="en-US" dirty="0" smtClean="0"/>
              <a:t>地域におけるつながりを通して，人と人の信頼やお互い様という規範が生まれるのです。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6</a:t>
            </a:fld>
            <a:endParaRPr kumimoji="1" lang="ja-JP" altLang="en-US" dirty="0"/>
          </a:p>
        </p:txBody>
      </p:sp>
    </p:spTree>
    <p:extLst>
      <p:ext uri="{BB962C8B-B14F-4D97-AF65-F5344CB8AC3E}">
        <p14:creationId xmlns:p14="http://schemas.microsoft.com/office/powerpoint/2010/main" val="3717492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次に，ソーシャル・キャピタルの効用について紹介します。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7</a:t>
            </a:fld>
            <a:endParaRPr kumimoji="1" lang="ja-JP" altLang="en-US" dirty="0"/>
          </a:p>
        </p:txBody>
      </p:sp>
    </p:spTree>
    <p:extLst>
      <p:ext uri="{BB962C8B-B14F-4D97-AF65-F5344CB8AC3E}">
        <p14:creationId xmlns:p14="http://schemas.microsoft.com/office/powerpoint/2010/main" val="2127892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ソーシャル・キャピタルの効用については，国内外の研究により，健康面の効用や健康以外の効用が多く証明されています。</a:t>
            </a:r>
            <a:endParaRPr kumimoji="1" lang="en-US" altLang="ja-JP" dirty="0" smtClean="0"/>
          </a:p>
          <a:p>
            <a:r>
              <a:rPr kumimoji="1" lang="ja-JP" altLang="en-US" dirty="0" smtClean="0"/>
              <a:t>健康面の効用として，死亡率の低減，自殺の減少，自覚的健康度の改善，喫煙率や運動習慣など健康行動に影響を及ぼすことが指摘されています。</a:t>
            </a:r>
            <a:endParaRPr kumimoji="1" lang="en-US" altLang="ja-JP" dirty="0" smtClean="0"/>
          </a:p>
          <a:p>
            <a:r>
              <a:rPr kumimoji="1" lang="ja-JP" altLang="en-US" dirty="0" smtClean="0"/>
              <a:t>健康以外の効用としてパットナムも指摘したように行政の効率が良くなること，防災対策や治安・防犯に有効であること，子育てや教育面でもプラスの効用が指摘されています。</a:t>
            </a:r>
            <a:endParaRPr kumimoji="1" lang="en-US" altLang="ja-JP" dirty="0" smtClean="0"/>
          </a:p>
          <a:p>
            <a:r>
              <a:rPr kumimoji="1" lang="ja-JP" altLang="en-US" dirty="0" smtClean="0"/>
              <a:t>最近は，企業や職場におけるソーシャル・キャピタルが生産性を高め，技術革新や経済成長にもつながることが注目されています。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BE14353-4733-4FEB-8E3B-B72C36A499DE}" type="slidenum">
              <a:rPr kumimoji="1" lang="ja-JP" altLang="en-US" smtClean="0"/>
              <a:t>8</a:t>
            </a:fld>
            <a:endParaRPr kumimoji="1" lang="ja-JP" altLang="en-US" dirty="0"/>
          </a:p>
        </p:txBody>
      </p:sp>
    </p:spTree>
    <p:extLst>
      <p:ext uri="{BB962C8B-B14F-4D97-AF65-F5344CB8AC3E}">
        <p14:creationId xmlns:p14="http://schemas.microsoft.com/office/powerpoint/2010/main" val="2483507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これは，ソーシャル・キャピタルの要素の一つである「他者への信頼」が平均寿命に及ぼす影響を示したものです。</a:t>
            </a:r>
            <a:endParaRPr kumimoji="1" lang="en-US" altLang="ja-JP" dirty="0" smtClean="0"/>
          </a:p>
          <a:p>
            <a:r>
              <a:rPr kumimoji="1" lang="ja-JP" altLang="en-US" dirty="0" smtClean="0"/>
              <a:t>「他者への信頼」を横軸にとり，平均寿命を縦軸にとると，寿命の最も短いトルコから最も長い日本まで，直線的に分布しています。</a:t>
            </a:r>
            <a:endParaRPr kumimoji="1" lang="en-US" altLang="ja-JP" dirty="0" smtClean="0"/>
          </a:p>
          <a:p>
            <a:r>
              <a:rPr kumimoji="1" lang="ja-JP" altLang="en-US" dirty="0" smtClean="0"/>
              <a:t>日本の長寿は周知の事実ですが，その背景に，「他者への信頼」が先進国の中で，最も高いことが指摘されているのです。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98BA5D2D-1741-4588-86F1-B768FA5CFA2C}" type="slidenum">
              <a:rPr kumimoji="1" lang="ja-JP" altLang="en-US" smtClean="0"/>
              <a:t>9</a:t>
            </a:fld>
            <a:endParaRPr kumimoji="1" lang="ja-JP" altLang="en-US" dirty="0"/>
          </a:p>
        </p:txBody>
      </p:sp>
    </p:spTree>
    <p:extLst>
      <p:ext uri="{BB962C8B-B14F-4D97-AF65-F5344CB8AC3E}">
        <p14:creationId xmlns:p14="http://schemas.microsoft.com/office/powerpoint/2010/main" val="3949791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47517AE-504E-418B-9FAD-933F866A161E}"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63F3B1-F14F-4335-B6CE-E90DF029E027}" type="slidenum">
              <a:rPr kumimoji="1" lang="ja-JP" altLang="en-US" smtClean="0"/>
              <a:t>‹#›</a:t>
            </a:fld>
            <a:endParaRPr kumimoji="1" lang="ja-JP" altLang="en-US"/>
          </a:p>
        </p:txBody>
      </p:sp>
    </p:spTree>
    <p:extLst>
      <p:ext uri="{BB962C8B-B14F-4D97-AF65-F5344CB8AC3E}">
        <p14:creationId xmlns:p14="http://schemas.microsoft.com/office/powerpoint/2010/main" val="1865500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47517AE-504E-418B-9FAD-933F866A161E}"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63F3B1-F14F-4335-B6CE-E90DF029E027}" type="slidenum">
              <a:rPr kumimoji="1" lang="ja-JP" altLang="en-US" smtClean="0"/>
              <a:t>‹#›</a:t>
            </a:fld>
            <a:endParaRPr kumimoji="1" lang="ja-JP" altLang="en-US"/>
          </a:p>
        </p:txBody>
      </p:sp>
    </p:spTree>
    <p:extLst>
      <p:ext uri="{BB962C8B-B14F-4D97-AF65-F5344CB8AC3E}">
        <p14:creationId xmlns:p14="http://schemas.microsoft.com/office/powerpoint/2010/main" val="3363838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47517AE-504E-418B-9FAD-933F866A161E}"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63F3B1-F14F-4335-B6CE-E90DF029E027}" type="slidenum">
              <a:rPr kumimoji="1" lang="ja-JP" altLang="en-US" smtClean="0"/>
              <a:t>‹#›</a:t>
            </a:fld>
            <a:endParaRPr kumimoji="1" lang="ja-JP" altLang="en-US"/>
          </a:p>
        </p:txBody>
      </p:sp>
    </p:spTree>
    <p:extLst>
      <p:ext uri="{BB962C8B-B14F-4D97-AF65-F5344CB8AC3E}">
        <p14:creationId xmlns:p14="http://schemas.microsoft.com/office/powerpoint/2010/main" val="93849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47517AE-504E-418B-9FAD-933F866A161E}"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63F3B1-F14F-4335-B6CE-E90DF029E027}" type="slidenum">
              <a:rPr kumimoji="1" lang="ja-JP" altLang="en-US" smtClean="0"/>
              <a:t>‹#›</a:t>
            </a:fld>
            <a:endParaRPr kumimoji="1" lang="ja-JP" altLang="en-US"/>
          </a:p>
        </p:txBody>
      </p:sp>
    </p:spTree>
    <p:extLst>
      <p:ext uri="{BB962C8B-B14F-4D97-AF65-F5344CB8AC3E}">
        <p14:creationId xmlns:p14="http://schemas.microsoft.com/office/powerpoint/2010/main" val="320616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47517AE-504E-418B-9FAD-933F866A161E}"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63F3B1-F14F-4335-B6CE-E90DF029E027}" type="slidenum">
              <a:rPr kumimoji="1" lang="ja-JP" altLang="en-US" smtClean="0"/>
              <a:t>‹#›</a:t>
            </a:fld>
            <a:endParaRPr kumimoji="1" lang="ja-JP" altLang="en-US"/>
          </a:p>
        </p:txBody>
      </p:sp>
    </p:spTree>
    <p:extLst>
      <p:ext uri="{BB962C8B-B14F-4D97-AF65-F5344CB8AC3E}">
        <p14:creationId xmlns:p14="http://schemas.microsoft.com/office/powerpoint/2010/main" val="194277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47517AE-504E-418B-9FAD-933F866A161E}" type="datetimeFigureOut">
              <a:rPr kumimoji="1" lang="ja-JP" altLang="en-US" smtClean="0"/>
              <a:t>2015/3/1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63F3B1-F14F-4335-B6CE-E90DF029E027}" type="slidenum">
              <a:rPr kumimoji="1" lang="ja-JP" altLang="en-US" smtClean="0"/>
              <a:t>‹#›</a:t>
            </a:fld>
            <a:endParaRPr kumimoji="1" lang="ja-JP" altLang="en-US"/>
          </a:p>
        </p:txBody>
      </p:sp>
    </p:spTree>
    <p:extLst>
      <p:ext uri="{BB962C8B-B14F-4D97-AF65-F5344CB8AC3E}">
        <p14:creationId xmlns:p14="http://schemas.microsoft.com/office/powerpoint/2010/main" val="23228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47517AE-504E-418B-9FAD-933F866A161E}" type="datetimeFigureOut">
              <a:rPr kumimoji="1" lang="ja-JP" altLang="en-US" smtClean="0"/>
              <a:t>2015/3/1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763F3B1-F14F-4335-B6CE-E90DF029E027}" type="slidenum">
              <a:rPr kumimoji="1" lang="ja-JP" altLang="en-US" smtClean="0"/>
              <a:t>‹#›</a:t>
            </a:fld>
            <a:endParaRPr kumimoji="1" lang="ja-JP" altLang="en-US"/>
          </a:p>
        </p:txBody>
      </p:sp>
    </p:spTree>
    <p:extLst>
      <p:ext uri="{BB962C8B-B14F-4D97-AF65-F5344CB8AC3E}">
        <p14:creationId xmlns:p14="http://schemas.microsoft.com/office/powerpoint/2010/main" val="153394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47517AE-504E-418B-9FAD-933F866A161E}" type="datetimeFigureOut">
              <a:rPr kumimoji="1" lang="ja-JP" altLang="en-US" smtClean="0"/>
              <a:t>2015/3/1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763F3B1-F14F-4335-B6CE-E90DF029E027}" type="slidenum">
              <a:rPr kumimoji="1" lang="ja-JP" altLang="en-US" smtClean="0"/>
              <a:t>‹#›</a:t>
            </a:fld>
            <a:endParaRPr kumimoji="1" lang="ja-JP" altLang="en-US"/>
          </a:p>
        </p:txBody>
      </p:sp>
    </p:spTree>
    <p:extLst>
      <p:ext uri="{BB962C8B-B14F-4D97-AF65-F5344CB8AC3E}">
        <p14:creationId xmlns:p14="http://schemas.microsoft.com/office/powerpoint/2010/main" val="263045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47517AE-504E-418B-9FAD-933F866A161E}" type="datetimeFigureOut">
              <a:rPr kumimoji="1" lang="ja-JP" altLang="en-US" smtClean="0"/>
              <a:t>2015/3/1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763F3B1-F14F-4335-B6CE-E90DF029E027}" type="slidenum">
              <a:rPr kumimoji="1" lang="ja-JP" altLang="en-US" smtClean="0"/>
              <a:t>‹#›</a:t>
            </a:fld>
            <a:endParaRPr kumimoji="1" lang="ja-JP" altLang="en-US"/>
          </a:p>
        </p:txBody>
      </p:sp>
    </p:spTree>
    <p:extLst>
      <p:ext uri="{BB962C8B-B14F-4D97-AF65-F5344CB8AC3E}">
        <p14:creationId xmlns:p14="http://schemas.microsoft.com/office/powerpoint/2010/main" val="204037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47517AE-504E-418B-9FAD-933F866A161E}" type="datetimeFigureOut">
              <a:rPr kumimoji="1" lang="ja-JP" altLang="en-US" smtClean="0"/>
              <a:t>2015/3/1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63F3B1-F14F-4335-B6CE-E90DF029E027}" type="slidenum">
              <a:rPr kumimoji="1" lang="ja-JP" altLang="en-US" smtClean="0"/>
              <a:t>‹#›</a:t>
            </a:fld>
            <a:endParaRPr kumimoji="1" lang="ja-JP" altLang="en-US"/>
          </a:p>
        </p:txBody>
      </p:sp>
    </p:spTree>
    <p:extLst>
      <p:ext uri="{BB962C8B-B14F-4D97-AF65-F5344CB8AC3E}">
        <p14:creationId xmlns:p14="http://schemas.microsoft.com/office/powerpoint/2010/main" val="111916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47517AE-504E-418B-9FAD-933F866A161E}" type="datetimeFigureOut">
              <a:rPr kumimoji="1" lang="ja-JP" altLang="en-US" smtClean="0"/>
              <a:t>2015/3/1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63F3B1-F14F-4335-B6CE-E90DF029E027}" type="slidenum">
              <a:rPr kumimoji="1" lang="ja-JP" altLang="en-US" smtClean="0"/>
              <a:t>‹#›</a:t>
            </a:fld>
            <a:endParaRPr kumimoji="1" lang="ja-JP" altLang="en-US"/>
          </a:p>
        </p:txBody>
      </p:sp>
    </p:spTree>
    <p:extLst>
      <p:ext uri="{BB962C8B-B14F-4D97-AF65-F5344CB8AC3E}">
        <p14:creationId xmlns:p14="http://schemas.microsoft.com/office/powerpoint/2010/main" val="1053539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517AE-504E-418B-9FAD-933F866A161E}" type="datetimeFigureOut">
              <a:rPr kumimoji="1" lang="ja-JP" altLang="en-US" smtClean="0"/>
              <a:t>2015/3/1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3F3B1-F14F-4335-B6CE-E90DF029E027}" type="slidenum">
              <a:rPr kumimoji="1" lang="ja-JP" altLang="en-US" smtClean="0"/>
              <a:t>‹#›</a:t>
            </a:fld>
            <a:endParaRPr kumimoji="1" lang="ja-JP" altLang="en-US"/>
          </a:p>
        </p:txBody>
      </p:sp>
    </p:spTree>
    <p:extLst>
      <p:ext uri="{BB962C8B-B14F-4D97-AF65-F5344CB8AC3E}">
        <p14:creationId xmlns:p14="http://schemas.microsoft.com/office/powerpoint/2010/main" val="1130677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PowerPoint_Presentation1.pptx"/><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audio" Target="../media/media4.wma"/><Relationship Id="rId13" Type="http://schemas.openxmlformats.org/officeDocument/2006/relationships/slideLayout" Target="../slideLayouts/slideLayout2.xml"/><Relationship Id="rId3" Type="http://schemas.microsoft.com/office/2007/relationships/media" Target="../media/media2.wma"/><Relationship Id="rId7" Type="http://schemas.microsoft.com/office/2007/relationships/media" Target="../media/media4.wma"/><Relationship Id="rId12" Type="http://schemas.openxmlformats.org/officeDocument/2006/relationships/audio" Target="../media/media6.wma"/><Relationship Id="rId2" Type="http://schemas.openxmlformats.org/officeDocument/2006/relationships/audio" Target="../media/media1.wma"/><Relationship Id="rId16" Type="http://schemas.openxmlformats.org/officeDocument/2006/relationships/image" Target="../media/image6.png"/><Relationship Id="rId1" Type="http://schemas.microsoft.com/office/2007/relationships/media" Target="../media/media1.wma"/><Relationship Id="rId6" Type="http://schemas.openxmlformats.org/officeDocument/2006/relationships/audio" Target="../media/media3.wma"/><Relationship Id="rId11" Type="http://schemas.microsoft.com/office/2007/relationships/media" Target="../media/media6.wma"/><Relationship Id="rId5" Type="http://schemas.microsoft.com/office/2007/relationships/media" Target="../media/media3.wma"/><Relationship Id="rId15" Type="http://schemas.openxmlformats.org/officeDocument/2006/relationships/image" Target="../media/image5.png"/><Relationship Id="rId10" Type="http://schemas.openxmlformats.org/officeDocument/2006/relationships/audio" Target="../media/media5.wma"/><Relationship Id="rId4" Type="http://schemas.openxmlformats.org/officeDocument/2006/relationships/audio" Target="../media/media2.wma"/><Relationship Id="rId9" Type="http://schemas.microsoft.com/office/2007/relationships/media" Target="../media/media5.wma"/><Relationship Id="rId1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2100" y="1687287"/>
            <a:ext cx="8458200" cy="1913164"/>
          </a:xfrm>
        </p:spPr>
        <p:txBody>
          <a:bodyPr>
            <a:noAutofit/>
          </a:bodyPr>
          <a:lstStyle/>
          <a:p>
            <a:pPr>
              <a:lnSpc>
                <a:spcPct val="150000"/>
              </a:lnSpc>
            </a:pPr>
            <a:r>
              <a:rPr kumimoji="1" lang="ja-JP" altLang="en-US" dirty="0" smtClean="0">
                <a:solidFill>
                  <a:srgbClr val="FF0000"/>
                </a:solidFill>
              </a:rPr>
              <a:t>住民組織活動を通じたソーシャルキャピタルの醸成と活用</a:t>
            </a:r>
            <a:endParaRPr kumimoji="1" lang="ja-JP" altLang="en-US" dirty="0">
              <a:solidFill>
                <a:srgbClr val="FF0000"/>
              </a:solidFill>
            </a:endParaRPr>
          </a:p>
        </p:txBody>
      </p:sp>
      <p:sp>
        <p:nvSpPr>
          <p:cNvPr id="3" name="サブタイトル 2"/>
          <p:cNvSpPr>
            <a:spLocks noGrp="1"/>
          </p:cNvSpPr>
          <p:nvPr>
            <p:ph type="subTitle" idx="1"/>
          </p:nvPr>
        </p:nvSpPr>
        <p:spPr>
          <a:xfrm>
            <a:off x="914400" y="4138390"/>
            <a:ext cx="8051800" cy="1752600"/>
          </a:xfrm>
        </p:spPr>
        <p:txBody>
          <a:bodyPr>
            <a:normAutofit/>
          </a:bodyPr>
          <a:lstStyle/>
          <a:p>
            <a:pPr algn="l"/>
            <a:r>
              <a:rPr lang="ja-JP" altLang="ja-JP" sz="2800" dirty="0">
                <a:solidFill>
                  <a:schemeClr val="tx1">
                    <a:lumMod val="75000"/>
                    <a:lumOff val="25000"/>
                  </a:schemeClr>
                </a:solidFill>
              </a:rPr>
              <a:t>厚生労働科学</a:t>
            </a:r>
            <a:r>
              <a:rPr lang="ja-JP" altLang="ja-JP" sz="2800" dirty="0" smtClean="0">
                <a:solidFill>
                  <a:schemeClr val="tx1">
                    <a:lumMod val="75000"/>
                    <a:lumOff val="25000"/>
                  </a:schemeClr>
                </a:solidFill>
              </a:rPr>
              <a:t>研究</a:t>
            </a:r>
            <a:endParaRPr lang="en-US" altLang="ja-JP" sz="2800" dirty="0" smtClean="0">
              <a:solidFill>
                <a:schemeClr val="tx1">
                  <a:lumMod val="75000"/>
                  <a:lumOff val="25000"/>
                </a:schemeClr>
              </a:solidFill>
            </a:endParaRPr>
          </a:p>
          <a:p>
            <a:pPr algn="l"/>
            <a:r>
              <a:rPr lang="ja-JP" altLang="en-US" sz="2800" dirty="0" smtClean="0">
                <a:solidFill>
                  <a:srgbClr val="0000FF"/>
                </a:solidFill>
              </a:rPr>
              <a:t>　　</a:t>
            </a:r>
            <a:r>
              <a:rPr lang="ja-JP" altLang="ja-JP" sz="2800" dirty="0" smtClean="0">
                <a:solidFill>
                  <a:srgbClr val="0000FF"/>
                </a:solidFill>
              </a:rPr>
              <a:t>「</a:t>
            </a:r>
            <a:r>
              <a:rPr lang="ja-JP" altLang="ja-JP" sz="2800" dirty="0">
                <a:solidFill>
                  <a:srgbClr val="0000FF"/>
                </a:solidFill>
              </a:rPr>
              <a:t>地域保健対策における</a:t>
            </a:r>
            <a:r>
              <a:rPr lang="ja-JP" altLang="ja-JP" sz="2800" dirty="0" smtClean="0">
                <a:solidFill>
                  <a:srgbClr val="0000FF"/>
                </a:solidFill>
              </a:rPr>
              <a:t>ソーシャルキャピタルの</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a:t>
            </a:r>
            <a:r>
              <a:rPr lang="ja-JP" altLang="ja-JP" sz="2800" dirty="0" smtClean="0">
                <a:solidFill>
                  <a:srgbClr val="0000FF"/>
                </a:solidFill>
              </a:rPr>
              <a:t>活用の</a:t>
            </a:r>
            <a:r>
              <a:rPr lang="ja-JP" altLang="ja-JP" sz="2800" dirty="0">
                <a:solidFill>
                  <a:srgbClr val="0000FF"/>
                </a:solidFill>
              </a:rPr>
              <a:t>あり方に</a:t>
            </a:r>
            <a:r>
              <a:rPr lang="ja-JP" altLang="ja-JP" sz="2800" dirty="0" smtClean="0">
                <a:solidFill>
                  <a:srgbClr val="0000FF"/>
                </a:solidFill>
              </a:rPr>
              <a:t>関する研究</a:t>
            </a:r>
            <a:r>
              <a:rPr lang="ja-JP" altLang="ja-JP" sz="2800" dirty="0">
                <a:solidFill>
                  <a:srgbClr val="0000FF"/>
                </a:solidFill>
              </a:rPr>
              <a:t>」班</a:t>
            </a:r>
            <a:endParaRPr kumimoji="1" lang="ja-JP" altLang="en-US" sz="2800" dirty="0">
              <a:solidFill>
                <a:srgbClr val="0000FF"/>
              </a:solidFill>
            </a:endParaRPr>
          </a:p>
        </p:txBody>
      </p:sp>
    </p:spTree>
    <p:extLst>
      <p:ext uri="{BB962C8B-B14F-4D97-AF65-F5344CB8AC3E}">
        <p14:creationId xmlns:p14="http://schemas.microsoft.com/office/powerpoint/2010/main" val="4083305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116632"/>
            <a:ext cx="8855309" cy="584775"/>
          </a:xfrm>
          <a:prstGeom prst="rect">
            <a:avLst/>
          </a:prstGeom>
          <a:noFill/>
        </p:spPr>
        <p:txBody>
          <a:bodyPr wrap="none" rtlCol="0">
            <a:spAutoFit/>
          </a:bodyPr>
          <a:lstStyle/>
          <a:p>
            <a:r>
              <a:rPr kumimoji="1" lang="ja-JP" altLang="en-US" sz="3200" dirty="0" smtClean="0">
                <a:solidFill>
                  <a:srgbClr val="FF0000"/>
                </a:solidFill>
              </a:rPr>
              <a:t>ソーシャル・キャピタル統合指数と合計特殊出生率</a:t>
            </a:r>
            <a:endParaRPr kumimoji="1" lang="ja-JP" altLang="en-US" sz="3200" dirty="0">
              <a:solidFill>
                <a:srgbClr val="FF0000"/>
              </a:solidFill>
            </a:endParaRPr>
          </a:p>
        </p:txBody>
      </p:sp>
      <p:sp>
        <p:nvSpPr>
          <p:cNvPr id="3" name="テキスト ボックス 2"/>
          <p:cNvSpPr txBox="1"/>
          <p:nvPr/>
        </p:nvSpPr>
        <p:spPr>
          <a:xfrm>
            <a:off x="1408976" y="6381328"/>
            <a:ext cx="7351693" cy="461665"/>
          </a:xfrm>
          <a:prstGeom prst="rect">
            <a:avLst/>
          </a:prstGeom>
          <a:noFill/>
        </p:spPr>
        <p:txBody>
          <a:bodyPr wrap="none" rtlCol="0">
            <a:spAutoFit/>
          </a:bodyPr>
          <a:lstStyle/>
          <a:p>
            <a:r>
              <a:rPr kumimoji="1" lang="ja-JP" altLang="en-US" sz="2400" dirty="0" smtClean="0">
                <a:solidFill>
                  <a:srgbClr val="0000FF"/>
                </a:solidFill>
              </a:rPr>
              <a:t>（</a:t>
            </a:r>
            <a:r>
              <a:rPr kumimoji="1" lang="en-US" altLang="ja-JP" sz="2400" dirty="0" smtClean="0">
                <a:solidFill>
                  <a:srgbClr val="0000FF"/>
                </a:solidFill>
                <a:latin typeface="Century" panose="02040604050505020304" pitchFamily="18" charset="0"/>
              </a:rPr>
              <a:t>2003</a:t>
            </a:r>
            <a:r>
              <a:rPr kumimoji="1" lang="ja-JP" altLang="en-US" sz="2400" dirty="0" smtClean="0">
                <a:solidFill>
                  <a:srgbClr val="0000FF"/>
                </a:solidFill>
              </a:rPr>
              <a:t>年内閣府調査及び人口動態統計データより作成）</a:t>
            </a:r>
            <a:endParaRPr kumimoji="1" lang="ja-JP" altLang="en-US" sz="2400" dirty="0">
              <a:solidFill>
                <a:srgbClr val="0000FF"/>
              </a:solidFill>
            </a:endParaRPr>
          </a:p>
        </p:txBody>
      </p:sp>
      <p:graphicFrame>
        <p:nvGraphicFramePr>
          <p:cNvPr id="6" name="グラフ 5"/>
          <p:cNvGraphicFramePr>
            <a:graphicFrameLocks/>
          </p:cNvGraphicFramePr>
          <p:nvPr>
            <p:extLst>
              <p:ext uri="{D42A27DB-BD31-4B8C-83A1-F6EECF244321}">
                <p14:modId xmlns:p14="http://schemas.microsoft.com/office/powerpoint/2010/main" val="1670620728"/>
              </p:ext>
            </p:extLst>
          </p:nvPr>
        </p:nvGraphicFramePr>
        <p:xfrm>
          <a:off x="7235" y="836712"/>
          <a:ext cx="9144000" cy="5475322"/>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2699792" y="5909210"/>
            <a:ext cx="3615092" cy="400110"/>
          </a:xfrm>
          <a:prstGeom prst="rect">
            <a:avLst/>
          </a:prstGeom>
          <a:noFill/>
        </p:spPr>
        <p:txBody>
          <a:bodyPr wrap="none" rtlCol="0">
            <a:spAutoFit/>
          </a:bodyPr>
          <a:lstStyle/>
          <a:p>
            <a:r>
              <a:rPr kumimoji="1" lang="ja-JP" altLang="en-US" sz="2000" dirty="0" smtClean="0"/>
              <a:t>ソーシャル・キャピタル統合指数</a:t>
            </a:r>
            <a:endParaRPr kumimoji="1" lang="ja-JP" altLang="en-US" sz="2000" dirty="0"/>
          </a:p>
        </p:txBody>
      </p:sp>
      <p:sp>
        <p:nvSpPr>
          <p:cNvPr id="7" name="テキスト ボックス 6"/>
          <p:cNvSpPr txBox="1"/>
          <p:nvPr/>
        </p:nvSpPr>
        <p:spPr>
          <a:xfrm>
            <a:off x="119117" y="2060848"/>
            <a:ext cx="492443" cy="1887696"/>
          </a:xfrm>
          <a:prstGeom prst="rect">
            <a:avLst/>
          </a:prstGeom>
          <a:noFill/>
        </p:spPr>
        <p:txBody>
          <a:bodyPr vert="eaVert" wrap="none" rtlCol="0">
            <a:spAutoFit/>
          </a:bodyPr>
          <a:lstStyle/>
          <a:p>
            <a:r>
              <a:rPr kumimoji="1" lang="ja-JP" altLang="en-US" sz="2000" dirty="0" smtClean="0"/>
              <a:t>合計特殊出生率</a:t>
            </a:r>
            <a:endParaRPr kumimoji="1" lang="ja-JP" altLang="en-US" sz="2000" dirty="0"/>
          </a:p>
        </p:txBody>
      </p:sp>
    </p:spTree>
    <p:extLst>
      <p:ext uri="{BB962C8B-B14F-4D97-AF65-F5344CB8AC3E}">
        <p14:creationId xmlns:p14="http://schemas.microsoft.com/office/powerpoint/2010/main" val="3483538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1246009730"/>
              </p:ext>
            </p:extLst>
          </p:nvPr>
        </p:nvGraphicFramePr>
        <p:xfrm>
          <a:off x="0" y="908720"/>
          <a:ext cx="9144000"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2079144" y="6381328"/>
            <a:ext cx="6587060" cy="461665"/>
          </a:xfrm>
          <a:prstGeom prst="rect">
            <a:avLst/>
          </a:prstGeom>
          <a:noFill/>
        </p:spPr>
        <p:txBody>
          <a:bodyPr wrap="none" rtlCol="0">
            <a:spAutoFit/>
          </a:bodyPr>
          <a:lstStyle/>
          <a:p>
            <a:r>
              <a:rPr lang="ja-JP" altLang="en-US" sz="2400" dirty="0">
                <a:solidFill>
                  <a:srgbClr val="0000FF"/>
                </a:solidFill>
              </a:rPr>
              <a:t>（</a:t>
            </a:r>
            <a:r>
              <a:rPr lang="en-US" altLang="ja-JP" sz="2400" dirty="0">
                <a:solidFill>
                  <a:srgbClr val="0000FF"/>
                </a:solidFill>
                <a:latin typeface="Century" panose="02040604050505020304" pitchFamily="18" charset="0"/>
              </a:rPr>
              <a:t>2003</a:t>
            </a:r>
            <a:r>
              <a:rPr lang="ja-JP" altLang="en-US" sz="2400" dirty="0">
                <a:solidFill>
                  <a:srgbClr val="0000FF"/>
                </a:solidFill>
              </a:rPr>
              <a:t>年内閣府調査</a:t>
            </a:r>
            <a:r>
              <a:rPr lang="ja-JP" altLang="en-US" sz="2400" dirty="0" smtClean="0">
                <a:solidFill>
                  <a:srgbClr val="0000FF"/>
                </a:solidFill>
              </a:rPr>
              <a:t>及び犯罪統計書等より</a:t>
            </a:r>
            <a:r>
              <a:rPr lang="ja-JP" altLang="en-US" sz="2400" dirty="0">
                <a:solidFill>
                  <a:srgbClr val="0000FF"/>
                </a:solidFill>
              </a:rPr>
              <a:t>作成</a:t>
            </a:r>
            <a:r>
              <a:rPr lang="ja-JP" altLang="en-US" sz="2400" dirty="0" smtClean="0">
                <a:solidFill>
                  <a:srgbClr val="0000FF"/>
                </a:solidFill>
              </a:rPr>
              <a:t>）</a:t>
            </a:r>
            <a:endParaRPr lang="ja-JP" altLang="en-US" sz="2400" dirty="0">
              <a:solidFill>
                <a:srgbClr val="0000FF"/>
              </a:solidFill>
            </a:endParaRPr>
          </a:p>
        </p:txBody>
      </p:sp>
      <p:sp>
        <p:nvSpPr>
          <p:cNvPr id="10" name="テキスト ボックス 9"/>
          <p:cNvSpPr txBox="1"/>
          <p:nvPr/>
        </p:nvSpPr>
        <p:spPr>
          <a:xfrm>
            <a:off x="2843808" y="5877272"/>
            <a:ext cx="3615092" cy="400110"/>
          </a:xfrm>
          <a:prstGeom prst="rect">
            <a:avLst/>
          </a:prstGeom>
          <a:noFill/>
        </p:spPr>
        <p:txBody>
          <a:bodyPr wrap="none" rtlCol="0">
            <a:spAutoFit/>
          </a:bodyPr>
          <a:lstStyle/>
          <a:p>
            <a:r>
              <a:rPr kumimoji="1" lang="ja-JP" altLang="en-US" sz="2000" dirty="0" smtClean="0"/>
              <a:t>ソーシャル・キャピタル統合指数</a:t>
            </a:r>
            <a:endParaRPr kumimoji="1" lang="ja-JP" altLang="en-US" sz="2000" dirty="0"/>
          </a:p>
        </p:txBody>
      </p:sp>
      <p:sp>
        <p:nvSpPr>
          <p:cNvPr id="11" name="テキスト ボックス 10"/>
          <p:cNvSpPr txBox="1"/>
          <p:nvPr/>
        </p:nvSpPr>
        <p:spPr>
          <a:xfrm>
            <a:off x="-24899" y="1340768"/>
            <a:ext cx="492443" cy="3904274"/>
          </a:xfrm>
          <a:prstGeom prst="rect">
            <a:avLst/>
          </a:prstGeom>
          <a:noFill/>
        </p:spPr>
        <p:txBody>
          <a:bodyPr vert="eaVert" wrap="none" rtlCol="0">
            <a:spAutoFit/>
          </a:bodyPr>
          <a:lstStyle/>
          <a:p>
            <a:r>
              <a:rPr kumimoji="1" lang="ja-JP" altLang="en-US" sz="2000" dirty="0" smtClean="0"/>
              <a:t>人口千人当たりの刑法犯認知件数</a:t>
            </a:r>
            <a:endParaRPr kumimoji="1" lang="ja-JP" altLang="en-US" sz="2000" dirty="0"/>
          </a:p>
        </p:txBody>
      </p:sp>
      <p:sp>
        <p:nvSpPr>
          <p:cNvPr id="4" name="正方形/長方形 3"/>
          <p:cNvSpPr/>
          <p:nvPr/>
        </p:nvSpPr>
        <p:spPr>
          <a:xfrm>
            <a:off x="107504" y="188640"/>
            <a:ext cx="8892480" cy="584775"/>
          </a:xfrm>
          <a:prstGeom prst="rect">
            <a:avLst/>
          </a:prstGeom>
        </p:spPr>
        <p:txBody>
          <a:bodyPr wrap="square">
            <a:spAutoFit/>
          </a:bodyPr>
          <a:lstStyle/>
          <a:p>
            <a:pPr algn="ctr">
              <a:defRPr sz="1800" b="0" i="0" u="none" strike="noStrike" kern="1200" baseline="0">
                <a:solidFill>
                  <a:prstClr val="black"/>
                </a:solidFill>
                <a:latin typeface="+mn-lt"/>
                <a:ea typeface="+mn-ea"/>
                <a:cs typeface="+mn-cs"/>
              </a:defRPr>
            </a:pPr>
            <a:r>
              <a:rPr lang="ja-JP" altLang="en-US" sz="3200" dirty="0">
                <a:solidFill>
                  <a:srgbClr val="FF0000"/>
                </a:solidFill>
              </a:rPr>
              <a:t>ソーシャル・キャピタル統合指数と刑法犯認知件数</a:t>
            </a:r>
          </a:p>
        </p:txBody>
      </p:sp>
    </p:spTree>
    <p:extLst>
      <p:ext uri="{BB962C8B-B14F-4D97-AF65-F5344CB8AC3E}">
        <p14:creationId xmlns:p14="http://schemas.microsoft.com/office/powerpoint/2010/main" val="2552972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99392"/>
            <a:ext cx="8229600" cy="1143000"/>
          </a:xfrm>
        </p:spPr>
        <p:txBody>
          <a:bodyPr>
            <a:normAutofit/>
          </a:bodyPr>
          <a:lstStyle/>
          <a:p>
            <a:r>
              <a:rPr kumimoji="1" lang="ja-JP" altLang="en-US" sz="3600" dirty="0" smtClean="0">
                <a:solidFill>
                  <a:srgbClr val="FF0000"/>
                </a:solidFill>
              </a:rPr>
              <a:t>もう一つのソーシャル・キャピタルの効用</a:t>
            </a:r>
            <a:endParaRPr kumimoji="1" lang="ja-JP" altLang="en-US" sz="3600" dirty="0">
              <a:solidFill>
                <a:srgbClr val="FF0000"/>
              </a:solidFill>
            </a:endParaRPr>
          </a:p>
        </p:txBody>
      </p:sp>
      <p:sp>
        <p:nvSpPr>
          <p:cNvPr id="5" name="コンテンツ プレースホルダー 4"/>
          <p:cNvSpPr>
            <a:spLocks noGrp="1"/>
          </p:cNvSpPr>
          <p:nvPr>
            <p:ph idx="1"/>
          </p:nvPr>
        </p:nvSpPr>
        <p:spPr>
          <a:xfrm>
            <a:off x="457200" y="764704"/>
            <a:ext cx="8229600" cy="6021288"/>
          </a:xfrm>
        </p:spPr>
        <p:txBody>
          <a:bodyPr>
            <a:normAutofit/>
          </a:bodyPr>
          <a:lstStyle/>
          <a:p>
            <a:r>
              <a:rPr kumimoji="1" lang="ja-JP" altLang="en-US" sz="2800" dirty="0" smtClean="0">
                <a:solidFill>
                  <a:srgbClr val="0000FF"/>
                </a:solidFill>
              </a:rPr>
              <a:t>これまで，ネットワークや地域に対する信頼，互酬性の規範</a:t>
            </a:r>
            <a:r>
              <a:rPr kumimoji="1" lang="ja-JP" altLang="en-US" sz="2800" dirty="0" smtClean="0">
                <a:solidFill>
                  <a:srgbClr val="FF33CC"/>
                </a:solidFill>
              </a:rPr>
              <a:t>（お互い様の精神）</a:t>
            </a:r>
            <a:r>
              <a:rPr kumimoji="1" lang="ja-JP" altLang="en-US" sz="2800" dirty="0" smtClean="0">
                <a:solidFill>
                  <a:srgbClr val="0000FF"/>
                </a:solidFill>
              </a:rPr>
              <a:t>は。重要であると認識されてきたが，「測定」することができなかった</a:t>
            </a:r>
            <a:endParaRPr kumimoji="1" lang="en-US" altLang="ja-JP" sz="2800" dirty="0" smtClean="0">
              <a:solidFill>
                <a:srgbClr val="0000FF"/>
              </a:solidFill>
            </a:endParaRPr>
          </a:p>
          <a:p>
            <a:r>
              <a:rPr lang="ja-JP" altLang="en-US" sz="2800" dirty="0" smtClean="0">
                <a:solidFill>
                  <a:srgbClr val="FF33CC"/>
                </a:solidFill>
              </a:rPr>
              <a:t>大切</a:t>
            </a:r>
            <a:r>
              <a:rPr lang="ja-JP" altLang="en-US" sz="2800" dirty="0">
                <a:solidFill>
                  <a:srgbClr val="FF33CC"/>
                </a:solidFill>
              </a:rPr>
              <a:t>な</a:t>
            </a:r>
            <a:r>
              <a:rPr lang="ja-JP" altLang="en-US" sz="2800" dirty="0" smtClean="0">
                <a:solidFill>
                  <a:srgbClr val="FF33CC"/>
                </a:solidFill>
              </a:rPr>
              <a:t>地域特性</a:t>
            </a:r>
            <a:r>
              <a:rPr lang="ja-JP" altLang="en-US" sz="2800" dirty="0">
                <a:solidFill>
                  <a:srgbClr val="FF33CC"/>
                </a:solidFill>
              </a:rPr>
              <a:t>である</a:t>
            </a:r>
            <a:r>
              <a:rPr lang="ja-JP" altLang="en-US" sz="2800" dirty="0" smtClean="0">
                <a:solidFill>
                  <a:srgbClr val="FF33CC"/>
                </a:solidFill>
              </a:rPr>
              <a:t>ことは何となくわかっていたが，それを数値で表すことができなかった</a:t>
            </a:r>
            <a:endParaRPr lang="en-US" altLang="ja-JP" sz="2800" dirty="0" smtClean="0">
              <a:solidFill>
                <a:srgbClr val="FF33CC"/>
              </a:solidFill>
            </a:endParaRPr>
          </a:p>
          <a:p>
            <a:r>
              <a:rPr kumimoji="1" lang="ja-JP" altLang="en-US" sz="2800" dirty="0">
                <a:solidFill>
                  <a:srgbClr val="0000FF"/>
                </a:solidFill>
              </a:rPr>
              <a:t>そのために</a:t>
            </a:r>
            <a:r>
              <a:rPr kumimoji="1" lang="ja-JP" altLang="en-US" sz="2800" dirty="0" smtClean="0">
                <a:solidFill>
                  <a:srgbClr val="0000FF"/>
                </a:solidFill>
              </a:rPr>
              <a:t>，どうしたら効果的にソーシャル・キャピタルを醸成できるのかを科学的なエビデンスに基づいて，議論できなかった</a:t>
            </a:r>
            <a:endParaRPr kumimoji="1" lang="en-US" altLang="ja-JP" sz="2800" dirty="0" smtClean="0">
              <a:solidFill>
                <a:srgbClr val="0000FF"/>
              </a:solidFill>
            </a:endParaRPr>
          </a:p>
          <a:p>
            <a:r>
              <a:rPr lang="ja-JP" altLang="en-US" sz="2800" dirty="0">
                <a:solidFill>
                  <a:srgbClr val="0000FF"/>
                </a:solidFill>
              </a:rPr>
              <a:t>ソーシャル・</a:t>
            </a:r>
            <a:r>
              <a:rPr lang="ja-JP" altLang="en-US" sz="2800" dirty="0" smtClean="0">
                <a:solidFill>
                  <a:srgbClr val="0000FF"/>
                </a:solidFill>
              </a:rPr>
              <a:t>キャピタルとして指標化することにより，その醸成の効果についての研究が進み，ノウハウの確立が期待できるようになってきた</a:t>
            </a:r>
            <a:endParaRPr lang="en-US" altLang="ja-JP" sz="2800" dirty="0">
              <a:solidFill>
                <a:srgbClr val="0000FF"/>
              </a:solidFill>
            </a:endParaRPr>
          </a:p>
          <a:p>
            <a:pPr marL="0" indent="0">
              <a:buNone/>
            </a:pPr>
            <a:r>
              <a:rPr lang="ja-JP" altLang="en-US" sz="2800" dirty="0" smtClean="0">
                <a:solidFill>
                  <a:srgbClr val="FF33CC"/>
                </a:solidFill>
              </a:rPr>
              <a:t>　　　　健診時の問診や保健福祉計画策定時の調査で</a:t>
            </a:r>
            <a:r>
              <a:rPr lang="en-US" altLang="ja-JP" sz="2800" dirty="0" smtClean="0">
                <a:solidFill>
                  <a:srgbClr val="FF33CC"/>
                </a:solidFill>
              </a:rPr>
              <a:t/>
            </a:r>
            <a:br>
              <a:rPr lang="en-US" altLang="ja-JP" sz="2800" dirty="0" smtClean="0">
                <a:solidFill>
                  <a:srgbClr val="FF33CC"/>
                </a:solidFill>
              </a:rPr>
            </a:br>
            <a:r>
              <a:rPr lang="ja-JP" altLang="en-US" sz="2800" dirty="0" smtClean="0">
                <a:solidFill>
                  <a:srgbClr val="FF33CC"/>
                </a:solidFill>
              </a:rPr>
              <a:t>　　　　地域のソーシャル・キャピタルの測定が可能！</a:t>
            </a:r>
            <a:endParaRPr kumimoji="1" lang="ja-JP" altLang="en-US" sz="2800" dirty="0">
              <a:solidFill>
                <a:srgbClr val="FF33CC"/>
              </a:solidFill>
            </a:endParaRPr>
          </a:p>
        </p:txBody>
      </p:sp>
    </p:spTree>
    <p:extLst>
      <p:ext uri="{BB962C8B-B14F-4D97-AF65-F5344CB8AC3E}">
        <p14:creationId xmlns:p14="http://schemas.microsoft.com/office/powerpoint/2010/main" val="3699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938"/>
            <a:ext cx="8229600" cy="1143000"/>
          </a:xfrm>
        </p:spPr>
        <p:txBody>
          <a:bodyPr>
            <a:normAutofit/>
          </a:bodyPr>
          <a:lstStyle/>
          <a:p>
            <a:r>
              <a:rPr kumimoji="1" lang="ja-JP" altLang="en-US" sz="3600" dirty="0" smtClean="0">
                <a:solidFill>
                  <a:srgbClr val="FF0000"/>
                </a:solidFill>
              </a:rPr>
              <a:t>本日の講義の内容</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927100"/>
            <a:ext cx="8597900" cy="5676900"/>
          </a:xfrm>
        </p:spPr>
        <p:txBody>
          <a:bodyPr>
            <a:noAutofit/>
          </a:bodyPr>
          <a:lstStyle/>
          <a:p>
            <a:pPr marL="514350" indent="-514350">
              <a:lnSpc>
                <a:spcPct val="120000"/>
              </a:lnSpc>
              <a:buFont typeface="+mj-ea"/>
              <a:buAutoNum type="circleNumDbPlain"/>
            </a:pPr>
            <a:r>
              <a:rPr lang="ja-JP" altLang="en-US" dirty="0">
                <a:solidFill>
                  <a:srgbClr val="0000FF"/>
                </a:solidFill>
              </a:rPr>
              <a:t>ソーシャル・キャピタルとは何か？</a:t>
            </a:r>
            <a:endParaRPr lang="en-US" altLang="ja-JP" dirty="0">
              <a:solidFill>
                <a:srgbClr val="0000FF"/>
              </a:solidFill>
            </a:endParaRPr>
          </a:p>
          <a:p>
            <a:pPr marL="514350" indent="-514350">
              <a:lnSpc>
                <a:spcPct val="120000"/>
              </a:lnSpc>
              <a:buFont typeface="+mj-ea"/>
              <a:buAutoNum type="circleNumDbPlain"/>
            </a:pPr>
            <a:r>
              <a:rPr lang="ja-JP" altLang="en-US" dirty="0">
                <a:solidFill>
                  <a:srgbClr val="0000FF"/>
                </a:solidFill>
              </a:rPr>
              <a:t>ソーシャル・キャピタル</a:t>
            </a:r>
            <a:r>
              <a:rPr lang="ja-JP" altLang="en-US" dirty="0" smtClean="0">
                <a:solidFill>
                  <a:srgbClr val="0000FF"/>
                </a:solidFill>
              </a:rPr>
              <a:t>の効用</a:t>
            </a:r>
            <a:endParaRPr lang="en-US" altLang="ja-JP" dirty="0" smtClean="0">
              <a:solidFill>
                <a:srgbClr val="0000FF"/>
              </a:solidFill>
            </a:endParaRPr>
          </a:p>
          <a:p>
            <a:pPr marL="514350" indent="-514350">
              <a:lnSpc>
                <a:spcPct val="120000"/>
              </a:lnSpc>
              <a:buFont typeface="+mj-ea"/>
              <a:buAutoNum type="circleNumDbPlain"/>
            </a:pPr>
            <a:r>
              <a:rPr lang="ja-JP" altLang="en-US" dirty="0">
                <a:solidFill>
                  <a:srgbClr val="FF33CC"/>
                </a:solidFill>
                <a:effectLst>
                  <a:outerShdw blurRad="38100" dist="38100" dir="2700000" algn="tl">
                    <a:srgbClr val="000000">
                      <a:alpha val="43137"/>
                    </a:srgbClr>
                  </a:outerShdw>
                </a:effectLst>
              </a:rPr>
              <a:t>ソーシャル・キャピタルの類型と測定</a:t>
            </a:r>
            <a:endParaRPr lang="en-US" altLang="ja-JP" dirty="0">
              <a:solidFill>
                <a:srgbClr val="FF33CC"/>
              </a:solidFill>
              <a:effectLst>
                <a:outerShdw blurRad="38100" dist="38100" dir="2700000" algn="tl">
                  <a:srgbClr val="000000">
                    <a:alpha val="43137"/>
                  </a:srgbClr>
                </a:outerShdw>
              </a:effectLst>
            </a:endParaRPr>
          </a:p>
          <a:p>
            <a:pPr marL="514350" indent="-514350">
              <a:lnSpc>
                <a:spcPct val="120000"/>
              </a:lnSpc>
              <a:buFont typeface="+mj-ea"/>
              <a:buAutoNum type="circleNumDbPlain"/>
            </a:pPr>
            <a:r>
              <a:rPr lang="ja-JP" altLang="en-US" dirty="0">
                <a:solidFill>
                  <a:srgbClr val="0000FF"/>
                </a:solidFill>
              </a:rPr>
              <a:t>保健</a:t>
            </a:r>
            <a:r>
              <a:rPr lang="ja-JP" altLang="en-US" dirty="0" smtClean="0">
                <a:solidFill>
                  <a:srgbClr val="0000FF"/>
                </a:solidFill>
              </a:rPr>
              <a:t>活動におけるソーシャル・キャピタル</a:t>
            </a:r>
            <a:endParaRPr kumimoji="1" lang="en-US" altLang="ja-JP" dirty="0" smtClean="0">
              <a:solidFill>
                <a:srgbClr val="0000FF"/>
              </a:solidFill>
            </a:endParaRPr>
          </a:p>
          <a:p>
            <a:pPr marL="514350" indent="-514350">
              <a:lnSpc>
                <a:spcPct val="120000"/>
              </a:lnSpc>
              <a:buFont typeface="+mj-ea"/>
              <a:buAutoNum type="circleNumDbPlain"/>
            </a:pPr>
            <a:r>
              <a:rPr lang="ja-JP" altLang="en-US" dirty="0" smtClean="0">
                <a:solidFill>
                  <a:srgbClr val="0000FF"/>
                </a:solidFill>
              </a:rPr>
              <a:t>ソーシャル</a:t>
            </a:r>
            <a:r>
              <a:rPr lang="ja-JP" altLang="en-US" dirty="0">
                <a:solidFill>
                  <a:srgbClr val="0000FF"/>
                </a:solidFill>
              </a:rPr>
              <a:t>・キャピタルと住民</a:t>
            </a:r>
            <a:r>
              <a:rPr lang="ja-JP" altLang="en-US" dirty="0" smtClean="0">
                <a:solidFill>
                  <a:srgbClr val="0000FF"/>
                </a:solidFill>
              </a:rPr>
              <a:t>組織活動</a:t>
            </a:r>
            <a:endParaRPr lang="en-US" altLang="ja-JP" dirty="0" smtClean="0">
              <a:solidFill>
                <a:srgbClr val="0000FF"/>
              </a:solidFill>
            </a:endParaRPr>
          </a:p>
          <a:p>
            <a:pPr marL="514350" indent="-514350">
              <a:lnSpc>
                <a:spcPct val="120000"/>
              </a:lnSpc>
              <a:buFont typeface="+mj-ea"/>
              <a:buAutoNum type="circleNumDbPlain"/>
            </a:pPr>
            <a:r>
              <a:rPr lang="ja-JP" altLang="en-US" dirty="0">
                <a:solidFill>
                  <a:srgbClr val="0000FF"/>
                </a:solidFill>
              </a:rPr>
              <a:t>住民組織</a:t>
            </a:r>
            <a:r>
              <a:rPr lang="ja-JP" altLang="en-US" dirty="0" smtClean="0">
                <a:solidFill>
                  <a:srgbClr val="0000FF"/>
                </a:solidFill>
              </a:rPr>
              <a:t>と行政との関係</a:t>
            </a:r>
            <a:endParaRPr lang="en-US" altLang="ja-JP" dirty="0">
              <a:solidFill>
                <a:srgbClr val="0000FF"/>
              </a:solidFill>
            </a:endParaRPr>
          </a:p>
          <a:p>
            <a:pPr marL="514350" indent="-514350">
              <a:lnSpc>
                <a:spcPct val="120000"/>
              </a:lnSpc>
              <a:buFont typeface="+mj-ea"/>
              <a:buAutoNum type="circleNumDbPlain"/>
            </a:pPr>
            <a:r>
              <a:rPr lang="ja-JP" altLang="en-US" dirty="0" smtClean="0">
                <a:solidFill>
                  <a:srgbClr val="0000FF"/>
                </a:solidFill>
              </a:rPr>
              <a:t>ソーシャル</a:t>
            </a:r>
            <a:r>
              <a:rPr lang="ja-JP" altLang="en-US" dirty="0">
                <a:solidFill>
                  <a:srgbClr val="0000FF"/>
                </a:solidFill>
              </a:rPr>
              <a:t>・キャピタル</a:t>
            </a:r>
            <a:r>
              <a:rPr lang="ja-JP" altLang="en-US" dirty="0" smtClean="0">
                <a:solidFill>
                  <a:srgbClr val="0000FF"/>
                </a:solidFill>
              </a:rPr>
              <a:t>と</a:t>
            </a:r>
            <a:r>
              <a:rPr lang="ja-JP" altLang="en-US" dirty="0">
                <a:solidFill>
                  <a:srgbClr val="0000FF"/>
                </a:solidFill>
              </a:rPr>
              <a:t>ヘルスプロモーション</a:t>
            </a:r>
            <a:endParaRPr kumimoji="1" lang="ja-JP" altLang="en-US" dirty="0">
              <a:solidFill>
                <a:srgbClr val="0000FF"/>
              </a:solidFill>
            </a:endParaRPr>
          </a:p>
        </p:txBody>
      </p:sp>
    </p:spTree>
    <p:extLst>
      <p:ext uri="{BB962C8B-B14F-4D97-AF65-F5344CB8AC3E}">
        <p14:creationId xmlns:p14="http://schemas.microsoft.com/office/powerpoint/2010/main" val="466636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コンテンツ プレースホルダー 3"/>
          <p:cNvGraphicFramePr>
            <a:graphicFrameLocks/>
          </p:cNvGraphicFramePr>
          <p:nvPr>
            <p:extLst>
              <p:ext uri="{D42A27DB-BD31-4B8C-83A1-F6EECF244321}">
                <p14:modId xmlns:p14="http://schemas.microsoft.com/office/powerpoint/2010/main" val="1522626140"/>
              </p:ext>
            </p:extLst>
          </p:nvPr>
        </p:nvGraphicFramePr>
        <p:xfrm>
          <a:off x="-1001513" y="957943"/>
          <a:ext cx="11266732" cy="578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p:cNvSpPr txBox="1"/>
          <p:nvPr/>
        </p:nvSpPr>
        <p:spPr>
          <a:xfrm>
            <a:off x="1687305" y="163276"/>
            <a:ext cx="5896166" cy="646331"/>
          </a:xfrm>
          <a:prstGeom prst="rect">
            <a:avLst/>
          </a:prstGeom>
          <a:noFill/>
        </p:spPr>
        <p:txBody>
          <a:bodyPr wrap="none" rtlCol="0">
            <a:spAutoFit/>
          </a:bodyPr>
          <a:lstStyle/>
          <a:p>
            <a:r>
              <a:rPr kumimoji="1" lang="ja-JP" altLang="en-US" sz="3600" dirty="0" smtClean="0">
                <a:solidFill>
                  <a:srgbClr val="FF0000"/>
                </a:solidFill>
              </a:rPr>
              <a:t>ソーシャル・キャピタルの類型</a:t>
            </a:r>
            <a:endParaRPr kumimoji="1" lang="ja-JP" altLang="en-US" sz="3600" dirty="0">
              <a:solidFill>
                <a:srgbClr val="FF0000"/>
              </a:solidFill>
            </a:endParaRPr>
          </a:p>
        </p:txBody>
      </p:sp>
    </p:spTree>
    <p:extLst>
      <p:ext uri="{BB962C8B-B14F-4D97-AF65-F5344CB8AC3E}">
        <p14:creationId xmlns:p14="http://schemas.microsoft.com/office/powerpoint/2010/main" val="1281052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61264" y="-68263"/>
            <a:ext cx="8686800" cy="1143001"/>
          </a:xfrm>
        </p:spPr>
        <p:txBody>
          <a:bodyPr>
            <a:normAutofit/>
          </a:bodyPr>
          <a:lstStyle/>
          <a:p>
            <a:r>
              <a:rPr lang="ja-JP" altLang="en-US" sz="3600" dirty="0" smtClean="0">
                <a:solidFill>
                  <a:srgbClr val="FF0000"/>
                </a:solidFill>
              </a:rPr>
              <a:t>地域におけるソーシャル・キャピタルの形態</a:t>
            </a:r>
          </a:p>
        </p:txBody>
      </p:sp>
      <p:sp>
        <p:nvSpPr>
          <p:cNvPr id="31747" name="AutoShape 3"/>
          <p:cNvSpPr>
            <a:spLocks noChangeArrowheads="1"/>
          </p:cNvSpPr>
          <p:nvPr/>
        </p:nvSpPr>
        <p:spPr bwMode="auto">
          <a:xfrm>
            <a:off x="520700" y="3838124"/>
            <a:ext cx="1422400" cy="1422400"/>
          </a:xfrm>
          <a:prstGeom prst="octagon">
            <a:avLst>
              <a:gd name="adj" fmla="val 2928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48" name="Oval 4"/>
          <p:cNvSpPr>
            <a:spLocks noChangeArrowheads="1"/>
          </p:cNvSpPr>
          <p:nvPr/>
        </p:nvSpPr>
        <p:spPr bwMode="auto">
          <a:xfrm>
            <a:off x="677863" y="4257224"/>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49" name="Oval 5"/>
          <p:cNvSpPr>
            <a:spLocks noChangeArrowheads="1"/>
          </p:cNvSpPr>
          <p:nvPr/>
        </p:nvSpPr>
        <p:spPr bwMode="auto">
          <a:xfrm>
            <a:off x="958850" y="3977824"/>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50" name="Oval 6"/>
          <p:cNvSpPr>
            <a:spLocks noChangeArrowheads="1"/>
          </p:cNvSpPr>
          <p:nvPr/>
        </p:nvSpPr>
        <p:spPr bwMode="auto">
          <a:xfrm>
            <a:off x="698500" y="4650924"/>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51" name="Oval 7"/>
          <p:cNvSpPr>
            <a:spLocks noChangeArrowheads="1"/>
          </p:cNvSpPr>
          <p:nvPr/>
        </p:nvSpPr>
        <p:spPr bwMode="auto">
          <a:xfrm>
            <a:off x="1630363" y="4646162"/>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52" name="Oval 8"/>
          <p:cNvSpPr>
            <a:spLocks noChangeArrowheads="1"/>
          </p:cNvSpPr>
          <p:nvPr/>
        </p:nvSpPr>
        <p:spPr bwMode="auto">
          <a:xfrm>
            <a:off x="1630363" y="4260399"/>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53" name="Oval 9"/>
          <p:cNvSpPr>
            <a:spLocks noChangeArrowheads="1"/>
          </p:cNvSpPr>
          <p:nvPr/>
        </p:nvSpPr>
        <p:spPr bwMode="auto">
          <a:xfrm>
            <a:off x="1360488" y="3976237"/>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54" name="Oval 10"/>
          <p:cNvSpPr>
            <a:spLocks noChangeArrowheads="1"/>
          </p:cNvSpPr>
          <p:nvPr/>
        </p:nvSpPr>
        <p:spPr bwMode="auto">
          <a:xfrm>
            <a:off x="1360488" y="4919212"/>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55" name="Oval 11"/>
          <p:cNvSpPr>
            <a:spLocks noChangeArrowheads="1"/>
          </p:cNvSpPr>
          <p:nvPr/>
        </p:nvSpPr>
        <p:spPr bwMode="auto">
          <a:xfrm>
            <a:off x="963613" y="4927149"/>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56" name="Oval 12"/>
          <p:cNvSpPr>
            <a:spLocks noChangeArrowheads="1"/>
          </p:cNvSpPr>
          <p:nvPr/>
        </p:nvSpPr>
        <p:spPr bwMode="auto">
          <a:xfrm>
            <a:off x="2073275" y="3774624"/>
            <a:ext cx="1549400" cy="15494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57" name="Oval 13"/>
          <p:cNvSpPr>
            <a:spLocks noChangeArrowheads="1"/>
          </p:cNvSpPr>
          <p:nvPr/>
        </p:nvSpPr>
        <p:spPr bwMode="auto">
          <a:xfrm>
            <a:off x="2268538" y="4282624"/>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58" name="Oval 14"/>
          <p:cNvSpPr>
            <a:spLocks noChangeArrowheads="1"/>
          </p:cNvSpPr>
          <p:nvPr/>
        </p:nvSpPr>
        <p:spPr bwMode="auto">
          <a:xfrm>
            <a:off x="2549525" y="4003224"/>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59" name="Oval 15"/>
          <p:cNvSpPr>
            <a:spLocks noChangeArrowheads="1"/>
          </p:cNvSpPr>
          <p:nvPr/>
        </p:nvSpPr>
        <p:spPr bwMode="auto">
          <a:xfrm>
            <a:off x="2289175" y="4676324"/>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60" name="Oval 16"/>
          <p:cNvSpPr>
            <a:spLocks noChangeArrowheads="1"/>
          </p:cNvSpPr>
          <p:nvPr/>
        </p:nvSpPr>
        <p:spPr bwMode="auto">
          <a:xfrm>
            <a:off x="3221038" y="4671562"/>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61" name="Oval 17"/>
          <p:cNvSpPr>
            <a:spLocks noChangeArrowheads="1"/>
          </p:cNvSpPr>
          <p:nvPr/>
        </p:nvSpPr>
        <p:spPr bwMode="auto">
          <a:xfrm>
            <a:off x="3221038" y="4285799"/>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62" name="Oval 18"/>
          <p:cNvSpPr>
            <a:spLocks noChangeArrowheads="1"/>
          </p:cNvSpPr>
          <p:nvPr/>
        </p:nvSpPr>
        <p:spPr bwMode="auto">
          <a:xfrm>
            <a:off x="2951163" y="4001637"/>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63" name="Oval 19"/>
          <p:cNvSpPr>
            <a:spLocks noChangeArrowheads="1"/>
          </p:cNvSpPr>
          <p:nvPr/>
        </p:nvSpPr>
        <p:spPr bwMode="auto">
          <a:xfrm>
            <a:off x="2951163" y="4944612"/>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64" name="Oval 20"/>
          <p:cNvSpPr>
            <a:spLocks noChangeArrowheads="1"/>
          </p:cNvSpPr>
          <p:nvPr/>
        </p:nvSpPr>
        <p:spPr bwMode="auto">
          <a:xfrm>
            <a:off x="2554288" y="4952549"/>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65" name="Rectangle 21"/>
          <p:cNvSpPr>
            <a:spLocks noChangeArrowheads="1"/>
          </p:cNvSpPr>
          <p:nvPr/>
        </p:nvSpPr>
        <p:spPr bwMode="auto">
          <a:xfrm>
            <a:off x="3752850" y="3844474"/>
            <a:ext cx="1422400" cy="14097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66" name="Oval 22"/>
          <p:cNvSpPr>
            <a:spLocks noChangeArrowheads="1"/>
          </p:cNvSpPr>
          <p:nvPr/>
        </p:nvSpPr>
        <p:spPr bwMode="auto">
          <a:xfrm>
            <a:off x="3884613" y="4263574"/>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67" name="Oval 23"/>
          <p:cNvSpPr>
            <a:spLocks noChangeArrowheads="1"/>
          </p:cNvSpPr>
          <p:nvPr/>
        </p:nvSpPr>
        <p:spPr bwMode="auto">
          <a:xfrm>
            <a:off x="4165600" y="3984174"/>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68" name="Oval 24"/>
          <p:cNvSpPr>
            <a:spLocks noChangeArrowheads="1"/>
          </p:cNvSpPr>
          <p:nvPr/>
        </p:nvSpPr>
        <p:spPr bwMode="auto">
          <a:xfrm>
            <a:off x="3905250" y="4657274"/>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69" name="Oval 25"/>
          <p:cNvSpPr>
            <a:spLocks noChangeArrowheads="1"/>
          </p:cNvSpPr>
          <p:nvPr/>
        </p:nvSpPr>
        <p:spPr bwMode="auto">
          <a:xfrm>
            <a:off x="4837113" y="4652512"/>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70" name="Oval 26"/>
          <p:cNvSpPr>
            <a:spLocks noChangeArrowheads="1"/>
          </p:cNvSpPr>
          <p:nvPr/>
        </p:nvSpPr>
        <p:spPr bwMode="auto">
          <a:xfrm>
            <a:off x="4837113" y="4266749"/>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71" name="Oval 27"/>
          <p:cNvSpPr>
            <a:spLocks noChangeArrowheads="1"/>
          </p:cNvSpPr>
          <p:nvPr/>
        </p:nvSpPr>
        <p:spPr bwMode="auto">
          <a:xfrm>
            <a:off x="4567238" y="3982587"/>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72" name="Oval 28"/>
          <p:cNvSpPr>
            <a:spLocks noChangeArrowheads="1"/>
          </p:cNvSpPr>
          <p:nvPr/>
        </p:nvSpPr>
        <p:spPr bwMode="auto">
          <a:xfrm>
            <a:off x="4567238" y="4925562"/>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73" name="Oval 29"/>
          <p:cNvSpPr>
            <a:spLocks noChangeArrowheads="1"/>
          </p:cNvSpPr>
          <p:nvPr/>
        </p:nvSpPr>
        <p:spPr bwMode="auto">
          <a:xfrm>
            <a:off x="4170363" y="4933499"/>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74" name="AutoShape 30"/>
          <p:cNvSpPr>
            <a:spLocks noChangeArrowheads="1"/>
          </p:cNvSpPr>
          <p:nvPr/>
        </p:nvSpPr>
        <p:spPr bwMode="auto">
          <a:xfrm>
            <a:off x="5305425" y="3830187"/>
            <a:ext cx="1663700" cy="1438275"/>
          </a:xfrm>
          <a:prstGeom prst="hexagon">
            <a:avLst>
              <a:gd name="adj" fmla="val 28918"/>
              <a:gd name="vf" fmla="val 115470"/>
            </a:avLst>
          </a:prstGeom>
          <a:solidFill>
            <a:srgbClr val="FFE5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75" name="Oval 31"/>
          <p:cNvSpPr>
            <a:spLocks noChangeArrowheads="1"/>
          </p:cNvSpPr>
          <p:nvPr/>
        </p:nvSpPr>
        <p:spPr bwMode="auto">
          <a:xfrm>
            <a:off x="5564188" y="4274687"/>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76" name="Oval 32"/>
          <p:cNvSpPr>
            <a:spLocks noChangeArrowheads="1"/>
          </p:cNvSpPr>
          <p:nvPr/>
        </p:nvSpPr>
        <p:spPr bwMode="auto">
          <a:xfrm>
            <a:off x="5845175" y="3995287"/>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77" name="Oval 33"/>
          <p:cNvSpPr>
            <a:spLocks noChangeArrowheads="1"/>
          </p:cNvSpPr>
          <p:nvPr/>
        </p:nvSpPr>
        <p:spPr bwMode="auto">
          <a:xfrm>
            <a:off x="5584825" y="4668387"/>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78" name="Oval 34"/>
          <p:cNvSpPr>
            <a:spLocks noChangeArrowheads="1"/>
          </p:cNvSpPr>
          <p:nvPr/>
        </p:nvSpPr>
        <p:spPr bwMode="auto">
          <a:xfrm>
            <a:off x="6516688" y="4663624"/>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79" name="Oval 35"/>
          <p:cNvSpPr>
            <a:spLocks noChangeArrowheads="1"/>
          </p:cNvSpPr>
          <p:nvPr/>
        </p:nvSpPr>
        <p:spPr bwMode="auto">
          <a:xfrm>
            <a:off x="6516688" y="4277862"/>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80" name="Oval 36"/>
          <p:cNvSpPr>
            <a:spLocks noChangeArrowheads="1"/>
          </p:cNvSpPr>
          <p:nvPr/>
        </p:nvSpPr>
        <p:spPr bwMode="auto">
          <a:xfrm>
            <a:off x="6246813" y="3993699"/>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81" name="Oval 37"/>
          <p:cNvSpPr>
            <a:spLocks noChangeArrowheads="1"/>
          </p:cNvSpPr>
          <p:nvPr/>
        </p:nvSpPr>
        <p:spPr bwMode="auto">
          <a:xfrm>
            <a:off x="6246813" y="4936674"/>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82" name="Oval 38"/>
          <p:cNvSpPr>
            <a:spLocks noChangeArrowheads="1"/>
          </p:cNvSpPr>
          <p:nvPr/>
        </p:nvSpPr>
        <p:spPr bwMode="auto">
          <a:xfrm>
            <a:off x="5849938" y="4944612"/>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83" name="AutoShape 39"/>
          <p:cNvSpPr>
            <a:spLocks noChangeArrowheads="1"/>
          </p:cNvSpPr>
          <p:nvPr/>
        </p:nvSpPr>
        <p:spPr bwMode="auto">
          <a:xfrm>
            <a:off x="7099300" y="3723824"/>
            <a:ext cx="1630363" cy="1549400"/>
          </a:xfrm>
          <a:prstGeom prst="pentagon">
            <a:avLst/>
          </a:prstGeom>
          <a:solidFill>
            <a:srgbClr val="EBEE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84" name="Oval 40"/>
          <p:cNvSpPr>
            <a:spLocks noChangeArrowheads="1"/>
          </p:cNvSpPr>
          <p:nvPr/>
        </p:nvSpPr>
        <p:spPr bwMode="auto">
          <a:xfrm>
            <a:off x="7332663" y="4295324"/>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85" name="Oval 41"/>
          <p:cNvSpPr>
            <a:spLocks noChangeArrowheads="1"/>
          </p:cNvSpPr>
          <p:nvPr/>
        </p:nvSpPr>
        <p:spPr bwMode="auto">
          <a:xfrm>
            <a:off x="7613650" y="4015924"/>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86" name="Oval 42"/>
          <p:cNvSpPr>
            <a:spLocks noChangeArrowheads="1"/>
          </p:cNvSpPr>
          <p:nvPr/>
        </p:nvSpPr>
        <p:spPr bwMode="auto">
          <a:xfrm>
            <a:off x="7353300" y="4689024"/>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87" name="Oval 43"/>
          <p:cNvSpPr>
            <a:spLocks noChangeArrowheads="1"/>
          </p:cNvSpPr>
          <p:nvPr/>
        </p:nvSpPr>
        <p:spPr bwMode="auto">
          <a:xfrm>
            <a:off x="8285163" y="4684262"/>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88" name="Oval 44"/>
          <p:cNvSpPr>
            <a:spLocks noChangeArrowheads="1"/>
          </p:cNvSpPr>
          <p:nvPr/>
        </p:nvSpPr>
        <p:spPr bwMode="auto">
          <a:xfrm>
            <a:off x="8285163" y="4298499"/>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89" name="Oval 45"/>
          <p:cNvSpPr>
            <a:spLocks noChangeArrowheads="1"/>
          </p:cNvSpPr>
          <p:nvPr/>
        </p:nvSpPr>
        <p:spPr bwMode="auto">
          <a:xfrm>
            <a:off x="8015288" y="4014337"/>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90" name="Oval 46"/>
          <p:cNvSpPr>
            <a:spLocks noChangeArrowheads="1"/>
          </p:cNvSpPr>
          <p:nvPr/>
        </p:nvSpPr>
        <p:spPr bwMode="auto">
          <a:xfrm>
            <a:off x="8015288" y="4957312"/>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91" name="Oval 47"/>
          <p:cNvSpPr>
            <a:spLocks noChangeArrowheads="1"/>
          </p:cNvSpPr>
          <p:nvPr/>
        </p:nvSpPr>
        <p:spPr bwMode="auto">
          <a:xfrm>
            <a:off x="7618413" y="4965249"/>
            <a:ext cx="177800" cy="177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92" name="Text Box 48"/>
          <p:cNvSpPr txBox="1">
            <a:spLocks noChangeArrowheads="1"/>
          </p:cNvSpPr>
          <p:nvPr/>
        </p:nvSpPr>
        <p:spPr bwMode="auto">
          <a:xfrm>
            <a:off x="847725" y="5397049"/>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eaLnBrk="1" hangingPunct="1"/>
            <a:r>
              <a:rPr lang="ja-JP" altLang="en-US" dirty="0"/>
              <a:t>職場</a:t>
            </a:r>
          </a:p>
        </p:txBody>
      </p:sp>
      <p:sp>
        <p:nvSpPr>
          <p:cNvPr id="31793" name="Text Box 49"/>
          <p:cNvSpPr txBox="1">
            <a:spLocks noChangeArrowheads="1"/>
          </p:cNvSpPr>
          <p:nvPr/>
        </p:nvSpPr>
        <p:spPr bwMode="auto">
          <a:xfrm>
            <a:off x="2473325" y="5397049"/>
            <a:ext cx="11512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eaLnBrk="1" hangingPunct="1"/>
            <a:r>
              <a:rPr lang="ja-JP" altLang="en-US" dirty="0"/>
              <a:t>サークル</a:t>
            </a:r>
          </a:p>
        </p:txBody>
      </p:sp>
      <p:sp>
        <p:nvSpPr>
          <p:cNvPr id="31794" name="Text Box 50"/>
          <p:cNvSpPr txBox="1">
            <a:spLocks noChangeArrowheads="1"/>
          </p:cNvSpPr>
          <p:nvPr/>
        </p:nvSpPr>
        <p:spPr bwMode="auto">
          <a:xfrm>
            <a:off x="4124325" y="5397049"/>
            <a:ext cx="7088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eaLnBrk="1" hangingPunct="1"/>
            <a:r>
              <a:rPr lang="ja-JP" altLang="en-US" dirty="0"/>
              <a:t>ＰＴＡ</a:t>
            </a:r>
          </a:p>
        </p:txBody>
      </p:sp>
      <p:sp>
        <p:nvSpPr>
          <p:cNvPr id="31795" name="Text Box 51"/>
          <p:cNvSpPr txBox="1">
            <a:spLocks noChangeArrowheads="1"/>
          </p:cNvSpPr>
          <p:nvPr/>
        </p:nvSpPr>
        <p:spPr bwMode="auto">
          <a:xfrm>
            <a:off x="5724525" y="5397049"/>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eaLnBrk="1" hangingPunct="1"/>
            <a:r>
              <a:rPr lang="ja-JP" altLang="en-US" dirty="0"/>
              <a:t>自治会</a:t>
            </a:r>
          </a:p>
        </p:txBody>
      </p:sp>
      <p:sp>
        <p:nvSpPr>
          <p:cNvPr id="31796" name="Text Box 52"/>
          <p:cNvSpPr txBox="1">
            <a:spLocks noChangeArrowheads="1"/>
          </p:cNvSpPr>
          <p:nvPr/>
        </p:nvSpPr>
        <p:spPr bwMode="auto">
          <a:xfrm>
            <a:off x="7426325" y="5397049"/>
            <a:ext cx="13372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eaLnBrk="1" hangingPunct="1"/>
            <a:r>
              <a:rPr lang="ja-JP" altLang="en-US" dirty="0"/>
              <a:t>老人クラブ</a:t>
            </a:r>
          </a:p>
        </p:txBody>
      </p:sp>
      <p:grpSp>
        <p:nvGrpSpPr>
          <p:cNvPr id="4" name="グループ化 3"/>
          <p:cNvGrpSpPr/>
          <p:nvPr/>
        </p:nvGrpSpPr>
        <p:grpSpPr>
          <a:xfrm>
            <a:off x="327027" y="5857424"/>
            <a:ext cx="8648521" cy="891520"/>
            <a:chOff x="327027" y="5857424"/>
            <a:chExt cx="8648521" cy="891520"/>
          </a:xfrm>
        </p:grpSpPr>
        <p:sp>
          <p:nvSpPr>
            <p:cNvPr id="31797" name="AutoShape 53"/>
            <p:cNvSpPr>
              <a:spLocks/>
            </p:cNvSpPr>
            <p:nvPr/>
          </p:nvSpPr>
          <p:spPr bwMode="auto">
            <a:xfrm rot="5400000">
              <a:off x="4445000" y="2307774"/>
              <a:ext cx="317500" cy="7416800"/>
            </a:xfrm>
            <a:prstGeom prst="rightBrace">
              <a:avLst>
                <a:gd name="adj1" fmla="val 194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98" name="Text Box 54"/>
            <p:cNvSpPr txBox="1">
              <a:spLocks noChangeArrowheads="1"/>
            </p:cNvSpPr>
            <p:nvPr/>
          </p:nvSpPr>
          <p:spPr bwMode="auto">
            <a:xfrm>
              <a:off x="327027" y="6225724"/>
              <a:ext cx="86485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eaLnBrk="1" hangingPunct="1"/>
              <a:r>
                <a:rPr lang="ja-JP" altLang="en-US" sz="2600" dirty="0">
                  <a:solidFill>
                    <a:srgbClr val="0000FF"/>
                  </a:solidFill>
                </a:rPr>
                <a:t>様々な組織や</a:t>
              </a:r>
              <a:r>
                <a:rPr lang="ja-JP" altLang="en-US" sz="2600" dirty="0" smtClean="0">
                  <a:solidFill>
                    <a:srgbClr val="0000FF"/>
                  </a:solidFill>
                </a:rPr>
                <a:t>コミュニティ内部のつながり</a:t>
              </a:r>
              <a:r>
                <a:rPr lang="ja-JP" altLang="en-US" sz="2800" dirty="0" smtClean="0">
                  <a:solidFill>
                    <a:srgbClr val="FF00FF"/>
                  </a:solidFill>
                  <a:effectLst>
                    <a:outerShdw blurRad="38100" dist="38100" dir="2700000" algn="tl">
                      <a:srgbClr val="000000">
                        <a:alpha val="43137"/>
                      </a:srgbClr>
                    </a:outerShdw>
                  </a:effectLst>
                </a:rPr>
                <a:t>（結束型）</a:t>
              </a:r>
              <a:r>
                <a:rPr lang="en-US" altLang="ja-JP" sz="2800" dirty="0" smtClean="0">
                  <a:solidFill>
                    <a:srgbClr val="FF00FF"/>
                  </a:solidFill>
                  <a:effectLst>
                    <a:outerShdw blurRad="38100" dist="38100" dir="2700000" algn="tl">
                      <a:srgbClr val="000000">
                        <a:alpha val="43137"/>
                      </a:srgbClr>
                    </a:outerShdw>
                  </a:effectLst>
                </a:rPr>
                <a:t>bonding</a:t>
              </a:r>
              <a:endParaRPr lang="ja-JP" altLang="en-US" sz="2800" dirty="0">
                <a:solidFill>
                  <a:srgbClr val="FF00FF"/>
                </a:solidFill>
                <a:effectLst>
                  <a:outerShdw blurRad="38100" dist="38100" dir="2700000" algn="tl">
                    <a:srgbClr val="000000">
                      <a:alpha val="43137"/>
                    </a:srgbClr>
                  </a:outerShdw>
                </a:effectLst>
              </a:endParaRPr>
            </a:p>
          </p:txBody>
        </p:sp>
      </p:grpSp>
      <p:grpSp>
        <p:nvGrpSpPr>
          <p:cNvPr id="5" name="グループ化 4"/>
          <p:cNvGrpSpPr/>
          <p:nvPr/>
        </p:nvGrpSpPr>
        <p:grpSpPr>
          <a:xfrm>
            <a:off x="898525" y="1112830"/>
            <a:ext cx="6923088" cy="3565082"/>
            <a:chOff x="898525" y="1112830"/>
            <a:chExt cx="6923088" cy="3565082"/>
          </a:xfrm>
        </p:grpSpPr>
        <p:sp>
          <p:nvSpPr>
            <p:cNvPr id="78903" name="Arc 55"/>
            <p:cNvSpPr>
              <a:spLocks/>
            </p:cNvSpPr>
            <p:nvPr/>
          </p:nvSpPr>
          <p:spPr bwMode="auto">
            <a:xfrm rot="-2665979">
              <a:off x="4598988" y="3299962"/>
              <a:ext cx="1377950" cy="13779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8904" name="Arc 56"/>
            <p:cNvSpPr>
              <a:spLocks/>
            </p:cNvSpPr>
            <p:nvPr/>
          </p:nvSpPr>
          <p:spPr bwMode="auto">
            <a:xfrm rot="-2665979">
              <a:off x="1384300" y="3317424"/>
              <a:ext cx="1333500" cy="1333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8905" name="Arc 57"/>
            <p:cNvSpPr>
              <a:spLocks/>
            </p:cNvSpPr>
            <p:nvPr/>
          </p:nvSpPr>
          <p:spPr bwMode="auto">
            <a:xfrm rot="-2622828">
              <a:off x="3403600" y="4034974"/>
              <a:ext cx="482600" cy="482600"/>
            </a:xfrm>
            <a:custGeom>
              <a:avLst/>
              <a:gdLst>
                <a:gd name="T0" fmla="*/ 0 w 21600"/>
                <a:gd name="T1" fmla="*/ 0 h 21600"/>
                <a:gd name="T2" fmla="*/ 240909787 w 21600"/>
                <a:gd name="T3" fmla="*/ 240909787 h 21600"/>
                <a:gd name="T4" fmla="*/ 0 w 21600"/>
                <a:gd name="T5" fmla="*/ 24090978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33CC"/>
              </a:solidFill>
              <a:round/>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8906" name="Arc 58"/>
            <p:cNvSpPr>
              <a:spLocks/>
            </p:cNvSpPr>
            <p:nvPr/>
          </p:nvSpPr>
          <p:spPr bwMode="auto">
            <a:xfrm rot="-2532367">
              <a:off x="6756400" y="4047674"/>
              <a:ext cx="482600" cy="482600"/>
            </a:xfrm>
            <a:custGeom>
              <a:avLst/>
              <a:gdLst>
                <a:gd name="T0" fmla="*/ 0 w 21600"/>
                <a:gd name="T1" fmla="*/ 0 h 21600"/>
                <a:gd name="T2" fmla="*/ 240909787 w 21600"/>
                <a:gd name="T3" fmla="*/ 240909787 h 21600"/>
                <a:gd name="T4" fmla="*/ 0 w 21600"/>
                <a:gd name="T5" fmla="*/ 24090978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33CC"/>
              </a:solidFill>
              <a:round/>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8907" name="Arc 59"/>
            <p:cNvSpPr>
              <a:spLocks/>
            </p:cNvSpPr>
            <p:nvPr/>
          </p:nvSpPr>
          <p:spPr bwMode="auto">
            <a:xfrm rot="-2574375">
              <a:off x="6591300" y="3385687"/>
              <a:ext cx="1230313" cy="12303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8912" name="Text Box 64"/>
            <p:cNvSpPr txBox="1">
              <a:spLocks noChangeArrowheads="1"/>
            </p:cNvSpPr>
            <p:nvPr/>
          </p:nvSpPr>
          <p:spPr bwMode="auto">
            <a:xfrm>
              <a:off x="898525" y="1112830"/>
              <a:ext cx="2843213" cy="22590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eaLnBrk="1" hangingPunct="1">
                <a:lnSpc>
                  <a:spcPct val="110000"/>
                </a:lnSpc>
              </a:pPr>
              <a:r>
                <a:rPr lang="ja-JP" altLang="en-US" sz="2400" dirty="0">
                  <a:solidFill>
                    <a:srgbClr val="0033CC"/>
                  </a:solidFill>
                </a:rPr>
                <a:t>組織やコミュニティ間</a:t>
              </a:r>
            </a:p>
            <a:p>
              <a:pPr eaLnBrk="1" hangingPunct="1">
                <a:lnSpc>
                  <a:spcPct val="110000"/>
                </a:lnSpc>
              </a:pPr>
              <a:r>
                <a:rPr lang="ja-JP" altLang="en-US" sz="2400" dirty="0">
                  <a:solidFill>
                    <a:srgbClr val="0033CC"/>
                  </a:solidFill>
                </a:rPr>
                <a:t>の「橋渡し的</a:t>
              </a:r>
              <a:r>
                <a:rPr lang="en-US" altLang="ja-JP" sz="2400" dirty="0">
                  <a:solidFill>
                    <a:srgbClr val="0033CC"/>
                  </a:solidFill>
                </a:rPr>
                <a:t>｣</a:t>
              </a:r>
              <a:r>
                <a:rPr lang="ja-JP" altLang="en-US" sz="2400" dirty="0">
                  <a:solidFill>
                    <a:srgbClr val="0033CC"/>
                  </a:solidFill>
                </a:rPr>
                <a:t>な役割</a:t>
              </a:r>
            </a:p>
            <a:p>
              <a:pPr eaLnBrk="1" hangingPunct="1">
                <a:lnSpc>
                  <a:spcPct val="110000"/>
                </a:lnSpc>
              </a:pPr>
              <a:r>
                <a:rPr lang="ja-JP" altLang="en-US" sz="2400" dirty="0">
                  <a:solidFill>
                    <a:srgbClr val="0033CC"/>
                  </a:solidFill>
                </a:rPr>
                <a:t>を果たす</a:t>
              </a:r>
              <a:r>
                <a:rPr lang="ja-JP" altLang="en-US" sz="2400" dirty="0" smtClean="0">
                  <a:solidFill>
                    <a:srgbClr val="0033CC"/>
                  </a:solidFill>
                </a:rPr>
                <a:t>つながり</a:t>
              </a:r>
              <a:endParaRPr lang="en-US" altLang="ja-JP" sz="2400" dirty="0" smtClean="0">
                <a:solidFill>
                  <a:srgbClr val="0033CC"/>
                </a:solidFill>
              </a:endParaRPr>
            </a:p>
            <a:p>
              <a:pPr eaLnBrk="1" hangingPunct="1">
                <a:lnSpc>
                  <a:spcPct val="110000"/>
                </a:lnSpc>
              </a:pPr>
              <a:r>
                <a:rPr lang="ja-JP" altLang="en-US" sz="2400" dirty="0" smtClean="0">
                  <a:solidFill>
                    <a:srgbClr val="FF33CC"/>
                  </a:solidFill>
                  <a:effectLst>
                    <a:outerShdw blurRad="38100" dist="38100" dir="2700000" algn="tl">
                      <a:srgbClr val="000000">
                        <a:alpha val="43137"/>
                      </a:srgbClr>
                    </a:outerShdw>
                  </a:effectLst>
                </a:rPr>
                <a:t>　　</a:t>
              </a:r>
              <a:r>
                <a:rPr lang="ja-JP" altLang="en-US" sz="2800" dirty="0" smtClean="0">
                  <a:solidFill>
                    <a:srgbClr val="FF33CC"/>
                  </a:solidFill>
                  <a:effectLst>
                    <a:outerShdw blurRad="38100" dist="38100" dir="2700000" algn="tl">
                      <a:srgbClr val="000000">
                        <a:alpha val="43137"/>
                      </a:srgbClr>
                    </a:outerShdw>
                  </a:effectLst>
                </a:rPr>
                <a:t>（</a:t>
              </a:r>
              <a:r>
                <a:rPr lang="ja-JP" altLang="en-US" sz="2800" dirty="0">
                  <a:solidFill>
                    <a:srgbClr val="FF33CC"/>
                  </a:solidFill>
                  <a:effectLst>
                    <a:outerShdw blurRad="38100" dist="38100" dir="2700000" algn="tl">
                      <a:srgbClr val="000000">
                        <a:alpha val="43137"/>
                      </a:srgbClr>
                    </a:outerShdw>
                  </a:effectLst>
                </a:rPr>
                <a:t>橋渡し</a:t>
              </a:r>
              <a:r>
                <a:rPr lang="ja-JP" altLang="en-US" sz="2800" dirty="0" smtClean="0">
                  <a:solidFill>
                    <a:srgbClr val="FF33CC"/>
                  </a:solidFill>
                  <a:effectLst>
                    <a:outerShdw blurRad="38100" dist="38100" dir="2700000" algn="tl">
                      <a:srgbClr val="000000">
                        <a:alpha val="43137"/>
                      </a:srgbClr>
                    </a:outerShdw>
                  </a:effectLst>
                </a:rPr>
                <a:t>型） </a:t>
              </a:r>
              <a:endParaRPr lang="en-US" altLang="ja-JP" sz="2800" dirty="0" smtClean="0">
                <a:solidFill>
                  <a:srgbClr val="FF33CC"/>
                </a:solidFill>
                <a:effectLst>
                  <a:outerShdw blurRad="38100" dist="38100" dir="2700000" algn="tl">
                    <a:srgbClr val="000000">
                      <a:alpha val="43137"/>
                    </a:srgbClr>
                  </a:outerShdw>
                </a:effectLst>
              </a:endParaRPr>
            </a:p>
            <a:p>
              <a:pPr eaLnBrk="1" hangingPunct="1">
                <a:lnSpc>
                  <a:spcPct val="110000"/>
                </a:lnSpc>
              </a:pPr>
              <a:r>
                <a:rPr lang="ja-JP" altLang="en-US" sz="2800" dirty="0">
                  <a:solidFill>
                    <a:srgbClr val="FF33CC"/>
                  </a:solidFill>
                  <a:effectLst>
                    <a:outerShdw blurRad="38100" dist="38100" dir="2700000" algn="tl">
                      <a:srgbClr val="000000">
                        <a:alpha val="43137"/>
                      </a:srgbClr>
                    </a:outerShdw>
                  </a:effectLst>
                </a:rPr>
                <a:t> </a:t>
              </a:r>
              <a:r>
                <a:rPr lang="ja-JP" altLang="en-US" sz="2800" dirty="0" smtClean="0">
                  <a:solidFill>
                    <a:srgbClr val="FF33CC"/>
                  </a:solidFill>
                  <a:effectLst>
                    <a:outerShdw blurRad="38100" dist="38100" dir="2700000" algn="tl">
                      <a:srgbClr val="000000">
                        <a:alpha val="43137"/>
                      </a:srgbClr>
                    </a:outerShdw>
                  </a:effectLst>
                </a:rPr>
                <a:t>      </a:t>
              </a:r>
              <a:r>
                <a:rPr lang="en-US" altLang="ja-JP" sz="2800" dirty="0" smtClean="0">
                  <a:solidFill>
                    <a:srgbClr val="FF33CC"/>
                  </a:solidFill>
                  <a:effectLst>
                    <a:outerShdw blurRad="38100" dist="38100" dir="2700000" algn="tl">
                      <a:srgbClr val="000000">
                        <a:alpha val="43137"/>
                      </a:srgbClr>
                    </a:outerShdw>
                  </a:effectLst>
                </a:rPr>
                <a:t>bridging</a:t>
              </a:r>
              <a:endParaRPr lang="ja-JP" altLang="en-US" sz="2800" dirty="0">
                <a:solidFill>
                  <a:srgbClr val="FF33CC"/>
                </a:solidFill>
                <a:effectLst>
                  <a:outerShdw blurRad="38100" dist="38100" dir="2700000" algn="tl">
                    <a:srgbClr val="000000">
                      <a:alpha val="43137"/>
                    </a:srgbClr>
                  </a:outerShdw>
                </a:effectLst>
              </a:endParaRPr>
            </a:p>
          </p:txBody>
        </p:sp>
      </p:grpSp>
      <p:grpSp>
        <p:nvGrpSpPr>
          <p:cNvPr id="6" name="グループ化 5"/>
          <p:cNvGrpSpPr/>
          <p:nvPr/>
        </p:nvGrpSpPr>
        <p:grpSpPr>
          <a:xfrm>
            <a:off x="4495800" y="967438"/>
            <a:ext cx="3937000" cy="2864336"/>
            <a:chOff x="4495800" y="967438"/>
            <a:chExt cx="3937000" cy="2864336"/>
          </a:xfrm>
        </p:grpSpPr>
        <p:sp>
          <p:nvSpPr>
            <p:cNvPr id="78908" name="Oval 60"/>
            <p:cNvSpPr>
              <a:spLocks noChangeArrowheads="1"/>
            </p:cNvSpPr>
            <p:nvPr/>
          </p:nvSpPr>
          <p:spPr bwMode="auto">
            <a:xfrm>
              <a:off x="4495800" y="967438"/>
              <a:ext cx="3937000" cy="1193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dirty="0"/>
                <a:t>自治体や上部の団体</a:t>
              </a:r>
            </a:p>
          </p:txBody>
        </p:sp>
        <p:sp>
          <p:nvSpPr>
            <p:cNvPr id="78909" name="Line 61"/>
            <p:cNvSpPr>
              <a:spLocks noChangeShapeType="1"/>
            </p:cNvSpPr>
            <p:nvPr/>
          </p:nvSpPr>
          <p:spPr bwMode="auto">
            <a:xfrm>
              <a:off x="7899400" y="1974482"/>
              <a:ext cx="0" cy="1768392"/>
            </a:xfrm>
            <a:prstGeom prst="line">
              <a:avLst/>
            </a:prstGeom>
            <a:noFill/>
            <a:ln w="38100">
              <a:solidFill>
                <a:srgbClr val="FF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8910" name="Line 62"/>
            <p:cNvSpPr>
              <a:spLocks noChangeShapeType="1"/>
            </p:cNvSpPr>
            <p:nvPr/>
          </p:nvSpPr>
          <p:spPr bwMode="auto">
            <a:xfrm>
              <a:off x="6340610" y="2205070"/>
              <a:ext cx="0" cy="1601304"/>
            </a:xfrm>
            <a:prstGeom prst="line">
              <a:avLst/>
            </a:prstGeom>
            <a:noFill/>
            <a:ln w="38100">
              <a:solidFill>
                <a:srgbClr val="FF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8911" name="Line 63"/>
            <p:cNvSpPr>
              <a:spLocks noChangeShapeType="1"/>
            </p:cNvSpPr>
            <p:nvPr/>
          </p:nvSpPr>
          <p:spPr bwMode="auto">
            <a:xfrm>
              <a:off x="4914900" y="1966531"/>
              <a:ext cx="0" cy="1865243"/>
            </a:xfrm>
            <a:prstGeom prst="line">
              <a:avLst/>
            </a:prstGeom>
            <a:noFill/>
            <a:ln w="38100">
              <a:solidFill>
                <a:srgbClr val="FF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8913" name="Text Box 65"/>
            <p:cNvSpPr txBox="1">
              <a:spLocks noChangeArrowheads="1"/>
            </p:cNvSpPr>
            <p:nvPr/>
          </p:nvSpPr>
          <p:spPr bwMode="auto">
            <a:xfrm>
              <a:off x="5478373" y="2515486"/>
              <a:ext cx="1727966" cy="9541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algn="ctr" eaLnBrk="1" hangingPunct="1"/>
              <a:r>
                <a:rPr lang="ja-JP" altLang="en-US" sz="2800" dirty="0" smtClean="0">
                  <a:solidFill>
                    <a:srgbClr val="FF00FF"/>
                  </a:solidFill>
                  <a:effectLst>
                    <a:outerShdw blurRad="38100" dist="38100" dir="2700000" algn="tl">
                      <a:srgbClr val="000000">
                        <a:alpha val="43137"/>
                      </a:srgbClr>
                    </a:outerShdw>
                  </a:effectLst>
                </a:rPr>
                <a:t>（連結型）</a:t>
              </a:r>
              <a:endParaRPr lang="en-US" altLang="ja-JP" sz="2800" dirty="0" smtClean="0">
                <a:solidFill>
                  <a:srgbClr val="FF00FF"/>
                </a:solidFill>
                <a:effectLst>
                  <a:outerShdw blurRad="38100" dist="38100" dir="2700000" algn="tl">
                    <a:srgbClr val="000000">
                      <a:alpha val="43137"/>
                    </a:srgbClr>
                  </a:outerShdw>
                </a:effectLst>
              </a:endParaRPr>
            </a:p>
            <a:p>
              <a:pPr algn="ctr" eaLnBrk="1" hangingPunct="1"/>
              <a:r>
                <a:rPr lang="en-US" altLang="ja-JP" sz="2800" dirty="0" smtClean="0">
                  <a:solidFill>
                    <a:srgbClr val="FF00FF"/>
                  </a:solidFill>
                  <a:effectLst>
                    <a:outerShdw blurRad="38100" dist="38100" dir="2700000" algn="tl">
                      <a:srgbClr val="000000">
                        <a:alpha val="43137"/>
                      </a:srgbClr>
                    </a:outerShdw>
                  </a:effectLst>
                </a:rPr>
                <a:t>linking</a:t>
              </a:r>
            </a:p>
          </p:txBody>
        </p:sp>
      </p:grpSp>
      <p:sp>
        <p:nvSpPr>
          <p:cNvPr id="78914" name="AutoShape 66"/>
          <p:cNvSpPr>
            <a:spLocks/>
          </p:cNvSpPr>
          <p:nvPr/>
        </p:nvSpPr>
        <p:spPr bwMode="auto">
          <a:xfrm rot="5400000">
            <a:off x="3302000" y="3285674"/>
            <a:ext cx="736600" cy="4406900"/>
          </a:xfrm>
          <a:prstGeom prst="rightBracket">
            <a:avLst>
              <a:gd name="adj" fmla="val 179843"/>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78915" name="AutoShape 67"/>
          <p:cNvSpPr>
            <a:spLocks/>
          </p:cNvSpPr>
          <p:nvPr/>
        </p:nvSpPr>
        <p:spPr bwMode="auto">
          <a:xfrm rot="5400000">
            <a:off x="5797550" y="4041324"/>
            <a:ext cx="736600" cy="2921000"/>
          </a:xfrm>
          <a:prstGeom prst="rightBracket">
            <a:avLst>
              <a:gd name="adj" fmla="val 119204"/>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p14="http://schemas.microsoft.com/office/powerpoint/2010/main" val="416915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915"/>
                                        </p:tgtEl>
                                        <p:attrNameLst>
                                          <p:attrName>style.visibility</p:attrName>
                                        </p:attrNameLst>
                                      </p:cBhvr>
                                      <p:to>
                                        <p:strVal val="visible"/>
                                      </p:to>
                                    </p:set>
                                    <p:animEffect transition="in" filter="fade">
                                      <p:cBhvr>
                                        <p:cTn id="17" dur="500"/>
                                        <p:tgtEl>
                                          <p:spTgt spid="789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914"/>
                                        </p:tgtEl>
                                        <p:attrNameLst>
                                          <p:attrName>style.visibility</p:attrName>
                                        </p:attrNameLst>
                                      </p:cBhvr>
                                      <p:to>
                                        <p:strVal val="visible"/>
                                      </p:to>
                                    </p:set>
                                    <p:animEffect transition="in" filter="fade">
                                      <p:cBhvr>
                                        <p:cTn id="22" dur="500"/>
                                        <p:tgtEl>
                                          <p:spTgt spid="789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14" grpId="0" animBg="1"/>
      <p:bldP spid="789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917337711"/>
              </p:ext>
            </p:extLst>
          </p:nvPr>
        </p:nvGraphicFramePr>
        <p:xfrm>
          <a:off x="33338" y="1030516"/>
          <a:ext cx="9136062" cy="5130800"/>
        </p:xfrm>
        <a:graphic>
          <a:graphicData uri="http://schemas.openxmlformats.org/presentationml/2006/ole">
            <mc:AlternateContent xmlns:mc="http://schemas.openxmlformats.org/markup-compatibility/2006">
              <mc:Choice xmlns:v="urn:schemas-microsoft-com:vml" Requires="v">
                <p:oleObj spid="_x0000_s2237" name="プレゼンテーション" r:id="rId5" imgW="758891" imgH="426612" progId="PowerPoint.Show.12">
                  <p:embed/>
                </p:oleObj>
              </mc:Choice>
              <mc:Fallback>
                <p:oleObj name="プレゼンテーション" r:id="rId5" imgW="758891" imgH="426612" progId="PowerPoint.Show.12">
                  <p:embed/>
                  <p:pic>
                    <p:nvPicPr>
                      <p:cNvPr id="0" name="Object 2"/>
                      <p:cNvPicPr>
                        <a:picLocks noChangeAspect="1" noChangeArrowheads="1"/>
                      </p:cNvPicPr>
                      <p:nvPr/>
                    </p:nvPicPr>
                    <p:blipFill>
                      <a:blip r:embed="rId6"/>
                      <a:srcRect/>
                      <a:stretch>
                        <a:fillRect/>
                      </a:stretch>
                    </p:blipFill>
                    <p:spPr bwMode="auto">
                      <a:xfrm>
                        <a:off x="33338" y="1030516"/>
                        <a:ext cx="9136062" cy="5130800"/>
                      </a:xfrm>
                      <a:prstGeom prst="rect">
                        <a:avLst/>
                      </a:prstGeom>
                      <a:noFill/>
                    </p:spPr>
                  </p:pic>
                </p:oleObj>
              </mc:Fallback>
            </mc:AlternateContent>
          </a:graphicData>
        </a:graphic>
      </p:graphicFrame>
      <p:sp>
        <p:nvSpPr>
          <p:cNvPr id="3" name="正方形/長方形 2"/>
          <p:cNvSpPr/>
          <p:nvPr/>
        </p:nvSpPr>
        <p:spPr>
          <a:xfrm>
            <a:off x="239485" y="217714"/>
            <a:ext cx="8763000" cy="646331"/>
          </a:xfrm>
          <a:prstGeom prst="rect">
            <a:avLst/>
          </a:prstGeom>
        </p:spPr>
        <p:txBody>
          <a:bodyPr wrap="square">
            <a:spAutoFit/>
          </a:bodyPr>
          <a:lstStyle/>
          <a:p>
            <a:pPr algn="ctr"/>
            <a:r>
              <a:rPr lang="ja-JP" altLang="en-US" sz="3600" dirty="0">
                <a:solidFill>
                  <a:srgbClr val="FF0000"/>
                </a:solidFill>
              </a:rPr>
              <a:t>現代日本人の</a:t>
            </a:r>
            <a:r>
              <a:rPr lang="ja-JP" altLang="en-US" sz="3600" dirty="0" smtClean="0">
                <a:solidFill>
                  <a:srgbClr val="FF0000"/>
                </a:solidFill>
              </a:rPr>
              <a:t>絆</a:t>
            </a:r>
            <a:r>
              <a:rPr lang="ja-JP" altLang="en-US" sz="3600" dirty="0" smtClean="0">
                <a:solidFill>
                  <a:srgbClr val="FF33CC"/>
                </a:solidFill>
                <a:effectLst>
                  <a:outerShdw blurRad="38100" dist="38100" dir="2700000" algn="tl">
                    <a:srgbClr val="000000">
                      <a:alpha val="43137"/>
                    </a:srgbClr>
                  </a:outerShdw>
                </a:effectLst>
              </a:rPr>
              <a:t>－「ちょっとしたつながり」</a:t>
            </a:r>
            <a:endParaRPr lang="ja-JP" altLang="en-US" sz="3600" dirty="0">
              <a:solidFill>
                <a:srgbClr val="FF33CC"/>
              </a:solidFill>
              <a:effectLst>
                <a:outerShdw blurRad="38100" dist="38100" dir="2700000" algn="tl">
                  <a:srgbClr val="000000">
                    <a:alpha val="43137"/>
                  </a:srgbClr>
                </a:outerShdw>
              </a:effectLst>
            </a:endParaRPr>
          </a:p>
        </p:txBody>
      </p:sp>
      <p:sp>
        <p:nvSpPr>
          <p:cNvPr id="4" name="テキスト ボックス 3"/>
          <p:cNvSpPr txBox="1"/>
          <p:nvPr/>
        </p:nvSpPr>
        <p:spPr>
          <a:xfrm>
            <a:off x="2407920" y="6213062"/>
            <a:ext cx="6522720" cy="646331"/>
          </a:xfrm>
          <a:prstGeom prst="rect">
            <a:avLst/>
          </a:prstGeom>
          <a:noFill/>
        </p:spPr>
        <p:txBody>
          <a:bodyPr wrap="square" rtlCol="0">
            <a:spAutoFit/>
          </a:bodyPr>
          <a:lstStyle/>
          <a:p>
            <a:r>
              <a:rPr lang="ja-JP" altLang="en-US" dirty="0" smtClean="0"/>
              <a:t>亀岡誠「現代日本人の絆～ちょっとしたつながり」の消費社会論」</a:t>
            </a:r>
            <a:endParaRPr lang="en-US" altLang="ja-JP" dirty="0" smtClean="0"/>
          </a:p>
          <a:p>
            <a:r>
              <a:rPr lang="ja-JP" altLang="en-US" dirty="0" smtClean="0"/>
              <a:t> 　　　　　　　　　　　　　　　　　　　（</a:t>
            </a:r>
            <a:r>
              <a:rPr kumimoji="1" lang="ja-JP" altLang="en-US" dirty="0" smtClean="0"/>
              <a:t>日本経済新聞出版社 </a:t>
            </a:r>
            <a:r>
              <a:rPr kumimoji="1" lang="en-US" altLang="ja-JP" dirty="0" smtClean="0"/>
              <a:t>2011</a:t>
            </a:r>
            <a:r>
              <a:rPr kumimoji="1" lang="ja-JP" altLang="en-US" dirty="0" smtClean="0"/>
              <a:t>）</a:t>
            </a:r>
            <a:endParaRPr kumimoji="1" lang="ja-JP" altLang="en-US" dirty="0"/>
          </a:p>
        </p:txBody>
      </p:sp>
      <p:sp>
        <p:nvSpPr>
          <p:cNvPr id="6" name="テキスト ボックス 5"/>
          <p:cNvSpPr txBox="1"/>
          <p:nvPr/>
        </p:nvSpPr>
        <p:spPr>
          <a:xfrm>
            <a:off x="4593771" y="2971800"/>
            <a:ext cx="461665" cy="1636025"/>
          </a:xfrm>
          <a:prstGeom prst="rect">
            <a:avLst/>
          </a:prstGeom>
          <a:noFill/>
        </p:spPr>
        <p:txBody>
          <a:bodyPr vert="eaVert" wrap="none" rtlCol="0">
            <a:spAutoFit/>
          </a:bodyPr>
          <a:lstStyle/>
          <a:p>
            <a:r>
              <a:rPr lang="ja-JP" altLang="en-US" dirty="0"/>
              <a:t>結びつきの</a:t>
            </a:r>
            <a:r>
              <a:rPr lang="ja-JP" altLang="en-US" dirty="0" smtClean="0"/>
              <a:t>強さ</a:t>
            </a:r>
            <a:endParaRPr lang="ja-JP" altLang="en-US" dirty="0"/>
          </a:p>
        </p:txBody>
      </p:sp>
      <p:sp>
        <p:nvSpPr>
          <p:cNvPr id="7" name="テキスト ボックス 6"/>
          <p:cNvSpPr txBox="1"/>
          <p:nvPr/>
        </p:nvSpPr>
        <p:spPr>
          <a:xfrm>
            <a:off x="7558747" y="1001485"/>
            <a:ext cx="1678666" cy="830997"/>
          </a:xfrm>
          <a:prstGeom prst="rect">
            <a:avLst/>
          </a:prstGeom>
          <a:noFill/>
        </p:spPr>
        <p:txBody>
          <a:bodyPr wrap="none" rtlCol="0">
            <a:spAutoFit/>
          </a:bodyPr>
          <a:lstStyle/>
          <a:p>
            <a:pPr algn="ctr"/>
            <a:r>
              <a:rPr kumimoji="1" lang="ja-JP" altLang="en-US" sz="2400" dirty="0" smtClean="0">
                <a:solidFill>
                  <a:schemeClr val="tx1">
                    <a:lumMod val="75000"/>
                    <a:lumOff val="25000"/>
                  </a:schemeClr>
                </a:solidFill>
                <a:effectLst>
                  <a:outerShdw blurRad="38100" dist="38100" dir="2700000" algn="tl">
                    <a:srgbClr val="000000">
                      <a:alpha val="43137"/>
                    </a:srgbClr>
                  </a:outerShdw>
                </a:effectLst>
              </a:rPr>
              <a:t>ちょっとした</a:t>
            </a:r>
            <a:endParaRPr kumimoji="1" lang="en-US" altLang="ja-JP" sz="2400" dirty="0" smtClean="0">
              <a:solidFill>
                <a:schemeClr val="tx1">
                  <a:lumMod val="75000"/>
                  <a:lumOff val="25000"/>
                </a:schemeClr>
              </a:solidFill>
              <a:effectLst>
                <a:outerShdw blurRad="38100" dist="38100" dir="2700000" algn="tl">
                  <a:srgbClr val="000000">
                    <a:alpha val="43137"/>
                  </a:srgbClr>
                </a:outerShdw>
              </a:effectLst>
            </a:endParaRPr>
          </a:p>
          <a:p>
            <a:pPr algn="ctr"/>
            <a:r>
              <a:rPr kumimoji="1" lang="ja-JP" altLang="en-US" sz="2400" dirty="0" smtClean="0">
                <a:solidFill>
                  <a:schemeClr val="tx1">
                    <a:lumMod val="75000"/>
                    <a:lumOff val="25000"/>
                  </a:schemeClr>
                </a:solidFill>
                <a:effectLst>
                  <a:outerShdw blurRad="38100" dist="38100" dir="2700000" algn="tl">
                    <a:srgbClr val="000000">
                      <a:alpha val="43137"/>
                    </a:srgbClr>
                  </a:outerShdw>
                </a:effectLst>
              </a:rPr>
              <a:t>絆</a:t>
            </a:r>
            <a:r>
              <a:rPr lang="ja-JP" altLang="en-US" sz="2400" dirty="0" smtClean="0">
                <a:solidFill>
                  <a:schemeClr val="tx1">
                    <a:lumMod val="75000"/>
                    <a:lumOff val="25000"/>
                  </a:schemeClr>
                </a:solidFill>
                <a:effectLst>
                  <a:outerShdw blurRad="38100" dist="38100" dir="2700000" algn="tl">
                    <a:srgbClr val="000000">
                      <a:alpha val="43137"/>
                    </a:srgbClr>
                  </a:outerShdw>
                </a:effectLst>
              </a:rPr>
              <a:t>（連合</a:t>
            </a:r>
            <a:r>
              <a:rPr lang="ja-JP" altLang="en-US" sz="2400" dirty="0">
                <a:solidFill>
                  <a:schemeClr val="tx1">
                    <a:lumMod val="75000"/>
                    <a:lumOff val="25000"/>
                  </a:schemeClr>
                </a:solidFill>
                <a:effectLst>
                  <a:outerShdw blurRad="38100" dist="38100" dir="2700000" algn="tl">
                    <a:srgbClr val="000000">
                      <a:alpha val="43137"/>
                    </a:srgbClr>
                  </a:outerShdw>
                </a:effectLst>
              </a:rPr>
              <a:t>）</a:t>
            </a:r>
            <a:endParaRPr kumimoji="1" lang="ja-JP" altLang="en-US" sz="2400" dirty="0">
              <a:solidFill>
                <a:schemeClr val="tx1">
                  <a:lumMod val="75000"/>
                  <a:lumOff val="25000"/>
                </a:schemeClr>
              </a:solidFill>
              <a:effectLst>
                <a:outerShdw blurRad="38100" dist="38100" dir="2700000" algn="tl">
                  <a:srgbClr val="000000">
                    <a:alpha val="43137"/>
                  </a:srgbClr>
                </a:outerShdw>
              </a:effectLst>
            </a:endParaRPr>
          </a:p>
        </p:txBody>
      </p:sp>
      <p:sp>
        <p:nvSpPr>
          <p:cNvPr id="8" name="テキスト ボックス 7"/>
          <p:cNvSpPr txBox="1"/>
          <p:nvPr/>
        </p:nvSpPr>
        <p:spPr>
          <a:xfrm>
            <a:off x="5879848" y="1001485"/>
            <a:ext cx="1723549" cy="830997"/>
          </a:xfrm>
          <a:prstGeom prst="rect">
            <a:avLst/>
          </a:prstGeom>
          <a:noFill/>
        </p:spPr>
        <p:txBody>
          <a:bodyPr wrap="none" rtlCol="0">
            <a:spAutoFit/>
          </a:bodyPr>
          <a:lstStyle/>
          <a:p>
            <a:pPr algn="ctr"/>
            <a:r>
              <a:rPr kumimoji="1" lang="ja-JP" altLang="en-US" sz="2400" dirty="0" smtClean="0">
                <a:solidFill>
                  <a:srgbClr val="CC3300"/>
                </a:solidFill>
                <a:effectLst>
                  <a:outerShdw blurRad="38100" dist="38100" dir="2700000" algn="tl">
                    <a:srgbClr val="000000">
                      <a:alpha val="43137"/>
                    </a:srgbClr>
                  </a:outerShdw>
                </a:effectLst>
              </a:rPr>
              <a:t>近代的な絆</a:t>
            </a:r>
            <a:endParaRPr kumimoji="1" lang="en-US" altLang="ja-JP" sz="2400" dirty="0" smtClean="0">
              <a:solidFill>
                <a:srgbClr val="CC3300"/>
              </a:solidFill>
              <a:effectLst>
                <a:outerShdw blurRad="38100" dist="38100" dir="2700000" algn="tl">
                  <a:srgbClr val="000000">
                    <a:alpha val="43137"/>
                  </a:srgbClr>
                </a:outerShdw>
              </a:effectLst>
            </a:endParaRPr>
          </a:p>
          <a:p>
            <a:pPr algn="ctr"/>
            <a:r>
              <a:rPr lang="ja-JP" altLang="en-US" sz="2400" dirty="0" smtClean="0">
                <a:solidFill>
                  <a:srgbClr val="CC3300"/>
                </a:solidFill>
                <a:effectLst>
                  <a:outerShdw blurRad="38100" dist="38100" dir="2700000" algn="tl">
                    <a:srgbClr val="000000">
                      <a:alpha val="43137"/>
                    </a:srgbClr>
                  </a:outerShdw>
                </a:effectLst>
              </a:rPr>
              <a:t>（所属）</a:t>
            </a:r>
            <a:endParaRPr kumimoji="1" lang="ja-JP" altLang="en-US" sz="2400" dirty="0">
              <a:solidFill>
                <a:srgbClr val="CC3300"/>
              </a:solidFill>
              <a:effectLst>
                <a:outerShdw blurRad="38100" dist="38100" dir="2700000" algn="tl">
                  <a:srgbClr val="000000">
                    <a:alpha val="43137"/>
                  </a:srgbClr>
                </a:outerShdw>
              </a:effectLst>
            </a:endParaRPr>
          </a:p>
        </p:txBody>
      </p:sp>
      <p:sp>
        <p:nvSpPr>
          <p:cNvPr id="9" name="テキスト ボックス 8"/>
          <p:cNvSpPr txBox="1"/>
          <p:nvPr/>
        </p:nvSpPr>
        <p:spPr>
          <a:xfrm>
            <a:off x="4231407" y="1001485"/>
            <a:ext cx="1693091" cy="830997"/>
          </a:xfrm>
          <a:prstGeom prst="rect">
            <a:avLst/>
          </a:prstGeom>
          <a:noFill/>
        </p:spPr>
        <p:txBody>
          <a:bodyPr wrap="none" rtlCol="0">
            <a:spAutoFit/>
          </a:bodyPr>
          <a:lstStyle/>
          <a:p>
            <a:pPr algn="ctr"/>
            <a:r>
              <a:rPr kumimoji="1" lang="ja-JP" altLang="en-US" sz="2400" dirty="0" smtClean="0">
                <a:solidFill>
                  <a:srgbClr val="0000FF"/>
                </a:solidFill>
                <a:effectLst>
                  <a:outerShdw blurRad="38100" dist="38100" dir="2700000" algn="tl">
                    <a:srgbClr val="000000">
                      <a:alpha val="43137"/>
                    </a:srgbClr>
                  </a:outerShdw>
                </a:effectLst>
              </a:rPr>
              <a:t>伝統的な絆</a:t>
            </a:r>
            <a:endParaRPr kumimoji="1" lang="en-US" altLang="ja-JP" sz="2400" dirty="0" smtClean="0">
              <a:solidFill>
                <a:srgbClr val="0000FF"/>
              </a:solidFill>
              <a:effectLst>
                <a:outerShdw blurRad="38100" dist="38100" dir="2700000" algn="tl">
                  <a:srgbClr val="000000">
                    <a:alpha val="43137"/>
                  </a:srgbClr>
                </a:outerShdw>
              </a:effectLst>
            </a:endParaRPr>
          </a:p>
          <a:p>
            <a:pPr algn="ctr"/>
            <a:r>
              <a:rPr lang="ja-JP" altLang="en-US" sz="2400" dirty="0" smtClean="0">
                <a:solidFill>
                  <a:srgbClr val="0000FF"/>
                </a:solidFill>
                <a:effectLst>
                  <a:outerShdw blurRad="38100" dist="38100" dir="2700000" algn="tl">
                    <a:srgbClr val="000000">
                      <a:alpha val="43137"/>
                    </a:srgbClr>
                  </a:outerShdw>
                </a:effectLst>
              </a:rPr>
              <a:t>（生まれ）</a:t>
            </a:r>
            <a:endParaRPr kumimoji="1" lang="ja-JP" altLang="en-US" sz="2400"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9033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コンテンツ プレースホルダ 6"/>
          <p:cNvGraphicFramePr>
            <a:graphicFrameLocks/>
          </p:cNvGraphicFramePr>
          <p:nvPr>
            <p:extLst>
              <p:ext uri="{D42A27DB-BD31-4B8C-83A1-F6EECF244321}">
                <p14:modId xmlns:p14="http://schemas.microsoft.com/office/powerpoint/2010/main" val="3326623419"/>
              </p:ext>
            </p:extLst>
          </p:nvPr>
        </p:nvGraphicFramePr>
        <p:xfrm>
          <a:off x="92642" y="777239"/>
          <a:ext cx="8953384" cy="6026333"/>
        </p:xfrm>
        <a:graphic>
          <a:graphicData uri="http://schemas.openxmlformats.org/drawingml/2006/table">
            <a:tbl>
              <a:tblPr firstRow="1" bandRow="1">
                <a:tableStyleId>{5940675A-B579-460E-94D1-54222C63F5DA}</a:tableStyleId>
              </a:tblPr>
              <a:tblGrid>
                <a:gridCol w="3053404"/>
                <a:gridCol w="2960837"/>
                <a:gridCol w="2939143"/>
              </a:tblGrid>
              <a:tr h="500743">
                <a:tc>
                  <a:txBody>
                    <a:bodyPr/>
                    <a:lstStyle/>
                    <a:p>
                      <a:pPr algn="ctr"/>
                      <a:endParaRPr kumimoji="1" lang="ja-JP" altLang="en-US" sz="2400" dirty="0"/>
                    </a:p>
                  </a:txBody>
                  <a:tcPr anchor="ctr">
                    <a:solidFill>
                      <a:schemeClr val="bg1"/>
                    </a:solidFill>
                  </a:tcPr>
                </a:tc>
                <a:tc>
                  <a:txBody>
                    <a:bodyPr/>
                    <a:lstStyle/>
                    <a:p>
                      <a:pPr algn="ctr"/>
                      <a:r>
                        <a:rPr kumimoji="1" lang="ja-JP" altLang="en-US" sz="2800" dirty="0" smtClean="0">
                          <a:solidFill>
                            <a:srgbClr val="0000FF"/>
                          </a:solidFill>
                        </a:rPr>
                        <a:t>結束型</a:t>
                      </a:r>
                      <a:endParaRPr kumimoji="1" lang="ja-JP" altLang="en-US" sz="2800" dirty="0">
                        <a:solidFill>
                          <a:srgbClr val="0000FF"/>
                        </a:solidFill>
                      </a:endParaRPr>
                    </a:p>
                  </a:txBody>
                  <a:tcPr anchor="ctr">
                    <a:solidFill>
                      <a:srgbClr val="FFFFCC"/>
                    </a:solidFill>
                  </a:tcPr>
                </a:tc>
                <a:tc>
                  <a:txBody>
                    <a:bodyPr/>
                    <a:lstStyle/>
                    <a:p>
                      <a:pPr algn="ctr"/>
                      <a:r>
                        <a:rPr kumimoji="1" lang="ja-JP" altLang="en-US" sz="2800" dirty="0" smtClean="0">
                          <a:solidFill>
                            <a:srgbClr val="FF33CC"/>
                          </a:solidFill>
                        </a:rPr>
                        <a:t>橋渡し型</a:t>
                      </a:r>
                      <a:endParaRPr kumimoji="1" lang="ja-JP" altLang="en-US" sz="2800" dirty="0">
                        <a:solidFill>
                          <a:srgbClr val="FF33CC"/>
                        </a:solidFill>
                      </a:endParaRPr>
                    </a:p>
                  </a:txBody>
                  <a:tcPr anchor="ctr">
                    <a:solidFill>
                      <a:srgbClr val="FFFFCC"/>
                    </a:solidFill>
                  </a:tcPr>
                </a:tc>
              </a:tr>
              <a:tr h="500743">
                <a:tc>
                  <a:txBody>
                    <a:bodyPr/>
                    <a:lstStyle/>
                    <a:p>
                      <a:pPr algn="ctr"/>
                      <a:r>
                        <a:rPr kumimoji="1" lang="ja-JP" altLang="en-US" sz="2400" dirty="0" smtClean="0"/>
                        <a:t>形　態</a:t>
                      </a:r>
                      <a:endParaRPr kumimoji="1" lang="ja-JP" altLang="en-US" sz="2400" dirty="0"/>
                    </a:p>
                  </a:txBody>
                  <a:tcPr anchor="ctr">
                    <a:solidFill>
                      <a:srgbClr val="FFFFCC"/>
                    </a:solidFill>
                  </a:tcPr>
                </a:tc>
                <a:tc>
                  <a:txBody>
                    <a:bodyPr/>
                    <a:lstStyle/>
                    <a:p>
                      <a:pPr algn="ctr"/>
                      <a:r>
                        <a:rPr kumimoji="1" lang="ja-JP" altLang="en-US" sz="2400" dirty="0" smtClean="0">
                          <a:solidFill>
                            <a:srgbClr val="0000FF"/>
                          </a:solidFill>
                        </a:rPr>
                        <a:t>フォーマル</a:t>
                      </a:r>
                      <a:endParaRPr kumimoji="1" lang="ja-JP" altLang="en-US" sz="2400" dirty="0">
                        <a:solidFill>
                          <a:srgbClr val="0000FF"/>
                        </a:solidFill>
                      </a:endParaRPr>
                    </a:p>
                  </a:txBody>
                  <a:tcPr anchor="ctr">
                    <a:solidFill>
                      <a:schemeClr val="bg1"/>
                    </a:solidFill>
                  </a:tcPr>
                </a:tc>
                <a:tc>
                  <a:txBody>
                    <a:bodyPr/>
                    <a:lstStyle/>
                    <a:p>
                      <a:pPr algn="ctr"/>
                      <a:r>
                        <a:rPr kumimoji="1" lang="ja-JP" altLang="en-US" sz="2400" dirty="0" smtClean="0">
                          <a:solidFill>
                            <a:srgbClr val="FF33CC"/>
                          </a:solidFill>
                        </a:rPr>
                        <a:t>インフォーマル</a:t>
                      </a:r>
                      <a:endParaRPr kumimoji="1" lang="ja-JP" altLang="en-US" sz="2400" dirty="0">
                        <a:solidFill>
                          <a:srgbClr val="FF33CC"/>
                        </a:solidFill>
                      </a:endParaRPr>
                    </a:p>
                  </a:txBody>
                  <a:tcPr anchor="ctr">
                    <a:solidFill>
                      <a:schemeClr val="bg1"/>
                    </a:solidFill>
                  </a:tcPr>
                </a:tc>
              </a:tr>
              <a:tr h="500743">
                <a:tc>
                  <a:txBody>
                    <a:bodyPr/>
                    <a:lstStyle/>
                    <a:p>
                      <a:pPr algn="ctr"/>
                      <a:r>
                        <a:rPr kumimoji="1" lang="ja-JP" altLang="en-US" sz="2400" dirty="0" smtClean="0"/>
                        <a:t>結びつきの強さ</a:t>
                      </a:r>
                      <a:endParaRPr kumimoji="1" lang="ja-JP" altLang="en-US" sz="2400" dirty="0"/>
                    </a:p>
                  </a:txBody>
                  <a:tcPr anchor="ctr">
                    <a:solidFill>
                      <a:srgbClr val="FFFFCC"/>
                    </a:solidFill>
                  </a:tcPr>
                </a:tc>
                <a:tc>
                  <a:txBody>
                    <a:bodyPr/>
                    <a:lstStyle/>
                    <a:p>
                      <a:pPr algn="ctr"/>
                      <a:r>
                        <a:rPr kumimoji="1" lang="ja-JP" altLang="en-US" sz="2400" dirty="0" smtClean="0">
                          <a:solidFill>
                            <a:srgbClr val="0000FF"/>
                          </a:solidFill>
                        </a:rPr>
                        <a:t>強　い</a:t>
                      </a:r>
                      <a:endParaRPr kumimoji="1" lang="ja-JP" altLang="en-US" sz="2400" dirty="0">
                        <a:solidFill>
                          <a:srgbClr val="0000FF"/>
                        </a:solidFill>
                      </a:endParaRPr>
                    </a:p>
                  </a:txBody>
                  <a:tcPr anchor="ctr">
                    <a:solidFill>
                      <a:schemeClr val="bg1"/>
                    </a:solidFill>
                  </a:tcPr>
                </a:tc>
                <a:tc>
                  <a:txBody>
                    <a:bodyPr/>
                    <a:lstStyle/>
                    <a:p>
                      <a:pPr algn="ctr"/>
                      <a:r>
                        <a:rPr kumimoji="1" lang="ja-JP" altLang="en-US" sz="2400" dirty="0" smtClean="0">
                          <a:solidFill>
                            <a:srgbClr val="FF33CC"/>
                          </a:solidFill>
                        </a:rPr>
                        <a:t>弱　い</a:t>
                      </a:r>
                      <a:endParaRPr kumimoji="1" lang="ja-JP" altLang="en-US" sz="2400" dirty="0">
                        <a:solidFill>
                          <a:srgbClr val="FF33CC"/>
                        </a:solidFill>
                      </a:endParaRPr>
                    </a:p>
                  </a:txBody>
                  <a:tcPr anchor="ctr">
                    <a:solidFill>
                      <a:schemeClr val="bg1"/>
                    </a:solidFill>
                  </a:tcPr>
                </a:tc>
              </a:tr>
              <a:tr h="500743">
                <a:tc>
                  <a:txBody>
                    <a:bodyPr/>
                    <a:lstStyle/>
                    <a:p>
                      <a:pPr algn="ctr"/>
                      <a:r>
                        <a:rPr kumimoji="1" lang="ja-JP" altLang="en-US" sz="2400" dirty="0" smtClean="0"/>
                        <a:t>組織の地理的範囲</a:t>
                      </a:r>
                      <a:endParaRPr kumimoji="1" lang="ja-JP" altLang="en-US" sz="2400" dirty="0"/>
                    </a:p>
                  </a:txBody>
                  <a:tcPr anchor="ctr">
                    <a:solidFill>
                      <a:srgbClr val="FFFFCC"/>
                    </a:solidFill>
                  </a:tcPr>
                </a:tc>
                <a:tc>
                  <a:txBody>
                    <a:bodyPr/>
                    <a:lstStyle/>
                    <a:p>
                      <a:pPr algn="ctr"/>
                      <a:r>
                        <a:rPr kumimoji="1" lang="ja-JP" altLang="en-US" sz="2400" dirty="0" smtClean="0">
                          <a:solidFill>
                            <a:srgbClr val="0000FF"/>
                          </a:solidFill>
                        </a:rPr>
                        <a:t>狭い，地域限定</a:t>
                      </a:r>
                      <a:endParaRPr kumimoji="1" lang="ja-JP" altLang="en-US" sz="2400" dirty="0">
                        <a:solidFill>
                          <a:srgbClr val="0000FF"/>
                        </a:solidFill>
                      </a:endParaRPr>
                    </a:p>
                  </a:txBody>
                  <a:tcPr anchor="ctr">
                    <a:solidFill>
                      <a:schemeClr val="bg1"/>
                    </a:solidFill>
                  </a:tcPr>
                </a:tc>
                <a:tc>
                  <a:txBody>
                    <a:bodyPr/>
                    <a:lstStyle/>
                    <a:p>
                      <a:pPr algn="ctr"/>
                      <a:r>
                        <a:rPr kumimoji="1" lang="ja-JP" altLang="en-US" sz="2400" dirty="0" smtClean="0">
                          <a:solidFill>
                            <a:srgbClr val="FF33CC"/>
                          </a:solidFill>
                        </a:rPr>
                        <a:t>広い，拡散的</a:t>
                      </a:r>
                      <a:endParaRPr kumimoji="1" lang="ja-JP" altLang="en-US" sz="2400" dirty="0">
                        <a:solidFill>
                          <a:srgbClr val="FF33CC"/>
                        </a:solidFill>
                      </a:endParaRPr>
                    </a:p>
                  </a:txBody>
                  <a:tcPr anchor="ctr">
                    <a:solidFill>
                      <a:schemeClr val="bg1"/>
                    </a:solidFill>
                  </a:tcPr>
                </a:tc>
              </a:tr>
              <a:tr h="500743">
                <a:tc>
                  <a:txBody>
                    <a:bodyPr/>
                    <a:lstStyle/>
                    <a:p>
                      <a:pPr algn="ctr"/>
                      <a:r>
                        <a:rPr kumimoji="1" lang="ja-JP" altLang="en-US" sz="2400" dirty="0" smtClean="0"/>
                        <a:t>組織の使命や志向</a:t>
                      </a:r>
                      <a:endParaRPr kumimoji="1" lang="ja-JP" altLang="en-US" sz="2400" dirty="0"/>
                    </a:p>
                  </a:txBody>
                  <a:tcPr anchor="ctr">
                    <a:solidFill>
                      <a:srgbClr val="FFFFCC"/>
                    </a:solidFill>
                  </a:tcPr>
                </a:tc>
                <a:tc>
                  <a:txBody>
                    <a:bodyPr/>
                    <a:lstStyle/>
                    <a:p>
                      <a:pPr algn="ctr"/>
                      <a:r>
                        <a:rPr kumimoji="1" lang="ja-JP" altLang="en-US" sz="2400" dirty="0" smtClean="0">
                          <a:solidFill>
                            <a:srgbClr val="0000FF"/>
                          </a:solidFill>
                        </a:rPr>
                        <a:t>内向き</a:t>
                      </a:r>
                      <a:endParaRPr kumimoji="1" lang="ja-JP" altLang="en-US" sz="2400" dirty="0">
                        <a:solidFill>
                          <a:srgbClr val="0000FF"/>
                        </a:solidFill>
                      </a:endParaRPr>
                    </a:p>
                  </a:txBody>
                  <a:tcPr anchor="ctr">
                    <a:solidFill>
                      <a:schemeClr val="bg1"/>
                    </a:solidFill>
                  </a:tcPr>
                </a:tc>
                <a:tc>
                  <a:txBody>
                    <a:bodyPr/>
                    <a:lstStyle/>
                    <a:p>
                      <a:pPr algn="ctr"/>
                      <a:r>
                        <a:rPr kumimoji="1" lang="ja-JP" altLang="en-US" sz="2400" dirty="0" smtClean="0">
                          <a:solidFill>
                            <a:srgbClr val="FF33CC"/>
                          </a:solidFill>
                        </a:rPr>
                        <a:t>外向き</a:t>
                      </a:r>
                      <a:endParaRPr kumimoji="1" lang="ja-JP" altLang="en-US" sz="2400" dirty="0">
                        <a:solidFill>
                          <a:srgbClr val="FF33CC"/>
                        </a:solidFill>
                      </a:endParaRPr>
                    </a:p>
                  </a:txBody>
                  <a:tcPr anchor="ctr">
                    <a:solidFill>
                      <a:schemeClr val="bg1"/>
                    </a:solidFill>
                  </a:tcPr>
                </a:tc>
              </a:tr>
              <a:tr h="500743">
                <a:tc>
                  <a:txBody>
                    <a:bodyPr/>
                    <a:lstStyle/>
                    <a:p>
                      <a:pPr algn="ctr"/>
                      <a:r>
                        <a:rPr kumimoji="1" lang="ja-JP" altLang="en-US" sz="2400" dirty="0" smtClean="0"/>
                        <a:t>組織への帰属</a:t>
                      </a:r>
                      <a:endParaRPr kumimoji="1" lang="ja-JP" altLang="en-US" sz="2400" dirty="0"/>
                    </a:p>
                  </a:txBody>
                  <a:tcPr anchor="ctr">
                    <a:solidFill>
                      <a:srgbClr val="FFFFCC"/>
                    </a:solidFill>
                  </a:tcPr>
                </a:tc>
                <a:tc>
                  <a:txBody>
                    <a:bodyPr/>
                    <a:lstStyle/>
                    <a:p>
                      <a:pPr algn="ctr"/>
                      <a:r>
                        <a:rPr kumimoji="1" lang="ja-JP" altLang="en-US" sz="2400" dirty="0" smtClean="0">
                          <a:solidFill>
                            <a:srgbClr val="0000FF"/>
                          </a:solidFill>
                        </a:rPr>
                        <a:t>排他的</a:t>
                      </a:r>
                      <a:endParaRPr kumimoji="1" lang="ja-JP" altLang="en-US" sz="2400" dirty="0">
                        <a:solidFill>
                          <a:srgbClr val="0000FF"/>
                        </a:solidFill>
                      </a:endParaRPr>
                    </a:p>
                  </a:txBody>
                  <a:tcPr anchor="ctr">
                    <a:solidFill>
                      <a:schemeClr val="bg1"/>
                    </a:solidFill>
                  </a:tcPr>
                </a:tc>
                <a:tc>
                  <a:txBody>
                    <a:bodyPr/>
                    <a:lstStyle/>
                    <a:p>
                      <a:pPr algn="ctr"/>
                      <a:r>
                        <a:rPr kumimoji="1" lang="ja-JP" altLang="en-US" sz="2400" dirty="0" smtClean="0">
                          <a:solidFill>
                            <a:srgbClr val="FF33CC"/>
                          </a:solidFill>
                        </a:rPr>
                        <a:t>包括的</a:t>
                      </a:r>
                      <a:endParaRPr kumimoji="1" lang="en-US" altLang="ja-JP" sz="2400" dirty="0" smtClean="0">
                        <a:solidFill>
                          <a:srgbClr val="FF33CC"/>
                        </a:solidFill>
                      </a:endParaRPr>
                    </a:p>
                  </a:txBody>
                  <a:tcPr anchor="ctr">
                    <a:solidFill>
                      <a:schemeClr val="bg1"/>
                    </a:solidFill>
                  </a:tcPr>
                </a:tc>
              </a:tr>
              <a:tr h="500743">
                <a:tc>
                  <a:txBody>
                    <a:bodyPr/>
                    <a:lstStyle/>
                    <a:p>
                      <a:pPr algn="ctr"/>
                      <a:r>
                        <a:rPr kumimoji="1" lang="ja-JP" altLang="en-US" sz="2400" dirty="0" smtClean="0"/>
                        <a:t>帰属の基盤</a:t>
                      </a:r>
                      <a:endParaRPr kumimoji="1" lang="ja-JP" altLang="en-US" sz="2400" dirty="0"/>
                    </a:p>
                  </a:txBody>
                  <a:tcPr anchor="ctr">
                    <a:solidFill>
                      <a:srgbClr val="FFFFCC"/>
                    </a:solidFill>
                  </a:tcPr>
                </a:tc>
                <a:tc>
                  <a:txBody>
                    <a:bodyPr/>
                    <a:lstStyle/>
                    <a:p>
                      <a:pPr algn="ctr"/>
                      <a:r>
                        <a:rPr kumimoji="1" lang="ja-JP" altLang="en-US" sz="2400" dirty="0" smtClean="0">
                          <a:solidFill>
                            <a:srgbClr val="0000FF"/>
                          </a:solidFill>
                        </a:rPr>
                        <a:t>共同性</a:t>
                      </a:r>
                      <a:endParaRPr kumimoji="1" lang="ja-JP" altLang="en-US" sz="2400" dirty="0">
                        <a:solidFill>
                          <a:srgbClr val="0000FF"/>
                        </a:solidFill>
                      </a:endParaRPr>
                    </a:p>
                  </a:txBody>
                  <a:tcPr anchor="ctr">
                    <a:solidFill>
                      <a:schemeClr val="bg1"/>
                    </a:solidFill>
                  </a:tcPr>
                </a:tc>
                <a:tc>
                  <a:txBody>
                    <a:bodyPr/>
                    <a:lstStyle/>
                    <a:p>
                      <a:pPr algn="ctr"/>
                      <a:r>
                        <a:rPr kumimoji="1" lang="ja-JP" altLang="en-US" sz="2400" dirty="0" smtClean="0">
                          <a:solidFill>
                            <a:srgbClr val="FF33CC"/>
                          </a:solidFill>
                        </a:rPr>
                        <a:t>公共性</a:t>
                      </a:r>
                      <a:endParaRPr kumimoji="1" lang="ja-JP" altLang="en-US" sz="2400" dirty="0">
                        <a:solidFill>
                          <a:srgbClr val="FF33CC"/>
                        </a:solidFill>
                      </a:endParaRPr>
                    </a:p>
                  </a:txBody>
                  <a:tcPr anchor="ctr">
                    <a:solidFill>
                      <a:schemeClr val="bg1"/>
                    </a:solidFill>
                  </a:tcPr>
                </a:tc>
              </a:tr>
              <a:tr h="500743">
                <a:tc>
                  <a:txBody>
                    <a:bodyPr/>
                    <a:lstStyle/>
                    <a:p>
                      <a:pPr algn="ctr"/>
                      <a:r>
                        <a:rPr kumimoji="1" lang="ja-JP" altLang="en-US" sz="2400" dirty="0" smtClean="0"/>
                        <a:t>コミュニティー</a:t>
                      </a:r>
                      <a:endParaRPr kumimoji="1" lang="ja-JP" altLang="en-US" sz="2400" dirty="0"/>
                    </a:p>
                  </a:txBody>
                  <a:tcPr anchor="ctr">
                    <a:solidFill>
                      <a:srgbClr val="FFFFCC"/>
                    </a:solidFill>
                  </a:tcPr>
                </a:tc>
                <a:tc>
                  <a:txBody>
                    <a:bodyPr/>
                    <a:lstStyle/>
                    <a:p>
                      <a:pPr algn="ctr"/>
                      <a:r>
                        <a:rPr kumimoji="1" lang="ja-JP" altLang="en-US" sz="2400" dirty="0" smtClean="0">
                          <a:solidFill>
                            <a:srgbClr val="0000FF"/>
                          </a:solidFill>
                        </a:rPr>
                        <a:t>農村型</a:t>
                      </a:r>
                      <a:endParaRPr kumimoji="1" lang="ja-JP" altLang="en-US" sz="2400" dirty="0">
                        <a:solidFill>
                          <a:srgbClr val="0000FF"/>
                        </a:solidFill>
                      </a:endParaRPr>
                    </a:p>
                  </a:txBody>
                  <a:tcPr anchor="ctr">
                    <a:solidFill>
                      <a:schemeClr val="bg1"/>
                    </a:solidFill>
                  </a:tcPr>
                </a:tc>
                <a:tc>
                  <a:txBody>
                    <a:bodyPr/>
                    <a:lstStyle/>
                    <a:p>
                      <a:pPr algn="ctr"/>
                      <a:r>
                        <a:rPr kumimoji="1" lang="ja-JP" altLang="en-US" sz="2400" dirty="0" smtClean="0">
                          <a:solidFill>
                            <a:srgbClr val="FF33CC"/>
                          </a:solidFill>
                        </a:rPr>
                        <a:t>都市型</a:t>
                      </a:r>
                      <a:endParaRPr kumimoji="1" lang="ja-JP" altLang="en-US" sz="2400" dirty="0">
                        <a:solidFill>
                          <a:srgbClr val="FF33CC"/>
                        </a:solidFill>
                      </a:endParaRPr>
                    </a:p>
                  </a:txBody>
                  <a:tcPr anchor="ctr">
                    <a:solidFill>
                      <a:schemeClr val="bg1"/>
                    </a:solidFill>
                  </a:tcPr>
                </a:tc>
              </a:tr>
              <a:tr h="500743">
                <a:tc>
                  <a:txBody>
                    <a:bodyPr/>
                    <a:lstStyle/>
                    <a:p>
                      <a:pPr algn="ctr"/>
                      <a:r>
                        <a:rPr kumimoji="1" lang="ja-JP" altLang="en-US" sz="2400" dirty="0" smtClean="0"/>
                        <a:t>イメージ</a:t>
                      </a:r>
                      <a:endParaRPr kumimoji="1" lang="ja-JP" altLang="en-US" sz="2400" dirty="0"/>
                    </a:p>
                  </a:txBody>
                  <a:tcPr anchor="ctr">
                    <a:solidFill>
                      <a:srgbClr val="FFFFCC"/>
                    </a:solidFill>
                  </a:tcPr>
                </a:tc>
                <a:tc>
                  <a:txBody>
                    <a:bodyPr/>
                    <a:lstStyle/>
                    <a:p>
                      <a:pPr algn="ctr"/>
                      <a:r>
                        <a:rPr kumimoji="1" lang="ja-JP" altLang="en-US" sz="2400" dirty="0" smtClean="0">
                          <a:solidFill>
                            <a:srgbClr val="0000FF"/>
                          </a:solidFill>
                        </a:rPr>
                        <a:t>熱い，濃い</a:t>
                      </a:r>
                      <a:endParaRPr kumimoji="1" lang="ja-JP" altLang="en-US" sz="2400" dirty="0">
                        <a:solidFill>
                          <a:srgbClr val="0000FF"/>
                        </a:solidFill>
                      </a:endParaRPr>
                    </a:p>
                  </a:txBody>
                  <a:tcPr anchor="ctr">
                    <a:solidFill>
                      <a:schemeClr val="bg1"/>
                    </a:solidFill>
                  </a:tcPr>
                </a:tc>
                <a:tc>
                  <a:txBody>
                    <a:bodyPr/>
                    <a:lstStyle/>
                    <a:p>
                      <a:pPr algn="ctr"/>
                      <a:r>
                        <a:rPr kumimoji="1" lang="ja-JP" altLang="en-US" sz="2400" dirty="0" smtClean="0">
                          <a:solidFill>
                            <a:srgbClr val="FF33CC"/>
                          </a:solidFill>
                        </a:rPr>
                        <a:t>ちょっとした</a:t>
                      </a:r>
                      <a:endParaRPr kumimoji="1" lang="ja-JP" altLang="en-US" sz="2400" dirty="0">
                        <a:solidFill>
                          <a:srgbClr val="FF33CC"/>
                        </a:solidFill>
                      </a:endParaRPr>
                    </a:p>
                  </a:txBody>
                  <a:tcPr anchor="ctr">
                    <a:solidFill>
                      <a:schemeClr val="bg1"/>
                    </a:solidFill>
                  </a:tcPr>
                </a:tc>
              </a:tr>
              <a:tr h="500743">
                <a:tc>
                  <a:txBody>
                    <a:bodyPr/>
                    <a:lstStyle/>
                    <a:p>
                      <a:pPr algn="ctr"/>
                      <a:r>
                        <a:rPr kumimoji="1" lang="ja-JP" altLang="en-US" sz="2400" dirty="0" smtClean="0"/>
                        <a:t>対比表現</a:t>
                      </a:r>
                      <a:endParaRPr kumimoji="1" lang="ja-JP" altLang="en-US" sz="2400" dirty="0"/>
                    </a:p>
                  </a:txBody>
                  <a:tcPr anchor="ctr">
                    <a:solidFill>
                      <a:srgbClr val="FFFFCC"/>
                    </a:solidFill>
                  </a:tcPr>
                </a:tc>
                <a:tc>
                  <a:txBody>
                    <a:bodyPr/>
                    <a:lstStyle/>
                    <a:p>
                      <a:pPr algn="ctr"/>
                      <a:r>
                        <a:rPr kumimoji="1" lang="ja-JP" altLang="en-US" sz="2400" dirty="0" smtClean="0">
                          <a:solidFill>
                            <a:srgbClr val="0000FF"/>
                          </a:solidFill>
                        </a:rPr>
                        <a:t>近所付き合い</a:t>
                      </a:r>
                      <a:endParaRPr kumimoji="1" lang="ja-JP" altLang="en-US" sz="2400" dirty="0">
                        <a:solidFill>
                          <a:srgbClr val="0000FF"/>
                        </a:solidFill>
                      </a:endParaRPr>
                    </a:p>
                  </a:txBody>
                  <a:tcPr anchor="ctr">
                    <a:solidFill>
                      <a:schemeClr val="bg1"/>
                    </a:solidFill>
                  </a:tcPr>
                </a:tc>
                <a:tc>
                  <a:txBody>
                    <a:bodyPr/>
                    <a:lstStyle/>
                    <a:p>
                      <a:pPr algn="ctr"/>
                      <a:r>
                        <a:rPr kumimoji="1" lang="ja-JP" altLang="en-US" sz="2400" dirty="0" smtClean="0">
                          <a:solidFill>
                            <a:srgbClr val="FF33CC"/>
                          </a:solidFill>
                        </a:rPr>
                        <a:t>遠距離交際</a:t>
                      </a:r>
                      <a:endParaRPr kumimoji="1" lang="ja-JP" altLang="en-US" sz="2400" dirty="0">
                        <a:solidFill>
                          <a:srgbClr val="FF33CC"/>
                        </a:solidFill>
                      </a:endParaRPr>
                    </a:p>
                  </a:txBody>
                  <a:tcPr anchor="ctr">
                    <a:solidFill>
                      <a:schemeClr val="bg1"/>
                    </a:solidFill>
                  </a:tcPr>
                </a:tc>
              </a:tr>
              <a:tr h="500743">
                <a:tc>
                  <a:txBody>
                    <a:bodyPr/>
                    <a:lstStyle/>
                    <a:p>
                      <a:pPr algn="ctr"/>
                      <a:r>
                        <a:rPr kumimoji="1" lang="ja-JP" altLang="en-US" sz="2400" dirty="0" smtClean="0"/>
                        <a:t>強　み</a:t>
                      </a:r>
                      <a:endParaRPr kumimoji="1" lang="ja-JP" altLang="en-US" sz="2400" dirty="0"/>
                    </a:p>
                  </a:txBody>
                  <a:tcPr anchor="ctr">
                    <a:solidFill>
                      <a:srgbClr val="FFFFCC"/>
                    </a:solidFill>
                  </a:tcPr>
                </a:tc>
                <a:tc>
                  <a:txBody>
                    <a:bodyPr/>
                    <a:lstStyle/>
                    <a:p>
                      <a:pPr algn="ctr"/>
                      <a:r>
                        <a:rPr kumimoji="1" lang="ja-JP" altLang="en-US" sz="2400" dirty="0" smtClean="0">
                          <a:solidFill>
                            <a:srgbClr val="0000FF"/>
                          </a:solidFill>
                        </a:rPr>
                        <a:t>安定性</a:t>
                      </a:r>
                      <a:endParaRPr kumimoji="1" lang="ja-JP" altLang="en-US" sz="2400" dirty="0">
                        <a:solidFill>
                          <a:srgbClr val="0000FF"/>
                        </a:solidFill>
                      </a:endParaRPr>
                    </a:p>
                  </a:txBody>
                  <a:tcPr anchor="ctr">
                    <a:solidFill>
                      <a:schemeClr val="bg1"/>
                    </a:solidFill>
                  </a:tcPr>
                </a:tc>
                <a:tc>
                  <a:txBody>
                    <a:bodyPr/>
                    <a:lstStyle/>
                    <a:p>
                      <a:pPr algn="ctr"/>
                      <a:r>
                        <a:rPr kumimoji="1" lang="ja-JP" altLang="en-US" sz="2400" dirty="0" smtClean="0">
                          <a:solidFill>
                            <a:srgbClr val="FF33CC"/>
                          </a:solidFill>
                        </a:rPr>
                        <a:t>革新性</a:t>
                      </a:r>
                      <a:endParaRPr kumimoji="1" lang="ja-JP" altLang="en-US" sz="2400" dirty="0">
                        <a:solidFill>
                          <a:srgbClr val="FF33CC"/>
                        </a:solidFill>
                      </a:endParaRPr>
                    </a:p>
                  </a:txBody>
                  <a:tcPr anchor="ctr">
                    <a:solidFill>
                      <a:schemeClr val="bg1"/>
                    </a:solidFill>
                  </a:tcPr>
                </a:tc>
              </a:tr>
              <a:tr h="500743">
                <a:tc>
                  <a:txBody>
                    <a:bodyPr/>
                    <a:lstStyle/>
                    <a:p>
                      <a:pPr algn="ctr"/>
                      <a:r>
                        <a:rPr kumimoji="1" lang="ja-JP" altLang="en-US" sz="2400" dirty="0" smtClean="0"/>
                        <a:t>弱　み</a:t>
                      </a:r>
                      <a:endParaRPr kumimoji="1" lang="ja-JP" altLang="en-US" sz="2400" dirty="0"/>
                    </a:p>
                  </a:txBody>
                  <a:tcPr anchor="ctr">
                    <a:solidFill>
                      <a:srgbClr val="FFFFCC"/>
                    </a:solidFill>
                  </a:tcPr>
                </a:tc>
                <a:tc>
                  <a:txBody>
                    <a:bodyPr/>
                    <a:lstStyle/>
                    <a:p>
                      <a:pPr algn="ctr"/>
                      <a:r>
                        <a:rPr kumimoji="1" lang="ja-JP" altLang="en-US" sz="2400" dirty="0" smtClean="0">
                          <a:solidFill>
                            <a:srgbClr val="0000FF"/>
                          </a:solidFill>
                        </a:rPr>
                        <a:t>保守性</a:t>
                      </a:r>
                      <a:endParaRPr kumimoji="1" lang="ja-JP" altLang="en-US" sz="2400" dirty="0">
                        <a:solidFill>
                          <a:srgbClr val="0000FF"/>
                        </a:solidFill>
                      </a:endParaRPr>
                    </a:p>
                  </a:txBody>
                  <a:tcPr anchor="ctr">
                    <a:solidFill>
                      <a:schemeClr val="bg1"/>
                    </a:solidFill>
                  </a:tcPr>
                </a:tc>
                <a:tc>
                  <a:txBody>
                    <a:bodyPr/>
                    <a:lstStyle/>
                    <a:p>
                      <a:pPr algn="ctr"/>
                      <a:r>
                        <a:rPr kumimoji="1" lang="ja-JP" altLang="en-US" sz="2400" dirty="0" smtClean="0">
                          <a:solidFill>
                            <a:srgbClr val="FF33CC"/>
                          </a:solidFill>
                        </a:rPr>
                        <a:t>不安定性</a:t>
                      </a:r>
                      <a:endParaRPr kumimoji="1" lang="ja-JP" altLang="en-US" sz="2400" dirty="0">
                        <a:solidFill>
                          <a:srgbClr val="FF33CC"/>
                        </a:solidFill>
                      </a:endParaRPr>
                    </a:p>
                  </a:txBody>
                  <a:tcPr anchor="ctr">
                    <a:solidFill>
                      <a:schemeClr val="bg1"/>
                    </a:solidFill>
                  </a:tcPr>
                </a:tc>
              </a:tr>
            </a:tbl>
          </a:graphicData>
        </a:graphic>
      </p:graphicFrame>
      <p:sp>
        <p:nvSpPr>
          <p:cNvPr id="4" name="正方形/長方形 3"/>
          <p:cNvSpPr/>
          <p:nvPr/>
        </p:nvSpPr>
        <p:spPr>
          <a:xfrm>
            <a:off x="112525" y="141898"/>
            <a:ext cx="8856912" cy="615553"/>
          </a:xfrm>
          <a:prstGeom prst="rect">
            <a:avLst/>
          </a:prstGeom>
        </p:spPr>
        <p:txBody>
          <a:bodyPr wrap="none">
            <a:spAutoFit/>
          </a:bodyPr>
          <a:lstStyle/>
          <a:p>
            <a:r>
              <a:rPr lang="ja-JP" altLang="en-US" sz="3400" dirty="0" smtClean="0">
                <a:solidFill>
                  <a:srgbClr val="FF0000"/>
                </a:solidFill>
              </a:rPr>
              <a:t>結束型と橋渡し型ソーシャル</a:t>
            </a:r>
            <a:r>
              <a:rPr lang="ja-JP" altLang="en-US" sz="3400" dirty="0">
                <a:solidFill>
                  <a:srgbClr val="FF0000"/>
                </a:solidFill>
              </a:rPr>
              <a:t>・</a:t>
            </a:r>
            <a:r>
              <a:rPr lang="ja-JP" altLang="en-US" sz="3400" dirty="0" smtClean="0">
                <a:solidFill>
                  <a:srgbClr val="FF0000"/>
                </a:solidFill>
              </a:rPr>
              <a:t>キャピタルの特徴</a:t>
            </a:r>
            <a:endParaRPr lang="ja-JP" altLang="en-US" sz="3400" dirty="0"/>
          </a:p>
        </p:txBody>
      </p:sp>
    </p:spTree>
    <p:extLst>
      <p:ext uri="{BB962C8B-B14F-4D97-AF65-F5344CB8AC3E}">
        <p14:creationId xmlns:p14="http://schemas.microsoft.com/office/powerpoint/2010/main" val="3975893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695" y="-27384"/>
            <a:ext cx="9501215" cy="6914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28584" y="6180669"/>
            <a:ext cx="6274731" cy="400110"/>
          </a:xfrm>
          <a:prstGeom prst="rect">
            <a:avLst/>
          </a:prstGeom>
          <a:noFill/>
        </p:spPr>
        <p:txBody>
          <a:bodyPr wrap="none" rtlCol="0">
            <a:spAutoFit/>
          </a:bodyPr>
          <a:lstStyle/>
          <a:p>
            <a:r>
              <a:rPr kumimoji="1" lang="ja-JP" altLang="en-US" sz="2000" dirty="0" smtClean="0">
                <a:solidFill>
                  <a:srgbClr val="0000FF"/>
                </a:solidFill>
                <a:latin typeface="Century" panose="02040604050505020304" pitchFamily="18" charset="0"/>
              </a:rPr>
              <a:t>全国で</a:t>
            </a:r>
            <a:r>
              <a:rPr kumimoji="1" lang="en-US" altLang="ja-JP" sz="2000" dirty="0" smtClean="0">
                <a:solidFill>
                  <a:srgbClr val="0000FF"/>
                </a:solidFill>
                <a:latin typeface="Century" panose="02040604050505020304" pitchFamily="18" charset="0"/>
              </a:rPr>
              <a:t>3,000</a:t>
            </a:r>
            <a:r>
              <a:rPr kumimoji="1" lang="ja-JP" altLang="en-US" sz="2000" dirty="0" smtClean="0">
                <a:solidFill>
                  <a:srgbClr val="0000FF"/>
                </a:solidFill>
                <a:latin typeface="Century" panose="02040604050505020304" pitchFamily="18" charset="0"/>
              </a:rPr>
              <a:t>人に</a:t>
            </a:r>
            <a:r>
              <a:rPr kumimoji="1" lang="en-US" altLang="ja-JP" sz="2000" dirty="0" smtClean="0">
                <a:solidFill>
                  <a:srgbClr val="0000FF"/>
                </a:solidFill>
                <a:latin typeface="Century" panose="02040604050505020304" pitchFamily="18" charset="0"/>
              </a:rPr>
              <a:t>Web</a:t>
            </a:r>
            <a:r>
              <a:rPr kumimoji="1" lang="ja-JP" altLang="en-US" sz="2000" dirty="0" smtClean="0">
                <a:solidFill>
                  <a:srgbClr val="0000FF"/>
                </a:solidFill>
                <a:latin typeface="Century" panose="02040604050505020304" pitchFamily="18" charset="0"/>
              </a:rPr>
              <a:t>調査　（人口比で対象者数を案分）</a:t>
            </a:r>
            <a:endParaRPr kumimoji="1" lang="ja-JP" altLang="en-US" sz="2000" dirty="0">
              <a:solidFill>
                <a:srgbClr val="0000FF"/>
              </a:solidFill>
              <a:latin typeface="Century" panose="02040604050505020304" pitchFamily="18" charset="0"/>
            </a:endParaRPr>
          </a:p>
        </p:txBody>
      </p:sp>
      <p:sp>
        <p:nvSpPr>
          <p:cNvPr id="2" name="テキスト ボックス 1"/>
          <p:cNvSpPr txBox="1"/>
          <p:nvPr/>
        </p:nvSpPr>
        <p:spPr>
          <a:xfrm>
            <a:off x="2388360" y="341193"/>
            <a:ext cx="2045753" cy="400110"/>
          </a:xfrm>
          <a:prstGeom prst="rect">
            <a:avLst/>
          </a:prstGeom>
          <a:solidFill>
            <a:schemeClr val="bg1"/>
          </a:solidFill>
        </p:spPr>
        <p:txBody>
          <a:bodyPr wrap="none" rtlCol="0">
            <a:spAutoFit/>
          </a:bodyPr>
          <a:lstStyle/>
          <a:p>
            <a:r>
              <a:rPr kumimoji="1" lang="ja-JP" altLang="en-US" sz="2000" dirty="0" smtClean="0"/>
              <a:t>橋渡し型ＳＣ指数</a:t>
            </a:r>
            <a:endParaRPr kumimoji="1" lang="ja-JP" altLang="en-US" sz="2000" dirty="0"/>
          </a:p>
        </p:txBody>
      </p:sp>
      <p:sp>
        <p:nvSpPr>
          <p:cNvPr id="10" name="テキスト ボックス 9"/>
          <p:cNvSpPr txBox="1"/>
          <p:nvPr/>
        </p:nvSpPr>
        <p:spPr>
          <a:xfrm>
            <a:off x="7247722" y="3868385"/>
            <a:ext cx="1848583" cy="400110"/>
          </a:xfrm>
          <a:prstGeom prst="rect">
            <a:avLst/>
          </a:prstGeom>
          <a:solidFill>
            <a:schemeClr val="bg1"/>
          </a:solidFill>
        </p:spPr>
        <p:txBody>
          <a:bodyPr wrap="none" rtlCol="0">
            <a:spAutoFit/>
          </a:bodyPr>
          <a:lstStyle/>
          <a:p>
            <a:r>
              <a:rPr kumimoji="1" lang="ja-JP" altLang="en-US" sz="2000" dirty="0" smtClean="0"/>
              <a:t>結束型ＳＣ指数</a:t>
            </a:r>
            <a:endParaRPr kumimoji="1" lang="ja-JP" altLang="en-US" sz="2000" dirty="0"/>
          </a:p>
        </p:txBody>
      </p:sp>
    </p:spTree>
    <p:extLst>
      <p:ext uri="{BB962C8B-B14F-4D97-AF65-F5344CB8AC3E}">
        <p14:creationId xmlns:p14="http://schemas.microsoft.com/office/powerpoint/2010/main" val="2351286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284"/>
            <a:ext cx="8229600" cy="1143000"/>
          </a:xfrm>
        </p:spPr>
        <p:txBody>
          <a:bodyPr>
            <a:normAutofit/>
          </a:bodyPr>
          <a:lstStyle/>
          <a:p>
            <a:r>
              <a:rPr lang="ja-JP" altLang="en-US" sz="3600" dirty="0">
                <a:solidFill>
                  <a:srgbClr val="FF0000"/>
                </a:solidFill>
              </a:rPr>
              <a:t>ソーシャル・キャピタルの測定方法</a:t>
            </a:r>
            <a:endParaRPr kumimoji="1" lang="ja-JP" altLang="en-US" sz="3600" dirty="0"/>
          </a:p>
        </p:txBody>
      </p:sp>
      <p:sp>
        <p:nvSpPr>
          <p:cNvPr id="3" name="コンテンツ プレースホルダー 2"/>
          <p:cNvSpPr>
            <a:spLocks noGrp="1"/>
          </p:cNvSpPr>
          <p:nvPr>
            <p:ph idx="1"/>
          </p:nvPr>
        </p:nvSpPr>
        <p:spPr>
          <a:xfrm>
            <a:off x="457199" y="925277"/>
            <a:ext cx="8360229" cy="5606143"/>
          </a:xfrm>
        </p:spPr>
        <p:txBody>
          <a:bodyPr>
            <a:noAutofit/>
          </a:bodyPr>
          <a:lstStyle/>
          <a:p>
            <a:pPr>
              <a:spcAft>
                <a:spcPts val="1200"/>
              </a:spcAft>
            </a:pPr>
            <a:r>
              <a:rPr lang="ja-JP" altLang="en-US" sz="2800" dirty="0">
                <a:solidFill>
                  <a:srgbClr val="0000FF"/>
                </a:solidFill>
              </a:rPr>
              <a:t>標準的な質問票として確立したものは</a:t>
            </a:r>
            <a:r>
              <a:rPr lang="ja-JP" altLang="en-US" sz="2800" dirty="0" smtClean="0">
                <a:solidFill>
                  <a:srgbClr val="0000FF"/>
                </a:solidFill>
              </a:rPr>
              <a:t>ない</a:t>
            </a:r>
            <a:endParaRPr lang="en-US" altLang="ja-JP" sz="2800" dirty="0">
              <a:solidFill>
                <a:srgbClr val="0000FF"/>
              </a:solidFill>
            </a:endParaRPr>
          </a:p>
          <a:p>
            <a:r>
              <a:rPr lang="ja-JP" altLang="en-US" sz="2800" dirty="0">
                <a:solidFill>
                  <a:srgbClr val="0000FF"/>
                </a:solidFill>
              </a:rPr>
              <a:t>既存統計の活用（パットナムの研究など）</a:t>
            </a:r>
          </a:p>
          <a:p>
            <a:pPr lvl="1"/>
            <a:r>
              <a:rPr lang="ja-JP" altLang="en-US" dirty="0">
                <a:solidFill>
                  <a:srgbClr val="FF00FF"/>
                </a:solidFill>
              </a:rPr>
              <a:t>住民団体の数</a:t>
            </a:r>
            <a:r>
              <a:rPr lang="ja-JP" altLang="en-US" dirty="0" smtClean="0">
                <a:solidFill>
                  <a:srgbClr val="FF00FF"/>
                </a:solidFill>
              </a:rPr>
              <a:t>，町内会など組織の加入率</a:t>
            </a:r>
            <a:endParaRPr lang="en-US" altLang="ja-JP" dirty="0" smtClean="0">
              <a:solidFill>
                <a:srgbClr val="FF00FF"/>
              </a:solidFill>
            </a:endParaRPr>
          </a:p>
          <a:p>
            <a:pPr lvl="1"/>
            <a:r>
              <a:rPr lang="ja-JP" altLang="en-US" dirty="0" smtClean="0">
                <a:solidFill>
                  <a:srgbClr val="FF00FF"/>
                </a:solidFill>
              </a:rPr>
              <a:t>新聞</a:t>
            </a:r>
            <a:r>
              <a:rPr lang="ja-JP" altLang="en-US" dirty="0">
                <a:solidFill>
                  <a:srgbClr val="FF00FF"/>
                </a:solidFill>
              </a:rPr>
              <a:t>の購読率，選挙の</a:t>
            </a:r>
            <a:r>
              <a:rPr lang="ja-JP" altLang="en-US" dirty="0" smtClean="0">
                <a:solidFill>
                  <a:srgbClr val="FF00FF"/>
                </a:solidFill>
              </a:rPr>
              <a:t>投票率等</a:t>
            </a:r>
            <a:endParaRPr lang="en-US" altLang="ja-JP" dirty="0">
              <a:solidFill>
                <a:srgbClr val="FF00FF"/>
              </a:solidFill>
            </a:endParaRPr>
          </a:p>
          <a:p>
            <a:pPr lvl="1">
              <a:spcAft>
                <a:spcPts val="1200"/>
              </a:spcAft>
            </a:pPr>
            <a:r>
              <a:rPr lang="ja-JP" altLang="en-US" dirty="0">
                <a:solidFill>
                  <a:srgbClr val="FF00FF"/>
                </a:solidFill>
              </a:rPr>
              <a:t>地元組織の委員等を</a:t>
            </a:r>
            <a:r>
              <a:rPr lang="ja-JP" altLang="en-US" dirty="0" smtClean="0">
                <a:solidFill>
                  <a:srgbClr val="FF00FF"/>
                </a:solidFill>
              </a:rPr>
              <a:t>務めた者の割合</a:t>
            </a:r>
            <a:endParaRPr lang="en-US" altLang="ja-JP" sz="2800" dirty="0">
              <a:solidFill>
                <a:srgbClr val="0000FF"/>
              </a:solidFill>
            </a:endParaRPr>
          </a:p>
          <a:p>
            <a:r>
              <a:rPr lang="ja-JP" altLang="en-US" sz="2800" dirty="0">
                <a:solidFill>
                  <a:srgbClr val="0000FF"/>
                </a:solidFill>
              </a:rPr>
              <a:t>住民への</a:t>
            </a:r>
            <a:r>
              <a:rPr lang="ja-JP" altLang="en-US" sz="2800" dirty="0" smtClean="0">
                <a:solidFill>
                  <a:srgbClr val="0000FF"/>
                </a:solidFill>
              </a:rPr>
              <a:t>調査</a:t>
            </a:r>
          </a:p>
          <a:p>
            <a:pPr lvl="1"/>
            <a:r>
              <a:rPr lang="ja-JP" altLang="en-US" dirty="0" smtClean="0">
                <a:solidFill>
                  <a:srgbClr val="FF00FF"/>
                </a:solidFill>
              </a:rPr>
              <a:t>認知的ソーシャルキャピタル （</a:t>
            </a:r>
            <a:r>
              <a:rPr lang="ja-JP" altLang="en-US" dirty="0" smtClean="0">
                <a:solidFill>
                  <a:srgbClr val="FF00FF"/>
                </a:solidFill>
                <a:effectLst>
                  <a:outerShdw blurRad="38100" dist="38100" dir="2700000" algn="tl">
                    <a:srgbClr val="000000">
                      <a:alpha val="43137"/>
                    </a:srgbClr>
                  </a:outerShdw>
                </a:effectLst>
              </a:rPr>
              <a:t>感じ方や考え方</a:t>
            </a:r>
            <a:r>
              <a:rPr lang="ja-JP" altLang="en-US" dirty="0" smtClean="0">
                <a:solidFill>
                  <a:srgbClr val="FF00FF"/>
                </a:solidFill>
              </a:rPr>
              <a:t>）</a:t>
            </a:r>
            <a:endParaRPr lang="en-US" altLang="ja-JP" dirty="0" smtClean="0">
              <a:solidFill>
                <a:srgbClr val="FF00FF"/>
              </a:solidFill>
            </a:endParaRPr>
          </a:p>
          <a:p>
            <a:pPr lvl="2"/>
            <a:r>
              <a:rPr lang="ja-JP" altLang="en-US" sz="2800" dirty="0" smtClean="0">
                <a:solidFill>
                  <a:schemeClr val="tx1">
                    <a:lumMod val="75000"/>
                    <a:lumOff val="25000"/>
                  </a:schemeClr>
                </a:solidFill>
              </a:rPr>
              <a:t>地域</a:t>
            </a:r>
            <a:r>
              <a:rPr lang="ja-JP" altLang="en-US" sz="2800" dirty="0">
                <a:solidFill>
                  <a:schemeClr val="tx1">
                    <a:lumMod val="75000"/>
                    <a:lumOff val="25000"/>
                  </a:schemeClr>
                </a:solidFill>
              </a:rPr>
              <a:t>や他者に対する信頼，互酬性の規範</a:t>
            </a:r>
            <a:r>
              <a:rPr lang="ja-JP" altLang="en-US" sz="2800" dirty="0" smtClean="0">
                <a:solidFill>
                  <a:schemeClr val="tx1">
                    <a:lumMod val="75000"/>
                    <a:lumOff val="25000"/>
                  </a:schemeClr>
                </a:solidFill>
              </a:rPr>
              <a:t>など</a:t>
            </a:r>
          </a:p>
          <a:p>
            <a:pPr lvl="1"/>
            <a:r>
              <a:rPr lang="ja-JP" altLang="en-US" dirty="0" smtClean="0">
                <a:solidFill>
                  <a:srgbClr val="FF00FF"/>
                </a:solidFill>
              </a:rPr>
              <a:t>構造的ソーシャルキャピタル （</a:t>
            </a:r>
            <a:r>
              <a:rPr lang="ja-JP" altLang="en-US" dirty="0" smtClean="0">
                <a:solidFill>
                  <a:srgbClr val="FF00FF"/>
                </a:solidFill>
                <a:effectLst>
                  <a:outerShdw blurRad="38100" dist="38100" dir="2700000" algn="tl">
                    <a:srgbClr val="000000">
                      <a:alpha val="43137"/>
                    </a:srgbClr>
                  </a:outerShdw>
                </a:effectLst>
              </a:rPr>
              <a:t>目に見える行動</a:t>
            </a:r>
            <a:r>
              <a:rPr lang="ja-JP" altLang="en-US" dirty="0" smtClean="0">
                <a:solidFill>
                  <a:srgbClr val="FF00FF"/>
                </a:solidFill>
              </a:rPr>
              <a:t>）</a:t>
            </a:r>
            <a:endParaRPr lang="en-US" altLang="ja-JP" dirty="0" smtClean="0">
              <a:solidFill>
                <a:srgbClr val="FF00FF"/>
              </a:solidFill>
            </a:endParaRPr>
          </a:p>
          <a:p>
            <a:pPr lvl="2"/>
            <a:r>
              <a:rPr lang="ja-JP" altLang="en-US" sz="2800" dirty="0" smtClean="0">
                <a:solidFill>
                  <a:schemeClr val="tx1">
                    <a:lumMod val="75000"/>
                    <a:lumOff val="25000"/>
                  </a:schemeClr>
                </a:solidFill>
              </a:rPr>
              <a:t>近い</a:t>
            </a:r>
            <a:r>
              <a:rPr lang="ja-JP" altLang="en-US" sz="2800" dirty="0">
                <a:solidFill>
                  <a:schemeClr val="tx1">
                    <a:lumMod val="75000"/>
                    <a:lumOff val="25000"/>
                  </a:schemeClr>
                </a:solidFill>
              </a:rPr>
              <a:t>人との結束：近隣との交流など</a:t>
            </a:r>
            <a:endParaRPr lang="en-US" altLang="ja-JP" sz="2800" dirty="0">
              <a:solidFill>
                <a:schemeClr val="tx1">
                  <a:lumMod val="75000"/>
                  <a:lumOff val="25000"/>
                </a:schemeClr>
              </a:solidFill>
            </a:endParaRPr>
          </a:p>
          <a:p>
            <a:pPr lvl="2"/>
            <a:r>
              <a:rPr lang="ja-JP" altLang="en-US" sz="2800" dirty="0">
                <a:solidFill>
                  <a:schemeClr val="tx1">
                    <a:lumMod val="75000"/>
                    <a:lumOff val="25000"/>
                  </a:schemeClr>
                </a:solidFill>
              </a:rPr>
              <a:t>異なる人との</a:t>
            </a:r>
            <a:r>
              <a:rPr lang="ja-JP" altLang="en-US" sz="2800" dirty="0" smtClean="0">
                <a:solidFill>
                  <a:schemeClr val="tx1">
                    <a:lumMod val="75000"/>
                    <a:lumOff val="25000"/>
                  </a:schemeClr>
                </a:solidFill>
              </a:rPr>
              <a:t>橋渡し：</a:t>
            </a:r>
            <a:r>
              <a:rPr lang="ja-JP" altLang="en-US" sz="2800" dirty="0">
                <a:solidFill>
                  <a:schemeClr val="tx1">
                    <a:lumMod val="75000"/>
                    <a:lumOff val="25000"/>
                  </a:schemeClr>
                </a:solidFill>
              </a:rPr>
              <a:t>ネットワーク，社会</a:t>
            </a:r>
            <a:r>
              <a:rPr lang="ja-JP" altLang="en-US" sz="2800" dirty="0" smtClean="0">
                <a:solidFill>
                  <a:schemeClr val="tx1">
                    <a:lumMod val="75000"/>
                    <a:lumOff val="25000"/>
                  </a:schemeClr>
                </a:solidFill>
              </a:rPr>
              <a:t>参加等</a:t>
            </a:r>
            <a:endParaRPr lang="en-US" altLang="ja-JP" sz="2800" dirty="0">
              <a:solidFill>
                <a:schemeClr val="tx1">
                  <a:lumMod val="75000"/>
                  <a:lumOff val="25000"/>
                </a:schemeClr>
              </a:solidFill>
            </a:endParaRPr>
          </a:p>
        </p:txBody>
      </p:sp>
    </p:spTree>
    <p:extLst>
      <p:ext uri="{BB962C8B-B14F-4D97-AF65-F5344CB8AC3E}">
        <p14:creationId xmlns:p14="http://schemas.microsoft.com/office/powerpoint/2010/main" val="333718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938"/>
            <a:ext cx="8229600" cy="1143000"/>
          </a:xfrm>
        </p:spPr>
        <p:txBody>
          <a:bodyPr>
            <a:normAutofit/>
          </a:bodyPr>
          <a:lstStyle/>
          <a:p>
            <a:r>
              <a:rPr kumimoji="1" lang="ja-JP" altLang="en-US" sz="3600" dirty="0" smtClean="0">
                <a:solidFill>
                  <a:srgbClr val="FF0000"/>
                </a:solidFill>
              </a:rPr>
              <a:t>本日の講義の内容</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927100"/>
            <a:ext cx="8597900" cy="5676900"/>
          </a:xfrm>
        </p:spPr>
        <p:txBody>
          <a:bodyPr>
            <a:noAutofit/>
          </a:bodyPr>
          <a:lstStyle/>
          <a:p>
            <a:pPr marL="514350" indent="-514350">
              <a:lnSpc>
                <a:spcPct val="120000"/>
              </a:lnSpc>
              <a:buFont typeface="+mj-ea"/>
              <a:buAutoNum type="circleNumDbPlain"/>
            </a:pPr>
            <a:r>
              <a:rPr lang="ja-JP" altLang="en-US" dirty="0">
                <a:solidFill>
                  <a:srgbClr val="0000FF"/>
                </a:solidFill>
              </a:rPr>
              <a:t>ソーシャル・キャピタルとは何か？</a:t>
            </a:r>
            <a:endParaRPr lang="en-US" altLang="ja-JP" dirty="0">
              <a:solidFill>
                <a:srgbClr val="0000FF"/>
              </a:solidFill>
            </a:endParaRPr>
          </a:p>
          <a:p>
            <a:pPr marL="514350" indent="-514350">
              <a:lnSpc>
                <a:spcPct val="120000"/>
              </a:lnSpc>
              <a:buFont typeface="+mj-ea"/>
              <a:buAutoNum type="circleNumDbPlain"/>
            </a:pPr>
            <a:r>
              <a:rPr lang="ja-JP" altLang="en-US" dirty="0">
                <a:solidFill>
                  <a:srgbClr val="0000FF"/>
                </a:solidFill>
              </a:rPr>
              <a:t>ソーシャル・キャピタル</a:t>
            </a:r>
            <a:r>
              <a:rPr lang="ja-JP" altLang="en-US" dirty="0" smtClean="0">
                <a:solidFill>
                  <a:srgbClr val="0000FF"/>
                </a:solidFill>
              </a:rPr>
              <a:t>の効用</a:t>
            </a:r>
            <a:endParaRPr lang="en-US" altLang="ja-JP" dirty="0" smtClean="0">
              <a:solidFill>
                <a:srgbClr val="0000FF"/>
              </a:solidFill>
            </a:endParaRPr>
          </a:p>
          <a:p>
            <a:pPr marL="514350" indent="-514350">
              <a:lnSpc>
                <a:spcPct val="120000"/>
              </a:lnSpc>
              <a:buFont typeface="+mj-ea"/>
              <a:buAutoNum type="circleNumDbPlain"/>
            </a:pPr>
            <a:r>
              <a:rPr kumimoji="1" lang="ja-JP" altLang="en-US" dirty="0">
                <a:solidFill>
                  <a:srgbClr val="0000FF"/>
                </a:solidFill>
              </a:rPr>
              <a:t>ソーシャル・キャピタルの類型</a:t>
            </a:r>
            <a:r>
              <a:rPr kumimoji="1" lang="ja-JP" altLang="en-US" dirty="0" smtClean="0">
                <a:solidFill>
                  <a:srgbClr val="0000FF"/>
                </a:solidFill>
              </a:rPr>
              <a:t>と測定</a:t>
            </a:r>
            <a:endParaRPr kumimoji="1" lang="en-US" altLang="ja-JP" dirty="0" smtClean="0">
              <a:solidFill>
                <a:srgbClr val="0000FF"/>
              </a:solidFill>
            </a:endParaRPr>
          </a:p>
          <a:p>
            <a:pPr marL="514350" indent="-514350">
              <a:lnSpc>
                <a:spcPct val="120000"/>
              </a:lnSpc>
              <a:buFont typeface="+mj-ea"/>
              <a:buAutoNum type="circleNumDbPlain"/>
            </a:pPr>
            <a:r>
              <a:rPr lang="ja-JP" altLang="en-US" dirty="0">
                <a:solidFill>
                  <a:srgbClr val="0000FF"/>
                </a:solidFill>
              </a:rPr>
              <a:t>保健</a:t>
            </a:r>
            <a:r>
              <a:rPr lang="ja-JP" altLang="en-US" dirty="0" smtClean="0">
                <a:solidFill>
                  <a:srgbClr val="0000FF"/>
                </a:solidFill>
              </a:rPr>
              <a:t>活動におけるソーシャル・キャピタル</a:t>
            </a:r>
            <a:endParaRPr kumimoji="1" lang="en-US" altLang="ja-JP" dirty="0" smtClean="0">
              <a:solidFill>
                <a:srgbClr val="0000FF"/>
              </a:solidFill>
            </a:endParaRPr>
          </a:p>
          <a:p>
            <a:pPr marL="514350" indent="-514350">
              <a:lnSpc>
                <a:spcPct val="120000"/>
              </a:lnSpc>
              <a:buFont typeface="+mj-ea"/>
              <a:buAutoNum type="circleNumDbPlain"/>
            </a:pPr>
            <a:r>
              <a:rPr lang="ja-JP" altLang="en-US" dirty="0" smtClean="0">
                <a:solidFill>
                  <a:srgbClr val="0000FF"/>
                </a:solidFill>
              </a:rPr>
              <a:t>ソーシャル</a:t>
            </a:r>
            <a:r>
              <a:rPr lang="ja-JP" altLang="en-US" dirty="0">
                <a:solidFill>
                  <a:srgbClr val="0000FF"/>
                </a:solidFill>
              </a:rPr>
              <a:t>・キャピタルと住民</a:t>
            </a:r>
            <a:r>
              <a:rPr lang="ja-JP" altLang="en-US" dirty="0" smtClean="0">
                <a:solidFill>
                  <a:srgbClr val="0000FF"/>
                </a:solidFill>
              </a:rPr>
              <a:t>組織活動</a:t>
            </a:r>
            <a:endParaRPr lang="en-US" altLang="ja-JP" dirty="0" smtClean="0">
              <a:solidFill>
                <a:srgbClr val="0000FF"/>
              </a:solidFill>
            </a:endParaRPr>
          </a:p>
          <a:p>
            <a:pPr marL="514350" indent="-514350">
              <a:lnSpc>
                <a:spcPct val="120000"/>
              </a:lnSpc>
              <a:buFont typeface="+mj-ea"/>
              <a:buAutoNum type="circleNumDbPlain"/>
            </a:pPr>
            <a:r>
              <a:rPr lang="ja-JP" altLang="en-US" dirty="0">
                <a:solidFill>
                  <a:srgbClr val="0000FF"/>
                </a:solidFill>
              </a:rPr>
              <a:t>住民組織</a:t>
            </a:r>
            <a:r>
              <a:rPr lang="ja-JP" altLang="en-US" dirty="0" smtClean="0">
                <a:solidFill>
                  <a:srgbClr val="0000FF"/>
                </a:solidFill>
              </a:rPr>
              <a:t>と行政との関係</a:t>
            </a:r>
            <a:endParaRPr lang="en-US" altLang="ja-JP" dirty="0">
              <a:solidFill>
                <a:srgbClr val="0000FF"/>
              </a:solidFill>
            </a:endParaRPr>
          </a:p>
          <a:p>
            <a:pPr marL="514350" indent="-514350">
              <a:lnSpc>
                <a:spcPct val="120000"/>
              </a:lnSpc>
              <a:buFont typeface="+mj-ea"/>
              <a:buAutoNum type="circleNumDbPlain"/>
            </a:pPr>
            <a:r>
              <a:rPr lang="ja-JP" altLang="en-US" dirty="0" smtClean="0">
                <a:solidFill>
                  <a:srgbClr val="0000FF"/>
                </a:solidFill>
              </a:rPr>
              <a:t>ソーシャル</a:t>
            </a:r>
            <a:r>
              <a:rPr lang="ja-JP" altLang="en-US" dirty="0">
                <a:solidFill>
                  <a:srgbClr val="0000FF"/>
                </a:solidFill>
              </a:rPr>
              <a:t>・キャピタル</a:t>
            </a:r>
            <a:r>
              <a:rPr lang="ja-JP" altLang="en-US" dirty="0" smtClean="0">
                <a:solidFill>
                  <a:srgbClr val="0000FF"/>
                </a:solidFill>
              </a:rPr>
              <a:t>と</a:t>
            </a:r>
            <a:r>
              <a:rPr lang="ja-JP" altLang="en-US" dirty="0">
                <a:solidFill>
                  <a:srgbClr val="0000FF"/>
                </a:solidFill>
              </a:rPr>
              <a:t>ヘルスプロモーション</a:t>
            </a:r>
            <a:endParaRPr kumimoji="1" lang="ja-JP" altLang="en-US" dirty="0">
              <a:solidFill>
                <a:srgbClr val="0000FF"/>
              </a:solidFill>
            </a:endParaRPr>
          </a:p>
        </p:txBody>
      </p:sp>
    </p:spTree>
    <p:extLst>
      <p:ext uri="{BB962C8B-B14F-4D97-AF65-F5344CB8AC3E}">
        <p14:creationId xmlns:p14="http://schemas.microsoft.com/office/powerpoint/2010/main" val="3411693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3714"/>
            <a:ext cx="8229600" cy="1143000"/>
          </a:xfrm>
        </p:spPr>
        <p:txBody>
          <a:bodyPr>
            <a:normAutofit/>
          </a:bodyPr>
          <a:lstStyle/>
          <a:p>
            <a:r>
              <a:rPr kumimoji="1" lang="ja-JP" altLang="en-US" sz="3600" dirty="0" smtClean="0">
                <a:solidFill>
                  <a:srgbClr val="FF0000"/>
                </a:solidFill>
              </a:rPr>
              <a:t>「信頼」についての質問例</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914381"/>
            <a:ext cx="8229600" cy="6041587"/>
          </a:xfrm>
        </p:spPr>
        <p:txBody>
          <a:bodyPr>
            <a:normAutofit/>
          </a:bodyPr>
          <a:lstStyle/>
          <a:p>
            <a:pPr>
              <a:spcAft>
                <a:spcPts val="1800"/>
              </a:spcAft>
            </a:pPr>
            <a:r>
              <a:rPr lang="ja-JP" altLang="ja-JP" sz="2800" dirty="0">
                <a:solidFill>
                  <a:srgbClr val="0000FF"/>
                </a:solidFill>
              </a:rPr>
              <a:t>あなたの地域の人々は，一般的に信用できると思います</a:t>
            </a:r>
            <a:r>
              <a:rPr lang="ja-JP" altLang="ja-JP" sz="2800" dirty="0" smtClean="0">
                <a:solidFill>
                  <a:srgbClr val="0000FF"/>
                </a:solidFill>
              </a:rPr>
              <a:t>か</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FF33CC"/>
                </a:solidFill>
              </a:rPr>
              <a:t>　</a:t>
            </a:r>
            <a:r>
              <a:rPr lang="ja-JP" altLang="ja-JP" sz="2800" dirty="0" smtClean="0">
                <a:solidFill>
                  <a:srgbClr val="FF33CC"/>
                </a:solidFill>
              </a:rPr>
              <a:t>１ </a:t>
            </a:r>
            <a:r>
              <a:rPr lang="ja-JP" altLang="ja-JP" sz="2800" dirty="0">
                <a:solidFill>
                  <a:srgbClr val="FF33CC"/>
                </a:solidFill>
              </a:rPr>
              <a:t>とても信用できる　　　２ まあ信用</a:t>
            </a:r>
            <a:r>
              <a:rPr lang="ja-JP" altLang="ja-JP" sz="2800" dirty="0" smtClean="0">
                <a:solidFill>
                  <a:srgbClr val="FF33CC"/>
                </a:solidFill>
              </a:rPr>
              <a:t>できる</a:t>
            </a:r>
            <a:r>
              <a:rPr lang="en-US" altLang="ja-JP" sz="2800" dirty="0" smtClean="0">
                <a:solidFill>
                  <a:srgbClr val="FF33CC"/>
                </a:solidFill>
              </a:rPr>
              <a:t/>
            </a:r>
            <a:br>
              <a:rPr lang="en-US" altLang="ja-JP" sz="2800" dirty="0" smtClean="0">
                <a:solidFill>
                  <a:srgbClr val="FF33CC"/>
                </a:solidFill>
              </a:rPr>
            </a:br>
            <a:r>
              <a:rPr lang="ja-JP" altLang="ja-JP" sz="2800" dirty="0">
                <a:solidFill>
                  <a:srgbClr val="FF33CC"/>
                </a:solidFill>
              </a:rPr>
              <a:t>　３ どちらとも</a:t>
            </a:r>
            <a:r>
              <a:rPr lang="ja-JP" altLang="ja-JP" sz="2800" dirty="0" smtClean="0">
                <a:solidFill>
                  <a:srgbClr val="FF33CC"/>
                </a:solidFill>
              </a:rPr>
              <a:t>いえない</a:t>
            </a:r>
            <a:r>
              <a:rPr lang="ja-JP" altLang="en-US" sz="2800" dirty="0" smtClean="0">
                <a:solidFill>
                  <a:srgbClr val="FF33CC"/>
                </a:solidFill>
              </a:rPr>
              <a:t>　　</a:t>
            </a:r>
            <a:r>
              <a:rPr lang="ja-JP" altLang="ja-JP" sz="2800" dirty="0" smtClean="0">
                <a:solidFill>
                  <a:srgbClr val="FF33CC"/>
                </a:solidFill>
              </a:rPr>
              <a:t>４ </a:t>
            </a:r>
            <a:r>
              <a:rPr lang="ja-JP" altLang="ja-JP" sz="2800" dirty="0">
                <a:solidFill>
                  <a:srgbClr val="FF33CC"/>
                </a:solidFill>
              </a:rPr>
              <a:t>あまり信用</a:t>
            </a:r>
            <a:r>
              <a:rPr lang="ja-JP" altLang="ja-JP" sz="2800" dirty="0" smtClean="0">
                <a:solidFill>
                  <a:srgbClr val="FF33CC"/>
                </a:solidFill>
              </a:rPr>
              <a:t>できない</a:t>
            </a:r>
            <a:r>
              <a:rPr lang="en-US" altLang="ja-JP" sz="2800" dirty="0" smtClean="0">
                <a:solidFill>
                  <a:srgbClr val="FF33CC"/>
                </a:solidFill>
              </a:rPr>
              <a:t/>
            </a:r>
            <a:br>
              <a:rPr lang="en-US" altLang="ja-JP" sz="2800" dirty="0" smtClean="0">
                <a:solidFill>
                  <a:srgbClr val="FF33CC"/>
                </a:solidFill>
              </a:rPr>
            </a:br>
            <a:r>
              <a:rPr lang="ja-JP" altLang="ja-JP" sz="2800" dirty="0">
                <a:solidFill>
                  <a:srgbClr val="FF33CC"/>
                </a:solidFill>
              </a:rPr>
              <a:t>　５ 全く信用</a:t>
            </a:r>
            <a:r>
              <a:rPr lang="ja-JP" altLang="ja-JP" sz="2800" dirty="0" smtClean="0">
                <a:solidFill>
                  <a:srgbClr val="FF33CC"/>
                </a:solidFill>
              </a:rPr>
              <a:t>できない</a:t>
            </a:r>
            <a:r>
              <a:rPr lang="ja-JP" altLang="en-US" sz="2800" dirty="0" smtClean="0">
                <a:solidFill>
                  <a:srgbClr val="FF33CC"/>
                </a:solidFill>
              </a:rPr>
              <a:t>　</a:t>
            </a:r>
            <a:r>
              <a:rPr lang="en-US" altLang="ja-JP" sz="2800" dirty="0" smtClean="0"/>
              <a:t/>
            </a:r>
            <a:br>
              <a:rPr lang="en-US" altLang="ja-JP" sz="2800" dirty="0" smtClean="0"/>
            </a:br>
            <a:r>
              <a:rPr lang="ja-JP" altLang="en-US" sz="2800" dirty="0" smtClean="0"/>
              <a:t>　　　　　　　　　　　</a:t>
            </a:r>
            <a:r>
              <a:rPr lang="ja-JP" altLang="ja-JP" sz="2800" dirty="0" smtClean="0"/>
              <a:t>日本</a:t>
            </a:r>
            <a:r>
              <a:rPr lang="ja-JP" altLang="ja-JP" sz="2800" dirty="0"/>
              <a:t>老年学的評価研究（</a:t>
            </a:r>
            <a:r>
              <a:rPr lang="en-US" altLang="ja-JP" sz="2800" dirty="0">
                <a:latin typeface="+mn-ea"/>
              </a:rPr>
              <a:t>JAGES</a:t>
            </a:r>
            <a:r>
              <a:rPr lang="ja-JP" altLang="ja-JP" sz="2800" dirty="0" smtClean="0"/>
              <a:t>）</a:t>
            </a:r>
            <a:endParaRPr lang="en-US" altLang="ja-JP" sz="2800" dirty="0" smtClean="0"/>
          </a:p>
          <a:p>
            <a:r>
              <a:rPr lang="ja-JP" altLang="en-US" sz="2800" dirty="0">
                <a:solidFill>
                  <a:srgbClr val="0000FF"/>
                </a:solidFill>
              </a:rPr>
              <a:t>一般的に人は信頼できると思いますか？</a:t>
            </a:r>
            <a:r>
              <a:rPr lang="en-US" altLang="ja-JP" sz="2800" dirty="0">
                <a:solidFill>
                  <a:srgbClr val="0000FF"/>
                </a:solidFill>
              </a:rPr>
              <a:t/>
            </a:r>
            <a:br>
              <a:rPr lang="en-US" altLang="ja-JP" sz="2800" dirty="0">
                <a:solidFill>
                  <a:srgbClr val="0000FF"/>
                </a:solidFill>
              </a:rPr>
            </a:br>
            <a:r>
              <a:rPr lang="en-US" altLang="ja-JP" sz="2800" dirty="0">
                <a:solidFill>
                  <a:srgbClr val="0000FF"/>
                </a:solidFill>
              </a:rPr>
              <a:t> </a:t>
            </a:r>
            <a:r>
              <a:rPr lang="ja-JP" altLang="en-US" sz="2800" dirty="0">
                <a:solidFill>
                  <a:srgbClr val="0000FF"/>
                </a:solidFill>
              </a:rPr>
              <a:t>　最も近いと思うレベルの数値を１つ選んで</a:t>
            </a:r>
            <a:r>
              <a:rPr lang="ja-JP" altLang="en-US" sz="2800" dirty="0" smtClean="0">
                <a:solidFill>
                  <a:srgbClr val="0000FF"/>
                </a:solidFill>
              </a:rPr>
              <a:t>下さい</a:t>
            </a:r>
            <a:r>
              <a:rPr lang="en-US" altLang="ja-JP" sz="1800" dirty="0"/>
              <a:t/>
            </a:r>
            <a:br>
              <a:rPr lang="en-US" altLang="ja-JP" sz="1800" dirty="0"/>
            </a:br>
            <a:r>
              <a:rPr lang="ja-JP" altLang="en-US" sz="2800" dirty="0">
                <a:solidFill>
                  <a:srgbClr val="FF33CC"/>
                </a:solidFill>
              </a:rPr>
              <a:t>　　１　ほとんどの人は信頼</a:t>
            </a:r>
            <a:r>
              <a:rPr lang="ja-JP" altLang="en-US" sz="2800" dirty="0" smtClean="0">
                <a:solidFill>
                  <a:srgbClr val="FF33CC"/>
                </a:solidFill>
              </a:rPr>
              <a:t>できる </a:t>
            </a:r>
            <a:r>
              <a:rPr lang="en-US" altLang="ja-JP" sz="2800" dirty="0" smtClean="0">
                <a:solidFill>
                  <a:srgbClr val="FF33CC"/>
                </a:solidFill>
              </a:rPr>
              <a:t/>
            </a:r>
            <a:br>
              <a:rPr lang="en-US" altLang="ja-JP" sz="2800" dirty="0" smtClean="0">
                <a:solidFill>
                  <a:srgbClr val="FF33CC"/>
                </a:solidFill>
              </a:rPr>
            </a:br>
            <a:r>
              <a:rPr lang="ja-JP" altLang="en-US" sz="1200" dirty="0" smtClean="0">
                <a:solidFill>
                  <a:srgbClr val="FF33CC"/>
                </a:solidFill>
              </a:rPr>
              <a:t>　</a:t>
            </a:r>
            <a:r>
              <a:rPr lang="en-US" altLang="ja-JP" sz="2800" dirty="0">
                <a:solidFill>
                  <a:srgbClr val="FF33CC"/>
                </a:solidFill>
              </a:rPr>
              <a:t/>
            </a:r>
            <a:br>
              <a:rPr lang="en-US" altLang="ja-JP" sz="2800" dirty="0">
                <a:solidFill>
                  <a:srgbClr val="FF33CC"/>
                </a:solidFill>
              </a:rPr>
            </a:br>
            <a:r>
              <a:rPr lang="ja-JP" altLang="en-US" sz="2800" dirty="0">
                <a:solidFill>
                  <a:srgbClr val="FF33CC"/>
                </a:solidFill>
              </a:rPr>
              <a:t>　　５　両者の</a:t>
            </a:r>
            <a:r>
              <a:rPr lang="ja-JP" altLang="en-US" sz="2800" dirty="0" smtClean="0">
                <a:solidFill>
                  <a:srgbClr val="FF33CC"/>
                </a:solidFill>
              </a:rPr>
              <a:t>中間 </a:t>
            </a:r>
            <a:r>
              <a:rPr lang="en-US" altLang="ja-JP" sz="2800" dirty="0" smtClean="0">
                <a:solidFill>
                  <a:srgbClr val="FF33CC"/>
                </a:solidFill>
              </a:rPr>
              <a:t/>
            </a:r>
            <a:br>
              <a:rPr lang="en-US" altLang="ja-JP" sz="2800" dirty="0" smtClean="0">
                <a:solidFill>
                  <a:srgbClr val="FF33CC"/>
                </a:solidFill>
              </a:rPr>
            </a:br>
            <a:r>
              <a:rPr lang="ja-JP" altLang="en-US" sz="1400" dirty="0" smtClean="0">
                <a:solidFill>
                  <a:srgbClr val="FF33CC"/>
                </a:solidFill>
              </a:rPr>
              <a:t>　</a:t>
            </a:r>
            <a:r>
              <a:rPr lang="en-US" altLang="ja-JP" sz="2800" dirty="0">
                <a:solidFill>
                  <a:srgbClr val="FF33CC"/>
                </a:solidFill>
              </a:rPr>
              <a:t/>
            </a:r>
            <a:br>
              <a:rPr lang="en-US" altLang="ja-JP" sz="2800" dirty="0">
                <a:solidFill>
                  <a:srgbClr val="FF33CC"/>
                </a:solidFill>
              </a:rPr>
            </a:br>
            <a:r>
              <a:rPr lang="ja-JP" altLang="en-US" sz="2800" dirty="0">
                <a:solidFill>
                  <a:srgbClr val="FF33CC"/>
                </a:solidFill>
              </a:rPr>
              <a:t>　　９　注意するに越したことは</a:t>
            </a:r>
            <a:r>
              <a:rPr lang="ja-JP" altLang="en-US" sz="2800" dirty="0" smtClean="0">
                <a:solidFill>
                  <a:srgbClr val="FF33CC"/>
                </a:solidFill>
              </a:rPr>
              <a:t>ない</a:t>
            </a:r>
            <a:r>
              <a:rPr lang="en-US" altLang="ja-JP" sz="2800" dirty="0" smtClean="0"/>
              <a:t/>
            </a:r>
            <a:br>
              <a:rPr lang="en-US" altLang="ja-JP" sz="2800" dirty="0" smtClean="0"/>
            </a:br>
            <a:r>
              <a:rPr lang="ja-JP" altLang="en-US" sz="2800" dirty="0" smtClean="0"/>
              <a:t> 　　　　　　　　　　　内閣府の調査（</a:t>
            </a:r>
            <a:r>
              <a:rPr lang="en-US" altLang="ja-JP" sz="2800" dirty="0" smtClean="0">
                <a:latin typeface="+mj-ea"/>
                <a:ea typeface="+mj-ea"/>
              </a:rPr>
              <a:t>2003</a:t>
            </a:r>
            <a:r>
              <a:rPr lang="ja-JP" altLang="en-US" sz="2800" dirty="0" smtClean="0">
                <a:latin typeface="+mj-ea"/>
                <a:ea typeface="+mj-ea"/>
              </a:rPr>
              <a:t>年，</a:t>
            </a:r>
            <a:r>
              <a:rPr lang="en-US" altLang="ja-JP" sz="2800" dirty="0" smtClean="0">
                <a:latin typeface="+mj-ea"/>
                <a:ea typeface="+mj-ea"/>
              </a:rPr>
              <a:t>2005</a:t>
            </a:r>
            <a:r>
              <a:rPr lang="ja-JP" altLang="en-US" sz="2800" dirty="0" smtClean="0"/>
              <a:t>年）</a:t>
            </a:r>
            <a:endParaRPr kumimoji="1" lang="ja-JP" altLang="en-US" sz="2800" dirty="0"/>
          </a:p>
        </p:txBody>
      </p:sp>
      <p:grpSp>
        <p:nvGrpSpPr>
          <p:cNvPr id="6" name="グループ化 5"/>
          <p:cNvGrpSpPr/>
          <p:nvPr/>
        </p:nvGrpSpPr>
        <p:grpSpPr>
          <a:xfrm>
            <a:off x="1295400" y="4940300"/>
            <a:ext cx="364202" cy="1158220"/>
            <a:chOff x="1295400" y="4940300"/>
            <a:chExt cx="364202" cy="1158220"/>
          </a:xfrm>
        </p:grpSpPr>
        <p:sp>
          <p:nvSpPr>
            <p:cNvPr id="4" name="テキスト ボックス 3"/>
            <p:cNvSpPr txBox="1"/>
            <p:nvPr/>
          </p:nvSpPr>
          <p:spPr>
            <a:xfrm>
              <a:off x="1295400" y="5575300"/>
              <a:ext cx="364202" cy="523220"/>
            </a:xfrm>
            <a:prstGeom prst="rect">
              <a:avLst/>
            </a:prstGeom>
            <a:noFill/>
          </p:spPr>
          <p:txBody>
            <a:bodyPr wrap="none" rtlCol="0">
              <a:spAutoFit/>
            </a:bodyPr>
            <a:lstStyle/>
            <a:p>
              <a:r>
                <a:rPr kumimoji="1" lang="ja-JP" altLang="en-US" sz="2800" dirty="0" smtClean="0">
                  <a:solidFill>
                    <a:srgbClr val="FF33CC"/>
                  </a:solidFill>
                </a:rPr>
                <a:t>・</a:t>
              </a:r>
              <a:endParaRPr kumimoji="1" lang="ja-JP" altLang="en-US" sz="2800" dirty="0">
                <a:solidFill>
                  <a:srgbClr val="FF33CC"/>
                </a:solidFill>
              </a:endParaRPr>
            </a:p>
          </p:txBody>
        </p:sp>
        <p:sp>
          <p:nvSpPr>
            <p:cNvPr id="5" name="テキスト ボックス 4"/>
            <p:cNvSpPr txBox="1"/>
            <p:nvPr/>
          </p:nvSpPr>
          <p:spPr>
            <a:xfrm>
              <a:off x="1295400" y="4940300"/>
              <a:ext cx="364202" cy="523220"/>
            </a:xfrm>
            <a:prstGeom prst="rect">
              <a:avLst/>
            </a:prstGeom>
            <a:noFill/>
          </p:spPr>
          <p:txBody>
            <a:bodyPr wrap="none" rtlCol="0">
              <a:spAutoFit/>
            </a:bodyPr>
            <a:lstStyle/>
            <a:p>
              <a:r>
                <a:rPr kumimoji="1" lang="ja-JP" altLang="en-US" sz="2800" dirty="0" smtClean="0">
                  <a:solidFill>
                    <a:srgbClr val="FF33CC"/>
                  </a:solidFill>
                </a:rPr>
                <a:t>・</a:t>
              </a:r>
              <a:endParaRPr kumimoji="1" lang="ja-JP" altLang="en-US" sz="2800" dirty="0">
                <a:solidFill>
                  <a:srgbClr val="FF33CC"/>
                </a:solidFill>
              </a:endParaRPr>
            </a:p>
          </p:txBody>
        </p:sp>
      </p:grpSp>
    </p:spTree>
    <p:extLst>
      <p:ext uri="{BB962C8B-B14F-4D97-AF65-F5344CB8AC3E}">
        <p14:creationId xmlns:p14="http://schemas.microsoft.com/office/powerpoint/2010/main" val="22040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3714"/>
            <a:ext cx="8229600" cy="1143000"/>
          </a:xfrm>
        </p:spPr>
        <p:txBody>
          <a:bodyPr>
            <a:normAutofit/>
          </a:bodyPr>
          <a:lstStyle/>
          <a:p>
            <a:r>
              <a:rPr kumimoji="1" lang="ja-JP" altLang="en-US" sz="3600" dirty="0" smtClean="0">
                <a:solidFill>
                  <a:srgbClr val="FF0000"/>
                </a:solidFill>
              </a:rPr>
              <a:t>「互酬性の規範」についての質問例</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895331"/>
            <a:ext cx="8229600" cy="6041587"/>
          </a:xfrm>
        </p:spPr>
        <p:txBody>
          <a:bodyPr>
            <a:noAutofit/>
          </a:bodyPr>
          <a:lstStyle/>
          <a:p>
            <a:pPr>
              <a:spcAft>
                <a:spcPts val="600"/>
              </a:spcAft>
            </a:pPr>
            <a:r>
              <a:rPr lang="ja-JP" altLang="ja-JP" sz="2800" dirty="0" smtClean="0">
                <a:solidFill>
                  <a:srgbClr val="0000FF"/>
                </a:solidFill>
              </a:rPr>
              <a:t>あなた</a:t>
            </a:r>
            <a:r>
              <a:rPr lang="ja-JP" altLang="ja-JP" sz="2800" dirty="0">
                <a:solidFill>
                  <a:srgbClr val="0000FF"/>
                </a:solidFill>
              </a:rPr>
              <a:t>にとって，ご自分と地域の人たちとのつながりは強い方だと思いますか</a:t>
            </a:r>
            <a:r>
              <a:rPr lang="ja-JP" altLang="ja-JP" sz="2800" dirty="0" smtClean="0">
                <a:solidFill>
                  <a:srgbClr val="0000FF"/>
                </a:solidFill>
              </a:rPr>
              <a:t>。</a:t>
            </a:r>
            <a:r>
              <a:rPr lang="en-US" altLang="ja-JP" sz="2800" dirty="0" smtClean="0"/>
              <a:t/>
            </a:r>
            <a:br>
              <a:rPr lang="en-US" altLang="ja-JP" sz="2800" dirty="0" smtClean="0"/>
            </a:br>
            <a:r>
              <a:rPr lang="ja-JP" altLang="en-US" sz="2800" dirty="0" smtClean="0">
                <a:solidFill>
                  <a:srgbClr val="FF33CC"/>
                </a:solidFill>
              </a:rPr>
              <a:t>　</a:t>
            </a:r>
            <a:r>
              <a:rPr lang="ja-JP" altLang="ja-JP" sz="2800" dirty="0" smtClean="0">
                <a:solidFill>
                  <a:srgbClr val="FF33CC"/>
                </a:solidFill>
              </a:rPr>
              <a:t> </a:t>
            </a:r>
            <a:r>
              <a:rPr lang="ja-JP" altLang="en-US" sz="2800" dirty="0" smtClean="0">
                <a:solidFill>
                  <a:srgbClr val="FF33CC"/>
                </a:solidFill>
              </a:rPr>
              <a:t> </a:t>
            </a:r>
            <a:r>
              <a:rPr lang="en-US" altLang="ja-JP" sz="2400" dirty="0" smtClean="0">
                <a:solidFill>
                  <a:srgbClr val="FF33CC"/>
                </a:solidFill>
                <a:latin typeface="+mj-ea"/>
                <a:ea typeface="+mj-ea"/>
              </a:rPr>
              <a:t>1.</a:t>
            </a:r>
            <a:r>
              <a:rPr lang="ja-JP" altLang="en-US" sz="2400" dirty="0" smtClean="0">
                <a:solidFill>
                  <a:srgbClr val="FF33CC"/>
                </a:solidFill>
                <a:latin typeface="+mj-ea"/>
                <a:ea typeface="+mj-ea"/>
              </a:rPr>
              <a:t> </a:t>
            </a:r>
            <a:r>
              <a:rPr lang="ja-JP" altLang="ja-JP" sz="2400" dirty="0" smtClean="0">
                <a:solidFill>
                  <a:srgbClr val="FF33CC"/>
                </a:solidFill>
                <a:latin typeface="+mj-ea"/>
                <a:ea typeface="+mj-ea"/>
              </a:rPr>
              <a:t>強い</a:t>
            </a:r>
            <a:r>
              <a:rPr lang="ja-JP" altLang="ja-JP" sz="2400" dirty="0">
                <a:solidFill>
                  <a:srgbClr val="FF33CC"/>
                </a:solidFill>
                <a:latin typeface="+mj-ea"/>
                <a:ea typeface="+mj-ea"/>
              </a:rPr>
              <a:t>方だと思う</a:t>
            </a:r>
            <a:r>
              <a:rPr lang="en-US" altLang="ja-JP" sz="2400" dirty="0">
                <a:solidFill>
                  <a:srgbClr val="FF33CC"/>
                </a:solidFill>
                <a:latin typeface="+mj-ea"/>
                <a:ea typeface="+mj-ea"/>
              </a:rPr>
              <a:t>  </a:t>
            </a:r>
            <a:r>
              <a:rPr lang="ja-JP" altLang="en-US" sz="2400" dirty="0" smtClean="0">
                <a:solidFill>
                  <a:srgbClr val="FF33CC"/>
                </a:solidFill>
                <a:latin typeface="+mj-ea"/>
                <a:ea typeface="+mj-ea"/>
              </a:rPr>
              <a:t> </a:t>
            </a:r>
            <a:r>
              <a:rPr lang="ja-JP" altLang="ja-JP" sz="2400" dirty="0" smtClean="0">
                <a:solidFill>
                  <a:srgbClr val="FF33CC"/>
                </a:solidFill>
                <a:latin typeface="+mj-ea"/>
                <a:ea typeface="+mj-ea"/>
              </a:rPr>
              <a:t> </a:t>
            </a:r>
            <a:r>
              <a:rPr lang="ja-JP" altLang="en-US" sz="2400" dirty="0" smtClean="0">
                <a:solidFill>
                  <a:srgbClr val="FF33CC"/>
                </a:solidFill>
                <a:latin typeface="+mj-ea"/>
                <a:ea typeface="+mj-ea"/>
              </a:rPr>
              <a:t> </a:t>
            </a:r>
            <a:r>
              <a:rPr lang="en-US" altLang="ja-JP" sz="2400" dirty="0" smtClean="0">
                <a:solidFill>
                  <a:srgbClr val="FF33CC"/>
                </a:solidFill>
                <a:latin typeface="+mj-ea"/>
                <a:ea typeface="+mj-ea"/>
              </a:rPr>
              <a:t>2.</a:t>
            </a:r>
            <a:r>
              <a:rPr lang="ja-JP" altLang="en-US" sz="2400" dirty="0" smtClean="0">
                <a:solidFill>
                  <a:srgbClr val="FF33CC"/>
                </a:solidFill>
                <a:latin typeface="+mj-ea"/>
                <a:ea typeface="+mj-ea"/>
              </a:rPr>
              <a:t> </a:t>
            </a:r>
            <a:r>
              <a:rPr lang="ja-JP" altLang="ja-JP" sz="2400" dirty="0" smtClean="0">
                <a:solidFill>
                  <a:srgbClr val="FF33CC"/>
                </a:solidFill>
                <a:latin typeface="+mj-ea"/>
                <a:ea typeface="+mj-ea"/>
              </a:rPr>
              <a:t>どちら</a:t>
            </a:r>
            <a:r>
              <a:rPr lang="ja-JP" altLang="ja-JP" sz="2400" dirty="0">
                <a:solidFill>
                  <a:srgbClr val="FF33CC"/>
                </a:solidFill>
                <a:latin typeface="+mj-ea"/>
                <a:ea typeface="+mj-ea"/>
              </a:rPr>
              <a:t>かといえば強い方だと</a:t>
            </a:r>
            <a:r>
              <a:rPr lang="ja-JP" altLang="ja-JP" sz="2400" dirty="0" smtClean="0">
                <a:solidFill>
                  <a:srgbClr val="FF33CC"/>
                </a:solidFill>
                <a:latin typeface="+mj-ea"/>
                <a:ea typeface="+mj-ea"/>
              </a:rPr>
              <a:t>思う</a:t>
            </a:r>
            <a:r>
              <a:rPr lang="en-US" altLang="ja-JP" sz="2400" dirty="0" smtClean="0">
                <a:solidFill>
                  <a:srgbClr val="FF33CC"/>
                </a:solidFill>
                <a:latin typeface="+mj-ea"/>
                <a:ea typeface="+mj-ea"/>
              </a:rPr>
              <a:t/>
            </a:r>
            <a:br>
              <a:rPr lang="en-US" altLang="ja-JP" sz="2400" dirty="0" smtClean="0">
                <a:solidFill>
                  <a:srgbClr val="FF33CC"/>
                </a:solidFill>
                <a:latin typeface="+mj-ea"/>
                <a:ea typeface="+mj-ea"/>
              </a:rPr>
            </a:br>
            <a:r>
              <a:rPr lang="ja-JP" altLang="en-US" sz="2400" dirty="0" smtClean="0">
                <a:solidFill>
                  <a:srgbClr val="FF33CC"/>
                </a:solidFill>
                <a:latin typeface="+mj-ea"/>
                <a:ea typeface="+mj-ea"/>
              </a:rPr>
              <a:t>　</a:t>
            </a:r>
            <a:r>
              <a:rPr lang="ja-JP" altLang="ja-JP" sz="2400" dirty="0" smtClean="0">
                <a:solidFill>
                  <a:srgbClr val="FF33CC"/>
                </a:solidFill>
                <a:latin typeface="+mj-ea"/>
                <a:ea typeface="+mj-ea"/>
              </a:rPr>
              <a:t> </a:t>
            </a:r>
            <a:r>
              <a:rPr lang="ja-JP" altLang="en-US" sz="2400" dirty="0" smtClean="0">
                <a:solidFill>
                  <a:srgbClr val="FF33CC"/>
                </a:solidFill>
                <a:latin typeface="+mj-ea"/>
                <a:ea typeface="+mj-ea"/>
              </a:rPr>
              <a:t> </a:t>
            </a:r>
            <a:r>
              <a:rPr lang="en-US" altLang="ja-JP" sz="2400" dirty="0" smtClean="0">
                <a:solidFill>
                  <a:srgbClr val="FF33CC"/>
                </a:solidFill>
                <a:latin typeface="+mj-ea"/>
                <a:ea typeface="+mj-ea"/>
              </a:rPr>
              <a:t>3.</a:t>
            </a:r>
            <a:r>
              <a:rPr lang="ja-JP" altLang="en-US" sz="2400" dirty="0" smtClean="0">
                <a:solidFill>
                  <a:srgbClr val="FF33CC"/>
                </a:solidFill>
                <a:latin typeface="+mj-ea"/>
                <a:ea typeface="+mj-ea"/>
              </a:rPr>
              <a:t> </a:t>
            </a:r>
            <a:r>
              <a:rPr lang="ja-JP" altLang="ja-JP" sz="2400" dirty="0" smtClean="0">
                <a:solidFill>
                  <a:srgbClr val="FF33CC"/>
                </a:solidFill>
                <a:latin typeface="+mj-ea"/>
                <a:ea typeface="+mj-ea"/>
              </a:rPr>
              <a:t>どちら</a:t>
            </a:r>
            <a:r>
              <a:rPr lang="ja-JP" altLang="ja-JP" sz="2400" dirty="0">
                <a:solidFill>
                  <a:srgbClr val="FF33CC"/>
                </a:solidFill>
                <a:latin typeface="+mj-ea"/>
                <a:ea typeface="+mj-ea"/>
              </a:rPr>
              <a:t>かといえば弱い方だと思う</a:t>
            </a:r>
            <a:r>
              <a:rPr lang="en-US" altLang="ja-JP" sz="2400" dirty="0">
                <a:solidFill>
                  <a:srgbClr val="FF33CC"/>
                </a:solidFill>
                <a:latin typeface="+mj-ea"/>
                <a:ea typeface="+mj-ea"/>
              </a:rPr>
              <a:t> </a:t>
            </a:r>
            <a:r>
              <a:rPr lang="ja-JP" altLang="en-US" sz="2400" dirty="0" smtClean="0">
                <a:solidFill>
                  <a:srgbClr val="FF33CC"/>
                </a:solidFill>
                <a:latin typeface="+mj-ea"/>
                <a:ea typeface="+mj-ea"/>
              </a:rPr>
              <a:t> 　</a:t>
            </a:r>
            <a:r>
              <a:rPr lang="en-US" altLang="ja-JP" sz="2400" dirty="0" smtClean="0">
                <a:solidFill>
                  <a:srgbClr val="FF33CC"/>
                </a:solidFill>
                <a:latin typeface="+mj-ea"/>
                <a:ea typeface="+mj-ea"/>
              </a:rPr>
              <a:t>4.</a:t>
            </a:r>
            <a:r>
              <a:rPr lang="ja-JP" altLang="en-US" sz="2400" dirty="0" smtClean="0">
                <a:solidFill>
                  <a:srgbClr val="FF33CC"/>
                </a:solidFill>
                <a:latin typeface="+mj-ea"/>
                <a:ea typeface="+mj-ea"/>
              </a:rPr>
              <a:t> </a:t>
            </a:r>
            <a:r>
              <a:rPr lang="ja-JP" altLang="ja-JP" sz="2400" dirty="0" smtClean="0">
                <a:solidFill>
                  <a:srgbClr val="FF33CC"/>
                </a:solidFill>
                <a:latin typeface="+mj-ea"/>
                <a:ea typeface="+mj-ea"/>
              </a:rPr>
              <a:t>弱い</a:t>
            </a:r>
            <a:r>
              <a:rPr lang="ja-JP" altLang="ja-JP" sz="2400" dirty="0">
                <a:solidFill>
                  <a:srgbClr val="FF33CC"/>
                </a:solidFill>
                <a:latin typeface="+mj-ea"/>
                <a:ea typeface="+mj-ea"/>
              </a:rPr>
              <a:t>方だと</a:t>
            </a:r>
            <a:r>
              <a:rPr lang="ja-JP" altLang="ja-JP" sz="2400" dirty="0" smtClean="0">
                <a:solidFill>
                  <a:srgbClr val="FF33CC"/>
                </a:solidFill>
                <a:latin typeface="+mj-ea"/>
                <a:ea typeface="+mj-ea"/>
              </a:rPr>
              <a:t>思う</a:t>
            </a:r>
            <a:r>
              <a:rPr lang="en-US" altLang="ja-JP" sz="2400" dirty="0" smtClean="0">
                <a:solidFill>
                  <a:srgbClr val="FF33CC"/>
                </a:solidFill>
                <a:latin typeface="+mj-ea"/>
                <a:ea typeface="+mj-ea"/>
              </a:rPr>
              <a:t/>
            </a:r>
            <a:br>
              <a:rPr lang="en-US" altLang="ja-JP" sz="2400" dirty="0" smtClean="0">
                <a:solidFill>
                  <a:srgbClr val="FF33CC"/>
                </a:solidFill>
                <a:latin typeface="+mj-ea"/>
                <a:ea typeface="+mj-ea"/>
              </a:rPr>
            </a:br>
            <a:r>
              <a:rPr lang="ja-JP" altLang="en-US" sz="2400" dirty="0" smtClean="0">
                <a:solidFill>
                  <a:srgbClr val="FF33CC"/>
                </a:solidFill>
                <a:latin typeface="+mj-ea"/>
                <a:ea typeface="+mj-ea"/>
              </a:rPr>
              <a:t>　 </a:t>
            </a:r>
            <a:r>
              <a:rPr lang="ja-JP" altLang="ja-JP" sz="2400" dirty="0" smtClean="0">
                <a:solidFill>
                  <a:srgbClr val="FF33CC"/>
                </a:solidFill>
                <a:latin typeface="+mj-ea"/>
                <a:ea typeface="+mj-ea"/>
              </a:rPr>
              <a:t> </a:t>
            </a:r>
            <a:r>
              <a:rPr lang="en-US" altLang="ja-JP" sz="2400" dirty="0" smtClean="0">
                <a:solidFill>
                  <a:srgbClr val="FF33CC"/>
                </a:solidFill>
                <a:latin typeface="+mj-ea"/>
                <a:ea typeface="+mj-ea"/>
              </a:rPr>
              <a:t>5.</a:t>
            </a:r>
            <a:r>
              <a:rPr lang="ja-JP" altLang="en-US" sz="2400" dirty="0" smtClean="0">
                <a:solidFill>
                  <a:srgbClr val="FF33CC"/>
                </a:solidFill>
                <a:latin typeface="+mj-ea"/>
                <a:ea typeface="+mj-ea"/>
              </a:rPr>
              <a:t> </a:t>
            </a:r>
            <a:r>
              <a:rPr lang="ja-JP" altLang="ja-JP" sz="2400" dirty="0" smtClean="0">
                <a:solidFill>
                  <a:srgbClr val="FF33CC"/>
                </a:solidFill>
                <a:latin typeface="+mj-ea"/>
                <a:ea typeface="+mj-ea"/>
              </a:rPr>
              <a:t>わからない</a:t>
            </a:r>
            <a:r>
              <a:rPr lang="en-US" altLang="ja-JP" sz="2800" dirty="0" smtClean="0"/>
              <a:t/>
            </a:r>
            <a:br>
              <a:rPr lang="en-US" altLang="ja-JP" sz="2800" dirty="0" smtClean="0"/>
            </a:br>
            <a:r>
              <a:rPr lang="ja-JP" altLang="en-US" sz="2800" dirty="0" smtClean="0"/>
              <a:t>　　</a:t>
            </a:r>
            <a:r>
              <a:rPr lang="ja-JP" altLang="ja-JP" sz="1800" dirty="0" smtClean="0"/>
              <a:t>内閣府</a:t>
            </a:r>
            <a:r>
              <a:rPr lang="ja-JP" altLang="en-US" sz="1800" dirty="0" smtClean="0"/>
              <a:t> </a:t>
            </a:r>
            <a:r>
              <a:rPr lang="ja-JP" altLang="ja-JP" sz="1800" dirty="0" smtClean="0"/>
              <a:t>「</a:t>
            </a:r>
            <a:r>
              <a:rPr lang="ja-JP" altLang="ja-JP" sz="1800" dirty="0"/>
              <a:t>少子化対策と家族・地域のきずな</a:t>
            </a:r>
            <a:r>
              <a:rPr lang="ja-JP" altLang="ja-JP" sz="1800" dirty="0" smtClean="0"/>
              <a:t>に関する</a:t>
            </a:r>
            <a:r>
              <a:rPr lang="ja-JP" altLang="ja-JP" sz="1800" dirty="0"/>
              <a:t>意識調査</a:t>
            </a:r>
            <a:r>
              <a:rPr lang="ja-JP" altLang="ja-JP" sz="1800" dirty="0" smtClean="0"/>
              <a:t>」</a:t>
            </a:r>
            <a:r>
              <a:rPr lang="ja-JP" altLang="en-US" sz="1800" dirty="0" smtClean="0"/>
              <a:t>（</a:t>
            </a:r>
            <a:r>
              <a:rPr lang="ja-JP" altLang="ja-JP" sz="1800" dirty="0" smtClean="0"/>
              <a:t>平成</a:t>
            </a:r>
            <a:r>
              <a:rPr lang="en-US" altLang="ja-JP" sz="1800" dirty="0"/>
              <a:t>19</a:t>
            </a:r>
            <a:r>
              <a:rPr lang="ja-JP" altLang="ja-JP" sz="1800" dirty="0"/>
              <a:t>年</a:t>
            </a:r>
            <a:r>
              <a:rPr lang="ja-JP" altLang="ja-JP" sz="1800" dirty="0" smtClean="0"/>
              <a:t>）</a:t>
            </a:r>
            <a:endParaRPr lang="en-US" altLang="ja-JP" sz="1800" dirty="0" smtClean="0"/>
          </a:p>
          <a:p>
            <a:pPr marL="0" indent="0">
              <a:spcAft>
                <a:spcPts val="1200"/>
              </a:spcAft>
              <a:buNone/>
            </a:pPr>
            <a:r>
              <a:rPr lang="ja-JP" altLang="en-US" sz="2400" dirty="0" smtClean="0">
                <a:solidFill>
                  <a:schemeClr val="accent6">
                    <a:lumMod val="75000"/>
                  </a:schemeClr>
                </a:solidFill>
              </a:rPr>
              <a:t>     　</a:t>
            </a:r>
            <a:r>
              <a:rPr lang="ja-JP" altLang="en-US" sz="2400" dirty="0" smtClean="0">
                <a:solidFill>
                  <a:schemeClr val="accent6">
                    <a:lumMod val="75000"/>
                  </a:schemeClr>
                </a:solidFill>
                <a:latin typeface="+mj-ea"/>
                <a:ea typeface="+mj-ea"/>
              </a:rPr>
              <a:t>  → </a:t>
            </a:r>
            <a:r>
              <a:rPr lang="ja-JP" altLang="ja-JP" sz="2400" dirty="0" smtClean="0">
                <a:solidFill>
                  <a:schemeClr val="accent6">
                    <a:lumMod val="75000"/>
                  </a:schemeClr>
                </a:solidFill>
              </a:rPr>
              <a:t>居住</a:t>
            </a:r>
            <a:r>
              <a:rPr lang="ja-JP" altLang="ja-JP" sz="2400" dirty="0">
                <a:solidFill>
                  <a:schemeClr val="accent6">
                    <a:lumMod val="75000"/>
                  </a:schemeClr>
                </a:solidFill>
              </a:rPr>
              <a:t>地域でお互いに助け合っていると思う国民の割合</a:t>
            </a:r>
            <a:r>
              <a:rPr lang="ja-JP" altLang="en-US" sz="2400" dirty="0">
                <a:solidFill>
                  <a:schemeClr val="accent6">
                    <a:lumMod val="75000"/>
                  </a:schemeClr>
                </a:solidFill>
              </a:rPr>
              <a:t>　</a:t>
            </a:r>
            <a:r>
              <a:rPr lang="en-US" altLang="ja-JP" sz="2400" dirty="0" smtClean="0">
                <a:solidFill>
                  <a:schemeClr val="accent6">
                    <a:lumMod val="75000"/>
                  </a:schemeClr>
                </a:solidFill>
              </a:rPr>
              <a:t/>
            </a:r>
            <a:br>
              <a:rPr lang="en-US" altLang="ja-JP" sz="2400" dirty="0" smtClean="0">
                <a:solidFill>
                  <a:schemeClr val="accent6">
                    <a:lumMod val="75000"/>
                  </a:schemeClr>
                </a:solidFill>
              </a:rPr>
            </a:br>
            <a:r>
              <a:rPr lang="ja-JP" altLang="en-US" sz="2400" dirty="0" smtClean="0">
                <a:solidFill>
                  <a:schemeClr val="accent6">
                    <a:lumMod val="75000"/>
                  </a:schemeClr>
                </a:solidFill>
              </a:rPr>
              <a:t>　     　 　  （第二次「</a:t>
            </a:r>
            <a:r>
              <a:rPr lang="ja-JP" altLang="ja-JP" sz="2400" dirty="0" smtClean="0">
                <a:solidFill>
                  <a:schemeClr val="accent6">
                    <a:lumMod val="75000"/>
                  </a:schemeClr>
                </a:solidFill>
              </a:rPr>
              <a:t>健康</a:t>
            </a:r>
            <a:r>
              <a:rPr lang="ja-JP" altLang="ja-JP" sz="2400" dirty="0">
                <a:solidFill>
                  <a:schemeClr val="accent6">
                    <a:lumMod val="75000"/>
                  </a:schemeClr>
                </a:solidFill>
              </a:rPr>
              <a:t>日本</a:t>
            </a:r>
            <a:r>
              <a:rPr lang="en-US" altLang="ja-JP" sz="2400" dirty="0" smtClean="0">
                <a:solidFill>
                  <a:schemeClr val="accent6">
                    <a:lumMod val="75000"/>
                  </a:schemeClr>
                </a:solidFill>
              </a:rPr>
              <a:t>21</a:t>
            </a:r>
            <a:r>
              <a:rPr lang="ja-JP" altLang="en-US" sz="2400" dirty="0" smtClean="0">
                <a:solidFill>
                  <a:schemeClr val="accent6">
                    <a:lumMod val="75000"/>
                  </a:schemeClr>
                </a:solidFill>
              </a:rPr>
              <a:t>」の指標）</a:t>
            </a:r>
            <a:endParaRPr lang="ja-JP" altLang="ja-JP" sz="2400" dirty="0">
              <a:solidFill>
                <a:schemeClr val="accent6">
                  <a:lumMod val="75000"/>
                </a:schemeClr>
              </a:solidFill>
            </a:endParaRPr>
          </a:p>
          <a:p>
            <a:r>
              <a:rPr lang="ja-JP" altLang="ja-JP" sz="2800" dirty="0">
                <a:solidFill>
                  <a:srgbClr val="0000FF"/>
                </a:solidFill>
              </a:rPr>
              <a:t>近所の誰かが助けを必要としたときに，近所の</a:t>
            </a:r>
            <a:r>
              <a:rPr lang="ja-JP" altLang="ja-JP" sz="2800" dirty="0" smtClean="0">
                <a:solidFill>
                  <a:srgbClr val="0000FF"/>
                </a:solidFill>
              </a:rPr>
              <a:t>人</a:t>
            </a:r>
            <a:r>
              <a:rPr lang="ja-JP" altLang="en-US" sz="2800" dirty="0" smtClean="0">
                <a:solidFill>
                  <a:srgbClr val="0000FF"/>
                </a:solidFill>
              </a:rPr>
              <a:t>達</a:t>
            </a:r>
            <a:r>
              <a:rPr lang="ja-JP" altLang="ja-JP" sz="2800" dirty="0" smtClean="0">
                <a:solidFill>
                  <a:srgbClr val="0000FF"/>
                </a:solidFill>
              </a:rPr>
              <a:t>は</a:t>
            </a:r>
            <a:r>
              <a:rPr lang="ja-JP" altLang="ja-JP" sz="2800" dirty="0">
                <a:solidFill>
                  <a:srgbClr val="0000FF"/>
                </a:solidFill>
              </a:rPr>
              <a:t>手を</a:t>
            </a:r>
            <a:r>
              <a:rPr lang="ja-JP" altLang="ja-JP" sz="2800" dirty="0" smtClean="0">
                <a:solidFill>
                  <a:srgbClr val="0000FF"/>
                </a:solidFill>
              </a:rPr>
              <a:t>さしのべること</a:t>
            </a:r>
            <a:r>
              <a:rPr lang="ja-JP" altLang="ja-JP" sz="2800" dirty="0">
                <a:solidFill>
                  <a:srgbClr val="0000FF"/>
                </a:solidFill>
              </a:rPr>
              <a:t>をいとわないと思いますか</a:t>
            </a:r>
            <a:r>
              <a:rPr lang="ja-JP" altLang="ja-JP" sz="2800" dirty="0" smtClean="0">
                <a:solidFill>
                  <a:srgbClr val="0000FF"/>
                </a:solidFill>
              </a:rPr>
              <a:t>？</a:t>
            </a:r>
            <a:r>
              <a:rPr lang="en-US" altLang="ja-JP" sz="2800" dirty="0" smtClean="0"/>
              <a:t/>
            </a:r>
            <a:br>
              <a:rPr lang="en-US" altLang="ja-JP" sz="2800" dirty="0" smtClean="0"/>
            </a:br>
            <a:r>
              <a:rPr lang="ja-JP" altLang="en-US" sz="2400" dirty="0" smtClean="0">
                <a:solidFill>
                  <a:srgbClr val="FF33CC"/>
                </a:solidFill>
              </a:rPr>
              <a:t>　　</a:t>
            </a:r>
            <a:r>
              <a:rPr lang="ja-JP" altLang="ja-JP" sz="2400" dirty="0" smtClean="0">
                <a:solidFill>
                  <a:srgbClr val="FF33CC"/>
                </a:solidFill>
              </a:rPr>
              <a:t>１</a:t>
            </a:r>
            <a:r>
              <a:rPr lang="ja-JP" altLang="ja-JP" sz="2400" dirty="0">
                <a:solidFill>
                  <a:srgbClr val="FF33CC"/>
                </a:solidFill>
              </a:rPr>
              <a:t>．そう思う　　</a:t>
            </a:r>
            <a:r>
              <a:rPr lang="ja-JP" altLang="en-US" sz="2400" dirty="0" smtClean="0">
                <a:solidFill>
                  <a:srgbClr val="FF33CC"/>
                </a:solidFill>
              </a:rPr>
              <a:t>　</a:t>
            </a:r>
            <a:r>
              <a:rPr lang="ja-JP" altLang="ja-JP" sz="2400" dirty="0" smtClean="0">
                <a:solidFill>
                  <a:srgbClr val="FF33CC"/>
                </a:solidFill>
              </a:rPr>
              <a:t>２</a:t>
            </a:r>
            <a:r>
              <a:rPr lang="ja-JP" altLang="ja-JP" sz="2400" dirty="0">
                <a:solidFill>
                  <a:srgbClr val="FF33CC"/>
                </a:solidFill>
              </a:rPr>
              <a:t>．どちらかと言えば，そう</a:t>
            </a:r>
            <a:r>
              <a:rPr lang="ja-JP" altLang="ja-JP" sz="2400" dirty="0" smtClean="0">
                <a:solidFill>
                  <a:srgbClr val="FF33CC"/>
                </a:solidFill>
              </a:rPr>
              <a:t>思う</a:t>
            </a:r>
            <a:r>
              <a:rPr lang="en-US" altLang="ja-JP" sz="2400" dirty="0" smtClean="0">
                <a:solidFill>
                  <a:srgbClr val="FF33CC"/>
                </a:solidFill>
              </a:rPr>
              <a:t/>
            </a:r>
            <a:br>
              <a:rPr lang="en-US" altLang="ja-JP" sz="2400" dirty="0" smtClean="0">
                <a:solidFill>
                  <a:srgbClr val="FF33CC"/>
                </a:solidFill>
              </a:rPr>
            </a:br>
            <a:r>
              <a:rPr lang="ja-JP" altLang="ja-JP" sz="2400" dirty="0">
                <a:solidFill>
                  <a:srgbClr val="FF33CC"/>
                </a:solidFill>
              </a:rPr>
              <a:t>　　３．どちらとも</a:t>
            </a:r>
            <a:r>
              <a:rPr lang="ja-JP" altLang="ja-JP" sz="2400" dirty="0" smtClean="0">
                <a:solidFill>
                  <a:srgbClr val="FF33CC"/>
                </a:solidFill>
              </a:rPr>
              <a:t>言えない</a:t>
            </a:r>
            <a:r>
              <a:rPr lang="ja-JP" altLang="ja-JP" sz="2400" dirty="0">
                <a:solidFill>
                  <a:srgbClr val="FF33CC"/>
                </a:solidFill>
              </a:rPr>
              <a:t>　　</a:t>
            </a:r>
            <a:r>
              <a:rPr lang="en-US" altLang="ja-JP" sz="2400" dirty="0" smtClean="0">
                <a:solidFill>
                  <a:srgbClr val="FF33CC"/>
                </a:solidFill>
              </a:rPr>
              <a:t/>
            </a:r>
            <a:br>
              <a:rPr lang="en-US" altLang="ja-JP" sz="2400" dirty="0" smtClean="0">
                <a:solidFill>
                  <a:srgbClr val="FF33CC"/>
                </a:solidFill>
              </a:rPr>
            </a:br>
            <a:r>
              <a:rPr lang="ja-JP" altLang="en-US" sz="2400" dirty="0" smtClean="0">
                <a:solidFill>
                  <a:srgbClr val="FF33CC"/>
                </a:solidFill>
              </a:rPr>
              <a:t>　　</a:t>
            </a:r>
            <a:r>
              <a:rPr lang="ja-JP" altLang="ja-JP" sz="2400" dirty="0" smtClean="0">
                <a:solidFill>
                  <a:srgbClr val="FF33CC"/>
                </a:solidFill>
              </a:rPr>
              <a:t>４</a:t>
            </a:r>
            <a:r>
              <a:rPr lang="ja-JP" altLang="ja-JP" sz="2400" dirty="0">
                <a:solidFill>
                  <a:srgbClr val="FF33CC"/>
                </a:solidFill>
              </a:rPr>
              <a:t>．どちらかと言えば，そう思わない　</a:t>
            </a:r>
            <a:r>
              <a:rPr lang="ja-JP" altLang="en-US" sz="2400" dirty="0" smtClean="0">
                <a:solidFill>
                  <a:srgbClr val="FF33CC"/>
                </a:solidFill>
              </a:rPr>
              <a:t>　</a:t>
            </a:r>
            <a:r>
              <a:rPr lang="ja-JP" altLang="ja-JP" sz="2400" dirty="0">
                <a:solidFill>
                  <a:srgbClr val="FF33CC"/>
                </a:solidFill>
              </a:rPr>
              <a:t>　５．そう</a:t>
            </a:r>
            <a:r>
              <a:rPr lang="ja-JP" altLang="ja-JP" sz="2400" dirty="0" smtClean="0">
                <a:solidFill>
                  <a:srgbClr val="FF33CC"/>
                </a:solidFill>
              </a:rPr>
              <a:t>思わない</a:t>
            </a:r>
            <a:r>
              <a:rPr lang="en-US" altLang="ja-JP" sz="2400" dirty="0">
                <a:solidFill>
                  <a:srgbClr val="FF33CC"/>
                </a:solidFill>
              </a:rPr>
              <a:t/>
            </a:r>
            <a:br>
              <a:rPr lang="en-US" altLang="ja-JP" sz="2400" dirty="0">
                <a:solidFill>
                  <a:srgbClr val="FF33CC"/>
                </a:solidFill>
              </a:rPr>
            </a:br>
            <a:r>
              <a:rPr lang="ja-JP" altLang="en-US" sz="2400" dirty="0" smtClean="0">
                <a:solidFill>
                  <a:srgbClr val="FF33CC"/>
                </a:solidFill>
              </a:rPr>
              <a:t>　　　</a:t>
            </a:r>
            <a:r>
              <a:rPr lang="ja-JP" altLang="en-US" sz="1800" dirty="0" smtClean="0">
                <a:solidFill>
                  <a:schemeClr val="tx1">
                    <a:lumMod val="75000"/>
                    <a:lumOff val="25000"/>
                  </a:schemeClr>
                </a:solidFill>
              </a:rPr>
              <a:t>藤澤由和他，</a:t>
            </a:r>
            <a:r>
              <a:rPr lang="ja-JP" altLang="ja-JP" sz="1800" dirty="0">
                <a:solidFill>
                  <a:schemeClr val="tx1">
                    <a:lumMod val="75000"/>
                    <a:lumOff val="25000"/>
                  </a:schemeClr>
                </a:solidFill>
              </a:rPr>
              <a:t>地区単位</a:t>
            </a:r>
            <a:r>
              <a:rPr lang="ja-JP" altLang="ja-JP" sz="1800" dirty="0" smtClean="0">
                <a:solidFill>
                  <a:schemeClr val="tx1">
                    <a:lumMod val="75000"/>
                    <a:lumOff val="25000"/>
                  </a:schemeClr>
                </a:solidFill>
              </a:rPr>
              <a:t>の</a:t>
            </a:r>
            <a:r>
              <a:rPr lang="ja-JP" altLang="en-US" sz="1800" dirty="0" smtClean="0">
                <a:solidFill>
                  <a:schemeClr val="tx1">
                    <a:lumMod val="75000"/>
                    <a:lumOff val="25000"/>
                  </a:schemeClr>
                </a:solidFill>
              </a:rPr>
              <a:t>ＳＣ</a:t>
            </a:r>
            <a:r>
              <a:rPr lang="ja-JP" altLang="ja-JP" sz="1800" dirty="0" smtClean="0">
                <a:solidFill>
                  <a:schemeClr val="tx1">
                    <a:lumMod val="75000"/>
                    <a:lumOff val="25000"/>
                  </a:schemeClr>
                </a:solidFill>
              </a:rPr>
              <a:t>が</a:t>
            </a:r>
            <a:r>
              <a:rPr lang="ja-JP" altLang="ja-JP" sz="1800" dirty="0">
                <a:solidFill>
                  <a:schemeClr val="tx1">
                    <a:lumMod val="75000"/>
                    <a:lumOff val="25000"/>
                  </a:schemeClr>
                </a:solidFill>
              </a:rPr>
              <a:t>主体的健康感に及ぼす影響．</a:t>
            </a:r>
            <a:r>
              <a:rPr lang="en-US" altLang="ja-JP" sz="1800" dirty="0" smtClean="0">
                <a:solidFill>
                  <a:schemeClr val="tx1">
                    <a:lumMod val="75000"/>
                    <a:lumOff val="25000"/>
                  </a:schemeClr>
                </a:solidFill>
              </a:rPr>
              <a:t>2007</a:t>
            </a:r>
            <a:r>
              <a:rPr lang="ja-JP" altLang="en-US" sz="1800" dirty="0" smtClean="0">
                <a:solidFill>
                  <a:schemeClr val="tx1">
                    <a:lumMod val="75000"/>
                    <a:lumOff val="25000"/>
                  </a:schemeClr>
                </a:solidFill>
              </a:rPr>
              <a:t>年</a:t>
            </a:r>
            <a:endParaRPr lang="en-US" altLang="ja-JP" sz="1800" dirty="0" smtClean="0">
              <a:solidFill>
                <a:schemeClr val="tx1">
                  <a:lumMod val="75000"/>
                  <a:lumOff val="25000"/>
                </a:schemeClr>
              </a:solidFill>
            </a:endParaRPr>
          </a:p>
        </p:txBody>
      </p:sp>
    </p:spTree>
    <p:extLst>
      <p:ext uri="{BB962C8B-B14F-4D97-AF65-F5344CB8AC3E}">
        <p14:creationId xmlns:p14="http://schemas.microsoft.com/office/powerpoint/2010/main" val="18024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75025" y="1750582"/>
            <a:ext cx="8628343" cy="1186190"/>
          </a:xfrm>
          <a:prstGeom prst="rect">
            <a:avLst/>
          </a:prstGeom>
          <a:solidFill>
            <a:srgbClr val="CCFFFF"/>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8" name="下矢印 17"/>
          <p:cNvSpPr/>
          <p:nvPr/>
        </p:nvSpPr>
        <p:spPr>
          <a:xfrm>
            <a:off x="4087928" y="2718505"/>
            <a:ext cx="876300" cy="1084907"/>
          </a:xfrm>
          <a:prstGeom prst="downArrow">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0" name="下矢印 19"/>
          <p:cNvSpPr/>
          <p:nvPr/>
        </p:nvSpPr>
        <p:spPr>
          <a:xfrm>
            <a:off x="1258268" y="2718505"/>
            <a:ext cx="876300" cy="1084907"/>
          </a:xfrm>
          <a:prstGeom prst="downArrow">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 name="正方形/長方形 1"/>
          <p:cNvSpPr/>
          <p:nvPr/>
        </p:nvSpPr>
        <p:spPr>
          <a:xfrm>
            <a:off x="946279" y="254384"/>
            <a:ext cx="6968574" cy="646331"/>
          </a:xfrm>
          <a:prstGeom prst="rect">
            <a:avLst/>
          </a:prstGeom>
        </p:spPr>
        <p:txBody>
          <a:bodyPr wrap="none">
            <a:spAutoFit/>
          </a:bodyPr>
          <a:lstStyle/>
          <a:p>
            <a:r>
              <a:rPr lang="ja-JP" altLang="en-US" sz="3600" dirty="0" smtClean="0">
                <a:solidFill>
                  <a:srgbClr val="FF0000"/>
                </a:solidFill>
              </a:rPr>
              <a:t>内閣府の</a:t>
            </a:r>
            <a:r>
              <a:rPr lang="ja-JP" altLang="en-US" sz="3600" dirty="0">
                <a:solidFill>
                  <a:srgbClr val="FF0000"/>
                </a:solidFill>
              </a:rPr>
              <a:t>調査に</a:t>
            </a:r>
            <a:r>
              <a:rPr lang="ja-JP" altLang="en-US" sz="3600" dirty="0" smtClean="0">
                <a:solidFill>
                  <a:srgbClr val="FF0000"/>
                </a:solidFill>
              </a:rPr>
              <a:t>おける設問の構成</a:t>
            </a:r>
            <a:endParaRPr lang="ja-JP" altLang="en-US" sz="3600" dirty="0">
              <a:solidFill>
                <a:srgbClr val="FF0000"/>
              </a:solidFill>
            </a:endParaRPr>
          </a:p>
        </p:txBody>
      </p:sp>
      <p:sp>
        <p:nvSpPr>
          <p:cNvPr id="3" name="テキスト ボックス 2"/>
          <p:cNvSpPr txBox="1"/>
          <p:nvPr/>
        </p:nvSpPr>
        <p:spPr>
          <a:xfrm>
            <a:off x="259260" y="1488972"/>
            <a:ext cx="3318537" cy="523220"/>
          </a:xfrm>
          <a:prstGeom prst="rect">
            <a:avLst/>
          </a:prstGeom>
          <a:solidFill>
            <a:schemeClr val="bg1"/>
          </a:solidFill>
        </p:spPr>
        <p:txBody>
          <a:bodyPr wrap="none" rtlCol="0">
            <a:spAutoFit/>
          </a:bodyPr>
          <a:lstStyle/>
          <a:p>
            <a:r>
              <a:rPr kumimoji="1" lang="ja-JP" altLang="en-US" sz="2800" dirty="0" smtClean="0"/>
              <a:t>Ｒ．パットナムの定義</a:t>
            </a:r>
            <a:endParaRPr kumimoji="1" lang="ja-JP" altLang="en-US" sz="2800" dirty="0"/>
          </a:p>
        </p:txBody>
      </p:sp>
      <p:sp>
        <p:nvSpPr>
          <p:cNvPr id="6" name="テキスト ボックス 5"/>
          <p:cNvSpPr txBox="1"/>
          <p:nvPr/>
        </p:nvSpPr>
        <p:spPr>
          <a:xfrm>
            <a:off x="3275572" y="2177177"/>
            <a:ext cx="2479989" cy="523220"/>
          </a:xfrm>
          <a:prstGeom prst="rect">
            <a:avLst/>
          </a:prstGeom>
          <a:solidFill>
            <a:schemeClr val="bg1"/>
          </a:solidFill>
          <a:ln>
            <a:solidFill>
              <a:schemeClr val="tx1"/>
            </a:solidFill>
          </a:ln>
        </p:spPr>
        <p:txBody>
          <a:bodyPr wrap="square" rtlCol="0">
            <a:spAutoFit/>
          </a:bodyPr>
          <a:lstStyle/>
          <a:p>
            <a:pPr algn="ctr"/>
            <a:r>
              <a:rPr kumimoji="1" lang="ja-JP" altLang="en-US" sz="2800" dirty="0" smtClean="0"/>
              <a:t>ネットワーク</a:t>
            </a:r>
            <a:endParaRPr kumimoji="1" lang="ja-JP" altLang="en-US" sz="2800" dirty="0"/>
          </a:p>
        </p:txBody>
      </p:sp>
      <p:sp>
        <p:nvSpPr>
          <p:cNvPr id="8" name="テキスト ボックス 7"/>
          <p:cNvSpPr txBox="1"/>
          <p:nvPr/>
        </p:nvSpPr>
        <p:spPr>
          <a:xfrm>
            <a:off x="564456" y="2177177"/>
            <a:ext cx="2288432" cy="523220"/>
          </a:xfrm>
          <a:prstGeom prst="rect">
            <a:avLst/>
          </a:prstGeom>
          <a:solidFill>
            <a:schemeClr val="bg1"/>
          </a:solidFill>
          <a:ln>
            <a:solidFill>
              <a:schemeClr val="tx1"/>
            </a:solidFill>
          </a:ln>
        </p:spPr>
        <p:txBody>
          <a:bodyPr wrap="square" rtlCol="0">
            <a:spAutoFit/>
          </a:bodyPr>
          <a:lstStyle/>
          <a:p>
            <a:pPr algn="ctr"/>
            <a:r>
              <a:rPr kumimoji="1" lang="ja-JP" altLang="en-US" sz="2800" dirty="0" smtClean="0"/>
              <a:t>社会的信頼</a:t>
            </a:r>
            <a:endParaRPr kumimoji="1" lang="ja-JP" altLang="en-US" sz="2800" dirty="0"/>
          </a:p>
        </p:txBody>
      </p:sp>
      <p:sp>
        <p:nvSpPr>
          <p:cNvPr id="19" name="正方形/長方形 18"/>
          <p:cNvSpPr/>
          <p:nvPr/>
        </p:nvSpPr>
        <p:spPr>
          <a:xfrm>
            <a:off x="3085380" y="3848270"/>
            <a:ext cx="2959100" cy="1930400"/>
          </a:xfrm>
          <a:prstGeom prst="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7" name="テキスト ボックス 6"/>
          <p:cNvSpPr txBox="1"/>
          <p:nvPr/>
        </p:nvSpPr>
        <p:spPr>
          <a:xfrm>
            <a:off x="3212380" y="4000670"/>
            <a:ext cx="2613216" cy="461665"/>
          </a:xfrm>
          <a:prstGeom prst="rect">
            <a:avLst/>
          </a:prstGeom>
          <a:noFill/>
        </p:spPr>
        <p:txBody>
          <a:bodyPr wrap="none" rtlCol="0">
            <a:spAutoFit/>
          </a:bodyPr>
          <a:lstStyle/>
          <a:p>
            <a:r>
              <a:rPr kumimoji="1" lang="en-US" altLang="ja-JP" sz="2400" b="1" dirty="0" smtClean="0">
                <a:solidFill>
                  <a:srgbClr val="0000FF"/>
                </a:solidFill>
              </a:rPr>
              <a:t>Ⅱ</a:t>
            </a:r>
            <a:r>
              <a:rPr kumimoji="1" lang="ja-JP" altLang="en-US" sz="2400" b="1" dirty="0" smtClean="0">
                <a:solidFill>
                  <a:srgbClr val="0000FF"/>
                </a:solidFill>
              </a:rPr>
              <a:t>　つきあい・交流</a:t>
            </a:r>
            <a:endParaRPr kumimoji="1" lang="ja-JP" altLang="en-US" sz="2400" b="1" dirty="0">
              <a:solidFill>
                <a:srgbClr val="0000FF"/>
              </a:solidFill>
            </a:endParaRPr>
          </a:p>
        </p:txBody>
      </p:sp>
      <p:sp>
        <p:nvSpPr>
          <p:cNvPr id="10" name="テキスト ボックス 9"/>
          <p:cNvSpPr txBox="1"/>
          <p:nvPr/>
        </p:nvSpPr>
        <p:spPr>
          <a:xfrm>
            <a:off x="3364780" y="4534070"/>
            <a:ext cx="2520242" cy="461665"/>
          </a:xfrm>
          <a:prstGeom prst="rect">
            <a:avLst/>
          </a:prstGeom>
          <a:solidFill>
            <a:schemeClr val="bg1"/>
          </a:solidFill>
          <a:ln>
            <a:solidFill>
              <a:schemeClr val="tx1"/>
            </a:solidFill>
          </a:ln>
        </p:spPr>
        <p:txBody>
          <a:bodyPr wrap="none" rtlCol="0">
            <a:spAutoFit/>
          </a:bodyPr>
          <a:lstStyle/>
          <a:p>
            <a:r>
              <a:rPr kumimoji="1" lang="ja-JP" altLang="en-US" sz="2400" b="1" dirty="0" smtClean="0">
                <a:latin typeface="ＭＳ Ｐ明朝" panose="02020600040205080304" pitchFamily="18" charset="-128"/>
                <a:ea typeface="ＭＳ Ｐ明朝" panose="02020600040205080304" pitchFamily="18" charset="-128"/>
              </a:rPr>
              <a:t>近隣でのつきあい</a:t>
            </a:r>
            <a:endParaRPr kumimoji="1" lang="ja-JP" altLang="en-US" sz="2400" b="1" dirty="0">
              <a:latin typeface="ＭＳ Ｐ明朝" panose="02020600040205080304" pitchFamily="18" charset="-128"/>
              <a:ea typeface="ＭＳ Ｐ明朝" panose="02020600040205080304" pitchFamily="18" charset="-128"/>
            </a:endParaRPr>
          </a:p>
        </p:txBody>
      </p:sp>
      <p:sp>
        <p:nvSpPr>
          <p:cNvPr id="14" name="テキスト ボックス 13"/>
          <p:cNvSpPr txBox="1"/>
          <p:nvPr/>
        </p:nvSpPr>
        <p:spPr>
          <a:xfrm>
            <a:off x="3364780" y="5156370"/>
            <a:ext cx="2000869" cy="461665"/>
          </a:xfrm>
          <a:prstGeom prst="rect">
            <a:avLst/>
          </a:prstGeom>
          <a:solidFill>
            <a:schemeClr val="bg1"/>
          </a:solidFill>
          <a:ln>
            <a:solidFill>
              <a:schemeClr val="tx1"/>
            </a:solidFill>
          </a:ln>
        </p:spPr>
        <p:txBody>
          <a:bodyPr wrap="none" rtlCol="0">
            <a:spAutoFit/>
          </a:bodyPr>
          <a:lstStyle/>
          <a:p>
            <a:r>
              <a:rPr kumimoji="1" lang="ja-JP" altLang="en-US" sz="2400" b="1" dirty="0" smtClean="0">
                <a:latin typeface="ＭＳ Ｐ明朝" panose="02020600040205080304" pitchFamily="18" charset="-128"/>
                <a:ea typeface="ＭＳ Ｐ明朝" panose="02020600040205080304" pitchFamily="18" charset="-128"/>
              </a:rPr>
              <a:t>社会的な交流</a:t>
            </a:r>
            <a:endParaRPr kumimoji="1" lang="ja-JP" altLang="en-US" sz="2400" b="1" dirty="0">
              <a:latin typeface="ＭＳ Ｐ明朝" panose="02020600040205080304" pitchFamily="18" charset="-128"/>
              <a:ea typeface="ＭＳ Ｐ明朝" panose="02020600040205080304" pitchFamily="18" charset="-128"/>
            </a:endParaRPr>
          </a:p>
        </p:txBody>
      </p:sp>
      <p:sp>
        <p:nvSpPr>
          <p:cNvPr id="23" name="正方形/長方形 22"/>
          <p:cNvSpPr/>
          <p:nvPr/>
        </p:nvSpPr>
        <p:spPr>
          <a:xfrm>
            <a:off x="339584" y="3848270"/>
            <a:ext cx="2654300" cy="1930400"/>
          </a:xfrm>
          <a:prstGeom prst="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1" name="テキスト ボックス 10"/>
          <p:cNvSpPr txBox="1"/>
          <p:nvPr/>
        </p:nvSpPr>
        <p:spPr>
          <a:xfrm>
            <a:off x="739634" y="4000670"/>
            <a:ext cx="1523174" cy="461665"/>
          </a:xfrm>
          <a:prstGeom prst="rect">
            <a:avLst/>
          </a:prstGeom>
          <a:noFill/>
        </p:spPr>
        <p:txBody>
          <a:bodyPr wrap="none" rtlCol="0">
            <a:spAutoFit/>
          </a:bodyPr>
          <a:lstStyle/>
          <a:p>
            <a:r>
              <a:rPr kumimoji="1" lang="en-US" altLang="ja-JP" sz="2400" b="1" dirty="0" smtClean="0">
                <a:solidFill>
                  <a:srgbClr val="0000FF"/>
                </a:solidFill>
              </a:rPr>
              <a:t>Ⅰ</a:t>
            </a:r>
            <a:r>
              <a:rPr kumimoji="1" lang="ja-JP" altLang="en-US" sz="2400" b="1" dirty="0" smtClean="0">
                <a:solidFill>
                  <a:srgbClr val="0000FF"/>
                </a:solidFill>
              </a:rPr>
              <a:t>　信　頼</a:t>
            </a:r>
            <a:endParaRPr kumimoji="1" lang="ja-JP" altLang="en-US" sz="2400" b="1" dirty="0">
              <a:solidFill>
                <a:srgbClr val="0000FF"/>
              </a:solidFill>
            </a:endParaRPr>
          </a:p>
        </p:txBody>
      </p:sp>
      <p:sp>
        <p:nvSpPr>
          <p:cNvPr id="15" name="テキスト ボックス 14"/>
          <p:cNvSpPr txBox="1"/>
          <p:nvPr/>
        </p:nvSpPr>
        <p:spPr>
          <a:xfrm>
            <a:off x="625334" y="4534070"/>
            <a:ext cx="2000869" cy="461665"/>
          </a:xfrm>
          <a:prstGeom prst="rect">
            <a:avLst/>
          </a:prstGeom>
          <a:solidFill>
            <a:schemeClr val="bg1"/>
          </a:solidFill>
          <a:ln>
            <a:solidFill>
              <a:schemeClr val="tx1"/>
            </a:solidFill>
          </a:ln>
        </p:spPr>
        <p:txBody>
          <a:bodyPr wrap="none" rtlCol="0">
            <a:spAutoFit/>
          </a:bodyPr>
          <a:lstStyle/>
          <a:p>
            <a:r>
              <a:rPr kumimoji="1" lang="ja-JP" altLang="en-US" sz="2400" b="1" dirty="0" smtClean="0">
                <a:latin typeface="ＭＳ Ｐ明朝" panose="02020600040205080304" pitchFamily="18" charset="-128"/>
                <a:ea typeface="ＭＳ Ｐ明朝" panose="02020600040205080304" pitchFamily="18" charset="-128"/>
              </a:rPr>
              <a:t>一般的な信頼</a:t>
            </a:r>
            <a:endParaRPr kumimoji="1" lang="ja-JP" altLang="en-US" sz="2400" b="1" dirty="0">
              <a:latin typeface="ＭＳ Ｐ明朝" panose="02020600040205080304" pitchFamily="18" charset="-128"/>
              <a:ea typeface="ＭＳ Ｐ明朝" panose="02020600040205080304" pitchFamily="18" charset="-128"/>
            </a:endParaRPr>
          </a:p>
        </p:txBody>
      </p:sp>
      <p:sp>
        <p:nvSpPr>
          <p:cNvPr id="16" name="テキスト ボックス 15"/>
          <p:cNvSpPr txBox="1"/>
          <p:nvPr/>
        </p:nvSpPr>
        <p:spPr>
          <a:xfrm>
            <a:off x="625334" y="5156370"/>
            <a:ext cx="2185214" cy="461665"/>
          </a:xfrm>
          <a:prstGeom prst="rect">
            <a:avLst/>
          </a:prstGeom>
          <a:solidFill>
            <a:schemeClr val="bg1"/>
          </a:solidFill>
          <a:ln>
            <a:solidFill>
              <a:schemeClr val="tx1"/>
            </a:solidFill>
          </a:ln>
        </p:spPr>
        <p:txBody>
          <a:bodyPr wrap="none" rtlCol="0">
            <a:spAutoFit/>
          </a:bodyPr>
          <a:lstStyle/>
          <a:p>
            <a:r>
              <a:rPr lang="ja-JP" altLang="en-US" sz="2400" b="1" dirty="0">
                <a:latin typeface="ＭＳ Ｐ明朝" panose="02020600040205080304" pitchFamily="18" charset="-128"/>
                <a:ea typeface="ＭＳ Ｐ明朝" panose="02020600040205080304" pitchFamily="18" charset="-128"/>
              </a:rPr>
              <a:t>相互</a:t>
            </a:r>
            <a:r>
              <a:rPr lang="ja-JP" altLang="en-US" sz="2400" b="1" dirty="0" smtClean="0">
                <a:latin typeface="ＭＳ Ｐ明朝" panose="02020600040205080304" pitchFamily="18" charset="-128"/>
                <a:ea typeface="ＭＳ Ｐ明朝" panose="02020600040205080304" pitchFamily="18" charset="-128"/>
              </a:rPr>
              <a:t>信頼・扶助</a:t>
            </a:r>
            <a:endParaRPr kumimoji="1" lang="ja-JP" altLang="en-US" sz="2400" b="1" dirty="0">
              <a:latin typeface="ＭＳ Ｐ明朝" panose="02020600040205080304" pitchFamily="18" charset="-128"/>
              <a:ea typeface="ＭＳ Ｐ明朝" panose="02020600040205080304" pitchFamily="18" charset="-128"/>
            </a:endParaRPr>
          </a:p>
        </p:txBody>
      </p:sp>
      <p:grpSp>
        <p:nvGrpSpPr>
          <p:cNvPr id="25" name="グループ化 24"/>
          <p:cNvGrpSpPr/>
          <p:nvPr/>
        </p:nvGrpSpPr>
        <p:grpSpPr>
          <a:xfrm>
            <a:off x="6083967" y="2177177"/>
            <a:ext cx="2711109" cy="3601493"/>
            <a:chOff x="6083967" y="2177177"/>
            <a:chExt cx="2711109" cy="3601493"/>
          </a:xfrm>
        </p:grpSpPr>
        <p:sp>
          <p:nvSpPr>
            <p:cNvPr id="21" name="下矢印 20"/>
            <p:cNvSpPr/>
            <p:nvPr/>
          </p:nvSpPr>
          <p:spPr>
            <a:xfrm>
              <a:off x="7012552" y="2718505"/>
              <a:ext cx="876300" cy="1084907"/>
            </a:xfrm>
            <a:prstGeom prst="downArrow">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9" name="テキスト ボックス 8"/>
            <p:cNvSpPr txBox="1"/>
            <p:nvPr/>
          </p:nvSpPr>
          <p:spPr>
            <a:xfrm>
              <a:off x="6083967" y="2177177"/>
              <a:ext cx="2590799" cy="523220"/>
            </a:xfrm>
            <a:prstGeom prst="rect">
              <a:avLst/>
            </a:prstGeom>
            <a:solidFill>
              <a:schemeClr val="bg1"/>
            </a:solidFill>
            <a:ln>
              <a:solidFill>
                <a:schemeClr val="tx1"/>
              </a:solidFill>
            </a:ln>
          </p:spPr>
          <p:txBody>
            <a:bodyPr wrap="square" rtlCol="0">
              <a:spAutoFit/>
            </a:bodyPr>
            <a:lstStyle/>
            <a:p>
              <a:pPr algn="ctr"/>
              <a:r>
                <a:rPr kumimoji="1" lang="ja-JP" altLang="en-US" sz="2800" dirty="0" smtClean="0"/>
                <a:t>互酬性の規範</a:t>
              </a:r>
              <a:endParaRPr kumimoji="1" lang="ja-JP" altLang="en-US" sz="2800" dirty="0"/>
            </a:p>
          </p:txBody>
        </p:sp>
        <p:sp>
          <p:nvSpPr>
            <p:cNvPr id="24" name="正方形/長方形 23"/>
            <p:cNvSpPr/>
            <p:nvPr/>
          </p:nvSpPr>
          <p:spPr>
            <a:xfrm>
              <a:off x="6120259" y="3848270"/>
              <a:ext cx="2674817" cy="1930400"/>
            </a:xfrm>
            <a:prstGeom prst="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2" name="テキスト ボックス 11"/>
            <p:cNvSpPr txBox="1"/>
            <p:nvPr/>
          </p:nvSpPr>
          <p:spPr>
            <a:xfrm>
              <a:off x="6453808" y="4000670"/>
              <a:ext cx="1928733" cy="461665"/>
            </a:xfrm>
            <a:prstGeom prst="rect">
              <a:avLst/>
            </a:prstGeom>
            <a:noFill/>
          </p:spPr>
          <p:txBody>
            <a:bodyPr wrap="none" rtlCol="0">
              <a:spAutoFit/>
            </a:bodyPr>
            <a:lstStyle/>
            <a:p>
              <a:r>
                <a:rPr kumimoji="1" lang="en-US" altLang="ja-JP" sz="2400" b="1" dirty="0" smtClean="0">
                  <a:solidFill>
                    <a:srgbClr val="0000FF"/>
                  </a:solidFill>
                </a:rPr>
                <a:t>Ⅲ</a:t>
              </a:r>
              <a:r>
                <a:rPr kumimoji="1" lang="ja-JP" altLang="en-US" sz="2400" b="1" dirty="0" smtClean="0">
                  <a:solidFill>
                    <a:srgbClr val="0000FF"/>
                  </a:solidFill>
                </a:rPr>
                <a:t>　社会参加</a:t>
              </a:r>
              <a:endParaRPr kumimoji="1" lang="ja-JP" altLang="en-US" sz="2400" b="1" dirty="0">
                <a:solidFill>
                  <a:srgbClr val="0000FF"/>
                </a:solidFill>
              </a:endParaRPr>
            </a:p>
          </p:txBody>
        </p:sp>
        <p:sp>
          <p:nvSpPr>
            <p:cNvPr id="17" name="テキスト ボックス 16"/>
            <p:cNvSpPr txBox="1"/>
            <p:nvPr/>
          </p:nvSpPr>
          <p:spPr>
            <a:xfrm>
              <a:off x="6447676" y="4534070"/>
              <a:ext cx="2088931" cy="830997"/>
            </a:xfrm>
            <a:prstGeom prst="rect">
              <a:avLst/>
            </a:prstGeom>
            <a:solidFill>
              <a:schemeClr val="bg1"/>
            </a:solidFill>
            <a:ln>
              <a:solidFill>
                <a:schemeClr val="tx1"/>
              </a:solidFill>
            </a:ln>
          </p:spPr>
          <p:txBody>
            <a:bodyPr wrap="square" rtlCol="0">
              <a:spAutoFit/>
            </a:bodyPr>
            <a:lstStyle/>
            <a:p>
              <a:r>
                <a:rPr kumimoji="1" lang="ja-JP" altLang="en-US" sz="2400" b="1" dirty="0" smtClean="0">
                  <a:latin typeface="ＭＳ Ｐ明朝" panose="02020600040205080304" pitchFamily="18" charset="-128"/>
                  <a:ea typeface="ＭＳ Ｐ明朝" panose="02020600040205080304" pitchFamily="18" charset="-128"/>
                </a:rPr>
                <a:t>社会的な活動への参加</a:t>
              </a:r>
              <a:endParaRPr kumimoji="1" lang="ja-JP" altLang="en-US" sz="2400" b="1" dirty="0">
                <a:latin typeface="ＭＳ Ｐ明朝" panose="02020600040205080304" pitchFamily="18" charset="-128"/>
                <a:ea typeface="ＭＳ Ｐ明朝" panose="02020600040205080304" pitchFamily="18" charset="-128"/>
              </a:endParaRPr>
            </a:p>
          </p:txBody>
        </p:sp>
      </p:grpSp>
      <p:sp>
        <p:nvSpPr>
          <p:cNvPr id="4" name="テキスト ボックス 3"/>
          <p:cNvSpPr txBox="1"/>
          <p:nvPr/>
        </p:nvSpPr>
        <p:spPr>
          <a:xfrm>
            <a:off x="5943609" y="1001481"/>
            <a:ext cx="2937022" cy="523220"/>
          </a:xfrm>
          <a:prstGeom prst="rect">
            <a:avLst/>
          </a:prstGeom>
          <a:noFill/>
        </p:spPr>
        <p:txBody>
          <a:bodyPr wrap="none" rtlCol="0">
            <a:spAutoFit/>
          </a:bodyPr>
          <a:lstStyle/>
          <a:p>
            <a:r>
              <a:rPr kumimoji="1" lang="ja-JP" altLang="en-US" sz="2800" dirty="0" smtClean="0">
                <a:latin typeface="+mj-ea"/>
                <a:ea typeface="+mj-ea"/>
              </a:rPr>
              <a:t>（</a:t>
            </a:r>
            <a:r>
              <a:rPr kumimoji="1" lang="en-US" altLang="ja-JP" sz="2800" dirty="0" smtClean="0">
                <a:latin typeface="+mj-ea"/>
                <a:ea typeface="+mj-ea"/>
              </a:rPr>
              <a:t>2003</a:t>
            </a:r>
            <a:r>
              <a:rPr kumimoji="1" lang="ja-JP" altLang="en-US" sz="2800" dirty="0" smtClean="0">
                <a:latin typeface="+mj-ea"/>
                <a:ea typeface="+mj-ea"/>
              </a:rPr>
              <a:t>年，</a:t>
            </a:r>
            <a:r>
              <a:rPr kumimoji="1" lang="en-US" altLang="ja-JP" sz="2800" dirty="0" smtClean="0">
                <a:latin typeface="+mj-ea"/>
                <a:ea typeface="+mj-ea"/>
              </a:rPr>
              <a:t>2005</a:t>
            </a:r>
            <a:r>
              <a:rPr kumimoji="1" lang="ja-JP" altLang="en-US" sz="2800" dirty="0" smtClean="0">
                <a:latin typeface="+mj-ea"/>
                <a:ea typeface="+mj-ea"/>
              </a:rPr>
              <a:t>年）</a:t>
            </a:r>
            <a:endParaRPr kumimoji="1" lang="ja-JP" altLang="en-US" sz="2800" dirty="0">
              <a:latin typeface="+mj-ea"/>
              <a:ea typeface="+mj-ea"/>
            </a:endParaRPr>
          </a:p>
        </p:txBody>
      </p:sp>
      <p:sp>
        <p:nvSpPr>
          <p:cNvPr id="22" name="テキスト ボックス 21"/>
          <p:cNvSpPr txBox="1"/>
          <p:nvPr/>
        </p:nvSpPr>
        <p:spPr>
          <a:xfrm>
            <a:off x="574767" y="6030682"/>
            <a:ext cx="8257389" cy="830997"/>
          </a:xfrm>
          <a:prstGeom prst="rect">
            <a:avLst/>
          </a:prstGeom>
          <a:noFill/>
        </p:spPr>
        <p:txBody>
          <a:bodyPr wrap="none" rtlCol="0">
            <a:spAutoFit/>
          </a:bodyPr>
          <a:lstStyle/>
          <a:p>
            <a:r>
              <a:rPr kumimoji="1" lang="ja-JP" altLang="en-US" sz="2400" dirty="0" smtClean="0">
                <a:solidFill>
                  <a:srgbClr val="0000FF"/>
                </a:solidFill>
              </a:rPr>
              <a:t>「お互い様」意識の表れとして，社会参加の状況を尋ねている。</a:t>
            </a:r>
            <a:endParaRPr kumimoji="1" lang="en-US" altLang="ja-JP" sz="2400" dirty="0" smtClean="0">
              <a:solidFill>
                <a:srgbClr val="0000FF"/>
              </a:solidFill>
            </a:endParaRPr>
          </a:p>
          <a:p>
            <a:r>
              <a:rPr lang="ja-JP" altLang="en-US" sz="2400" dirty="0">
                <a:solidFill>
                  <a:srgbClr val="0000FF"/>
                </a:solidFill>
              </a:rPr>
              <a:t>こう</a:t>
            </a:r>
            <a:r>
              <a:rPr lang="ja-JP" altLang="en-US" sz="2400" dirty="0" smtClean="0">
                <a:solidFill>
                  <a:srgbClr val="0000FF"/>
                </a:solidFill>
              </a:rPr>
              <a:t>した調査研究</a:t>
            </a:r>
            <a:r>
              <a:rPr lang="ja-JP" altLang="en-US" sz="2400" dirty="0">
                <a:solidFill>
                  <a:srgbClr val="0000FF"/>
                </a:solidFill>
              </a:rPr>
              <a:t>も少なく</a:t>
            </a:r>
            <a:r>
              <a:rPr lang="ja-JP" altLang="en-US" sz="2400" dirty="0" smtClean="0">
                <a:solidFill>
                  <a:srgbClr val="0000FF"/>
                </a:solidFill>
              </a:rPr>
              <a:t>ない。</a:t>
            </a:r>
            <a:endParaRPr kumimoji="1" lang="ja-JP" altLang="en-US" sz="2400" dirty="0">
              <a:solidFill>
                <a:srgbClr val="0000FF"/>
              </a:solidFill>
            </a:endParaRPr>
          </a:p>
        </p:txBody>
      </p:sp>
    </p:spTree>
    <p:extLst>
      <p:ext uri="{BB962C8B-B14F-4D97-AF65-F5344CB8AC3E}">
        <p14:creationId xmlns:p14="http://schemas.microsoft.com/office/powerpoint/2010/main" val="86012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5"/>
                                        </p:tgtEl>
                                        <p:attrNameLst>
                                          <p:attrName>r</p:attrName>
                                        </p:attrNameLst>
                                      </p:cBhvr>
                                    </p:animRot>
                                    <p:animRot by="-240000">
                                      <p:cBhvr>
                                        <p:cTn id="7" dur="200" fill="hold">
                                          <p:stCondLst>
                                            <p:cond delay="200"/>
                                          </p:stCondLst>
                                        </p:cTn>
                                        <p:tgtEl>
                                          <p:spTgt spid="25"/>
                                        </p:tgtEl>
                                        <p:attrNameLst>
                                          <p:attrName>r</p:attrName>
                                        </p:attrNameLst>
                                      </p:cBhvr>
                                    </p:animRot>
                                    <p:animRot by="240000">
                                      <p:cBhvr>
                                        <p:cTn id="8" dur="200" fill="hold">
                                          <p:stCondLst>
                                            <p:cond delay="400"/>
                                          </p:stCondLst>
                                        </p:cTn>
                                        <p:tgtEl>
                                          <p:spTgt spid="25"/>
                                        </p:tgtEl>
                                        <p:attrNameLst>
                                          <p:attrName>r</p:attrName>
                                        </p:attrNameLst>
                                      </p:cBhvr>
                                    </p:animRot>
                                    <p:animRot by="-240000">
                                      <p:cBhvr>
                                        <p:cTn id="9" dur="200" fill="hold">
                                          <p:stCondLst>
                                            <p:cond delay="600"/>
                                          </p:stCondLst>
                                        </p:cTn>
                                        <p:tgtEl>
                                          <p:spTgt spid="25"/>
                                        </p:tgtEl>
                                        <p:attrNameLst>
                                          <p:attrName>r</p:attrName>
                                        </p:attrNameLst>
                                      </p:cBhvr>
                                    </p:animRot>
                                    <p:animRot by="120000">
                                      <p:cBhvr>
                                        <p:cTn id="10" dur="200" fill="hold">
                                          <p:stCondLst>
                                            <p:cond delay="800"/>
                                          </p:stCondLst>
                                        </p:cTn>
                                        <p:tgtEl>
                                          <p:spTgt spid="2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9212"/>
            <a:ext cx="8229600" cy="1143000"/>
          </a:xfrm>
        </p:spPr>
        <p:txBody>
          <a:bodyPr>
            <a:normAutofit/>
          </a:bodyPr>
          <a:lstStyle/>
          <a:p>
            <a:r>
              <a:rPr kumimoji="1" lang="ja-JP" altLang="en-US" sz="3600" dirty="0" smtClean="0">
                <a:solidFill>
                  <a:srgbClr val="FF0000"/>
                </a:solidFill>
              </a:rPr>
              <a:t>近隣とのつきあい　</a:t>
            </a:r>
            <a:r>
              <a:rPr lang="ja-JP" altLang="en-US" sz="3600" dirty="0">
                <a:solidFill>
                  <a:srgbClr val="FF33CC"/>
                </a:solidFill>
                <a:effectLst>
                  <a:outerShdw blurRad="38100" dist="38100" dir="2700000" algn="tl">
                    <a:srgbClr val="000000">
                      <a:alpha val="43137"/>
                    </a:srgbClr>
                  </a:outerShdw>
                </a:effectLst>
              </a:rPr>
              <a:t>（結束型ＳＣ）</a:t>
            </a:r>
          </a:p>
        </p:txBody>
      </p:sp>
      <p:sp>
        <p:nvSpPr>
          <p:cNvPr id="3" name="コンテンツ プレースホルダ 2"/>
          <p:cNvSpPr>
            <a:spLocks noGrp="1"/>
          </p:cNvSpPr>
          <p:nvPr>
            <p:ph idx="1"/>
          </p:nvPr>
        </p:nvSpPr>
        <p:spPr>
          <a:xfrm>
            <a:off x="285749" y="914400"/>
            <a:ext cx="8686801" cy="5772150"/>
          </a:xfrm>
        </p:spPr>
        <p:txBody>
          <a:bodyPr>
            <a:normAutofit/>
          </a:bodyPr>
          <a:lstStyle/>
          <a:p>
            <a:pPr>
              <a:lnSpc>
                <a:spcPts val="3500"/>
              </a:lnSpc>
              <a:spcAft>
                <a:spcPts val="1200"/>
              </a:spcAft>
            </a:pPr>
            <a:r>
              <a:rPr lang="ja-JP" altLang="en-US" sz="2800" dirty="0" smtClean="0">
                <a:solidFill>
                  <a:srgbClr val="0000FF"/>
                </a:solidFill>
              </a:rPr>
              <a:t>近所の方とどのようなおつきあいをされていますか？</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つきあいの程度について当てはまるもを選んで下さい</a:t>
            </a:r>
            <a:r>
              <a:rPr lang="en-US" altLang="ja-JP" sz="2800" dirty="0" smtClean="0">
                <a:solidFill>
                  <a:srgbClr val="0000FF"/>
                </a:solidFill>
              </a:rPr>
              <a:t/>
            </a:r>
            <a:br>
              <a:rPr lang="en-US" altLang="ja-JP" sz="2800" dirty="0" smtClean="0">
                <a:solidFill>
                  <a:srgbClr val="0000FF"/>
                </a:solidFill>
              </a:rPr>
            </a:br>
            <a:r>
              <a:rPr lang="ja-JP" altLang="en-US" sz="2400" dirty="0" smtClean="0"/>
              <a:t>　　１．お互いに相談したり，日用品の貸し借りをする人もいる</a:t>
            </a:r>
            <a:r>
              <a:rPr lang="en-US" altLang="ja-JP" sz="2400" dirty="0" smtClean="0"/>
              <a:t/>
            </a:r>
            <a:br>
              <a:rPr lang="en-US" altLang="ja-JP" sz="2400" dirty="0" smtClean="0"/>
            </a:br>
            <a:r>
              <a:rPr lang="ja-JP" altLang="en-US" sz="2000" dirty="0" smtClean="0"/>
              <a:t>　　 </a:t>
            </a:r>
            <a:r>
              <a:rPr lang="ja-JP" altLang="en-US" sz="2400" dirty="0" smtClean="0"/>
              <a:t>２．日常的に立ち話をする程度のつきあいはしている </a:t>
            </a:r>
            <a:r>
              <a:rPr lang="en-US" altLang="ja-JP" sz="2400" dirty="0" smtClean="0"/>
              <a:t/>
            </a:r>
            <a:br>
              <a:rPr lang="en-US" altLang="ja-JP" sz="2400" dirty="0" smtClean="0"/>
            </a:br>
            <a:r>
              <a:rPr lang="ja-JP" altLang="en-US" sz="2000" dirty="0" smtClean="0"/>
              <a:t>　　 </a:t>
            </a:r>
            <a:r>
              <a:rPr lang="ja-JP" altLang="en-US" sz="2400" dirty="0" smtClean="0"/>
              <a:t>３．あいさつ程度の最小限のつきあいしかしていない </a:t>
            </a:r>
            <a:r>
              <a:rPr lang="en-US" altLang="ja-JP" sz="2400" dirty="0" smtClean="0"/>
              <a:t/>
            </a:r>
            <a:br>
              <a:rPr lang="en-US" altLang="ja-JP" sz="2400" dirty="0" smtClean="0"/>
            </a:br>
            <a:r>
              <a:rPr lang="ja-JP" altLang="en-US" sz="2000" dirty="0" smtClean="0"/>
              <a:t>　　 </a:t>
            </a:r>
            <a:r>
              <a:rPr lang="ja-JP" altLang="en-US" sz="2400" dirty="0" smtClean="0"/>
              <a:t>４．つきあいは全くしていない</a:t>
            </a:r>
            <a:endParaRPr lang="en-US" altLang="ja-JP" sz="2400" dirty="0" smtClean="0"/>
          </a:p>
          <a:p>
            <a:pPr>
              <a:lnSpc>
                <a:spcPts val="3500"/>
              </a:lnSpc>
            </a:pPr>
            <a:r>
              <a:rPr lang="ja-JP" altLang="en-US" sz="2400" dirty="0" smtClean="0">
                <a:solidFill>
                  <a:srgbClr val="0000FF"/>
                </a:solidFill>
              </a:rPr>
              <a:t> </a:t>
            </a:r>
            <a:r>
              <a:rPr lang="ja-JP" altLang="en-US" sz="2800" dirty="0" smtClean="0">
                <a:solidFill>
                  <a:srgbClr val="0000FF"/>
                </a:solidFill>
              </a:rPr>
              <a:t>つきあっている人の人数について，当てはまるものを</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１つ選んで下さい </a:t>
            </a:r>
            <a:r>
              <a:rPr lang="en-US" altLang="ja-JP" sz="2800" dirty="0" smtClean="0">
                <a:solidFill>
                  <a:srgbClr val="0000FF"/>
                </a:solidFill>
              </a:rPr>
              <a:t/>
            </a:r>
            <a:br>
              <a:rPr lang="en-US" altLang="ja-JP" sz="2800" dirty="0" smtClean="0">
                <a:solidFill>
                  <a:srgbClr val="0000FF"/>
                </a:solidFill>
              </a:rPr>
            </a:br>
            <a:r>
              <a:rPr lang="ja-JP" altLang="en-US" sz="2400" dirty="0" smtClean="0"/>
              <a:t>　　１．近所のかなり多くの人と面識・交流がある　（</a:t>
            </a:r>
            <a:r>
              <a:rPr lang="en-US" altLang="ja-JP" sz="2400" dirty="0" smtClean="0"/>
              <a:t>20</a:t>
            </a:r>
            <a:r>
              <a:rPr lang="ja-JP" altLang="en-US" sz="2400" dirty="0" smtClean="0"/>
              <a:t>人以上） </a:t>
            </a:r>
            <a:r>
              <a:rPr lang="en-US" altLang="ja-JP" sz="2400" dirty="0" smtClean="0"/>
              <a:t/>
            </a:r>
            <a:br>
              <a:rPr lang="en-US" altLang="ja-JP" sz="2400" dirty="0" smtClean="0"/>
            </a:br>
            <a:r>
              <a:rPr lang="ja-JP" altLang="en-US" sz="2400" dirty="0" smtClean="0"/>
              <a:t>　　２．ある程度の人と面識・交流がある　（５～</a:t>
            </a:r>
            <a:r>
              <a:rPr lang="en-US" altLang="ja-JP" sz="2400" dirty="0" smtClean="0"/>
              <a:t>19</a:t>
            </a:r>
            <a:r>
              <a:rPr lang="ja-JP" altLang="en-US" sz="2400" dirty="0" smtClean="0"/>
              <a:t>人） </a:t>
            </a:r>
            <a:r>
              <a:rPr lang="en-US" altLang="ja-JP" sz="2400" dirty="0" smtClean="0"/>
              <a:t/>
            </a:r>
            <a:br>
              <a:rPr lang="en-US" altLang="ja-JP" sz="2400" dirty="0" smtClean="0"/>
            </a:br>
            <a:r>
              <a:rPr lang="ja-JP" altLang="en-US" sz="2400" dirty="0" smtClean="0"/>
              <a:t>　　３．近所のごく少数の人とだけと面識・交流がある（４人以下） </a:t>
            </a:r>
            <a:r>
              <a:rPr lang="en-US" altLang="ja-JP" sz="2400" dirty="0" smtClean="0"/>
              <a:t/>
            </a:r>
            <a:br>
              <a:rPr lang="en-US" altLang="ja-JP" sz="2400" dirty="0" smtClean="0"/>
            </a:br>
            <a:r>
              <a:rPr lang="ja-JP" altLang="en-US" sz="2400" dirty="0" smtClean="0"/>
              <a:t>　　４．隣の人が誰かも知らない</a:t>
            </a:r>
            <a:endParaRPr kumimoji="1" lang="ja-JP" altLang="en-US" sz="2800" dirty="0"/>
          </a:p>
        </p:txBody>
      </p:sp>
    </p:spTree>
    <p:extLst>
      <p:ext uri="{BB962C8B-B14F-4D97-AF65-F5344CB8AC3E}">
        <p14:creationId xmlns:p14="http://schemas.microsoft.com/office/powerpoint/2010/main" val="147064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6362"/>
            <a:ext cx="8229600" cy="1143000"/>
          </a:xfrm>
        </p:spPr>
        <p:txBody>
          <a:bodyPr>
            <a:normAutofit/>
          </a:bodyPr>
          <a:lstStyle/>
          <a:p>
            <a:r>
              <a:rPr kumimoji="1" lang="ja-JP" altLang="en-US" sz="3600" dirty="0" smtClean="0">
                <a:solidFill>
                  <a:srgbClr val="FF0000"/>
                </a:solidFill>
              </a:rPr>
              <a:t>社会的な交流　</a:t>
            </a:r>
            <a:r>
              <a:rPr kumimoji="1" lang="ja-JP" altLang="en-US" sz="3600" dirty="0" smtClean="0">
                <a:solidFill>
                  <a:srgbClr val="FF33CC"/>
                </a:solidFill>
                <a:effectLst>
                  <a:outerShdw blurRad="38100" dist="38100" dir="2700000" algn="tl">
                    <a:srgbClr val="000000">
                      <a:alpha val="43137"/>
                    </a:srgbClr>
                  </a:outerShdw>
                </a:effectLst>
              </a:rPr>
              <a:t>（橋渡し型ＳＣ）</a:t>
            </a:r>
            <a:endParaRPr kumimoji="1" lang="ja-JP" altLang="en-US" sz="3600" dirty="0">
              <a:solidFill>
                <a:srgbClr val="FF33CC"/>
              </a:solidFill>
              <a:effectLst>
                <a:outerShdw blurRad="38100" dist="38100" dir="2700000" algn="tl">
                  <a:srgbClr val="000000">
                    <a:alpha val="43137"/>
                  </a:srgbClr>
                </a:outerShdw>
              </a:effectLst>
            </a:endParaRPr>
          </a:p>
        </p:txBody>
      </p:sp>
      <p:sp>
        <p:nvSpPr>
          <p:cNvPr id="3" name="コンテンツ プレースホルダ 2"/>
          <p:cNvSpPr>
            <a:spLocks noGrp="1"/>
          </p:cNvSpPr>
          <p:nvPr>
            <p:ph idx="1"/>
          </p:nvPr>
        </p:nvSpPr>
        <p:spPr>
          <a:xfrm>
            <a:off x="466724" y="819150"/>
            <a:ext cx="8677275" cy="5991225"/>
          </a:xfrm>
        </p:spPr>
        <p:txBody>
          <a:bodyPr>
            <a:noAutofit/>
          </a:bodyPr>
          <a:lstStyle/>
          <a:p>
            <a:pPr>
              <a:lnSpc>
                <a:spcPts val="3300"/>
              </a:lnSpc>
            </a:pPr>
            <a:r>
              <a:rPr lang="ja-JP" altLang="en-US" sz="2800" dirty="0" smtClean="0">
                <a:solidFill>
                  <a:srgbClr val="0000FF"/>
                </a:solidFill>
              </a:rPr>
              <a:t>友人・知人とのつきあい（学校や職場以外）について、どの程度の頻度でつきあいをされていますか？</a:t>
            </a:r>
            <a:r>
              <a:rPr lang="en-US" altLang="ja-JP" sz="2800" dirty="0" smtClean="0">
                <a:solidFill>
                  <a:srgbClr val="0000FF"/>
                </a:solidFill>
              </a:rPr>
              <a:t/>
            </a:r>
            <a:br>
              <a:rPr lang="en-US" altLang="ja-JP" sz="2800" dirty="0" smtClean="0">
                <a:solidFill>
                  <a:srgbClr val="0000FF"/>
                </a:solidFill>
              </a:rPr>
            </a:br>
            <a:r>
              <a:rPr lang="ja-JP" altLang="en-US" sz="2400" dirty="0" smtClean="0"/>
              <a:t>　　 １．日常的にある　（毎日～週に数回程度）</a:t>
            </a:r>
            <a:r>
              <a:rPr lang="en-US" altLang="ja-JP" sz="2400" dirty="0" smtClean="0"/>
              <a:t/>
            </a:r>
            <a:br>
              <a:rPr lang="en-US" altLang="ja-JP" sz="2400" dirty="0" smtClean="0"/>
            </a:br>
            <a:r>
              <a:rPr lang="ja-JP" altLang="en-US" sz="2400" dirty="0" smtClean="0"/>
              <a:t>　　 ２．ある程度頻繁にある　（週に１～月に数回程度） </a:t>
            </a:r>
            <a:r>
              <a:rPr lang="en-US" altLang="ja-JP" sz="2400" dirty="0" smtClean="0"/>
              <a:t/>
            </a:r>
            <a:br>
              <a:rPr lang="en-US" altLang="ja-JP" sz="2400" dirty="0" smtClean="0"/>
            </a:br>
            <a:r>
              <a:rPr lang="ja-JP" altLang="en-US" sz="2400" dirty="0" smtClean="0"/>
              <a:t>　　 ３．ときどきある　（月に１回～年に数回程度） </a:t>
            </a:r>
            <a:r>
              <a:rPr lang="en-US" altLang="ja-JP" sz="2400" dirty="0" smtClean="0"/>
              <a:t/>
            </a:r>
            <a:br>
              <a:rPr lang="en-US" altLang="ja-JP" sz="2400" dirty="0" smtClean="0"/>
            </a:br>
            <a:r>
              <a:rPr lang="ja-JP" altLang="en-US" sz="2400" dirty="0" smtClean="0"/>
              <a:t>　　 ４．めったにない　（年に１回～数年に１回程度） </a:t>
            </a:r>
            <a:r>
              <a:rPr lang="en-US" altLang="ja-JP" sz="2400" dirty="0" smtClean="0"/>
              <a:t/>
            </a:r>
            <a:br>
              <a:rPr lang="en-US" altLang="ja-JP" sz="2400" dirty="0" smtClean="0"/>
            </a:br>
            <a:r>
              <a:rPr lang="ja-JP" altLang="en-US" sz="2400" dirty="0" smtClean="0"/>
              <a:t>　　 ５．全くない　（もしくは，友人・知人はいない） </a:t>
            </a:r>
            <a:endParaRPr lang="en-US" altLang="ja-JP" sz="2800" dirty="0" smtClean="0"/>
          </a:p>
          <a:p>
            <a:pPr>
              <a:lnSpc>
                <a:spcPts val="3300"/>
              </a:lnSpc>
            </a:pPr>
            <a:r>
              <a:rPr lang="ja-JP" altLang="en-US" sz="2800" dirty="0" smtClean="0">
                <a:solidFill>
                  <a:srgbClr val="0000FF"/>
                </a:solidFill>
              </a:rPr>
              <a:t>親戚・親類とのつきあいについて，普段どの程度の</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頻度でつきあいをされていますか？</a:t>
            </a:r>
            <a:r>
              <a:rPr lang="en-US" altLang="ja-JP" sz="2800" dirty="0" smtClean="0">
                <a:solidFill>
                  <a:srgbClr val="0000FF"/>
                </a:solidFill>
              </a:rPr>
              <a:t/>
            </a:r>
            <a:br>
              <a:rPr lang="en-US" altLang="ja-JP" sz="2800" dirty="0" smtClean="0">
                <a:solidFill>
                  <a:srgbClr val="0000FF"/>
                </a:solidFill>
              </a:rPr>
            </a:br>
            <a:r>
              <a:rPr lang="ja-JP" altLang="en-US" sz="2400" dirty="0" smtClean="0"/>
              <a:t>　　 １．日常的にある　（毎日～週に数回程度）</a:t>
            </a:r>
            <a:r>
              <a:rPr lang="en-US" altLang="ja-JP" sz="2400" dirty="0" smtClean="0"/>
              <a:t/>
            </a:r>
            <a:br>
              <a:rPr lang="en-US" altLang="ja-JP" sz="2400" dirty="0" smtClean="0"/>
            </a:br>
            <a:r>
              <a:rPr lang="ja-JP" altLang="en-US" sz="2400" dirty="0" smtClean="0"/>
              <a:t>　　 ２．ある程度頻繁にある　（週に１～月に数回程度） </a:t>
            </a:r>
            <a:r>
              <a:rPr lang="en-US" altLang="ja-JP" sz="2400" dirty="0" smtClean="0"/>
              <a:t/>
            </a:r>
            <a:br>
              <a:rPr lang="en-US" altLang="ja-JP" sz="2400" dirty="0" smtClean="0"/>
            </a:br>
            <a:r>
              <a:rPr lang="ja-JP" altLang="en-US" sz="2400" dirty="0" smtClean="0"/>
              <a:t>　　 ３．ときどきある　（月に１回～年に数回程度） </a:t>
            </a:r>
            <a:r>
              <a:rPr lang="en-US" altLang="ja-JP" sz="2400" dirty="0" smtClean="0"/>
              <a:t/>
            </a:r>
            <a:br>
              <a:rPr lang="en-US" altLang="ja-JP" sz="2400" dirty="0" smtClean="0"/>
            </a:br>
            <a:r>
              <a:rPr lang="ja-JP" altLang="en-US" sz="2400" dirty="0" smtClean="0"/>
              <a:t>　　 ４．めったにない　（年に１回～数年に１回程度） </a:t>
            </a:r>
            <a:r>
              <a:rPr lang="en-US" altLang="ja-JP" sz="2400" dirty="0" smtClean="0"/>
              <a:t/>
            </a:r>
            <a:br>
              <a:rPr lang="en-US" altLang="ja-JP" sz="2400" dirty="0" smtClean="0"/>
            </a:br>
            <a:r>
              <a:rPr lang="ja-JP" altLang="en-US" sz="2400" dirty="0" smtClean="0"/>
              <a:t>　　 ５．全くない　（もしくは，友人・知人はいない） </a:t>
            </a:r>
            <a:r>
              <a:rPr lang="en-US" altLang="ja-JP" sz="2400" dirty="0" smtClean="0">
                <a:solidFill>
                  <a:srgbClr val="FF33CC"/>
                </a:solidFill>
              </a:rPr>
              <a:t/>
            </a:r>
            <a:br>
              <a:rPr lang="en-US" altLang="ja-JP" sz="2400" dirty="0" smtClean="0">
                <a:solidFill>
                  <a:srgbClr val="FF33CC"/>
                </a:solidFill>
              </a:rPr>
            </a:br>
            <a:endParaRPr kumimoji="1" lang="ja-JP" altLang="en-US" sz="2400" dirty="0">
              <a:solidFill>
                <a:srgbClr val="FF33CC"/>
              </a:solidFill>
            </a:endParaRPr>
          </a:p>
        </p:txBody>
      </p:sp>
    </p:spTree>
    <p:extLst>
      <p:ext uri="{BB962C8B-B14F-4D97-AF65-F5344CB8AC3E}">
        <p14:creationId xmlns:p14="http://schemas.microsoft.com/office/powerpoint/2010/main" val="302239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3766"/>
            <a:ext cx="8229600" cy="1143000"/>
          </a:xfrm>
        </p:spPr>
        <p:txBody>
          <a:bodyPr>
            <a:normAutofit/>
          </a:bodyPr>
          <a:lstStyle/>
          <a:p>
            <a:r>
              <a:rPr kumimoji="1" lang="ja-JP" altLang="en-US" sz="3600" dirty="0" smtClean="0">
                <a:solidFill>
                  <a:srgbClr val="FF0000"/>
                </a:solidFill>
              </a:rPr>
              <a:t>社会参加</a:t>
            </a:r>
            <a:endParaRPr kumimoji="1" lang="ja-JP" altLang="en-US" sz="3600" dirty="0">
              <a:solidFill>
                <a:srgbClr val="FF0000"/>
              </a:solidFill>
            </a:endParaRPr>
          </a:p>
        </p:txBody>
      </p:sp>
      <p:sp>
        <p:nvSpPr>
          <p:cNvPr id="3" name="コンテンツ プレースホルダ 2"/>
          <p:cNvSpPr>
            <a:spLocks noGrp="1"/>
          </p:cNvSpPr>
          <p:nvPr>
            <p:ph idx="1"/>
          </p:nvPr>
        </p:nvSpPr>
        <p:spPr>
          <a:xfrm>
            <a:off x="466724" y="1016904"/>
            <a:ext cx="8677275" cy="1344162"/>
          </a:xfrm>
        </p:spPr>
        <p:txBody>
          <a:bodyPr>
            <a:noAutofit/>
          </a:bodyPr>
          <a:lstStyle/>
          <a:p>
            <a:pPr>
              <a:lnSpc>
                <a:spcPts val="4000"/>
              </a:lnSpc>
              <a:spcBef>
                <a:spcPts val="2400"/>
              </a:spcBef>
            </a:pPr>
            <a:r>
              <a:rPr lang="ja-JP" altLang="en-US" sz="2800" dirty="0" smtClean="0">
                <a:solidFill>
                  <a:srgbClr val="0000FF"/>
                </a:solidFill>
              </a:rPr>
              <a:t>あなたは，地域で以下のような活動をしていますか</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a:t>
            </a:r>
            <a:r>
              <a:rPr lang="ja-JP" altLang="en-US" sz="2800" dirty="0" smtClean="0">
                <a:solidFill>
                  <a:srgbClr val="7030A0"/>
                </a:solidFill>
              </a:rPr>
              <a:t>１．はい　　２．いいえ　の二択で回答</a:t>
            </a:r>
            <a:r>
              <a:rPr lang="en-US" altLang="ja-JP" sz="2800" dirty="0" smtClean="0">
                <a:solidFill>
                  <a:srgbClr val="0000FF"/>
                </a:solidFill>
              </a:rPr>
              <a:t/>
            </a:r>
            <a:br>
              <a:rPr lang="en-US" altLang="ja-JP" sz="2800" dirty="0" smtClean="0">
                <a:solidFill>
                  <a:srgbClr val="0000FF"/>
                </a:solidFill>
              </a:rPr>
            </a:br>
            <a:r>
              <a:rPr lang="en-US" altLang="ja-JP" sz="2400" dirty="0" smtClean="0">
                <a:solidFill>
                  <a:srgbClr val="FF33CC"/>
                </a:solidFill>
              </a:rPr>
              <a:t/>
            </a:r>
            <a:br>
              <a:rPr lang="en-US" altLang="ja-JP" sz="2400" dirty="0" smtClean="0">
                <a:solidFill>
                  <a:srgbClr val="FF33CC"/>
                </a:solidFill>
              </a:rPr>
            </a:br>
            <a:endParaRPr kumimoji="1" lang="ja-JP" altLang="en-US" sz="2000" dirty="0">
              <a:solidFill>
                <a:srgbClr val="FF33CC"/>
              </a:solidFill>
            </a:endParaRPr>
          </a:p>
        </p:txBody>
      </p:sp>
      <p:sp>
        <p:nvSpPr>
          <p:cNvPr id="4" name="正方形/長方形 3"/>
          <p:cNvSpPr/>
          <p:nvPr/>
        </p:nvSpPr>
        <p:spPr>
          <a:xfrm>
            <a:off x="716508" y="2175601"/>
            <a:ext cx="8372901" cy="3990836"/>
          </a:xfrm>
          <a:prstGeom prst="rect">
            <a:avLst/>
          </a:prstGeom>
        </p:spPr>
        <p:txBody>
          <a:bodyPr wrap="square">
            <a:spAutoFit/>
          </a:bodyPr>
          <a:lstStyle/>
          <a:p>
            <a:pPr>
              <a:lnSpc>
                <a:spcPts val="4000"/>
              </a:lnSpc>
              <a:spcAft>
                <a:spcPts val="1200"/>
              </a:spcAft>
            </a:pPr>
            <a:r>
              <a:rPr lang="ja-JP" altLang="en-US" sz="2400" dirty="0" smtClean="0">
                <a:solidFill>
                  <a:srgbClr val="0000FF"/>
                </a:solidFill>
              </a:rPr>
              <a:t>　</a:t>
            </a:r>
            <a:r>
              <a:rPr lang="ja-JP" altLang="en-US" sz="2800" dirty="0" smtClean="0"/>
              <a:t>地縁的な活動　</a:t>
            </a:r>
            <a:r>
              <a:rPr lang="ja-JP" altLang="en-US" sz="2800" dirty="0" smtClean="0">
                <a:solidFill>
                  <a:srgbClr val="FF33CC"/>
                </a:solidFill>
                <a:effectLst>
                  <a:outerShdw blurRad="38100" dist="38100" dir="2700000" algn="tl">
                    <a:srgbClr val="000000">
                      <a:alpha val="43137"/>
                    </a:srgbClr>
                  </a:outerShdw>
                </a:effectLst>
              </a:rPr>
              <a:t>（結束型ＳＣ）</a:t>
            </a:r>
            <a:r>
              <a:rPr lang="en-US" altLang="ja-JP" sz="2800" dirty="0" smtClean="0">
                <a:solidFill>
                  <a:srgbClr val="FF33CC"/>
                </a:solidFill>
                <a:effectLst>
                  <a:outerShdw blurRad="38100" dist="38100" dir="2700000" algn="tl">
                    <a:srgbClr val="000000">
                      <a:alpha val="43137"/>
                    </a:srgbClr>
                  </a:outerShdw>
                </a:effectLst>
              </a:rPr>
              <a:t/>
            </a:r>
            <a:br>
              <a:rPr lang="en-US" altLang="ja-JP" sz="2800" dirty="0" smtClean="0">
                <a:solidFill>
                  <a:srgbClr val="FF33CC"/>
                </a:solidFill>
                <a:effectLst>
                  <a:outerShdw blurRad="38100" dist="38100" dir="2700000" algn="tl">
                    <a:srgbClr val="000000">
                      <a:alpha val="43137"/>
                    </a:srgbClr>
                  </a:outerShdw>
                </a:effectLst>
              </a:rPr>
            </a:br>
            <a:r>
              <a:rPr lang="ja-JP" altLang="en-US" sz="2800" dirty="0" smtClean="0">
                <a:solidFill>
                  <a:srgbClr val="FF33CC"/>
                </a:solidFill>
                <a:effectLst>
                  <a:outerShdw blurRad="38100" dist="38100" dir="2700000" algn="tl">
                    <a:srgbClr val="000000">
                      <a:alpha val="43137"/>
                    </a:srgbClr>
                  </a:outerShdw>
                </a:effectLst>
              </a:rPr>
              <a:t>　</a:t>
            </a:r>
            <a:r>
              <a:rPr lang="ja-JP" altLang="en-US" sz="2400" dirty="0" smtClean="0"/>
              <a:t>　</a:t>
            </a:r>
            <a:r>
              <a:rPr lang="ja-JP" altLang="en-US" sz="2400" dirty="0" smtClean="0">
                <a:solidFill>
                  <a:srgbClr val="0000FF"/>
                </a:solidFill>
              </a:rPr>
              <a:t>　（自治会、町内会、婦人会、老人会、青年団、子ども会等）</a:t>
            </a:r>
            <a:endParaRPr lang="en-US" altLang="ja-JP" sz="2400" dirty="0" smtClean="0">
              <a:solidFill>
                <a:srgbClr val="0000FF"/>
              </a:solidFill>
            </a:endParaRPr>
          </a:p>
          <a:p>
            <a:pPr>
              <a:lnSpc>
                <a:spcPts val="4000"/>
              </a:lnSpc>
              <a:spcAft>
                <a:spcPts val="1200"/>
              </a:spcAft>
            </a:pPr>
            <a:r>
              <a:rPr lang="ja-JP" altLang="en-US" sz="2400" dirty="0" smtClean="0">
                <a:solidFill>
                  <a:srgbClr val="0000FF"/>
                </a:solidFill>
              </a:rPr>
              <a:t>　</a:t>
            </a:r>
            <a:r>
              <a:rPr lang="ja-JP" altLang="en-US" sz="2800" dirty="0" smtClean="0"/>
              <a:t>ボランティア・ＮＰＯ・市民活動 </a:t>
            </a:r>
            <a:r>
              <a:rPr lang="ja-JP" altLang="en-US" sz="2800" dirty="0"/>
              <a:t>　</a:t>
            </a:r>
            <a:r>
              <a:rPr lang="ja-JP" altLang="en-US" sz="2800" dirty="0" smtClean="0">
                <a:solidFill>
                  <a:srgbClr val="FF33CC"/>
                </a:solidFill>
                <a:effectLst>
                  <a:outerShdw blurRad="38100" dist="38100" dir="2700000" algn="tl">
                    <a:srgbClr val="000000">
                      <a:alpha val="43137"/>
                    </a:srgbClr>
                  </a:outerShdw>
                </a:effectLst>
              </a:rPr>
              <a:t>（橋渡し型</a:t>
            </a:r>
            <a:r>
              <a:rPr lang="ja-JP" altLang="en-US" sz="2800" dirty="0">
                <a:solidFill>
                  <a:srgbClr val="FF33CC"/>
                </a:solidFill>
                <a:effectLst>
                  <a:outerShdw blurRad="38100" dist="38100" dir="2700000" algn="tl">
                    <a:srgbClr val="000000">
                      <a:alpha val="43137"/>
                    </a:srgbClr>
                  </a:outerShdw>
                </a:effectLst>
              </a:rPr>
              <a:t>ＳＣ</a:t>
            </a:r>
            <a:r>
              <a:rPr lang="ja-JP" altLang="en-US" sz="2800" dirty="0" smtClean="0">
                <a:solidFill>
                  <a:srgbClr val="FF33CC"/>
                </a:solidFill>
                <a:effectLst>
                  <a:outerShdw blurRad="38100" dist="38100" dir="2700000" algn="tl">
                    <a:srgbClr val="000000">
                      <a:alpha val="43137"/>
                    </a:srgbClr>
                  </a:outerShdw>
                </a:effectLst>
              </a:rPr>
              <a:t>）</a:t>
            </a:r>
            <a:r>
              <a:rPr lang="en-US" altLang="ja-JP" sz="2800" dirty="0" smtClean="0">
                <a:solidFill>
                  <a:srgbClr val="FF33CC"/>
                </a:solidFill>
                <a:effectLst>
                  <a:outerShdw blurRad="38100" dist="38100" dir="2700000" algn="tl">
                    <a:srgbClr val="000000">
                      <a:alpha val="43137"/>
                    </a:srgbClr>
                  </a:outerShdw>
                </a:effectLst>
              </a:rPr>
              <a:t/>
            </a:r>
            <a:br>
              <a:rPr lang="en-US" altLang="ja-JP" sz="2800" dirty="0" smtClean="0">
                <a:solidFill>
                  <a:srgbClr val="FF33CC"/>
                </a:solidFill>
                <a:effectLst>
                  <a:outerShdw blurRad="38100" dist="38100" dir="2700000" algn="tl">
                    <a:srgbClr val="000000">
                      <a:alpha val="43137"/>
                    </a:srgbClr>
                  </a:outerShdw>
                </a:effectLst>
              </a:rPr>
            </a:br>
            <a:r>
              <a:rPr lang="ja-JP" altLang="en-US" sz="2400" dirty="0" smtClean="0">
                <a:solidFill>
                  <a:srgbClr val="0000FF"/>
                </a:solidFill>
              </a:rPr>
              <a:t>　　</a:t>
            </a:r>
            <a:r>
              <a:rPr lang="ja-JP" altLang="en-US" sz="2400" dirty="0" smtClean="0">
                <a:solidFill>
                  <a:srgbClr val="FF33CC"/>
                </a:solidFill>
              </a:rPr>
              <a:t>　</a:t>
            </a:r>
            <a:r>
              <a:rPr lang="ja-JP" altLang="en-US" sz="2400" dirty="0" smtClean="0">
                <a:solidFill>
                  <a:srgbClr val="0000FF"/>
                </a:solidFill>
              </a:rPr>
              <a:t>（まちづくり，高齢者・障害者福祉や子育て支援，スポーツ</a:t>
            </a:r>
            <a:r>
              <a:rPr lang="en-US" altLang="ja-JP" sz="2400" dirty="0" smtClean="0">
                <a:solidFill>
                  <a:srgbClr val="0000FF"/>
                </a:solidFill>
              </a:rPr>
              <a:t/>
            </a:r>
            <a:br>
              <a:rPr lang="en-US" altLang="ja-JP" sz="2400" dirty="0" smtClean="0">
                <a:solidFill>
                  <a:srgbClr val="0000FF"/>
                </a:solidFill>
              </a:rPr>
            </a:br>
            <a:r>
              <a:rPr lang="ja-JP" altLang="en-US" sz="2400" dirty="0" smtClean="0">
                <a:solidFill>
                  <a:srgbClr val="0000FF"/>
                </a:solidFill>
              </a:rPr>
              <a:t>　　　　指導，防犯・防災，美化，環境，国際協力，提言活動等）</a:t>
            </a:r>
            <a:endParaRPr lang="en-US" altLang="ja-JP" sz="2400" dirty="0" smtClean="0">
              <a:solidFill>
                <a:srgbClr val="0000FF"/>
              </a:solidFill>
            </a:endParaRPr>
          </a:p>
          <a:p>
            <a:pPr>
              <a:lnSpc>
                <a:spcPts val="4000"/>
              </a:lnSpc>
              <a:spcAft>
                <a:spcPts val="1200"/>
              </a:spcAft>
            </a:pPr>
            <a:r>
              <a:rPr lang="ja-JP" altLang="en-US" sz="2400" dirty="0">
                <a:solidFill>
                  <a:srgbClr val="FF33CC"/>
                </a:solidFill>
              </a:rPr>
              <a:t>　</a:t>
            </a:r>
            <a:r>
              <a:rPr lang="ja-JP" altLang="en-US" sz="2800" dirty="0"/>
              <a:t>スポーツ・趣味・娯楽</a:t>
            </a:r>
            <a:r>
              <a:rPr lang="ja-JP" altLang="en-US" sz="2800" dirty="0" smtClean="0"/>
              <a:t>活動</a:t>
            </a:r>
            <a:r>
              <a:rPr lang="ja-JP" altLang="en-US" sz="3200" dirty="0" smtClean="0"/>
              <a:t>　</a:t>
            </a:r>
            <a:r>
              <a:rPr lang="ja-JP" altLang="en-US" sz="2800" dirty="0" smtClean="0">
                <a:solidFill>
                  <a:srgbClr val="FF33CC"/>
                </a:solidFill>
                <a:effectLst>
                  <a:outerShdw blurRad="38100" dist="38100" dir="2700000" algn="tl">
                    <a:srgbClr val="000000">
                      <a:alpha val="43137"/>
                    </a:srgbClr>
                  </a:outerShdw>
                </a:effectLst>
              </a:rPr>
              <a:t>（橋渡し型</a:t>
            </a:r>
            <a:r>
              <a:rPr lang="ja-JP" altLang="en-US" sz="2800" dirty="0">
                <a:solidFill>
                  <a:srgbClr val="FF33CC"/>
                </a:solidFill>
                <a:effectLst>
                  <a:outerShdw blurRad="38100" dist="38100" dir="2700000" algn="tl">
                    <a:srgbClr val="000000">
                      <a:alpha val="43137"/>
                    </a:srgbClr>
                  </a:outerShdw>
                </a:effectLst>
              </a:rPr>
              <a:t>ＳＣ</a:t>
            </a:r>
            <a:r>
              <a:rPr lang="ja-JP" altLang="en-US" sz="2800" dirty="0" smtClean="0">
                <a:solidFill>
                  <a:srgbClr val="FF33CC"/>
                </a:solidFill>
                <a:effectLst>
                  <a:outerShdw blurRad="38100" dist="38100" dir="2700000" algn="tl">
                    <a:srgbClr val="000000">
                      <a:alpha val="43137"/>
                    </a:srgbClr>
                  </a:outerShdw>
                </a:effectLst>
              </a:rPr>
              <a:t>）</a:t>
            </a:r>
            <a:r>
              <a:rPr lang="en-US" altLang="ja-JP" sz="2800" dirty="0" smtClean="0">
                <a:solidFill>
                  <a:srgbClr val="FF33CC"/>
                </a:solidFill>
                <a:effectLst>
                  <a:outerShdw blurRad="38100" dist="38100" dir="2700000" algn="tl">
                    <a:srgbClr val="000000">
                      <a:alpha val="43137"/>
                    </a:srgbClr>
                  </a:outerShdw>
                </a:effectLst>
              </a:rPr>
              <a:t/>
            </a:r>
            <a:br>
              <a:rPr lang="en-US" altLang="ja-JP" sz="2800" dirty="0" smtClean="0">
                <a:solidFill>
                  <a:srgbClr val="FF33CC"/>
                </a:solidFill>
                <a:effectLst>
                  <a:outerShdw blurRad="38100" dist="38100" dir="2700000" algn="tl">
                    <a:srgbClr val="000000">
                      <a:alpha val="43137"/>
                    </a:srgbClr>
                  </a:outerShdw>
                </a:effectLst>
              </a:rPr>
            </a:br>
            <a:r>
              <a:rPr lang="ja-JP" altLang="en-US" sz="2400" dirty="0" smtClean="0">
                <a:solidFill>
                  <a:srgbClr val="FF33CC"/>
                </a:solidFill>
                <a:effectLst>
                  <a:outerShdw blurRad="38100" dist="38100" dir="2700000" algn="tl">
                    <a:srgbClr val="000000">
                      <a:alpha val="43137"/>
                    </a:srgbClr>
                  </a:outerShdw>
                </a:effectLst>
              </a:rPr>
              <a:t>　</a:t>
            </a:r>
            <a:r>
              <a:rPr lang="ja-JP" altLang="en-US" sz="2400" dirty="0">
                <a:solidFill>
                  <a:srgbClr val="0000FF"/>
                </a:solidFill>
              </a:rPr>
              <a:t>　</a:t>
            </a:r>
            <a:r>
              <a:rPr lang="ja-JP" altLang="en-US" sz="2400" dirty="0">
                <a:solidFill>
                  <a:srgbClr val="FF33CC"/>
                </a:solidFill>
              </a:rPr>
              <a:t>　</a:t>
            </a:r>
            <a:r>
              <a:rPr lang="ja-JP" altLang="en-US" sz="2400" dirty="0">
                <a:solidFill>
                  <a:srgbClr val="0000FF"/>
                </a:solidFill>
              </a:rPr>
              <a:t>（各種スポーツ，芸術文化活動，生涯学習など） </a:t>
            </a:r>
            <a:endParaRPr lang="ja-JP" altLang="en-US" sz="2400" dirty="0"/>
          </a:p>
        </p:txBody>
      </p:sp>
    </p:spTree>
    <p:extLst>
      <p:ext uri="{BB962C8B-B14F-4D97-AF65-F5344CB8AC3E}">
        <p14:creationId xmlns:p14="http://schemas.microsoft.com/office/powerpoint/2010/main" val="1963861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88"/>
            <a:ext cx="8229600" cy="1143000"/>
          </a:xfrm>
        </p:spPr>
        <p:txBody>
          <a:bodyPr>
            <a:noAutofit/>
          </a:bodyPr>
          <a:lstStyle/>
          <a:p>
            <a:r>
              <a:rPr lang="ja-JP" altLang="ja-JP" sz="3600" dirty="0">
                <a:solidFill>
                  <a:srgbClr val="FF0000"/>
                </a:solidFill>
              </a:rPr>
              <a:t>ソーシャル・キャピタルに影響</a:t>
            </a:r>
            <a:r>
              <a:rPr lang="ja-JP" altLang="ja-JP" sz="3600" dirty="0" smtClean="0">
                <a:solidFill>
                  <a:srgbClr val="FF0000"/>
                </a:solidFill>
              </a:rPr>
              <a:t>する</a:t>
            </a:r>
            <a:r>
              <a:rPr lang="en-US" altLang="ja-JP" sz="3600" dirty="0" smtClean="0">
                <a:solidFill>
                  <a:srgbClr val="FF0000"/>
                </a:solidFill>
              </a:rPr>
              <a:t/>
            </a:r>
            <a:br>
              <a:rPr lang="en-US" altLang="ja-JP" sz="3600" dirty="0" smtClean="0">
                <a:solidFill>
                  <a:srgbClr val="FF0000"/>
                </a:solidFill>
              </a:rPr>
            </a:br>
            <a:r>
              <a:rPr lang="ja-JP" altLang="ja-JP" sz="3600" dirty="0" smtClean="0">
                <a:solidFill>
                  <a:srgbClr val="FF0000"/>
                </a:solidFill>
              </a:rPr>
              <a:t>要因</a:t>
            </a:r>
            <a:r>
              <a:rPr lang="ja-JP" altLang="ja-JP" sz="3600" dirty="0">
                <a:solidFill>
                  <a:srgbClr val="FF0000"/>
                </a:solidFill>
              </a:rPr>
              <a:t>についての情報</a:t>
            </a:r>
            <a:r>
              <a:rPr lang="ja-JP" altLang="ja-JP" sz="3600" dirty="0" smtClean="0">
                <a:solidFill>
                  <a:srgbClr val="FF0000"/>
                </a:solidFill>
              </a:rPr>
              <a:t>収集</a:t>
            </a:r>
            <a:r>
              <a:rPr lang="ja-JP" altLang="en-US" sz="3600" dirty="0" smtClean="0">
                <a:solidFill>
                  <a:srgbClr val="FF0000"/>
                </a:solidFill>
              </a:rPr>
              <a:t>も重要</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1164773"/>
            <a:ext cx="8229600" cy="5867399"/>
          </a:xfrm>
        </p:spPr>
        <p:txBody>
          <a:bodyPr>
            <a:noAutofit/>
          </a:bodyPr>
          <a:lstStyle/>
          <a:p>
            <a:pPr marL="0" indent="0">
              <a:lnSpc>
                <a:spcPts val="3200"/>
              </a:lnSpc>
              <a:buNone/>
            </a:pPr>
            <a:r>
              <a:rPr lang="ja-JP" altLang="ja-JP" dirty="0">
                <a:solidFill>
                  <a:srgbClr val="0000FF"/>
                </a:solidFill>
              </a:rPr>
              <a:t>１．地域の人々が交流できる</a:t>
            </a:r>
            <a:r>
              <a:rPr lang="ja-JP" altLang="ja-JP" dirty="0" smtClean="0">
                <a:solidFill>
                  <a:srgbClr val="0000FF"/>
                </a:solidFill>
              </a:rPr>
              <a:t>拠点</a:t>
            </a:r>
            <a:endParaRPr lang="en-US" altLang="ja-JP" dirty="0" smtClean="0">
              <a:solidFill>
                <a:srgbClr val="0000FF"/>
              </a:solidFill>
            </a:endParaRPr>
          </a:p>
          <a:p>
            <a:pPr marL="0" indent="0">
              <a:lnSpc>
                <a:spcPts val="3200"/>
              </a:lnSpc>
              <a:buNone/>
            </a:pPr>
            <a:r>
              <a:rPr lang="ja-JP" altLang="ja-JP" sz="2800" dirty="0"/>
              <a:t>　</a:t>
            </a:r>
            <a:r>
              <a:rPr lang="ja-JP" altLang="en-US" sz="2800" dirty="0" smtClean="0"/>
              <a:t>　</a:t>
            </a:r>
            <a:r>
              <a:rPr lang="ja-JP" altLang="ja-JP" sz="2800" dirty="0" smtClean="0">
                <a:solidFill>
                  <a:srgbClr val="FF33CC"/>
                </a:solidFill>
              </a:rPr>
              <a:t>公共</a:t>
            </a:r>
            <a:r>
              <a:rPr lang="ja-JP" altLang="ja-JP" sz="2800" dirty="0">
                <a:solidFill>
                  <a:srgbClr val="FF33CC"/>
                </a:solidFill>
              </a:rPr>
              <a:t>施設の柔軟な</a:t>
            </a:r>
            <a:r>
              <a:rPr lang="ja-JP" altLang="ja-JP" sz="2800" dirty="0" smtClean="0">
                <a:solidFill>
                  <a:srgbClr val="FF33CC"/>
                </a:solidFill>
              </a:rPr>
              <a:t>運営</a:t>
            </a:r>
            <a:r>
              <a:rPr lang="en-US" altLang="ja-JP" sz="2800" dirty="0" smtClean="0">
                <a:solidFill>
                  <a:srgbClr val="FF33CC"/>
                </a:solidFill>
              </a:rPr>
              <a:t/>
            </a:r>
            <a:br>
              <a:rPr lang="en-US" altLang="ja-JP" sz="2800" dirty="0" smtClean="0">
                <a:solidFill>
                  <a:srgbClr val="FF33CC"/>
                </a:solidFill>
              </a:rPr>
            </a:br>
            <a:r>
              <a:rPr lang="ja-JP" altLang="ja-JP" sz="2800" dirty="0"/>
              <a:t>　　</a:t>
            </a:r>
            <a:r>
              <a:rPr lang="ja-JP" altLang="en-US" sz="2800" dirty="0" smtClean="0"/>
              <a:t>　</a:t>
            </a:r>
            <a:r>
              <a:rPr lang="ja-JP" altLang="ja-JP" sz="2800" dirty="0"/>
              <a:t>　学校や幼稚園の施設の夜間</a:t>
            </a:r>
            <a:r>
              <a:rPr lang="ja-JP" altLang="ja-JP" sz="2800" dirty="0" smtClean="0"/>
              <a:t>開放</a:t>
            </a:r>
            <a:r>
              <a:rPr lang="en-US" altLang="ja-JP" sz="2800" dirty="0" smtClean="0"/>
              <a:t/>
            </a:r>
            <a:br>
              <a:rPr lang="en-US" altLang="ja-JP" sz="2800" dirty="0" smtClean="0"/>
            </a:br>
            <a:r>
              <a:rPr lang="ja-JP" altLang="ja-JP" sz="2800" dirty="0"/>
              <a:t>　　</a:t>
            </a:r>
            <a:r>
              <a:rPr lang="ja-JP" altLang="en-US" sz="2800" dirty="0" smtClean="0"/>
              <a:t>　</a:t>
            </a:r>
            <a:r>
              <a:rPr lang="ja-JP" altLang="ja-JP" sz="2800" dirty="0"/>
              <a:t>　公民館や市民センター等の開館時間の</a:t>
            </a:r>
            <a:r>
              <a:rPr lang="ja-JP" altLang="ja-JP" sz="2800" dirty="0" smtClean="0"/>
              <a:t>延長</a:t>
            </a:r>
            <a:r>
              <a:rPr lang="en-US" altLang="ja-JP" sz="2800" dirty="0" smtClean="0"/>
              <a:t/>
            </a:r>
            <a:br>
              <a:rPr lang="en-US" altLang="ja-JP" sz="2800" dirty="0" smtClean="0"/>
            </a:br>
            <a:r>
              <a:rPr lang="ja-JP" altLang="ja-JP" sz="2800" dirty="0"/>
              <a:t>　　</a:t>
            </a:r>
            <a:r>
              <a:rPr lang="ja-JP" altLang="en-US" sz="2800" dirty="0" smtClean="0"/>
              <a:t>　</a:t>
            </a:r>
            <a:r>
              <a:rPr lang="ja-JP" altLang="ja-JP" sz="2800" dirty="0"/>
              <a:t>　</a:t>
            </a:r>
            <a:r>
              <a:rPr lang="ja-JP" altLang="en-US" sz="2800" dirty="0" smtClean="0"/>
              <a:t>施設</a:t>
            </a:r>
            <a:r>
              <a:rPr lang="ja-JP" altLang="ja-JP" sz="2800" dirty="0" smtClean="0"/>
              <a:t>利用</a:t>
            </a:r>
            <a:r>
              <a:rPr lang="ja-JP" altLang="ja-JP" sz="2800" dirty="0"/>
              <a:t>申し込みの</a:t>
            </a:r>
            <a:r>
              <a:rPr lang="ja-JP" altLang="ja-JP" sz="2800" dirty="0" smtClean="0"/>
              <a:t>簡素化</a:t>
            </a:r>
            <a:r>
              <a:rPr lang="ja-JP" altLang="en-US" sz="2800" dirty="0" smtClean="0"/>
              <a:t>（ネットで可能に）</a:t>
            </a:r>
            <a:endParaRPr lang="en-US" altLang="ja-JP" sz="2800" dirty="0" smtClean="0"/>
          </a:p>
          <a:p>
            <a:pPr marL="0" indent="0">
              <a:lnSpc>
                <a:spcPts val="3200"/>
              </a:lnSpc>
              <a:buNone/>
            </a:pPr>
            <a:r>
              <a:rPr lang="ja-JP" altLang="en-US" sz="2800" dirty="0" smtClean="0"/>
              <a:t>　　</a:t>
            </a:r>
            <a:r>
              <a:rPr lang="ja-JP" altLang="ja-JP" sz="2800" dirty="0" smtClean="0">
                <a:solidFill>
                  <a:srgbClr val="FF33CC"/>
                </a:solidFill>
              </a:rPr>
              <a:t>民間</a:t>
            </a:r>
            <a:r>
              <a:rPr lang="ja-JP" altLang="ja-JP" sz="2800" dirty="0">
                <a:solidFill>
                  <a:srgbClr val="FF33CC"/>
                </a:solidFill>
              </a:rPr>
              <a:t>企業の場所の</a:t>
            </a:r>
            <a:r>
              <a:rPr lang="ja-JP" altLang="ja-JP" sz="2800" dirty="0" smtClean="0">
                <a:solidFill>
                  <a:srgbClr val="FF33CC"/>
                </a:solidFill>
              </a:rPr>
              <a:t>提供</a:t>
            </a:r>
            <a:r>
              <a:rPr lang="en-US" altLang="ja-JP" sz="2800" dirty="0" smtClean="0">
                <a:solidFill>
                  <a:srgbClr val="FF33CC"/>
                </a:solidFill>
              </a:rPr>
              <a:t/>
            </a:r>
            <a:br>
              <a:rPr lang="en-US" altLang="ja-JP" sz="2800" dirty="0" smtClean="0">
                <a:solidFill>
                  <a:srgbClr val="FF33CC"/>
                </a:solidFill>
              </a:rPr>
            </a:br>
            <a:r>
              <a:rPr lang="ja-JP" altLang="ja-JP" sz="2800" dirty="0"/>
              <a:t>　　</a:t>
            </a:r>
            <a:r>
              <a:rPr lang="ja-JP" altLang="en-US" sz="2800" dirty="0" smtClean="0"/>
              <a:t>　</a:t>
            </a:r>
            <a:r>
              <a:rPr lang="ja-JP" altLang="ja-JP" sz="2800" dirty="0"/>
              <a:t>　スーパーでの子育てイベントの</a:t>
            </a:r>
            <a:r>
              <a:rPr lang="ja-JP" altLang="ja-JP" sz="2800" dirty="0" smtClean="0"/>
              <a:t>開催</a:t>
            </a:r>
            <a:r>
              <a:rPr lang="en-US" altLang="ja-JP" sz="2800" dirty="0" smtClean="0"/>
              <a:t/>
            </a:r>
            <a:br>
              <a:rPr lang="en-US" altLang="ja-JP" sz="2800" dirty="0" smtClean="0"/>
            </a:br>
            <a:r>
              <a:rPr lang="ja-JP" altLang="ja-JP" sz="2800" dirty="0"/>
              <a:t>　　</a:t>
            </a:r>
            <a:r>
              <a:rPr lang="ja-JP" altLang="en-US" sz="2800" dirty="0" smtClean="0"/>
              <a:t>　</a:t>
            </a:r>
            <a:r>
              <a:rPr lang="ja-JP" altLang="ja-JP" sz="2800" dirty="0"/>
              <a:t>　商店街の空き店舗の</a:t>
            </a:r>
            <a:r>
              <a:rPr lang="ja-JP" altLang="ja-JP" sz="2800" dirty="0" smtClean="0"/>
              <a:t>活用</a:t>
            </a:r>
            <a:r>
              <a:rPr lang="en-US" altLang="ja-JP" sz="2800" dirty="0" smtClean="0"/>
              <a:t/>
            </a:r>
            <a:br>
              <a:rPr lang="en-US" altLang="ja-JP" sz="2800" dirty="0" smtClean="0"/>
            </a:br>
            <a:r>
              <a:rPr lang="ja-JP" altLang="en-US" sz="2800" dirty="0" smtClean="0"/>
              <a:t>　　　　</a:t>
            </a:r>
            <a:r>
              <a:rPr lang="ja-JP" altLang="ja-JP" sz="2800" dirty="0" smtClean="0"/>
              <a:t>喫茶店</a:t>
            </a:r>
            <a:r>
              <a:rPr lang="ja-JP" altLang="ja-JP" sz="2800" dirty="0"/>
              <a:t>やカラオケボックスの休業日の借り上げ</a:t>
            </a:r>
          </a:p>
          <a:p>
            <a:pPr marL="0" indent="0">
              <a:lnSpc>
                <a:spcPts val="3200"/>
              </a:lnSpc>
              <a:buNone/>
            </a:pPr>
            <a:r>
              <a:rPr lang="ja-JP" altLang="ja-JP" dirty="0">
                <a:solidFill>
                  <a:srgbClr val="0000FF"/>
                </a:solidFill>
              </a:rPr>
              <a:t>２．異世代の交流の</a:t>
            </a:r>
            <a:r>
              <a:rPr lang="ja-JP" altLang="ja-JP" dirty="0" smtClean="0">
                <a:solidFill>
                  <a:srgbClr val="0000FF"/>
                </a:solidFill>
              </a:rPr>
              <a:t>機会</a:t>
            </a:r>
            <a:r>
              <a:rPr lang="en-US" altLang="ja-JP" dirty="0" smtClean="0">
                <a:solidFill>
                  <a:srgbClr val="0000FF"/>
                </a:solidFill>
              </a:rPr>
              <a:t/>
            </a:r>
            <a:br>
              <a:rPr lang="en-US" altLang="ja-JP" dirty="0" smtClean="0">
                <a:solidFill>
                  <a:srgbClr val="0000FF"/>
                </a:solidFill>
              </a:rPr>
            </a:br>
            <a:r>
              <a:rPr lang="ja-JP" altLang="en-US" sz="2800" dirty="0" smtClean="0"/>
              <a:t>　　</a:t>
            </a:r>
            <a:r>
              <a:rPr lang="ja-JP" altLang="ja-JP" sz="2800" dirty="0" smtClean="0">
                <a:solidFill>
                  <a:srgbClr val="FF33CC"/>
                </a:solidFill>
              </a:rPr>
              <a:t>子育て</a:t>
            </a:r>
            <a:r>
              <a:rPr lang="ja-JP" altLang="ja-JP" sz="2800" dirty="0">
                <a:solidFill>
                  <a:srgbClr val="FF33CC"/>
                </a:solidFill>
              </a:rPr>
              <a:t>イベントに，</a:t>
            </a:r>
            <a:r>
              <a:rPr lang="ja-JP" altLang="ja-JP" sz="2800" dirty="0" smtClean="0">
                <a:solidFill>
                  <a:srgbClr val="FF33CC"/>
                </a:solidFill>
              </a:rPr>
              <a:t>自治会役員</a:t>
            </a:r>
            <a:r>
              <a:rPr lang="ja-JP" altLang="ja-JP" sz="2800" dirty="0">
                <a:solidFill>
                  <a:srgbClr val="FF33CC"/>
                </a:solidFill>
              </a:rPr>
              <a:t>や老人クラブも</a:t>
            </a:r>
            <a:r>
              <a:rPr lang="ja-JP" altLang="ja-JP" sz="2800" dirty="0" smtClean="0">
                <a:solidFill>
                  <a:srgbClr val="FF33CC"/>
                </a:solidFill>
              </a:rPr>
              <a:t>参加</a:t>
            </a:r>
            <a:r>
              <a:rPr lang="en-US" altLang="ja-JP" sz="2800" dirty="0" smtClean="0">
                <a:solidFill>
                  <a:srgbClr val="FF33CC"/>
                </a:solidFill>
              </a:rPr>
              <a:t/>
            </a:r>
            <a:br>
              <a:rPr lang="en-US" altLang="ja-JP" sz="2800" dirty="0" smtClean="0">
                <a:solidFill>
                  <a:srgbClr val="FF33CC"/>
                </a:solidFill>
              </a:rPr>
            </a:br>
            <a:r>
              <a:rPr lang="ja-JP" altLang="en-US" sz="2800" dirty="0" smtClean="0">
                <a:solidFill>
                  <a:srgbClr val="FF33CC"/>
                </a:solidFill>
              </a:rPr>
              <a:t>　　</a:t>
            </a:r>
            <a:r>
              <a:rPr lang="ja-JP" altLang="ja-JP" sz="2800" dirty="0" smtClean="0">
                <a:solidFill>
                  <a:srgbClr val="FF33CC"/>
                </a:solidFill>
              </a:rPr>
              <a:t>地域</a:t>
            </a:r>
            <a:r>
              <a:rPr lang="ja-JP" altLang="ja-JP" sz="2800" dirty="0">
                <a:solidFill>
                  <a:srgbClr val="FF33CC"/>
                </a:solidFill>
              </a:rPr>
              <a:t>の自治会の集まりにＰＴＡが参加して，</a:t>
            </a:r>
            <a:r>
              <a:rPr lang="ja-JP" altLang="ja-JP" sz="2800" dirty="0" smtClean="0">
                <a:solidFill>
                  <a:srgbClr val="FF33CC"/>
                </a:solidFill>
              </a:rPr>
              <a:t>交流</a:t>
            </a:r>
            <a:endParaRPr lang="en-US" altLang="ja-JP" sz="2800" dirty="0" smtClean="0">
              <a:solidFill>
                <a:srgbClr val="FF33CC"/>
              </a:solidFill>
            </a:endParaRPr>
          </a:p>
          <a:p>
            <a:pPr marL="0" indent="0">
              <a:lnSpc>
                <a:spcPts val="3200"/>
              </a:lnSpc>
              <a:buNone/>
            </a:pPr>
            <a:r>
              <a:rPr lang="ja-JP" altLang="ja-JP" dirty="0" smtClean="0">
                <a:solidFill>
                  <a:srgbClr val="0000FF"/>
                </a:solidFill>
              </a:rPr>
              <a:t>３</a:t>
            </a:r>
            <a:r>
              <a:rPr lang="ja-JP" altLang="ja-JP" dirty="0">
                <a:solidFill>
                  <a:srgbClr val="0000FF"/>
                </a:solidFill>
              </a:rPr>
              <a:t>．身近な自然や文化に触れる</a:t>
            </a:r>
            <a:r>
              <a:rPr lang="ja-JP" altLang="ja-JP" dirty="0" smtClean="0">
                <a:solidFill>
                  <a:srgbClr val="0000FF"/>
                </a:solidFill>
              </a:rPr>
              <a:t>機会</a:t>
            </a:r>
            <a:endParaRPr kumimoji="1" lang="ja-JP" altLang="en-US" dirty="0">
              <a:solidFill>
                <a:srgbClr val="0000FF"/>
              </a:solidFill>
            </a:endParaRPr>
          </a:p>
        </p:txBody>
      </p:sp>
    </p:spTree>
    <p:extLst>
      <p:ext uri="{BB962C8B-B14F-4D97-AF65-F5344CB8AC3E}">
        <p14:creationId xmlns:p14="http://schemas.microsoft.com/office/powerpoint/2010/main" val="407652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idx="4294967295"/>
          </p:nvPr>
        </p:nvSpPr>
        <p:spPr>
          <a:xfrm>
            <a:off x="-1" y="78084"/>
            <a:ext cx="9144000" cy="778098"/>
          </a:xfrm>
        </p:spPr>
        <p:txBody>
          <a:bodyPr>
            <a:normAutofit/>
          </a:bodyPr>
          <a:lstStyle/>
          <a:p>
            <a:pPr>
              <a:lnSpc>
                <a:spcPts val="4800"/>
              </a:lnSpc>
            </a:pPr>
            <a:r>
              <a:rPr lang="ja-JP" altLang="en-US" sz="3600" dirty="0" smtClean="0">
                <a:solidFill>
                  <a:srgbClr val="FF0000"/>
                </a:solidFill>
              </a:rPr>
              <a:t>ソーシャル・キャピタルの負の側面（１）</a:t>
            </a:r>
            <a:endParaRPr lang="ja-JP" altLang="en-US" sz="2400" dirty="0" smtClean="0">
              <a:solidFill>
                <a:srgbClr val="FF00FF"/>
              </a:solidFill>
              <a:effectLst>
                <a:outerShdw blurRad="38100" dist="38100" dir="2700000" algn="tl">
                  <a:srgbClr val="000000">
                    <a:alpha val="43137"/>
                  </a:srgbClr>
                </a:outerShdw>
              </a:effectLst>
            </a:endParaRPr>
          </a:p>
        </p:txBody>
      </p:sp>
      <p:sp>
        <p:nvSpPr>
          <p:cNvPr id="34819" name="コンテンツ プレースホルダ 2"/>
          <p:cNvSpPr>
            <a:spLocks noGrp="1"/>
          </p:cNvSpPr>
          <p:nvPr>
            <p:ph idx="4294967295"/>
          </p:nvPr>
        </p:nvSpPr>
        <p:spPr>
          <a:xfrm>
            <a:off x="601662" y="903631"/>
            <a:ext cx="8229600" cy="3679237"/>
          </a:xfrm>
        </p:spPr>
        <p:txBody>
          <a:bodyPr>
            <a:noAutofit/>
          </a:bodyPr>
          <a:lstStyle/>
          <a:p>
            <a:pPr marL="0" indent="0">
              <a:lnSpc>
                <a:spcPts val="3600"/>
              </a:lnSpc>
              <a:spcBef>
                <a:spcPts val="600"/>
              </a:spcBef>
              <a:buNone/>
            </a:pPr>
            <a:r>
              <a:rPr lang="ja-JP" altLang="en-US" dirty="0" smtClean="0"/>
              <a:t>結束型</a:t>
            </a:r>
            <a:r>
              <a:rPr lang="ja-JP" altLang="en-US" dirty="0"/>
              <a:t>ソーシャル・キャピタルの負の</a:t>
            </a:r>
            <a:r>
              <a:rPr lang="ja-JP" altLang="en-US" dirty="0" smtClean="0"/>
              <a:t>側面</a:t>
            </a:r>
            <a:endParaRPr lang="en-US" altLang="ja-JP" dirty="0" smtClean="0"/>
          </a:p>
          <a:p>
            <a:pPr>
              <a:lnSpc>
                <a:spcPts val="3600"/>
              </a:lnSpc>
              <a:spcBef>
                <a:spcPts val="600"/>
              </a:spcBef>
            </a:pPr>
            <a:r>
              <a:rPr lang="ja-JP" altLang="en-US" sz="2800" dirty="0" smtClean="0">
                <a:solidFill>
                  <a:srgbClr val="0000FF"/>
                </a:solidFill>
              </a:rPr>
              <a:t>よそ者を</a:t>
            </a:r>
            <a:r>
              <a:rPr lang="ja-JP" altLang="ja-JP" sz="2800" dirty="0" smtClean="0">
                <a:solidFill>
                  <a:srgbClr val="0000FF"/>
                </a:solidFill>
              </a:rPr>
              <a:t>排除</a:t>
            </a:r>
            <a:r>
              <a:rPr lang="ja-JP" altLang="en-US" sz="2800" dirty="0" smtClean="0">
                <a:solidFill>
                  <a:srgbClr val="0000FF"/>
                </a:solidFill>
              </a:rPr>
              <a:t>してしまう，社会の寛容度が低下する　</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a:t>
            </a:r>
            <a:r>
              <a:rPr lang="ja-JP" altLang="ja-JP" sz="2800" dirty="0" smtClean="0">
                <a:solidFill>
                  <a:srgbClr val="FF00FF"/>
                </a:solidFill>
              </a:rPr>
              <a:t>結束</a:t>
            </a:r>
            <a:r>
              <a:rPr lang="ja-JP" altLang="en-US" sz="2800" dirty="0" smtClean="0">
                <a:solidFill>
                  <a:srgbClr val="FF00FF"/>
                </a:solidFill>
              </a:rPr>
              <a:t>が強すぎる場合</a:t>
            </a:r>
            <a:endParaRPr lang="en-US" altLang="ja-JP" sz="2800" dirty="0" smtClean="0">
              <a:solidFill>
                <a:srgbClr val="FF00FF"/>
              </a:solidFill>
            </a:endParaRPr>
          </a:p>
          <a:p>
            <a:pPr>
              <a:lnSpc>
                <a:spcPts val="3600"/>
              </a:lnSpc>
              <a:spcBef>
                <a:spcPts val="600"/>
              </a:spcBef>
            </a:pPr>
            <a:r>
              <a:rPr lang="ja-JP" altLang="en-US" sz="2800" dirty="0" smtClean="0">
                <a:solidFill>
                  <a:srgbClr val="0000FF"/>
                </a:solidFill>
              </a:rPr>
              <a:t>役割や活動への参加を強制してしまう</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a:t>
            </a:r>
            <a:r>
              <a:rPr lang="ja-JP" altLang="ja-JP" sz="2800" dirty="0" smtClean="0">
                <a:solidFill>
                  <a:srgbClr val="FF00FF"/>
                </a:solidFill>
              </a:rPr>
              <a:t>病気</a:t>
            </a:r>
            <a:r>
              <a:rPr lang="ja-JP" altLang="en-US" sz="2800" dirty="0" smtClean="0">
                <a:solidFill>
                  <a:srgbClr val="FF00FF"/>
                </a:solidFill>
              </a:rPr>
              <a:t>などの特別の事情のある人にも強制</a:t>
            </a:r>
            <a:r>
              <a:rPr lang="en-US" altLang="ja-JP" sz="2800" dirty="0" smtClean="0">
                <a:solidFill>
                  <a:srgbClr val="FF00FF"/>
                </a:solidFill>
              </a:rPr>
              <a:t/>
            </a:r>
            <a:br>
              <a:rPr lang="en-US" altLang="ja-JP" sz="2800" dirty="0" smtClean="0">
                <a:solidFill>
                  <a:srgbClr val="FF00FF"/>
                </a:solidFill>
              </a:rPr>
            </a:br>
            <a:r>
              <a:rPr lang="ja-JP" altLang="en-US" sz="2800" dirty="0" smtClean="0">
                <a:solidFill>
                  <a:srgbClr val="FF00FF"/>
                </a:solidFill>
              </a:rPr>
              <a:t>　特定の</a:t>
            </a:r>
            <a:r>
              <a:rPr lang="ja-JP" altLang="en-US" sz="2800" dirty="0">
                <a:solidFill>
                  <a:srgbClr val="FF00FF"/>
                </a:solidFill>
              </a:rPr>
              <a:t>人</a:t>
            </a:r>
            <a:r>
              <a:rPr lang="ja-JP" altLang="en-US" sz="2800" dirty="0" smtClean="0">
                <a:solidFill>
                  <a:srgbClr val="FF00FF"/>
                </a:solidFill>
              </a:rPr>
              <a:t>に役割が集中して，負担が重くなる</a:t>
            </a:r>
            <a:endParaRPr lang="en-US" altLang="ja-JP" sz="2800" dirty="0" smtClean="0">
              <a:solidFill>
                <a:srgbClr val="FF00FF"/>
              </a:solidFill>
            </a:endParaRPr>
          </a:p>
          <a:p>
            <a:pPr>
              <a:lnSpc>
                <a:spcPts val="3600"/>
              </a:lnSpc>
              <a:spcBef>
                <a:spcPts val="600"/>
              </a:spcBef>
            </a:pPr>
            <a:r>
              <a:rPr lang="ja-JP" altLang="ja-JP" sz="2800" dirty="0" smtClean="0">
                <a:solidFill>
                  <a:srgbClr val="0000FF"/>
                </a:solidFill>
              </a:rPr>
              <a:t>個人の自由</a:t>
            </a:r>
            <a:r>
              <a:rPr lang="ja-JP" altLang="en-US" sz="2800" dirty="0" smtClean="0">
                <a:solidFill>
                  <a:srgbClr val="0000FF"/>
                </a:solidFill>
              </a:rPr>
              <a:t>を</a:t>
            </a:r>
            <a:r>
              <a:rPr lang="ja-JP" altLang="ja-JP" sz="2800" dirty="0" smtClean="0">
                <a:solidFill>
                  <a:srgbClr val="0000FF"/>
                </a:solidFill>
              </a:rPr>
              <a:t>制限</a:t>
            </a:r>
            <a:r>
              <a:rPr lang="ja-JP" altLang="en-US" sz="2800" dirty="0" smtClean="0">
                <a:solidFill>
                  <a:srgbClr val="0000FF"/>
                </a:solidFill>
              </a:rPr>
              <a:t>してしまう</a:t>
            </a:r>
            <a:endParaRPr lang="en-US" altLang="ja-JP" sz="2800" dirty="0" smtClean="0">
              <a:solidFill>
                <a:srgbClr val="0000FF"/>
              </a:solidFill>
            </a:endParaRPr>
          </a:p>
          <a:p>
            <a:pPr>
              <a:lnSpc>
                <a:spcPts val="3600"/>
              </a:lnSpc>
              <a:spcBef>
                <a:spcPts val="600"/>
              </a:spcBef>
            </a:pPr>
            <a:r>
              <a:rPr lang="ja-JP" altLang="ja-JP" sz="2800" dirty="0" smtClean="0">
                <a:solidFill>
                  <a:srgbClr val="0000FF"/>
                </a:solidFill>
              </a:rPr>
              <a:t>仲間の間での悪い習慣</a:t>
            </a:r>
            <a:r>
              <a:rPr lang="ja-JP" altLang="en-US" sz="2800" dirty="0" smtClean="0">
                <a:solidFill>
                  <a:srgbClr val="0000FF"/>
                </a:solidFill>
              </a:rPr>
              <a:t>が続いてしまう</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latin typeface="+mj-ea"/>
                <a:ea typeface="+mj-ea"/>
              </a:rPr>
              <a:t>　</a:t>
            </a:r>
            <a:r>
              <a:rPr lang="ja-JP" altLang="ja-JP" sz="2800" dirty="0" smtClean="0">
                <a:solidFill>
                  <a:srgbClr val="FF00FF"/>
                </a:solidFill>
                <a:latin typeface="+mj-ea"/>
                <a:ea typeface="+mj-ea"/>
              </a:rPr>
              <a:t>過度の飲酒や喫煙など</a:t>
            </a:r>
            <a:endParaRPr lang="en-US" altLang="ja-JP" sz="2800" dirty="0" smtClean="0">
              <a:solidFill>
                <a:srgbClr val="FF00FF"/>
              </a:solidFill>
              <a:latin typeface="+mj-ea"/>
              <a:ea typeface="+mj-ea"/>
            </a:endParaRPr>
          </a:p>
          <a:p>
            <a:pPr marL="0" indent="0">
              <a:lnSpc>
                <a:spcPts val="3600"/>
              </a:lnSpc>
              <a:spcBef>
                <a:spcPts val="600"/>
              </a:spcBef>
              <a:buNone/>
            </a:pPr>
            <a:r>
              <a:rPr lang="ja-JP" altLang="en-US" sz="2800" dirty="0">
                <a:solidFill>
                  <a:srgbClr val="FF0000"/>
                </a:solidFill>
                <a:latin typeface="+mj-ea"/>
              </a:rPr>
              <a:t>→　</a:t>
            </a:r>
            <a:r>
              <a:rPr lang="ja-JP" altLang="en-US" sz="2800" dirty="0">
                <a:solidFill>
                  <a:srgbClr val="FF0000"/>
                </a:solidFill>
              </a:rPr>
              <a:t>悪い面が大きく出ないように注意する必要が</a:t>
            </a:r>
            <a:r>
              <a:rPr lang="ja-JP" altLang="en-US" sz="2800" dirty="0" smtClean="0">
                <a:solidFill>
                  <a:srgbClr val="FF0000"/>
                </a:solidFill>
              </a:rPr>
              <a:t>ある</a:t>
            </a:r>
            <a:endParaRPr lang="en-US" altLang="ja-JP" sz="2800" dirty="0" smtClean="0">
              <a:solidFill>
                <a:srgbClr val="FF00FF"/>
              </a:solidFill>
              <a:latin typeface="+mj-ea"/>
              <a:ea typeface="+mj-ea"/>
            </a:endParaRPr>
          </a:p>
          <a:p>
            <a:pPr>
              <a:lnSpc>
                <a:spcPts val="3600"/>
              </a:lnSpc>
              <a:spcBef>
                <a:spcPts val="600"/>
              </a:spcBef>
              <a:buFontTx/>
              <a:buNone/>
            </a:pPr>
            <a:endParaRPr lang="ja-JP" altLang="en-US" sz="3600" dirty="0" smtClean="0">
              <a:solidFill>
                <a:srgbClr val="0000FF"/>
              </a:solidFill>
            </a:endParaRPr>
          </a:p>
        </p:txBody>
      </p:sp>
      <p:sp>
        <p:nvSpPr>
          <p:cNvPr id="34820" name="正方形/長方形 3"/>
          <p:cNvSpPr>
            <a:spLocks noChangeArrowheads="1"/>
          </p:cNvSpPr>
          <p:nvPr/>
        </p:nvSpPr>
        <p:spPr bwMode="auto">
          <a:xfrm>
            <a:off x="394841" y="6011686"/>
            <a:ext cx="8713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None/>
            </a:pPr>
            <a:r>
              <a:rPr lang="ja-JP" altLang="en-US" sz="2400" b="0" dirty="0" smtClean="0">
                <a:solidFill>
                  <a:schemeClr val="tx1"/>
                </a:solidFill>
                <a:latin typeface="Times New Roman" pitchFamily="18" charset="0"/>
                <a:cs typeface="Times New Roman" pitchFamily="18" charset="0"/>
              </a:rPr>
              <a:t>出典：</a:t>
            </a:r>
            <a:r>
              <a:rPr lang="en-US" altLang="ja-JP" sz="2400" b="0" dirty="0" err="1" smtClean="0">
                <a:solidFill>
                  <a:schemeClr val="tx1"/>
                </a:solidFill>
                <a:latin typeface="Times New Roman" pitchFamily="18" charset="0"/>
                <a:cs typeface="Times New Roman" pitchFamily="18" charset="0"/>
              </a:rPr>
              <a:t>Portes</a:t>
            </a:r>
            <a:r>
              <a:rPr lang="en-US" altLang="ja-JP" sz="2400" b="0" dirty="0" smtClean="0">
                <a:solidFill>
                  <a:schemeClr val="tx1"/>
                </a:solidFill>
                <a:latin typeface="Times New Roman" pitchFamily="18" charset="0"/>
                <a:cs typeface="Times New Roman" pitchFamily="18" charset="0"/>
              </a:rPr>
              <a:t> </a:t>
            </a:r>
            <a:r>
              <a:rPr lang="en-US" altLang="ja-JP" sz="2400" b="0" dirty="0">
                <a:solidFill>
                  <a:schemeClr val="tx1"/>
                </a:solidFill>
                <a:latin typeface="Times New Roman" pitchFamily="18" charset="0"/>
                <a:cs typeface="Times New Roman" pitchFamily="18" charset="0"/>
              </a:rPr>
              <a:t>A: Social capital: Its origins and applications in modern </a:t>
            </a:r>
            <a:endParaRPr lang="en-US" altLang="ja-JP" sz="2400" b="0" dirty="0" smtClean="0">
              <a:solidFill>
                <a:schemeClr val="tx1"/>
              </a:solidFill>
              <a:latin typeface="Times New Roman" pitchFamily="18" charset="0"/>
              <a:cs typeface="Times New Roman" pitchFamily="18" charset="0"/>
            </a:endParaRPr>
          </a:p>
          <a:p>
            <a:pPr>
              <a:buNone/>
            </a:pPr>
            <a:r>
              <a:rPr lang="ja-JP" altLang="en-US" sz="2400" dirty="0">
                <a:latin typeface="Times New Roman" pitchFamily="18" charset="0"/>
                <a:cs typeface="Times New Roman" pitchFamily="18" charset="0"/>
              </a:rPr>
              <a:t>　</a:t>
            </a:r>
            <a:r>
              <a:rPr lang="ja-JP" altLang="en-US" sz="2400" dirty="0" smtClean="0">
                <a:latin typeface="Times New Roman" pitchFamily="18" charset="0"/>
                <a:cs typeface="Times New Roman" pitchFamily="18" charset="0"/>
              </a:rPr>
              <a:t>　　　</a:t>
            </a:r>
            <a:r>
              <a:rPr lang="en-US" altLang="ja-JP" sz="2400" b="0" dirty="0" smtClean="0">
                <a:solidFill>
                  <a:schemeClr val="tx1"/>
                </a:solidFill>
                <a:latin typeface="Times New Roman" pitchFamily="18" charset="0"/>
                <a:cs typeface="Times New Roman" pitchFamily="18" charset="0"/>
              </a:rPr>
              <a:t>sociology</a:t>
            </a:r>
            <a:r>
              <a:rPr lang="en-US" altLang="ja-JP" sz="2400" b="0" dirty="0">
                <a:solidFill>
                  <a:schemeClr val="tx1"/>
                </a:solidFill>
                <a:latin typeface="Times New Roman" pitchFamily="18" charset="0"/>
                <a:cs typeface="Times New Roman" pitchFamily="18" charset="0"/>
              </a:rPr>
              <a:t>. Annual Review of Sociology, 24: 1-24, 1998.</a:t>
            </a:r>
            <a:endParaRPr lang="ja-JP" altLang="ja-JP" sz="24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2651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fade">
                                      <p:cBhvr>
                                        <p:cTn id="12" dur="500"/>
                                        <p:tgtEl>
                                          <p:spTgt spid="348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Effect transition="in" filter="fade">
                                      <p:cBhvr>
                                        <p:cTn id="17" dur="500"/>
                                        <p:tgtEl>
                                          <p:spTgt spid="348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19">
                                            <p:txEl>
                                              <p:pRg st="2" end="2"/>
                                            </p:txEl>
                                          </p:spTgt>
                                        </p:tgtEl>
                                        <p:attrNameLst>
                                          <p:attrName>style.visibility</p:attrName>
                                        </p:attrNameLst>
                                      </p:cBhvr>
                                      <p:to>
                                        <p:strVal val="visible"/>
                                      </p:to>
                                    </p:set>
                                    <p:animEffect transition="in" filter="fade">
                                      <p:cBhvr>
                                        <p:cTn id="22" dur="500"/>
                                        <p:tgtEl>
                                          <p:spTgt spid="348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Effect transition="in" filter="fade">
                                      <p:cBhvr>
                                        <p:cTn id="27" dur="500"/>
                                        <p:tgtEl>
                                          <p:spTgt spid="348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819">
                                            <p:txEl>
                                              <p:pRg st="4" end="4"/>
                                            </p:txEl>
                                          </p:spTgt>
                                        </p:tgtEl>
                                        <p:attrNameLst>
                                          <p:attrName>style.visibility</p:attrName>
                                        </p:attrNameLst>
                                      </p:cBhvr>
                                      <p:to>
                                        <p:strVal val="visible"/>
                                      </p:to>
                                    </p:set>
                                    <p:animEffect transition="in" filter="fade">
                                      <p:cBhvr>
                                        <p:cTn id="32" dur="500"/>
                                        <p:tgtEl>
                                          <p:spTgt spid="3481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Effect transition="in" filter="fade">
                                      <p:cBhvr>
                                        <p:cTn id="37"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P spid="348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lstStyle/>
          <a:p>
            <a:r>
              <a:rPr kumimoji="1" lang="ja-JP" altLang="en-US" sz="3600" dirty="0" smtClean="0">
                <a:solidFill>
                  <a:srgbClr val="FF0000"/>
                </a:solidFill>
              </a:rPr>
              <a:t>ソーシャル・キャピタルの負の側面（２）</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1166592"/>
            <a:ext cx="8579296" cy="4525963"/>
          </a:xfrm>
        </p:spPr>
        <p:txBody>
          <a:bodyPr>
            <a:noAutofit/>
          </a:bodyPr>
          <a:lstStyle/>
          <a:p>
            <a:pPr marL="0" indent="0">
              <a:lnSpc>
                <a:spcPct val="120000"/>
              </a:lnSpc>
              <a:buNone/>
            </a:pPr>
            <a:r>
              <a:rPr kumimoji="1" lang="ja-JP" altLang="en-US" dirty="0" smtClean="0">
                <a:solidFill>
                  <a:schemeClr val="tx1">
                    <a:lumMod val="75000"/>
                    <a:lumOff val="25000"/>
                  </a:schemeClr>
                </a:solidFill>
              </a:rPr>
              <a:t>橋渡し型ソーシャル・キャピタルの負の側面</a:t>
            </a:r>
            <a:endParaRPr kumimoji="1" lang="en-US" altLang="ja-JP" dirty="0" smtClean="0">
              <a:solidFill>
                <a:schemeClr val="tx1">
                  <a:lumMod val="75000"/>
                  <a:lumOff val="25000"/>
                </a:schemeClr>
              </a:solidFill>
            </a:endParaRPr>
          </a:p>
          <a:p>
            <a:pPr>
              <a:lnSpc>
                <a:spcPct val="120000"/>
              </a:lnSpc>
            </a:pPr>
            <a:r>
              <a:rPr lang="ja-JP" altLang="en-US" sz="2800" dirty="0" smtClean="0">
                <a:solidFill>
                  <a:srgbClr val="0000FF"/>
                </a:solidFill>
              </a:rPr>
              <a:t>組織の</a:t>
            </a:r>
            <a:r>
              <a:rPr lang="ja-JP" altLang="en-US" sz="2800" dirty="0">
                <a:solidFill>
                  <a:srgbClr val="0000FF"/>
                </a:solidFill>
              </a:rPr>
              <a:t>まとまり</a:t>
            </a:r>
            <a:r>
              <a:rPr lang="ja-JP" altLang="en-US" sz="2800" dirty="0" smtClean="0">
                <a:solidFill>
                  <a:srgbClr val="0000FF"/>
                </a:solidFill>
              </a:rPr>
              <a:t>が弱くなる</a:t>
            </a:r>
            <a:endParaRPr lang="en-US" altLang="ja-JP" sz="2800" dirty="0" smtClean="0">
              <a:solidFill>
                <a:srgbClr val="0000FF"/>
              </a:solidFill>
            </a:endParaRPr>
          </a:p>
          <a:p>
            <a:pPr>
              <a:lnSpc>
                <a:spcPct val="120000"/>
              </a:lnSpc>
            </a:pPr>
            <a:r>
              <a:rPr kumimoji="1" lang="ja-JP" altLang="en-US" sz="2800" dirty="0" smtClean="0">
                <a:solidFill>
                  <a:srgbClr val="0000FF"/>
                </a:solidFill>
              </a:rPr>
              <a:t>文化や価値観が異なる人との誤解や対立が生じる</a:t>
            </a:r>
            <a:endParaRPr kumimoji="1" lang="en-US" altLang="ja-JP" sz="2800" dirty="0" smtClean="0">
              <a:solidFill>
                <a:srgbClr val="0000FF"/>
              </a:solidFill>
            </a:endParaRPr>
          </a:p>
          <a:p>
            <a:pPr>
              <a:lnSpc>
                <a:spcPct val="120000"/>
              </a:lnSpc>
            </a:pPr>
            <a:r>
              <a:rPr lang="ja-JP" altLang="en-US" sz="2800" dirty="0" smtClean="0">
                <a:solidFill>
                  <a:srgbClr val="0000FF"/>
                </a:solidFill>
              </a:rPr>
              <a:t>他人と比較してストレスが生じる</a:t>
            </a:r>
            <a:endParaRPr lang="en-US" altLang="ja-JP" sz="2800" dirty="0" smtClean="0">
              <a:solidFill>
                <a:srgbClr val="0000FF"/>
              </a:solidFill>
            </a:endParaRPr>
          </a:p>
          <a:p>
            <a:pPr>
              <a:lnSpc>
                <a:spcPct val="120000"/>
              </a:lnSpc>
              <a:spcAft>
                <a:spcPts val="1800"/>
              </a:spcAft>
            </a:pPr>
            <a:r>
              <a:rPr kumimoji="1" lang="ja-JP" altLang="en-US" sz="2800" dirty="0" smtClean="0">
                <a:solidFill>
                  <a:srgbClr val="0000FF"/>
                </a:solidFill>
              </a:rPr>
              <a:t>感染症や悪い習慣などが広がりやすい</a:t>
            </a:r>
            <a:endParaRPr kumimoji="1" lang="en-US" altLang="ja-JP" dirty="0" smtClean="0">
              <a:solidFill>
                <a:srgbClr val="0000FF"/>
              </a:solidFill>
            </a:endParaRPr>
          </a:p>
          <a:p>
            <a:pPr marL="0" indent="0">
              <a:lnSpc>
                <a:spcPct val="120000"/>
              </a:lnSpc>
              <a:buNone/>
            </a:pPr>
            <a:r>
              <a:rPr lang="ja-JP" altLang="en-US" dirty="0" smtClean="0"/>
              <a:t>連結型ソーシャル・キャピタルの負の側面</a:t>
            </a:r>
            <a:endParaRPr lang="en-US" altLang="ja-JP" dirty="0" smtClean="0"/>
          </a:p>
          <a:p>
            <a:pPr>
              <a:lnSpc>
                <a:spcPct val="120000"/>
              </a:lnSpc>
            </a:pPr>
            <a:r>
              <a:rPr kumimoji="1" lang="ja-JP" altLang="en-US" sz="2800" dirty="0" smtClean="0">
                <a:solidFill>
                  <a:srgbClr val="0000FF"/>
                </a:solidFill>
              </a:rPr>
              <a:t>権力者とつながりがある人とない人の不平等</a:t>
            </a:r>
            <a:endParaRPr kumimoji="1" lang="en-US" altLang="ja-JP" sz="2800" dirty="0" smtClean="0">
              <a:solidFill>
                <a:srgbClr val="0000FF"/>
              </a:solidFill>
            </a:endParaRPr>
          </a:p>
          <a:p>
            <a:pPr>
              <a:lnSpc>
                <a:spcPct val="120000"/>
              </a:lnSpc>
            </a:pPr>
            <a:r>
              <a:rPr lang="ja-JP" altLang="en-US" sz="2800" dirty="0" smtClean="0">
                <a:solidFill>
                  <a:srgbClr val="0000FF"/>
                </a:solidFill>
              </a:rPr>
              <a:t>権力者の意向を重視 </a:t>
            </a:r>
            <a:r>
              <a:rPr lang="ja-JP" altLang="en-US" sz="2800" dirty="0" smtClean="0">
                <a:solidFill>
                  <a:srgbClr val="0000FF"/>
                </a:solidFill>
                <a:latin typeface="+mj-ea"/>
                <a:ea typeface="+mj-ea"/>
              </a:rPr>
              <a:t>→</a:t>
            </a:r>
            <a:r>
              <a:rPr lang="ja-JP" altLang="en-US" sz="2800" dirty="0" smtClean="0">
                <a:solidFill>
                  <a:srgbClr val="0000FF"/>
                </a:solidFill>
              </a:rPr>
              <a:t> 主体的</a:t>
            </a:r>
            <a:r>
              <a:rPr lang="ja-JP" altLang="en-US" sz="2800" dirty="0">
                <a:solidFill>
                  <a:srgbClr val="0000FF"/>
                </a:solidFill>
              </a:rPr>
              <a:t>活動</a:t>
            </a:r>
            <a:r>
              <a:rPr lang="ja-JP" altLang="en-US" sz="2800" dirty="0" smtClean="0">
                <a:solidFill>
                  <a:srgbClr val="0000FF"/>
                </a:solidFill>
              </a:rPr>
              <a:t>が</a:t>
            </a:r>
            <a:r>
              <a:rPr lang="ja-JP" altLang="en-US" sz="2800" dirty="0">
                <a:solidFill>
                  <a:srgbClr val="0000FF"/>
                </a:solidFill>
              </a:rPr>
              <a:t>損なわれる</a:t>
            </a:r>
            <a:endParaRPr kumimoji="1" lang="ja-JP" altLang="en-US" sz="2800" dirty="0">
              <a:solidFill>
                <a:srgbClr val="0000FF"/>
              </a:solidFill>
            </a:endParaRPr>
          </a:p>
        </p:txBody>
      </p:sp>
    </p:spTree>
    <p:extLst>
      <p:ext uri="{BB962C8B-B14F-4D97-AF65-F5344CB8AC3E}">
        <p14:creationId xmlns:p14="http://schemas.microsoft.com/office/powerpoint/2010/main" val="256463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938"/>
            <a:ext cx="8229600" cy="1143000"/>
          </a:xfrm>
        </p:spPr>
        <p:txBody>
          <a:bodyPr>
            <a:normAutofit/>
          </a:bodyPr>
          <a:lstStyle/>
          <a:p>
            <a:r>
              <a:rPr kumimoji="1" lang="ja-JP" altLang="en-US" sz="3600" dirty="0" smtClean="0">
                <a:solidFill>
                  <a:srgbClr val="FF0000"/>
                </a:solidFill>
              </a:rPr>
              <a:t>本日の講義の内容</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927100"/>
            <a:ext cx="8597900" cy="5676900"/>
          </a:xfrm>
        </p:spPr>
        <p:txBody>
          <a:bodyPr>
            <a:noAutofit/>
          </a:bodyPr>
          <a:lstStyle/>
          <a:p>
            <a:pPr marL="514350" indent="-514350">
              <a:lnSpc>
                <a:spcPct val="120000"/>
              </a:lnSpc>
              <a:buFont typeface="+mj-ea"/>
              <a:buAutoNum type="circleNumDbPlain"/>
            </a:pPr>
            <a:r>
              <a:rPr lang="ja-JP" altLang="en-US" dirty="0">
                <a:solidFill>
                  <a:srgbClr val="0000FF"/>
                </a:solidFill>
              </a:rPr>
              <a:t>ソーシャル・キャピタルとは何か？</a:t>
            </a:r>
            <a:endParaRPr lang="en-US" altLang="ja-JP" dirty="0">
              <a:solidFill>
                <a:srgbClr val="0000FF"/>
              </a:solidFill>
            </a:endParaRPr>
          </a:p>
          <a:p>
            <a:pPr marL="514350" indent="-514350">
              <a:lnSpc>
                <a:spcPct val="120000"/>
              </a:lnSpc>
              <a:buFont typeface="+mj-ea"/>
              <a:buAutoNum type="circleNumDbPlain"/>
            </a:pPr>
            <a:r>
              <a:rPr lang="ja-JP" altLang="en-US" dirty="0">
                <a:solidFill>
                  <a:srgbClr val="0000FF"/>
                </a:solidFill>
              </a:rPr>
              <a:t>ソーシャル・キャピタル</a:t>
            </a:r>
            <a:r>
              <a:rPr lang="ja-JP" altLang="en-US" dirty="0" smtClean="0">
                <a:solidFill>
                  <a:srgbClr val="0000FF"/>
                </a:solidFill>
              </a:rPr>
              <a:t>の効用</a:t>
            </a:r>
            <a:endParaRPr lang="en-US" altLang="ja-JP" dirty="0" smtClean="0">
              <a:solidFill>
                <a:srgbClr val="0000FF"/>
              </a:solidFill>
            </a:endParaRPr>
          </a:p>
          <a:p>
            <a:pPr marL="514350" indent="-514350">
              <a:lnSpc>
                <a:spcPct val="120000"/>
              </a:lnSpc>
              <a:buFont typeface="+mj-ea"/>
              <a:buAutoNum type="circleNumDbPlain"/>
            </a:pPr>
            <a:r>
              <a:rPr kumimoji="1" lang="ja-JP" altLang="en-US" dirty="0">
                <a:solidFill>
                  <a:srgbClr val="0000FF"/>
                </a:solidFill>
              </a:rPr>
              <a:t>ソーシャル・キャピタルの類型</a:t>
            </a:r>
            <a:r>
              <a:rPr kumimoji="1" lang="ja-JP" altLang="en-US" dirty="0" smtClean="0">
                <a:solidFill>
                  <a:srgbClr val="0000FF"/>
                </a:solidFill>
              </a:rPr>
              <a:t>と測定</a:t>
            </a:r>
            <a:endParaRPr kumimoji="1" lang="en-US" altLang="ja-JP" dirty="0" smtClean="0">
              <a:solidFill>
                <a:srgbClr val="0000FF"/>
              </a:solidFill>
            </a:endParaRPr>
          </a:p>
          <a:p>
            <a:pPr marL="514350" indent="-514350">
              <a:lnSpc>
                <a:spcPct val="120000"/>
              </a:lnSpc>
              <a:buFont typeface="+mj-ea"/>
              <a:buAutoNum type="circleNumDbPlain"/>
            </a:pPr>
            <a:r>
              <a:rPr lang="ja-JP" altLang="en-US" dirty="0">
                <a:solidFill>
                  <a:srgbClr val="FF33CC"/>
                </a:solidFill>
                <a:effectLst>
                  <a:outerShdw blurRad="38100" dist="38100" dir="2700000" algn="tl">
                    <a:srgbClr val="000000">
                      <a:alpha val="43137"/>
                    </a:srgbClr>
                  </a:outerShdw>
                </a:effectLst>
              </a:rPr>
              <a:t>保健活動におけるソーシャル・キャピタル</a:t>
            </a:r>
            <a:endParaRPr lang="en-US" altLang="ja-JP" dirty="0">
              <a:solidFill>
                <a:srgbClr val="FF33CC"/>
              </a:solidFill>
              <a:effectLst>
                <a:outerShdw blurRad="38100" dist="38100" dir="2700000" algn="tl">
                  <a:srgbClr val="000000">
                    <a:alpha val="43137"/>
                  </a:srgbClr>
                </a:outerShdw>
              </a:effectLst>
            </a:endParaRPr>
          </a:p>
          <a:p>
            <a:pPr marL="514350" indent="-514350">
              <a:lnSpc>
                <a:spcPct val="120000"/>
              </a:lnSpc>
              <a:buFont typeface="+mj-ea"/>
              <a:buAutoNum type="circleNumDbPlain"/>
            </a:pPr>
            <a:r>
              <a:rPr lang="ja-JP" altLang="en-US" dirty="0" smtClean="0">
                <a:solidFill>
                  <a:srgbClr val="0000FF"/>
                </a:solidFill>
              </a:rPr>
              <a:t>ソーシャル</a:t>
            </a:r>
            <a:r>
              <a:rPr lang="ja-JP" altLang="en-US" dirty="0">
                <a:solidFill>
                  <a:srgbClr val="0000FF"/>
                </a:solidFill>
              </a:rPr>
              <a:t>・キャピタルと住民</a:t>
            </a:r>
            <a:r>
              <a:rPr lang="ja-JP" altLang="en-US" dirty="0" smtClean="0">
                <a:solidFill>
                  <a:srgbClr val="0000FF"/>
                </a:solidFill>
              </a:rPr>
              <a:t>組織活動</a:t>
            </a:r>
            <a:endParaRPr lang="en-US" altLang="ja-JP" dirty="0" smtClean="0">
              <a:solidFill>
                <a:srgbClr val="0000FF"/>
              </a:solidFill>
            </a:endParaRPr>
          </a:p>
          <a:p>
            <a:pPr marL="514350" indent="-514350">
              <a:lnSpc>
                <a:spcPct val="120000"/>
              </a:lnSpc>
              <a:buFont typeface="+mj-ea"/>
              <a:buAutoNum type="circleNumDbPlain"/>
            </a:pPr>
            <a:r>
              <a:rPr lang="ja-JP" altLang="en-US" dirty="0">
                <a:solidFill>
                  <a:srgbClr val="0000FF"/>
                </a:solidFill>
              </a:rPr>
              <a:t>住民組織</a:t>
            </a:r>
            <a:r>
              <a:rPr lang="ja-JP" altLang="en-US" dirty="0" smtClean="0">
                <a:solidFill>
                  <a:srgbClr val="0000FF"/>
                </a:solidFill>
              </a:rPr>
              <a:t>と行政との関係</a:t>
            </a:r>
            <a:endParaRPr lang="en-US" altLang="ja-JP" dirty="0">
              <a:solidFill>
                <a:srgbClr val="0000FF"/>
              </a:solidFill>
            </a:endParaRPr>
          </a:p>
          <a:p>
            <a:pPr marL="514350" indent="-514350">
              <a:lnSpc>
                <a:spcPct val="120000"/>
              </a:lnSpc>
              <a:buFont typeface="+mj-ea"/>
              <a:buAutoNum type="circleNumDbPlain"/>
            </a:pPr>
            <a:r>
              <a:rPr lang="ja-JP" altLang="en-US" dirty="0" smtClean="0">
                <a:solidFill>
                  <a:srgbClr val="0000FF"/>
                </a:solidFill>
              </a:rPr>
              <a:t>ソーシャル</a:t>
            </a:r>
            <a:r>
              <a:rPr lang="ja-JP" altLang="en-US" dirty="0">
                <a:solidFill>
                  <a:srgbClr val="0000FF"/>
                </a:solidFill>
              </a:rPr>
              <a:t>・キャピタル</a:t>
            </a:r>
            <a:r>
              <a:rPr lang="ja-JP" altLang="en-US" dirty="0" smtClean="0">
                <a:solidFill>
                  <a:srgbClr val="0000FF"/>
                </a:solidFill>
              </a:rPr>
              <a:t>と</a:t>
            </a:r>
            <a:r>
              <a:rPr lang="ja-JP" altLang="en-US" dirty="0">
                <a:solidFill>
                  <a:srgbClr val="0000FF"/>
                </a:solidFill>
              </a:rPr>
              <a:t>ヘルスプロモーション</a:t>
            </a:r>
            <a:endParaRPr kumimoji="1" lang="ja-JP" altLang="en-US" dirty="0">
              <a:solidFill>
                <a:srgbClr val="0000FF"/>
              </a:solidFill>
            </a:endParaRPr>
          </a:p>
        </p:txBody>
      </p:sp>
    </p:spTree>
    <p:extLst>
      <p:ext uri="{BB962C8B-B14F-4D97-AF65-F5344CB8AC3E}">
        <p14:creationId xmlns:p14="http://schemas.microsoft.com/office/powerpoint/2010/main" val="466636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938"/>
            <a:ext cx="8229600" cy="1143000"/>
          </a:xfrm>
        </p:spPr>
        <p:txBody>
          <a:bodyPr>
            <a:normAutofit/>
          </a:bodyPr>
          <a:lstStyle/>
          <a:p>
            <a:r>
              <a:rPr kumimoji="1" lang="ja-JP" altLang="en-US" sz="3600" dirty="0" smtClean="0">
                <a:solidFill>
                  <a:srgbClr val="FF0000"/>
                </a:solidFill>
              </a:rPr>
              <a:t>本日の講義の内容</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927100"/>
            <a:ext cx="8597900" cy="5676900"/>
          </a:xfrm>
        </p:spPr>
        <p:txBody>
          <a:bodyPr>
            <a:noAutofit/>
          </a:bodyPr>
          <a:lstStyle/>
          <a:p>
            <a:pPr marL="514350" indent="-514350">
              <a:lnSpc>
                <a:spcPct val="120000"/>
              </a:lnSpc>
              <a:buFont typeface="+mj-ea"/>
              <a:buAutoNum type="circleNumDbPlain"/>
            </a:pPr>
            <a:r>
              <a:rPr kumimoji="1" lang="ja-JP" altLang="en-US" dirty="0" smtClean="0">
                <a:solidFill>
                  <a:srgbClr val="FF33CC"/>
                </a:solidFill>
                <a:effectLst>
                  <a:outerShdw blurRad="38100" dist="38100" dir="2700000" algn="tl">
                    <a:srgbClr val="000000">
                      <a:alpha val="43137"/>
                    </a:srgbClr>
                  </a:outerShdw>
                </a:effectLst>
              </a:rPr>
              <a:t>ソーシャル・キャピタルとは何か？</a:t>
            </a:r>
            <a:endParaRPr kumimoji="1" lang="en-US" altLang="ja-JP" dirty="0" smtClean="0">
              <a:solidFill>
                <a:srgbClr val="FF33CC"/>
              </a:solidFill>
              <a:effectLst>
                <a:outerShdw blurRad="38100" dist="38100" dir="2700000" algn="tl">
                  <a:srgbClr val="000000">
                    <a:alpha val="43137"/>
                  </a:srgbClr>
                </a:outerShdw>
              </a:effectLst>
            </a:endParaRPr>
          </a:p>
          <a:p>
            <a:pPr marL="514350" indent="-514350">
              <a:lnSpc>
                <a:spcPct val="120000"/>
              </a:lnSpc>
              <a:buFont typeface="+mj-ea"/>
              <a:buAutoNum type="circleNumDbPlain"/>
            </a:pPr>
            <a:r>
              <a:rPr lang="ja-JP" altLang="en-US" dirty="0">
                <a:solidFill>
                  <a:srgbClr val="0000FF"/>
                </a:solidFill>
              </a:rPr>
              <a:t>ソーシャル・キャピタル</a:t>
            </a:r>
            <a:r>
              <a:rPr lang="ja-JP" altLang="en-US" dirty="0" smtClean="0">
                <a:solidFill>
                  <a:srgbClr val="0000FF"/>
                </a:solidFill>
              </a:rPr>
              <a:t>の効用</a:t>
            </a:r>
            <a:endParaRPr lang="en-US" altLang="ja-JP" dirty="0" smtClean="0">
              <a:solidFill>
                <a:srgbClr val="0000FF"/>
              </a:solidFill>
            </a:endParaRPr>
          </a:p>
          <a:p>
            <a:pPr marL="514350" indent="-514350">
              <a:lnSpc>
                <a:spcPct val="120000"/>
              </a:lnSpc>
              <a:buFont typeface="+mj-ea"/>
              <a:buAutoNum type="circleNumDbPlain"/>
            </a:pPr>
            <a:r>
              <a:rPr kumimoji="1" lang="ja-JP" altLang="en-US" dirty="0">
                <a:solidFill>
                  <a:srgbClr val="0000FF"/>
                </a:solidFill>
              </a:rPr>
              <a:t>ソーシャル・キャピタルの類型</a:t>
            </a:r>
            <a:r>
              <a:rPr kumimoji="1" lang="ja-JP" altLang="en-US" dirty="0" smtClean="0">
                <a:solidFill>
                  <a:srgbClr val="0000FF"/>
                </a:solidFill>
              </a:rPr>
              <a:t>と測定</a:t>
            </a:r>
            <a:endParaRPr kumimoji="1" lang="en-US" altLang="ja-JP" dirty="0" smtClean="0">
              <a:solidFill>
                <a:srgbClr val="0000FF"/>
              </a:solidFill>
            </a:endParaRPr>
          </a:p>
          <a:p>
            <a:pPr marL="514350" indent="-514350">
              <a:lnSpc>
                <a:spcPct val="120000"/>
              </a:lnSpc>
              <a:buFont typeface="+mj-ea"/>
              <a:buAutoNum type="circleNumDbPlain"/>
            </a:pPr>
            <a:r>
              <a:rPr lang="ja-JP" altLang="en-US" dirty="0">
                <a:solidFill>
                  <a:srgbClr val="0000FF"/>
                </a:solidFill>
              </a:rPr>
              <a:t>保健</a:t>
            </a:r>
            <a:r>
              <a:rPr lang="ja-JP" altLang="en-US" dirty="0" smtClean="0">
                <a:solidFill>
                  <a:srgbClr val="0000FF"/>
                </a:solidFill>
              </a:rPr>
              <a:t>活動におけるソーシャル・キャピタル</a:t>
            </a:r>
            <a:endParaRPr kumimoji="1" lang="en-US" altLang="ja-JP" dirty="0" smtClean="0">
              <a:solidFill>
                <a:srgbClr val="0000FF"/>
              </a:solidFill>
            </a:endParaRPr>
          </a:p>
          <a:p>
            <a:pPr marL="514350" indent="-514350">
              <a:lnSpc>
                <a:spcPct val="120000"/>
              </a:lnSpc>
              <a:buFont typeface="+mj-ea"/>
              <a:buAutoNum type="circleNumDbPlain"/>
            </a:pPr>
            <a:r>
              <a:rPr lang="ja-JP" altLang="en-US" dirty="0" smtClean="0">
                <a:solidFill>
                  <a:srgbClr val="0000FF"/>
                </a:solidFill>
              </a:rPr>
              <a:t>ソーシャル</a:t>
            </a:r>
            <a:r>
              <a:rPr lang="ja-JP" altLang="en-US" dirty="0">
                <a:solidFill>
                  <a:srgbClr val="0000FF"/>
                </a:solidFill>
              </a:rPr>
              <a:t>・キャピタルと住民</a:t>
            </a:r>
            <a:r>
              <a:rPr lang="ja-JP" altLang="en-US" dirty="0" smtClean="0">
                <a:solidFill>
                  <a:srgbClr val="0000FF"/>
                </a:solidFill>
              </a:rPr>
              <a:t>組織活動</a:t>
            </a:r>
            <a:endParaRPr lang="en-US" altLang="ja-JP" dirty="0" smtClean="0">
              <a:solidFill>
                <a:srgbClr val="0000FF"/>
              </a:solidFill>
            </a:endParaRPr>
          </a:p>
          <a:p>
            <a:pPr marL="514350" indent="-514350">
              <a:lnSpc>
                <a:spcPct val="120000"/>
              </a:lnSpc>
              <a:buFont typeface="+mj-ea"/>
              <a:buAutoNum type="circleNumDbPlain"/>
            </a:pPr>
            <a:r>
              <a:rPr lang="ja-JP" altLang="en-US" dirty="0">
                <a:solidFill>
                  <a:srgbClr val="0000FF"/>
                </a:solidFill>
              </a:rPr>
              <a:t>住民組織</a:t>
            </a:r>
            <a:r>
              <a:rPr lang="ja-JP" altLang="en-US" dirty="0" smtClean="0">
                <a:solidFill>
                  <a:srgbClr val="0000FF"/>
                </a:solidFill>
              </a:rPr>
              <a:t>と行政との関係</a:t>
            </a:r>
            <a:endParaRPr lang="en-US" altLang="ja-JP" dirty="0">
              <a:solidFill>
                <a:srgbClr val="0000FF"/>
              </a:solidFill>
            </a:endParaRPr>
          </a:p>
          <a:p>
            <a:pPr marL="514350" indent="-514350">
              <a:lnSpc>
                <a:spcPct val="120000"/>
              </a:lnSpc>
              <a:buFont typeface="+mj-ea"/>
              <a:buAutoNum type="circleNumDbPlain"/>
            </a:pPr>
            <a:r>
              <a:rPr lang="ja-JP" altLang="en-US" dirty="0" smtClean="0">
                <a:solidFill>
                  <a:srgbClr val="0000FF"/>
                </a:solidFill>
              </a:rPr>
              <a:t>ソーシャル</a:t>
            </a:r>
            <a:r>
              <a:rPr lang="ja-JP" altLang="en-US" dirty="0">
                <a:solidFill>
                  <a:srgbClr val="0000FF"/>
                </a:solidFill>
              </a:rPr>
              <a:t>・キャピタル</a:t>
            </a:r>
            <a:r>
              <a:rPr lang="ja-JP" altLang="en-US" dirty="0" smtClean="0">
                <a:solidFill>
                  <a:srgbClr val="0000FF"/>
                </a:solidFill>
              </a:rPr>
              <a:t>と</a:t>
            </a:r>
            <a:r>
              <a:rPr lang="ja-JP" altLang="en-US" dirty="0">
                <a:solidFill>
                  <a:srgbClr val="0000FF"/>
                </a:solidFill>
              </a:rPr>
              <a:t>ヘルスプロモーション</a:t>
            </a:r>
            <a:endParaRPr kumimoji="1" lang="ja-JP" altLang="en-US" dirty="0">
              <a:solidFill>
                <a:srgbClr val="0000FF"/>
              </a:solidFill>
            </a:endParaRPr>
          </a:p>
        </p:txBody>
      </p:sp>
    </p:spTree>
    <p:extLst>
      <p:ext uri="{BB962C8B-B14F-4D97-AF65-F5344CB8AC3E}">
        <p14:creationId xmlns:p14="http://schemas.microsoft.com/office/powerpoint/2010/main" val="1853422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38944" y="-10492"/>
            <a:ext cx="8676456" cy="1143000"/>
          </a:xfrm>
        </p:spPr>
        <p:txBody>
          <a:bodyPr>
            <a:normAutofit fontScale="90000"/>
          </a:bodyPr>
          <a:lstStyle/>
          <a:p>
            <a:r>
              <a:rPr kumimoji="1" lang="ja-JP" altLang="en-US" sz="3600" dirty="0" smtClean="0">
                <a:solidFill>
                  <a:srgbClr val="FF0000"/>
                </a:solidFill>
              </a:rPr>
              <a:t>保健活動におけるソーシャル・キャピタルの意義</a:t>
            </a:r>
            <a:endParaRPr kumimoji="1" lang="ja-JP" altLang="en-US" sz="3600" dirty="0">
              <a:solidFill>
                <a:srgbClr val="FF0000"/>
              </a:solidFill>
            </a:endParaRPr>
          </a:p>
        </p:txBody>
      </p:sp>
      <p:sp>
        <p:nvSpPr>
          <p:cNvPr id="5" name="コンテンツ プレースホルダー 4"/>
          <p:cNvSpPr>
            <a:spLocks noGrp="1"/>
          </p:cNvSpPr>
          <p:nvPr>
            <p:ph idx="1"/>
          </p:nvPr>
        </p:nvSpPr>
        <p:spPr>
          <a:xfrm>
            <a:off x="457200" y="912912"/>
            <a:ext cx="8229600" cy="6021288"/>
          </a:xfrm>
        </p:spPr>
        <p:txBody>
          <a:bodyPr>
            <a:noAutofit/>
          </a:bodyPr>
          <a:lstStyle/>
          <a:p>
            <a:pPr>
              <a:lnSpc>
                <a:spcPts val="3600"/>
              </a:lnSpc>
            </a:pPr>
            <a:r>
              <a:rPr kumimoji="1" lang="ja-JP" altLang="en-US" sz="2800" dirty="0" smtClean="0">
                <a:solidFill>
                  <a:srgbClr val="0000FF"/>
                </a:solidFill>
              </a:rPr>
              <a:t>ソーシャル・キャピタルが醸成されると，保健活動にはどんなメリットがあるのか</a:t>
            </a:r>
            <a:endParaRPr kumimoji="1" lang="en-US" altLang="ja-JP" sz="2800" dirty="0" smtClean="0">
              <a:solidFill>
                <a:srgbClr val="0000FF"/>
              </a:solidFill>
            </a:endParaRPr>
          </a:p>
          <a:p>
            <a:pPr>
              <a:lnSpc>
                <a:spcPts val="3600"/>
              </a:lnSpc>
            </a:pPr>
            <a:r>
              <a:rPr kumimoji="1" lang="ja-JP" altLang="en-US" sz="2800" dirty="0" smtClean="0">
                <a:solidFill>
                  <a:srgbClr val="0000FF"/>
                </a:solidFill>
              </a:rPr>
              <a:t>ソーシャル・キャピタルは「畑」である（藤原佳典）</a:t>
            </a:r>
            <a:r>
              <a:rPr kumimoji="1" lang="en-US" altLang="ja-JP" sz="2800" dirty="0" smtClean="0">
                <a:solidFill>
                  <a:srgbClr val="0000FF"/>
                </a:solidFill>
              </a:rPr>
              <a:t/>
            </a:r>
            <a:br>
              <a:rPr kumimoji="1" lang="en-US" altLang="ja-JP" sz="2800" dirty="0" smtClean="0">
                <a:solidFill>
                  <a:srgbClr val="0000FF"/>
                </a:solidFill>
              </a:rPr>
            </a:br>
            <a:r>
              <a:rPr kumimoji="1" lang="ja-JP" altLang="en-US" sz="2800" dirty="0" smtClean="0">
                <a:solidFill>
                  <a:srgbClr val="FF33CC"/>
                </a:solidFill>
              </a:rPr>
              <a:t>　　丁寧に土を耕して，良い畑ができると，どんな種</a:t>
            </a:r>
            <a:r>
              <a:rPr kumimoji="1" lang="en-US" altLang="ja-JP" sz="2800" dirty="0" smtClean="0">
                <a:solidFill>
                  <a:srgbClr val="FF33CC"/>
                </a:solidFill>
              </a:rPr>
              <a:t/>
            </a:r>
            <a:br>
              <a:rPr kumimoji="1" lang="en-US" altLang="ja-JP" sz="2800" dirty="0" smtClean="0">
                <a:solidFill>
                  <a:srgbClr val="FF33CC"/>
                </a:solidFill>
              </a:rPr>
            </a:br>
            <a:r>
              <a:rPr kumimoji="1" lang="ja-JP" altLang="en-US" sz="2800" dirty="0" smtClean="0">
                <a:solidFill>
                  <a:srgbClr val="FF33CC"/>
                </a:solidFill>
              </a:rPr>
              <a:t>　　をまいても，成長しやすくなる！　</a:t>
            </a:r>
            <a:r>
              <a:rPr kumimoji="1" lang="ja-JP" altLang="en-US" sz="2800" dirty="0" smtClean="0">
                <a:solidFill>
                  <a:srgbClr val="FF0000"/>
                </a:solidFill>
              </a:rPr>
              <a:t>「土壌」</a:t>
            </a:r>
            <a:endParaRPr kumimoji="1" lang="en-US" altLang="ja-JP" sz="2800" dirty="0" smtClean="0">
              <a:solidFill>
                <a:srgbClr val="FF0000"/>
              </a:solidFill>
            </a:endParaRPr>
          </a:p>
          <a:p>
            <a:pPr marL="0" indent="0">
              <a:lnSpc>
                <a:spcPts val="3600"/>
              </a:lnSpc>
              <a:buNone/>
            </a:pPr>
            <a:r>
              <a:rPr lang="ja-JP" altLang="en-US" sz="2800" dirty="0">
                <a:solidFill>
                  <a:srgbClr val="FF0000"/>
                </a:solidFill>
                <a:latin typeface="+mn-ea"/>
              </a:rPr>
              <a:t>　</a:t>
            </a:r>
            <a:r>
              <a:rPr lang="ja-JP" altLang="en-US" sz="2800" dirty="0" smtClean="0">
                <a:solidFill>
                  <a:schemeClr val="tx1">
                    <a:lumMod val="75000"/>
                    <a:lumOff val="25000"/>
                  </a:schemeClr>
                </a:solidFill>
                <a:latin typeface="+mn-ea"/>
              </a:rPr>
              <a:t> ←</a:t>
            </a:r>
            <a:r>
              <a:rPr kumimoji="1" lang="ja-JP" altLang="en-US" sz="2800" dirty="0" smtClean="0">
                <a:solidFill>
                  <a:schemeClr val="tx1">
                    <a:lumMod val="75000"/>
                    <a:lumOff val="25000"/>
                  </a:schemeClr>
                </a:solidFill>
                <a:latin typeface="+mn-ea"/>
              </a:rPr>
              <a:t> </a:t>
            </a:r>
            <a:r>
              <a:rPr kumimoji="1" lang="ja-JP" altLang="en-US" sz="2800" dirty="0" smtClean="0">
                <a:solidFill>
                  <a:schemeClr val="tx1">
                    <a:lumMod val="75000"/>
                    <a:lumOff val="25000"/>
                  </a:schemeClr>
                </a:solidFill>
              </a:rPr>
              <a:t>ソーシャル・キャピタルが豊かな地域では，事業</a:t>
            </a:r>
            <a:r>
              <a:rPr kumimoji="1" lang="en-US" altLang="ja-JP" sz="2800" dirty="0" smtClean="0">
                <a:solidFill>
                  <a:schemeClr val="tx1">
                    <a:lumMod val="75000"/>
                    <a:lumOff val="25000"/>
                  </a:schemeClr>
                </a:solidFill>
              </a:rPr>
              <a:t/>
            </a:r>
            <a:br>
              <a:rPr kumimoji="1" lang="en-US" altLang="ja-JP" sz="2800" dirty="0" smtClean="0">
                <a:solidFill>
                  <a:schemeClr val="tx1">
                    <a:lumMod val="75000"/>
                    <a:lumOff val="25000"/>
                  </a:schemeClr>
                </a:solidFill>
              </a:rPr>
            </a:br>
            <a:r>
              <a:rPr kumimoji="1" lang="ja-JP" altLang="en-US" sz="2800" dirty="0" smtClean="0">
                <a:solidFill>
                  <a:schemeClr val="tx1">
                    <a:lumMod val="75000"/>
                    <a:lumOff val="25000"/>
                  </a:schemeClr>
                </a:solidFill>
              </a:rPr>
              <a:t>　　　 効率が良くなる（Ｒ．パットナム）</a:t>
            </a:r>
            <a:endParaRPr kumimoji="1" lang="en-US" altLang="ja-JP" sz="2800" dirty="0" smtClean="0">
              <a:solidFill>
                <a:schemeClr val="tx1">
                  <a:lumMod val="75000"/>
                  <a:lumOff val="25000"/>
                </a:schemeClr>
              </a:solidFill>
            </a:endParaRPr>
          </a:p>
          <a:p>
            <a:pPr>
              <a:lnSpc>
                <a:spcPts val="3600"/>
              </a:lnSpc>
            </a:pPr>
            <a:r>
              <a:rPr lang="ja-JP" altLang="en-US" sz="2800" dirty="0">
                <a:solidFill>
                  <a:srgbClr val="0000FF"/>
                </a:solidFill>
              </a:rPr>
              <a:t>個別のケースの</a:t>
            </a:r>
            <a:r>
              <a:rPr lang="ja-JP" altLang="en-US" sz="2800" dirty="0" smtClean="0">
                <a:solidFill>
                  <a:srgbClr val="0000FF"/>
                </a:solidFill>
              </a:rPr>
              <a:t>関わりにおいて，ソーシャル・キャピタルが豊かな地域では，周囲の人々や関係機関を巻き込んだ支援が展開しやすい</a:t>
            </a:r>
            <a:endParaRPr lang="en-US" altLang="ja-JP" sz="2800" dirty="0">
              <a:solidFill>
                <a:srgbClr val="0000FF"/>
              </a:solidFill>
            </a:endParaRPr>
          </a:p>
          <a:p>
            <a:pPr marL="0" indent="0">
              <a:lnSpc>
                <a:spcPts val="3600"/>
              </a:lnSpc>
              <a:buNone/>
            </a:pPr>
            <a:r>
              <a:rPr lang="ja-JP" altLang="en-US" sz="2800" dirty="0" smtClean="0">
                <a:solidFill>
                  <a:srgbClr val="0000FF"/>
                </a:solidFill>
              </a:rPr>
              <a:t>　　　</a:t>
            </a:r>
            <a:r>
              <a:rPr lang="ja-JP" altLang="en-US" sz="2800" dirty="0" smtClean="0">
                <a:solidFill>
                  <a:srgbClr val="FF33CC"/>
                </a:solidFill>
              </a:rPr>
              <a:t>再支援が必要になった場合や同じようなケース</a:t>
            </a:r>
            <a:r>
              <a:rPr lang="en-US" altLang="ja-JP" sz="2800" dirty="0" smtClean="0">
                <a:solidFill>
                  <a:srgbClr val="FF33CC"/>
                </a:solidFill>
              </a:rPr>
              <a:t/>
            </a:r>
            <a:br>
              <a:rPr lang="en-US" altLang="ja-JP" sz="2800" dirty="0" smtClean="0">
                <a:solidFill>
                  <a:srgbClr val="FF33CC"/>
                </a:solidFill>
              </a:rPr>
            </a:br>
            <a:r>
              <a:rPr lang="ja-JP" altLang="en-US" sz="2800" dirty="0" smtClean="0">
                <a:solidFill>
                  <a:srgbClr val="FF33CC"/>
                </a:solidFill>
              </a:rPr>
              <a:t>　　　が発生した際の支援がスムーズに進められる！</a:t>
            </a:r>
            <a:endParaRPr kumimoji="1" lang="ja-JP" altLang="en-US" sz="2800" dirty="0">
              <a:solidFill>
                <a:srgbClr val="FF33CC"/>
              </a:solidFill>
            </a:endParaRPr>
          </a:p>
        </p:txBody>
      </p:sp>
    </p:spTree>
    <p:extLst>
      <p:ext uri="{BB962C8B-B14F-4D97-AF65-F5344CB8AC3E}">
        <p14:creationId xmlns:p14="http://schemas.microsoft.com/office/powerpoint/2010/main" val="3599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2008" y="-99392"/>
            <a:ext cx="9036496" cy="1143000"/>
          </a:xfrm>
        </p:spPr>
        <p:txBody>
          <a:bodyPr>
            <a:normAutofit/>
          </a:bodyPr>
          <a:lstStyle/>
          <a:p>
            <a:r>
              <a:rPr kumimoji="1" lang="ja-JP" altLang="en-US" sz="3600" dirty="0" smtClean="0">
                <a:solidFill>
                  <a:srgbClr val="FF0000"/>
                </a:solidFill>
              </a:rPr>
              <a:t>何をすれば，ソーシャル・キャピタルの醸成？</a:t>
            </a:r>
            <a:endParaRPr kumimoji="1" lang="ja-JP" altLang="en-US" sz="3600" dirty="0">
              <a:solidFill>
                <a:srgbClr val="FF0000"/>
              </a:solidFill>
            </a:endParaRPr>
          </a:p>
        </p:txBody>
      </p:sp>
      <p:sp>
        <p:nvSpPr>
          <p:cNvPr id="5" name="コンテンツ プレースホルダー 4"/>
          <p:cNvSpPr>
            <a:spLocks noGrp="1"/>
          </p:cNvSpPr>
          <p:nvPr>
            <p:ph idx="1"/>
          </p:nvPr>
        </p:nvSpPr>
        <p:spPr>
          <a:xfrm>
            <a:off x="468086" y="836712"/>
            <a:ext cx="8229600" cy="6021288"/>
          </a:xfrm>
        </p:spPr>
        <p:txBody>
          <a:bodyPr>
            <a:noAutofit/>
          </a:bodyPr>
          <a:lstStyle/>
          <a:p>
            <a:pPr marL="0" indent="0">
              <a:buNone/>
            </a:pPr>
            <a:r>
              <a:rPr kumimoji="1" lang="ja-JP" altLang="en-US" dirty="0" smtClean="0">
                <a:solidFill>
                  <a:schemeClr val="tx1">
                    <a:lumMod val="75000"/>
                    <a:lumOff val="25000"/>
                  </a:schemeClr>
                </a:solidFill>
              </a:rPr>
              <a:t>ソーシャル・キャピタルの醸成の手段は４つ</a:t>
            </a:r>
            <a:endParaRPr kumimoji="1" lang="en-US" altLang="ja-JP" dirty="0" smtClean="0">
              <a:solidFill>
                <a:schemeClr val="tx1">
                  <a:lumMod val="75000"/>
                  <a:lumOff val="25000"/>
                </a:schemeClr>
              </a:solidFill>
            </a:endParaRPr>
          </a:p>
          <a:p>
            <a:pPr marL="514350" indent="-514350">
              <a:buFont typeface="+mj-ea"/>
              <a:buAutoNum type="circleNumDbPlain"/>
            </a:pPr>
            <a:r>
              <a:rPr lang="ja-JP" altLang="en-US" sz="2800" dirty="0">
                <a:solidFill>
                  <a:srgbClr val="0000FF"/>
                </a:solidFill>
              </a:rPr>
              <a:t>住民同士</a:t>
            </a:r>
            <a:r>
              <a:rPr lang="ja-JP" altLang="en-US" sz="2800" dirty="0" smtClean="0">
                <a:solidFill>
                  <a:srgbClr val="0000FF"/>
                </a:solidFill>
              </a:rPr>
              <a:t>のネットワークづくり　</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a:t>
            </a:r>
            <a:r>
              <a:rPr lang="ja-JP" altLang="en-US" sz="2800" dirty="0" smtClean="0">
                <a:solidFill>
                  <a:srgbClr val="FF33CC"/>
                </a:solidFill>
              </a:rPr>
              <a:t>住民組織活動に代表される取り組み</a:t>
            </a:r>
            <a:r>
              <a:rPr lang="en-US" altLang="ja-JP" sz="2800" dirty="0" smtClean="0">
                <a:solidFill>
                  <a:srgbClr val="FF33CC"/>
                </a:solidFill>
              </a:rPr>
              <a:t/>
            </a:r>
            <a:br>
              <a:rPr lang="en-US" altLang="ja-JP" sz="2800" dirty="0" smtClean="0">
                <a:solidFill>
                  <a:srgbClr val="FF33CC"/>
                </a:solidFill>
              </a:rPr>
            </a:br>
            <a:r>
              <a:rPr lang="ja-JP" altLang="en-US" sz="2800" dirty="0" smtClean="0">
                <a:solidFill>
                  <a:srgbClr val="FF33CC"/>
                </a:solidFill>
              </a:rPr>
              <a:t>　　　　</a:t>
            </a:r>
            <a:r>
              <a:rPr lang="ja-JP" altLang="en-US" sz="2800" dirty="0" smtClean="0">
                <a:solidFill>
                  <a:schemeClr val="tx1">
                    <a:lumMod val="75000"/>
                    <a:lumOff val="25000"/>
                  </a:schemeClr>
                </a:solidFill>
              </a:rPr>
              <a:t>声かけ，訪問，学習，実践</a:t>
            </a:r>
            <a:endParaRPr lang="en-US" altLang="ja-JP" sz="2800" dirty="0" smtClean="0">
              <a:solidFill>
                <a:schemeClr val="tx1">
                  <a:lumMod val="75000"/>
                  <a:lumOff val="25000"/>
                </a:schemeClr>
              </a:solidFill>
            </a:endParaRPr>
          </a:p>
          <a:p>
            <a:pPr marL="514350" indent="-514350">
              <a:buFont typeface="+mj-ea"/>
              <a:buAutoNum type="circleNumDbPlain"/>
            </a:pPr>
            <a:r>
              <a:rPr kumimoji="1" lang="ja-JP" altLang="en-US" sz="2800" dirty="0">
                <a:solidFill>
                  <a:srgbClr val="0000FF"/>
                </a:solidFill>
              </a:rPr>
              <a:t>組織間の</a:t>
            </a:r>
            <a:r>
              <a:rPr kumimoji="1" lang="ja-JP" altLang="en-US" sz="2800" dirty="0" smtClean="0">
                <a:solidFill>
                  <a:srgbClr val="0000FF"/>
                </a:solidFill>
              </a:rPr>
              <a:t>連携や多職種の協働</a:t>
            </a:r>
            <a:r>
              <a:rPr kumimoji="1" lang="en-US" altLang="ja-JP" sz="2800" dirty="0" smtClean="0">
                <a:solidFill>
                  <a:srgbClr val="0000FF"/>
                </a:solidFill>
              </a:rPr>
              <a:t/>
            </a:r>
            <a:br>
              <a:rPr kumimoji="1" lang="en-US" altLang="ja-JP" sz="2800" dirty="0" smtClean="0">
                <a:solidFill>
                  <a:srgbClr val="0000FF"/>
                </a:solidFill>
              </a:rPr>
            </a:br>
            <a:r>
              <a:rPr kumimoji="1" lang="ja-JP" altLang="en-US" sz="2800" dirty="0" smtClean="0">
                <a:solidFill>
                  <a:srgbClr val="0000FF"/>
                </a:solidFill>
              </a:rPr>
              <a:t>　　</a:t>
            </a:r>
            <a:r>
              <a:rPr kumimoji="1" lang="ja-JP" altLang="en-US" sz="2800" dirty="0" smtClean="0">
                <a:solidFill>
                  <a:srgbClr val="FF33CC"/>
                </a:solidFill>
              </a:rPr>
              <a:t>子育て支援や健康増進，介護予防，在宅医療</a:t>
            </a:r>
            <a:r>
              <a:rPr kumimoji="1" lang="en-US" altLang="ja-JP" sz="2800" dirty="0" smtClean="0">
                <a:solidFill>
                  <a:srgbClr val="FF33CC"/>
                </a:solidFill>
              </a:rPr>
              <a:t/>
            </a:r>
            <a:br>
              <a:rPr kumimoji="1" lang="en-US" altLang="ja-JP" sz="2800" dirty="0" smtClean="0">
                <a:solidFill>
                  <a:srgbClr val="FF33CC"/>
                </a:solidFill>
              </a:rPr>
            </a:br>
            <a:r>
              <a:rPr kumimoji="1" lang="ja-JP" altLang="en-US" sz="2800" dirty="0" smtClean="0">
                <a:solidFill>
                  <a:srgbClr val="FF33CC"/>
                </a:solidFill>
              </a:rPr>
              <a:t>　　など，様々な場面で協働が求められている</a:t>
            </a:r>
            <a:r>
              <a:rPr kumimoji="1" lang="en-US" altLang="ja-JP" sz="2800" dirty="0" smtClean="0">
                <a:solidFill>
                  <a:srgbClr val="FF33CC"/>
                </a:solidFill>
              </a:rPr>
              <a:t/>
            </a:r>
            <a:br>
              <a:rPr kumimoji="1" lang="en-US" altLang="ja-JP" sz="2800" dirty="0" smtClean="0">
                <a:solidFill>
                  <a:srgbClr val="FF33CC"/>
                </a:solidFill>
              </a:rPr>
            </a:br>
            <a:r>
              <a:rPr kumimoji="1" lang="ja-JP" altLang="en-US" sz="2800" dirty="0" smtClean="0">
                <a:solidFill>
                  <a:srgbClr val="0000FF"/>
                </a:solidFill>
              </a:rPr>
              <a:t>　</a:t>
            </a:r>
            <a:r>
              <a:rPr kumimoji="1" lang="ja-JP" altLang="en-US" sz="2800" dirty="0" smtClean="0">
                <a:solidFill>
                  <a:schemeClr val="tx1">
                    <a:lumMod val="75000"/>
                    <a:lumOff val="25000"/>
                  </a:schemeClr>
                </a:solidFill>
              </a:rPr>
              <a:t>　　　</a:t>
            </a:r>
            <a:r>
              <a:rPr lang="ja-JP" altLang="en-US" sz="2800" dirty="0" smtClean="0">
                <a:solidFill>
                  <a:schemeClr val="tx1">
                    <a:lumMod val="75000"/>
                    <a:lumOff val="25000"/>
                  </a:schemeClr>
                </a:solidFill>
              </a:rPr>
              <a:t>○○推進協議会，□□連絡会議は無数！</a:t>
            </a:r>
            <a:endParaRPr lang="en-US" altLang="ja-JP" sz="2800" dirty="0" smtClean="0">
              <a:solidFill>
                <a:schemeClr val="tx1">
                  <a:lumMod val="75000"/>
                  <a:lumOff val="25000"/>
                </a:schemeClr>
              </a:solidFill>
            </a:endParaRPr>
          </a:p>
          <a:p>
            <a:pPr marL="514350" indent="-514350">
              <a:buFont typeface="+mj-ea"/>
              <a:buAutoNum type="circleNumDbPlain"/>
            </a:pPr>
            <a:r>
              <a:rPr kumimoji="1" lang="ja-JP" altLang="en-US" sz="2800" dirty="0" smtClean="0">
                <a:solidFill>
                  <a:srgbClr val="0000FF"/>
                </a:solidFill>
              </a:rPr>
              <a:t>制度を変える</a:t>
            </a:r>
            <a:r>
              <a:rPr kumimoji="1" lang="en-US" altLang="ja-JP" sz="2800" dirty="0" smtClean="0">
                <a:solidFill>
                  <a:srgbClr val="0000FF"/>
                </a:solidFill>
              </a:rPr>
              <a:t/>
            </a:r>
            <a:br>
              <a:rPr kumimoji="1" lang="en-US" altLang="ja-JP" sz="2800" dirty="0" smtClean="0">
                <a:solidFill>
                  <a:srgbClr val="0000FF"/>
                </a:solidFill>
              </a:rPr>
            </a:br>
            <a:r>
              <a:rPr kumimoji="1" lang="ja-JP" altLang="en-US" sz="2800" dirty="0" smtClean="0">
                <a:solidFill>
                  <a:srgbClr val="0000FF"/>
                </a:solidFill>
              </a:rPr>
              <a:t>　　</a:t>
            </a:r>
            <a:r>
              <a:rPr kumimoji="1" lang="ja-JP" altLang="en-US" sz="2800" dirty="0" smtClean="0">
                <a:solidFill>
                  <a:srgbClr val="FF33CC"/>
                </a:solidFill>
              </a:rPr>
              <a:t>条例や法律の制定，制度づくり</a:t>
            </a:r>
            <a:endParaRPr kumimoji="1" lang="en-US" altLang="ja-JP" sz="2800" dirty="0" smtClean="0">
              <a:solidFill>
                <a:srgbClr val="FF33CC"/>
              </a:solidFill>
            </a:endParaRPr>
          </a:p>
          <a:p>
            <a:pPr marL="514350" indent="-514350">
              <a:buFont typeface="+mj-ea"/>
              <a:buAutoNum type="circleNumDbPlain"/>
            </a:pPr>
            <a:r>
              <a:rPr lang="ja-JP" altLang="en-US" sz="2800" dirty="0">
                <a:solidFill>
                  <a:srgbClr val="0000FF"/>
                </a:solidFill>
              </a:rPr>
              <a:t>環境を変える</a:t>
            </a:r>
            <a:r>
              <a:rPr kumimoji="1" lang="en-US" altLang="ja-JP" sz="2800" dirty="0" smtClean="0">
                <a:solidFill>
                  <a:srgbClr val="FF33CC"/>
                </a:solidFill>
              </a:rPr>
              <a:t/>
            </a:r>
            <a:br>
              <a:rPr kumimoji="1" lang="en-US" altLang="ja-JP" sz="2800" dirty="0" smtClean="0">
                <a:solidFill>
                  <a:srgbClr val="FF33CC"/>
                </a:solidFill>
              </a:rPr>
            </a:br>
            <a:r>
              <a:rPr kumimoji="1" lang="ja-JP" altLang="en-US" sz="2800" dirty="0" smtClean="0">
                <a:solidFill>
                  <a:srgbClr val="FF33CC"/>
                </a:solidFill>
              </a:rPr>
              <a:t>　　人と人との交流が容易なまちづくり</a:t>
            </a:r>
            <a:r>
              <a:rPr kumimoji="1" lang="en-US" altLang="ja-JP" sz="2800" dirty="0" smtClean="0">
                <a:solidFill>
                  <a:srgbClr val="FF33CC"/>
                </a:solidFill>
              </a:rPr>
              <a:t/>
            </a:r>
            <a:br>
              <a:rPr kumimoji="1" lang="en-US" altLang="ja-JP" sz="2800" dirty="0" smtClean="0">
                <a:solidFill>
                  <a:srgbClr val="FF33CC"/>
                </a:solidFill>
              </a:rPr>
            </a:br>
            <a:r>
              <a:rPr kumimoji="1" lang="ja-JP" altLang="en-US" sz="2800" dirty="0" smtClean="0">
                <a:solidFill>
                  <a:srgbClr val="FF33CC"/>
                </a:solidFill>
              </a:rPr>
              <a:t>　　　　</a:t>
            </a:r>
            <a:r>
              <a:rPr kumimoji="1" lang="ja-JP" altLang="en-US" sz="2800" dirty="0" smtClean="0">
                <a:solidFill>
                  <a:schemeClr val="tx1">
                    <a:lumMod val="75000"/>
                    <a:lumOff val="25000"/>
                  </a:schemeClr>
                </a:solidFill>
              </a:rPr>
              <a:t>交流施設，公共交通機関</a:t>
            </a:r>
            <a:endParaRPr kumimoji="1" lang="en-US" altLang="ja-JP" sz="2800" dirty="0" smtClean="0">
              <a:solidFill>
                <a:schemeClr val="tx1">
                  <a:lumMod val="75000"/>
                  <a:lumOff val="25000"/>
                </a:schemeClr>
              </a:solidFill>
            </a:endParaRPr>
          </a:p>
        </p:txBody>
      </p:sp>
    </p:spTree>
    <p:extLst>
      <p:ext uri="{BB962C8B-B14F-4D97-AF65-F5344CB8AC3E}">
        <p14:creationId xmlns:p14="http://schemas.microsoft.com/office/powerpoint/2010/main" val="85672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normAutofit/>
          </a:bodyPr>
          <a:lstStyle/>
          <a:p>
            <a:r>
              <a:rPr lang="ja-JP" altLang="en-US" sz="3600" dirty="0" smtClean="0">
                <a:solidFill>
                  <a:srgbClr val="FF0000"/>
                </a:solidFill>
              </a:rPr>
              <a:t>ソーシャル・キャピタルの醸成・活用</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1503080"/>
            <a:ext cx="8291264" cy="5616624"/>
          </a:xfrm>
        </p:spPr>
        <p:txBody>
          <a:bodyPr>
            <a:noAutofit/>
          </a:bodyPr>
          <a:lstStyle/>
          <a:p>
            <a:pPr>
              <a:lnSpc>
                <a:spcPts val="4000"/>
              </a:lnSpc>
            </a:pPr>
            <a:r>
              <a:rPr lang="ja-JP" altLang="en-US" sz="2800" dirty="0" smtClean="0">
                <a:solidFill>
                  <a:srgbClr val="0000FF"/>
                </a:solidFill>
              </a:rPr>
              <a:t>世界に例を見ない高齢化社会を迎え，高齢者同士で</a:t>
            </a:r>
            <a:r>
              <a:rPr lang="ja-JP" altLang="en-US" sz="2800" dirty="0" smtClean="0">
                <a:solidFill>
                  <a:srgbClr val="0000FF"/>
                </a:solidFill>
                <a:effectLst>
                  <a:outerShdw blurRad="38100" dist="38100" dir="2700000" algn="tl">
                    <a:srgbClr val="000000">
                      <a:alpha val="43137"/>
                    </a:srgbClr>
                  </a:outerShdw>
                </a:effectLst>
              </a:rPr>
              <a:t>支え合う社会</a:t>
            </a:r>
            <a:r>
              <a:rPr lang="ja-JP" altLang="en-US" sz="2800" dirty="0" smtClean="0">
                <a:solidFill>
                  <a:srgbClr val="0000FF"/>
                </a:solidFill>
              </a:rPr>
              <a:t>，互いに障害を持ちながら</a:t>
            </a:r>
            <a:r>
              <a:rPr lang="ja-JP" altLang="en-US" sz="2800" dirty="0" smtClean="0">
                <a:solidFill>
                  <a:srgbClr val="0000FF"/>
                </a:solidFill>
                <a:effectLst>
                  <a:outerShdw blurRad="38100" dist="38100" dir="2700000" algn="tl">
                    <a:srgbClr val="000000">
                      <a:alpha val="43137"/>
                    </a:srgbClr>
                  </a:outerShdw>
                </a:effectLst>
              </a:rPr>
              <a:t>助け合う社会</a:t>
            </a:r>
            <a:r>
              <a:rPr lang="ja-JP" altLang="en-US" sz="2800" dirty="0" smtClean="0">
                <a:solidFill>
                  <a:srgbClr val="0000FF"/>
                </a:solidFill>
              </a:rPr>
              <a:t>を構築していくことが必要である。</a:t>
            </a:r>
            <a:endParaRPr lang="en-US" altLang="ja-JP" sz="2800" dirty="0" smtClean="0">
              <a:solidFill>
                <a:srgbClr val="0000FF"/>
              </a:solidFill>
            </a:endParaRPr>
          </a:p>
          <a:p>
            <a:pPr>
              <a:lnSpc>
                <a:spcPts val="4000"/>
              </a:lnSpc>
            </a:pPr>
            <a:r>
              <a:rPr lang="ja-JP" altLang="en-US" sz="2800" dirty="0" smtClean="0">
                <a:solidFill>
                  <a:srgbClr val="0000FF"/>
                </a:solidFill>
              </a:rPr>
              <a:t>具体的には，</a:t>
            </a:r>
            <a:r>
              <a:rPr lang="ja-JP" altLang="en-US" sz="2800" dirty="0" smtClean="0">
                <a:solidFill>
                  <a:srgbClr val="0000FF"/>
                </a:solidFill>
                <a:effectLst>
                  <a:outerShdw blurRad="38100" dist="38100" dir="2700000" algn="tl">
                    <a:srgbClr val="000000">
                      <a:alpha val="43137"/>
                    </a:srgbClr>
                  </a:outerShdw>
                </a:effectLst>
              </a:rPr>
              <a:t>ソーシャル・キャピタルの核となりうる人材に対し，保健所・市町村保健センター等の行政が知識や技術の獲得を支援</a:t>
            </a:r>
            <a:r>
              <a:rPr lang="ja-JP" altLang="en-US" sz="2800" dirty="0" smtClean="0">
                <a:solidFill>
                  <a:srgbClr val="0000FF"/>
                </a:solidFill>
              </a:rPr>
              <a:t>し，様々なソーシャル・キャピタルが参画する場</a:t>
            </a:r>
            <a:r>
              <a:rPr lang="ja-JP" altLang="en-US" sz="2800" dirty="0" smtClean="0">
                <a:solidFill>
                  <a:srgbClr val="FF33CC"/>
                </a:solidFill>
              </a:rPr>
              <a:t>（例：健康づくりのための協議会）</a:t>
            </a:r>
            <a:r>
              <a:rPr lang="ja-JP" altLang="en-US" sz="2800" dirty="0" smtClean="0">
                <a:solidFill>
                  <a:srgbClr val="0000FF"/>
                </a:solidFill>
              </a:rPr>
              <a:t>を設定した上で，その</a:t>
            </a:r>
            <a:r>
              <a:rPr lang="ja-JP" altLang="en-US" sz="2800" dirty="0" smtClean="0">
                <a:solidFill>
                  <a:srgbClr val="0000FF"/>
                </a:solidFill>
                <a:effectLst>
                  <a:outerShdw blurRad="38100" dist="38100" dir="2700000" algn="tl">
                    <a:srgbClr val="000000">
                      <a:alpha val="43137"/>
                    </a:srgbClr>
                  </a:outerShdw>
                </a:effectLst>
              </a:rPr>
              <a:t>「核」を中心とした住民主体（住民協働）の活動を展開</a:t>
            </a:r>
            <a:r>
              <a:rPr lang="ja-JP" altLang="en-US" sz="2800" dirty="0" smtClean="0">
                <a:solidFill>
                  <a:srgbClr val="0000FF"/>
                </a:solidFill>
              </a:rPr>
              <a:t>することが望まれる。 </a:t>
            </a:r>
            <a:endParaRPr lang="en-US" altLang="ja-JP" sz="2800" dirty="0" smtClean="0">
              <a:solidFill>
                <a:schemeClr val="tx1">
                  <a:lumMod val="75000"/>
                  <a:lumOff val="25000"/>
                </a:schemeClr>
              </a:solidFill>
              <a:latin typeface="+mn-ea"/>
            </a:endParaRPr>
          </a:p>
        </p:txBody>
      </p:sp>
      <p:sp>
        <p:nvSpPr>
          <p:cNvPr id="4" name="正方形/長方形 3"/>
          <p:cNvSpPr/>
          <p:nvPr/>
        </p:nvSpPr>
        <p:spPr>
          <a:xfrm>
            <a:off x="3592388" y="922744"/>
            <a:ext cx="5429692" cy="523220"/>
          </a:xfrm>
          <a:prstGeom prst="rect">
            <a:avLst/>
          </a:prstGeom>
        </p:spPr>
        <p:txBody>
          <a:bodyPr wrap="none">
            <a:spAutoFit/>
          </a:bodyPr>
          <a:lstStyle/>
          <a:p>
            <a:pPr>
              <a:spcAft>
                <a:spcPts val="1200"/>
              </a:spcAft>
            </a:pPr>
            <a:r>
              <a:rPr lang="ja-JP" altLang="en-US" sz="2800" dirty="0" smtClean="0">
                <a:solidFill>
                  <a:schemeClr val="tx1">
                    <a:lumMod val="75000"/>
                    <a:lumOff val="25000"/>
                  </a:schemeClr>
                </a:solidFill>
              </a:rPr>
              <a:t>（地域保健対策検討会報告書より）</a:t>
            </a:r>
            <a:endParaRPr lang="en-US" altLang="ja-JP" sz="2800" dirty="0" smtClean="0">
              <a:solidFill>
                <a:schemeClr val="tx1">
                  <a:lumMod val="75000"/>
                  <a:lumOff val="25000"/>
                </a:schemeClr>
              </a:solidFill>
              <a:latin typeface="+mn-ea"/>
            </a:endParaRPr>
          </a:p>
        </p:txBody>
      </p:sp>
    </p:spTree>
    <p:extLst>
      <p:ext uri="{BB962C8B-B14F-4D97-AF65-F5344CB8AC3E}">
        <p14:creationId xmlns:p14="http://schemas.microsoft.com/office/powerpoint/2010/main" val="23272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99392"/>
            <a:ext cx="8928992" cy="1143000"/>
          </a:xfrm>
        </p:spPr>
        <p:txBody>
          <a:bodyPr>
            <a:normAutofit/>
          </a:bodyPr>
          <a:lstStyle/>
          <a:p>
            <a:r>
              <a:rPr lang="ja-JP" altLang="en-US" sz="3600" dirty="0">
                <a:solidFill>
                  <a:srgbClr val="FF0000"/>
                </a:solidFill>
              </a:rPr>
              <a:t>忙しくて</a:t>
            </a:r>
            <a:r>
              <a:rPr lang="ja-JP" altLang="en-US" sz="3600" dirty="0" smtClean="0">
                <a:solidFill>
                  <a:srgbClr val="FF0000"/>
                </a:solidFill>
              </a:rPr>
              <a:t>，</a:t>
            </a:r>
            <a:r>
              <a:rPr lang="ja-JP" altLang="en-US" sz="3600" dirty="0">
                <a:solidFill>
                  <a:srgbClr val="FF0000"/>
                </a:solidFill>
              </a:rPr>
              <a:t>ソーシャル・</a:t>
            </a:r>
            <a:r>
              <a:rPr lang="ja-JP" altLang="en-US" sz="3600" dirty="0" smtClean="0">
                <a:solidFill>
                  <a:srgbClr val="FF0000"/>
                </a:solidFill>
              </a:rPr>
              <a:t>キャピタル</a:t>
            </a:r>
            <a:r>
              <a:rPr lang="ja-JP" altLang="en-US" sz="3600" dirty="0">
                <a:solidFill>
                  <a:srgbClr val="FF0000"/>
                </a:solidFill>
              </a:rPr>
              <a:t>どころで</a:t>
            </a:r>
            <a:r>
              <a:rPr lang="ja-JP" altLang="en-US" sz="3600" dirty="0" smtClean="0">
                <a:solidFill>
                  <a:srgbClr val="FF0000"/>
                </a:solidFill>
              </a:rPr>
              <a:t>ない</a:t>
            </a:r>
            <a:endParaRPr kumimoji="1" lang="ja-JP" altLang="en-US" sz="3600" dirty="0">
              <a:solidFill>
                <a:srgbClr val="FF0000"/>
              </a:solidFill>
            </a:endParaRPr>
          </a:p>
        </p:txBody>
      </p:sp>
      <p:sp>
        <p:nvSpPr>
          <p:cNvPr id="5" name="コンテンツ プレースホルダー 4"/>
          <p:cNvSpPr>
            <a:spLocks noGrp="1"/>
          </p:cNvSpPr>
          <p:nvPr>
            <p:ph idx="1"/>
          </p:nvPr>
        </p:nvSpPr>
        <p:spPr>
          <a:xfrm>
            <a:off x="457200" y="836712"/>
            <a:ext cx="8229600" cy="5832648"/>
          </a:xfrm>
        </p:spPr>
        <p:txBody>
          <a:bodyPr>
            <a:normAutofit/>
          </a:bodyPr>
          <a:lstStyle/>
          <a:p>
            <a:r>
              <a:rPr kumimoji="1" lang="ja-JP" altLang="en-US" sz="2800" dirty="0" smtClean="0">
                <a:solidFill>
                  <a:srgbClr val="0000FF"/>
                </a:solidFill>
              </a:rPr>
              <a:t>全国保健師長会の研究（研究代表：松本珠代氏）では，時間的な余裕の有無に関わらず，ソーシャル・キャピタルの実践に取り組まれていた！</a:t>
            </a:r>
            <a:r>
              <a:rPr kumimoji="1" lang="en-US" altLang="ja-JP" sz="2800" dirty="0" smtClean="0">
                <a:solidFill>
                  <a:srgbClr val="0000FF"/>
                </a:solidFill>
              </a:rPr>
              <a:t/>
            </a:r>
            <a:br>
              <a:rPr kumimoji="1" lang="en-US" altLang="ja-JP" sz="2800" dirty="0" smtClean="0">
                <a:solidFill>
                  <a:srgbClr val="0000FF"/>
                </a:solidFill>
              </a:rPr>
            </a:br>
            <a:r>
              <a:rPr kumimoji="1" lang="ja-JP" altLang="en-US" sz="2800" dirty="0" smtClean="0">
                <a:solidFill>
                  <a:srgbClr val="0000FF"/>
                </a:solidFill>
              </a:rPr>
              <a:t>　　</a:t>
            </a:r>
            <a:r>
              <a:rPr kumimoji="1" lang="ja-JP" altLang="en-US" sz="2800" dirty="0" smtClean="0">
                <a:solidFill>
                  <a:srgbClr val="FF33CC"/>
                </a:solidFill>
              </a:rPr>
              <a:t>忙しさを理由に，ソーシャル・キャピタルの醸成に</a:t>
            </a:r>
            <a:r>
              <a:rPr kumimoji="1" lang="en-US" altLang="ja-JP" sz="2800" dirty="0" smtClean="0">
                <a:solidFill>
                  <a:srgbClr val="FF33CC"/>
                </a:solidFill>
              </a:rPr>
              <a:t/>
            </a:r>
            <a:br>
              <a:rPr kumimoji="1" lang="en-US" altLang="ja-JP" sz="2800" dirty="0" smtClean="0">
                <a:solidFill>
                  <a:srgbClr val="FF33CC"/>
                </a:solidFill>
              </a:rPr>
            </a:br>
            <a:r>
              <a:rPr kumimoji="1" lang="ja-JP" altLang="en-US" sz="2800" dirty="0" smtClean="0">
                <a:solidFill>
                  <a:srgbClr val="FF33CC"/>
                </a:solidFill>
              </a:rPr>
              <a:t>　　取り組まずにいると，いつまでも忙しいまま？</a:t>
            </a:r>
            <a:endParaRPr kumimoji="1" lang="en-US" altLang="ja-JP" sz="2800" dirty="0" smtClean="0">
              <a:solidFill>
                <a:srgbClr val="FF33CC"/>
              </a:solidFill>
            </a:endParaRPr>
          </a:p>
          <a:p>
            <a:r>
              <a:rPr lang="ja-JP" altLang="en-US" sz="2800" dirty="0">
                <a:solidFill>
                  <a:srgbClr val="0000FF"/>
                </a:solidFill>
              </a:rPr>
              <a:t>地区</a:t>
            </a:r>
            <a:r>
              <a:rPr lang="ja-JP" altLang="en-US" sz="2800" dirty="0" smtClean="0">
                <a:solidFill>
                  <a:srgbClr val="0000FF"/>
                </a:solidFill>
              </a:rPr>
              <a:t>担当制でない</a:t>
            </a:r>
            <a:r>
              <a:rPr lang="ja-JP" altLang="en-US" sz="2800" dirty="0">
                <a:solidFill>
                  <a:srgbClr val="0000FF"/>
                </a:solidFill>
              </a:rPr>
              <a:t>ので</a:t>
            </a:r>
            <a:r>
              <a:rPr lang="ja-JP" altLang="en-US" sz="2800" dirty="0" smtClean="0">
                <a:solidFill>
                  <a:srgbClr val="0000FF"/>
                </a:solidFill>
              </a:rPr>
              <a:t>，ソーシャル・キャピタルの醸成はできない？</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a:t>
            </a:r>
            <a:r>
              <a:rPr lang="ja-JP" altLang="en-US" sz="2800" dirty="0" smtClean="0">
                <a:solidFill>
                  <a:srgbClr val="FF33CC"/>
                </a:solidFill>
              </a:rPr>
              <a:t>上記の研究では，業務担当制であっても，醸成</a:t>
            </a:r>
            <a:r>
              <a:rPr lang="en-US" altLang="ja-JP" sz="2800" dirty="0" smtClean="0">
                <a:solidFill>
                  <a:srgbClr val="FF33CC"/>
                </a:solidFill>
              </a:rPr>
              <a:t/>
            </a:r>
            <a:br>
              <a:rPr lang="en-US" altLang="ja-JP" sz="2800" dirty="0" smtClean="0">
                <a:solidFill>
                  <a:srgbClr val="FF33CC"/>
                </a:solidFill>
              </a:rPr>
            </a:br>
            <a:r>
              <a:rPr lang="ja-JP" altLang="en-US" sz="2800" dirty="0" smtClean="0">
                <a:solidFill>
                  <a:srgbClr val="FF33CC"/>
                </a:solidFill>
              </a:rPr>
              <a:t>　　に取り組んでいる率は同じだった</a:t>
            </a:r>
            <a:endParaRPr lang="en-US" altLang="ja-JP" sz="2800" dirty="0">
              <a:solidFill>
                <a:srgbClr val="FF33CC"/>
              </a:solidFill>
            </a:endParaRPr>
          </a:p>
          <a:p>
            <a:r>
              <a:rPr kumimoji="1" lang="ja-JP" altLang="en-US" sz="2800" dirty="0" smtClean="0">
                <a:solidFill>
                  <a:srgbClr val="0000FF"/>
                </a:solidFill>
              </a:rPr>
              <a:t>業務担当制でも，個別のケースへの支援，事業を実施する上での関係機関・団体との連携の機会はたくさんある！</a:t>
            </a:r>
            <a:r>
              <a:rPr kumimoji="1" lang="en-US" altLang="ja-JP" sz="2800" dirty="0" smtClean="0">
                <a:solidFill>
                  <a:srgbClr val="0000FF"/>
                </a:solidFill>
              </a:rPr>
              <a:t/>
            </a:r>
            <a:br>
              <a:rPr kumimoji="1" lang="en-US" altLang="ja-JP" sz="2800" dirty="0" smtClean="0">
                <a:solidFill>
                  <a:srgbClr val="0000FF"/>
                </a:solidFill>
              </a:rPr>
            </a:br>
            <a:r>
              <a:rPr kumimoji="1" lang="ja-JP" altLang="en-US" sz="2800" dirty="0" smtClean="0">
                <a:solidFill>
                  <a:srgbClr val="0000FF"/>
                </a:solidFill>
              </a:rPr>
              <a:t>　　</a:t>
            </a:r>
            <a:r>
              <a:rPr kumimoji="1" lang="ja-JP" altLang="en-US" sz="2800" dirty="0" smtClean="0">
                <a:solidFill>
                  <a:srgbClr val="FF33CC"/>
                </a:solidFill>
              </a:rPr>
              <a:t>ソーシャル・キャピタル醸成ができるはず！</a:t>
            </a:r>
            <a:endParaRPr kumimoji="1" lang="ja-JP" altLang="en-US" sz="2800" dirty="0">
              <a:solidFill>
                <a:srgbClr val="FF33CC"/>
              </a:solidFill>
            </a:endParaRPr>
          </a:p>
        </p:txBody>
      </p:sp>
    </p:spTree>
    <p:extLst>
      <p:ext uri="{BB962C8B-B14F-4D97-AF65-F5344CB8AC3E}">
        <p14:creationId xmlns:p14="http://schemas.microsoft.com/office/powerpoint/2010/main" val="82103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786602" y="351187"/>
            <a:ext cx="504056" cy="2520280"/>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生活習慣病対策</a:t>
            </a:r>
            <a:endParaRPr kumimoji="1" lang="ja-JP" altLang="en-US" dirty="0">
              <a:solidFill>
                <a:schemeClr val="tx1"/>
              </a:solidFill>
            </a:endParaRPr>
          </a:p>
        </p:txBody>
      </p:sp>
      <p:sp>
        <p:nvSpPr>
          <p:cNvPr id="6" name="角丸四角形 5"/>
          <p:cNvSpPr/>
          <p:nvPr/>
        </p:nvSpPr>
        <p:spPr>
          <a:xfrm>
            <a:off x="131431" y="351187"/>
            <a:ext cx="504056" cy="2520280"/>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母子保健</a:t>
            </a:r>
            <a:endParaRPr kumimoji="1" lang="ja-JP" altLang="en-US" dirty="0">
              <a:solidFill>
                <a:schemeClr val="tx1"/>
              </a:solidFill>
            </a:endParaRPr>
          </a:p>
        </p:txBody>
      </p:sp>
      <p:sp>
        <p:nvSpPr>
          <p:cNvPr id="7" name="角丸四角形 6"/>
          <p:cNvSpPr/>
          <p:nvPr/>
        </p:nvSpPr>
        <p:spPr>
          <a:xfrm>
            <a:off x="2100540" y="351187"/>
            <a:ext cx="504056" cy="2520280"/>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介護予防</a:t>
            </a:r>
            <a:endParaRPr kumimoji="1" lang="ja-JP" altLang="en-US" dirty="0">
              <a:solidFill>
                <a:schemeClr val="tx1"/>
              </a:solidFill>
            </a:endParaRPr>
          </a:p>
        </p:txBody>
      </p:sp>
      <p:sp>
        <p:nvSpPr>
          <p:cNvPr id="8" name="角丸四角形 7"/>
          <p:cNvSpPr/>
          <p:nvPr/>
        </p:nvSpPr>
        <p:spPr>
          <a:xfrm>
            <a:off x="2752115" y="351187"/>
            <a:ext cx="504056" cy="2520280"/>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精神保健</a:t>
            </a:r>
            <a:endParaRPr kumimoji="1" lang="ja-JP" altLang="en-US" dirty="0">
              <a:solidFill>
                <a:schemeClr val="tx1"/>
              </a:solidFill>
            </a:endParaRPr>
          </a:p>
        </p:txBody>
      </p:sp>
      <p:sp>
        <p:nvSpPr>
          <p:cNvPr id="9" name="角丸四角形 8"/>
          <p:cNvSpPr/>
          <p:nvPr/>
        </p:nvSpPr>
        <p:spPr>
          <a:xfrm>
            <a:off x="3407287" y="351187"/>
            <a:ext cx="504056" cy="2520280"/>
          </a:xfrm>
          <a:prstGeom prst="roundRect">
            <a:avLst/>
          </a:prstGeom>
          <a:solidFill>
            <a:srgbClr val="FFFFCC"/>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kumimoji="1" lang="ja-JP" altLang="en-US" spc="-100" dirty="0" smtClean="0">
                <a:solidFill>
                  <a:schemeClr val="tx1"/>
                </a:solidFill>
              </a:rPr>
              <a:t>住民組織育成・支援</a:t>
            </a:r>
            <a:endParaRPr kumimoji="1" lang="ja-JP" altLang="en-US" spc="-100" dirty="0">
              <a:solidFill>
                <a:schemeClr val="tx1"/>
              </a:solidFill>
            </a:endParaRPr>
          </a:p>
        </p:txBody>
      </p:sp>
      <p:sp>
        <p:nvSpPr>
          <p:cNvPr id="13" name="上矢印 12"/>
          <p:cNvSpPr/>
          <p:nvPr/>
        </p:nvSpPr>
        <p:spPr>
          <a:xfrm>
            <a:off x="840948" y="2928265"/>
            <a:ext cx="369291" cy="2383972"/>
          </a:xfrm>
          <a:prstGeom prst="upArrow">
            <a:avLst>
              <a:gd name="adj1" fmla="val 50000"/>
              <a:gd name="adj2" fmla="val 67637"/>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上矢印 17"/>
          <p:cNvSpPr/>
          <p:nvPr/>
        </p:nvSpPr>
        <p:spPr>
          <a:xfrm>
            <a:off x="166927" y="2928265"/>
            <a:ext cx="369291" cy="2383972"/>
          </a:xfrm>
          <a:prstGeom prst="upArrow">
            <a:avLst>
              <a:gd name="adj1" fmla="val 50000"/>
              <a:gd name="adj2" fmla="val 67637"/>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435534" y="351187"/>
            <a:ext cx="504056" cy="2520280"/>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kumimoji="1" lang="ja-JP" altLang="en-US" spc="-100" dirty="0" smtClean="0">
                <a:solidFill>
                  <a:schemeClr val="tx1"/>
                </a:solidFill>
              </a:rPr>
              <a:t>特定健診・保健指導</a:t>
            </a:r>
            <a:endParaRPr kumimoji="1" lang="ja-JP" altLang="en-US" spc="-100" dirty="0">
              <a:solidFill>
                <a:schemeClr val="tx1"/>
              </a:solidFill>
            </a:endParaRPr>
          </a:p>
        </p:txBody>
      </p:sp>
      <p:sp>
        <p:nvSpPr>
          <p:cNvPr id="42" name="テキスト ボックス 41"/>
          <p:cNvSpPr txBox="1"/>
          <p:nvPr/>
        </p:nvSpPr>
        <p:spPr>
          <a:xfrm>
            <a:off x="525524" y="6187929"/>
            <a:ext cx="8084264" cy="523220"/>
          </a:xfrm>
          <a:prstGeom prst="rect">
            <a:avLst/>
          </a:prstGeom>
          <a:noFill/>
        </p:spPr>
        <p:txBody>
          <a:bodyPr wrap="none" rtlCol="0">
            <a:spAutoFit/>
          </a:bodyPr>
          <a:lstStyle/>
          <a:p>
            <a:r>
              <a:rPr kumimoji="1" lang="ja-JP" altLang="en-US" sz="2800" dirty="0" smtClean="0">
                <a:solidFill>
                  <a:srgbClr val="FF0000"/>
                </a:solidFill>
              </a:rPr>
              <a:t>保健活動におけるソーシャル・キャピタルの位置付け</a:t>
            </a:r>
            <a:endParaRPr kumimoji="1" lang="ja-JP" altLang="en-US" sz="2800" dirty="0">
              <a:solidFill>
                <a:srgbClr val="FF0000"/>
              </a:solidFill>
            </a:endParaRPr>
          </a:p>
        </p:txBody>
      </p:sp>
      <p:sp>
        <p:nvSpPr>
          <p:cNvPr id="44" name="上矢印 43"/>
          <p:cNvSpPr/>
          <p:nvPr/>
        </p:nvSpPr>
        <p:spPr>
          <a:xfrm>
            <a:off x="1514969" y="2943505"/>
            <a:ext cx="369291" cy="2383972"/>
          </a:xfrm>
          <a:prstGeom prst="upArrow">
            <a:avLst>
              <a:gd name="adj1" fmla="val 50000"/>
              <a:gd name="adj2" fmla="val 67637"/>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上矢印 44"/>
          <p:cNvSpPr/>
          <p:nvPr/>
        </p:nvSpPr>
        <p:spPr>
          <a:xfrm>
            <a:off x="2188990" y="2920645"/>
            <a:ext cx="369291" cy="2383972"/>
          </a:xfrm>
          <a:prstGeom prst="upArrow">
            <a:avLst>
              <a:gd name="adj1" fmla="val 50000"/>
              <a:gd name="adj2" fmla="val 67637"/>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上矢印 45"/>
          <p:cNvSpPr/>
          <p:nvPr/>
        </p:nvSpPr>
        <p:spPr>
          <a:xfrm>
            <a:off x="2863011" y="2913025"/>
            <a:ext cx="369291" cy="2383972"/>
          </a:xfrm>
          <a:prstGeom prst="upArrow">
            <a:avLst>
              <a:gd name="adj1" fmla="val 50000"/>
              <a:gd name="adj2" fmla="val 67637"/>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上矢印 46"/>
          <p:cNvSpPr/>
          <p:nvPr/>
        </p:nvSpPr>
        <p:spPr>
          <a:xfrm>
            <a:off x="3537033" y="2920645"/>
            <a:ext cx="265347" cy="2383972"/>
          </a:xfrm>
          <a:prstGeom prst="upArrow">
            <a:avLst>
              <a:gd name="adj1" fmla="val 50000"/>
              <a:gd name="adj2" fmla="val 90611"/>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94919" y="5251866"/>
            <a:ext cx="3888432" cy="72008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0000FF"/>
                </a:solidFill>
              </a:rPr>
              <a:t>保健事業・保健活動</a:t>
            </a:r>
            <a:endParaRPr kumimoji="1" lang="ja-JP" altLang="en-US" sz="2400" dirty="0">
              <a:solidFill>
                <a:srgbClr val="0000FF"/>
              </a:solidFill>
            </a:endParaRPr>
          </a:p>
        </p:txBody>
      </p:sp>
      <p:grpSp>
        <p:nvGrpSpPr>
          <p:cNvPr id="2" name="グループ化 1"/>
          <p:cNvGrpSpPr/>
          <p:nvPr/>
        </p:nvGrpSpPr>
        <p:grpSpPr>
          <a:xfrm>
            <a:off x="3931920" y="198120"/>
            <a:ext cx="5147965" cy="5773820"/>
            <a:chOff x="3931920" y="198120"/>
            <a:chExt cx="5147965" cy="5773820"/>
          </a:xfrm>
        </p:grpSpPr>
        <p:sp>
          <p:nvSpPr>
            <p:cNvPr id="40" name="角丸四角形 39"/>
            <p:cNvSpPr/>
            <p:nvPr/>
          </p:nvSpPr>
          <p:spPr>
            <a:xfrm>
              <a:off x="5090160" y="198120"/>
              <a:ext cx="3806734" cy="2804160"/>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100" dirty="0">
                <a:solidFill>
                  <a:schemeClr val="tx1"/>
                </a:solidFill>
              </a:endParaRPr>
            </a:p>
          </p:txBody>
        </p:sp>
        <p:sp>
          <p:nvSpPr>
            <p:cNvPr id="39" name="上矢印 38"/>
            <p:cNvSpPr/>
            <p:nvPr/>
          </p:nvSpPr>
          <p:spPr>
            <a:xfrm>
              <a:off x="5049622" y="4107180"/>
              <a:ext cx="3781958" cy="1453050"/>
            </a:xfrm>
            <a:prstGeom prst="upArrow">
              <a:avLst>
                <a:gd name="adj1" fmla="val 84898"/>
                <a:gd name="adj2" fmla="val 50000"/>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CFF"/>
                </a:solidFill>
              </a:endParaRPr>
            </a:p>
          </p:txBody>
        </p:sp>
        <p:sp>
          <p:nvSpPr>
            <p:cNvPr id="31" name="上矢印 30"/>
            <p:cNvSpPr/>
            <p:nvPr/>
          </p:nvSpPr>
          <p:spPr>
            <a:xfrm>
              <a:off x="5317989" y="2913732"/>
              <a:ext cx="579891" cy="863600"/>
            </a:xfrm>
            <a:prstGeom prst="upArrow">
              <a:avLst>
                <a:gd name="adj1" fmla="val 50000"/>
                <a:gd name="adj2" fmla="val 67637"/>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上矢印 50"/>
            <p:cNvSpPr/>
            <p:nvPr/>
          </p:nvSpPr>
          <p:spPr>
            <a:xfrm>
              <a:off x="5987025" y="2913732"/>
              <a:ext cx="579891" cy="863600"/>
            </a:xfrm>
            <a:prstGeom prst="upArrow">
              <a:avLst>
                <a:gd name="adj1" fmla="val 50000"/>
                <a:gd name="adj2" fmla="val 67637"/>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上矢印 51"/>
            <p:cNvSpPr/>
            <p:nvPr/>
          </p:nvSpPr>
          <p:spPr>
            <a:xfrm>
              <a:off x="6656061" y="2913732"/>
              <a:ext cx="579891" cy="863600"/>
            </a:xfrm>
            <a:prstGeom prst="upArrow">
              <a:avLst>
                <a:gd name="adj1" fmla="val 50000"/>
                <a:gd name="adj2" fmla="val 67637"/>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上矢印 52"/>
            <p:cNvSpPr/>
            <p:nvPr/>
          </p:nvSpPr>
          <p:spPr>
            <a:xfrm>
              <a:off x="7325097" y="2898492"/>
              <a:ext cx="579891" cy="863600"/>
            </a:xfrm>
            <a:prstGeom prst="upArrow">
              <a:avLst>
                <a:gd name="adj1" fmla="val 50000"/>
                <a:gd name="adj2" fmla="val 67637"/>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上矢印 53"/>
            <p:cNvSpPr/>
            <p:nvPr/>
          </p:nvSpPr>
          <p:spPr>
            <a:xfrm>
              <a:off x="7994133" y="2906112"/>
              <a:ext cx="579891" cy="863600"/>
            </a:xfrm>
            <a:prstGeom prst="upArrow">
              <a:avLst>
                <a:gd name="adj1" fmla="val 50000"/>
                <a:gd name="adj2" fmla="val 67637"/>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上矢印 33"/>
            <p:cNvSpPr/>
            <p:nvPr/>
          </p:nvSpPr>
          <p:spPr>
            <a:xfrm>
              <a:off x="6095626" y="4310743"/>
              <a:ext cx="369291" cy="1000292"/>
            </a:xfrm>
            <a:prstGeom prst="upArrow">
              <a:avLst>
                <a:gd name="adj1" fmla="val 50000"/>
                <a:gd name="adj2" fmla="val 67637"/>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上矢印 37"/>
            <p:cNvSpPr/>
            <p:nvPr/>
          </p:nvSpPr>
          <p:spPr>
            <a:xfrm>
              <a:off x="5427138" y="4310743"/>
              <a:ext cx="369291" cy="1000292"/>
            </a:xfrm>
            <a:prstGeom prst="upArrow">
              <a:avLst>
                <a:gd name="adj1" fmla="val 50000"/>
                <a:gd name="adj2" fmla="val 67637"/>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上矢印 47"/>
            <p:cNvSpPr/>
            <p:nvPr/>
          </p:nvSpPr>
          <p:spPr>
            <a:xfrm>
              <a:off x="6764114" y="4356463"/>
              <a:ext cx="369291" cy="1000292"/>
            </a:xfrm>
            <a:prstGeom prst="upArrow">
              <a:avLst>
                <a:gd name="adj1" fmla="val 50000"/>
                <a:gd name="adj2" fmla="val 67637"/>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上矢印 48"/>
            <p:cNvSpPr/>
            <p:nvPr/>
          </p:nvSpPr>
          <p:spPr>
            <a:xfrm>
              <a:off x="7432603" y="4310743"/>
              <a:ext cx="369291" cy="1000292"/>
            </a:xfrm>
            <a:prstGeom prst="upArrow">
              <a:avLst>
                <a:gd name="adj1" fmla="val 50000"/>
                <a:gd name="adj2" fmla="val 67637"/>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上矢印 49"/>
            <p:cNvSpPr/>
            <p:nvPr/>
          </p:nvSpPr>
          <p:spPr>
            <a:xfrm>
              <a:off x="8101092" y="4333603"/>
              <a:ext cx="369291" cy="1000292"/>
            </a:xfrm>
            <a:prstGeom prst="upArrow">
              <a:avLst>
                <a:gd name="adj1" fmla="val 50000"/>
                <a:gd name="adj2" fmla="val 67637"/>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6029649" y="351181"/>
              <a:ext cx="504056" cy="2520280"/>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生活習慣病対策</a:t>
              </a:r>
              <a:endParaRPr kumimoji="1" lang="ja-JP" altLang="en-US" dirty="0">
                <a:solidFill>
                  <a:schemeClr val="tx1"/>
                </a:solidFill>
              </a:endParaRPr>
            </a:p>
          </p:txBody>
        </p:sp>
        <p:sp>
          <p:nvSpPr>
            <p:cNvPr id="21" name="角丸四角形 20"/>
            <p:cNvSpPr/>
            <p:nvPr/>
          </p:nvSpPr>
          <p:spPr>
            <a:xfrm>
              <a:off x="5359755" y="351181"/>
              <a:ext cx="504056" cy="2520280"/>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母子保健</a:t>
              </a:r>
              <a:endParaRPr kumimoji="1" lang="ja-JP" altLang="en-US" dirty="0">
                <a:solidFill>
                  <a:schemeClr val="tx1"/>
                </a:solidFill>
              </a:endParaRPr>
            </a:p>
          </p:txBody>
        </p:sp>
        <p:sp>
          <p:nvSpPr>
            <p:cNvPr id="22" name="角丸四角形 21"/>
            <p:cNvSpPr/>
            <p:nvPr/>
          </p:nvSpPr>
          <p:spPr>
            <a:xfrm>
              <a:off x="7366550" y="351181"/>
              <a:ext cx="504056" cy="2520280"/>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介護予防</a:t>
              </a:r>
              <a:endParaRPr kumimoji="1" lang="ja-JP" altLang="en-US" dirty="0">
                <a:solidFill>
                  <a:schemeClr val="tx1"/>
                </a:solidFill>
              </a:endParaRPr>
            </a:p>
          </p:txBody>
        </p:sp>
        <p:sp>
          <p:nvSpPr>
            <p:cNvPr id="23" name="角丸四角形 22"/>
            <p:cNvSpPr/>
            <p:nvPr/>
          </p:nvSpPr>
          <p:spPr>
            <a:xfrm>
              <a:off x="8026194" y="351181"/>
              <a:ext cx="504056" cy="2520280"/>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精神保健</a:t>
              </a:r>
              <a:endParaRPr kumimoji="1" lang="ja-JP" altLang="en-US" dirty="0">
                <a:solidFill>
                  <a:schemeClr val="tx1"/>
                </a:solidFill>
              </a:endParaRPr>
            </a:p>
          </p:txBody>
        </p:sp>
        <p:sp>
          <p:nvSpPr>
            <p:cNvPr id="25" name="角丸四角形 24"/>
            <p:cNvSpPr/>
            <p:nvPr/>
          </p:nvSpPr>
          <p:spPr>
            <a:xfrm>
              <a:off x="6701544" y="351181"/>
              <a:ext cx="504056" cy="2520280"/>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kumimoji="1" lang="ja-JP" altLang="en-US" spc="-100" dirty="0" smtClean="0">
                  <a:solidFill>
                    <a:schemeClr val="tx1"/>
                  </a:solidFill>
                </a:rPr>
                <a:t>特定健診・保健指導</a:t>
              </a:r>
              <a:endParaRPr kumimoji="1" lang="ja-JP" altLang="en-US" spc="-100" dirty="0">
                <a:solidFill>
                  <a:schemeClr val="tx1"/>
                </a:solidFill>
              </a:endParaRPr>
            </a:p>
          </p:txBody>
        </p:sp>
        <p:sp>
          <p:nvSpPr>
            <p:cNvPr id="30" name="正方形/長方形 29"/>
            <p:cNvSpPr/>
            <p:nvPr/>
          </p:nvSpPr>
          <p:spPr>
            <a:xfrm>
              <a:off x="5131498" y="5251860"/>
              <a:ext cx="3677222" cy="72008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0000FF"/>
                  </a:solidFill>
                </a:rPr>
                <a:t>保健事業・保健活動</a:t>
              </a:r>
              <a:endParaRPr kumimoji="1" lang="ja-JP" altLang="en-US" sz="2400" dirty="0">
                <a:solidFill>
                  <a:srgbClr val="0000FF"/>
                </a:solidFill>
              </a:endParaRPr>
            </a:p>
          </p:txBody>
        </p:sp>
        <p:sp>
          <p:nvSpPr>
            <p:cNvPr id="33" name="角丸四角形 32"/>
            <p:cNvSpPr/>
            <p:nvPr/>
          </p:nvSpPr>
          <p:spPr>
            <a:xfrm>
              <a:off x="4994609" y="3687819"/>
              <a:ext cx="3928412" cy="92773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70" dirty="0" smtClean="0">
                  <a:solidFill>
                    <a:schemeClr val="tx1"/>
                  </a:solidFill>
                </a:rPr>
                <a:t>住民組織活動を通じたソーシャル</a:t>
              </a:r>
              <a:endParaRPr kumimoji="1" lang="en-US" altLang="ja-JP" sz="2000" spc="-70" dirty="0" smtClean="0">
                <a:solidFill>
                  <a:schemeClr val="tx1"/>
                </a:solidFill>
              </a:endParaRPr>
            </a:p>
            <a:p>
              <a:pPr algn="ctr"/>
              <a:r>
                <a:rPr kumimoji="1" lang="ja-JP" altLang="en-US" sz="2000" spc="-70" dirty="0" smtClean="0">
                  <a:solidFill>
                    <a:schemeClr val="tx1"/>
                  </a:solidFill>
                </a:rPr>
                <a:t>キャピタルの醸成・活用</a:t>
              </a:r>
              <a:endParaRPr kumimoji="1" lang="ja-JP" altLang="en-US" sz="2000" spc="-70" dirty="0">
                <a:solidFill>
                  <a:schemeClr val="tx1"/>
                </a:solidFill>
              </a:endParaRPr>
            </a:p>
          </p:txBody>
        </p:sp>
        <p:sp>
          <p:nvSpPr>
            <p:cNvPr id="3" name="テキスト ボックス 2"/>
            <p:cNvSpPr txBox="1"/>
            <p:nvPr/>
          </p:nvSpPr>
          <p:spPr>
            <a:xfrm>
              <a:off x="8618220" y="594360"/>
              <a:ext cx="461665" cy="1898918"/>
            </a:xfrm>
            <a:prstGeom prst="rect">
              <a:avLst/>
            </a:prstGeom>
            <a:solidFill>
              <a:schemeClr val="bg1"/>
            </a:solidFill>
          </p:spPr>
          <p:txBody>
            <a:bodyPr vert="eaVert" wrap="none" rtlCol="0">
              <a:spAutoFit/>
            </a:bodyPr>
            <a:lstStyle/>
            <a:p>
              <a:r>
                <a:rPr kumimoji="1" lang="ja-JP" altLang="en-US" dirty="0" smtClean="0">
                  <a:solidFill>
                    <a:srgbClr val="FF0000"/>
                  </a:solidFill>
                </a:rPr>
                <a:t>健康なまちづくり</a:t>
              </a:r>
              <a:endParaRPr kumimoji="1" lang="ja-JP" altLang="en-US" dirty="0">
                <a:solidFill>
                  <a:srgbClr val="FF0000"/>
                </a:solidFill>
              </a:endParaRPr>
            </a:p>
          </p:txBody>
        </p:sp>
        <p:grpSp>
          <p:nvGrpSpPr>
            <p:cNvPr id="28" name="グループ化 27"/>
            <p:cNvGrpSpPr/>
            <p:nvPr/>
          </p:nvGrpSpPr>
          <p:grpSpPr>
            <a:xfrm>
              <a:off x="3931920" y="1836420"/>
              <a:ext cx="1036320" cy="2404110"/>
              <a:chOff x="3931920" y="1836420"/>
              <a:chExt cx="1146810" cy="2404110"/>
            </a:xfrm>
          </p:grpSpPr>
          <p:sp>
            <p:nvSpPr>
              <p:cNvPr id="26" name="二等辺三角形 25"/>
              <p:cNvSpPr/>
              <p:nvPr/>
            </p:nvSpPr>
            <p:spPr>
              <a:xfrm rot="5682259">
                <a:off x="4869180" y="4030980"/>
                <a:ext cx="205740" cy="213360"/>
              </a:xfrm>
              <a:prstGeom prst="triangle">
                <a:avLst/>
              </a:prstGeom>
              <a:solidFill>
                <a:srgbClr val="0000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3931920" y="1836420"/>
                <a:ext cx="975360" cy="2293620"/>
              </a:xfrm>
              <a:custGeom>
                <a:avLst/>
                <a:gdLst>
                  <a:gd name="connsiteX0" fmla="*/ 0 w 975360"/>
                  <a:gd name="connsiteY0" fmla="*/ 189973 h 2563373"/>
                  <a:gd name="connsiteX1" fmla="*/ 297180 w 975360"/>
                  <a:gd name="connsiteY1" fmla="*/ 205213 h 2563373"/>
                  <a:gd name="connsiteX2" fmla="*/ 563880 w 975360"/>
                  <a:gd name="connsiteY2" fmla="*/ 2285473 h 2563373"/>
                  <a:gd name="connsiteX3" fmla="*/ 975360 w 975360"/>
                  <a:gd name="connsiteY3" fmla="*/ 2483593 h 2563373"/>
                  <a:gd name="connsiteX0" fmla="*/ 0 w 975360"/>
                  <a:gd name="connsiteY0" fmla="*/ 62446 h 2418135"/>
                  <a:gd name="connsiteX1" fmla="*/ 373380 w 975360"/>
                  <a:gd name="connsiteY1" fmla="*/ 428206 h 2418135"/>
                  <a:gd name="connsiteX2" fmla="*/ 563880 w 975360"/>
                  <a:gd name="connsiteY2" fmla="*/ 2157946 h 2418135"/>
                  <a:gd name="connsiteX3" fmla="*/ 975360 w 975360"/>
                  <a:gd name="connsiteY3" fmla="*/ 2356066 h 2418135"/>
                  <a:gd name="connsiteX0" fmla="*/ 0 w 975360"/>
                  <a:gd name="connsiteY0" fmla="*/ 0 h 2355689"/>
                  <a:gd name="connsiteX1" fmla="*/ 373380 w 975360"/>
                  <a:gd name="connsiteY1" fmla="*/ 365760 h 2355689"/>
                  <a:gd name="connsiteX2" fmla="*/ 563880 w 975360"/>
                  <a:gd name="connsiteY2" fmla="*/ 2095500 h 2355689"/>
                  <a:gd name="connsiteX3" fmla="*/ 975360 w 975360"/>
                  <a:gd name="connsiteY3" fmla="*/ 2293620 h 2355689"/>
                  <a:gd name="connsiteX0" fmla="*/ 0 w 975360"/>
                  <a:gd name="connsiteY0" fmla="*/ 0 h 2313393"/>
                  <a:gd name="connsiteX1" fmla="*/ 373380 w 975360"/>
                  <a:gd name="connsiteY1" fmla="*/ 365760 h 2313393"/>
                  <a:gd name="connsiteX2" fmla="*/ 563880 w 975360"/>
                  <a:gd name="connsiteY2" fmla="*/ 2095500 h 2313393"/>
                  <a:gd name="connsiteX3" fmla="*/ 975360 w 975360"/>
                  <a:gd name="connsiteY3" fmla="*/ 2293620 h 2313393"/>
                  <a:gd name="connsiteX0" fmla="*/ 0 w 975360"/>
                  <a:gd name="connsiteY0" fmla="*/ 0 h 2293620"/>
                  <a:gd name="connsiteX1" fmla="*/ 373380 w 975360"/>
                  <a:gd name="connsiteY1" fmla="*/ 365760 h 2293620"/>
                  <a:gd name="connsiteX2" fmla="*/ 541020 w 975360"/>
                  <a:gd name="connsiteY2" fmla="*/ 1889760 h 2293620"/>
                  <a:gd name="connsiteX3" fmla="*/ 975360 w 975360"/>
                  <a:gd name="connsiteY3" fmla="*/ 2293620 h 2293620"/>
                  <a:gd name="connsiteX0" fmla="*/ 0 w 975360"/>
                  <a:gd name="connsiteY0" fmla="*/ 0 h 2293620"/>
                  <a:gd name="connsiteX1" fmla="*/ 403860 w 975360"/>
                  <a:gd name="connsiteY1" fmla="*/ 586740 h 2293620"/>
                  <a:gd name="connsiteX2" fmla="*/ 541020 w 975360"/>
                  <a:gd name="connsiteY2" fmla="*/ 1889760 h 2293620"/>
                  <a:gd name="connsiteX3" fmla="*/ 975360 w 975360"/>
                  <a:gd name="connsiteY3" fmla="*/ 2293620 h 2293620"/>
                </a:gdLst>
                <a:ahLst/>
                <a:cxnLst>
                  <a:cxn ang="0">
                    <a:pos x="connsiteX0" y="connsiteY0"/>
                  </a:cxn>
                  <a:cxn ang="0">
                    <a:pos x="connsiteX1" y="connsiteY1"/>
                  </a:cxn>
                  <a:cxn ang="0">
                    <a:pos x="connsiteX2" y="connsiteY2"/>
                  </a:cxn>
                  <a:cxn ang="0">
                    <a:pos x="connsiteX3" y="connsiteY3"/>
                  </a:cxn>
                </a:cxnLst>
                <a:rect l="l" t="t" r="r" b="b"/>
                <a:pathLst>
                  <a:path w="975360" h="2293620">
                    <a:moveTo>
                      <a:pt x="0" y="0"/>
                    </a:moveTo>
                    <a:cubicBezTo>
                      <a:pt x="276860" y="635"/>
                      <a:pt x="313690" y="271780"/>
                      <a:pt x="403860" y="586740"/>
                    </a:cubicBezTo>
                    <a:cubicBezTo>
                      <a:pt x="494030" y="901700"/>
                      <a:pt x="445770" y="1605280"/>
                      <a:pt x="541020" y="1889760"/>
                    </a:cubicBezTo>
                    <a:cubicBezTo>
                      <a:pt x="636270" y="2174240"/>
                      <a:pt x="772795" y="2285365"/>
                      <a:pt x="975360" y="2293620"/>
                    </a:cubicBezTo>
                  </a:path>
                </a:pathLst>
              </a:cu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422044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938"/>
            <a:ext cx="8229600" cy="1143000"/>
          </a:xfrm>
        </p:spPr>
        <p:txBody>
          <a:bodyPr>
            <a:normAutofit/>
          </a:bodyPr>
          <a:lstStyle/>
          <a:p>
            <a:r>
              <a:rPr kumimoji="1" lang="ja-JP" altLang="en-US" sz="3600" dirty="0" smtClean="0">
                <a:solidFill>
                  <a:srgbClr val="FF0000"/>
                </a:solidFill>
              </a:rPr>
              <a:t>本日の講義の内容</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927100"/>
            <a:ext cx="8597900" cy="5676900"/>
          </a:xfrm>
        </p:spPr>
        <p:txBody>
          <a:bodyPr>
            <a:noAutofit/>
          </a:bodyPr>
          <a:lstStyle/>
          <a:p>
            <a:pPr marL="514350" indent="-514350">
              <a:lnSpc>
                <a:spcPct val="120000"/>
              </a:lnSpc>
              <a:buFont typeface="+mj-ea"/>
              <a:buAutoNum type="circleNumDbPlain"/>
            </a:pPr>
            <a:r>
              <a:rPr lang="ja-JP" altLang="en-US" dirty="0">
                <a:solidFill>
                  <a:srgbClr val="0000FF"/>
                </a:solidFill>
              </a:rPr>
              <a:t>ソーシャル・キャピタルとは何か？</a:t>
            </a:r>
            <a:endParaRPr lang="en-US" altLang="ja-JP" dirty="0">
              <a:solidFill>
                <a:srgbClr val="0000FF"/>
              </a:solidFill>
            </a:endParaRPr>
          </a:p>
          <a:p>
            <a:pPr marL="514350" indent="-514350">
              <a:lnSpc>
                <a:spcPct val="120000"/>
              </a:lnSpc>
              <a:buFont typeface="+mj-ea"/>
              <a:buAutoNum type="circleNumDbPlain"/>
            </a:pPr>
            <a:r>
              <a:rPr lang="ja-JP" altLang="en-US" dirty="0">
                <a:solidFill>
                  <a:srgbClr val="0000FF"/>
                </a:solidFill>
              </a:rPr>
              <a:t>ソーシャル・キャピタル</a:t>
            </a:r>
            <a:r>
              <a:rPr lang="ja-JP" altLang="en-US" dirty="0" smtClean="0">
                <a:solidFill>
                  <a:srgbClr val="0000FF"/>
                </a:solidFill>
              </a:rPr>
              <a:t>の効用</a:t>
            </a:r>
            <a:endParaRPr lang="en-US" altLang="ja-JP" dirty="0" smtClean="0">
              <a:solidFill>
                <a:srgbClr val="0000FF"/>
              </a:solidFill>
            </a:endParaRPr>
          </a:p>
          <a:p>
            <a:pPr marL="514350" indent="-514350">
              <a:lnSpc>
                <a:spcPct val="120000"/>
              </a:lnSpc>
              <a:buFont typeface="+mj-ea"/>
              <a:buAutoNum type="circleNumDbPlain"/>
            </a:pPr>
            <a:r>
              <a:rPr kumimoji="1" lang="ja-JP" altLang="en-US" dirty="0">
                <a:solidFill>
                  <a:srgbClr val="0000FF"/>
                </a:solidFill>
              </a:rPr>
              <a:t>ソーシャル・キャピタルの類型</a:t>
            </a:r>
            <a:r>
              <a:rPr kumimoji="1" lang="ja-JP" altLang="en-US" dirty="0" smtClean="0">
                <a:solidFill>
                  <a:srgbClr val="0000FF"/>
                </a:solidFill>
              </a:rPr>
              <a:t>と測定</a:t>
            </a:r>
            <a:endParaRPr kumimoji="1" lang="en-US" altLang="ja-JP" dirty="0" smtClean="0">
              <a:solidFill>
                <a:srgbClr val="0000FF"/>
              </a:solidFill>
            </a:endParaRPr>
          </a:p>
          <a:p>
            <a:pPr marL="514350" indent="-514350">
              <a:lnSpc>
                <a:spcPct val="120000"/>
              </a:lnSpc>
              <a:buFont typeface="+mj-ea"/>
              <a:buAutoNum type="circleNumDbPlain"/>
            </a:pPr>
            <a:r>
              <a:rPr lang="ja-JP" altLang="en-US" dirty="0">
                <a:solidFill>
                  <a:srgbClr val="0000FF"/>
                </a:solidFill>
              </a:rPr>
              <a:t>保健</a:t>
            </a:r>
            <a:r>
              <a:rPr lang="ja-JP" altLang="en-US" dirty="0" smtClean="0">
                <a:solidFill>
                  <a:srgbClr val="0000FF"/>
                </a:solidFill>
              </a:rPr>
              <a:t>活動におけるソーシャル・キャピタル</a:t>
            </a:r>
            <a:endParaRPr kumimoji="1" lang="en-US" altLang="ja-JP" dirty="0" smtClean="0">
              <a:solidFill>
                <a:srgbClr val="0000FF"/>
              </a:solidFill>
            </a:endParaRPr>
          </a:p>
          <a:p>
            <a:pPr marL="514350" indent="-514350">
              <a:lnSpc>
                <a:spcPct val="120000"/>
              </a:lnSpc>
              <a:buFont typeface="+mj-ea"/>
              <a:buAutoNum type="circleNumDbPlain"/>
            </a:pPr>
            <a:r>
              <a:rPr lang="ja-JP" altLang="en-US" dirty="0">
                <a:solidFill>
                  <a:srgbClr val="FF33CC"/>
                </a:solidFill>
                <a:effectLst>
                  <a:outerShdw blurRad="38100" dist="38100" dir="2700000" algn="tl">
                    <a:srgbClr val="000000">
                      <a:alpha val="43137"/>
                    </a:srgbClr>
                  </a:outerShdw>
                </a:effectLst>
              </a:rPr>
              <a:t>ソーシャル・キャピタルと住民組織活動</a:t>
            </a:r>
            <a:endParaRPr lang="en-US" altLang="ja-JP" dirty="0">
              <a:solidFill>
                <a:srgbClr val="FF33CC"/>
              </a:solidFill>
              <a:effectLst>
                <a:outerShdw blurRad="38100" dist="38100" dir="2700000" algn="tl">
                  <a:srgbClr val="000000">
                    <a:alpha val="43137"/>
                  </a:srgbClr>
                </a:outerShdw>
              </a:effectLst>
            </a:endParaRPr>
          </a:p>
          <a:p>
            <a:pPr marL="514350" indent="-514350">
              <a:lnSpc>
                <a:spcPct val="120000"/>
              </a:lnSpc>
              <a:buFont typeface="+mj-ea"/>
              <a:buAutoNum type="circleNumDbPlain"/>
            </a:pPr>
            <a:r>
              <a:rPr lang="ja-JP" altLang="en-US" dirty="0">
                <a:solidFill>
                  <a:srgbClr val="0000FF"/>
                </a:solidFill>
              </a:rPr>
              <a:t>住民組織</a:t>
            </a:r>
            <a:r>
              <a:rPr lang="ja-JP" altLang="en-US" dirty="0" smtClean="0">
                <a:solidFill>
                  <a:srgbClr val="0000FF"/>
                </a:solidFill>
              </a:rPr>
              <a:t>と行政との関係</a:t>
            </a:r>
            <a:endParaRPr lang="en-US" altLang="ja-JP" dirty="0">
              <a:solidFill>
                <a:srgbClr val="0000FF"/>
              </a:solidFill>
            </a:endParaRPr>
          </a:p>
          <a:p>
            <a:pPr marL="514350" indent="-514350">
              <a:lnSpc>
                <a:spcPct val="120000"/>
              </a:lnSpc>
              <a:buFont typeface="+mj-ea"/>
              <a:buAutoNum type="circleNumDbPlain"/>
            </a:pPr>
            <a:r>
              <a:rPr lang="ja-JP" altLang="en-US" dirty="0" smtClean="0">
                <a:solidFill>
                  <a:srgbClr val="0000FF"/>
                </a:solidFill>
              </a:rPr>
              <a:t>ソーシャル</a:t>
            </a:r>
            <a:r>
              <a:rPr lang="ja-JP" altLang="en-US" dirty="0">
                <a:solidFill>
                  <a:srgbClr val="0000FF"/>
                </a:solidFill>
              </a:rPr>
              <a:t>・キャピタル</a:t>
            </a:r>
            <a:r>
              <a:rPr lang="ja-JP" altLang="en-US" dirty="0" smtClean="0">
                <a:solidFill>
                  <a:srgbClr val="0000FF"/>
                </a:solidFill>
              </a:rPr>
              <a:t>と</a:t>
            </a:r>
            <a:r>
              <a:rPr lang="ja-JP" altLang="en-US" dirty="0">
                <a:solidFill>
                  <a:srgbClr val="0000FF"/>
                </a:solidFill>
              </a:rPr>
              <a:t>ヘルスプロモーション</a:t>
            </a:r>
            <a:endParaRPr kumimoji="1" lang="ja-JP" altLang="en-US" dirty="0">
              <a:solidFill>
                <a:srgbClr val="0000FF"/>
              </a:solidFill>
            </a:endParaRPr>
          </a:p>
        </p:txBody>
      </p:sp>
    </p:spTree>
    <p:extLst>
      <p:ext uri="{BB962C8B-B14F-4D97-AF65-F5344CB8AC3E}">
        <p14:creationId xmlns:p14="http://schemas.microsoft.com/office/powerpoint/2010/main" val="466636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85" y="-73714"/>
            <a:ext cx="9263743" cy="1143000"/>
          </a:xfrm>
        </p:spPr>
        <p:txBody>
          <a:bodyPr>
            <a:noAutofit/>
          </a:bodyPr>
          <a:lstStyle/>
          <a:p>
            <a:r>
              <a:rPr lang="ja-JP" altLang="en-US" sz="3200" spc="-100" dirty="0">
                <a:solidFill>
                  <a:srgbClr val="FF0000"/>
                </a:solidFill>
              </a:rPr>
              <a:t>保健医療分野に</a:t>
            </a:r>
            <a:r>
              <a:rPr lang="ja-JP" altLang="en-US" sz="3200" spc="-100" dirty="0" smtClean="0">
                <a:solidFill>
                  <a:srgbClr val="FF0000"/>
                </a:solidFill>
              </a:rPr>
              <a:t>おけるソーシャル・キャピタルの</a:t>
            </a:r>
            <a:r>
              <a:rPr lang="ja-JP" altLang="en-US" sz="3200" spc="-100" dirty="0">
                <a:solidFill>
                  <a:srgbClr val="FF0000"/>
                </a:solidFill>
              </a:rPr>
              <a:t>類型</a:t>
            </a:r>
            <a:endParaRPr kumimoji="1" lang="ja-JP" altLang="en-US" sz="3200" spc="-100" dirty="0"/>
          </a:p>
        </p:txBody>
      </p:sp>
      <p:sp>
        <p:nvSpPr>
          <p:cNvPr id="3" name="コンテンツ プレースホルダー 2"/>
          <p:cNvSpPr>
            <a:spLocks noGrp="1"/>
          </p:cNvSpPr>
          <p:nvPr>
            <p:ph idx="1"/>
          </p:nvPr>
        </p:nvSpPr>
        <p:spPr>
          <a:xfrm>
            <a:off x="457200" y="1334570"/>
            <a:ext cx="8229600" cy="4525963"/>
          </a:xfrm>
        </p:spPr>
        <p:txBody>
          <a:bodyPr>
            <a:noAutofit/>
          </a:bodyPr>
          <a:lstStyle/>
          <a:p>
            <a:pPr>
              <a:lnSpc>
                <a:spcPts val="3300"/>
              </a:lnSpc>
            </a:pPr>
            <a:r>
              <a:rPr lang="ja-JP" altLang="en-US" sz="2600" dirty="0" smtClean="0">
                <a:solidFill>
                  <a:srgbClr val="0000FF"/>
                </a:solidFill>
              </a:rPr>
              <a:t>保健</a:t>
            </a:r>
            <a:r>
              <a:rPr lang="ja-JP" altLang="en-US" sz="2600" dirty="0">
                <a:solidFill>
                  <a:srgbClr val="0000FF"/>
                </a:solidFill>
              </a:rPr>
              <a:t>医療の分野での取り組みを推進する基盤と</a:t>
            </a:r>
            <a:r>
              <a:rPr lang="ja-JP" altLang="en-US" sz="2600" dirty="0" smtClean="0">
                <a:solidFill>
                  <a:srgbClr val="0000FF"/>
                </a:solidFill>
              </a:rPr>
              <a:t>してのネットワークは，</a:t>
            </a:r>
            <a:r>
              <a:rPr lang="ja-JP" altLang="en-US" sz="2600" dirty="0">
                <a:solidFill>
                  <a:srgbClr val="0000FF"/>
                </a:solidFill>
              </a:rPr>
              <a:t>次のように分類できる。</a:t>
            </a:r>
          </a:p>
          <a:p>
            <a:pPr marL="514350" indent="-514350">
              <a:lnSpc>
                <a:spcPts val="3300"/>
              </a:lnSpc>
              <a:buFont typeface="+mj-ea"/>
              <a:buAutoNum type="circleNumDbPlain"/>
            </a:pPr>
            <a:r>
              <a:rPr lang="ja-JP" altLang="en-US" sz="2600" dirty="0">
                <a:solidFill>
                  <a:schemeClr val="tx1">
                    <a:lumMod val="75000"/>
                    <a:lumOff val="25000"/>
                  </a:schemeClr>
                </a:solidFill>
              </a:rPr>
              <a:t>住民の生活の場としての地縁に基づくネットワーク</a:t>
            </a:r>
            <a:r>
              <a:rPr lang="ja-JP" altLang="en-US" sz="2600" dirty="0">
                <a:solidFill>
                  <a:srgbClr val="FF33CC"/>
                </a:solidFill>
              </a:rPr>
              <a:t>（例：自治会，老人クラブ，こども会等）</a:t>
            </a:r>
          </a:p>
          <a:p>
            <a:pPr marL="514350" indent="-514350">
              <a:lnSpc>
                <a:spcPts val="3300"/>
              </a:lnSpc>
              <a:buFont typeface="+mj-ea"/>
              <a:buAutoNum type="circleNumDbPlain"/>
            </a:pPr>
            <a:r>
              <a:rPr lang="ja-JP" altLang="en-US" sz="2600" dirty="0">
                <a:solidFill>
                  <a:schemeClr val="tx1">
                    <a:lumMod val="75000"/>
                    <a:lumOff val="25000"/>
                  </a:schemeClr>
                </a:solidFill>
              </a:rPr>
              <a:t>価値観や経験を共有し，健康課題の解決に強い動機をもつネットワーク</a:t>
            </a:r>
            <a:r>
              <a:rPr lang="ja-JP" altLang="en-US" sz="2600" dirty="0">
                <a:solidFill>
                  <a:srgbClr val="FF33CC"/>
                </a:solidFill>
              </a:rPr>
              <a:t>（例：保健活動推進員等）</a:t>
            </a:r>
          </a:p>
          <a:p>
            <a:pPr marL="514350" indent="-514350">
              <a:lnSpc>
                <a:spcPts val="3300"/>
              </a:lnSpc>
              <a:buFont typeface="+mj-ea"/>
              <a:buAutoNum type="circleNumDbPlain"/>
            </a:pPr>
            <a:r>
              <a:rPr lang="ja-JP" altLang="en-US" sz="2600" dirty="0">
                <a:solidFill>
                  <a:schemeClr val="tx1">
                    <a:lumMod val="75000"/>
                    <a:lumOff val="25000"/>
                  </a:schemeClr>
                </a:solidFill>
              </a:rPr>
              <a:t>職業を通じて住民の健康課題を共有するネットワーク</a:t>
            </a:r>
            <a:r>
              <a:rPr lang="ja-JP" altLang="en-US" sz="2600" dirty="0">
                <a:solidFill>
                  <a:srgbClr val="FF33CC"/>
                </a:solidFill>
              </a:rPr>
              <a:t>（例：生活衛生・食品安全関係同業組合等）</a:t>
            </a:r>
          </a:p>
          <a:p>
            <a:pPr marL="514350" indent="-514350">
              <a:lnSpc>
                <a:spcPts val="3300"/>
              </a:lnSpc>
              <a:buFont typeface="+mj-ea"/>
              <a:buAutoNum type="circleNumDbPlain"/>
            </a:pPr>
            <a:r>
              <a:rPr lang="ja-JP" altLang="en-US" sz="2600" dirty="0">
                <a:solidFill>
                  <a:schemeClr val="tx1">
                    <a:lumMod val="75000"/>
                    <a:lumOff val="25000"/>
                  </a:schemeClr>
                </a:solidFill>
              </a:rPr>
              <a:t>児童生徒の活動の場であるとともに，保護者や地域</a:t>
            </a:r>
            <a:r>
              <a:rPr lang="en-US" altLang="ja-JP" sz="2600" dirty="0">
                <a:solidFill>
                  <a:schemeClr val="tx1">
                    <a:lumMod val="75000"/>
                    <a:lumOff val="25000"/>
                  </a:schemeClr>
                </a:solidFill>
              </a:rPr>
              <a:t/>
            </a:r>
            <a:br>
              <a:rPr lang="en-US" altLang="ja-JP" sz="2600" dirty="0">
                <a:solidFill>
                  <a:schemeClr val="tx1">
                    <a:lumMod val="75000"/>
                    <a:lumOff val="25000"/>
                  </a:schemeClr>
                </a:solidFill>
              </a:rPr>
            </a:br>
            <a:r>
              <a:rPr lang="ja-JP" altLang="en-US" sz="2600" dirty="0">
                <a:solidFill>
                  <a:schemeClr val="tx1">
                    <a:lumMod val="75000"/>
                    <a:lumOff val="25000"/>
                  </a:schemeClr>
                </a:solidFill>
              </a:rPr>
              <a:t>住民との交流の場でもある学校</a:t>
            </a:r>
            <a:endParaRPr lang="en-US" altLang="ja-JP" sz="2600" dirty="0">
              <a:solidFill>
                <a:schemeClr val="tx1">
                  <a:lumMod val="75000"/>
                  <a:lumOff val="25000"/>
                </a:schemeClr>
              </a:solidFill>
            </a:endParaRPr>
          </a:p>
          <a:p>
            <a:pPr marL="514350" indent="-514350">
              <a:lnSpc>
                <a:spcPts val="3300"/>
              </a:lnSpc>
              <a:buFont typeface="+mj-ea"/>
              <a:buAutoNum type="circleNumDbPlain"/>
            </a:pPr>
            <a:r>
              <a:rPr lang="ja-JP" altLang="en-US" sz="2600" dirty="0">
                <a:solidFill>
                  <a:schemeClr val="tx1">
                    <a:lumMod val="75000"/>
                    <a:lumOff val="25000"/>
                  </a:schemeClr>
                </a:solidFill>
              </a:rPr>
              <a:t>労働者等の健康管理を担うとともに，地域社会への</a:t>
            </a:r>
            <a:r>
              <a:rPr lang="en-US" altLang="ja-JP" sz="2600" dirty="0">
                <a:solidFill>
                  <a:schemeClr val="tx1">
                    <a:lumMod val="75000"/>
                    <a:lumOff val="25000"/>
                  </a:schemeClr>
                </a:solidFill>
              </a:rPr>
              <a:t/>
            </a:r>
            <a:br>
              <a:rPr lang="en-US" altLang="ja-JP" sz="2600" dirty="0">
                <a:solidFill>
                  <a:schemeClr val="tx1">
                    <a:lumMod val="75000"/>
                    <a:lumOff val="25000"/>
                  </a:schemeClr>
                </a:solidFill>
              </a:rPr>
            </a:br>
            <a:r>
              <a:rPr lang="ja-JP" altLang="en-US" sz="2600" dirty="0">
                <a:solidFill>
                  <a:schemeClr val="tx1">
                    <a:lumMod val="75000"/>
                    <a:lumOff val="25000"/>
                  </a:schemeClr>
                </a:solidFill>
              </a:rPr>
              <a:t>社会的責任を果たすことも求められる企業・</a:t>
            </a:r>
            <a:r>
              <a:rPr lang="ja-JP" altLang="en-US" sz="2600" dirty="0" smtClean="0">
                <a:solidFill>
                  <a:schemeClr val="tx1">
                    <a:lumMod val="75000"/>
                    <a:lumOff val="25000"/>
                  </a:schemeClr>
                </a:solidFill>
              </a:rPr>
              <a:t>保険者</a:t>
            </a:r>
            <a:endParaRPr lang="en-US" altLang="ja-JP" sz="2600" dirty="0">
              <a:solidFill>
                <a:schemeClr val="tx1">
                  <a:lumMod val="75000"/>
                  <a:lumOff val="25000"/>
                </a:schemeClr>
              </a:solidFill>
              <a:latin typeface="+mn-ea"/>
            </a:endParaRPr>
          </a:p>
        </p:txBody>
      </p:sp>
      <p:sp>
        <p:nvSpPr>
          <p:cNvPr id="4" name="正方形/長方形 3"/>
          <p:cNvSpPr/>
          <p:nvPr/>
        </p:nvSpPr>
        <p:spPr>
          <a:xfrm>
            <a:off x="5070050" y="856398"/>
            <a:ext cx="3930884" cy="400110"/>
          </a:xfrm>
          <a:prstGeom prst="rect">
            <a:avLst/>
          </a:prstGeom>
        </p:spPr>
        <p:txBody>
          <a:bodyPr wrap="none">
            <a:spAutoFit/>
          </a:bodyPr>
          <a:lstStyle/>
          <a:p>
            <a:pPr>
              <a:spcAft>
                <a:spcPts val="1200"/>
              </a:spcAft>
            </a:pPr>
            <a:r>
              <a:rPr lang="ja-JP" altLang="en-US" sz="2000" dirty="0"/>
              <a:t>（地域保健対策検討会報告書より）</a:t>
            </a:r>
            <a:endParaRPr lang="en-US" altLang="ja-JP" sz="2000" dirty="0">
              <a:latin typeface="+mn-ea"/>
            </a:endParaRPr>
          </a:p>
        </p:txBody>
      </p:sp>
    </p:spTree>
    <p:extLst>
      <p:ext uri="{BB962C8B-B14F-4D97-AF65-F5344CB8AC3E}">
        <p14:creationId xmlns:p14="http://schemas.microsoft.com/office/powerpoint/2010/main" val="138550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942"/>
            <a:ext cx="8229600" cy="1143000"/>
          </a:xfrm>
        </p:spPr>
        <p:txBody>
          <a:bodyPr>
            <a:noAutofit/>
          </a:bodyPr>
          <a:lstStyle/>
          <a:p>
            <a:r>
              <a:rPr lang="ja-JP" altLang="ja-JP" sz="3600" dirty="0">
                <a:solidFill>
                  <a:srgbClr val="FF0000"/>
                </a:solidFill>
              </a:rPr>
              <a:t>住民組織はソーシャル・キャピタルの「核</a:t>
            </a:r>
            <a:r>
              <a:rPr lang="ja-JP" altLang="ja-JP" sz="3600" dirty="0" smtClean="0">
                <a:solidFill>
                  <a:srgbClr val="FF0000"/>
                </a:solidFill>
              </a:rPr>
              <a:t>」</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925284"/>
            <a:ext cx="8229600" cy="5856514"/>
          </a:xfrm>
        </p:spPr>
        <p:txBody>
          <a:bodyPr vert="horz" lIns="91440" tIns="45720" rIns="91440" bIns="45720" rtlCol="0" anchor="ctr">
            <a:noAutofit/>
          </a:bodyPr>
          <a:lstStyle/>
          <a:p>
            <a:pPr>
              <a:lnSpc>
                <a:spcPts val="3600"/>
              </a:lnSpc>
            </a:pPr>
            <a:r>
              <a:rPr lang="ja-JP" altLang="ja-JP" sz="2800" dirty="0">
                <a:solidFill>
                  <a:srgbClr val="0000FF"/>
                </a:solidFill>
              </a:rPr>
              <a:t>健康づくり推進員等をはじめとする住民組織</a:t>
            </a:r>
            <a:r>
              <a:rPr lang="ja-JP" altLang="ja-JP" sz="2800" dirty="0" smtClean="0">
                <a:solidFill>
                  <a:srgbClr val="0000FF"/>
                </a:solidFill>
              </a:rPr>
              <a:t>は</a:t>
            </a:r>
            <a:r>
              <a:rPr lang="ja-JP" altLang="en-US" sz="2800" dirty="0" smtClean="0">
                <a:solidFill>
                  <a:srgbClr val="0000FF"/>
                </a:solidFill>
              </a:rPr>
              <a:t>，</a:t>
            </a:r>
            <a:r>
              <a:rPr lang="ja-JP" altLang="ja-JP" sz="2800" dirty="0" smtClean="0">
                <a:solidFill>
                  <a:srgbClr val="0000FF"/>
                </a:solidFill>
              </a:rPr>
              <a:t>ソーシャル</a:t>
            </a:r>
            <a:r>
              <a:rPr lang="ja-JP" altLang="ja-JP" sz="2800" dirty="0">
                <a:solidFill>
                  <a:srgbClr val="0000FF"/>
                </a:solidFill>
              </a:rPr>
              <a:t>・キャピタルの中核をなす</a:t>
            </a:r>
            <a:r>
              <a:rPr lang="ja-JP" altLang="ja-JP" sz="2800" dirty="0" smtClean="0">
                <a:solidFill>
                  <a:srgbClr val="0000FF"/>
                </a:solidFill>
              </a:rPr>
              <a:t>存在。</a:t>
            </a:r>
            <a:endParaRPr lang="en-US" altLang="ja-JP" sz="2800" dirty="0" smtClean="0">
              <a:solidFill>
                <a:srgbClr val="0000FF"/>
              </a:solidFill>
            </a:endParaRPr>
          </a:p>
          <a:p>
            <a:pPr>
              <a:lnSpc>
                <a:spcPts val="3600"/>
              </a:lnSpc>
            </a:pPr>
            <a:r>
              <a:rPr lang="ja-JP" altLang="ja-JP" sz="2800" dirty="0" smtClean="0">
                <a:solidFill>
                  <a:srgbClr val="0000FF"/>
                </a:solidFill>
              </a:rPr>
              <a:t>こうした組織</a:t>
            </a:r>
            <a:r>
              <a:rPr lang="ja-JP" altLang="ja-JP" sz="2800" dirty="0">
                <a:solidFill>
                  <a:srgbClr val="0000FF"/>
                </a:solidFill>
              </a:rPr>
              <a:t>の構成員数は，</a:t>
            </a:r>
            <a:r>
              <a:rPr lang="en-US" altLang="ja-JP" sz="2800" dirty="0">
                <a:solidFill>
                  <a:srgbClr val="0000FF"/>
                </a:solidFill>
              </a:rPr>
              <a:t>1997</a:t>
            </a:r>
            <a:r>
              <a:rPr lang="ja-JP" altLang="ja-JP" sz="2800" dirty="0">
                <a:solidFill>
                  <a:srgbClr val="0000FF"/>
                </a:solidFill>
              </a:rPr>
              <a:t>年の地域保健法施行後，徐々に減少し，市町村合併を機に</a:t>
            </a:r>
            <a:r>
              <a:rPr lang="ja-JP" altLang="ja-JP" sz="2800" dirty="0" smtClean="0">
                <a:solidFill>
                  <a:srgbClr val="0000FF"/>
                </a:solidFill>
              </a:rPr>
              <a:t>，さらに</a:t>
            </a:r>
            <a:r>
              <a:rPr lang="ja-JP" altLang="ja-JP" sz="2800" dirty="0">
                <a:solidFill>
                  <a:srgbClr val="0000FF"/>
                </a:solidFill>
              </a:rPr>
              <a:t>減少傾向に拍車がかかっている。</a:t>
            </a:r>
          </a:p>
          <a:p>
            <a:pPr>
              <a:lnSpc>
                <a:spcPts val="3600"/>
              </a:lnSpc>
            </a:pPr>
            <a:r>
              <a:rPr lang="ja-JP" altLang="ja-JP" sz="2800" dirty="0" smtClean="0">
                <a:solidFill>
                  <a:srgbClr val="0000FF"/>
                </a:solidFill>
              </a:rPr>
              <a:t>全国の９割</a:t>
            </a:r>
            <a:r>
              <a:rPr lang="ja-JP" altLang="ja-JP" sz="2800" dirty="0">
                <a:solidFill>
                  <a:srgbClr val="0000FF"/>
                </a:solidFill>
              </a:rPr>
              <a:t>の自治体</a:t>
            </a:r>
            <a:r>
              <a:rPr lang="ja-JP" altLang="ja-JP" sz="2800" dirty="0" smtClean="0">
                <a:solidFill>
                  <a:srgbClr val="0000FF"/>
                </a:solidFill>
              </a:rPr>
              <a:t>に</a:t>
            </a:r>
            <a:r>
              <a:rPr lang="ja-JP" altLang="en-US" sz="2800" dirty="0" smtClean="0">
                <a:solidFill>
                  <a:srgbClr val="0000FF"/>
                </a:solidFill>
              </a:rPr>
              <a:t>ある</a:t>
            </a:r>
            <a:r>
              <a:rPr lang="ja-JP" altLang="ja-JP" sz="2800" dirty="0" smtClean="0">
                <a:solidFill>
                  <a:srgbClr val="0000FF"/>
                </a:solidFill>
              </a:rPr>
              <a:t>「</a:t>
            </a:r>
            <a:r>
              <a:rPr lang="ja-JP" altLang="ja-JP" sz="2800" dirty="0">
                <a:solidFill>
                  <a:srgbClr val="0000FF"/>
                </a:solidFill>
              </a:rPr>
              <a:t>食生活改善推進員」</a:t>
            </a:r>
            <a:r>
              <a:rPr lang="ja-JP" altLang="ja-JP" sz="2800" dirty="0" smtClean="0">
                <a:solidFill>
                  <a:srgbClr val="0000FF"/>
                </a:solidFill>
              </a:rPr>
              <a:t>は</a:t>
            </a:r>
            <a:r>
              <a:rPr lang="en-US" altLang="ja-JP" sz="2800" dirty="0" smtClean="0">
                <a:solidFill>
                  <a:srgbClr val="0000FF"/>
                </a:solidFill>
              </a:rPr>
              <a:t>1998</a:t>
            </a:r>
            <a:r>
              <a:rPr lang="ja-JP" altLang="ja-JP" sz="2800" dirty="0">
                <a:solidFill>
                  <a:srgbClr val="0000FF"/>
                </a:solidFill>
              </a:rPr>
              <a:t>年の</a:t>
            </a:r>
            <a:r>
              <a:rPr lang="en-US" altLang="ja-JP" sz="2800" dirty="0">
                <a:solidFill>
                  <a:srgbClr val="0000FF"/>
                </a:solidFill>
              </a:rPr>
              <a:t>22</a:t>
            </a:r>
            <a:r>
              <a:rPr lang="ja-JP" altLang="ja-JP" sz="2800" dirty="0">
                <a:solidFill>
                  <a:srgbClr val="0000FF"/>
                </a:solidFill>
              </a:rPr>
              <a:t>万人をピークに，</a:t>
            </a:r>
            <a:r>
              <a:rPr lang="en-US" altLang="ja-JP" sz="2800" dirty="0">
                <a:solidFill>
                  <a:srgbClr val="0000FF"/>
                </a:solidFill>
              </a:rPr>
              <a:t>2012</a:t>
            </a:r>
            <a:r>
              <a:rPr lang="ja-JP" altLang="ja-JP" sz="2800" dirty="0">
                <a:solidFill>
                  <a:srgbClr val="0000FF"/>
                </a:solidFill>
              </a:rPr>
              <a:t>年には</a:t>
            </a:r>
            <a:r>
              <a:rPr lang="en-US" altLang="ja-JP" sz="2800" dirty="0">
                <a:solidFill>
                  <a:srgbClr val="0000FF"/>
                </a:solidFill>
              </a:rPr>
              <a:t>17</a:t>
            </a:r>
            <a:r>
              <a:rPr lang="ja-JP" altLang="ja-JP" sz="2800" dirty="0" smtClean="0">
                <a:solidFill>
                  <a:srgbClr val="0000FF"/>
                </a:solidFill>
              </a:rPr>
              <a:t>万人</a:t>
            </a:r>
            <a:r>
              <a:rPr lang="ja-JP" altLang="en-US" sz="2800" dirty="0" smtClean="0">
                <a:solidFill>
                  <a:srgbClr val="0000FF"/>
                </a:solidFill>
              </a:rPr>
              <a:t>に</a:t>
            </a:r>
            <a:endParaRPr lang="en-US" altLang="ja-JP" sz="2800" dirty="0" smtClean="0">
              <a:solidFill>
                <a:srgbClr val="0000FF"/>
              </a:solidFill>
            </a:endParaRPr>
          </a:p>
          <a:p>
            <a:pPr>
              <a:lnSpc>
                <a:spcPts val="3600"/>
              </a:lnSpc>
            </a:pPr>
            <a:r>
              <a:rPr lang="ja-JP" altLang="ja-JP" sz="2800" dirty="0" smtClean="0">
                <a:solidFill>
                  <a:srgbClr val="0000FF"/>
                </a:solidFill>
              </a:rPr>
              <a:t>「</a:t>
            </a:r>
            <a:r>
              <a:rPr lang="ja-JP" altLang="ja-JP" sz="2800" dirty="0">
                <a:solidFill>
                  <a:srgbClr val="0000FF"/>
                </a:solidFill>
              </a:rPr>
              <a:t>愛育班員</a:t>
            </a:r>
            <a:r>
              <a:rPr lang="ja-JP" altLang="ja-JP" sz="2800" dirty="0" smtClean="0">
                <a:solidFill>
                  <a:srgbClr val="0000FF"/>
                </a:solidFill>
              </a:rPr>
              <a:t>」は</a:t>
            </a:r>
            <a:r>
              <a:rPr lang="ja-JP" altLang="ja-JP" sz="2800" dirty="0">
                <a:solidFill>
                  <a:srgbClr val="0000FF"/>
                </a:solidFill>
              </a:rPr>
              <a:t>，</a:t>
            </a:r>
            <a:r>
              <a:rPr lang="en-US" altLang="ja-JP" sz="2800" dirty="0">
                <a:solidFill>
                  <a:srgbClr val="0000FF"/>
                </a:solidFill>
              </a:rPr>
              <a:t>1993</a:t>
            </a:r>
            <a:r>
              <a:rPr lang="ja-JP" altLang="ja-JP" sz="2800" dirty="0">
                <a:solidFill>
                  <a:srgbClr val="0000FF"/>
                </a:solidFill>
              </a:rPr>
              <a:t>年の７万人から</a:t>
            </a:r>
            <a:r>
              <a:rPr lang="ja-JP" altLang="ja-JP" sz="2800" dirty="0" smtClean="0">
                <a:solidFill>
                  <a:srgbClr val="0000FF"/>
                </a:solidFill>
              </a:rPr>
              <a:t>，４万２千人</a:t>
            </a:r>
            <a:r>
              <a:rPr lang="ja-JP" altLang="en-US" sz="2800" dirty="0" smtClean="0">
                <a:solidFill>
                  <a:srgbClr val="0000FF"/>
                </a:solidFill>
              </a:rPr>
              <a:t>に</a:t>
            </a:r>
            <a:endParaRPr lang="en-US" altLang="ja-JP" sz="2800" dirty="0" smtClean="0">
              <a:solidFill>
                <a:srgbClr val="0000FF"/>
              </a:solidFill>
            </a:endParaRPr>
          </a:p>
          <a:p>
            <a:pPr>
              <a:lnSpc>
                <a:spcPts val="3600"/>
              </a:lnSpc>
            </a:pPr>
            <a:r>
              <a:rPr lang="ja-JP" altLang="ja-JP" sz="2800" dirty="0" smtClean="0">
                <a:solidFill>
                  <a:srgbClr val="0000FF"/>
                </a:solidFill>
              </a:rPr>
              <a:t>日本</a:t>
            </a:r>
            <a:r>
              <a:rPr lang="ja-JP" altLang="ja-JP" sz="2800" dirty="0">
                <a:solidFill>
                  <a:srgbClr val="0000FF"/>
                </a:solidFill>
              </a:rPr>
              <a:t>のソーシャル・キャピタルの代表例として，高い評価を得ている長野県の保健補導員等も，</a:t>
            </a:r>
            <a:r>
              <a:rPr lang="en-US" altLang="ja-JP" sz="2800" dirty="0">
                <a:solidFill>
                  <a:srgbClr val="0000FF"/>
                </a:solidFill>
              </a:rPr>
              <a:t>2000</a:t>
            </a:r>
            <a:r>
              <a:rPr lang="ja-JP" altLang="ja-JP" sz="2800" dirty="0">
                <a:solidFill>
                  <a:srgbClr val="0000FF"/>
                </a:solidFill>
              </a:rPr>
              <a:t>年に</a:t>
            </a:r>
            <a:r>
              <a:rPr lang="en-US" altLang="ja-JP" sz="2800" dirty="0">
                <a:solidFill>
                  <a:srgbClr val="0000FF"/>
                </a:solidFill>
              </a:rPr>
              <a:t>14,000</a:t>
            </a:r>
            <a:r>
              <a:rPr lang="ja-JP" altLang="ja-JP" sz="2800" dirty="0">
                <a:solidFill>
                  <a:srgbClr val="0000FF"/>
                </a:solidFill>
              </a:rPr>
              <a:t>人を超えていたものが，</a:t>
            </a:r>
            <a:r>
              <a:rPr lang="en-US" altLang="ja-JP" sz="2800" dirty="0">
                <a:solidFill>
                  <a:srgbClr val="0000FF"/>
                </a:solidFill>
              </a:rPr>
              <a:t>11,000</a:t>
            </a:r>
            <a:r>
              <a:rPr lang="ja-JP" altLang="ja-JP" sz="2800" dirty="0">
                <a:solidFill>
                  <a:srgbClr val="0000FF"/>
                </a:solidFill>
              </a:rPr>
              <a:t>人を下回っている状況である。</a:t>
            </a:r>
            <a:endParaRPr lang="ja-JP" altLang="en-US" sz="2800" dirty="0">
              <a:solidFill>
                <a:srgbClr val="0000FF"/>
              </a:solidFill>
              <a:latin typeface="+mj-lt"/>
              <a:ea typeface="+mj-ea"/>
              <a:cs typeface="+mj-cs"/>
            </a:endParaRPr>
          </a:p>
        </p:txBody>
      </p:sp>
    </p:spTree>
    <p:extLst>
      <p:ext uri="{BB962C8B-B14F-4D97-AF65-F5344CB8AC3E}">
        <p14:creationId xmlns:p14="http://schemas.microsoft.com/office/powerpoint/2010/main" val="260697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6100" y="1939925"/>
            <a:ext cx="8216900" cy="1470025"/>
          </a:xfrm>
        </p:spPr>
        <p:txBody>
          <a:bodyPr>
            <a:noAutofit/>
          </a:bodyPr>
          <a:lstStyle/>
          <a:p>
            <a:pPr>
              <a:lnSpc>
                <a:spcPct val="150000"/>
              </a:lnSpc>
            </a:pPr>
            <a:r>
              <a:rPr kumimoji="1" lang="ja-JP" altLang="en-US" sz="4800" dirty="0" smtClean="0">
                <a:solidFill>
                  <a:srgbClr val="FF0000"/>
                </a:solidFill>
              </a:rPr>
              <a:t>住民組織活動とソーシャル・</a:t>
            </a:r>
            <a:r>
              <a:rPr kumimoji="1" lang="en-US" altLang="ja-JP" sz="4800" dirty="0" smtClean="0">
                <a:solidFill>
                  <a:srgbClr val="FF0000"/>
                </a:solidFill>
              </a:rPr>
              <a:t/>
            </a:r>
            <a:br>
              <a:rPr kumimoji="1" lang="en-US" altLang="ja-JP" sz="4800" dirty="0" smtClean="0">
                <a:solidFill>
                  <a:srgbClr val="FF0000"/>
                </a:solidFill>
              </a:rPr>
            </a:br>
            <a:r>
              <a:rPr kumimoji="1" lang="ja-JP" altLang="en-US" sz="4800" dirty="0" smtClean="0">
                <a:solidFill>
                  <a:srgbClr val="FF0000"/>
                </a:solidFill>
              </a:rPr>
              <a:t>キャピタルはどこが違うのか？</a:t>
            </a:r>
            <a:endParaRPr kumimoji="1" lang="ja-JP" altLang="en-US" sz="4800" dirty="0">
              <a:solidFill>
                <a:srgbClr val="FF0000"/>
              </a:solidFill>
            </a:endParaRPr>
          </a:p>
        </p:txBody>
      </p:sp>
      <p:sp>
        <p:nvSpPr>
          <p:cNvPr id="3" name="サブタイトル 2"/>
          <p:cNvSpPr>
            <a:spLocks noGrp="1"/>
          </p:cNvSpPr>
          <p:nvPr>
            <p:ph type="subTitle" idx="1"/>
          </p:nvPr>
        </p:nvSpPr>
        <p:spPr>
          <a:xfrm>
            <a:off x="1371600" y="4076700"/>
            <a:ext cx="6400800" cy="1752600"/>
          </a:xfrm>
        </p:spPr>
        <p:txBody>
          <a:bodyPr>
            <a:normAutofit/>
          </a:bodyPr>
          <a:lstStyle/>
          <a:p>
            <a:r>
              <a:rPr kumimoji="1" lang="ja-JP" altLang="en-US" sz="4800" dirty="0" smtClean="0">
                <a:solidFill>
                  <a:srgbClr val="0000FF"/>
                </a:solidFill>
              </a:rPr>
              <a:t>どこが同じなのか？</a:t>
            </a:r>
            <a:endParaRPr kumimoji="1" lang="ja-JP" altLang="en-US" sz="4800" dirty="0">
              <a:solidFill>
                <a:srgbClr val="0000FF"/>
              </a:solidFill>
            </a:endParaRPr>
          </a:p>
        </p:txBody>
      </p:sp>
    </p:spTree>
    <p:extLst>
      <p:ext uri="{BB962C8B-B14F-4D97-AF65-F5344CB8AC3E}">
        <p14:creationId xmlns:p14="http://schemas.microsoft.com/office/powerpoint/2010/main" val="7879152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628"/>
            <a:ext cx="8229600" cy="1143000"/>
          </a:xfrm>
        </p:spPr>
        <p:txBody>
          <a:bodyPr>
            <a:normAutofit/>
          </a:bodyPr>
          <a:lstStyle/>
          <a:p>
            <a:r>
              <a:rPr kumimoji="1" lang="ja-JP" altLang="en-US" sz="3600" dirty="0" smtClean="0">
                <a:solidFill>
                  <a:srgbClr val="FF0000"/>
                </a:solidFill>
              </a:rPr>
              <a:t>先進事例への訪問調査の結果から</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199" y="997949"/>
            <a:ext cx="8436430" cy="5867399"/>
          </a:xfrm>
        </p:spPr>
        <p:txBody>
          <a:bodyPr>
            <a:noAutofit/>
          </a:bodyPr>
          <a:lstStyle/>
          <a:p>
            <a:pPr>
              <a:lnSpc>
                <a:spcPts val="4000"/>
              </a:lnSpc>
            </a:pPr>
            <a:r>
              <a:rPr lang="ja-JP" altLang="ja-JP" sz="2800" dirty="0" smtClean="0">
                <a:solidFill>
                  <a:srgbClr val="0000FF"/>
                </a:solidFill>
              </a:rPr>
              <a:t>岡山市</a:t>
            </a:r>
            <a:r>
              <a:rPr lang="ja-JP" altLang="ja-JP" sz="2800" dirty="0">
                <a:solidFill>
                  <a:srgbClr val="0000FF"/>
                </a:solidFill>
              </a:rPr>
              <a:t>の愛育委員は</a:t>
            </a:r>
            <a:r>
              <a:rPr lang="ja-JP" altLang="ja-JP" sz="2800" dirty="0" smtClean="0">
                <a:solidFill>
                  <a:srgbClr val="0000FF"/>
                </a:solidFill>
              </a:rPr>
              <a:t>，</a:t>
            </a:r>
            <a:r>
              <a:rPr lang="ja-JP" altLang="en-US" sz="2800" dirty="0">
                <a:solidFill>
                  <a:srgbClr val="0000FF"/>
                </a:solidFill>
              </a:rPr>
              <a:t>こんにちは赤ちゃん</a:t>
            </a:r>
            <a:r>
              <a:rPr lang="ja-JP" altLang="en-US" sz="2800" dirty="0" smtClean="0">
                <a:solidFill>
                  <a:srgbClr val="0000FF"/>
                </a:solidFill>
              </a:rPr>
              <a:t>事業で，</a:t>
            </a:r>
            <a:r>
              <a:rPr lang="ja-JP" altLang="ja-JP" sz="2800" dirty="0" smtClean="0">
                <a:solidFill>
                  <a:srgbClr val="0000FF"/>
                </a:solidFill>
              </a:rPr>
              <a:t>生</a:t>
            </a:r>
            <a:r>
              <a:rPr lang="ja-JP" altLang="ja-JP" sz="2800" dirty="0">
                <a:solidFill>
                  <a:srgbClr val="0000FF"/>
                </a:solidFill>
              </a:rPr>
              <a:t>後４か月まで</a:t>
            </a:r>
            <a:r>
              <a:rPr lang="ja-JP" altLang="ja-JP" sz="2800" dirty="0" smtClean="0">
                <a:solidFill>
                  <a:srgbClr val="0000FF"/>
                </a:solidFill>
              </a:rPr>
              <a:t>に</a:t>
            </a:r>
            <a:r>
              <a:rPr lang="ja-JP" altLang="en-US" sz="2800" dirty="0" smtClean="0">
                <a:solidFill>
                  <a:srgbClr val="0000FF"/>
                </a:solidFill>
              </a:rPr>
              <a:t>，</a:t>
            </a:r>
            <a:r>
              <a:rPr lang="ja-JP" altLang="ja-JP" sz="2800" dirty="0" smtClean="0">
                <a:solidFill>
                  <a:srgbClr val="0000FF"/>
                </a:solidFill>
              </a:rPr>
              <a:t>９割</a:t>
            </a:r>
            <a:r>
              <a:rPr lang="ja-JP" altLang="ja-JP" sz="2800" dirty="0">
                <a:solidFill>
                  <a:srgbClr val="0000FF"/>
                </a:solidFill>
              </a:rPr>
              <a:t>を超える乳児家庭を訪問し，</a:t>
            </a:r>
            <a:r>
              <a:rPr lang="ja-JP" altLang="ja-JP" sz="2800" dirty="0">
                <a:solidFill>
                  <a:srgbClr val="0000FF"/>
                </a:solidFill>
                <a:effectLst>
                  <a:outerShdw blurRad="38100" dist="38100" dir="2700000" algn="tl">
                    <a:srgbClr val="000000">
                      <a:alpha val="43137"/>
                    </a:srgbClr>
                  </a:outerShdw>
                </a:effectLst>
              </a:rPr>
              <a:t>若い親子と町内会</a:t>
            </a:r>
            <a:r>
              <a:rPr lang="ja-JP" altLang="ja-JP" sz="2800" dirty="0" smtClean="0">
                <a:solidFill>
                  <a:srgbClr val="0000FF"/>
                </a:solidFill>
                <a:effectLst>
                  <a:outerShdw blurRad="38100" dist="38100" dir="2700000" algn="tl">
                    <a:srgbClr val="000000">
                      <a:alpha val="43137"/>
                    </a:srgbClr>
                  </a:outerShdw>
                </a:effectLst>
              </a:rPr>
              <a:t>を</a:t>
            </a:r>
            <a:r>
              <a:rPr lang="ja-JP" altLang="en-US" sz="2800" dirty="0" smtClean="0">
                <a:solidFill>
                  <a:srgbClr val="0000FF"/>
                </a:solidFill>
                <a:effectLst>
                  <a:outerShdw blurRad="38100" dist="38100" dir="2700000" algn="tl">
                    <a:srgbClr val="000000">
                      <a:alpha val="43137"/>
                    </a:srgbClr>
                  </a:outerShdw>
                </a:effectLst>
              </a:rPr>
              <a:t>「</a:t>
            </a:r>
            <a:r>
              <a:rPr lang="ja-JP" altLang="ja-JP" sz="2800" dirty="0" smtClean="0">
                <a:solidFill>
                  <a:srgbClr val="0000FF"/>
                </a:solidFill>
                <a:effectLst>
                  <a:outerShdw blurRad="38100" dist="38100" dir="2700000" algn="tl">
                    <a:srgbClr val="000000">
                      <a:alpha val="43137"/>
                    </a:srgbClr>
                  </a:outerShdw>
                </a:effectLst>
              </a:rPr>
              <a:t>つなぐ</a:t>
            </a:r>
            <a:r>
              <a:rPr lang="ja-JP" altLang="en-US" sz="2800" dirty="0" smtClean="0">
                <a:solidFill>
                  <a:srgbClr val="0000FF"/>
                </a:solidFill>
                <a:effectLst>
                  <a:outerShdw blurRad="38100" dist="38100" dir="2700000" algn="tl">
                    <a:srgbClr val="000000">
                      <a:alpha val="43137"/>
                    </a:srgbClr>
                  </a:outerShdw>
                </a:effectLst>
              </a:rPr>
              <a:t>」</a:t>
            </a:r>
            <a:r>
              <a:rPr lang="ja-JP" altLang="ja-JP" sz="2800" dirty="0" smtClean="0">
                <a:solidFill>
                  <a:srgbClr val="0000FF"/>
                </a:solidFill>
              </a:rPr>
              <a:t>役割</a:t>
            </a:r>
            <a:r>
              <a:rPr lang="ja-JP" altLang="ja-JP" sz="2800" dirty="0">
                <a:solidFill>
                  <a:srgbClr val="0000FF"/>
                </a:solidFill>
              </a:rPr>
              <a:t>を果たして</a:t>
            </a:r>
            <a:r>
              <a:rPr lang="ja-JP" altLang="ja-JP" sz="2800" dirty="0" smtClean="0">
                <a:solidFill>
                  <a:srgbClr val="0000FF"/>
                </a:solidFill>
              </a:rPr>
              <a:t>いた。</a:t>
            </a:r>
            <a:endParaRPr lang="en-US" altLang="ja-JP" sz="2800" dirty="0" smtClean="0">
              <a:solidFill>
                <a:srgbClr val="0000FF"/>
              </a:solidFill>
            </a:endParaRPr>
          </a:p>
          <a:p>
            <a:pPr>
              <a:lnSpc>
                <a:spcPts val="4000"/>
              </a:lnSpc>
            </a:pPr>
            <a:r>
              <a:rPr lang="ja-JP" altLang="en-US" sz="2800" dirty="0">
                <a:solidFill>
                  <a:srgbClr val="0000FF"/>
                </a:solidFill>
              </a:rPr>
              <a:t>こうした活動</a:t>
            </a:r>
            <a:r>
              <a:rPr lang="ja-JP" altLang="en-US" sz="2800" dirty="0" smtClean="0">
                <a:solidFill>
                  <a:srgbClr val="0000FF"/>
                </a:solidFill>
              </a:rPr>
              <a:t>は</a:t>
            </a:r>
            <a:r>
              <a:rPr lang="ja-JP" altLang="en-US" sz="2800" dirty="0">
                <a:solidFill>
                  <a:srgbClr val="0000FF"/>
                </a:solidFill>
              </a:rPr>
              <a:t>，全国の愛育班の活動</a:t>
            </a:r>
            <a:r>
              <a:rPr lang="ja-JP" altLang="en-US" sz="2800" dirty="0" smtClean="0">
                <a:solidFill>
                  <a:srgbClr val="0000FF"/>
                </a:solidFill>
              </a:rPr>
              <a:t>や</a:t>
            </a:r>
            <a:r>
              <a:rPr lang="ja-JP" altLang="en-US" sz="2800" dirty="0">
                <a:solidFill>
                  <a:srgbClr val="0000FF"/>
                </a:solidFill>
              </a:rPr>
              <a:t>母子保健推進員の活動に共通する</a:t>
            </a:r>
            <a:r>
              <a:rPr lang="ja-JP" altLang="en-US" sz="2800" dirty="0" smtClean="0">
                <a:solidFill>
                  <a:srgbClr val="0000FF"/>
                </a:solidFill>
              </a:rPr>
              <a:t>ことだが，地域によっては，「個人情報の保護」を理由に，行政から出生の情報が提供されず，活動が進まないという声も聞かれる。</a:t>
            </a:r>
            <a:endParaRPr lang="en-US" altLang="ja-JP" sz="2800" dirty="0" smtClean="0">
              <a:solidFill>
                <a:srgbClr val="0000FF"/>
              </a:solidFill>
            </a:endParaRPr>
          </a:p>
          <a:p>
            <a:pPr>
              <a:lnSpc>
                <a:spcPts val="4000"/>
              </a:lnSpc>
            </a:pPr>
            <a:r>
              <a:rPr lang="ja-JP" altLang="en-US" sz="2800" dirty="0" smtClean="0">
                <a:solidFill>
                  <a:srgbClr val="0000FF"/>
                </a:solidFill>
              </a:rPr>
              <a:t>岡山市の</a:t>
            </a:r>
            <a:r>
              <a:rPr lang="ja-JP" altLang="ja-JP" sz="2800" dirty="0" smtClean="0">
                <a:solidFill>
                  <a:srgbClr val="0000FF"/>
                </a:solidFill>
              </a:rPr>
              <a:t>愛育委員</a:t>
            </a:r>
            <a:r>
              <a:rPr lang="ja-JP" altLang="ja-JP" sz="2800" dirty="0">
                <a:solidFill>
                  <a:srgbClr val="0000FF"/>
                </a:solidFill>
              </a:rPr>
              <a:t>は，住民からの</a:t>
            </a:r>
            <a:r>
              <a:rPr lang="ja-JP" altLang="en-US" sz="2800" dirty="0">
                <a:solidFill>
                  <a:srgbClr val="0000FF"/>
                </a:solidFill>
              </a:rPr>
              <a:t>「</a:t>
            </a:r>
            <a:r>
              <a:rPr lang="ja-JP" altLang="ja-JP" sz="2800" dirty="0">
                <a:solidFill>
                  <a:srgbClr val="0000FF"/>
                </a:solidFill>
                <a:effectLst>
                  <a:outerShdw blurRad="38100" dist="38100" dir="2700000" algn="tl">
                    <a:srgbClr val="000000">
                      <a:alpha val="43137"/>
                    </a:srgbClr>
                  </a:outerShdw>
                </a:effectLst>
              </a:rPr>
              <a:t>信用</a:t>
            </a:r>
            <a:r>
              <a:rPr lang="ja-JP" altLang="en-US" sz="2800" dirty="0">
                <a:solidFill>
                  <a:srgbClr val="0000FF"/>
                </a:solidFill>
              </a:rPr>
              <a:t>」</a:t>
            </a:r>
            <a:r>
              <a:rPr lang="ja-JP" altLang="ja-JP" sz="2800" dirty="0">
                <a:solidFill>
                  <a:srgbClr val="0000FF"/>
                </a:solidFill>
              </a:rPr>
              <a:t>を付与され，行政</a:t>
            </a:r>
            <a:r>
              <a:rPr lang="ja-JP" altLang="ja-JP" sz="2800" dirty="0" smtClean="0">
                <a:solidFill>
                  <a:srgbClr val="0000FF"/>
                </a:solidFill>
              </a:rPr>
              <a:t>から</a:t>
            </a:r>
            <a:r>
              <a:rPr lang="ja-JP" altLang="en-US" sz="2800" dirty="0" smtClean="0">
                <a:solidFill>
                  <a:srgbClr val="0000FF"/>
                </a:solidFill>
              </a:rPr>
              <a:t>「</a:t>
            </a:r>
            <a:r>
              <a:rPr lang="ja-JP" altLang="ja-JP" sz="2800" dirty="0" smtClean="0">
                <a:solidFill>
                  <a:srgbClr val="0000FF"/>
                </a:solidFill>
                <a:effectLst>
                  <a:outerShdw blurRad="38100" dist="38100" dir="2700000" algn="tl">
                    <a:srgbClr val="000000">
                      <a:alpha val="43137"/>
                    </a:srgbClr>
                  </a:outerShdw>
                </a:effectLst>
              </a:rPr>
              <a:t>地域の情報</a:t>
            </a:r>
            <a:r>
              <a:rPr lang="ja-JP" altLang="en-US" sz="2800" dirty="0" smtClean="0">
                <a:solidFill>
                  <a:srgbClr val="0000FF"/>
                </a:solidFill>
              </a:rPr>
              <a:t>」</a:t>
            </a:r>
            <a:r>
              <a:rPr lang="ja-JP" altLang="ja-JP" sz="2800" dirty="0" smtClean="0">
                <a:solidFill>
                  <a:srgbClr val="0000FF"/>
                </a:solidFill>
              </a:rPr>
              <a:t>と</a:t>
            </a:r>
            <a:r>
              <a:rPr lang="ja-JP" altLang="en-US" sz="2800" dirty="0" smtClean="0">
                <a:solidFill>
                  <a:srgbClr val="0000FF"/>
                </a:solidFill>
              </a:rPr>
              <a:t>「</a:t>
            </a:r>
            <a:r>
              <a:rPr lang="ja-JP" altLang="ja-JP" sz="2800" dirty="0" smtClean="0">
                <a:solidFill>
                  <a:srgbClr val="0000FF"/>
                </a:solidFill>
                <a:effectLst>
                  <a:outerShdw blurRad="38100" dist="38100" dir="2700000" algn="tl">
                    <a:srgbClr val="000000">
                      <a:alpha val="43137"/>
                    </a:srgbClr>
                  </a:outerShdw>
                </a:effectLst>
              </a:rPr>
              <a:t>活動の場</a:t>
            </a:r>
            <a:r>
              <a:rPr lang="ja-JP" altLang="en-US" sz="2800" dirty="0" smtClean="0">
                <a:solidFill>
                  <a:srgbClr val="0000FF"/>
                </a:solidFill>
              </a:rPr>
              <a:t>」を提供されることで</a:t>
            </a:r>
            <a:r>
              <a:rPr lang="ja-JP" altLang="ja-JP" sz="2800" dirty="0" smtClean="0">
                <a:solidFill>
                  <a:srgbClr val="0000FF"/>
                </a:solidFill>
              </a:rPr>
              <a:t>，</a:t>
            </a:r>
            <a:r>
              <a:rPr lang="ja-JP" altLang="en-US" sz="2800" dirty="0" smtClean="0">
                <a:solidFill>
                  <a:srgbClr val="0000FF"/>
                </a:solidFill>
              </a:rPr>
              <a:t>すばらしい活動が実践できていた！</a:t>
            </a:r>
            <a:endParaRPr lang="ja-JP" altLang="ja-JP" sz="2800" dirty="0">
              <a:solidFill>
                <a:srgbClr val="0000FF"/>
              </a:solidFill>
            </a:endParaRPr>
          </a:p>
        </p:txBody>
      </p:sp>
    </p:spTree>
    <p:extLst>
      <p:ext uri="{BB962C8B-B14F-4D97-AF65-F5344CB8AC3E}">
        <p14:creationId xmlns:p14="http://schemas.microsoft.com/office/powerpoint/2010/main" val="275773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6044"/>
            <a:ext cx="8229600" cy="1143000"/>
          </a:xfrm>
        </p:spPr>
        <p:txBody>
          <a:bodyPr>
            <a:normAutofit/>
          </a:bodyPr>
          <a:lstStyle/>
          <a:p>
            <a:r>
              <a:rPr kumimoji="1" lang="ja-JP" altLang="en-US" sz="3600" dirty="0" smtClean="0">
                <a:solidFill>
                  <a:srgbClr val="FF0000"/>
                </a:solidFill>
              </a:rPr>
              <a:t>ソーシャル・キャピタル</a:t>
            </a:r>
            <a:r>
              <a:rPr kumimoji="1" lang="ja-JP" altLang="en-US" sz="3600" dirty="0" smtClean="0">
                <a:solidFill>
                  <a:srgbClr val="FF33CC"/>
                </a:solidFill>
                <a:effectLst>
                  <a:outerShdw blurRad="38100" dist="38100" dir="2700000" algn="tl">
                    <a:srgbClr val="000000">
                      <a:alpha val="43137"/>
                    </a:srgbClr>
                  </a:outerShdw>
                </a:effectLst>
              </a:rPr>
              <a:t>（社会関係資本）</a:t>
            </a:r>
            <a:endParaRPr kumimoji="1" lang="ja-JP" altLang="en-US" sz="3600" dirty="0">
              <a:solidFill>
                <a:srgbClr val="FF33CC"/>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457199" y="1534648"/>
            <a:ext cx="8305801" cy="5616624"/>
          </a:xfrm>
        </p:spPr>
        <p:txBody>
          <a:bodyPr>
            <a:noAutofit/>
          </a:bodyPr>
          <a:lstStyle/>
          <a:p>
            <a:pPr>
              <a:lnSpc>
                <a:spcPts val="4000"/>
              </a:lnSpc>
            </a:pPr>
            <a:r>
              <a:rPr lang="ja-JP" altLang="en-US" sz="2800" dirty="0">
                <a:solidFill>
                  <a:srgbClr val="0000FF"/>
                </a:solidFill>
              </a:rPr>
              <a:t>ソーシャル・キャピタル（</a:t>
            </a:r>
            <a:r>
              <a:rPr lang="en-US" altLang="ja-JP" sz="2800" dirty="0">
                <a:solidFill>
                  <a:srgbClr val="0000FF"/>
                </a:solidFill>
                <a:latin typeface="Century" pitchFamily="18" charset="0"/>
              </a:rPr>
              <a:t>Social Capital</a:t>
            </a:r>
            <a:r>
              <a:rPr lang="ja-JP" altLang="en-US" sz="2800" dirty="0" smtClean="0">
                <a:solidFill>
                  <a:srgbClr val="0000FF"/>
                </a:solidFill>
              </a:rPr>
              <a:t>）は，</a:t>
            </a:r>
            <a:r>
              <a:rPr lang="ja-JP" altLang="en-US" sz="2800" dirty="0" smtClean="0">
                <a:solidFill>
                  <a:srgbClr val="FF33CC"/>
                </a:solidFill>
                <a:effectLst>
                  <a:outerShdw blurRad="38100" dist="38100" dir="2700000" algn="tl">
                    <a:srgbClr val="000000">
                      <a:alpha val="43137"/>
                    </a:srgbClr>
                  </a:outerShdw>
                </a:effectLst>
              </a:rPr>
              <a:t>「</a:t>
            </a:r>
            <a:r>
              <a:rPr lang="ja-JP" altLang="en-US" sz="2800" dirty="0">
                <a:solidFill>
                  <a:srgbClr val="FF33CC"/>
                </a:solidFill>
                <a:effectLst>
                  <a:outerShdw blurRad="38100" dist="38100" dir="2700000" algn="tl">
                    <a:srgbClr val="000000">
                      <a:alpha val="43137"/>
                    </a:srgbClr>
                  </a:outerShdw>
                </a:effectLst>
              </a:rPr>
              <a:t>信頼」「社会規範」「ネットワーク」</a:t>
            </a:r>
            <a:r>
              <a:rPr lang="ja-JP" altLang="en-US" sz="2800" dirty="0">
                <a:solidFill>
                  <a:srgbClr val="0000FF"/>
                </a:solidFill>
              </a:rPr>
              <a:t>といった人々の協調行動の活発化に</a:t>
            </a:r>
            <a:r>
              <a:rPr lang="ja-JP" altLang="en-US" sz="2800" dirty="0" smtClean="0">
                <a:solidFill>
                  <a:srgbClr val="0000FF"/>
                </a:solidFill>
              </a:rPr>
              <a:t>より，</a:t>
            </a:r>
            <a:r>
              <a:rPr lang="ja-JP" altLang="en-US" sz="2800" dirty="0" smtClean="0">
                <a:solidFill>
                  <a:srgbClr val="0000FF"/>
                </a:solidFill>
                <a:effectLst>
                  <a:outerShdw blurRad="38100" dist="38100" dir="2700000" algn="tl">
                    <a:srgbClr val="000000">
                      <a:alpha val="43137"/>
                    </a:srgbClr>
                  </a:outerShdw>
                </a:effectLst>
              </a:rPr>
              <a:t>社会</a:t>
            </a:r>
            <a:r>
              <a:rPr lang="ja-JP" altLang="en-US" sz="2800" dirty="0">
                <a:solidFill>
                  <a:srgbClr val="0000FF"/>
                </a:solidFill>
                <a:effectLst>
                  <a:outerShdw blurRad="38100" dist="38100" dir="2700000" algn="tl">
                    <a:srgbClr val="000000">
                      <a:alpha val="43137"/>
                    </a:srgbClr>
                  </a:outerShdw>
                </a:effectLst>
              </a:rPr>
              <a:t>の</a:t>
            </a:r>
            <a:r>
              <a:rPr lang="ja-JP" altLang="en-US" sz="2800" dirty="0" smtClean="0">
                <a:solidFill>
                  <a:srgbClr val="0000FF"/>
                </a:solidFill>
                <a:effectLst>
                  <a:outerShdw blurRad="38100" dist="38100" dir="2700000" algn="tl">
                    <a:srgbClr val="000000">
                      <a:alpha val="43137"/>
                    </a:srgbClr>
                  </a:outerShdw>
                </a:effectLst>
              </a:rPr>
              <a:t>効率性　</a:t>
            </a:r>
            <a:r>
              <a:rPr lang="ja-JP" altLang="en-US" sz="2800" dirty="0" smtClean="0">
                <a:solidFill>
                  <a:srgbClr val="0000FF"/>
                </a:solidFill>
              </a:rPr>
              <a:t>を</a:t>
            </a:r>
            <a:r>
              <a:rPr lang="ja-JP" altLang="en-US" sz="2800" dirty="0">
                <a:solidFill>
                  <a:srgbClr val="0000FF"/>
                </a:solidFill>
              </a:rPr>
              <a:t>高めることができる社会組織に特徴的な資本を意味</a:t>
            </a:r>
            <a:r>
              <a:rPr lang="ja-JP" altLang="en-US" sz="2800" dirty="0" smtClean="0">
                <a:solidFill>
                  <a:srgbClr val="0000FF"/>
                </a:solidFill>
              </a:rPr>
              <a:t>し，従来の</a:t>
            </a:r>
            <a:r>
              <a:rPr lang="ja-JP" altLang="en-US" sz="2800" dirty="0" smtClean="0">
                <a:solidFill>
                  <a:srgbClr val="0000FF"/>
                </a:solidFill>
                <a:effectLst>
                  <a:outerShdw blurRad="38100" dist="38100" dir="2700000" algn="tl">
                    <a:srgbClr val="000000">
                      <a:alpha val="43137"/>
                    </a:srgbClr>
                  </a:outerShdw>
                </a:effectLst>
              </a:rPr>
              <a:t>物的資本</a:t>
            </a:r>
            <a:r>
              <a:rPr lang="ja-JP" altLang="en-US" sz="2800" dirty="0" smtClean="0">
                <a:solidFill>
                  <a:srgbClr val="0000FF"/>
                </a:solidFill>
              </a:rPr>
              <a:t>，</a:t>
            </a:r>
            <a:r>
              <a:rPr lang="ja-JP" altLang="en-US" sz="2800" dirty="0" smtClean="0">
                <a:solidFill>
                  <a:srgbClr val="0000FF"/>
                </a:solidFill>
                <a:effectLst>
                  <a:outerShdw blurRad="38100" dist="38100" dir="2700000" algn="tl">
                    <a:srgbClr val="000000">
                      <a:alpha val="43137"/>
                    </a:srgbClr>
                  </a:outerShdw>
                </a:effectLst>
              </a:rPr>
              <a:t>人的資本</a:t>
            </a:r>
            <a:r>
              <a:rPr lang="ja-JP" altLang="en-US" sz="2800" dirty="0" smtClean="0">
                <a:solidFill>
                  <a:srgbClr val="0000FF"/>
                </a:solidFill>
              </a:rPr>
              <a:t>など</a:t>
            </a:r>
            <a:r>
              <a:rPr lang="ja-JP" altLang="en-US" sz="2800" dirty="0">
                <a:solidFill>
                  <a:srgbClr val="0000FF"/>
                </a:solidFill>
              </a:rPr>
              <a:t>とならぶ新しい概念で</a:t>
            </a:r>
            <a:r>
              <a:rPr lang="ja-JP" altLang="en-US" sz="2800" dirty="0" smtClean="0">
                <a:solidFill>
                  <a:srgbClr val="0000FF"/>
                </a:solidFill>
              </a:rPr>
              <a:t>ある。</a:t>
            </a:r>
            <a:endParaRPr lang="en-US" altLang="ja-JP" sz="2800" dirty="0" smtClean="0">
              <a:solidFill>
                <a:srgbClr val="0000FF"/>
              </a:solidFill>
            </a:endParaRPr>
          </a:p>
          <a:p>
            <a:pPr>
              <a:lnSpc>
                <a:spcPts val="4000"/>
              </a:lnSpc>
            </a:pPr>
            <a:r>
              <a:rPr lang="ja-JP" altLang="en-US" sz="2800" dirty="0">
                <a:solidFill>
                  <a:srgbClr val="0000FF"/>
                </a:solidFill>
              </a:rPr>
              <a:t>その本質である</a:t>
            </a:r>
            <a:r>
              <a:rPr lang="ja-JP" altLang="en-US" sz="2800" dirty="0">
                <a:solidFill>
                  <a:srgbClr val="FF33CC"/>
                </a:solidFill>
                <a:effectLst>
                  <a:outerShdw blurRad="38100" dist="38100" dir="2700000" algn="tl">
                    <a:srgbClr val="000000">
                      <a:alpha val="43137"/>
                    </a:srgbClr>
                  </a:outerShdw>
                </a:effectLst>
              </a:rPr>
              <a:t>「人と人との絆」，「人と人との支え合い」</a:t>
            </a:r>
            <a:r>
              <a:rPr lang="ja-JP" altLang="en-US" sz="2800" dirty="0">
                <a:solidFill>
                  <a:srgbClr val="0000FF"/>
                </a:solidFill>
              </a:rPr>
              <a:t>は，日本社会を古くから支える重要な基礎</a:t>
            </a:r>
            <a:r>
              <a:rPr lang="ja-JP" altLang="en-US" sz="2800" dirty="0" smtClean="0">
                <a:solidFill>
                  <a:srgbClr val="0000FF"/>
                </a:solidFill>
              </a:rPr>
              <a:t>。</a:t>
            </a:r>
            <a:endParaRPr lang="en-US" altLang="ja-JP" sz="2800" dirty="0">
              <a:solidFill>
                <a:srgbClr val="0000FF"/>
              </a:solidFill>
            </a:endParaRPr>
          </a:p>
        </p:txBody>
      </p:sp>
      <p:sp>
        <p:nvSpPr>
          <p:cNvPr id="4" name="正方形/長方形 3"/>
          <p:cNvSpPr/>
          <p:nvPr/>
        </p:nvSpPr>
        <p:spPr>
          <a:xfrm>
            <a:off x="3495948" y="985748"/>
            <a:ext cx="5429692" cy="523220"/>
          </a:xfrm>
          <a:prstGeom prst="rect">
            <a:avLst/>
          </a:prstGeom>
        </p:spPr>
        <p:txBody>
          <a:bodyPr wrap="none">
            <a:spAutoFit/>
          </a:bodyPr>
          <a:lstStyle/>
          <a:p>
            <a:pPr>
              <a:spcAft>
                <a:spcPts val="1200"/>
              </a:spcAft>
            </a:pPr>
            <a:r>
              <a:rPr lang="ja-JP" altLang="en-US" sz="2800" dirty="0" smtClean="0">
                <a:solidFill>
                  <a:schemeClr val="tx1">
                    <a:lumMod val="75000"/>
                    <a:lumOff val="25000"/>
                  </a:schemeClr>
                </a:solidFill>
              </a:rPr>
              <a:t>（地域保健対策検討会報告書より）</a:t>
            </a:r>
            <a:endParaRPr lang="en-US" altLang="ja-JP" sz="2800" dirty="0" smtClean="0">
              <a:solidFill>
                <a:schemeClr val="tx1">
                  <a:lumMod val="75000"/>
                  <a:lumOff val="25000"/>
                </a:schemeClr>
              </a:solidFill>
              <a:latin typeface="+mn-ea"/>
            </a:endParaRPr>
          </a:p>
        </p:txBody>
      </p:sp>
      <p:sp>
        <p:nvSpPr>
          <p:cNvPr id="5" name="テキスト ボックス 4"/>
          <p:cNvSpPr txBox="1"/>
          <p:nvPr/>
        </p:nvSpPr>
        <p:spPr>
          <a:xfrm>
            <a:off x="5499100" y="2540000"/>
            <a:ext cx="415498" cy="369332"/>
          </a:xfrm>
          <a:prstGeom prst="rect">
            <a:avLst/>
          </a:prstGeom>
          <a:noFill/>
        </p:spPr>
        <p:txBody>
          <a:bodyPr wrap="none" rtlCol="0">
            <a:spAutoFit/>
          </a:bodyPr>
          <a:lstStyle/>
          <a:p>
            <a:r>
              <a:rPr kumimoji="1" lang="en-US" altLang="ja-JP" b="1" dirty="0" smtClean="0">
                <a:solidFill>
                  <a:srgbClr val="FF0000"/>
                </a:solidFill>
              </a:rPr>
              <a:t>※</a:t>
            </a:r>
            <a:endParaRPr kumimoji="1" lang="ja-JP" altLang="en-US" b="1" dirty="0">
              <a:solidFill>
                <a:srgbClr val="FF0000"/>
              </a:solidFill>
            </a:endParaRPr>
          </a:p>
        </p:txBody>
      </p:sp>
      <p:sp>
        <p:nvSpPr>
          <p:cNvPr id="6" name="角丸四角形 5"/>
          <p:cNvSpPr/>
          <p:nvPr/>
        </p:nvSpPr>
        <p:spPr>
          <a:xfrm>
            <a:off x="279400" y="5372100"/>
            <a:ext cx="8610600" cy="13843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2000" b="1" dirty="0" smtClean="0">
                <a:solidFill>
                  <a:srgbClr val="FF0000"/>
                </a:solidFill>
              </a:rPr>
              <a:t>※</a:t>
            </a:r>
            <a:r>
              <a:rPr kumimoji="1" lang="ja-JP" altLang="en-US" sz="2000" b="1" dirty="0" smtClean="0">
                <a:solidFill>
                  <a:srgbClr val="FF0000"/>
                </a:solidFill>
              </a:rPr>
              <a:t> </a:t>
            </a:r>
            <a:r>
              <a:rPr kumimoji="1" lang="ja-JP" altLang="en-US" sz="2400" dirty="0" smtClean="0"/>
              <a:t>政治学者 Ｒ．パットナムの研究で，</a:t>
            </a:r>
            <a:r>
              <a:rPr lang="ja-JP" altLang="en-US" sz="2400" dirty="0"/>
              <a:t>イタリア</a:t>
            </a:r>
            <a:r>
              <a:rPr kumimoji="1" lang="ja-JP" altLang="en-US" sz="2400" dirty="0" smtClean="0"/>
              <a:t>北部の都市の方が，</a:t>
            </a:r>
            <a:endParaRPr kumimoji="1" lang="en-US" altLang="ja-JP" sz="2400" dirty="0" smtClean="0"/>
          </a:p>
          <a:p>
            <a:r>
              <a:rPr lang="ja-JP" altLang="en-US" sz="2400" dirty="0"/>
              <a:t> </a:t>
            </a:r>
            <a:r>
              <a:rPr lang="ja-JP" altLang="en-US" sz="2400" dirty="0" smtClean="0"/>
              <a:t>    </a:t>
            </a:r>
            <a:r>
              <a:rPr kumimoji="1" lang="ja-JP" altLang="en-US" sz="2400" dirty="0" smtClean="0"/>
              <a:t>南部の都市に比べ</a:t>
            </a:r>
            <a:r>
              <a:rPr lang="ja-JP" altLang="en-US" sz="2400" dirty="0"/>
              <a:t>て</a:t>
            </a:r>
            <a:r>
              <a:rPr kumimoji="1" lang="ja-JP" altLang="en-US" sz="2400" dirty="0" smtClean="0"/>
              <a:t>，行政サービスに対する市民の満足度が</a:t>
            </a:r>
            <a:r>
              <a:rPr kumimoji="1" lang="en-US" altLang="ja-JP" sz="2400" dirty="0" smtClean="0"/>
              <a:t/>
            </a:r>
            <a:br>
              <a:rPr kumimoji="1" lang="en-US" altLang="ja-JP" sz="2400" dirty="0" smtClean="0"/>
            </a:br>
            <a:r>
              <a:rPr kumimoji="1" lang="ja-JP" altLang="en-US" sz="2400" dirty="0" smtClean="0"/>
              <a:t>     高く，その背景として，ソーシャル・キャピタルの存在を指摘。</a:t>
            </a:r>
            <a:endParaRPr kumimoji="1" lang="ja-JP" altLang="en-US" sz="2400" dirty="0"/>
          </a:p>
        </p:txBody>
      </p:sp>
    </p:spTree>
    <p:extLst>
      <p:ext uri="{BB962C8B-B14F-4D97-AF65-F5344CB8AC3E}">
        <p14:creationId xmlns:p14="http://schemas.microsoft.com/office/powerpoint/2010/main" val="321326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514785" y="4405542"/>
            <a:ext cx="3963980" cy="9262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正方形/長方形 9"/>
          <p:cNvSpPr/>
          <p:nvPr/>
        </p:nvSpPr>
        <p:spPr>
          <a:xfrm>
            <a:off x="2521880" y="1297168"/>
            <a:ext cx="3963980" cy="9262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57200" y="136409"/>
            <a:ext cx="8229600" cy="1143000"/>
          </a:xfrm>
        </p:spPr>
        <p:txBody>
          <a:bodyPr>
            <a:normAutofit/>
          </a:bodyPr>
          <a:lstStyle/>
          <a:p>
            <a:r>
              <a:rPr lang="ja-JP" altLang="en-US" sz="3600" dirty="0">
                <a:solidFill>
                  <a:srgbClr val="FF0000"/>
                </a:solidFill>
              </a:rPr>
              <a:t>住民組織活動と</a:t>
            </a:r>
            <a:r>
              <a:rPr lang="ja-JP" altLang="en-US" sz="3600" dirty="0" smtClean="0">
                <a:solidFill>
                  <a:srgbClr val="FF0000"/>
                </a:solidFill>
              </a:rPr>
              <a:t>ソーシャル・キャピタル</a:t>
            </a:r>
            <a:endParaRPr kumimoji="1" lang="ja-JP" altLang="en-US" sz="3600" dirty="0"/>
          </a:p>
        </p:txBody>
      </p:sp>
      <p:sp>
        <p:nvSpPr>
          <p:cNvPr id="3" name="右カーブ矢印 2"/>
          <p:cNvSpPr/>
          <p:nvPr/>
        </p:nvSpPr>
        <p:spPr>
          <a:xfrm>
            <a:off x="1052601" y="1626755"/>
            <a:ext cx="1329070" cy="3593825"/>
          </a:xfrm>
          <a:prstGeom prst="curvedRightArrow">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solidFill>
                <a:schemeClr val="tx1"/>
              </a:solidFill>
            </a:endParaRPr>
          </a:p>
        </p:txBody>
      </p:sp>
      <p:sp>
        <p:nvSpPr>
          <p:cNvPr id="4" name="右カーブ矢印 3"/>
          <p:cNvSpPr/>
          <p:nvPr/>
        </p:nvSpPr>
        <p:spPr>
          <a:xfrm rot="10800000">
            <a:off x="6595932" y="1460164"/>
            <a:ext cx="1329070" cy="3593825"/>
          </a:xfrm>
          <a:prstGeom prst="curvedRightArrow">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solidFill>
                <a:schemeClr val="tx1"/>
              </a:solidFill>
            </a:endParaRPr>
          </a:p>
        </p:txBody>
      </p:sp>
      <p:sp>
        <p:nvSpPr>
          <p:cNvPr id="5" name="正方形/長方形 4"/>
          <p:cNvSpPr/>
          <p:nvPr/>
        </p:nvSpPr>
        <p:spPr>
          <a:xfrm>
            <a:off x="3021631" y="1460165"/>
            <a:ext cx="2954655" cy="646331"/>
          </a:xfrm>
          <a:prstGeom prst="rect">
            <a:avLst/>
          </a:prstGeom>
          <a:noFill/>
          <a:ln>
            <a:noFill/>
          </a:ln>
        </p:spPr>
        <p:txBody>
          <a:bodyPr wrap="none">
            <a:spAutoFit/>
          </a:bodyPr>
          <a:lstStyle/>
          <a:p>
            <a:r>
              <a:rPr lang="ja-JP" altLang="en-US" sz="3600" dirty="0">
                <a:solidFill>
                  <a:srgbClr val="0000FF"/>
                </a:solidFill>
              </a:rPr>
              <a:t>住民組織活動</a:t>
            </a:r>
          </a:p>
        </p:txBody>
      </p:sp>
      <p:sp>
        <p:nvSpPr>
          <p:cNvPr id="6" name="テキスト ボックス 5"/>
          <p:cNvSpPr txBox="1"/>
          <p:nvPr/>
        </p:nvSpPr>
        <p:spPr>
          <a:xfrm>
            <a:off x="2498590" y="4603884"/>
            <a:ext cx="4027064" cy="584775"/>
          </a:xfrm>
          <a:prstGeom prst="rect">
            <a:avLst/>
          </a:prstGeom>
          <a:noFill/>
          <a:ln>
            <a:noFill/>
          </a:ln>
        </p:spPr>
        <p:txBody>
          <a:bodyPr wrap="none" rtlCol="0">
            <a:spAutoFit/>
          </a:bodyPr>
          <a:lstStyle/>
          <a:p>
            <a:r>
              <a:rPr lang="ja-JP" altLang="en-US" sz="3200" dirty="0" smtClean="0">
                <a:solidFill>
                  <a:srgbClr val="0000FF"/>
                </a:solidFill>
              </a:rPr>
              <a:t>ソーシャル・キャピタル</a:t>
            </a:r>
            <a:endParaRPr kumimoji="1" lang="ja-JP" altLang="en-US" sz="3200" dirty="0">
              <a:solidFill>
                <a:srgbClr val="0000FF"/>
              </a:solidFill>
            </a:endParaRPr>
          </a:p>
        </p:txBody>
      </p:sp>
      <p:sp>
        <p:nvSpPr>
          <p:cNvPr id="7" name="テキスト ボックス 6"/>
          <p:cNvSpPr txBox="1"/>
          <p:nvPr/>
        </p:nvSpPr>
        <p:spPr>
          <a:xfrm>
            <a:off x="3317358" y="5358797"/>
            <a:ext cx="3063659" cy="1384995"/>
          </a:xfrm>
          <a:prstGeom prst="rect">
            <a:avLst/>
          </a:prstGeom>
          <a:noFill/>
        </p:spPr>
        <p:txBody>
          <a:bodyPr wrap="none" rtlCol="0">
            <a:spAutoFit/>
          </a:bodyPr>
          <a:lstStyle/>
          <a:p>
            <a:r>
              <a:rPr kumimoji="1" lang="ja-JP" altLang="en-US" sz="2800" dirty="0" smtClean="0">
                <a:solidFill>
                  <a:schemeClr val="tx1">
                    <a:lumMod val="75000"/>
                    <a:lumOff val="25000"/>
                  </a:schemeClr>
                </a:solidFill>
              </a:rPr>
              <a:t>周囲への信頼</a:t>
            </a:r>
            <a:endParaRPr kumimoji="1" lang="en-US" altLang="ja-JP" sz="2800" dirty="0" smtClean="0">
              <a:solidFill>
                <a:schemeClr val="tx1">
                  <a:lumMod val="75000"/>
                  <a:lumOff val="25000"/>
                </a:schemeClr>
              </a:solidFill>
            </a:endParaRPr>
          </a:p>
          <a:p>
            <a:r>
              <a:rPr kumimoji="1" lang="ja-JP" altLang="en-US" sz="2800" dirty="0" smtClean="0">
                <a:solidFill>
                  <a:schemeClr val="tx1">
                    <a:lumMod val="75000"/>
                    <a:lumOff val="25000"/>
                  </a:schemeClr>
                </a:solidFill>
              </a:rPr>
              <a:t>お互い様の定着</a:t>
            </a:r>
            <a:endParaRPr kumimoji="1" lang="en-US" altLang="ja-JP" sz="2800" dirty="0" smtClean="0">
              <a:solidFill>
                <a:schemeClr val="tx1">
                  <a:lumMod val="75000"/>
                  <a:lumOff val="25000"/>
                </a:schemeClr>
              </a:solidFill>
            </a:endParaRPr>
          </a:p>
          <a:p>
            <a:r>
              <a:rPr lang="ja-JP" altLang="en-US" sz="2800" dirty="0" smtClean="0">
                <a:solidFill>
                  <a:schemeClr val="tx1">
                    <a:lumMod val="75000"/>
                    <a:lumOff val="25000"/>
                  </a:schemeClr>
                </a:solidFill>
              </a:rPr>
              <a:t>ネットワークや「絆」</a:t>
            </a:r>
            <a:endParaRPr kumimoji="1" lang="ja-JP" altLang="en-US" sz="2800" dirty="0">
              <a:solidFill>
                <a:schemeClr val="tx1">
                  <a:lumMod val="75000"/>
                  <a:lumOff val="25000"/>
                </a:schemeClr>
              </a:solidFill>
            </a:endParaRPr>
          </a:p>
        </p:txBody>
      </p:sp>
      <p:sp>
        <p:nvSpPr>
          <p:cNvPr id="8" name="テキスト ボックス 7"/>
          <p:cNvSpPr txBox="1"/>
          <p:nvPr/>
        </p:nvSpPr>
        <p:spPr>
          <a:xfrm>
            <a:off x="3317358" y="2244725"/>
            <a:ext cx="2802370" cy="1384995"/>
          </a:xfrm>
          <a:prstGeom prst="rect">
            <a:avLst/>
          </a:prstGeom>
          <a:noFill/>
        </p:spPr>
        <p:txBody>
          <a:bodyPr wrap="none" rtlCol="0">
            <a:spAutoFit/>
          </a:bodyPr>
          <a:lstStyle/>
          <a:p>
            <a:r>
              <a:rPr kumimoji="1" lang="ja-JP" altLang="en-US" sz="2800" dirty="0" smtClean="0">
                <a:solidFill>
                  <a:schemeClr val="tx1">
                    <a:lumMod val="75000"/>
                    <a:lumOff val="25000"/>
                  </a:schemeClr>
                </a:solidFill>
              </a:rPr>
              <a:t>声かけ</a:t>
            </a:r>
            <a:r>
              <a:rPr kumimoji="1" lang="ja-JP" altLang="en-US" sz="2800" dirty="0" smtClean="0">
                <a:solidFill>
                  <a:schemeClr val="tx1">
                    <a:lumMod val="75000"/>
                    <a:lumOff val="25000"/>
                  </a:schemeClr>
                </a:solidFill>
                <a:latin typeface="ＭＳ 明朝" panose="02020609040205080304" pitchFamily="17" charset="-128"/>
                <a:ea typeface="ＭＳ 明朝" panose="02020609040205080304" pitchFamily="17" charset="-128"/>
              </a:rPr>
              <a:t>・</a:t>
            </a:r>
            <a:r>
              <a:rPr kumimoji="1" lang="ja-JP" altLang="en-US" sz="2800" dirty="0" smtClean="0">
                <a:solidFill>
                  <a:schemeClr val="tx1">
                    <a:lumMod val="75000"/>
                    <a:lumOff val="25000"/>
                  </a:schemeClr>
                </a:solidFill>
              </a:rPr>
              <a:t>訪問</a:t>
            </a:r>
            <a:endParaRPr kumimoji="1" lang="en-US" altLang="ja-JP" sz="2800" dirty="0" smtClean="0">
              <a:solidFill>
                <a:schemeClr val="tx1">
                  <a:lumMod val="75000"/>
                  <a:lumOff val="25000"/>
                </a:schemeClr>
              </a:solidFill>
            </a:endParaRPr>
          </a:p>
          <a:p>
            <a:r>
              <a:rPr lang="ja-JP" altLang="en-US" sz="2800" dirty="0">
                <a:solidFill>
                  <a:schemeClr val="tx1">
                    <a:lumMod val="75000"/>
                    <a:lumOff val="25000"/>
                  </a:schemeClr>
                </a:solidFill>
              </a:rPr>
              <a:t>学習</a:t>
            </a:r>
            <a:r>
              <a:rPr lang="ja-JP" altLang="en-US" sz="2800" dirty="0" smtClean="0">
                <a:solidFill>
                  <a:schemeClr val="tx1">
                    <a:lumMod val="75000"/>
                    <a:lumOff val="25000"/>
                  </a:schemeClr>
                </a:solidFill>
              </a:rPr>
              <a:t>活動</a:t>
            </a:r>
            <a:endParaRPr lang="en-US" altLang="ja-JP" sz="2800" dirty="0" smtClean="0">
              <a:solidFill>
                <a:schemeClr val="tx1">
                  <a:lumMod val="75000"/>
                  <a:lumOff val="25000"/>
                </a:schemeClr>
              </a:solidFill>
            </a:endParaRPr>
          </a:p>
          <a:p>
            <a:r>
              <a:rPr kumimoji="1" lang="ja-JP" altLang="en-US" sz="2800" dirty="0" smtClean="0">
                <a:solidFill>
                  <a:schemeClr val="tx1">
                    <a:lumMod val="75000"/>
                    <a:lumOff val="25000"/>
                  </a:schemeClr>
                </a:solidFill>
              </a:rPr>
              <a:t>健康づくりの実践</a:t>
            </a:r>
            <a:endParaRPr kumimoji="1" lang="ja-JP" altLang="en-US" sz="2800" dirty="0">
              <a:solidFill>
                <a:schemeClr val="tx1">
                  <a:lumMod val="75000"/>
                  <a:lumOff val="25000"/>
                </a:schemeClr>
              </a:solidFill>
            </a:endParaRPr>
          </a:p>
        </p:txBody>
      </p:sp>
      <p:sp>
        <p:nvSpPr>
          <p:cNvPr id="9" name="テキスト ボックス 8"/>
          <p:cNvSpPr txBox="1"/>
          <p:nvPr/>
        </p:nvSpPr>
        <p:spPr>
          <a:xfrm>
            <a:off x="2424225" y="3636323"/>
            <a:ext cx="4316819" cy="646331"/>
          </a:xfrm>
          <a:prstGeom prst="rect">
            <a:avLst/>
          </a:prstGeom>
          <a:noFill/>
        </p:spPr>
        <p:txBody>
          <a:bodyPr wrap="square" rtlCol="0">
            <a:spAutoFit/>
          </a:bodyPr>
          <a:lstStyle/>
          <a:p>
            <a:r>
              <a:rPr kumimoji="1" lang="ja-JP" altLang="en-US" sz="3600" dirty="0" smtClean="0">
                <a:solidFill>
                  <a:srgbClr val="FF33CC"/>
                </a:solidFill>
                <a:effectLst>
                  <a:outerShdw blurRad="38100" dist="38100" dir="2700000" algn="tl">
                    <a:srgbClr val="000000">
                      <a:alpha val="43137"/>
                    </a:srgbClr>
                  </a:outerShdw>
                </a:effectLst>
              </a:rPr>
              <a:t>相互に高め合う関係</a:t>
            </a:r>
            <a:endParaRPr kumimoji="1" lang="ja-JP" altLang="en-US" sz="3600" dirty="0">
              <a:solidFill>
                <a:srgbClr val="FF33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874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275689" y="1087984"/>
            <a:ext cx="8559208" cy="422718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1937492" y="3011430"/>
            <a:ext cx="2244525" cy="746743"/>
          </a:xfrm>
          <a:prstGeom prst="rect">
            <a:avLst/>
          </a:prstGeom>
          <a:noFill/>
        </p:spPr>
        <p:txBody>
          <a:bodyPr wrap="none" rtlCol="0">
            <a:spAutoFit/>
          </a:bodyPr>
          <a:lstStyle/>
          <a:p>
            <a:pPr>
              <a:lnSpc>
                <a:spcPct val="150000"/>
              </a:lnSpc>
            </a:pPr>
            <a:r>
              <a:rPr lang="ja-JP" altLang="en-US" sz="3200" dirty="0"/>
              <a:t>ネットワーク</a:t>
            </a:r>
            <a:endParaRPr kumimoji="1" lang="en-US" altLang="ja-JP" sz="3200" dirty="0" smtClean="0"/>
          </a:p>
        </p:txBody>
      </p:sp>
      <p:sp>
        <p:nvSpPr>
          <p:cNvPr id="2" name="タイトル 1"/>
          <p:cNvSpPr>
            <a:spLocks noGrp="1"/>
          </p:cNvSpPr>
          <p:nvPr>
            <p:ph type="title"/>
          </p:nvPr>
        </p:nvSpPr>
        <p:spPr>
          <a:xfrm>
            <a:off x="532859" y="-16162"/>
            <a:ext cx="8229600" cy="1143000"/>
          </a:xfrm>
        </p:spPr>
        <p:txBody>
          <a:bodyPr>
            <a:normAutofit/>
          </a:bodyPr>
          <a:lstStyle/>
          <a:p>
            <a:r>
              <a:rPr kumimoji="1" lang="ja-JP" altLang="en-US" sz="3600" dirty="0" smtClean="0">
                <a:solidFill>
                  <a:srgbClr val="FF0000"/>
                </a:solidFill>
              </a:rPr>
              <a:t>住民組織活動とソーシャル・キャピタル</a:t>
            </a:r>
            <a:endParaRPr kumimoji="1" lang="ja-JP" altLang="en-US" sz="3600" dirty="0">
              <a:solidFill>
                <a:srgbClr val="FF0000"/>
              </a:solidFill>
            </a:endParaRPr>
          </a:p>
        </p:txBody>
      </p:sp>
      <p:sp>
        <p:nvSpPr>
          <p:cNvPr id="5" name="テキスト ボックス 4"/>
          <p:cNvSpPr txBox="1"/>
          <p:nvPr/>
        </p:nvSpPr>
        <p:spPr>
          <a:xfrm>
            <a:off x="2468772" y="1537513"/>
            <a:ext cx="4771240" cy="646331"/>
          </a:xfrm>
          <a:prstGeom prst="rect">
            <a:avLst/>
          </a:prstGeom>
          <a:noFill/>
        </p:spPr>
        <p:txBody>
          <a:bodyPr wrap="square" rtlCol="0">
            <a:spAutoFit/>
          </a:bodyPr>
          <a:lstStyle/>
          <a:p>
            <a:r>
              <a:rPr kumimoji="1" lang="ja-JP" altLang="en-US" sz="3600" dirty="0" smtClean="0">
                <a:solidFill>
                  <a:srgbClr val="0000FF"/>
                </a:solidFill>
              </a:rPr>
              <a:t>ソーシャル・キャピタル</a:t>
            </a:r>
            <a:endParaRPr kumimoji="1" lang="ja-JP" altLang="en-US" sz="3600" dirty="0">
              <a:solidFill>
                <a:srgbClr val="0000FF"/>
              </a:solidFill>
            </a:endParaRPr>
          </a:p>
        </p:txBody>
      </p:sp>
      <p:sp>
        <p:nvSpPr>
          <p:cNvPr id="6" name="テキスト ボックス 5"/>
          <p:cNvSpPr txBox="1"/>
          <p:nvPr/>
        </p:nvSpPr>
        <p:spPr>
          <a:xfrm>
            <a:off x="5475446" y="2521564"/>
            <a:ext cx="2646878" cy="1569660"/>
          </a:xfrm>
          <a:prstGeom prst="rect">
            <a:avLst/>
          </a:prstGeom>
          <a:noFill/>
        </p:spPr>
        <p:txBody>
          <a:bodyPr wrap="none" rtlCol="0">
            <a:spAutoFit/>
          </a:bodyPr>
          <a:lstStyle/>
          <a:p>
            <a:pPr>
              <a:lnSpc>
                <a:spcPct val="150000"/>
              </a:lnSpc>
            </a:pPr>
            <a:r>
              <a:rPr kumimoji="1" lang="ja-JP" altLang="en-US" sz="3200" dirty="0" smtClean="0"/>
              <a:t>周囲への信頼</a:t>
            </a:r>
            <a:endParaRPr kumimoji="1" lang="en-US" altLang="ja-JP" sz="3200" dirty="0" smtClean="0"/>
          </a:p>
          <a:p>
            <a:pPr>
              <a:lnSpc>
                <a:spcPct val="150000"/>
              </a:lnSpc>
            </a:pPr>
            <a:r>
              <a:rPr kumimoji="1" lang="ja-JP" altLang="en-US" sz="3200" dirty="0" smtClean="0"/>
              <a:t>互酬性の規範</a:t>
            </a:r>
            <a:endParaRPr kumimoji="1" lang="ja-JP" altLang="en-US" sz="3200" dirty="0"/>
          </a:p>
        </p:txBody>
      </p:sp>
      <p:grpSp>
        <p:nvGrpSpPr>
          <p:cNvPr id="9" name="グループ化 8"/>
          <p:cNvGrpSpPr/>
          <p:nvPr/>
        </p:nvGrpSpPr>
        <p:grpSpPr>
          <a:xfrm>
            <a:off x="539028" y="2240112"/>
            <a:ext cx="4576378" cy="3897143"/>
            <a:chOff x="539028" y="2240112"/>
            <a:chExt cx="4576378" cy="3897143"/>
          </a:xfrm>
        </p:grpSpPr>
        <p:grpSp>
          <p:nvGrpSpPr>
            <p:cNvPr id="11" name="グループ化 10"/>
            <p:cNvGrpSpPr/>
            <p:nvPr/>
          </p:nvGrpSpPr>
          <p:grpSpPr>
            <a:xfrm>
              <a:off x="539028" y="2240112"/>
              <a:ext cx="4576378" cy="2509855"/>
              <a:chOff x="571686" y="2215384"/>
              <a:chExt cx="4576378" cy="2509855"/>
            </a:xfrm>
          </p:grpSpPr>
          <p:sp>
            <p:nvSpPr>
              <p:cNvPr id="4" name="円/楕円 3"/>
              <p:cNvSpPr/>
              <p:nvPr/>
            </p:nvSpPr>
            <p:spPr>
              <a:xfrm>
                <a:off x="571686" y="2215384"/>
                <a:ext cx="4576378" cy="2509855"/>
              </a:xfrm>
              <a:prstGeom prst="ellipse">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3200" dirty="0" smtClean="0">
                  <a:solidFill>
                    <a:srgbClr val="0000FF"/>
                  </a:solidFill>
                </a:endParaRPr>
              </a:p>
              <a:p>
                <a:pPr algn="ctr"/>
                <a:endParaRPr kumimoji="1" lang="ja-JP" altLang="en-US" sz="3200" dirty="0">
                  <a:solidFill>
                    <a:srgbClr val="0000FF"/>
                  </a:solidFill>
                </a:endParaRPr>
              </a:p>
            </p:txBody>
          </p:sp>
          <p:sp>
            <p:nvSpPr>
              <p:cNvPr id="10" name="正方形/長方形 9"/>
              <p:cNvSpPr/>
              <p:nvPr/>
            </p:nvSpPr>
            <p:spPr>
              <a:xfrm>
                <a:off x="1187624" y="2719440"/>
                <a:ext cx="3230372" cy="1554272"/>
              </a:xfrm>
              <a:prstGeom prst="rect">
                <a:avLst/>
              </a:prstGeom>
            </p:spPr>
            <p:txBody>
              <a:bodyPr wrap="none">
                <a:spAutoFit/>
              </a:bodyPr>
              <a:lstStyle/>
              <a:p>
                <a:pPr>
                  <a:lnSpc>
                    <a:spcPts val="3800"/>
                  </a:lnSpc>
                </a:pPr>
                <a:r>
                  <a:rPr lang="ja-JP" altLang="en-US" sz="2800" dirty="0" smtClean="0"/>
                  <a:t>声かけ・訪問や健康</a:t>
                </a:r>
                <a:endParaRPr lang="en-US" altLang="ja-JP" sz="2800" dirty="0" smtClean="0"/>
              </a:p>
              <a:p>
                <a:pPr>
                  <a:lnSpc>
                    <a:spcPts val="3800"/>
                  </a:lnSpc>
                </a:pPr>
                <a:r>
                  <a:rPr lang="ja-JP" altLang="en-US" sz="2800" dirty="0"/>
                  <a:t>づくりを</a:t>
                </a:r>
                <a:r>
                  <a:rPr lang="ja-JP" altLang="en-US" sz="2800" dirty="0" smtClean="0"/>
                  <a:t>通して，地域</a:t>
                </a:r>
                <a:endParaRPr lang="en-US" altLang="ja-JP" sz="2800" dirty="0" smtClean="0"/>
              </a:p>
              <a:p>
                <a:pPr>
                  <a:lnSpc>
                    <a:spcPts val="3800"/>
                  </a:lnSpc>
                </a:pPr>
                <a:r>
                  <a:rPr lang="ja-JP" altLang="en-US" sz="2800" dirty="0" smtClean="0"/>
                  <a:t>のネットワークづくり</a:t>
                </a:r>
                <a:endParaRPr lang="en-US" altLang="ja-JP" sz="2800" dirty="0"/>
              </a:p>
            </p:txBody>
          </p:sp>
        </p:grpSp>
        <p:sp>
          <p:nvSpPr>
            <p:cNvPr id="7" name="正方形/長方形 6"/>
            <p:cNvSpPr/>
            <p:nvPr/>
          </p:nvSpPr>
          <p:spPr>
            <a:xfrm>
              <a:off x="1370990" y="5552480"/>
              <a:ext cx="2646879" cy="584775"/>
            </a:xfrm>
            <a:prstGeom prst="rect">
              <a:avLst/>
            </a:prstGeom>
            <a:solidFill>
              <a:srgbClr val="FFFF99"/>
            </a:solidFill>
          </p:spPr>
          <p:txBody>
            <a:bodyPr wrap="none">
              <a:spAutoFit/>
            </a:bodyPr>
            <a:lstStyle/>
            <a:p>
              <a:pPr algn="ctr"/>
              <a:r>
                <a:rPr lang="ja-JP" altLang="en-US" sz="3200" dirty="0">
                  <a:solidFill>
                    <a:srgbClr val="0000FF"/>
                  </a:solidFill>
                </a:rPr>
                <a:t>住民組織活動</a:t>
              </a:r>
              <a:endParaRPr lang="en-US" altLang="ja-JP" sz="3200" dirty="0">
                <a:solidFill>
                  <a:srgbClr val="0000FF"/>
                </a:solidFill>
              </a:endParaRPr>
            </a:p>
          </p:txBody>
        </p:sp>
        <p:sp>
          <p:nvSpPr>
            <p:cNvPr id="17" name="上矢印 16"/>
            <p:cNvSpPr/>
            <p:nvPr/>
          </p:nvSpPr>
          <p:spPr>
            <a:xfrm>
              <a:off x="2307094" y="4328344"/>
              <a:ext cx="720080" cy="1211066"/>
            </a:xfrm>
            <a:prstGeom prst="upArrow">
              <a:avLst/>
            </a:prstGeom>
            <a:solidFill>
              <a:srgbClr val="99FF33"/>
            </a:solidFill>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grpSp>
        <p:nvGrpSpPr>
          <p:cNvPr id="14" name="グループ化 13"/>
          <p:cNvGrpSpPr/>
          <p:nvPr/>
        </p:nvGrpSpPr>
        <p:grpSpPr>
          <a:xfrm>
            <a:off x="4127698" y="2150427"/>
            <a:ext cx="4644008" cy="4773267"/>
            <a:chOff x="4127698" y="2150427"/>
            <a:chExt cx="4644008" cy="4773267"/>
          </a:xfrm>
        </p:grpSpPr>
        <p:sp>
          <p:nvSpPr>
            <p:cNvPr id="8" name="テキスト ボックス 7"/>
            <p:cNvSpPr txBox="1"/>
            <p:nvPr/>
          </p:nvSpPr>
          <p:spPr>
            <a:xfrm>
              <a:off x="4127698" y="5354034"/>
              <a:ext cx="4644008" cy="1569660"/>
            </a:xfrm>
            <a:prstGeom prst="rect">
              <a:avLst/>
            </a:prstGeom>
            <a:noFill/>
          </p:spPr>
          <p:txBody>
            <a:bodyPr wrap="square" rtlCol="0">
              <a:spAutoFit/>
            </a:bodyPr>
            <a:lstStyle/>
            <a:p>
              <a:r>
                <a:rPr kumimoji="1" lang="ja-JP" altLang="en-US" sz="2400" dirty="0" smtClean="0">
                  <a:solidFill>
                    <a:srgbClr val="0000FF"/>
                  </a:solidFill>
                </a:rPr>
                <a:t>先進事例の活動は，健康づくりを通した地域のネットワークづくりだけでなく，周囲への信頼や互酬性の規範につながっていた。</a:t>
              </a:r>
              <a:endParaRPr kumimoji="1" lang="ja-JP" altLang="en-US" sz="2400" dirty="0">
                <a:solidFill>
                  <a:srgbClr val="0000FF"/>
                </a:solidFill>
              </a:endParaRPr>
            </a:p>
          </p:txBody>
        </p:sp>
        <p:grpSp>
          <p:nvGrpSpPr>
            <p:cNvPr id="16" name="グループ化 15"/>
            <p:cNvGrpSpPr/>
            <p:nvPr/>
          </p:nvGrpSpPr>
          <p:grpSpPr>
            <a:xfrm>
              <a:off x="4251310" y="2150427"/>
              <a:ext cx="1170748" cy="2537957"/>
              <a:chOff x="4478403" y="2118831"/>
              <a:chExt cx="1170748" cy="2537957"/>
            </a:xfrm>
          </p:grpSpPr>
          <p:sp>
            <p:nvSpPr>
              <p:cNvPr id="12" name="上矢印 11"/>
              <p:cNvSpPr/>
              <p:nvPr/>
            </p:nvSpPr>
            <p:spPr>
              <a:xfrm rot="2649845">
                <a:off x="4478403" y="2118831"/>
                <a:ext cx="409351" cy="635002"/>
              </a:xfrm>
              <a:prstGeom prst="upArrow">
                <a:avLst/>
              </a:prstGeom>
              <a:solidFill>
                <a:srgbClr val="99FF33"/>
              </a:solidFill>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3" name="上矢印 12"/>
              <p:cNvSpPr/>
              <p:nvPr/>
            </p:nvSpPr>
            <p:spPr>
              <a:xfrm rot="5400000">
                <a:off x="5106787" y="2962298"/>
                <a:ext cx="449726" cy="635002"/>
              </a:xfrm>
              <a:prstGeom prst="upArrow">
                <a:avLst/>
              </a:prstGeom>
              <a:solidFill>
                <a:srgbClr val="99FF33"/>
              </a:solidFill>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5" name="上矢印 14"/>
              <p:cNvSpPr/>
              <p:nvPr/>
            </p:nvSpPr>
            <p:spPr>
              <a:xfrm rot="8175279">
                <a:off x="4750673" y="4021786"/>
                <a:ext cx="409351" cy="635002"/>
              </a:xfrm>
              <a:prstGeom prst="upArrow">
                <a:avLst/>
              </a:prstGeom>
              <a:solidFill>
                <a:srgbClr val="99FF33"/>
              </a:solidFill>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68553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264587260"/>
              </p:ext>
            </p:extLst>
          </p:nvPr>
        </p:nvGraphicFramePr>
        <p:xfrm>
          <a:off x="165100" y="1206500"/>
          <a:ext cx="8763000" cy="549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508000" y="292100"/>
            <a:ext cx="8194872" cy="646331"/>
          </a:xfrm>
          <a:prstGeom prst="rect">
            <a:avLst/>
          </a:prstGeom>
          <a:noFill/>
        </p:spPr>
        <p:txBody>
          <a:bodyPr wrap="none" rtlCol="0">
            <a:spAutoFit/>
          </a:bodyPr>
          <a:lstStyle/>
          <a:p>
            <a:r>
              <a:rPr kumimoji="1" lang="ja-JP" altLang="en-US" sz="3600" dirty="0" smtClean="0">
                <a:solidFill>
                  <a:srgbClr val="FF0000"/>
                </a:solidFill>
              </a:rPr>
              <a:t>ネットワーク，信頼，互酬性の規範の関係</a:t>
            </a:r>
            <a:endParaRPr kumimoji="1" lang="en-US" altLang="ja-JP" sz="3600" dirty="0" smtClean="0">
              <a:solidFill>
                <a:srgbClr val="FF0000"/>
              </a:solidFill>
            </a:endParaRPr>
          </a:p>
        </p:txBody>
      </p:sp>
      <p:sp>
        <p:nvSpPr>
          <p:cNvPr id="4" name="テキスト ボックス 3"/>
          <p:cNvSpPr txBox="1"/>
          <p:nvPr/>
        </p:nvSpPr>
        <p:spPr>
          <a:xfrm>
            <a:off x="6680200" y="1130300"/>
            <a:ext cx="2307042" cy="461665"/>
          </a:xfrm>
          <a:prstGeom prst="rect">
            <a:avLst/>
          </a:prstGeom>
          <a:noFill/>
        </p:spPr>
        <p:txBody>
          <a:bodyPr wrap="none" rtlCol="0">
            <a:spAutoFit/>
          </a:bodyPr>
          <a:lstStyle/>
          <a:p>
            <a:r>
              <a:rPr kumimoji="1" lang="ja-JP" altLang="en-US" sz="2400" dirty="0" smtClean="0"/>
              <a:t>テキスト１ページ</a:t>
            </a:r>
            <a:endParaRPr kumimoji="1" lang="ja-JP" altLang="en-US" sz="2400" dirty="0"/>
          </a:p>
        </p:txBody>
      </p:sp>
      <p:sp>
        <p:nvSpPr>
          <p:cNvPr id="5" name="テキスト ボックス 4"/>
          <p:cNvSpPr txBox="1"/>
          <p:nvPr/>
        </p:nvSpPr>
        <p:spPr>
          <a:xfrm>
            <a:off x="-12700" y="2692400"/>
            <a:ext cx="3294492" cy="584775"/>
          </a:xfrm>
          <a:prstGeom prst="rect">
            <a:avLst/>
          </a:prstGeom>
          <a:noFill/>
        </p:spPr>
        <p:txBody>
          <a:bodyPr wrap="none" rtlCol="0">
            <a:spAutoFit/>
          </a:bodyPr>
          <a:lstStyle/>
          <a:p>
            <a:r>
              <a:rPr kumimoji="1" lang="ja-JP" altLang="en-US" sz="3200" dirty="0" smtClean="0">
                <a:solidFill>
                  <a:srgbClr val="0000FF"/>
                </a:solidFill>
              </a:rPr>
              <a:t>３つは相互に関連</a:t>
            </a:r>
            <a:endParaRPr kumimoji="1" lang="ja-JP" altLang="en-US" sz="3200" dirty="0">
              <a:solidFill>
                <a:srgbClr val="0000FF"/>
              </a:solidFill>
            </a:endParaRPr>
          </a:p>
        </p:txBody>
      </p:sp>
    </p:spTree>
    <p:extLst>
      <p:ext uri="{BB962C8B-B14F-4D97-AF65-F5344CB8AC3E}">
        <p14:creationId xmlns:p14="http://schemas.microsoft.com/office/powerpoint/2010/main" val="9499424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366" y="-19284"/>
            <a:ext cx="8686800" cy="1143000"/>
          </a:xfrm>
        </p:spPr>
        <p:txBody>
          <a:bodyPr>
            <a:normAutofit/>
          </a:bodyPr>
          <a:lstStyle/>
          <a:p>
            <a:r>
              <a:rPr lang="ja-JP" altLang="en-US" sz="3600" dirty="0" smtClean="0">
                <a:solidFill>
                  <a:srgbClr val="FF0000"/>
                </a:solidFill>
              </a:rPr>
              <a:t>長野県</a:t>
            </a:r>
            <a:r>
              <a:rPr lang="ja-JP" altLang="ja-JP" sz="3600" dirty="0" smtClean="0">
                <a:solidFill>
                  <a:srgbClr val="FF0000"/>
                </a:solidFill>
              </a:rPr>
              <a:t>保健</a:t>
            </a:r>
            <a:r>
              <a:rPr lang="ja-JP" altLang="ja-JP" sz="3600" dirty="0">
                <a:solidFill>
                  <a:srgbClr val="FF0000"/>
                </a:solidFill>
              </a:rPr>
              <a:t>補導員に見る「互酬性の規範」</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1518557"/>
            <a:ext cx="8229600" cy="4844143"/>
          </a:xfrm>
        </p:spPr>
        <p:txBody>
          <a:bodyPr>
            <a:normAutofit/>
          </a:bodyPr>
          <a:lstStyle/>
          <a:p>
            <a:pPr>
              <a:lnSpc>
                <a:spcPts val="4000"/>
              </a:lnSpc>
            </a:pPr>
            <a:r>
              <a:rPr lang="ja-JP" altLang="en-US" sz="2800" dirty="0">
                <a:solidFill>
                  <a:srgbClr val="0000FF"/>
                </a:solidFill>
              </a:rPr>
              <a:t>保健補導員が役割を引き受けた背景には，「しょうがない」「いつ</a:t>
            </a:r>
            <a:r>
              <a:rPr lang="ja-JP" altLang="en-US" sz="2800" dirty="0" smtClean="0">
                <a:solidFill>
                  <a:srgbClr val="0000FF"/>
                </a:solidFill>
              </a:rPr>
              <a:t>か回って</a:t>
            </a:r>
            <a:r>
              <a:rPr lang="ja-JP" altLang="en-US" sz="2800" dirty="0">
                <a:solidFill>
                  <a:srgbClr val="0000FF"/>
                </a:solidFill>
              </a:rPr>
              <a:t>くるものだから」という，半ば強制された状況がある一方で，「これまで地域の人にお世話になったから」という思いも存在し，それ</a:t>
            </a:r>
            <a:r>
              <a:rPr lang="ja-JP" altLang="en-US" sz="2800" dirty="0" smtClean="0">
                <a:solidFill>
                  <a:srgbClr val="0000FF"/>
                </a:solidFill>
              </a:rPr>
              <a:t>が活動</a:t>
            </a:r>
            <a:r>
              <a:rPr lang="ja-JP" altLang="en-US" sz="2800" dirty="0">
                <a:solidFill>
                  <a:srgbClr val="0000FF"/>
                </a:solidFill>
              </a:rPr>
              <a:t>の原動力にもなっていた</a:t>
            </a:r>
            <a:r>
              <a:rPr lang="ja-JP" altLang="en-US" sz="2800" dirty="0" smtClean="0">
                <a:solidFill>
                  <a:srgbClr val="0000FF"/>
                </a:solidFill>
              </a:rPr>
              <a:t>。</a:t>
            </a:r>
            <a:endParaRPr lang="en-US" altLang="ja-JP" sz="2800" dirty="0" smtClean="0">
              <a:solidFill>
                <a:srgbClr val="0000FF"/>
              </a:solidFill>
            </a:endParaRPr>
          </a:p>
          <a:p>
            <a:pPr>
              <a:lnSpc>
                <a:spcPts val="4000"/>
              </a:lnSpc>
            </a:pPr>
            <a:r>
              <a:rPr lang="ja-JP" altLang="en-US" sz="2800" dirty="0" smtClean="0">
                <a:solidFill>
                  <a:srgbClr val="0000FF"/>
                </a:solidFill>
              </a:rPr>
              <a:t>そこ</a:t>
            </a:r>
            <a:r>
              <a:rPr lang="ja-JP" altLang="en-US" sz="2800" dirty="0">
                <a:solidFill>
                  <a:srgbClr val="0000FF"/>
                </a:solidFill>
              </a:rPr>
              <a:t>には，行動を</a:t>
            </a:r>
            <a:r>
              <a:rPr lang="ja-JP" altLang="en-US" sz="2800" dirty="0" smtClean="0">
                <a:solidFill>
                  <a:srgbClr val="0000FF"/>
                </a:solidFill>
              </a:rPr>
              <a:t>とる度に特</a:t>
            </a:r>
            <a:r>
              <a:rPr lang="ja-JP" altLang="en-US" sz="2800" dirty="0">
                <a:solidFill>
                  <a:srgbClr val="0000FF"/>
                </a:solidFill>
              </a:rPr>
              <a:t>に強く意識しないでも，地域で共有される「お世話への恩返し」は当然すべきものという「規範意識」があったと想像される</a:t>
            </a:r>
            <a:r>
              <a:rPr lang="ja-JP" altLang="en-US" sz="2800" dirty="0" smtClean="0">
                <a:solidFill>
                  <a:srgbClr val="0000FF"/>
                </a:solidFill>
              </a:rPr>
              <a:t>。</a:t>
            </a:r>
            <a:endParaRPr lang="en-US" altLang="ja-JP" sz="2800" dirty="0" smtClean="0">
              <a:solidFill>
                <a:srgbClr val="0000FF"/>
              </a:solidFill>
            </a:endParaRPr>
          </a:p>
        </p:txBody>
      </p:sp>
      <p:sp>
        <p:nvSpPr>
          <p:cNvPr id="4" name="正方形/長方形 3"/>
          <p:cNvSpPr/>
          <p:nvPr/>
        </p:nvSpPr>
        <p:spPr>
          <a:xfrm>
            <a:off x="3905303" y="929298"/>
            <a:ext cx="5061001" cy="461665"/>
          </a:xfrm>
          <a:prstGeom prst="rect">
            <a:avLst/>
          </a:prstGeom>
        </p:spPr>
        <p:txBody>
          <a:bodyPr wrap="none">
            <a:spAutoFit/>
          </a:bodyPr>
          <a:lstStyle/>
          <a:p>
            <a:r>
              <a:rPr lang="ja-JP" altLang="ja-JP" sz="2400" dirty="0"/>
              <a:t>今村晴彦 他 著「コミュニティのちから」</a:t>
            </a:r>
            <a:endParaRPr lang="ja-JP" altLang="en-US" sz="2400" dirty="0"/>
          </a:p>
        </p:txBody>
      </p:sp>
    </p:spTree>
    <p:extLst>
      <p:ext uri="{BB962C8B-B14F-4D97-AF65-F5344CB8AC3E}">
        <p14:creationId xmlns:p14="http://schemas.microsoft.com/office/powerpoint/2010/main" val="121486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81013" y="476672"/>
            <a:ext cx="8267451" cy="5832648"/>
            <a:chOff x="481013" y="-324458"/>
            <a:chExt cx="8267451" cy="5832648"/>
          </a:xfrm>
        </p:grpSpPr>
        <p:sp>
          <p:nvSpPr>
            <p:cNvPr id="33795" name="Text Box 3"/>
            <p:cNvSpPr txBox="1">
              <a:spLocks noChangeArrowheads="1"/>
            </p:cNvSpPr>
            <p:nvPr/>
          </p:nvSpPr>
          <p:spPr bwMode="auto">
            <a:xfrm>
              <a:off x="3343847" y="955242"/>
              <a:ext cx="2740321" cy="1116012"/>
            </a:xfrm>
            <a:prstGeom prst="rect">
              <a:avLst/>
            </a:prstGeom>
            <a:solidFill>
              <a:srgbClr val="F7FF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ct val="110000"/>
                </a:lnSpc>
                <a:spcBef>
                  <a:spcPct val="0"/>
                </a:spcBef>
                <a:buFontTx/>
                <a:buNone/>
              </a:pPr>
              <a:r>
                <a:rPr lang="ja-JP" altLang="en-US" sz="2800" dirty="0" smtClean="0">
                  <a:latin typeface="Times New Roman" pitchFamily="18" charset="0"/>
                </a:rPr>
                <a:t>住民組織活動</a:t>
              </a:r>
              <a:endParaRPr lang="ja-JP" altLang="en-US" sz="2800" dirty="0">
                <a:latin typeface="Times New Roman" pitchFamily="18" charset="0"/>
              </a:endParaRPr>
            </a:p>
          </p:txBody>
        </p:sp>
        <p:sp>
          <p:nvSpPr>
            <p:cNvPr id="33796" name="Text Box 4"/>
            <p:cNvSpPr txBox="1">
              <a:spLocks noChangeArrowheads="1"/>
            </p:cNvSpPr>
            <p:nvPr/>
          </p:nvSpPr>
          <p:spPr bwMode="auto">
            <a:xfrm>
              <a:off x="481013" y="3110470"/>
              <a:ext cx="3171825" cy="1409700"/>
            </a:xfrm>
            <a:prstGeom prst="rect">
              <a:avLst/>
            </a:prstGeom>
            <a:solidFill>
              <a:srgbClr val="F7FF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ct val="115000"/>
                </a:lnSpc>
                <a:spcBef>
                  <a:spcPct val="0"/>
                </a:spcBef>
                <a:buNone/>
              </a:pPr>
              <a:r>
                <a:rPr lang="ja-JP" altLang="en-US" sz="2800" dirty="0">
                  <a:latin typeface="ＭＳ Ｐゴシック" panose="020B0600070205080204" pitchFamily="50" charset="-128"/>
                </a:rPr>
                <a:t>地域のエンパワー</a:t>
              </a:r>
            </a:p>
            <a:p>
              <a:pPr algn="ctr" eaLnBrk="1" hangingPunct="1">
                <a:lnSpc>
                  <a:spcPct val="115000"/>
                </a:lnSpc>
                <a:spcBef>
                  <a:spcPct val="0"/>
                </a:spcBef>
                <a:buFontTx/>
                <a:buNone/>
              </a:pPr>
              <a:r>
                <a:rPr lang="ja-JP" altLang="en-US" sz="2800" dirty="0" smtClean="0">
                  <a:latin typeface="ＭＳ Ｐゴシック" panose="020B0600070205080204" pitchFamily="50" charset="-128"/>
                </a:rPr>
                <a:t>ソーシャル・キャピ</a:t>
              </a:r>
              <a:endParaRPr lang="en-US" altLang="ja-JP" sz="2800" dirty="0" smtClean="0">
                <a:latin typeface="ＭＳ Ｐゴシック" panose="020B0600070205080204" pitchFamily="50" charset="-128"/>
              </a:endParaRPr>
            </a:p>
            <a:p>
              <a:pPr algn="ctr" eaLnBrk="1" hangingPunct="1">
                <a:lnSpc>
                  <a:spcPct val="115000"/>
                </a:lnSpc>
                <a:spcBef>
                  <a:spcPct val="0"/>
                </a:spcBef>
                <a:buFontTx/>
                <a:buNone/>
              </a:pPr>
              <a:r>
                <a:rPr lang="ja-JP" altLang="en-US" sz="2800" dirty="0" smtClean="0">
                  <a:latin typeface="ＭＳ Ｐゴシック" panose="020B0600070205080204" pitchFamily="50" charset="-128"/>
                </a:rPr>
                <a:t>タルの醸成</a:t>
              </a:r>
              <a:endParaRPr lang="ja-JP" altLang="en-US" sz="2800" dirty="0">
                <a:latin typeface="ＭＳ Ｐゴシック" panose="020B0600070205080204" pitchFamily="50" charset="-128"/>
              </a:endParaRPr>
            </a:p>
          </p:txBody>
        </p:sp>
        <p:sp>
          <p:nvSpPr>
            <p:cNvPr id="33797" name="Text Box 5"/>
            <p:cNvSpPr txBox="1">
              <a:spLocks noChangeArrowheads="1"/>
            </p:cNvSpPr>
            <p:nvPr/>
          </p:nvSpPr>
          <p:spPr bwMode="auto">
            <a:xfrm>
              <a:off x="5508104" y="3284984"/>
              <a:ext cx="3173239" cy="1130300"/>
            </a:xfrm>
            <a:prstGeom prst="rect">
              <a:avLst/>
            </a:prstGeom>
            <a:solidFill>
              <a:srgbClr val="F7FF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ct val="115000"/>
                </a:lnSpc>
                <a:spcBef>
                  <a:spcPct val="0"/>
                </a:spcBef>
                <a:buFontTx/>
                <a:buNone/>
              </a:pPr>
              <a:r>
                <a:rPr lang="ja-JP" altLang="en-US" sz="2800" dirty="0" smtClean="0">
                  <a:latin typeface="ＭＳ ゴシック" pitchFamily="49" charset="-128"/>
                </a:rPr>
                <a:t>地域の課題の解決周囲の肯定的評価</a:t>
              </a:r>
              <a:endParaRPr lang="ja-JP" altLang="en-US" sz="5400" dirty="0">
                <a:latin typeface="Times New Roman" pitchFamily="18" charset="0"/>
              </a:endParaRPr>
            </a:p>
          </p:txBody>
        </p:sp>
        <p:sp>
          <p:nvSpPr>
            <p:cNvPr id="33798" name="AutoShape 6"/>
            <p:cNvSpPr>
              <a:spLocks noChangeArrowheads="1"/>
            </p:cNvSpPr>
            <p:nvPr/>
          </p:nvSpPr>
          <p:spPr bwMode="auto">
            <a:xfrm rot="3049580">
              <a:off x="6120744" y="1585479"/>
              <a:ext cx="2768600" cy="1038225"/>
            </a:xfrm>
            <a:prstGeom prst="curvedDownArrow">
              <a:avLst>
                <a:gd name="adj1" fmla="val 53333"/>
                <a:gd name="adj2" fmla="val 106667"/>
                <a:gd name="adj3" fmla="val 33333"/>
              </a:avLst>
            </a:prstGeom>
            <a:solidFill>
              <a:srgbClr val="FFFFFF"/>
            </a:solidFill>
            <a:ln w="9525">
              <a:solidFill>
                <a:srgbClr val="000000"/>
              </a:solidFill>
              <a:miter lim="800000"/>
              <a:headEnd/>
              <a:tailEnd/>
            </a:ln>
          </p:spPr>
          <p:txBody>
            <a:bodyPr lIns="74295" tIns="8890" rIns="74295" bIns="8890"/>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2000"/>
            </a:p>
          </p:txBody>
        </p:sp>
        <p:sp>
          <p:nvSpPr>
            <p:cNvPr id="33799" name="AutoShape 7"/>
            <p:cNvSpPr>
              <a:spLocks noChangeArrowheads="1"/>
            </p:cNvSpPr>
            <p:nvPr/>
          </p:nvSpPr>
          <p:spPr bwMode="auto">
            <a:xfrm rot="10800000">
              <a:off x="2310929" y="4509120"/>
              <a:ext cx="4205287" cy="999070"/>
            </a:xfrm>
            <a:prstGeom prst="curvedDownArrow">
              <a:avLst>
                <a:gd name="adj1" fmla="val 93604"/>
                <a:gd name="adj2" fmla="val 187208"/>
                <a:gd name="adj3" fmla="val 33333"/>
              </a:avLst>
            </a:prstGeom>
            <a:solidFill>
              <a:srgbClr val="FFFFFF"/>
            </a:solidFill>
            <a:ln w="9525">
              <a:solidFill>
                <a:srgbClr val="000000"/>
              </a:solidFill>
              <a:miter lim="800000"/>
              <a:headEnd/>
              <a:tailEnd/>
            </a:ln>
          </p:spPr>
          <p:txBody>
            <a:bodyPr lIns="74295" tIns="8890" rIns="74295" bIns="8890"/>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2000"/>
            </a:p>
          </p:txBody>
        </p:sp>
        <p:sp>
          <p:nvSpPr>
            <p:cNvPr id="33800" name="AutoShape 8"/>
            <p:cNvSpPr>
              <a:spLocks noChangeArrowheads="1"/>
            </p:cNvSpPr>
            <p:nvPr/>
          </p:nvSpPr>
          <p:spPr bwMode="auto">
            <a:xfrm rot="-2206514">
              <a:off x="711200" y="1301317"/>
              <a:ext cx="2636838" cy="1092200"/>
            </a:xfrm>
            <a:prstGeom prst="curvedDownArrow">
              <a:avLst>
                <a:gd name="adj1" fmla="val 48285"/>
                <a:gd name="adj2" fmla="val 96570"/>
                <a:gd name="adj3" fmla="val 33333"/>
              </a:avLst>
            </a:prstGeom>
            <a:solidFill>
              <a:srgbClr val="FFFFFF"/>
            </a:solidFill>
            <a:ln w="9525">
              <a:solidFill>
                <a:srgbClr val="000000"/>
              </a:solidFill>
              <a:miter lim="800000"/>
              <a:headEnd/>
              <a:tailEnd/>
            </a:ln>
          </p:spPr>
          <p:txBody>
            <a:bodyPr lIns="74295" tIns="8890" rIns="74295" bIns="8890"/>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2000"/>
            </a:p>
          </p:txBody>
        </p:sp>
        <p:sp>
          <p:nvSpPr>
            <p:cNvPr id="46089" name="Text Box 9"/>
            <p:cNvSpPr txBox="1">
              <a:spLocks noChangeArrowheads="1"/>
            </p:cNvSpPr>
            <p:nvPr/>
          </p:nvSpPr>
          <p:spPr bwMode="auto">
            <a:xfrm>
              <a:off x="518326" y="-324458"/>
              <a:ext cx="82301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3600" dirty="0" smtClean="0">
                  <a:solidFill>
                    <a:srgbClr val="FF0000"/>
                  </a:solidFill>
                  <a:latin typeface="Times New Roman" pitchFamily="18" charset="0"/>
                </a:rPr>
                <a:t>住民組織活動とコミュニティエンパワメント</a:t>
              </a:r>
              <a:endParaRPr lang="ja-JP" altLang="en-US" sz="3600" dirty="0">
                <a:solidFill>
                  <a:srgbClr val="FF0000"/>
                </a:solidFill>
                <a:latin typeface="Times New Roman" pitchFamily="18" charset="0"/>
              </a:endParaRPr>
            </a:p>
          </p:txBody>
        </p:sp>
      </p:grpSp>
    </p:spTree>
    <p:extLst>
      <p:ext uri="{BB962C8B-B14F-4D97-AF65-F5344CB8AC3E}">
        <p14:creationId xmlns:p14="http://schemas.microsoft.com/office/powerpoint/2010/main" val="30714898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81013" y="476672"/>
            <a:ext cx="8200330" cy="5969808"/>
            <a:chOff x="481013" y="-324458"/>
            <a:chExt cx="8200330" cy="5969808"/>
          </a:xfrm>
        </p:grpSpPr>
        <p:sp>
          <p:nvSpPr>
            <p:cNvPr id="33795" name="Text Box 3"/>
            <p:cNvSpPr txBox="1">
              <a:spLocks noChangeArrowheads="1"/>
            </p:cNvSpPr>
            <p:nvPr/>
          </p:nvSpPr>
          <p:spPr bwMode="auto">
            <a:xfrm>
              <a:off x="3343847" y="955242"/>
              <a:ext cx="2740321" cy="1116012"/>
            </a:xfrm>
            <a:prstGeom prst="rect">
              <a:avLst/>
            </a:prstGeom>
            <a:solidFill>
              <a:srgbClr val="F7FF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ct val="110000"/>
                </a:lnSpc>
                <a:spcBef>
                  <a:spcPct val="0"/>
                </a:spcBef>
                <a:buFontTx/>
                <a:buNone/>
              </a:pPr>
              <a:r>
                <a:rPr lang="ja-JP" altLang="en-US" sz="2800" dirty="0" smtClean="0">
                  <a:latin typeface="Times New Roman" pitchFamily="18" charset="0"/>
                </a:rPr>
                <a:t>住民組織活動</a:t>
              </a:r>
              <a:endParaRPr lang="ja-JP" altLang="en-US" sz="2800" dirty="0">
                <a:latin typeface="Times New Roman" pitchFamily="18" charset="0"/>
              </a:endParaRPr>
            </a:p>
          </p:txBody>
        </p:sp>
        <p:sp>
          <p:nvSpPr>
            <p:cNvPr id="33796" name="Text Box 4"/>
            <p:cNvSpPr txBox="1">
              <a:spLocks noChangeArrowheads="1"/>
            </p:cNvSpPr>
            <p:nvPr/>
          </p:nvSpPr>
          <p:spPr bwMode="auto">
            <a:xfrm>
              <a:off x="481013" y="3112636"/>
              <a:ext cx="3171825" cy="1542154"/>
            </a:xfrm>
            <a:prstGeom prst="rect">
              <a:avLst/>
            </a:prstGeom>
            <a:solidFill>
              <a:srgbClr val="F7FF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ct val="115000"/>
                </a:lnSpc>
                <a:spcBef>
                  <a:spcPct val="0"/>
                </a:spcBef>
                <a:buNone/>
              </a:pPr>
              <a:r>
                <a:rPr lang="ja-JP" altLang="en-US" sz="2800" dirty="0" smtClean="0">
                  <a:latin typeface="ＭＳ Ｐゴシック" panose="020B0600070205080204" pitchFamily="50" charset="-128"/>
                </a:rPr>
                <a:t>組織が元気になる地域が元気になる</a:t>
              </a:r>
              <a:endParaRPr lang="ja-JP" altLang="en-US" sz="2800" dirty="0">
                <a:latin typeface="ＭＳ Ｐゴシック" panose="020B0600070205080204" pitchFamily="50" charset="-128"/>
              </a:endParaRPr>
            </a:p>
            <a:p>
              <a:pPr algn="ctr" eaLnBrk="1" hangingPunct="1">
                <a:lnSpc>
                  <a:spcPct val="115000"/>
                </a:lnSpc>
                <a:spcBef>
                  <a:spcPct val="0"/>
                </a:spcBef>
                <a:buFontTx/>
                <a:buNone/>
              </a:pPr>
              <a:r>
                <a:rPr lang="ja-JP" altLang="en-US" sz="2800" dirty="0" smtClean="0">
                  <a:latin typeface="ＭＳ Ｐゴシック" panose="020B0600070205080204" pitchFamily="50" charset="-128"/>
                </a:rPr>
                <a:t>地域の絆が深まる</a:t>
              </a:r>
              <a:endParaRPr lang="ja-JP" altLang="en-US" sz="2800" dirty="0">
                <a:latin typeface="ＭＳ Ｐゴシック" panose="020B0600070205080204" pitchFamily="50" charset="-128"/>
              </a:endParaRPr>
            </a:p>
          </p:txBody>
        </p:sp>
        <p:sp>
          <p:nvSpPr>
            <p:cNvPr id="33797" name="Text Box 5"/>
            <p:cNvSpPr txBox="1">
              <a:spLocks noChangeArrowheads="1"/>
            </p:cNvSpPr>
            <p:nvPr/>
          </p:nvSpPr>
          <p:spPr bwMode="auto">
            <a:xfrm>
              <a:off x="5508104" y="3266307"/>
              <a:ext cx="3173239" cy="1130300"/>
            </a:xfrm>
            <a:prstGeom prst="rect">
              <a:avLst/>
            </a:prstGeom>
            <a:solidFill>
              <a:srgbClr val="F7FF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ct val="115000"/>
                </a:lnSpc>
                <a:spcBef>
                  <a:spcPct val="0"/>
                </a:spcBef>
                <a:buFontTx/>
                <a:buNone/>
              </a:pPr>
              <a:r>
                <a:rPr lang="ja-JP" altLang="en-US" sz="2800" dirty="0" smtClean="0">
                  <a:latin typeface="ＭＳ ゴシック" pitchFamily="49" charset="-128"/>
                </a:rPr>
                <a:t>地域の課題の解決周囲の肯定的評価</a:t>
              </a:r>
              <a:endParaRPr lang="ja-JP" altLang="en-US" sz="5400" dirty="0">
                <a:latin typeface="Times New Roman" pitchFamily="18" charset="0"/>
              </a:endParaRPr>
            </a:p>
          </p:txBody>
        </p:sp>
        <p:sp>
          <p:nvSpPr>
            <p:cNvPr id="33798" name="AutoShape 6"/>
            <p:cNvSpPr>
              <a:spLocks noChangeArrowheads="1"/>
            </p:cNvSpPr>
            <p:nvPr/>
          </p:nvSpPr>
          <p:spPr bwMode="auto">
            <a:xfrm rot="3049580">
              <a:off x="6120744" y="1585479"/>
              <a:ext cx="2768600" cy="1038225"/>
            </a:xfrm>
            <a:prstGeom prst="curvedDownArrow">
              <a:avLst>
                <a:gd name="adj1" fmla="val 53333"/>
                <a:gd name="adj2" fmla="val 106667"/>
                <a:gd name="adj3" fmla="val 33333"/>
              </a:avLst>
            </a:prstGeom>
            <a:solidFill>
              <a:srgbClr val="FFFFFF"/>
            </a:solidFill>
            <a:ln w="9525">
              <a:solidFill>
                <a:srgbClr val="000000"/>
              </a:solidFill>
              <a:miter lim="800000"/>
              <a:headEnd/>
              <a:tailEnd/>
            </a:ln>
          </p:spPr>
          <p:txBody>
            <a:bodyPr lIns="74295" tIns="8890" rIns="74295" bIns="8890"/>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2000"/>
            </a:p>
          </p:txBody>
        </p:sp>
        <p:sp>
          <p:nvSpPr>
            <p:cNvPr id="33799" name="AutoShape 7"/>
            <p:cNvSpPr>
              <a:spLocks noChangeArrowheads="1"/>
            </p:cNvSpPr>
            <p:nvPr/>
          </p:nvSpPr>
          <p:spPr bwMode="auto">
            <a:xfrm rot="10800000">
              <a:off x="2310929" y="4646280"/>
              <a:ext cx="4205287" cy="999070"/>
            </a:xfrm>
            <a:prstGeom prst="curvedDownArrow">
              <a:avLst>
                <a:gd name="adj1" fmla="val 93604"/>
                <a:gd name="adj2" fmla="val 187208"/>
                <a:gd name="adj3" fmla="val 33333"/>
              </a:avLst>
            </a:prstGeom>
            <a:solidFill>
              <a:srgbClr val="FFFFFF"/>
            </a:solidFill>
            <a:ln w="9525">
              <a:solidFill>
                <a:srgbClr val="000000"/>
              </a:solidFill>
              <a:miter lim="800000"/>
              <a:headEnd/>
              <a:tailEnd/>
            </a:ln>
          </p:spPr>
          <p:txBody>
            <a:bodyPr lIns="74295" tIns="8890" rIns="74295" bIns="8890"/>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2000"/>
            </a:p>
          </p:txBody>
        </p:sp>
        <p:sp>
          <p:nvSpPr>
            <p:cNvPr id="33800" name="AutoShape 8"/>
            <p:cNvSpPr>
              <a:spLocks noChangeArrowheads="1"/>
            </p:cNvSpPr>
            <p:nvPr/>
          </p:nvSpPr>
          <p:spPr bwMode="auto">
            <a:xfrm rot="-2206514">
              <a:off x="711200" y="1301317"/>
              <a:ext cx="2636838" cy="1092200"/>
            </a:xfrm>
            <a:prstGeom prst="curvedDownArrow">
              <a:avLst>
                <a:gd name="adj1" fmla="val 48285"/>
                <a:gd name="adj2" fmla="val 96570"/>
                <a:gd name="adj3" fmla="val 33333"/>
              </a:avLst>
            </a:prstGeom>
            <a:solidFill>
              <a:srgbClr val="FFFFFF"/>
            </a:solidFill>
            <a:ln w="9525">
              <a:solidFill>
                <a:srgbClr val="000000"/>
              </a:solidFill>
              <a:miter lim="800000"/>
              <a:headEnd/>
              <a:tailEnd/>
            </a:ln>
          </p:spPr>
          <p:txBody>
            <a:bodyPr lIns="74295" tIns="8890" rIns="74295" bIns="8890"/>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2000"/>
            </a:p>
          </p:txBody>
        </p:sp>
        <p:sp>
          <p:nvSpPr>
            <p:cNvPr id="46089" name="Text Box 9"/>
            <p:cNvSpPr txBox="1">
              <a:spLocks noChangeArrowheads="1"/>
            </p:cNvSpPr>
            <p:nvPr/>
          </p:nvSpPr>
          <p:spPr bwMode="auto">
            <a:xfrm>
              <a:off x="1478446" y="-324458"/>
              <a:ext cx="60789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3600" dirty="0" smtClean="0">
                  <a:solidFill>
                    <a:srgbClr val="FF0000"/>
                  </a:solidFill>
                  <a:latin typeface="Times New Roman" pitchFamily="18" charset="0"/>
                </a:rPr>
                <a:t>住民組織活動と地域の活性化</a:t>
              </a:r>
              <a:endParaRPr lang="ja-JP" altLang="en-US" sz="3600" dirty="0">
                <a:solidFill>
                  <a:srgbClr val="FF0000"/>
                </a:solidFill>
                <a:latin typeface="Times New Roman" pitchFamily="18" charset="0"/>
              </a:endParaRPr>
            </a:p>
          </p:txBody>
        </p:sp>
      </p:grpSp>
    </p:spTree>
    <p:extLst>
      <p:ext uri="{BB962C8B-B14F-4D97-AF65-F5344CB8AC3E}">
        <p14:creationId xmlns:p14="http://schemas.microsoft.com/office/powerpoint/2010/main" val="10899424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7258"/>
            <a:ext cx="8229600" cy="1143000"/>
          </a:xfrm>
        </p:spPr>
        <p:txBody>
          <a:bodyPr>
            <a:normAutofit/>
          </a:bodyPr>
          <a:lstStyle/>
          <a:p>
            <a:r>
              <a:rPr kumimoji="1" lang="ja-JP" altLang="en-US" sz="3600" dirty="0" smtClean="0">
                <a:solidFill>
                  <a:srgbClr val="FF0000"/>
                </a:solidFill>
              </a:rPr>
              <a:t>先進事例への訪問調査から</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199" y="781494"/>
            <a:ext cx="8436430" cy="5867399"/>
          </a:xfrm>
        </p:spPr>
        <p:txBody>
          <a:bodyPr>
            <a:noAutofit/>
          </a:bodyPr>
          <a:lstStyle/>
          <a:p>
            <a:r>
              <a:rPr lang="ja-JP" altLang="en-US" sz="2600" dirty="0" smtClean="0">
                <a:solidFill>
                  <a:srgbClr val="0000FF"/>
                </a:solidFill>
              </a:rPr>
              <a:t>新潟県</a:t>
            </a:r>
            <a:r>
              <a:rPr lang="ja-JP" altLang="ja-JP" sz="2600" dirty="0" smtClean="0">
                <a:solidFill>
                  <a:srgbClr val="0000FF"/>
                </a:solidFill>
              </a:rPr>
              <a:t>見附市</a:t>
            </a:r>
            <a:r>
              <a:rPr lang="ja-JP" altLang="ja-JP" sz="2600" dirty="0">
                <a:solidFill>
                  <a:srgbClr val="0000FF"/>
                </a:solidFill>
              </a:rPr>
              <a:t>では</a:t>
            </a:r>
            <a:r>
              <a:rPr lang="ja-JP" altLang="ja-JP" sz="2600" dirty="0" smtClean="0">
                <a:solidFill>
                  <a:srgbClr val="0000FF"/>
                </a:solidFill>
              </a:rPr>
              <a:t>，</a:t>
            </a:r>
            <a:r>
              <a:rPr lang="ja-JP" altLang="en-US" sz="2600" dirty="0" smtClean="0">
                <a:solidFill>
                  <a:srgbClr val="0000FF"/>
                </a:solidFill>
              </a:rPr>
              <a:t>概ね</a:t>
            </a:r>
            <a:r>
              <a:rPr lang="ja-JP" altLang="ja-JP" sz="2600" dirty="0" smtClean="0">
                <a:solidFill>
                  <a:srgbClr val="0000FF"/>
                </a:solidFill>
              </a:rPr>
              <a:t>校区</a:t>
            </a:r>
            <a:r>
              <a:rPr lang="ja-JP" altLang="en-US" sz="2600" dirty="0" smtClean="0">
                <a:solidFill>
                  <a:srgbClr val="0000FF"/>
                </a:solidFill>
              </a:rPr>
              <a:t>毎に「</a:t>
            </a:r>
            <a:r>
              <a:rPr lang="ja-JP" altLang="ja-JP" sz="2600" dirty="0" smtClean="0">
                <a:solidFill>
                  <a:srgbClr val="0000FF"/>
                </a:solidFill>
              </a:rPr>
              <a:t>まちづくり協議会</a:t>
            </a:r>
            <a:r>
              <a:rPr lang="ja-JP" altLang="en-US" sz="2600" dirty="0" smtClean="0">
                <a:solidFill>
                  <a:srgbClr val="0000FF"/>
                </a:solidFill>
              </a:rPr>
              <a:t>」</a:t>
            </a:r>
            <a:r>
              <a:rPr lang="ja-JP" altLang="ja-JP" sz="2600" dirty="0" smtClean="0">
                <a:solidFill>
                  <a:srgbClr val="0000FF"/>
                </a:solidFill>
              </a:rPr>
              <a:t>を</a:t>
            </a:r>
            <a:r>
              <a:rPr lang="ja-JP" altLang="ja-JP" sz="2600" dirty="0">
                <a:solidFill>
                  <a:srgbClr val="0000FF"/>
                </a:solidFill>
              </a:rPr>
              <a:t>立ち上げ，住民主体の活動を</a:t>
            </a:r>
            <a:r>
              <a:rPr lang="ja-JP" altLang="ja-JP" sz="2600" dirty="0" smtClean="0">
                <a:solidFill>
                  <a:srgbClr val="0000FF"/>
                </a:solidFill>
              </a:rPr>
              <a:t>展開</a:t>
            </a:r>
            <a:r>
              <a:rPr lang="ja-JP" altLang="en-US" sz="2600" dirty="0" smtClean="0">
                <a:solidFill>
                  <a:srgbClr val="0000FF"/>
                </a:solidFill>
              </a:rPr>
              <a:t>している</a:t>
            </a:r>
            <a:r>
              <a:rPr lang="ja-JP" altLang="ja-JP" sz="2600" dirty="0" smtClean="0">
                <a:solidFill>
                  <a:srgbClr val="0000FF"/>
                </a:solidFill>
              </a:rPr>
              <a:t>。</a:t>
            </a:r>
            <a:r>
              <a:rPr lang="ja-JP" altLang="ja-JP" sz="2600" dirty="0">
                <a:solidFill>
                  <a:srgbClr val="0000FF"/>
                </a:solidFill>
              </a:rPr>
              <a:t>立ち上げ準備の</a:t>
            </a:r>
            <a:r>
              <a:rPr lang="ja-JP" altLang="ja-JP" sz="2600" dirty="0" smtClean="0">
                <a:solidFill>
                  <a:srgbClr val="0000FF"/>
                </a:solidFill>
              </a:rPr>
              <a:t>ためワークショップ</a:t>
            </a:r>
            <a:r>
              <a:rPr lang="ja-JP" altLang="ja-JP" sz="2600" dirty="0">
                <a:solidFill>
                  <a:srgbClr val="0000FF"/>
                </a:solidFill>
              </a:rPr>
              <a:t>（月１回）を１年間かけて開催し，住民が地域で</a:t>
            </a:r>
            <a:r>
              <a:rPr lang="ja-JP" altLang="ja-JP" sz="2600" dirty="0">
                <a:solidFill>
                  <a:srgbClr val="0000FF"/>
                </a:solidFill>
                <a:effectLst>
                  <a:outerShdw blurRad="38100" dist="38100" dir="2700000" algn="tl">
                    <a:srgbClr val="000000">
                      <a:alpha val="43137"/>
                    </a:srgbClr>
                  </a:outerShdw>
                </a:effectLst>
              </a:rPr>
              <a:t>どんな暮らしができたらいいのかビジョンを描き</a:t>
            </a:r>
            <a:r>
              <a:rPr lang="ja-JP" altLang="ja-JP" sz="2600" dirty="0">
                <a:solidFill>
                  <a:srgbClr val="0000FF"/>
                </a:solidFill>
              </a:rPr>
              <a:t>，活動計画を検討するプロセスに時間かけていた。</a:t>
            </a:r>
          </a:p>
          <a:p>
            <a:r>
              <a:rPr lang="ja-JP" altLang="en-US" sz="2600" dirty="0" smtClean="0">
                <a:solidFill>
                  <a:srgbClr val="0000FF"/>
                </a:solidFill>
              </a:rPr>
              <a:t>大分県</a:t>
            </a:r>
            <a:r>
              <a:rPr lang="ja-JP" altLang="ja-JP" sz="2600" dirty="0">
                <a:solidFill>
                  <a:srgbClr val="0000FF"/>
                </a:solidFill>
              </a:rPr>
              <a:t>玖珠町の保健委員は校区毎に健康づくり推進協議会を立ち上げ，主体的に活動を</a:t>
            </a:r>
            <a:r>
              <a:rPr lang="ja-JP" altLang="ja-JP" sz="2600" dirty="0" smtClean="0">
                <a:solidFill>
                  <a:srgbClr val="0000FF"/>
                </a:solidFill>
              </a:rPr>
              <a:t>して</a:t>
            </a:r>
            <a:r>
              <a:rPr lang="ja-JP" altLang="en-US" sz="2600" dirty="0" smtClean="0">
                <a:solidFill>
                  <a:srgbClr val="0000FF"/>
                </a:solidFill>
              </a:rPr>
              <a:t>いる。保健</a:t>
            </a:r>
            <a:r>
              <a:rPr lang="ja-JP" altLang="en-US" sz="2600" dirty="0">
                <a:solidFill>
                  <a:srgbClr val="0000FF"/>
                </a:solidFill>
              </a:rPr>
              <a:t>委員の役員は，</a:t>
            </a:r>
            <a:r>
              <a:rPr lang="ja-JP" altLang="ja-JP" sz="2600" dirty="0">
                <a:solidFill>
                  <a:srgbClr val="0000FF"/>
                </a:solidFill>
              </a:rPr>
              <a:t>「目標や</a:t>
            </a:r>
            <a:r>
              <a:rPr lang="ja-JP" altLang="ja-JP" sz="2600" dirty="0" smtClean="0">
                <a:solidFill>
                  <a:srgbClr val="0000FF"/>
                </a:solidFill>
              </a:rPr>
              <a:t>目的</a:t>
            </a:r>
            <a:r>
              <a:rPr lang="ja-JP" altLang="en-US" sz="2600" dirty="0" smtClean="0">
                <a:solidFill>
                  <a:srgbClr val="0000FF"/>
                </a:solidFill>
              </a:rPr>
              <a:t>が明確で</a:t>
            </a:r>
            <a:r>
              <a:rPr lang="ja-JP" altLang="ja-JP" sz="2600" dirty="0" smtClean="0">
                <a:solidFill>
                  <a:srgbClr val="0000FF"/>
                </a:solidFill>
              </a:rPr>
              <a:t>，活動</a:t>
            </a:r>
            <a:r>
              <a:rPr lang="ja-JP" altLang="en-US" sz="2600" dirty="0" smtClean="0">
                <a:solidFill>
                  <a:srgbClr val="0000FF"/>
                </a:solidFill>
              </a:rPr>
              <a:t>に</a:t>
            </a:r>
            <a:r>
              <a:rPr lang="ja-JP" altLang="ja-JP" sz="2600" dirty="0" smtClean="0">
                <a:solidFill>
                  <a:srgbClr val="0000FF"/>
                </a:solidFill>
              </a:rPr>
              <a:t>制約</a:t>
            </a:r>
            <a:r>
              <a:rPr lang="ja-JP" altLang="en-US" sz="2600" dirty="0" smtClean="0">
                <a:solidFill>
                  <a:srgbClr val="0000FF"/>
                </a:solidFill>
              </a:rPr>
              <a:t>が</a:t>
            </a:r>
            <a:r>
              <a:rPr lang="ja-JP" altLang="ja-JP" sz="2600" dirty="0" smtClean="0">
                <a:solidFill>
                  <a:srgbClr val="0000FF"/>
                </a:solidFill>
              </a:rPr>
              <a:t>な</a:t>
            </a:r>
            <a:r>
              <a:rPr lang="ja-JP" altLang="en-US" sz="2600" dirty="0" smtClean="0">
                <a:solidFill>
                  <a:srgbClr val="0000FF"/>
                </a:solidFill>
              </a:rPr>
              <a:t>く</a:t>
            </a:r>
            <a:r>
              <a:rPr lang="ja-JP" altLang="ja-JP" sz="2600" dirty="0" smtClean="0">
                <a:solidFill>
                  <a:srgbClr val="0000FF"/>
                </a:solidFill>
              </a:rPr>
              <a:t>，</a:t>
            </a:r>
            <a:r>
              <a:rPr lang="ja-JP" altLang="ja-JP" sz="2600" dirty="0">
                <a:solidFill>
                  <a:srgbClr val="0000FF"/>
                </a:solidFill>
                <a:effectLst>
                  <a:outerShdw blurRad="38100" dist="38100" dir="2700000" algn="tl">
                    <a:srgbClr val="000000">
                      <a:alpha val="43137"/>
                    </a:srgbClr>
                  </a:outerShdw>
                </a:effectLst>
              </a:rPr>
              <a:t>企画・</a:t>
            </a:r>
            <a:r>
              <a:rPr lang="ja-JP" altLang="ja-JP" sz="2600" dirty="0" smtClean="0">
                <a:solidFill>
                  <a:srgbClr val="0000FF"/>
                </a:solidFill>
                <a:effectLst>
                  <a:outerShdw blurRad="38100" dist="38100" dir="2700000" algn="tl">
                    <a:srgbClr val="000000">
                      <a:alpha val="43137"/>
                    </a:srgbClr>
                  </a:outerShdw>
                </a:effectLst>
              </a:rPr>
              <a:t>運営</a:t>
            </a:r>
            <a:r>
              <a:rPr lang="ja-JP" altLang="en-US" sz="2600" dirty="0" smtClean="0">
                <a:solidFill>
                  <a:srgbClr val="0000FF"/>
                </a:solidFill>
                <a:effectLst>
                  <a:outerShdw blurRad="38100" dist="38100" dir="2700000" algn="tl">
                    <a:srgbClr val="000000">
                      <a:alpha val="43137"/>
                    </a:srgbClr>
                  </a:outerShdw>
                </a:effectLst>
              </a:rPr>
              <a:t>・</a:t>
            </a:r>
            <a:r>
              <a:rPr lang="ja-JP" altLang="ja-JP" sz="2600" dirty="0" smtClean="0">
                <a:solidFill>
                  <a:srgbClr val="0000FF"/>
                </a:solidFill>
                <a:effectLst>
                  <a:outerShdw blurRad="38100" dist="38100" dir="2700000" algn="tl">
                    <a:srgbClr val="000000">
                      <a:alpha val="43137"/>
                    </a:srgbClr>
                  </a:outerShdw>
                </a:effectLst>
              </a:rPr>
              <a:t>執行</a:t>
            </a:r>
            <a:r>
              <a:rPr lang="ja-JP" altLang="ja-JP" sz="2600" dirty="0">
                <a:solidFill>
                  <a:srgbClr val="0000FF"/>
                </a:solidFill>
                <a:effectLst>
                  <a:outerShdw blurRad="38100" dist="38100" dir="2700000" algn="tl">
                    <a:srgbClr val="000000">
                      <a:alpha val="43137"/>
                    </a:srgbClr>
                  </a:outerShdw>
                </a:effectLst>
              </a:rPr>
              <a:t>・見直しを</a:t>
            </a:r>
            <a:r>
              <a:rPr lang="ja-JP" altLang="ja-JP" sz="2600" dirty="0" smtClean="0">
                <a:solidFill>
                  <a:srgbClr val="0000FF"/>
                </a:solidFill>
                <a:effectLst>
                  <a:outerShdw blurRad="38100" dist="38100" dir="2700000" algn="tl">
                    <a:srgbClr val="000000">
                      <a:alpha val="43137"/>
                    </a:srgbClr>
                  </a:outerShdw>
                </a:effectLst>
              </a:rPr>
              <a:t>自分</a:t>
            </a:r>
            <a:r>
              <a:rPr lang="ja-JP" altLang="en-US" sz="2600" dirty="0" smtClean="0">
                <a:solidFill>
                  <a:srgbClr val="0000FF"/>
                </a:solidFill>
                <a:effectLst>
                  <a:outerShdw blurRad="38100" dist="38100" dir="2700000" algn="tl">
                    <a:srgbClr val="000000">
                      <a:alpha val="43137"/>
                    </a:srgbClr>
                  </a:outerShdw>
                </a:effectLst>
              </a:rPr>
              <a:t>たち</a:t>
            </a:r>
            <a:r>
              <a:rPr lang="ja-JP" altLang="ja-JP" sz="2600" dirty="0" smtClean="0">
                <a:solidFill>
                  <a:srgbClr val="0000FF"/>
                </a:solidFill>
                <a:effectLst>
                  <a:outerShdw blurRad="38100" dist="38100" dir="2700000" algn="tl">
                    <a:srgbClr val="000000">
                      <a:alpha val="43137"/>
                    </a:srgbClr>
                  </a:outerShdw>
                </a:effectLst>
              </a:rPr>
              <a:t>で</a:t>
            </a:r>
            <a:r>
              <a:rPr lang="ja-JP" altLang="ja-JP" sz="2600" dirty="0">
                <a:solidFill>
                  <a:srgbClr val="0000FF"/>
                </a:solidFill>
                <a:effectLst>
                  <a:outerShdw blurRad="38100" dist="38100" dir="2700000" algn="tl">
                    <a:srgbClr val="000000">
                      <a:alpha val="43137"/>
                    </a:srgbClr>
                  </a:outerShdw>
                </a:effectLst>
              </a:rPr>
              <a:t>自由にできる</a:t>
            </a:r>
            <a:r>
              <a:rPr lang="ja-JP" altLang="ja-JP" sz="2600" dirty="0">
                <a:solidFill>
                  <a:srgbClr val="0000FF"/>
                </a:solidFill>
              </a:rPr>
              <a:t>」ことを活動の推進要因として挙げていた</a:t>
            </a:r>
            <a:r>
              <a:rPr lang="ja-JP" altLang="ja-JP" sz="2600" dirty="0" smtClean="0">
                <a:solidFill>
                  <a:srgbClr val="0000FF"/>
                </a:solidFill>
              </a:rPr>
              <a:t>。</a:t>
            </a:r>
            <a:endParaRPr lang="en-US" altLang="ja-JP" sz="2600" dirty="0" smtClean="0">
              <a:solidFill>
                <a:srgbClr val="0000FF"/>
              </a:solidFill>
            </a:endParaRPr>
          </a:p>
          <a:p>
            <a:r>
              <a:rPr lang="ja-JP" altLang="en-US" sz="2600" dirty="0">
                <a:solidFill>
                  <a:srgbClr val="0000FF"/>
                </a:solidFill>
              </a:rPr>
              <a:t>島根県益田市では，</a:t>
            </a:r>
            <a:r>
              <a:rPr lang="en-US" altLang="ja-JP" sz="2600" dirty="0">
                <a:solidFill>
                  <a:srgbClr val="0000FF"/>
                </a:solidFill>
                <a:latin typeface="+mj-ea"/>
              </a:rPr>
              <a:t>20</a:t>
            </a:r>
            <a:r>
              <a:rPr lang="ja-JP" altLang="en-US" sz="2600" dirty="0">
                <a:solidFill>
                  <a:srgbClr val="0000FF"/>
                </a:solidFill>
              </a:rPr>
              <a:t>校区毎に「健康づくりの会」があり，校区内の自治会や各種団体のメンバーが参加して，活動計画を作成，地域の諸行事と連動して，健康づくりの取り組みを展開している</a:t>
            </a:r>
            <a:r>
              <a:rPr lang="ja-JP" altLang="en-US" sz="2600" dirty="0" smtClean="0">
                <a:solidFill>
                  <a:srgbClr val="0000FF"/>
                </a:solidFill>
              </a:rPr>
              <a:t>。</a:t>
            </a:r>
            <a:endParaRPr lang="en-US" altLang="ja-JP" sz="2600" dirty="0">
              <a:solidFill>
                <a:srgbClr val="0000FF"/>
              </a:solidFill>
            </a:endParaRPr>
          </a:p>
        </p:txBody>
      </p:sp>
    </p:spTree>
    <p:extLst>
      <p:ext uri="{BB962C8B-B14F-4D97-AF65-F5344CB8AC3E}">
        <p14:creationId xmlns:p14="http://schemas.microsoft.com/office/powerpoint/2010/main" val="324792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txBox="1">
            <a:spLocks noChangeArrowheads="1"/>
          </p:cNvSpPr>
          <p:nvPr/>
        </p:nvSpPr>
        <p:spPr>
          <a:xfrm>
            <a:off x="568195" y="293087"/>
            <a:ext cx="7955315" cy="586056"/>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solidFill>
                  <a:srgbClr val="FF0000"/>
                </a:solidFill>
              </a:rPr>
              <a:t>住民</a:t>
            </a:r>
            <a:r>
              <a:rPr lang="ja-JP" altLang="en-US" sz="3600" dirty="0">
                <a:solidFill>
                  <a:srgbClr val="FF0000"/>
                </a:solidFill>
              </a:rPr>
              <a:t>組織活動</a:t>
            </a:r>
            <a:r>
              <a:rPr lang="ja-JP" altLang="en-US" sz="3600" dirty="0" smtClean="0">
                <a:solidFill>
                  <a:srgbClr val="FF0000"/>
                </a:solidFill>
              </a:rPr>
              <a:t>の基盤　「縦糸」と「横糸」</a:t>
            </a:r>
            <a:endParaRPr lang="en-US" altLang="ja-JP" sz="3600" dirty="0" smtClean="0">
              <a:solidFill>
                <a:srgbClr val="FF0000"/>
              </a:solidFill>
            </a:endParaRPr>
          </a:p>
        </p:txBody>
      </p:sp>
      <p:grpSp>
        <p:nvGrpSpPr>
          <p:cNvPr id="51" name="グループ化 50"/>
          <p:cNvGrpSpPr/>
          <p:nvPr/>
        </p:nvGrpSpPr>
        <p:grpSpPr>
          <a:xfrm>
            <a:off x="119192" y="1145437"/>
            <a:ext cx="9024808" cy="5669842"/>
            <a:chOff x="119192" y="1145437"/>
            <a:chExt cx="9024808" cy="5669842"/>
          </a:xfrm>
        </p:grpSpPr>
        <p:sp>
          <p:nvSpPr>
            <p:cNvPr id="37" name="AutoShape 4"/>
            <p:cNvSpPr>
              <a:spLocks noChangeArrowheads="1"/>
            </p:cNvSpPr>
            <p:nvPr/>
          </p:nvSpPr>
          <p:spPr bwMode="auto">
            <a:xfrm>
              <a:off x="119192" y="1145437"/>
              <a:ext cx="8149889" cy="417720"/>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Ａ 地区まちづくり協議会　</a:t>
              </a:r>
              <a:endParaRPr lang="ja-JP" altLang="en-US" sz="2000" dirty="0"/>
            </a:p>
          </p:txBody>
        </p:sp>
        <p:sp>
          <p:nvSpPr>
            <p:cNvPr id="5" name="AutoShape 2"/>
            <p:cNvSpPr>
              <a:spLocks noChangeArrowheads="1"/>
            </p:cNvSpPr>
            <p:nvPr/>
          </p:nvSpPr>
          <p:spPr bwMode="auto">
            <a:xfrm>
              <a:off x="119192" y="5442463"/>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Ｋ 地区まちづくり協議会　</a:t>
              </a:r>
              <a:endParaRPr lang="ja-JP" altLang="en-US" sz="2000" dirty="0"/>
            </a:p>
          </p:txBody>
        </p:sp>
        <p:sp>
          <p:nvSpPr>
            <p:cNvPr id="6" name="AutoShape 3"/>
            <p:cNvSpPr>
              <a:spLocks noChangeArrowheads="1"/>
            </p:cNvSpPr>
            <p:nvPr/>
          </p:nvSpPr>
          <p:spPr bwMode="auto">
            <a:xfrm>
              <a:off x="119192" y="5860574"/>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Ｌ 地区まちづくり協議会　</a:t>
              </a:r>
              <a:endParaRPr lang="ja-JP" altLang="en-US" sz="2000" dirty="0"/>
            </a:p>
          </p:txBody>
        </p:sp>
        <p:sp>
          <p:nvSpPr>
            <p:cNvPr id="7" name="AutoShape 4"/>
            <p:cNvSpPr>
              <a:spLocks noChangeArrowheads="1"/>
            </p:cNvSpPr>
            <p:nvPr/>
          </p:nvSpPr>
          <p:spPr bwMode="auto">
            <a:xfrm>
              <a:off x="119192" y="1653607"/>
              <a:ext cx="8149889" cy="385262"/>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Ｂ 地区まちづくり協議会　</a:t>
              </a:r>
              <a:endParaRPr lang="ja-JP" altLang="en-US" sz="2000" dirty="0"/>
            </a:p>
          </p:txBody>
        </p:sp>
        <p:sp>
          <p:nvSpPr>
            <p:cNvPr id="8" name="AutoShape 5"/>
            <p:cNvSpPr>
              <a:spLocks noChangeArrowheads="1"/>
            </p:cNvSpPr>
            <p:nvPr/>
          </p:nvSpPr>
          <p:spPr bwMode="auto">
            <a:xfrm>
              <a:off x="119192" y="2933785"/>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Ｅ 地区まちづくり協議会　</a:t>
              </a:r>
              <a:endParaRPr lang="ja-JP" altLang="en-US" sz="2000" dirty="0"/>
            </a:p>
          </p:txBody>
        </p:sp>
        <p:sp>
          <p:nvSpPr>
            <p:cNvPr id="9" name="AutoShape 6"/>
            <p:cNvSpPr>
              <a:spLocks noChangeArrowheads="1"/>
            </p:cNvSpPr>
            <p:nvPr/>
          </p:nvSpPr>
          <p:spPr bwMode="auto">
            <a:xfrm>
              <a:off x="119192" y="3351897"/>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Ｆ 地区まちづくり協議会　</a:t>
              </a:r>
              <a:endParaRPr lang="ja-JP" altLang="en-US" sz="2000" dirty="0"/>
            </a:p>
          </p:txBody>
        </p:sp>
        <p:sp>
          <p:nvSpPr>
            <p:cNvPr id="10" name="AutoShape 7"/>
            <p:cNvSpPr>
              <a:spLocks noChangeArrowheads="1"/>
            </p:cNvSpPr>
            <p:nvPr/>
          </p:nvSpPr>
          <p:spPr bwMode="auto">
            <a:xfrm>
              <a:off x="119192" y="3770011"/>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Ｇ 地区まちづくり協議会　</a:t>
              </a:r>
              <a:endParaRPr lang="ja-JP" altLang="en-US" sz="2000" dirty="0"/>
            </a:p>
          </p:txBody>
        </p:sp>
        <p:sp>
          <p:nvSpPr>
            <p:cNvPr id="11" name="AutoShape 8"/>
            <p:cNvSpPr>
              <a:spLocks noChangeArrowheads="1"/>
            </p:cNvSpPr>
            <p:nvPr/>
          </p:nvSpPr>
          <p:spPr bwMode="auto">
            <a:xfrm>
              <a:off x="119192" y="4188125"/>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Ｈ 地区まちづくり協議会　</a:t>
              </a:r>
              <a:endParaRPr lang="ja-JP" altLang="en-US" sz="2000" dirty="0"/>
            </a:p>
          </p:txBody>
        </p:sp>
        <p:sp>
          <p:nvSpPr>
            <p:cNvPr id="12" name="AutoShape 9"/>
            <p:cNvSpPr>
              <a:spLocks noChangeArrowheads="1"/>
            </p:cNvSpPr>
            <p:nvPr/>
          </p:nvSpPr>
          <p:spPr bwMode="auto">
            <a:xfrm>
              <a:off x="119192" y="5024351"/>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Ｊ 地区まちづくり協議会　</a:t>
              </a:r>
              <a:endParaRPr lang="ja-JP" altLang="en-US" sz="2000" dirty="0"/>
            </a:p>
          </p:txBody>
        </p:sp>
        <p:sp>
          <p:nvSpPr>
            <p:cNvPr id="13" name="AutoShape 4"/>
            <p:cNvSpPr>
              <a:spLocks noChangeArrowheads="1"/>
            </p:cNvSpPr>
            <p:nvPr/>
          </p:nvSpPr>
          <p:spPr bwMode="auto">
            <a:xfrm>
              <a:off x="119192" y="2097558"/>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Ｃ 地区まちづくり協議会　</a:t>
              </a:r>
              <a:endParaRPr lang="ja-JP" altLang="en-US" sz="2000" dirty="0"/>
            </a:p>
          </p:txBody>
        </p:sp>
        <p:sp>
          <p:nvSpPr>
            <p:cNvPr id="14" name="AutoShape 4"/>
            <p:cNvSpPr>
              <a:spLocks noChangeArrowheads="1"/>
            </p:cNvSpPr>
            <p:nvPr/>
          </p:nvSpPr>
          <p:spPr bwMode="auto">
            <a:xfrm>
              <a:off x="119192" y="2515671"/>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Ｄ 地区まちづくり協議会　</a:t>
              </a:r>
              <a:endParaRPr lang="ja-JP" altLang="en-US" sz="2000" dirty="0"/>
            </a:p>
          </p:txBody>
        </p:sp>
        <p:sp>
          <p:nvSpPr>
            <p:cNvPr id="15" name="AutoShape 8"/>
            <p:cNvSpPr>
              <a:spLocks noChangeArrowheads="1"/>
            </p:cNvSpPr>
            <p:nvPr/>
          </p:nvSpPr>
          <p:spPr bwMode="auto">
            <a:xfrm>
              <a:off x="119192" y="4606238"/>
              <a:ext cx="8149889" cy="359424"/>
            </a:xfrm>
            <a:prstGeom prst="roundRect">
              <a:avLst>
                <a:gd name="adj" fmla="val 16667"/>
              </a:avLst>
            </a:prstGeom>
            <a:solidFill>
              <a:srgbClr val="FFFF99"/>
            </a:solidFill>
            <a:ln w="9525">
              <a:solidFill>
                <a:schemeClr val="tx1"/>
              </a:solidFill>
              <a:round/>
              <a:headEnd/>
              <a:tailEnd/>
            </a:ln>
            <a:effectLst/>
          </p:spPr>
          <p:txBody>
            <a:bodyPr wrap="none" anchor="ctr"/>
            <a:lstStyle/>
            <a:p>
              <a:pPr algn="r"/>
              <a:r>
                <a:rPr lang="ja-JP" altLang="en-US" sz="2000" dirty="0" smtClean="0"/>
                <a:t>Ｉ  地区まちづくり協議会　</a:t>
              </a:r>
              <a:endParaRPr lang="ja-JP" altLang="en-US" sz="2000" dirty="0"/>
            </a:p>
          </p:txBody>
        </p:sp>
        <p:sp>
          <p:nvSpPr>
            <p:cNvPr id="38" name="テキスト ボックス 37"/>
            <p:cNvSpPr txBox="1"/>
            <p:nvPr/>
          </p:nvSpPr>
          <p:spPr>
            <a:xfrm>
              <a:off x="8590002" y="2075808"/>
              <a:ext cx="553998" cy="3344826"/>
            </a:xfrm>
            <a:prstGeom prst="rect">
              <a:avLst/>
            </a:prstGeom>
            <a:noFill/>
          </p:spPr>
          <p:txBody>
            <a:bodyPr vert="eaVert" wrap="none" rtlCol="0">
              <a:spAutoFit/>
            </a:bodyPr>
            <a:lstStyle/>
            <a:p>
              <a:r>
                <a:rPr kumimoji="1" lang="ja-JP" altLang="en-US" sz="2400" dirty="0" smtClean="0">
                  <a:solidFill>
                    <a:srgbClr val="0000FF"/>
                  </a:solidFill>
                </a:rPr>
                <a:t>「横糸」　</a:t>
              </a:r>
              <a:r>
                <a:rPr lang="ja-JP" altLang="en-US" sz="2400" dirty="0">
                  <a:solidFill>
                    <a:srgbClr val="0000FF"/>
                  </a:solidFill>
                </a:rPr>
                <a:t>（</a:t>
              </a:r>
              <a:r>
                <a:rPr lang="ja-JP" altLang="en-US" sz="2400" dirty="0" smtClean="0">
                  <a:solidFill>
                    <a:srgbClr val="0000FF"/>
                  </a:solidFill>
                </a:rPr>
                <a:t>校区毎の組織）</a:t>
              </a:r>
              <a:endParaRPr kumimoji="1" lang="ja-JP" altLang="en-US" sz="2400" dirty="0">
                <a:solidFill>
                  <a:srgbClr val="0000FF"/>
                </a:solidFill>
              </a:endParaRPr>
            </a:p>
          </p:txBody>
        </p:sp>
        <p:sp>
          <p:nvSpPr>
            <p:cNvPr id="39" name="右中かっこ 38"/>
            <p:cNvSpPr/>
            <p:nvPr/>
          </p:nvSpPr>
          <p:spPr>
            <a:xfrm>
              <a:off x="8375723" y="1157423"/>
              <a:ext cx="207842" cy="5058032"/>
            </a:xfrm>
            <a:prstGeom prst="rightBrace">
              <a:avLst>
                <a:gd name="adj1" fmla="val 9318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sp>
          <p:nvSpPr>
            <p:cNvPr id="16" name="テキスト ボックス 15"/>
            <p:cNvSpPr txBox="1"/>
            <p:nvPr/>
          </p:nvSpPr>
          <p:spPr>
            <a:xfrm>
              <a:off x="5407564" y="6292059"/>
              <a:ext cx="3688830" cy="523220"/>
            </a:xfrm>
            <a:prstGeom prst="rect">
              <a:avLst/>
            </a:prstGeom>
            <a:noFill/>
          </p:spPr>
          <p:txBody>
            <a:bodyPr wrap="none" rtlCol="0">
              <a:spAutoFit/>
            </a:bodyPr>
            <a:lstStyle/>
            <a:p>
              <a:r>
                <a:rPr kumimoji="1" lang="ja-JP" altLang="en-US" sz="2800" dirty="0" smtClean="0">
                  <a:solidFill>
                    <a:srgbClr val="FF33CC"/>
                  </a:solidFill>
                  <a:effectLst>
                    <a:outerShdw blurRad="38100" dist="38100" dir="2700000" algn="tl">
                      <a:srgbClr val="000000">
                        <a:alpha val="43137"/>
                      </a:srgbClr>
                    </a:outerShdw>
                  </a:effectLst>
                </a:rPr>
                <a:t>縦割組織に横串を刺す</a:t>
              </a:r>
              <a:endParaRPr kumimoji="1" lang="ja-JP" altLang="en-US" sz="2800" dirty="0">
                <a:solidFill>
                  <a:srgbClr val="FF33CC"/>
                </a:solidFill>
                <a:effectLst>
                  <a:outerShdw blurRad="38100" dist="38100" dir="2700000" algn="tl">
                    <a:srgbClr val="000000">
                      <a:alpha val="43137"/>
                    </a:srgbClr>
                  </a:outerShdw>
                </a:effectLst>
              </a:endParaRPr>
            </a:p>
          </p:txBody>
        </p:sp>
      </p:grpSp>
      <p:grpSp>
        <p:nvGrpSpPr>
          <p:cNvPr id="50" name="グループ化 49"/>
          <p:cNvGrpSpPr/>
          <p:nvPr/>
        </p:nvGrpSpPr>
        <p:grpSpPr>
          <a:xfrm>
            <a:off x="203327" y="1000120"/>
            <a:ext cx="5035700" cy="5885264"/>
            <a:chOff x="203327" y="1000120"/>
            <a:chExt cx="5035700" cy="5885264"/>
          </a:xfrm>
        </p:grpSpPr>
        <p:sp>
          <p:nvSpPr>
            <p:cNvPr id="3" name="AutoShape 38"/>
            <p:cNvSpPr>
              <a:spLocks/>
            </p:cNvSpPr>
            <p:nvPr/>
          </p:nvSpPr>
          <p:spPr bwMode="auto">
            <a:xfrm rot="5400000">
              <a:off x="2582379" y="4034336"/>
              <a:ext cx="232157" cy="4749858"/>
            </a:xfrm>
            <a:prstGeom prst="rightBrace">
              <a:avLst>
                <a:gd name="adj1" fmla="val 115621"/>
                <a:gd name="adj2" fmla="val 50000"/>
              </a:avLst>
            </a:prstGeom>
            <a:noFill/>
            <a:ln w="9525">
              <a:solidFill>
                <a:schemeClr val="tx1"/>
              </a:solidFill>
              <a:round/>
              <a:headEnd/>
              <a:tailEnd/>
            </a:ln>
            <a:effectLst/>
          </p:spPr>
          <p:txBody>
            <a:bodyPr wrap="none" anchor="ctr"/>
            <a:lstStyle/>
            <a:p>
              <a:endParaRPr lang="ja-JP" altLang="en-US" sz="1200"/>
            </a:p>
          </p:txBody>
        </p:sp>
        <p:sp>
          <p:nvSpPr>
            <p:cNvPr id="4" name="Text Box 39"/>
            <p:cNvSpPr txBox="1">
              <a:spLocks noChangeArrowheads="1"/>
            </p:cNvSpPr>
            <p:nvPr/>
          </p:nvSpPr>
          <p:spPr bwMode="auto">
            <a:xfrm>
              <a:off x="256996" y="6423719"/>
              <a:ext cx="4801314" cy="461665"/>
            </a:xfrm>
            <a:prstGeom prst="rect">
              <a:avLst/>
            </a:prstGeom>
            <a:noFill/>
            <a:ln w="9525">
              <a:noFill/>
              <a:miter lim="800000"/>
              <a:headEnd/>
              <a:tailEnd/>
            </a:ln>
            <a:effectLst/>
          </p:spPr>
          <p:txBody>
            <a:bodyPr wrap="none">
              <a:spAutoFit/>
            </a:bodyPr>
            <a:lstStyle/>
            <a:p>
              <a:pPr algn="ctr"/>
              <a:r>
                <a:rPr lang="ja-JP" altLang="en-US" sz="2400" dirty="0" smtClean="0">
                  <a:solidFill>
                    <a:srgbClr val="0033CC"/>
                  </a:solidFill>
                </a:rPr>
                <a:t>「縦糸」（世代・分野・目的別の組織）</a:t>
              </a:r>
              <a:endParaRPr lang="ja-JP" altLang="en-US" sz="2400" dirty="0">
                <a:solidFill>
                  <a:srgbClr val="0033CC"/>
                </a:solidFill>
              </a:endParaRPr>
            </a:p>
          </p:txBody>
        </p:sp>
        <p:sp>
          <p:nvSpPr>
            <p:cNvPr id="17" name="Rectangle 12"/>
            <p:cNvSpPr>
              <a:spLocks noChangeArrowheads="1"/>
            </p:cNvSpPr>
            <p:nvPr/>
          </p:nvSpPr>
          <p:spPr bwMode="auto">
            <a:xfrm>
              <a:off x="1234581"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18" name="Text Box 13"/>
            <p:cNvSpPr txBox="1">
              <a:spLocks noChangeArrowheads="1"/>
            </p:cNvSpPr>
            <p:nvPr/>
          </p:nvSpPr>
          <p:spPr bwMode="auto">
            <a:xfrm>
              <a:off x="1215273" y="1861249"/>
              <a:ext cx="492443" cy="3535583"/>
            </a:xfrm>
            <a:prstGeom prst="rect">
              <a:avLst/>
            </a:prstGeom>
            <a:noFill/>
            <a:ln w="9525">
              <a:noFill/>
              <a:miter lim="800000"/>
              <a:headEnd/>
              <a:tailEnd/>
            </a:ln>
            <a:effectLst/>
          </p:spPr>
          <p:txBody>
            <a:bodyPr vert="eaVert" wrap="none">
              <a:spAutoFit/>
            </a:bodyPr>
            <a:lstStyle/>
            <a:p>
              <a:r>
                <a:rPr lang="ja-JP" altLang="en-US" sz="2000" dirty="0" smtClean="0"/>
                <a:t>自治会長や民生委員・地区社協</a:t>
              </a:r>
              <a:endParaRPr lang="ja-JP" altLang="en-US" sz="2000" dirty="0"/>
            </a:p>
          </p:txBody>
        </p:sp>
        <p:sp>
          <p:nvSpPr>
            <p:cNvPr id="19" name="Rectangle 15"/>
            <p:cNvSpPr>
              <a:spLocks noChangeArrowheads="1"/>
            </p:cNvSpPr>
            <p:nvPr/>
          </p:nvSpPr>
          <p:spPr bwMode="auto">
            <a:xfrm>
              <a:off x="1740229"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20" name="Text Box 16"/>
            <p:cNvSpPr txBox="1">
              <a:spLocks noChangeArrowheads="1"/>
            </p:cNvSpPr>
            <p:nvPr/>
          </p:nvSpPr>
          <p:spPr bwMode="auto">
            <a:xfrm>
              <a:off x="1730447" y="1861249"/>
              <a:ext cx="492443" cy="3279103"/>
            </a:xfrm>
            <a:prstGeom prst="rect">
              <a:avLst/>
            </a:prstGeom>
            <a:noFill/>
            <a:ln w="9525">
              <a:noFill/>
              <a:miter lim="800000"/>
              <a:headEnd/>
              <a:tailEnd/>
            </a:ln>
            <a:effectLst/>
          </p:spPr>
          <p:txBody>
            <a:bodyPr vert="eaVert" wrap="none">
              <a:spAutoFit/>
            </a:bodyPr>
            <a:lstStyle/>
            <a:p>
              <a:r>
                <a:rPr lang="ja-JP" altLang="en-US" sz="2000" dirty="0" smtClean="0"/>
                <a:t>商工会や商店街・同業組合等</a:t>
              </a:r>
              <a:endParaRPr lang="ja-JP" altLang="en-US" sz="2000" dirty="0"/>
            </a:p>
          </p:txBody>
        </p:sp>
        <p:sp>
          <p:nvSpPr>
            <p:cNvPr id="21" name="Rectangle 18"/>
            <p:cNvSpPr>
              <a:spLocks noChangeArrowheads="1"/>
            </p:cNvSpPr>
            <p:nvPr/>
          </p:nvSpPr>
          <p:spPr bwMode="auto">
            <a:xfrm>
              <a:off x="222797"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22" name="Text Box 19"/>
            <p:cNvSpPr txBox="1">
              <a:spLocks noChangeArrowheads="1"/>
            </p:cNvSpPr>
            <p:nvPr/>
          </p:nvSpPr>
          <p:spPr bwMode="auto">
            <a:xfrm>
              <a:off x="203327" y="1861249"/>
              <a:ext cx="492443" cy="3221395"/>
            </a:xfrm>
            <a:prstGeom prst="rect">
              <a:avLst/>
            </a:prstGeom>
            <a:noFill/>
            <a:ln w="9525">
              <a:noFill/>
              <a:miter lim="800000"/>
              <a:headEnd/>
              <a:tailEnd/>
            </a:ln>
            <a:effectLst/>
          </p:spPr>
          <p:txBody>
            <a:bodyPr vert="eaVert" wrap="none">
              <a:spAutoFit/>
            </a:bodyPr>
            <a:lstStyle/>
            <a:p>
              <a:r>
                <a:rPr lang="ja-JP" altLang="en-US" sz="2000" dirty="0" smtClean="0"/>
                <a:t>青年団，婦人会，老人クラブ</a:t>
              </a:r>
              <a:endParaRPr lang="ja-JP" altLang="en-US" sz="2000" dirty="0"/>
            </a:p>
          </p:txBody>
        </p:sp>
        <p:sp>
          <p:nvSpPr>
            <p:cNvPr id="23" name="Rectangle 21"/>
            <p:cNvSpPr>
              <a:spLocks noChangeArrowheads="1"/>
            </p:cNvSpPr>
            <p:nvPr/>
          </p:nvSpPr>
          <p:spPr bwMode="auto">
            <a:xfrm>
              <a:off x="728641"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24" name="Text Box 22"/>
            <p:cNvSpPr txBox="1">
              <a:spLocks noChangeArrowheads="1"/>
            </p:cNvSpPr>
            <p:nvPr/>
          </p:nvSpPr>
          <p:spPr bwMode="auto">
            <a:xfrm>
              <a:off x="709192" y="1861249"/>
              <a:ext cx="492443" cy="3719929"/>
            </a:xfrm>
            <a:prstGeom prst="rect">
              <a:avLst/>
            </a:prstGeom>
            <a:noFill/>
            <a:ln w="9525">
              <a:noFill/>
              <a:miter lim="800000"/>
              <a:headEnd/>
              <a:tailEnd/>
            </a:ln>
            <a:effectLst/>
          </p:spPr>
          <p:txBody>
            <a:bodyPr vert="eaVert" wrap="none">
              <a:spAutoFit/>
            </a:bodyPr>
            <a:lstStyle/>
            <a:p>
              <a:r>
                <a:rPr lang="ja-JP" altLang="en-US" sz="2000" dirty="0" smtClean="0"/>
                <a:t>学校のＰＴＡや保育所の保護者会</a:t>
              </a:r>
              <a:endParaRPr lang="ja-JP" altLang="en-US" sz="2000" dirty="0"/>
            </a:p>
          </p:txBody>
        </p:sp>
        <p:sp>
          <p:nvSpPr>
            <p:cNvPr id="25" name="Rectangle 24"/>
            <p:cNvSpPr>
              <a:spLocks noChangeArrowheads="1"/>
            </p:cNvSpPr>
            <p:nvPr/>
          </p:nvSpPr>
          <p:spPr bwMode="auto">
            <a:xfrm>
              <a:off x="2246120"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26" name="Text Box 25"/>
            <p:cNvSpPr txBox="1">
              <a:spLocks noChangeArrowheads="1"/>
            </p:cNvSpPr>
            <p:nvPr/>
          </p:nvSpPr>
          <p:spPr bwMode="auto">
            <a:xfrm>
              <a:off x="2226787" y="1861249"/>
              <a:ext cx="492443" cy="3243837"/>
            </a:xfrm>
            <a:prstGeom prst="rect">
              <a:avLst/>
            </a:prstGeom>
            <a:noFill/>
            <a:ln w="9525">
              <a:noFill/>
              <a:miter lim="800000"/>
              <a:headEnd/>
              <a:tailEnd/>
            </a:ln>
            <a:effectLst/>
          </p:spPr>
          <p:txBody>
            <a:bodyPr vert="eaVert" wrap="none">
              <a:spAutoFit/>
            </a:bodyPr>
            <a:lstStyle/>
            <a:p>
              <a:r>
                <a:rPr lang="ja-JP" altLang="en-US" sz="2000" dirty="0" smtClean="0"/>
                <a:t>公民館長・生涯学習グループ</a:t>
              </a:r>
              <a:endParaRPr lang="ja-JP" altLang="en-US" sz="2000" dirty="0"/>
            </a:p>
          </p:txBody>
        </p:sp>
        <p:sp>
          <p:nvSpPr>
            <p:cNvPr id="27" name="Rectangle 27"/>
            <p:cNvSpPr>
              <a:spLocks noChangeArrowheads="1"/>
            </p:cNvSpPr>
            <p:nvPr/>
          </p:nvSpPr>
          <p:spPr bwMode="auto">
            <a:xfrm>
              <a:off x="2752106"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28" name="Text Box 28"/>
            <p:cNvSpPr txBox="1">
              <a:spLocks noChangeArrowheads="1"/>
            </p:cNvSpPr>
            <p:nvPr/>
          </p:nvSpPr>
          <p:spPr bwMode="auto">
            <a:xfrm>
              <a:off x="2732652" y="1861249"/>
              <a:ext cx="492443" cy="3056286"/>
            </a:xfrm>
            <a:prstGeom prst="rect">
              <a:avLst/>
            </a:prstGeom>
            <a:noFill/>
            <a:ln w="9525">
              <a:noFill/>
              <a:miter lim="800000"/>
              <a:headEnd/>
              <a:tailEnd/>
            </a:ln>
            <a:effectLst/>
          </p:spPr>
          <p:txBody>
            <a:bodyPr vert="eaVert" wrap="none">
              <a:spAutoFit/>
            </a:bodyPr>
            <a:lstStyle/>
            <a:p>
              <a:r>
                <a:rPr lang="ja-JP" altLang="en-US" sz="2000" dirty="0" smtClean="0"/>
                <a:t>歩こう会等の運動グループ</a:t>
              </a:r>
              <a:endParaRPr lang="ja-JP" altLang="en-US" sz="2000" dirty="0"/>
            </a:p>
          </p:txBody>
        </p:sp>
        <p:sp>
          <p:nvSpPr>
            <p:cNvPr id="29" name="Rectangle 30"/>
            <p:cNvSpPr>
              <a:spLocks noChangeArrowheads="1"/>
            </p:cNvSpPr>
            <p:nvPr/>
          </p:nvSpPr>
          <p:spPr bwMode="auto">
            <a:xfrm>
              <a:off x="4269713"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30" name="Text Box 31"/>
            <p:cNvSpPr txBox="1">
              <a:spLocks noChangeArrowheads="1"/>
            </p:cNvSpPr>
            <p:nvPr/>
          </p:nvSpPr>
          <p:spPr bwMode="auto">
            <a:xfrm>
              <a:off x="4250247" y="1861249"/>
              <a:ext cx="492443" cy="3577261"/>
            </a:xfrm>
            <a:prstGeom prst="rect">
              <a:avLst/>
            </a:prstGeom>
            <a:noFill/>
            <a:ln w="9525">
              <a:noFill/>
              <a:miter lim="800000"/>
              <a:headEnd/>
              <a:tailEnd/>
            </a:ln>
            <a:effectLst/>
          </p:spPr>
          <p:txBody>
            <a:bodyPr vert="eaVert" wrap="none">
              <a:spAutoFit/>
            </a:bodyPr>
            <a:lstStyle/>
            <a:p>
              <a:r>
                <a:rPr lang="ja-JP" altLang="en-US" sz="2000" dirty="0" smtClean="0"/>
                <a:t>糖尿病友の会等の自助グループ</a:t>
              </a:r>
              <a:endParaRPr lang="ja-JP" altLang="en-US" sz="2000" dirty="0"/>
            </a:p>
          </p:txBody>
        </p:sp>
        <p:sp>
          <p:nvSpPr>
            <p:cNvPr id="31" name="Rectangle 33"/>
            <p:cNvSpPr>
              <a:spLocks noChangeArrowheads="1"/>
            </p:cNvSpPr>
            <p:nvPr/>
          </p:nvSpPr>
          <p:spPr bwMode="auto">
            <a:xfrm>
              <a:off x="3258006"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32" name="Text Box 34"/>
            <p:cNvSpPr txBox="1">
              <a:spLocks noChangeArrowheads="1"/>
            </p:cNvSpPr>
            <p:nvPr/>
          </p:nvSpPr>
          <p:spPr bwMode="auto">
            <a:xfrm>
              <a:off x="3238517" y="1861249"/>
              <a:ext cx="492443" cy="2657138"/>
            </a:xfrm>
            <a:prstGeom prst="rect">
              <a:avLst/>
            </a:prstGeom>
            <a:noFill/>
            <a:ln w="9525">
              <a:noFill/>
              <a:miter lim="800000"/>
              <a:headEnd/>
              <a:tailEnd/>
            </a:ln>
            <a:effectLst/>
          </p:spPr>
          <p:txBody>
            <a:bodyPr vert="eaVert" wrap="none">
              <a:spAutoFit/>
            </a:bodyPr>
            <a:lstStyle/>
            <a:p>
              <a:r>
                <a:rPr lang="ja-JP" altLang="en-US" sz="2000" dirty="0" smtClean="0"/>
                <a:t>食生活改善推進協議会</a:t>
              </a:r>
              <a:endParaRPr lang="ja-JP" altLang="en-US" sz="2000" dirty="0"/>
            </a:p>
          </p:txBody>
        </p:sp>
        <p:sp>
          <p:nvSpPr>
            <p:cNvPr id="33" name="Rectangle 36"/>
            <p:cNvSpPr>
              <a:spLocks noChangeArrowheads="1"/>
            </p:cNvSpPr>
            <p:nvPr/>
          </p:nvSpPr>
          <p:spPr bwMode="auto">
            <a:xfrm>
              <a:off x="3764018" y="1000120"/>
              <a:ext cx="456677"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34" name="Text Box 37"/>
            <p:cNvSpPr txBox="1">
              <a:spLocks noChangeArrowheads="1"/>
            </p:cNvSpPr>
            <p:nvPr/>
          </p:nvSpPr>
          <p:spPr bwMode="auto">
            <a:xfrm>
              <a:off x="3753907" y="1861249"/>
              <a:ext cx="492443" cy="2366995"/>
            </a:xfrm>
            <a:prstGeom prst="rect">
              <a:avLst/>
            </a:prstGeom>
            <a:noFill/>
            <a:ln w="9525">
              <a:noFill/>
              <a:miter lim="800000"/>
              <a:headEnd/>
              <a:tailEnd/>
            </a:ln>
            <a:effectLst/>
          </p:spPr>
          <p:txBody>
            <a:bodyPr vert="eaVert" wrap="none">
              <a:spAutoFit/>
            </a:bodyPr>
            <a:lstStyle/>
            <a:p>
              <a:r>
                <a:rPr lang="ja-JP" altLang="en-US" sz="2000" dirty="0"/>
                <a:t>健康づくり推進員等</a:t>
              </a:r>
            </a:p>
          </p:txBody>
        </p:sp>
        <p:sp>
          <p:nvSpPr>
            <p:cNvPr id="40" name="Rectangle 12"/>
            <p:cNvSpPr>
              <a:spLocks noChangeArrowheads="1"/>
            </p:cNvSpPr>
            <p:nvPr/>
          </p:nvSpPr>
          <p:spPr bwMode="auto">
            <a:xfrm>
              <a:off x="4773102" y="1000120"/>
              <a:ext cx="456678" cy="5302726"/>
            </a:xfrm>
            <a:prstGeom prst="rect">
              <a:avLst/>
            </a:prstGeom>
            <a:solidFill>
              <a:schemeClr val="bg1">
                <a:alpha val="85000"/>
              </a:schemeClr>
            </a:solidFill>
            <a:ln w="9525">
              <a:solidFill>
                <a:schemeClr val="tx1"/>
              </a:solidFill>
              <a:miter lim="800000"/>
              <a:headEnd/>
              <a:tailEnd/>
            </a:ln>
            <a:effectLst/>
          </p:spPr>
          <p:txBody>
            <a:bodyPr wrap="none" anchor="ctr"/>
            <a:lstStyle/>
            <a:p>
              <a:pPr algn="ctr"/>
              <a:endParaRPr lang="ja-JP" altLang="ja-JP" sz="1200"/>
            </a:p>
          </p:txBody>
        </p:sp>
        <p:sp>
          <p:nvSpPr>
            <p:cNvPr id="43" name="Text Box 13"/>
            <p:cNvSpPr txBox="1">
              <a:spLocks noChangeArrowheads="1"/>
            </p:cNvSpPr>
            <p:nvPr/>
          </p:nvSpPr>
          <p:spPr bwMode="auto">
            <a:xfrm>
              <a:off x="4746584" y="1861249"/>
              <a:ext cx="492443" cy="3426579"/>
            </a:xfrm>
            <a:prstGeom prst="rect">
              <a:avLst/>
            </a:prstGeom>
            <a:noFill/>
            <a:ln w="9525">
              <a:noFill/>
              <a:miter lim="800000"/>
              <a:headEnd/>
              <a:tailEnd/>
            </a:ln>
            <a:effectLst/>
          </p:spPr>
          <p:txBody>
            <a:bodyPr vert="eaVert" wrap="none">
              <a:spAutoFit/>
            </a:bodyPr>
            <a:lstStyle/>
            <a:p>
              <a:r>
                <a:rPr lang="ja-JP" altLang="en-US" sz="2000" dirty="0" smtClean="0"/>
                <a:t>医師会・歯科医師会・薬剤師会</a:t>
              </a:r>
              <a:endParaRPr lang="ja-JP" altLang="en-US" sz="2000" dirty="0"/>
            </a:p>
          </p:txBody>
        </p:sp>
      </p:grpSp>
      <p:sp>
        <p:nvSpPr>
          <p:cNvPr id="41" name="テキスト ボックス 40"/>
          <p:cNvSpPr txBox="1"/>
          <p:nvPr/>
        </p:nvSpPr>
        <p:spPr>
          <a:xfrm>
            <a:off x="691763" y="270142"/>
            <a:ext cx="7808181" cy="707886"/>
          </a:xfrm>
          <a:prstGeom prst="rect">
            <a:avLst/>
          </a:prstGeom>
          <a:blipFill>
            <a:blip r:embed="rId3"/>
            <a:tile tx="0" ty="0" sx="100000" sy="100000" flip="none" algn="tl"/>
          </a:blipFill>
        </p:spPr>
        <p:txBody>
          <a:bodyPr wrap="square" rtlCol="0">
            <a:spAutoFit/>
          </a:bodyPr>
          <a:lstStyle/>
          <a:p>
            <a:pPr algn="ctr"/>
            <a:r>
              <a:rPr kumimoji="1" lang="ja-JP" altLang="en-US" sz="4000" dirty="0" smtClean="0">
                <a:solidFill>
                  <a:srgbClr val="FF33CC"/>
                </a:solidFill>
                <a:effectLst>
                  <a:outerShdw blurRad="38100" dist="38100" dir="2700000" algn="tl">
                    <a:srgbClr val="000000">
                      <a:alpha val="43137"/>
                    </a:srgbClr>
                  </a:outerShdw>
                </a:effectLst>
              </a:rPr>
              <a:t>活動の基盤（プラットフォーム）</a:t>
            </a:r>
            <a:endParaRPr kumimoji="1" lang="ja-JP" altLang="en-US" sz="4000" dirty="0">
              <a:solidFill>
                <a:srgbClr val="FF33CC"/>
              </a:solidFill>
              <a:effectLst>
                <a:outerShdw blurRad="38100" dist="38100" dir="2700000" algn="tl">
                  <a:srgbClr val="000000">
                    <a:alpha val="43137"/>
                  </a:srgbClr>
                </a:outerShdw>
              </a:effectLst>
            </a:endParaRPr>
          </a:p>
        </p:txBody>
      </p:sp>
      <p:sp>
        <p:nvSpPr>
          <p:cNvPr id="42" name="テキスト ボックス 41"/>
          <p:cNvSpPr txBox="1"/>
          <p:nvPr/>
        </p:nvSpPr>
        <p:spPr>
          <a:xfrm>
            <a:off x="6775686" y="-57001"/>
            <a:ext cx="2404826" cy="461665"/>
          </a:xfrm>
          <a:prstGeom prst="rect">
            <a:avLst/>
          </a:prstGeom>
          <a:noFill/>
        </p:spPr>
        <p:txBody>
          <a:bodyPr wrap="none" rtlCol="0">
            <a:spAutoFit/>
          </a:bodyPr>
          <a:lstStyle/>
          <a:p>
            <a:r>
              <a:rPr kumimoji="1" lang="ja-JP" altLang="en-US" sz="2400" dirty="0" smtClean="0">
                <a:latin typeface="+mn-ea"/>
              </a:rPr>
              <a:t>テキスト</a:t>
            </a:r>
            <a:r>
              <a:rPr kumimoji="1" lang="en-US" altLang="ja-JP" sz="2400" dirty="0" smtClean="0">
                <a:latin typeface="+mn-ea"/>
              </a:rPr>
              <a:t>71</a:t>
            </a:r>
            <a:r>
              <a:rPr kumimoji="1" lang="ja-JP" altLang="en-US" sz="2400" dirty="0" smtClean="0">
                <a:latin typeface="+mn-ea"/>
              </a:rPr>
              <a:t>ページ</a:t>
            </a:r>
            <a:endParaRPr kumimoji="1" lang="ja-JP" altLang="en-US" sz="2400" dirty="0">
              <a:latin typeface="+mn-ea"/>
            </a:endParaRPr>
          </a:p>
        </p:txBody>
      </p:sp>
    </p:spTree>
    <p:extLst>
      <p:ext uri="{BB962C8B-B14F-4D97-AF65-F5344CB8AC3E}">
        <p14:creationId xmlns:p14="http://schemas.microsoft.com/office/powerpoint/2010/main" val="301231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938"/>
            <a:ext cx="8229600" cy="1143000"/>
          </a:xfrm>
        </p:spPr>
        <p:txBody>
          <a:bodyPr>
            <a:normAutofit/>
          </a:bodyPr>
          <a:lstStyle/>
          <a:p>
            <a:r>
              <a:rPr kumimoji="1" lang="ja-JP" altLang="en-US" sz="3600" dirty="0" smtClean="0">
                <a:solidFill>
                  <a:srgbClr val="FF0000"/>
                </a:solidFill>
              </a:rPr>
              <a:t>本日の講義の内容</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927100"/>
            <a:ext cx="8597900" cy="5676900"/>
          </a:xfrm>
        </p:spPr>
        <p:txBody>
          <a:bodyPr>
            <a:noAutofit/>
          </a:bodyPr>
          <a:lstStyle/>
          <a:p>
            <a:pPr marL="514350" indent="-514350">
              <a:lnSpc>
                <a:spcPct val="120000"/>
              </a:lnSpc>
              <a:buFont typeface="+mj-ea"/>
              <a:buAutoNum type="circleNumDbPlain"/>
            </a:pPr>
            <a:r>
              <a:rPr lang="ja-JP" altLang="en-US" dirty="0">
                <a:solidFill>
                  <a:srgbClr val="0000FF"/>
                </a:solidFill>
              </a:rPr>
              <a:t>ソーシャル・キャピタルとは何か？</a:t>
            </a:r>
            <a:endParaRPr lang="en-US" altLang="ja-JP" dirty="0">
              <a:solidFill>
                <a:srgbClr val="0000FF"/>
              </a:solidFill>
            </a:endParaRPr>
          </a:p>
          <a:p>
            <a:pPr marL="514350" indent="-514350">
              <a:lnSpc>
                <a:spcPct val="120000"/>
              </a:lnSpc>
              <a:buFont typeface="+mj-ea"/>
              <a:buAutoNum type="circleNumDbPlain"/>
            </a:pPr>
            <a:r>
              <a:rPr lang="ja-JP" altLang="en-US" dirty="0">
                <a:solidFill>
                  <a:srgbClr val="0000FF"/>
                </a:solidFill>
              </a:rPr>
              <a:t>ソーシャル・キャピタル</a:t>
            </a:r>
            <a:r>
              <a:rPr lang="ja-JP" altLang="en-US" dirty="0" smtClean="0">
                <a:solidFill>
                  <a:srgbClr val="0000FF"/>
                </a:solidFill>
              </a:rPr>
              <a:t>の効用</a:t>
            </a:r>
            <a:endParaRPr lang="en-US" altLang="ja-JP" dirty="0" smtClean="0">
              <a:solidFill>
                <a:srgbClr val="0000FF"/>
              </a:solidFill>
            </a:endParaRPr>
          </a:p>
          <a:p>
            <a:pPr marL="514350" indent="-514350">
              <a:lnSpc>
                <a:spcPct val="120000"/>
              </a:lnSpc>
              <a:buFont typeface="+mj-ea"/>
              <a:buAutoNum type="circleNumDbPlain"/>
            </a:pPr>
            <a:r>
              <a:rPr kumimoji="1" lang="ja-JP" altLang="en-US" dirty="0">
                <a:solidFill>
                  <a:srgbClr val="0000FF"/>
                </a:solidFill>
              </a:rPr>
              <a:t>ソーシャル・キャピタルの類型</a:t>
            </a:r>
            <a:r>
              <a:rPr kumimoji="1" lang="ja-JP" altLang="en-US" dirty="0" smtClean="0">
                <a:solidFill>
                  <a:srgbClr val="0000FF"/>
                </a:solidFill>
              </a:rPr>
              <a:t>と測定</a:t>
            </a:r>
            <a:endParaRPr kumimoji="1" lang="en-US" altLang="ja-JP" dirty="0" smtClean="0">
              <a:solidFill>
                <a:srgbClr val="0000FF"/>
              </a:solidFill>
            </a:endParaRPr>
          </a:p>
          <a:p>
            <a:pPr marL="514350" indent="-514350">
              <a:lnSpc>
                <a:spcPct val="120000"/>
              </a:lnSpc>
              <a:buFont typeface="+mj-ea"/>
              <a:buAutoNum type="circleNumDbPlain"/>
            </a:pPr>
            <a:r>
              <a:rPr lang="ja-JP" altLang="en-US" dirty="0">
                <a:solidFill>
                  <a:srgbClr val="0000FF"/>
                </a:solidFill>
              </a:rPr>
              <a:t>保健</a:t>
            </a:r>
            <a:r>
              <a:rPr lang="ja-JP" altLang="en-US" dirty="0" smtClean="0">
                <a:solidFill>
                  <a:srgbClr val="0000FF"/>
                </a:solidFill>
              </a:rPr>
              <a:t>活動におけるソーシャル・キャピタル</a:t>
            </a:r>
            <a:endParaRPr kumimoji="1" lang="en-US" altLang="ja-JP" dirty="0" smtClean="0">
              <a:solidFill>
                <a:srgbClr val="0000FF"/>
              </a:solidFill>
            </a:endParaRPr>
          </a:p>
          <a:p>
            <a:pPr marL="514350" indent="-514350">
              <a:lnSpc>
                <a:spcPct val="120000"/>
              </a:lnSpc>
              <a:buFont typeface="+mj-ea"/>
              <a:buAutoNum type="circleNumDbPlain"/>
            </a:pPr>
            <a:r>
              <a:rPr lang="ja-JP" altLang="en-US" dirty="0" smtClean="0">
                <a:solidFill>
                  <a:srgbClr val="0000FF"/>
                </a:solidFill>
              </a:rPr>
              <a:t>ソーシャル</a:t>
            </a:r>
            <a:r>
              <a:rPr lang="ja-JP" altLang="en-US" dirty="0">
                <a:solidFill>
                  <a:srgbClr val="0000FF"/>
                </a:solidFill>
              </a:rPr>
              <a:t>・キャピタルと住民</a:t>
            </a:r>
            <a:r>
              <a:rPr lang="ja-JP" altLang="en-US" dirty="0" smtClean="0">
                <a:solidFill>
                  <a:srgbClr val="0000FF"/>
                </a:solidFill>
              </a:rPr>
              <a:t>組織活動</a:t>
            </a:r>
            <a:endParaRPr lang="en-US" altLang="ja-JP" dirty="0" smtClean="0">
              <a:solidFill>
                <a:srgbClr val="0000FF"/>
              </a:solidFill>
            </a:endParaRPr>
          </a:p>
          <a:p>
            <a:pPr marL="514350" indent="-514350">
              <a:lnSpc>
                <a:spcPct val="120000"/>
              </a:lnSpc>
              <a:buFont typeface="+mj-ea"/>
              <a:buAutoNum type="circleNumDbPlain"/>
            </a:pPr>
            <a:r>
              <a:rPr lang="ja-JP" altLang="en-US" dirty="0">
                <a:solidFill>
                  <a:srgbClr val="FF33CC"/>
                </a:solidFill>
                <a:effectLst>
                  <a:outerShdw blurRad="38100" dist="38100" dir="2700000" algn="tl">
                    <a:srgbClr val="000000">
                      <a:alpha val="43137"/>
                    </a:srgbClr>
                  </a:outerShdw>
                </a:effectLst>
              </a:rPr>
              <a:t>住民組織と行政との関係</a:t>
            </a:r>
            <a:endParaRPr lang="en-US" altLang="ja-JP" dirty="0">
              <a:solidFill>
                <a:srgbClr val="FF33CC"/>
              </a:solidFill>
              <a:effectLst>
                <a:outerShdw blurRad="38100" dist="38100" dir="2700000" algn="tl">
                  <a:srgbClr val="000000">
                    <a:alpha val="43137"/>
                  </a:srgbClr>
                </a:outerShdw>
              </a:effectLst>
            </a:endParaRPr>
          </a:p>
          <a:p>
            <a:pPr marL="514350" indent="-514350">
              <a:lnSpc>
                <a:spcPct val="120000"/>
              </a:lnSpc>
              <a:buFont typeface="+mj-ea"/>
              <a:buAutoNum type="circleNumDbPlain"/>
            </a:pPr>
            <a:r>
              <a:rPr lang="ja-JP" altLang="en-US" dirty="0" smtClean="0">
                <a:solidFill>
                  <a:srgbClr val="0000FF"/>
                </a:solidFill>
              </a:rPr>
              <a:t>ソーシャル</a:t>
            </a:r>
            <a:r>
              <a:rPr lang="ja-JP" altLang="en-US" dirty="0">
                <a:solidFill>
                  <a:srgbClr val="0000FF"/>
                </a:solidFill>
              </a:rPr>
              <a:t>・キャピタル</a:t>
            </a:r>
            <a:r>
              <a:rPr lang="ja-JP" altLang="en-US" dirty="0" smtClean="0">
                <a:solidFill>
                  <a:srgbClr val="0000FF"/>
                </a:solidFill>
              </a:rPr>
              <a:t>と</a:t>
            </a:r>
            <a:r>
              <a:rPr lang="ja-JP" altLang="en-US" dirty="0">
                <a:solidFill>
                  <a:srgbClr val="0000FF"/>
                </a:solidFill>
              </a:rPr>
              <a:t>ヘルスプロモーション</a:t>
            </a:r>
            <a:endParaRPr kumimoji="1" lang="ja-JP" altLang="en-US" dirty="0">
              <a:solidFill>
                <a:srgbClr val="0000FF"/>
              </a:solidFill>
            </a:endParaRPr>
          </a:p>
        </p:txBody>
      </p:sp>
    </p:spTree>
    <p:extLst>
      <p:ext uri="{BB962C8B-B14F-4D97-AF65-F5344CB8AC3E}">
        <p14:creationId xmlns:p14="http://schemas.microsoft.com/office/powerpoint/2010/main" val="4666361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284"/>
            <a:ext cx="8229600" cy="1143000"/>
          </a:xfrm>
        </p:spPr>
        <p:txBody>
          <a:bodyPr>
            <a:normAutofit/>
          </a:bodyPr>
          <a:lstStyle/>
          <a:p>
            <a:r>
              <a:rPr kumimoji="1" lang="ja-JP" altLang="en-US" sz="3600" dirty="0" smtClean="0">
                <a:solidFill>
                  <a:srgbClr val="FF0000"/>
                </a:solidFill>
              </a:rPr>
              <a:t>住民組織と行政との関係</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881724"/>
            <a:ext cx="8229600" cy="6335504"/>
          </a:xfrm>
          <a:ln>
            <a:noFill/>
          </a:ln>
        </p:spPr>
        <p:txBody>
          <a:bodyPr>
            <a:noAutofit/>
          </a:bodyPr>
          <a:lstStyle/>
          <a:p>
            <a:pPr>
              <a:lnSpc>
                <a:spcPts val="4000"/>
              </a:lnSpc>
            </a:pPr>
            <a:r>
              <a:rPr lang="ja-JP" altLang="ja-JP" sz="2800" dirty="0" smtClean="0">
                <a:solidFill>
                  <a:srgbClr val="0000FF"/>
                </a:solidFill>
              </a:rPr>
              <a:t>健康づくり</a:t>
            </a:r>
            <a:r>
              <a:rPr lang="ja-JP" altLang="ja-JP" sz="2800" dirty="0">
                <a:solidFill>
                  <a:srgbClr val="0000FF"/>
                </a:solidFill>
              </a:rPr>
              <a:t>推進員等の活動</a:t>
            </a:r>
            <a:r>
              <a:rPr lang="ja-JP" altLang="ja-JP" sz="2800" dirty="0" smtClean="0">
                <a:solidFill>
                  <a:srgbClr val="0000FF"/>
                </a:solidFill>
              </a:rPr>
              <a:t>内容</a:t>
            </a:r>
            <a:r>
              <a:rPr lang="ja-JP" altLang="en-US" sz="2800" dirty="0" smtClean="0">
                <a:solidFill>
                  <a:schemeClr val="tx1">
                    <a:lumMod val="75000"/>
                    <a:lumOff val="25000"/>
                  </a:schemeClr>
                </a:solidFill>
              </a:rPr>
              <a:t>（平成</a:t>
            </a:r>
            <a:r>
              <a:rPr lang="en-US" altLang="ja-JP" sz="2800" dirty="0" smtClean="0">
                <a:solidFill>
                  <a:schemeClr val="tx1">
                    <a:lumMod val="75000"/>
                    <a:lumOff val="25000"/>
                  </a:schemeClr>
                </a:solidFill>
                <a:latin typeface="+mj-ea"/>
                <a:ea typeface="+mj-ea"/>
              </a:rPr>
              <a:t>25</a:t>
            </a:r>
            <a:r>
              <a:rPr lang="ja-JP" altLang="en-US" sz="2800" dirty="0" smtClean="0">
                <a:solidFill>
                  <a:schemeClr val="tx1">
                    <a:lumMod val="75000"/>
                    <a:lumOff val="25000"/>
                  </a:schemeClr>
                </a:solidFill>
              </a:rPr>
              <a:t>年度調査）</a:t>
            </a:r>
            <a:r>
              <a:rPr lang="en-US" altLang="ja-JP" sz="2800" dirty="0" smtClean="0">
                <a:solidFill>
                  <a:schemeClr val="tx1">
                    <a:lumMod val="75000"/>
                    <a:lumOff val="25000"/>
                  </a:schemeClr>
                </a:solidFill>
              </a:rPr>
              <a:t/>
            </a:r>
            <a:br>
              <a:rPr lang="en-US" altLang="ja-JP" sz="2800" dirty="0" smtClean="0">
                <a:solidFill>
                  <a:schemeClr val="tx1">
                    <a:lumMod val="75000"/>
                    <a:lumOff val="25000"/>
                  </a:schemeClr>
                </a:solidFill>
              </a:rPr>
            </a:br>
            <a:r>
              <a:rPr lang="ja-JP" altLang="en-US" sz="2800" dirty="0" smtClean="0">
                <a:solidFill>
                  <a:srgbClr val="FF33CC"/>
                </a:solidFill>
              </a:rPr>
              <a:t>　　</a:t>
            </a:r>
            <a:r>
              <a:rPr lang="ja-JP" altLang="ja-JP" sz="2800" dirty="0" smtClean="0">
                <a:solidFill>
                  <a:srgbClr val="FF33CC"/>
                </a:solidFill>
              </a:rPr>
              <a:t>健</a:t>
            </a:r>
            <a:r>
              <a:rPr lang="ja-JP" altLang="ja-JP" sz="2800" dirty="0">
                <a:solidFill>
                  <a:srgbClr val="FF33CC"/>
                </a:solidFill>
              </a:rPr>
              <a:t>診受診</a:t>
            </a:r>
            <a:r>
              <a:rPr lang="ja-JP" altLang="ja-JP" sz="2800" dirty="0" smtClean="0">
                <a:solidFill>
                  <a:srgbClr val="FF33CC"/>
                </a:solidFill>
              </a:rPr>
              <a:t>勧奨</a:t>
            </a:r>
            <a:r>
              <a:rPr lang="en-US" altLang="ja-JP" sz="2800" dirty="0" smtClean="0">
                <a:solidFill>
                  <a:srgbClr val="FF33CC"/>
                </a:solidFill>
              </a:rPr>
              <a:t>				76.0</a:t>
            </a:r>
            <a:r>
              <a:rPr lang="ja-JP" altLang="ja-JP" sz="2800" dirty="0" smtClean="0">
                <a:solidFill>
                  <a:srgbClr val="FF33CC"/>
                </a:solidFill>
              </a:rPr>
              <a:t>％</a:t>
            </a:r>
            <a:r>
              <a:rPr lang="en-US" altLang="ja-JP" sz="2800" dirty="0" smtClean="0">
                <a:solidFill>
                  <a:srgbClr val="FF33CC"/>
                </a:solidFill>
              </a:rPr>
              <a:t/>
            </a:r>
            <a:br>
              <a:rPr lang="en-US" altLang="ja-JP" sz="2800" dirty="0" smtClean="0">
                <a:solidFill>
                  <a:srgbClr val="FF33CC"/>
                </a:solidFill>
              </a:rPr>
            </a:br>
            <a:r>
              <a:rPr lang="ja-JP" altLang="en-US" sz="2800" dirty="0" smtClean="0">
                <a:solidFill>
                  <a:srgbClr val="FF33CC"/>
                </a:solidFill>
              </a:rPr>
              <a:t>　　</a:t>
            </a:r>
            <a:r>
              <a:rPr lang="ja-JP" altLang="ja-JP" sz="2800" dirty="0" smtClean="0">
                <a:solidFill>
                  <a:srgbClr val="FF33CC"/>
                </a:solidFill>
              </a:rPr>
              <a:t>啓発資料</a:t>
            </a:r>
            <a:r>
              <a:rPr lang="ja-JP" altLang="ja-JP" sz="2800" dirty="0">
                <a:solidFill>
                  <a:srgbClr val="FF33CC"/>
                </a:solidFill>
              </a:rPr>
              <a:t>の</a:t>
            </a:r>
            <a:r>
              <a:rPr lang="ja-JP" altLang="ja-JP" sz="2800" dirty="0" smtClean="0">
                <a:solidFill>
                  <a:srgbClr val="FF33CC"/>
                </a:solidFill>
              </a:rPr>
              <a:t>配布</a:t>
            </a:r>
            <a:r>
              <a:rPr lang="en-US" altLang="ja-JP" sz="2800" dirty="0" smtClean="0">
                <a:solidFill>
                  <a:srgbClr val="FF33CC"/>
                </a:solidFill>
              </a:rPr>
              <a:t>				68.0</a:t>
            </a:r>
            <a:r>
              <a:rPr lang="ja-JP" altLang="ja-JP" sz="2800" dirty="0" smtClean="0">
                <a:solidFill>
                  <a:srgbClr val="FF33CC"/>
                </a:solidFill>
              </a:rPr>
              <a:t>％</a:t>
            </a:r>
            <a:r>
              <a:rPr lang="en-US" altLang="ja-JP" sz="2800" dirty="0" smtClean="0">
                <a:solidFill>
                  <a:srgbClr val="FF33CC"/>
                </a:solidFill>
              </a:rPr>
              <a:t/>
            </a:r>
            <a:br>
              <a:rPr lang="en-US" altLang="ja-JP" sz="2800" dirty="0" smtClean="0">
                <a:solidFill>
                  <a:srgbClr val="FF33CC"/>
                </a:solidFill>
              </a:rPr>
            </a:br>
            <a:r>
              <a:rPr lang="ja-JP" altLang="en-US" sz="2800" dirty="0" smtClean="0">
                <a:solidFill>
                  <a:srgbClr val="FF33CC"/>
                </a:solidFill>
              </a:rPr>
              <a:t>　　</a:t>
            </a:r>
            <a:r>
              <a:rPr lang="ja-JP" altLang="ja-JP" sz="2800" dirty="0" smtClean="0">
                <a:solidFill>
                  <a:srgbClr val="FF33CC"/>
                </a:solidFill>
              </a:rPr>
              <a:t>地区</a:t>
            </a:r>
            <a:r>
              <a:rPr lang="ja-JP" altLang="ja-JP" sz="2800" dirty="0">
                <a:solidFill>
                  <a:srgbClr val="FF33CC"/>
                </a:solidFill>
              </a:rPr>
              <a:t>の行事等と連携した</a:t>
            </a:r>
            <a:r>
              <a:rPr lang="ja-JP" altLang="ja-JP" sz="2800" dirty="0" smtClean="0">
                <a:solidFill>
                  <a:srgbClr val="FF33CC"/>
                </a:solidFill>
              </a:rPr>
              <a:t>健康づくり</a:t>
            </a:r>
            <a:r>
              <a:rPr lang="en-US" altLang="ja-JP" sz="2800" dirty="0" smtClean="0">
                <a:solidFill>
                  <a:srgbClr val="FF33CC"/>
                </a:solidFill>
              </a:rPr>
              <a:t>	62.8</a:t>
            </a:r>
            <a:r>
              <a:rPr lang="ja-JP" altLang="ja-JP" sz="2800" dirty="0" smtClean="0">
                <a:solidFill>
                  <a:srgbClr val="FF33CC"/>
                </a:solidFill>
              </a:rPr>
              <a:t>％</a:t>
            </a:r>
            <a:r>
              <a:rPr lang="en-US" altLang="ja-JP" sz="2800" dirty="0" smtClean="0">
                <a:solidFill>
                  <a:srgbClr val="FF33CC"/>
                </a:solidFill>
              </a:rPr>
              <a:t/>
            </a:r>
            <a:br>
              <a:rPr lang="en-US" altLang="ja-JP" sz="2800" dirty="0" smtClean="0">
                <a:solidFill>
                  <a:srgbClr val="FF33CC"/>
                </a:solidFill>
              </a:rPr>
            </a:br>
            <a:r>
              <a:rPr lang="ja-JP" altLang="en-US" sz="2800" dirty="0" smtClean="0">
                <a:solidFill>
                  <a:srgbClr val="FF33CC"/>
                </a:solidFill>
              </a:rPr>
              <a:t>　　</a:t>
            </a:r>
            <a:r>
              <a:rPr lang="ja-JP" altLang="ja-JP" sz="2800" dirty="0" smtClean="0">
                <a:solidFill>
                  <a:srgbClr val="FF33CC"/>
                </a:solidFill>
              </a:rPr>
              <a:t>健康づくり</a:t>
            </a:r>
            <a:r>
              <a:rPr lang="ja-JP" altLang="ja-JP" sz="2800" dirty="0">
                <a:solidFill>
                  <a:srgbClr val="FF33CC"/>
                </a:solidFill>
              </a:rPr>
              <a:t>イベントの運営</a:t>
            </a:r>
            <a:r>
              <a:rPr lang="ja-JP" altLang="ja-JP" sz="2800" dirty="0" smtClean="0">
                <a:solidFill>
                  <a:srgbClr val="FF33CC"/>
                </a:solidFill>
              </a:rPr>
              <a:t>支援</a:t>
            </a:r>
            <a:r>
              <a:rPr lang="en-US" altLang="ja-JP" sz="2800" dirty="0" smtClean="0">
                <a:solidFill>
                  <a:srgbClr val="FF33CC"/>
                </a:solidFill>
              </a:rPr>
              <a:t>		61.7</a:t>
            </a:r>
            <a:r>
              <a:rPr lang="ja-JP" altLang="ja-JP" sz="2800" dirty="0" smtClean="0">
                <a:solidFill>
                  <a:srgbClr val="FF33CC"/>
                </a:solidFill>
              </a:rPr>
              <a:t>％</a:t>
            </a:r>
            <a:r>
              <a:rPr lang="en-US" altLang="ja-JP" sz="2800" dirty="0" smtClean="0">
                <a:solidFill>
                  <a:srgbClr val="FF33CC"/>
                </a:solidFill>
              </a:rPr>
              <a:t/>
            </a:r>
            <a:br>
              <a:rPr lang="en-US" altLang="ja-JP" sz="2800" dirty="0" smtClean="0">
                <a:solidFill>
                  <a:srgbClr val="FF33CC"/>
                </a:solidFill>
              </a:rPr>
            </a:br>
            <a:r>
              <a:rPr lang="ja-JP" altLang="en-US" sz="2800" dirty="0" smtClean="0">
                <a:solidFill>
                  <a:srgbClr val="FF33CC"/>
                </a:solidFill>
              </a:rPr>
              <a:t>　　</a:t>
            </a:r>
            <a:r>
              <a:rPr lang="ja-JP" altLang="ja-JP" sz="2800" dirty="0" smtClean="0">
                <a:solidFill>
                  <a:srgbClr val="FF33CC"/>
                </a:solidFill>
              </a:rPr>
              <a:t>地域</a:t>
            </a:r>
            <a:r>
              <a:rPr lang="ja-JP" altLang="ja-JP" sz="2800" dirty="0">
                <a:solidFill>
                  <a:srgbClr val="FF33CC"/>
                </a:solidFill>
              </a:rPr>
              <a:t>の健康教室等の企画や</a:t>
            </a:r>
            <a:r>
              <a:rPr lang="ja-JP" altLang="ja-JP" sz="2800" dirty="0" smtClean="0">
                <a:solidFill>
                  <a:srgbClr val="FF33CC"/>
                </a:solidFill>
              </a:rPr>
              <a:t>運営</a:t>
            </a:r>
            <a:r>
              <a:rPr lang="en-US" altLang="ja-JP" sz="2800" dirty="0" smtClean="0">
                <a:solidFill>
                  <a:srgbClr val="FF33CC"/>
                </a:solidFill>
              </a:rPr>
              <a:t>	58.4</a:t>
            </a:r>
            <a:r>
              <a:rPr lang="ja-JP" altLang="ja-JP" sz="2800" dirty="0" smtClean="0">
                <a:solidFill>
                  <a:srgbClr val="FF33CC"/>
                </a:solidFill>
              </a:rPr>
              <a:t>％</a:t>
            </a:r>
            <a:r>
              <a:rPr lang="en-US" altLang="ja-JP" sz="2800" dirty="0" smtClean="0">
                <a:solidFill>
                  <a:srgbClr val="FF33CC"/>
                </a:solidFill>
              </a:rPr>
              <a:t/>
            </a:r>
            <a:br>
              <a:rPr lang="en-US" altLang="ja-JP" sz="2800" dirty="0" smtClean="0">
                <a:solidFill>
                  <a:srgbClr val="FF33CC"/>
                </a:solidFill>
              </a:rPr>
            </a:br>
            <a:r>
              <a:rPr lang="ja-JP" altLang="en-US" sz="2800" dirty="0" smtClean="0">
                <a:solidFill>
                  <a:srgbClr val="FF33CC"/>
                </a:solidFill>
              </a:rPr>
              <a:t>　　</a:t>
            </a:r>
            <a:r>
              <a:rPr lang="ja-JP" altLang="ja-JP" sz="2800" dirty="0" smtClean="0">
                <a:solidFill>
                  <a:srgbClr val="FF33CC"/>
                </a:solidFill>
              </a:rPr>
              <a:t>声かけ</a:t>
            </a:r>
            <a:r>
              <a:rPr lang="ja-JP" altLang="ja-JP" sz="2800" dirty="0">
                <a:solidFill>
                  <a:srgbClr val="FF33CC"/>
                </a:solidFill>
              </a:rPr>
              <a:t>・</a:t>
            </a:r>
            <a:r>
              <a:rPr lang="ja-JP" altLang="ja-JP" sz="2800" dirty="0" smtClean="0">
                <a:solidFill>
                  <a:srgbClr val="FF33CC"/>
                </a:solidFill>
              </a:rPr>
              <a:t>訪問</a:t>
            </a:r>
            <a:r>
              <a:rPr lang="en-US" altLang="ja-JP" sz="2800" dirty="0" smtClean="0">
                <a:solidFill>
                  <a:srgbClr val="FF33CC"/>
                </a:solidFill>
              </a:rPr>
              <a:t>				51.0</a:t>
            </a:r>
            <a:r>
              <a:rPr lang="ja-JP" altLang="ja-JP" sz="2800" dirty="0" smtClean="0">
                <a:solidFill>
                  <a:srgbClr val="FF33CC"/>
                </a:solidFill>
              </a:rPr>
              <a:t>％</a:t>
            </a:r>
            <a:endParaRPr lang="ja-JP" altLang="ja-JP" sz="2800" dirty="0">
              <a:solidFill>
                <a:srgbClr val="FF33CC"/>
              </a:solidFill>
            </a:endParaRPr>
          </a:p>
          <a:p>
            <a:pPr>
              <a:lnSpc>
                <a:spcPts val="4000"/>
              </a:lnSpc>
            </a:pPr>
            <a:r>
              <a:rPr lang="ja-JP" altLang="ja-JP" sz="2800" dirty="0" smtClean="0">
                <a:solidFill>
                  <a:srgbClr val="0000FF"/>
                </a:solidFill>
              </a:rPr>
              <a:t>健</a:t>
            </a:r>
            <a:r>
              <a:rPr lang="ja-JP" altLang="ja-JP" sz="2800" dirty="0">
                <a:solidFill>
                  <a:srgbClr val="0000FF"/>
                </a:solidFill>
              </a:rPr>
              <a:t>診受診勧奨や</a:t>
            </a:r>
            <a:r>
              <a:rPr lang="ja-JP" altLang="ja-JP" sz="2800" dirty="0" smtClean="0">
                <a:solidFill>
                  <a:srgbClr val="0000FF"/>
                </a:solidFill>
              </a:rPr>
              <a:t>啓発資料</a:t>
            </a:r>
            <a:r>
              <a:rPr lang="ja-JP" altLang="ja-JP" sz="2800" dirty="0">
                <a:solidFill>
                  <a:srgbClr val="0000FF"/>
                </a:solidFill>
              </a:rPr>
              <a:t>の</a:t>
            </a:r>
            <a:r>
              <a:rPr lang="ja-JP" altLang="ja-JP" sz="2800" dirty="0" smtClean="0">
                <a:solidFill>
                  <a:srgbClr val="0000FF"/>
                </a:solidFill>
              </a:rPr>
              <a:t>配布，イベント</a:t>
            </a:r>
            <a:r>
              <a:rPr lang="ja-JP" altLang="ja-JP" sz="2800" dirty="0">
                <a:solidFill>
                  <a:srgbClr val="0000FF"/>
                </a:solidFill>
              </a:rPr>
              <a:t>の運営</a:t>
            </a:r>
            <a:r>
              <a:rPr lang="ja-JP" altLang="ja-JP" sz="2800" dirty="0" smtClean="0">
                <a:solidFill>
                  <a:srgbClr val="0000FF"/>
                </a:solidFill>
              </a:rPr>
              <a:t>支援</a:t>
            </a:r>
            <a:r>
              <a:rPr lang="ja-JP" altLang="en-US" sz="2800" dirty="0" smtClean="0">
                <a:solidFill>
                  <a:srgbClr val="0000FF"/>
                </a:solidFill>
              </a:rPr>
              <a:t>といった手段的・定型的</a:t>
            </a:r>
            <a:r>
              <a:rPr lang="ja-JP" altLang="en-US" sz="2800" dirty="0">
                <a:solidFill>
                  <a:srgbClr val="0000FF"/>
                </a:solidFill>
              </a:rPr>
              <a:t>な</a:t>
            </a:r>
            <a:r>
              <a:rPr lang="ja-JP" altLang="en-US" sz="2800" dirty="0" smtClean="0">
                <a:solidFill>
                  <a:srgbClr val="0000FF"/>
                </a:solidFill>
              </a:rPr>
              <a:t>活動は住民組織を行政の</a:t>
            </a:r>
            <a:r>
              <a:rPr lang="ja-JP" altLang="ja-JP" sz="2800" dirty="0" smtClean="0">
                <a:solidFill>
                  <a:srgbClr val="0000FF"/>
                </a:solidFill>
              </a:rPr>
              <a:t>「</a:t>
            </a:r>
            <a:r>
              <a:rPr lang="ja-JP" altLang="ja-JP" sz="2800" dirty="0">
                <a:solidFill>
                  <a:srgbClr val="0000FF"/>
                </a:solidFill>
              </a:rPr>
              <a:t>手足」と</a:t>
            </a:r>
            <a:r>
              <a:rPr lang="ja-JP" altLang="ja-JP" sz="2800" dirty="0" smtClean="0">
                <a:solidFill>
                  <a:srgbClr val="0000FF"/>
                </a:solidFill>
              </a:rPr>
              <a:t>位置づけ</a:t>
            </a:r>
            <a:r>
              <a:rPr lang="ja-JP" altLang="en-US" sz="2800" dirty="0" smtClean="0">
                <a:solidFill>
                  <a:srgbClr val="0000FF"/>
                </a:solidFill>
              </a:rPr>
              <a:t>るものであり</a:t>
            </a:r>
            <a:r>
              <a:rPr lang="ja-JP" altLang="ja-JP" sz="2800" dirty="0" smtClean="0">
                <a:solidFill>
                  <a:srgbClr val="0000FF"/>
                </a:solidFill>
              </a:rPr>
              <a:t>，</a:t>
            </a:r>
            <a:r>
              <a:rPr lang="ja-JP" altLang="en-US" sz="2800" dirty="0" smtClean="0">
                <a:solidFill>
                  <a:srgbClr val="0000FF"/>
                </a:solidFill>
              </a:rPr>
              <a:t>それだけでは，</a:t>
            </a:r>
            <a:r>
              <a:rPr lang="ja-JP" altLang="ja-JP" sz="2800" dirty="0" smtClean="0">
                <a:solidFill>
                  <a:srgbClr val="0000FF"/>
                </a:solidFill>
              </a:rPr>
              <a:t>住民</a:t>
            </a:r>
            <a:r>
              <a:rPr lang="ja-JP" altLang="ja-JP" sz="2800" dirty="0">
                <a:solidFill>
                  <a:srgbClr val="0000FF"/>
                </a:solidFill>
              </a:rPr>
              <a:t>が「やらされ感」を感じる</a:t>
            </a:r>
            <a:r>
              <a:rPr lang="ja-JP" altLang="ja-JP" sz="2800" dirty="0" smtClean="0">
                <a:solidFill>
                  <a:srgbClr val="0000FF"/>
                </a:solidFill>
              </a:rPr>
              <a:t>こと</a:t>
            </a:r>
            <a:r>
              <a:rPr lang="ja-JP" altLang="en-US" sz="2800" dirty="0" smtClean="0">
                <a:solidFill>
                  <a:srgbClr val="0000FF"/>
                </a:solidFill>
              </a:rPr>
              <a:t>も少なくない。</a:t>
            </a:r>
            <a:endParaRPr lang="en-US" altLang="ja-JP" sz="2800" dirty="0" smtClean="0">
              <a:solidFill>
                <a:srgbClr val="0000FF"/>
              </a:solidFill>
            </a:endParaRPr>
          </a:p>
        </p:txBody>
      </p:sp>
    </p:spTree>
    <p:extLst>
      <p:ext uri="{BB962C8B-B14F-4D97-AF65-F5344CB8AC3E}">
        <p14:creationId xmlns:p14="http://schemas.microsoft.com/office/powerpoint/2010/main" val="255654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143000" y="0"/>
            <a:ext cx="6693770" cy="6858000"/>
          </a:xfrm>
          <a:prstGeom prst="rect">
            <a:avLst/>
          </a:prstGeom>
        </p:spPr>
      </p:pic>
    </p:spTree>
    <p:extLst>
      <p:ext uri="{BB962C8B-B14F-4D97-AF65-F5344CB8AC3E}">
        <p14:creationId xmlns:p14="http://schemas.microsoft.com/office/powerpoint/2010/main" val="1749741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385982" y="261274"/>
            <a:ext cx="6675225" cy="646331"/>
          </a:xfrm>
          <a:prstGeom prst="rect">
            <a:avLst/>
          </a:prstGeom>
          <a:noFill/>
        </p:spPr>
        <p:txBody>
          <a:bodyPr wrap="none" rtlCol="0">
            <a:spAutoFit/>
          </a:bodyPr>
          <a:lstStyle/>
          <a:p>
            <a:r>
              <a:rPr kumimoji="1" lang="ja-JP" altLang="en-US" sz="3600" dirty="0" smtClean="0">
                <a:solidFill>
                  <a:srgbClr val="FF0000"/>
                </a:solidFill>
              </a:rPr>
              <a:t>住民が「やらされ感」を感じる理由</a:t>
            </a:r>
            <a:endParaRPr kumimoji="1" lang="ja-JP" altLang="en-US" sz="3600" dirty="0">
              <a:solidFill>
                <a:srgbClr val="FF0000"/>
              </a:solidFill>
            </a:endParaRPr>
          </a:p>
        </p:txBody>
      </p:sp>
      <p:grpSp>
        <p:nvGrpSpPr>
          <p:cNvPr id="14" name="グループ化 13"/>
          <p:cNvGrpSpPr/>
          <p:nvPr/>
        </p:nvGrpSpPr>
        <p:grpSpPr>
          <a:xfrm flipH="1">
            <a:off x="2841310" y="1149908"/>
            <a:ext cx="3528392" cy="1584176"/>
            <a:chOff x="1547664" y="4077072"/>
            <a:chExt cx="3528392" cy="1584176"/>
          </a:xfrm>
          <a:solidFill>
            <a:srgbClr val="FFFFCC"/>
          </a:solidFill>
        </p:grpSpPr>
        <p:sp>
          <p:nvSpPr>
            <p:cNvPr id="13" name="雲形吹き出し 12"/>
            <p:cNvSpPr/>
            <p:nvPr/>
          </p:nvSpPr>
          <p:spPr>
            <a:xfrm>
              <a:off x="1547664" y="4077072"/>
              <a:ext cx="3528392" cy="1584176"/>
            </a:xfrm>
            <a:prstGeom prst="cloudCallout">
              <a:avLst>
                <a:gd name="adj1" fmla="val 1036"/>
                <a:gd name="adj2" fmla="val -31"/>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3200" dirty="0">
                <a:solidFill>
                  <a:srgbClr val="0000FF"/>
                </a:solidFill>
              </a:endParaRPr>
            </a:p>
          </p:txBody>
        </p:sp>
        <p:sp>
          <p:nvSpPr>
            <p:cNvPr id="5" name="テキスト ボックス 4"/>
            <p:cNvSpPr txBox="1"/>
            <p:nvPr/>
          </p:nvSpPr>
          <p:spPr>
            <a:xfrm>
              <a:off x="1942860" y="4477030"/>
              <a:ext cx="2808312" cy="646331"/>
            </a:xfrm>
            <a:prstGeom prst="rect">
              <a:avLst/>
            </a:prstGeom>
            <a:grpFill/>
          </p:spPr>
          <p:txBody>
            <a:bodyPr wrap="square" rtlCol="0">
              <a:spAutoFit/>
            </a:bodyPr>
            <a:lstStyle/>
            <a:p>
              <a:r>
                <a:rPr kumimoji="1" lang="ja-JP" altLang="en-US" sz="3600" dirty="0" smtClean="0">
                  <a:solidFill>
                    <a:srgbClr val="0000FF"/>
                  </a:solidFill>
                </a:rPr>
                <a:t>「やらされ感」</a:t>
              </a:r>
              <a:endParaRPr kumimoji="1" lang="ja-JP" altLang="en-US" sz="3600" dirty="0">
                <a:solidFill>
                  <a:srgbClr val="0000FF"/>
                </a:solidFill>
              </a:endParaRPr>
            </a:p>
          </p:txBody>
        </p:sp>
      </p:grpSp>
      <p:grpSp>
        <p:nvGrpSpPr>
          <p:cNvPr id="7" name="グループ化 6"/>
          <p:cNvGrpSpPr/>
          <p:nvPr/>
        </p:nvGrpSpPr>
        <p:grpSpPr>
          <a:xfrm>
            <a:off x="155242" y="1716782"/>
            <a:ext cx="2664296" cy="1008112"/>
            <a:chOff x="155242" y="1716782"/>
            <a:chExt cx="2664296" cy="1008112"/>
          </a:xfrm>
        </p:grpSpPr>
        <p:sp>
          <p:nvSpPr>
            <p:cNvPr id="29" name="右矢印 28"/>
            <p:cNvSpPr/>
            <p:nvPr/>
          </p:nvSpPr>
          <p:spPr>
            <a:xfrm>
              <a:off x="2099458" y="2004814"/>
              <a:ext cx="720080" cy="288032"/>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55242" y="1716782"/>
              <a:ext cx="2232248" cy="1008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活動において，行政職員</a:t>
              </a:r>
              <a:r>
                <a:rPr lang="ja-JP" altLang="en-US" dirty="0" smtClean="0"/>
                <a:t>から適切</a:t>
              </a:r>
              <a:r>
                <a:rPr lang="ja-JP" altLang="en-US" dirty="0"/>
                <a:t>な支援が得られない</a:t>
              </a:r>
            </a:p>
          </p:txBody>
        </p:sp>
      </p:grpSp>
      <p:grpSp>
        <p:nvGrpSpPr>
          <p:cNvPr id="4" name="グループ化 3"/>
          <p:cNvGrpSpPr/>
          <p:nvPr/>
        </p:nvGrpSpPr>
        <p:grpSpPr>
          <a:xfrm>
            <a:off x="3611626" y="4093046"/>
            <a:ext cx="5400600" cy="2088232"/>
            <a:chOff x="3611626" y="4093046"/>
            <a:chExt cx="5400600" cy="2088232"/>
          </a:xfrm>
        </p:grpSpPr>
        <p:sp>
          <p:nvSpPr>
            <p:cNvPr id="33" name="屈折矢印 32"/>
            <p:cNvSpPr/>
            <p:nvPr/>
          </p:nvSpPr>
          <p:spPr>
            <a:xfrm flipH="1">
              <a:off x="4403714" y="4165054"/>
              <a:ext cx="648072" cy="648072"/>
            </a:xfrm>
            <a:prstGeom prst="bentUp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187690" y="4597102"/>
              <a:ext cx="2160240"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活動</a:t>
              </a:r>
              <a:r>
                <a:rPr lang="ja-JP" altLang="en-US" dirty="0" smtClean="0"/>
                <a:t>において公平性が求められる</a:t>
              </a:r>
              <a:endParaRPr lang="ja-JP" altLang="en-US" dirty="0"/>
            </a:p>
          </p:txBody>
        </p:sp>
        <p:sp>
          <p:nvSpPr>
            <p:cNvPr id="25" name="右矢印 24"/>
            <p:cNvSpPr/>
            <p:nvPr/>
          </p:nvSpPr>
          <p:spPr>
            <a:xfrm rot="10800000">
              <a:off x="6347930" y="4813126"/>
              <a:ext cx="720080" cy="288032"/>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0800000">
              <a:off x="6347931" y="5605213"/>
              <a:ext cx="720080" cy="288032"/>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923994" y="4813126"/>
              <a:ext cx="2088232" cy="1080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smtClean="0"/>
                <a:t>地域住民から行政</a:t>
              </a:r>
              <a:endParaRPr lang="en-US" altLang="ja-JP" dirty="0" smtClean="0"/>
            </a:p>
            <a:p>
              <a:r>
                <a:rPr lang="ja-JP" altLang="en-US" dirty="0" smtClean="0"/>
                <a:t>サービスの延長と</a:t>
              </a:r>
              <a:endParaRPr lang="en-US" altLang="ja-JP" dirty="0" smtClean="0"/>
            </a:p>
            <a:p>
              <a:r>
                <a:rPr lang="ja-JP" altLang="en-US" dirty="0" smtClean="0"/>
                <a:t>受けとられる</a:t>
              </a:r>
              <a:endParaRPr lang="ja-JP" altLang="en-US" dirty="0"/>
            </a:p>
          </p:txBody>
        </p:sp>
        <p:sp>
          <p:nvSpPr>
            <p:cNvPr id="30" name="右矢印 29"/>
            <p:cNvSpPr/>
            <p:nvPr/>
          </p:nvSpPr>
          <p:spPr>
            <a:xfrm rot="5400000">
              <a:off x="7500058" y="4309070"/>
              <a:ext cx="720080" cy="288032"/>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屈折矢印 33"/>
            <p:cNvSpPr/>
            <p:nvPr/>
          </p:nvSpPr>
          <p:spPr>
            <a:xfrm flipH="1">
              <a:off x="3611626" y="4165054"/>
              <a:ext cx="792088" cy="1728192"/>
            </a:xfrm>
            <a:prstGeom prst="bentUpArrow">
              <a:avLst>
                <a:gd name="adj1" fmla="val 21201"/>
                <a:gd name="adj2" fmla="val 23060"/>
                <a:gd name="adj3" fmla="val 22494"/>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187690" y="5461198"/>
              <a:ext cx="2160240"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活動に一定</a:t>
              </a:r>
              <a:r>
                <a:rPr lang="ja-JP" altLang="en-US" dirty="0" smtClean="0"/>
                <a:t>の質</a:t>
              </a:r>
              <a:r>
                <a:rPr lang="ja-JP" altLang="en-US" dirty="0"/>
                <a:t>を求められる</a:t>
              </a:r>
            </a:p>
          </p:txBody>
        </p:sp>
      </p:grpSp>
      <p:grpSp>
        <p:nvGrpSpPr>
          <p:cNvPr id="6" name="グループ化 5"/>
          <p:cNvGrpSpPr/>
          <p:nvPr/>
        </p:nvGrpSpPr>
        <p:grpSpPr>
          <a:xfrm>
            <a:off x="155242" y="3300958"/>
            <a:ext cx="3003531" cy="2304256"/>
            <a:chOff x="155242" y="3300958"/>
            <a:chExt cx="3003531" cy="2304256"/>
          </a:xfrm>
        </p:grpSpPr>
        <p:sp>
          <p:nvSpPr>
            <p:cNvPr id="35" name="右矢印 34"/>
            <p:cNvSpPr/>
            <p:nvPr/>
          </p:nvSpPr>
          <p:spPr>
            <a:xfrm>
              <a:off x="2027450" y="3588989"/>
              <a:ext cx="1131323" cy="308113"/>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55242" y="3300958"/>
              <a:ext cx="2232248" cy="864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教室の開催回数等所定の回数が必要</a:t>
              </a:r>
              <a:endParaRPr kumimoji="1" lang="ja-JP" altLang="en-US" dirty="0"/>
            </a:p>
          </p:txBody>
        </p:sp>
        <p:sp>
          <p:nvSpPr>
            <p:cNvPr id="38" name="右矢印 37"/>
            <p:cNvSpPr/>
            <p:nvPr/>
          </p:nvSpPr>
          <p:spPr>
            <a:xfrm rot="16200000">
              <a:off x="705705" y="4555832"/>
              <a:ext cx="1131323" cy="349765"/>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155242" y="4741118"/>
              <a:ext cx="2232248" cy="864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行政からの財政的な支援が「委託費」</a:t>
              </a:r>
              <a:endParaRPr kumimoji="1" lang="ja-JP" altLang="en-US" dirty="0"/>
            </a:p>
          </p:txBody>
        </p:sp>
      </p:grpSp>
      <p:grpSp>
        <p:nvGrpSpPr>
          <p:cNvPr id="37" name="グループ化 36"/>
          <p:cNvGrpSpPr/>
          <p:nvPr/>
        </p:nvGrpSpPr>
        <p:grpSpPr>
          <a:xfrm>
            <a:off x="3179578" y="1788790"/>
            <a:ext cx="5832648" cy="2376264"/>
            <a:chOff x="3179578" y="1788790"/>
            <a:chExt cx="5832648" cy="2376264"/>
          </a:xfrm>
        </p:grpSpPr>
        <p:grpSp>
          <p:nvGrpSpPr>
            <p:cNvPr id="2" name="グループ化 1"/>
            <p:cNvGrpSpPr/>
            <p:nvPr/>
          </p:nvGrpSpPr>
          <p:grpSpPr>
            <a:xfrm>
              <a:off x="3179578" y="2721446"/>
              <a:ext cx="1872208" cy="1443608"/>
              <a:chOff x="3179578" y="2721446"/>
              <a:chExt cx="1872208" cy="1443608"/>
            </a:xfrm>
          </p:grpSpPr>
          <p:sp>
            <p:nvSpPr>
              <p:cNvPr id="27" name="右矢印 26"/>
              <p:cNvSpPr/>
              <p:nvPr/>
            </p:nvSpPr>
            <p:spPr>
              <a:xfrm rot="16200000">
                <a:off x="3696922" y="2791030"/>
                <a:ext cx="783068" cy="643900"/>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179578" y="3300958"/>
                <a:ext cx="1872208" cy="864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smtClean="0"/>
                  <a:t>活動を「</a:t>
                </a:r>
                <a:r>
                  <a:rPr lang="ja-JP" altLang="en-US" sz="2000" dirty="0"/>
                  <a:t>ノルマ</a:t>
                </a:r>
                <a:r>
                  <a:rPr lang="ja-JP" altLang="en-US" sz="2000" dirty="0" smtClean="0"/>
                  <a:t>」だと</a:t>
                </a:r>
                <a:r>
                  <a:rPr lang="ja-JP" altLang="en-US" sz="2000" dirty="0"/>
                  <a:t>感じる</a:t>
                </a:r>
              </a:p>
            </p:txBody>
          </p:sp>
        </p:grpSp>
        <p:grpSp>
          <p:nvGrpSpPr>
            <p:cNvPr id="3" name="グループ化 2"/>
            <p:cNvGrpSpPr/>
            <p:nvPr/>
          </p:nvGrpSpPr>
          <p:grpSpPr>
            <a:xfrm>
              <a:off x="4501268" y="1788790"/>
              <a:ext cx="4510958" cy="2376264"/>
              <a:chOff x="4501268" y="1788790"/>
              <a:chExt cx="4510958" cy="2376264"/>
            </a:xfrm>
          </p:grpSpPr>
          <p:sp>
            <p:nvSpPr>
              <p:cNvPr id="28" name="右矢印 27"/>
              <p:cNvSpPr/>
              <p:nvPr/>
            </p:nvSpPr>
            <p:spPr>
              <a:xfrm rot="10800000">
                <a:off x="5051785" y="3588988"/>
                <a:ext cx="1065989" cy="308113"/>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059898" y="3300958"/>
                <a:ext cx="2952328" cy="864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t>手段的で定型的な活動</a:t>
                </a:r>
                <a:endParaRPr lang="en-US" altLang="ja-JP" sz="2000" dirty="0"/>
              </a:p>
              <a:p>
                <a:pPr algn="ctr"/>
                <a:r>
                  <a:rPr lang="ja-JP" altLang="en-US" dirty="0" smtClean="0"/>
                  <a:t>（受診券や啓発物の配布）</a:t>
                </a:r>
                <a:endParaRPr lang="ja-JP" altLang="en-US" dirty="0"/>
              </a:p>
            </p:txBody>
          </p:sp>
          <p:sp>
            <p:nvSpPr>
              <p:cNvPr id="31" name="右矢印 30"/>
              <p:cNvSpPr/>
              <p:nvPr/>
            </p:nvSpPr>
            <p:spPr>
              <a:xfrm rot="10800000">
                <a:off x="6387280" y="2004814"/>
                <a:ext cx="720080" cy="288032"/>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5400000">
                <a:off x="7500058" y="2796902"/>
                <a:ext cx="720080" cy="288032"/>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991608" y="1788790"/>
                <a:ext cx="2020618"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役員と保健師等</a:t>
                </a:r>
                <a:r>
                  <a:rPr lang="ja-JP" altLang="en-US" dirty="0" smtClean="0"/>
                  <a:t>で活動</a:t>
                </a:r>
                <a:r>
                  <a:rPr lang="ja-JP" altLang="en-US" dirty="0"/>
                  <a:t>内容を決定</a:t>
                </a:r>
              </a:p>
            </p:txBody>
          </p:sp>
          <p:sp>
            <p:nvSpPr>
              <p:cNvPr id="40" name="正方形/長方形 39"/>
              <p:cNvSpPr/>
              <p:nvPr/>
            </p:nvSpPr>
            <p:spPr>
              <a:xfrm>
                <a:off x="4501268" y="2781092"/>
                <a:ext cx="3093331" cy="400110"/>
              </a:xfrm>
              <a:prstGeom prst="rect">
                <a:avLst/>
              </a:prstGeom>
              <a:ln w="19050">
                <a:noFill/>
              </a:ln>
            </p:spPr>
            <p:txBody>
              <a:bodyPr wrap="square">
                <a:spAutoFit/>
              </a:bodyPr>
              <a:lstStyle/>
              <a:p>
                <a:pPr algn="ctr"/>
                <a:r>
                  <a:rPr lang="ja-JP" altLang="en-US" sz="2000" b="1" dirty="0" smtClean="0">
                    <a:solidFill>
                      <a:srgbClr val="0000FF"/>
                    </a:solidFill>
                  </a:rPr>
                  <a:t>活動での自由度が少ない</a:t>
                </a:r>
                <a:endParaRPr lang="ja-JP" altLang="en-US" sz="2000" b="1" dirty="0">
                  <a:solidFill>
                    <a:srgbClr val="0000FF"/>
                  </a:solidFill>
                </a:endParaRPr>
              </a:p>
            </p:txBody>
          </p:sp>
        </p:grpSp>
      </p:grpSp>
    </p:spTree>
    <p:extLst>
      <p:ext uri="{BB962C8B-B14F-4D97-AF65-F5344CB8AC3E}">
        <p14:creationId xmlns:p14="http://schemas.microsoft.com/office/powerpoint/2010/main" val="336939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284"/>
            <a:ext cx="8229600" cy="1143000"/>
          </a:xfrm>
        </p:spPr>
        <p:txBody>
          <a:bodyPr>
            <a:normAutofit/>
          </a:bodyPr>
          <a:lstStyle/>
          <a:p>
            <a:r>
              <a:rPr kumimoji="1" lang="ja-JP" altLang="en-US" sz="3600" dirty="0" smtClean="0">
                <a:solidFill>
                  <a:srgbClr val="FF0000"/>
                </a:solidFill>
              </a:rPr>
              <a:t>住民組織と行政との関係</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881724"/>
            <a:ext cx="8229600" cy="6335504"/>
          </a:xfrm>
        </p:spPr>
        <p:txBody>
          <a:bodyPr>
            <a:noAutofit/>
          </a:bodyPr>
          <a:lstStyle/>
          <a:p>
            <a:pPr>
              <a:lnSpc>
                <a:spcPts val="4000"/>
              </a:lnSpc>
            </a:pPr>
            <a:r>
              <a:rPr lang="ja-JP" altLang="ja-JP" sz="2800" dirty="0">
                <a:solidFill>
                  <a:srgbClr val="0000FF"/>
                </a:solidFill>
              </a:rPr>
              <a:t>声かけ・訪問は，行政サービスの補完だけでなく，訪問によって得られた情報を保健活動に活かすという行政とのパイプ役としての役割を果たしている</a:t>
            </a:r>
            <a:r>
              <a:rPr lang="ja-JP" altLang="ja-JP" sz="2800" dirty="0" smtClean="0">
                <a:solidFill>
                  <a:srgbClr val="0000FF"/>
                </a:solidFill>
              </a:rPr>
              <a:t>。</a:t>
            </a:r>
            <a:endParaRPr lang="en-US" altLang="ja-JP" sz="2800" dirty="0">
              <a:solidFill>
                <a:srgbClr val="0000FF"/>
              </a:solidFill>
            </a:endParaRPr>
          </a:p>
          <a:p>
            <a:pPr>
              <a:lnSpc>
                <a:spcPts val="4000"/>
              </a:lnSpc>
            </a:pPr>
            <a:r>
              <a:rPr lang="ja-JP" altLang="ja-JP" sz="2800" dirty="0" smtClean="0">
                <a:solidFill>
                  <a:srgbClr val="0000FF"/>
                </a:solidFill>
              </a:rPr>
              <a:t>地域</a:t>
            </a:r>
            <a:r>
              <a:rPr lang="ja-JP" altLang="ja-JP" sz="2800" dirty="0">
                <a:solidFill>
                  <a:srgbClr val="0000FF"/>
                </a:solidFill>
              </a:rPr>
              <a:t>における保健福祉の課題が多様化するなか</a:t>
            </a:r>
            <a:r>
              <a:rPr lang="ja-JP" altLang="ja-JP" sz="2800" dirty="0" smtClean="0">
                <a:solidFill>
                  <a:srgbClr val="0000FF"/>
                </a:solidFill>
              </a:rPr>
              <a:t>，</a:t>
            </a:r>
            <a:r>
              <a:rPr lang="ja-JP" altLang="en-US" sz="2800" dirty="0" smtClean="0">
                <a:solidFill>
                  <a:srgbClr val="0000FF"/>
                </a:solidFill>
              </a:rPr>
              <a:t>地域を知るための</a:t>
            </a:r>
            <a:r>
              <a:rPr lang="ja-JP" altLang="ja-JP" sz="2800" dirty="0" smtClean="0">
                <a:solidFill>
                  <a:srgbClr val="0000FF"/>
                </a:solidFill>
                <a:effectLst>
                  <a:outerShdw blurRad="38100" dist="38100" dir="2700000" algn="tl">
                    <a:srgbClr val="000000">
                      <a:alpha val="43137"/>
                    </a:srgbClr>
                  </a:outerShdw>
                </a:effectLst>
              </a:rPr>
              <a:t>「</a:t>
            </a:r>
            <a:r>
              <a:rPr lang="ja-JP" altLang="ja-JP" sz="2800" dirty="0">
                <a:solidFill>
                  <a:srgbClr val="0000FF"/>
                </a:solidFill>
                <a:effectLst>
                  <a:outerShdw blurRad="38100" dist="38100" dir="2700000" algn="tl">
                    <a:srgbClr val="000000">
                      <a:alpha val="43137"/>
                    </a:srgbClr>
                  </a:outerShdw>
                </a:effectLst>
              </a:rPr>
              <a:t>目」</a:t>
            </a:r>
            <a:r>
              <a:rPr lang="ja-JP" altLang="ja-JP" sz="2800" dirty="0">
                <a:solidFill>
                  <a:srgbClr val="0000FF"/>
                </a:solidFill>
              </a:rPr>
              <a:t>や</a:t>
            </a:r>
            <a:r>
              <a:rPr lang="ja-JP" altLang="ja-JP" sz="2800" dirty="0">
                <a:solidFill>
                  <a:srgbClr val="0000FF"/>
                </a:solidFill>
                <a:effectLst>
                  <a:outerShdw blurRad="38100" dist="38100" dir="2700000" algn="tl">
                    <a:srgbClr val="000000">
                      <a:alpha val="43137"/>
                    </a:srgbClr>
                  </a:outerShdw>
                </a:effectLst>
              </a:rPr>
              <a:t>「耳」</a:t>
            </a:r>
            <a:r>
              <a:rPr lang="ja-JP" altLang="ja-JP" sz="2800" dirty="0">
                <a:solidFill>
                  <a:srgbClr val="0000FF"/>
                </a:solidFill>
              </a:rPr>
              <a:t>となり，</a:t>
            </a:r>
            <a:r>
              <a:rPr lang="ja-JP" altLang="ja-JP" sz="2800" dirty="0" smtClean="0">
                <a:solidFill>
                  <a:srgbClr val="0000FF"/>
                </a:solidFill>
              </a:rPr>
              <a:t>地域</a:t>
            </a:r>
            <a:r>
              <a:rPr lang="ja-JP" altLang="en-US" sz="2800" dirty="0" smtClean="0">
                <a:solidFill>
                  <a:srgbClr val="0000FF"/>
                </a:solidFill>
              </a:rPr>
              <a:t>の</a:t>
            </a:r>
            <a:r>
              <a:rPr lang="ja-JP" altLang="ja-JP" sz="2800" dirty="0" smtClean="0">
                <a:solidFill>
                  <a:srgbClr val="0000FF"/>
                </a:solidFill>
              </a:rPr>
              <a:t>課題</a:t>
            </a:r>
            <a:r>
              <a:rPr lang="ja-JP" altLang="en-US" sz="2800" dirty="0" smtClean="0">
                <a:solidFill>
                  <a:srgbClr val="0000FF"/>
                </a:solidFill>
              </a:rPr>
              <a:t>の</a:t>
            </a:r>
            <a:r>
              <a:rPr lang="ja-JP" altLang="ja-JP" sz="2800" dirty="0" smtClean="0">
                <a:solidFill>
                  <a:srgbClr val="0000FF"/>
                </a:solidFill>
              </a:rPr>
              <a:t>把握</a:t>
            </a:r>
            <a:r>
              <a:rPr lang="ja-JP" altLang="en-US" sz="2800" dirty="0" smtClean="0">
                <a:solidFill>
                  <a:srgbClr val="0000FF"/>
                </a:solidFill>
              </a:rPr>
              <a:t>を支援</a:t>
            </a:r>
            <a:r>
              <a:rPr lang="ja-JP" altLang="ja-JP" sz="2800" dirty="0" smtClean="0">
                <a:solidFill>
                  <a:srgbClr val="0000FF"/>
                </a:solidFill>
              </a:rPr>
              <a:t>する</a:t>
            </a:r>
            <a:r>
              <a:rPr lang="ja-JP" altLang="ja-JP" sz="2800" dirty="0">
                <a:solidFill>
                  <a:srgbClr val="0000FF"/>
                </a:solidFill>
              </a:rPr>
              <a:t>住民組織の</a:t>
            </a:r>
            <a:r>
              <a:rPr lang="ja-JP" altLang="ja-JP" sz="2800" dirty="0" smtClean="0">
                <a:solidFill>
                  <a:srgbClr val="0000FF"/>
                </a:solidFill>
              </a:rPr>
              <a:t>役割は</a:t>
            </a:r>
            <a:r>
              <a:rPr lang="ja-JP" altLang="ja-JP" sz="2800" dirty="0">
                <a:solidFill>
                  <a:srgbClr val="0000FF"/>
                </a:solidFill>
              </a:rPr>
              <a:t>，今後，ますます重要なものになろう</a:t>
            </a:r>
            <a:r>
              <a:rPr lang="ja-JP" altLang="ja-JP" sz="2800" dirty="0" smtClean="0">
                <a:solidFill>
                  <a:srgbClr val="0000FF"/>
                </a:solidFill>
              </a:rPr>
              <a:t>。</a:t>
            </a:r>
            <a:endParaRPr lang="en-US" altLang="ja-JP" sz="2800" dirty="0" smtClean="0">
              <a:solidFill>
                <a:srgbClr val="0000FF"/>
              </a:solidFill>
            </a:endParaRPr>
          </a:p>
          <a:p>
            <a:pPr>
              <a:lnSpc>
                <a:spcPts val="4000"/>
              </a:lnSpc>
            </a:pPr>
            <a:r>
              <a:rPr lang="ja-JP" altLang="en-US" sz="2800" dirty="0">
                <a:solidFill>
                  <a:srgbClr val="0000FF"/>
                </a:solidFill>
              </a:rPr>
              <a:t>受診勧奨や</a:t>
            </a:r>
            <a:r>
              <a:rPr lang="ja-JP" altLang="en-US" sz="2800" dirty="0" smtClean="0">
                <a:solidFill>
                  <a:srgbClr val="0000FF"/>
                </a:solidFill>
              </a:rPr>
              <a:t>啓発用資料</a:t>
            </a:r>
            <a:r>
              <a:rPr lang="ja-JP" altLang="en-US" sz="2800" dirty="0">
                <a:solidFill>
                  <a:srgbClr val="0000FF"/>
                </a:solidFill>
              </a:rPr>
              <a:t>の配布</a:t>
            </a:r>
            <a:r>
              <a:rPr lang="ja-JP" altLang="en-US" sz="2800" dirty="0" smtClean="0">
                <a:solidFill>
                  <a:srgbClr val="0000FF"/>
                </a:solidFill>
              </a:rPr>
              <a:t>も，それを「口実」に声かけ・訪問をし，地域の情報を集めてもらうことで</a:t>
            </a:r>
            <a:r>
              <a:rPr lang="ja-JP" altLang="ja-JP" sz="2800" dirty="0" smtClean="0">
                <a:solidFill>
                  <a:srgbClr val="0000FF"/>
                </a:solidFill>
                <a:effectLst>
                  <a:outerShdw blurRad="38100" dist="38100" dir="2700000" algn="tl">
                    <a:srgbClr val="000000">
                      <a:alpha val="43137"/>
                    </a:srgbClr>
                  </a:outerShdw>
                </a:effectLst>
              </a:rPr>
              <a:t>「</a:t>
            </a:r>
            <a:r>
              <a:rPr lang="ja-JP" altLang="ja-JP" sz="2800" dirty="0">
                <a:solidFill>
                  <a:srgbClr val="0000FF"/>
                </a:solidFill>
                <a:effectLst>
                  <a:outerShdw blurRad="38100" dist="38100" dir="2700000" algn="tl">
                    <a:srgbClr val="000000">
                      <a:alpha val="43137"/>
                    </a:srgbClr>
                  </a:outerShdw>
                </a:effectLst>
              </a:rPr>
              <a:t>目」</a:t>
            </a:r>
            <a:r>
              <a:rPr lang="ja-JP" altLang="ja-JP" sz="2800" dirty="0">
                <a:solidFill>
                  <a:srgbClr val="0000FF"/>
                </a:solidFill>
              </a:rPr>
              <a:t>や</a:t>
            </a:r>
            <a:r>
              <a:rPr lang="ja-JP" altLang="ja-JP" sz="2800" dirty="0">
                <a:solidFill>
                  <a:srgbClr val="0000FF"/>
                </a:solidFill>
                <a:effectLst>
                  <a:outerShdw blurRad="38100" dist="38100" dir="2700000" algn="tl">
                    <a:srgbClr val="000000">
                      <a:alpha val="43137"/>
                    </a:srgbClr>
                  </a:outerShdw>
                </a:effectLst>
              </a:rPr>
              <a:t>「耳</a:t>
            </a:r>
            <a:r>
              <a:rPr lang="ja-JP" altLang="ja-JP" sz="2800" dirty="0" smtClean="0">
                <a:solidFill>
                  <a:srgbClr val="0000FF"/>
                </a:solidFill>
                <a:effectLst>
                  <a:outerShdw blurRad="38100" dist="38100" dir="2700000" algn="tl">
                    <a:srgbClr val="000000">
                      <a:alpha val="43137"/>
                    </a:srgbClr>
                  </a:outerShdw>
                </a:effectLst>
              </a:rPr>
              <a:t>」</a:t>
            </a:r>
            <a:r>
              <a:rPr lang="ja-JP" altLang="en-US" sz="2800" dirty="0" smtClean="0">
                <a:solidFill>
                  <a:srgbClr val="0000FF"/>
                </a:solidFill>
              </a:rPr>
              <a:t>の役割を果たすことにつながる！</a:t>
            </a:r>
            <a:endParaRPr lang="ja-JP" altLang="en-US" sz="2800" dirty="0">
              <a:solidFill>
                <a:srgbClr val="0000FF"/>
              </a:solidFill>
            </a:endParaRPr>
          </a:p>
          <a:p>
            <a:pPr marL="0" indent="0">
              <a:lnSpc>
                <a:spcPts val="4000"/>
              </a:lnSpc>
              <a:buNone/>
            </a:pPr>
            <a:endParaRPr lang="ja-JP" altLang="ja-JP" sz="2800" dirty="0">
              <a:solidFill>
                <a:srgbClr val="0000FF"/>
              </a:solidFill>
            </a:endParaRPr>
          </a:p>
          <a:p>
            <a:pPr marL="0" indent="0">
              <a:lnSpc>
                <a:spcPts val="4000"/>
              </a:lnSpc>
              <a:buNone/>
            </a:pPr>
            <a:endParaRPr lang="ja-JP" altLang="ja-JP" sz="2800" dirty="0">
              <a:solidFill>
                <a:srgbClr val="0000FF"/>
              </a:solidFill>
            </a:endParaRPr>
          </a:p>
        </p:txBody>
      </p:sp>
    </p:spTree>
    <p:extLst>
      <p:ext uri="{BB962C8B-B14F-4D97-AF65-F5344CB8AC3E}">
        <p14:creationId xmlns:p14="http://schemas.microsoft.com/office/powerpoint/2010/main" val="348443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284"/>
            <a:ext cx="8229600" cy="1143000"/>
          </a:xfrm>
        </p:spPr>
        <p:txBody>
          <a:bodyPr>
            <a:normAutofit/>
          </a:bodyPr>
          <a:lstStyle/>
          <a:p>
            <a:r>
              <a:rPr kumimoji="1" lang="ja-JP" altLang="en-US" sz="3600" dirty="0" smtClean="0">
                <a:solidFill>
                  <a:srgbClr val="FF0000"/>
                </a:solidFill>
              </a:rPr>
              <a:t>住民組織と行政との関係</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881724"/>
            <a:ext cx="8229600" cy="6335504"/>
          </a:xfrm>
        </p:spPr>
        <p:txBody>
          <a:bodyPr>
            <a:noAutofit/>
          </a:bodyPr>
          <a:lstStyle/>
          <a:p>
            <a:pPr>
              <a:lnSpc>
                <a:spcPts val="4000"/>
              </a:lnSpc>
            </a:pPr>
            <a:r>
              <a:rPr lang="ja-JP" altLang="ja-JP" sz="2800" dirty="0" smtClean="0">
                <a:solidFill>
                  <a:srgbClr val="0000FF"/>
                </a:solidFill>
              </a:rPr>
              <a:t>地区</a:t>
            </a:r>
            <a:r>
              <a:rPr lang="ja-JP" altLang="ja-JP" sz="2800" dirty="0">
                <a:solidFill>
                  <a:srgbClr val="0000FF"/>
                </a:solidFill>
              </a:rPr>
              <a:t>の行事等と連携した</a:t>
            </a:r>
            <a:r>
              <a:rPr lang="ja-JP" altLang="ja-JP" sz="2800" dirty="0" smtClean="0">
                <a:solidFill>
                  <a:srgbClr val="0000FF"/>
                </a:solidFill>
              </a:rPr>
              <a:t>健康づくりや地域</a:t>
            </a:r>
            <a:r>
              <a:rPr lang="ja-JP" altLang="ja-JP" sz="2800" dirty="0">
                <a:solidFill>
                  <a:srgbClr val="0000FF"/>
                </a:solidFill>
              </a:rPr>
              <a:t>の健康教室等の企画や</a:t>
            </a:r>
            <a:r>
              <a:rPr lang="ja-JP" altLang="ja-JP" sz="2800" dirty="0" smtClean="0">
                <a:solidFill>
                  <a:srgbClr val="0000FF"/>
                </a:solidFill>
              </a:rPr>
              <a:t>運営は</a:t>
            </a:r>
            <a:r>
              <a:rPr lang="ja-JP" altLang="ja-JP" sz="2800" dirty="0">
                <a:solidFill>
                  <a:srgbClr val="0000FF"/>
                </a:solidFill>
              </a:rPr>
              <a:t>，住民組織に保健活動の企画の役割を期待するものである</a:t>
            </a:r>
            <a:r>
              <a:rPr lang="ja-JP" altLang="ja-JP" sz="2800" dirty="0" smtClean="0">
                <a:solidFill>
                  <a:srgbClr val="0000FF"/>
                </a:solidFill>
              </a:rPr>
              <a:t>。</a:t>
            </a:r>
            <a:endParaRPr lang="en-US" altLang="ja-JP" sz="2800" dirty="0" smtClean="0">
              <a:solidFill>
                <a:srgbClr val="0000FF"/>
              </a:solidFill>
            </a:endParaRPr>
          </a:p>
          <a:p>
            <a:pPr>
              <a:lnSpc>
                <a:spcPts val="4000"/>
              </a:lnSpc>
            </a:pPr>
            <a:r>
              <a:rPr lang="ja-JP" altLang="ja-JP" sz="2800" dirty="0" smtClean="0">
                <a:solidFill>
                  <a:srgbClr val="0000FF"/>
                </a:solidFill>
              </a:rPr>
              <a:t>それぞれ</a:t>
            </a:r>
            <a:r>
              <a:rPr lang="ja-JP" altLang="ja-JP" sz="2800" dirty="0">
                <a:solidFill>
                  <a:srgbClr val="0000FF"/>
                </a:solidFill>
              </a:rPr>
              <a:t>の地域の状況に応じた保健活動が実践できるように，</a:t>
            </a:r>
            <a:r>
              <a:rPr lang="ja-JP" altLang="ja-JP" sz="2800" dirty="0" smtClean="0">
                <a:solidFill>
                  <a:srgbClr val="0000FF"/>
                </a:solidFill>
              </a:rPr>
              <a:t>住民</a:t>
            </a:r>
            <a:r>
              <a:rPr lang="ja-JP" altLang="en-US" sz="2800" dirty="0" smtClean="0">
                <a:solidFill>
                  <a:srgbClr val="0000FF"/>
                </a:solidFill>
              </a:rPr>
              <a:t>が行政職や専門職と一緒に考える</a:t>
            </a:r>
            <a:r>
              <a:rPr lang="ja-JP" altLang="en-US" sz="2800" dirty="0" smtClean="0">
                <a:solidFill>
                  <a:srgbClr val="0000FF"/>
                </a:solidFill>
                <a:effectLst>
                  <a:outerShdw blurRad="38100" dist="38100" dir="2700000" algn="tl">
                    <a:srgbClr val="000000">
                      <a:alpha val="43137"/>
                    </a:srgbClr>
                  </a:outerShdw>
                </a:effectLst>
              </a:rPr>
              <a:t>「頭脳」</a:t>
            </a:r>
            <a:r>
              <a:rPr lang="ja-JP" altLang="en-US" sz="2800" dirty="0" smtClean="0">
                <a:solidFill>
                  <a:srgbClr val="0000FF"/>
                </a:solidFill>
              </a:rPr>
              <a:t>としての役割が重要である</a:t>
            </a:r>
            <a:r>
              <a:rPr lang="ja-JP" altLang="ja-JP" sz="2800" dirty="0" smtClean="0">
                <a:solidFill>
                  <a:srgbClr val="0000FF"/>
                </a:solidFill>
              </a:rPr>
              <a:t>。</a:t>
            </a:r>
            <a:endParaRPr lang="en-US" altLang="ja-JP" sz="2800" dirty="0" smtClean="0">
              <a:solidFill>
                <a:srgbClr val="0000FF"/>
              </a:solidFill>
            </a:endParaRPr>
          </a:p>
          <a:p>
            <a:pPr>
              <a:lnSpc>
                <a:spcPts val="4000"/>
              </a:lnSpc>
            </a:pPr>
            <a:r>
              <a:rPr lang="ja-JP" altLang="ja-JP" sz="2800" dirty="0">
                <a:solidFill>
                  <a:srgbClr val="0000FF"/>
                </a:solidFill>
              </a:rPr>
              <a:t>保健福祉計画の策定や推進においても，住民組織は行政のパートナーとして</a:t>
            </a:r>
            <a:r>
              <a:rPr lang="ja-JP" altLang="ja-JP" sz="2800" dirty="0" smtClean="0">
                <a:solidFill>
                  <a:srgbClr val="0000FF"/>
                </a:solidFill>
              </a:rPr>
              <a:t>，一緒に</a:t>
            </a:r>
            <a:r>
              <a:rPr lang="ja-JP" altLang="en-US" sz="2800" dirty="0" smtClean="0">
                <a:solidFill>
                  <a:srgbClr val="0000FF"/>
                </a:solidFill>
              </a:rPr>
              <a:t>解決</a:t>
            </a:r>
            <a:r>
              <a:rPr lang="ja-JP" altLang="ja-JP" sz="2800" dirty="0" smtClean="0">
                <a:solidFill>
                  <a:srgbClr val="0000FF"/>
                </a:solidFill>
              </a:rPr>
              <a:t>策</a:t>
            </a:r>
            <a:r>
              <a:rPr lang="ja-JP" altLang="ja-JP" sz="2800" dirty="0">
                <a:solidFill>
                  <a:srgbClr val="0000FF"/>
                </a:solidFill>
              </a:rPr>
              <a:t>を考える</a:t>
            </a:r>
            <a:r>
              <a:rPr lang="ja-JP" altLang="ja-JP" sz="2800" dirty="0">
                <a:solidFill>
                  <a:srgbClr val="0000FF"/>
                </a:solidFill>
                <a:effectLst>
                  <a:outerShdw blurRad="38100" dist="38100" dir="2700000" algn="tl">
                    <a:srgbClr val="000000">
                      <a:alpha val="43137"/>
                    </a:srgbClr>
                  </a:outerShdw>
                </a:effectLst>
              </a:rPr>
              <a:t>「頭脳」</a:t>
            </a:r>
            <a:r>
              <a:rPr lang="ja-JP" altLang="ja-JP" sz="2800" dirty="0">
                <a:solidFill>
                  <a:srgbClr val="0000FF"/>
                </a:solidFill>
              </a:rPr>
              <a:t>としての期待が高まってきている</a:t>
            </a:r>
            <a:r>
              <a:rPr lang="ja-JP" altLang="ja-JP" sz="2800" dirty="0" smtClean="0">
                <a:solidFill>
                  <a:srgbClr val="0000FF"/>
                </a:solidFill>
              </a:rPr>
              <a:t>。</a:t>
            </a:r>
            <a:endParaRPr lang="en-US" altLang="ja-JP" sz="2800" dirty="0" smtClean="0">
              <a:solidFill>
                <a:srgbClr val="0000FF"/>
              </a:solidFill>
            </a:endParaRPr>
          </a:p>
          <a:p>
            <a:pPr>
              <a:lnSpc>
                <a:spcPts val="4000"/>
              </a:lnSpc>
            </a:pPr>
            <a:r>
              <a:rPr lang="ja-JP" altLang="en-US" sz="2800" dirty="0" smtClean="0">
                <a:solidFill>
                  <a:srgbClr val="0000FF"/>
                </a:solidFill>
              </a:rPr>
              <a:t>自分の意見が認められることは，住民組織活動の中で，大きなやりがいにつながっている</a:t>
            </a:r>
            <a:endParaRPr lang="ja-JP" altLang="ja-JP" sz="2800" dirty="0">
              <a:solidFill>
                <a:srgbClr val="0000FF"/>
              </a:solidFill>
            </a:endParaRPr>
          </a:p>
        </p:txBody>
      </p:sp>
    </p:spTree>
    <p:extLst>
      <p:ext uri="{BB962C8B-B14F-4D97-AF65-F5344CB8AC3E}">
        <p14:creationId xmlns:p14="http://schemas.microsoft.com/office/powerpoint/2010/main" val="286255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938"/>
            <a:ext cx="8229600" cy="1143000"/>
          </a:xfrm>
        </p:spPr>
        <p:txBody>
          <a:bodyPr>
            <a:normAutofit/>
          </a:bodyPr>
          <a:lstStyle/>
          <a:p>
            <a:r>
              <a:rPr kumimoji="1" lang="ja-JP" altLang="en-US" sz="3600" dirty="0" smtClean="0">
                <a:solidFill>
                  <a:srgbClr val="FF0000"/>
                </a:solidFill>
              </a:rPr>
              <a:t>本日の講義の内容</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927100"/>
            <a:ext cx="8597900" cy="5676900"/>
          </a:xfrm>
        </p:spPr>
        <p:txBody>
          <a:bodyPr>
            <a:noAutofit/>
          </a:bodyPr>
          <a:lstStyle/>
          <a:p>
            <a:pPr marL="514350" indent="-514350">
              <a:lnSpc>
                <a:spcPct val="120000"/>
              </a:lnSpc>
              <a:buFont typeface="+mj-ea"/>
              <a:buAutoNum type="circleNumDbPlain"/>
            </a:pPr>
            <a:r>
              <a:rPr lang="ja-JP" altLang="en-US" dirty="0">
                <a:solidFill>
                  <a:srgbClr val="0000FF"/>
                </a:solidFill>
              </a:rPr>
              <a:t>ソーシャル・キャピタルとは何か？</a:t>
            </a:r>
            <a:endParaRPr lang="en-US" altLang="ja-JP" dirty="0">
              <a:solidFill>
                <a:srgbClr val="0000FF"/>
              </a:solidFill>
            </a:endParaRPr>
          </a:p>
          <a:p>
            <a:pPr marL="514350" indent="-514350">
              <a:lnSpc>
                <a:spcPct val="120000"/>
              </a:lnSpc>
              <a:buFont typeface="+mj-ea"/>
              <a:buAutoNum type="circleNumDbPlain"/>
            </a:pPr>
            <a:r>
              <a:rPr lang="ja-JP" altLang="en-US" dirty="0">
                <a:solidFill>
                  <a:srgbClr val="0000FF"/>
                </a:solidFill>
              </a:rPr>
              <a:t>ソーシャル・キャピタル</a:t>
            </a:r>
            <a:r>
              <a:rPr lang="ja-JP" altLang="en-US" dirty="0" smtClean="0">
                <a:solidFill>
                  <a:srgbClr val="0000FF"/>
                </a:solidFill>
              </a:rPr>
              <a:t>の効用</a:t>
            </a:r>
            <a:endParaRPr lang="en-US" altLang="ja-JP" dirty="0" smtClean="0">
              <a:solidFill>
                <a:srgbClr val="0000FF"/>
              </a:solidFill>
            </a:endParaRPr>
          </a:p>
          <a:p>
            <a:pPr marL="514350" indent="-514350">
              <a:lnSpc>
                <a:spcPct val="120000"/>
              </a:lnSpc>
              <a:buFont typeface="+mj-ea"/>
              <a:buAutoNum type="circleNumDbPlain"/>
            </a:pPr>
            <a:r>
              <a:rPr kumimoji="1" lang="ja-JP" altLang="en-US" dirty="0">
                <a:solidFill>
                  <a:srgbClr val="0000FF"/>
                </a:solidFill>
              </a:rPr>
              <a:t>ソーシャル・キャピタルの類型</a:t>
            </a:r>
            <a:r>
              <a:rPr kumimoji="1" lang="ja-JP" altLang="en-US" dirty="0" smtClean="0">
                <a:solidFill>
                  <a:srgbClr val="0000FF"/>
                </a:solidFill>
              </a:rPr>
              <a:t>と測定</a:t>
            </a:r>
            <a:endParaRPr kumimoji="1" lang="en-US" altLang="ja-JP" dirty="0" smtClean="0">
              <a:solidFill>
                <a:srgbClr val="0000FF"/>
              </a:solidFill>
            </a:endParaRPr>
          </a:p>
          <a:p>
            <a:pPr marL="514350" indent="-514350">
              <a:lnSpc>
                <a:spcPct val="120000"/>
              </a:lnSpc>
              <a:buFont typeface="+mj-ea"/>
              <a:buAutoNum type="circleNumDbPlain"/>
            </a:pPr>
            <a:r>
              <a:rPr lang="ja-JP" altLang="en-US" dirty="0">
                <a:solidFill>
                  <a:srgbClr val="0000FF"/>
                </a:solidFill>
              </a:rPr>
              <a:t>保健</a:t>
            </a:r>
            <a:r>
              <a:rPr lang="ja-JP" altLang="en-US" dirty="0" smtClean="0">
                <a:solidFill>
                  <a:srgbClr val="0000FF"/>
                </a:solidFill>
              </a:rPr>
              <a:t>活動におけるソーシャル・キャピタル</a:t>
            </a:r>
            <a:endParaRPr kumimoji="1" lang="en-US" altLang="ja-JP" dirty="0" smtClean="0">
              <a:solidFill>
                <a:srgbClr val="0000FF"/>
              </a:solidFill>
            </a:endParaRPr>
          </a:p>
          <a:p>
            <a:pPr marL="514350" indent="-514350">
              <a:lnSpc>
                <a:spcPct val="120000"/>
              </a:lnSpc>
              <a:buFont typeface="+mj-ea"/>
              <a:buAutoNum type="circleNumDbPlain"/>
            </a:pPr>
            <a:r>
              <a:rPr lang="ja-JP" altLang="en-US" dirty="0" smtClean="0">
                <a:solidFill>
                  <a:srgbClr val="0000FF"/>
                </a:solidFill>
              </a:rPr>
              <a:t>ソーシャル</a:t>
            </a:r>
            <a:r>
              <a:rPr lang="ja-JP" altLang="en-US" dirty="0">
                <a:solidFill>
                  <a:srgbClr val="0000FF"/>
                </a:solidFill>
              </a:rPr>
              <a:t>・キャピタルと住民</a:t>
            </a:r>
            <a:r>
              <a:rPr lang="ja-JP" altLang="en-US" dirty="0" smtClean="0">
                <a:solidFill>
                  <a:srgbClr val="0000FF"/>
                </a:solidFill>
              </a:rPr>
              <a:t>組織活動</a:t>
            </a:r>
            <a:endParaRPr lang="en-US" altLang="ja-JP" dirty="0" smtClean="0">
              <a:solidFill>
                <a:srgbClr val="0000FF"/>
              </a:solidFill>
            </a:endParaRPr>
          </a:p>
          <a:p>
            <a:pPr marL="514350" indent="-514350">
              <a:lnSpc>
                <a:spcPct val="120000"/>
              </a:lnSpc>
              <a:buFont typeface="+mj-ea"/>
              <a:buAutoNum type="circleNumDbPlain"/>
            </a:pPr>
            <a:r>
              <a:rPr lang="ja-JP" altLang="en-US" dirty="0">
                <a:solidFill>
                  <a:srgbClr val="0000FF"/>
                </a:solidFill>
              </a:rPr>
              <a:t>住民組織</a:t>
            </a:r>
            <a:r>
              <a:rPr lang="ja-JP" altLang="en-US" dirty="0" smtClean="0">
                <a:solidFill>
                  <a:srgbClr val="0000FF"/>
                </a:solidFill>
              </a:rPr>
              <a:t>と行政との関係</a:t>
            </a:r>
            <a:endParaRPr lang="en-US" altLang="ja-JP" dirty="0">
              <a:solidFill>
                <a:srgbClr val="0000FF"/>
              </a:solidFill>
            </a:endParaRPr>
          </a:p>
          <a:p>
            <a:pPr marL="514350" indent="-514350">
              <a:lnSpc>
                <a:spcPct val="120000"/>
              </a:lnSpc>
              <a:buFont typeface="+mj-ea"/>
              <a:buAutoNum type="circleNumDbPlain"/>
            </a:pPr>
            <a:r>
              <a:rPr lang="ja-JP" altLang="en-US" dirty="0" smtClean="0">
                <a:solidFill>
                  <a:srgbClr val="FF33CC"/>
                </a:solidFill>
                <a:effectLst>
                  <a:outerShdw blurRad="38100" dist="38100" dir="2700000" algn="tl">
                    <a:srgbClr val="000000">
                      <a:alpha val="43137"/>
                    </a:srgbClr>
                  </a:outerShdw>
                </a:effectLst>
              </a:rPr>
              <a:t>ソーシャル</a:t>
            </a:r>
            <a:r>
              <a:rPr lang="ja-JP" altLang="en-US" dirty="0">
                <a:solidFill>
                  <a:srgbClr val="FF33CC"/>
                </a:solidFill>
                <a:effectLst>
                  <a:outerShdw blurRad="38100" dist="38100" dir="2700000" algn="tl">
                    <a:srgbClr val="000000">
                      <a:alpha val="43137"/>
                    </a:srgbClr>
                  </a:outerShdw>
                </a:effectLst>
              </a:rPr>
              <a:t>・キャピタル</a:t>
            </a:r>
            <a:r>
              <a:rPr lang="ja-JP" altLang="en-US" dirty="0" smtClean="0">
                <a:solidFill>
                  <a:srgbClr val="FF33CC"/>
                </a:solidFill>
                <a:effectLst>
                  <a:outerShdw blurRad="38100" dist="38100" dir="2700000" algn="tl">
                    <a:srgbClr val="000000">
                      <a:alpha val="43137"/>
                    </a:srgbClr>
                  </a:outerShdw>
                </a:effectLst>
              </a:rPr>
              <a:t>と</a:t>
            </a:r>
            <a:r>
              <a:rPr lang="ja-JP" altLang="en-US" dirty="0">
                <a:solidFill>
                  <a:srgbClr val="FF33CC"/>
                </a:solidFill>
                <a:effectLst>
                  <a:outerShdw blurRad="38100" dist="38100" dir="2700000" algn="tl">
                    <a:srgbClr val="000000">
                      <a:alpha val="43137"/>
                    </a:srgbClr>
                  </a:outerShdw>
                </a:effectLst>
              </a:rPr>
              <a:t>ヘルスプロモーション</a:t>
            </a:r>
            <a:endParaRPr kumimoji="1" lang="ja-JP" altLang="en-US" dirty="0">
              <a:solidFill>
                <a:srgbClr val="FF33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66361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2" y="1088563"/>
            <a:ext cx="9002486" cy="2152650"/>
          </a:xfrm>
        </p:spPr>
        <p:txBody>
          <a:bodyPr>
            <a:normAutofit/>
          </a:bodyPr>
          <a:lstStyle/>
          <a:p>
            <a:r>
              <a:rPr kumimoji="1" lang="ja-JP" altLang="en-US" dirty="0" smtClean="0">
                <a:solidFill>
                  <a:srgbClr val="FF0000"/>
                </a:solidFill>
              </a:rPr>
              <a:t>ヘルスプロモーションはもう古い</a:t>
            </a:r>
            <a:endParaRPr kumimoji="1" lang="ja-JP" altLang="en-US" dirty="0">
              <a:solidFill>
                <a:srgbClr val="FF0000"/>
              </a:solidFill>
            </a:endParaRPr>
          </a:p>
        </p:txBody>
      </p:sp>
      <p:sp>
        <p:nvSpPr>
          <p:cNvPr id="3" name="サブタイトル 2"/>
          <p:cNvSpPr>
            <a:spLocks noGrp="1"/>
          </p:cNvSpPr>
          <p:nvPr>
            <p:ph type="subTitle" idx="1"/>
          </p:nvPr>
        </p:nvSpPr>
        <p:spPr>
          <a:xfrm>
            <a:off x="460829" y="3526962"/>
            <a:ext cx="8240485" cy="1752600"/>
          </a:xfrm>
        </p:spPr>
        <p:txBody>
          <a:bodyPr>
            <a:normAutofit/>
          </a:bodyPr>
          <a:lstStyle/>
          <a:p>
            <a:r>
              <a:rPr lang="ja-JP" altLang="en-US" sz="4400" dirty="0">
                <a:solidFill>
                  <a:srgbClr val="FF33CC"/>
                </a:solidFill>
                <a:effectLst>
                  <a:outerShdw blurRad="38100" dist="38100" dir="2700000" algn="tl">
                    <a:srgbClr val="000000">
                      <a:alpha val="43137"/>
                    </a:srgbClr>
                  </a:outerShdw>
                </a:effectLst>
              </a:rPr>
              <a:t>これからは</a:t>
            </a:r>
            <a:r>
              <a:rPr lang="ja-JP" altLang="en-US" sz="4400" dirty="0" smtClean="0">
                <a:solidFill>
                  <a:srgbClr val="FF33CC"/>
                </a:solidFill>
                <a:effectLst>
                  <a:outerShdw blurRad="38100" dist="38100" dir="2700000" algn="tl">
                    <a:srgbClr val="000000">
                      <a:alpha val="43137"/>
                    </a:srgbClr>
                  </a:outerShdw>
                </a:effectLst>
              </a:rPr>
              <a:t>ソーシャル・</a:t>
            </a:r>
            <a:endParaRPr lang="en-US" altLang="ja-JP" sz="4400" dirty="0" smtClean="0">
              <a:solidFill>
                <a:srgbClr val="FF33CC"/>
              </a:solidFill>
              <a:effectLst>
                <a:outerShdw blurRad="38100" dist="38100" dir="2700000" algn="tl">
                  <a:srgbClr val="000000">
                    <a:alpha val="43137"/>
                  </a:srgbClr>
                </a:outerShdw>
              </a:effectLst>
            </a:endParaRPr>
          </a:p>
          <a:p>
            <a:r>
              <a:rPr lang="ja-JP" altLang="en-US" sz="4400" dirty="0" smtClean="0">
                <a:solidFill>
                  <a:srgbClr val="FF33CC"/>
                </a:solidFill>
                <a:effectLst>
                  <a:outerShdw blurRad="38100" dist="38100" dir="2700000" algn="tl">
                    <a:srgbClr val="000000">
                      <a:alpha val="43137"/>
                    </a:srgbClr>
                  </a:outerShdw>
                </a:effectLst>
              </a:rPr>
              <a:t>キャピタル</a:t>
            </a:r>
            <a:r>
              <a:rPr lang="ja-JP" altLang="en-US" sz="4400" dirty="0">
                <a:solidFill>
                  <a:srgbClr val="FF33CC"/>
                </a:solidFill>
                <a:effectLst>
                  <a:outerShdw blurRad="38100" dist="38100" dir="2700000" algn="tl">
                    <a:srgbClr val="000000">
                      <a:alpha val="43137"/>
                    </a:srgbClr>
                  </a:outerShdw>
                </a:effectLst>
              </a:rPr>
              <a:t>の</a:t>
            </a:r>
            <a:r>
              <a:rPr lang="ja-JP" altLang="en-US" sz="4400" dirty="0" smtClean="0">
                <a:solidFill>
                  <a:srgbClr val="FF33CC"/>
                </a:solidFill>
                <a:effectLst>
                  <a:outerShdw blurRad="38100" dist="38100" dir="2700000" algn="tl">
                    <a:srgbClr val="000000">
                      <a:alpha val="43137"/>
                    </a:srgbClr>
                  </a:outerShdw>
                </a:effectLst>
              </a:rPr>
              <a:t>時代！？</a:t>
            </a:r>
            <a:endParaRPr kumimoji="1" lang="ja-JP" altLang="en-US" sz="4400" dirty="0">
              <a:solidFill>
                <a:srgbClr val="FF33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27692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99392"/>
            <a:ext cx="9036496" cy="1143000"/>
          </a:xfrm>
        </p:spPr>
        <p:txBody>
          <a:bodyPr>
            <a:normAutofit/>
          </a:bodyPr>
          <a:lstStyle/>
          <a:p>
            <a:r>
              <a:rPr kumimoji="1" lang="ja-JP" altLang="en-US" sz="3600" dirty="0" smtClean="0">
                <a:solidFill>
                  <a:srgbClr val="FF0000"/>
                </a:solidFill>
              </a:rPr>
              <a:t>ヘルスプロモーションとソーシャル・キャピタル</a:t>
            </a:r>
            <a:endParaRPr kumimoji="1" lang="ja-JP" altLang="en-US" sz="3600" dirty="0">
              <a:solidFill>
                <a:srgbClr val="FF0000"/>
              </a:solidFill>
            </a:endParaRPr>
          </a:p>
        </p:txBody>
      </p:sp>
      <p:sp>
        <p:nvSpPr>
          <p:cNvPr id="5" name="コンテンツ プレースホルダー 4"/>
          <p:cNvSpPr>
            <a:spLocks noGrp="1"/>
          </p:cNvSpPr>
          <p:nvPr>
            <p:ph idx="1"/>
          </p:nvPr>
        </p:nvSpPr>
        <p:spPr>
          <a:xfrm>
            <a:off x="457200" y="836712"/>
            <a:ext cx="8686800" cy="5832648"/>
          </a:xfrm>
        </p:spPr>
        <p:txBody>
          <a:bodyPr>
            <a:noAutofit/>
          </a:bodyPr>
          <a:lstStyle/>
          <a:p>
            <a:pPr>
              <a:lnSpc>
                <a:spcPts val="3800"/>
              </a:lnSpc>
            </a:pPr>
            <a:r>
              <a:rPr kumimoji="1" lang="ja-JP" altLang="en-US" sz="2800" dirty="0" smtClean="0">
                <a:solidFill>
                  <a:srgbClr val="0000FF"/>
                </a:solidFill>
              </a:rPr>
              <a:t>ヘルスプロモーションの推進は道半ば？</a:t>
            </a:r>
            <a:endParaRPr kumimoji="1" lang="en-US" altLang="ja-JP" sz="2800" dirty="0" smtClean="0">
              <a:solidFill>
                <a:srgbClr val="0000FF"/>
              </a:solidFill>
            </a:endParaRPr>
          </a:p>
          <a:p>
            <a:pPr marL="0" indent="0">
              <a:lnSpc>
                <a:spcPts val="3800"/>
              </a:lnSpc>
              <a:buNone/>
            </a:pPr>
            <a:r>
              <a:rPr kumimoji="1" lang="ja-JP" altLang="en-US" sz="2800" dirty="0" smtClean="0">
                <a:solidFill>
                  <a:srgbClr val="FF33CC"/>
                </a:solidFill>
              </a:rPr>
              <a:t>　　　「健康日本</a:t>
            </a:r>
            <a:r>
              <a:rPr kumimoji="1" lang="en-US" altLang="ja-JP" sz="2800" dirty="0" smtClean="0">
                <a:solidFill>
                  <a:srgbClr val="FF33CC"/>
                </a:solidFill>
                <a:latin typeface="+mj-ea"/>
                <a:ea typeface="+mj-ea"/>
              </a:rPr>
              <a:t>21</a:t>
            </a:r>
            <a:r>
              <a:rPr kumimoji="1" lang="ja-JP" altLang="en-US" sz="2800" dirty="0" smtClean="0">
                <a:solidFill>
                  <a:srgbClr val="FF33CC"/>
                </a:solidFill>
              </a:rPr>
              <a:t>」の最終評価は芳しくなかった！</a:t>
            </a:r>
            <a:endParaRPr kumimoji="1" lang="en-US" altLang="ja-JP" sz="2800" dirty="0" smtClean="0">
              <a:solidFill>
                <a:srgbClr val="FF33CC"/>
              </a:solidFill>
            </a:endParaRPr>
          </a:p>
          <a:p>
            <a:pPr marL="0" indent="0">
              <a:lnSpc>
                <a:spcPts val="3800"/>
              </a:lnSpc>
              <a:buNone/>
            </a:pPr>
            <a:r>
              <a:rPr lang="ja-JP" altLang="en-US" sz="2800" dirty="0" smtClean="0">
                <a:solidFill>
                  <a:srgbClr val="FF33CC"/>
                </a:solidFill>
              </a:rPr>
              <a:t>　　　</a:t>
            </a:r>
            <a:r>
              <a:rPr kumimoji="1" lang="ja-JP" altLang="en-US" sz="2800" dirty="0" smtClean="0">
                <a:solidFill>
                  <a:srgbClr val="FF33CC"/>
                </a:solidFill>
              </a:rPr>
              <a:t>健康増進計画の推進も多くの自治体で頓挫</a:t>
            </a:r>
            <a:r>
              <a:rPr lang="ja-JP" altLang="en-US" sz="2800" dirty="0" smtClean="0">
                <a:solidFill>
                  <a:srgbClr val="FF33CC"/>
                </a:solidFill>
              </a:rPr>
              <a:t>？</a:t>
            </a:r>
            <a:endParaRPr lang="en-US" altLang="ja-JP" sz="2800" dirty="0" smtClean="0">
              <a:solidFill>
                <a:srgbClr val="FF33CC"/>
              </a:solidFill>
            </a:endParaRPr>
          </a:p>
          <a:p>
            <a:pPr marL="0" indent="0">
              <a:lnSpc>
                <a:spcPts val="3800"/>
              </a:lnSpc>
              <a:buNone/>
            </a:pPr>
            <a:r>
              <a:rPr lang="ja-JP" altLang="en-US" sz="2800" dirty="0" smtClean="0">
                <a:solidFill>
                  <a:srgbClr val="FF33CC"/>
                </a:solidFill>
              </a:rPr>
              <a:t>　　　健康なまちづくりをめざす庁内連携も苦戦・・・</a:t>
            </a:r>
            <a:endParaRPr lang="en-US" altLang="ja-JP" sz="2800" dirty="0" smtClean="0">
              <a:solidFill>
                <a:srgbClr val="FF33CC"/>
              </a:solidFill>
            </a:endParaRPr>
          </a:p>
          <a:p>
            <a:pPr>
              <a:lnSpc>
                <a:spcPts val="3800"/>
              </a:lnSpc>
            </a:pPr>
            <a:r>
              <a:rPr kumimoji="1" lang="ja-JP" altLang="en-US" sz="2800" dirty="0">
                <a:solidFill>
                  <a:srgbClr val="0000FF"/>
                </a:solidFill>
              </a:rPr>
              <a:t>ヘルスプロモーションの推進</a:t>
            </a:r>
            <a:r>
              <a:rPr kumimoji="1" lang="ja-JP" altLang="en-US" sz="2800" dirty="0" smtClean="0">
                <a:solidFill>
                  <a:srgbClr val="0000FF"/>
                </a:solidFill>
              </a:rPr>
              <a:t>が</a:t>
            </a:r>
            <a:r>
              <a:rPr kumimoji="1" lang="ja-JP" altLang="en-US" sz="2800" dirty="0">
                <a:solidFill>
                  <a:srgbClr val="0000FF"/>
                </a:solidFill>
              </a:rPr>
              <a:t>難しい</a:t>
            </a:r>
            <a:r>
              <a:rPr kumimoji="1" lang="ja-JP" altLang="en-US" sz="2800" dirty="0" smtClean="0">
                <a:solidFill>
                  <a:srgbClr val="0000FF"/>
                </a:solidFill>
              </a:rPr>
              <a:t>理由</a:t>
            </a:r>
            <a:endParaRPr kumimoji="1" lang="en-US" altLang="ja-JP" sz="2800" dirty="0" smtClean="0">
              <a:solidFill>
                <a:srgbClr val="0000FF"/>
              </a:solidFill>
            </a:endParaRPr>
          </a:p>
          <a:p>
            <a:pPr marL="0" indent="0">
              <a:lnSpc>
                <a:spcPts val="3800"/>
              </a:lnSpc>
              <a:buNone/>
            </a:pPr>
            <a:r>
              <a:rPr kumimoji="1" lang="ja-JP" altLang="en-US" sz="2800" dirty="0" smtClean="0">
                <a:solidFill>
                  <a:srgbClr val="0000FF"/>
                </a:solidFill>
              </a:rPr>
              <a:t>　　　</a:t>
            </a:r>
            <a:r>
              <a:rPr lang="ja-JP" altLang="en-US" sz="2800" dirty="0">
                <a:solidFill>
                  <a:srgbClr val="FF33CC"/>
                </a:solidFill>
              </a:rPr>
              <a:t>ヘルスプロモーションの理念が共有されない</a:t>
            </a:r>
            <a:r>
              <a:rPr lang="en-US" altLang="ja-JP" sz="2800" dirty="0">
                <a:solidFill>
                  <a:srgbClr val="FF33CC"/>
                </a:solidFill>
              </a:rPr>
              <a:t/>
            </a:r>
            <a:br>
              <a:rPr lang="en-US" altLang="ja-JP" sz="2800" dirty="0">
                <a:solidFill>
                  <a:srgbClr val="FF33CC"/>
                </a:solidFill>
              </a:rPr>
            </a:br>
            <a:r>
              <a:rPr lang="ja-JP" altLang="en-US" sz="2800" dirty="0">
                <a:solidFill>
                  <a:srgbClr val="FF33CC"/>
                </a:solidFill>
              </a:rPr>
              <a:t>　　　　</a:t>
            </a:r>
            <a:r>
              <a:rPr lang="ja-JP" altLang="en-US" sz="2800" dirty="0">
                <a:solidFill>
                  <a:schemeClr val="tx1">
                    <a:lumMod val="75000"/>
                    <a:lumOff val="25000"/>
                  </a:schemeClr>
                </a:solidFill>
              </a:rPr>
              <a:t>良くわからない理念のまま，「陳腐化</a:t>
            </a:r>
            <a:r>
              <a:rPr lang="ja-JP" altLang="en-US" sz="2800" dirty="0" smtClean="0">
                <a:solidFill>
                  <a:schemeClr val="tx1">
                    <a:lumMod val="75000"/>
                    <a:lumOff val="25000"/>
                  </a:schemeClr>
                </a:solidFill>
              </a:rPr>
              <a:t>」</a:t>
            </a:r>
            <a:endParaRPr lang="en-US" altLang="ja-JP" sz="2800" dirty="0" smtClean="0">
              <a:solidFill>
                <a:schemeClr val="tx1">
                  <a:lumMod val="75000"/>
                  <a:lumOff val="25000"/>
                </a:schemeClr>
              </a:solidFill>
            </a:endParaRPr>
          </a:p>
          <a:p>
            <a:pPr marL="0" indent="0">
              <a:lnSpc>
                <a:spcPts val="3800"/>
              </a:lnSpc>
              <a:buNone/>
            </a:pPr>
            <a:r>
              <a:rPr lang="ja-JP" altLang="en-US" sz="2800" dirty="0">
                <a:solidFill>
                  <a:schemeClr val="tx1">
                    <a:lumMod val="75000"/>
                    <a:lumOff val="25000"/>
                  </a:schemeClr>
                </a:solidFill>
              </a:rPr>
              <a:t>　</a:t>
            </a:r>
            <a:r>
              <a:rPr lang="ja-JP" altLang="en-US" sz="2800" dirty="0" smtClean="0">
                <a:solidFill>
                  <a:schemeClr val="tx1">
                    <a:lumMod val="75000"/>
                    <a:lumOff val="25000"/>
                  </a:schemeClr>
                </a:solidFill>
              </a:rPr>
              <a:t>　</a:t>
            </a:r>
            <a:r>
              <a:rPr lang="ja-JP" altLang="en-US" sz="2400" dirty="0">
                <a:solidFill>
                  <a:srgbClr val="FF33CC"/>
                </a:solidFill>
              </a:rPr>
              <a:t>　</a:t>
            </a:r>
            <a:r>
              <a:rPr lang="ja-JP" altLang="en-US" sz="1100" dirty="0">
                <a:solidFill>
                  <a:srgbClr val="FF33CC"/>
                </a:solidFill>
              </a:rPr>
              <a:t>　</a:t>
            </a:r>
            <a:r>
              <a:rPr lang="ja-JP" altLang="en-US" sz="2800" dirty="0">
                <a:solidFill>
                  <a:srgbClr val="FF33CC"/>
                </a:solidFill>
              </a:rPr>
              <a:t>ヘルスプロモーション実践例は多数あるが・・</a:t>
            </a:r>
            <a:r>
              <a:rPr lang="en-US" altLang="ja-JP" sz="2800" dirty="0">
                <a:solidFill>
                  <a:srgbClr val="FF33CC"/>
                </a:solidFill>
              </a:rPr>
              <a:t/>
            </a:r>
            <a:br>
              <a:rPr lang="en-US" altLang="ja-JP" sz="2800" dirty="0">
                <a:solidFill>
                  <a:srgbClr val="FF33CC"/>
                </a:solidFill>
              </a:rPr>
            </a:br>
            <a:r>
              <a:rPr lang="ja-JP" altLang="en-US" sz="2800" dirty="0">
                <a:solidFill>
                  <a:srgbClr val="FF33CC"/>
                </a:solidFill>
              </a:rPr>
              <a:t>　　　　</a:t>
            </a:r>
            <a:r>
              <a:rPr lang="ja-JP" altLang="en-US" sz="2800" dirty="0" smtClean="0">
                <a:solidFill>
                  <a:srgbClr val="FF33CC"/>
                </a:solidFill>
              </a:rPr>
              <a:t>　　</a:t>
            </a:r>
            <a:r>
              <a:rPr lang="ja-JP" altLang="en-US" sz="2800" dirty="0" smtClean="0">
                <a:solidFill>
                  <a:schemeClr val="tx1">
                    <a:lumMod val="75000"/>
                    <a:lumOff val="25000"/>
                  </a:schemeClr>
                </a:solidFill>
              </a:rPr>
              <a:t>普遍化</a:t>
            </a:r>
            <a:r>
              <a:rPr lang="ja-JP" altLang="en-US" sz="2800" dirty="0">
                <a:solidFill>
                  <a:schemeClr val="tx1">
                    <a:lumMod val="75000"/>
                    <a:lumOff val="25000"/>
                  </a:schemeClr>
                </a:solidFill>
              </a:rPr>
              <a:t>が可能なノウハウは未確立の</a:t>
            </a:r>
            <a:r>
              <a:rPr lang="ja-JP" altLang="en-US" sz="2800" dirty="0" smtClean="0">
                <a:solidFill>
                  <a:schemeClr val="tx1">
                    <a:lumMod val="75000"/>
                    <a:lumOff val="25000"/>
                  </a:schemeClr>
                </a:solidFill>
              </a:rPr>
              <a:t>まま</a:t>
            </a:r>
            <a:endParaRPr lang="en-US" altLang="ja-JP" sz="2800" dirty="0" smtClean="0">
              <a:solidFill>
                <a:schemeClr val="tx1">
                  <a:lumMod val="75000"/>
                  <a:lumOff val="25000"/>
                </a:schemeClr>
              </a:solidFill>
            </a:endParaRPr>
          </a:p>
          <a:p>
            <a:pPr marL="0" indent="0">
              <a:lnSpc>
                <a:spcPts val="3800"/>
              </a:lnSpc>
              <a:buNone/>
            </a:pPr>
            <a:r>
              <a:rPr lang="ja-JP" altLang="en-US" sz="2800" dirty="0">
                <a:solidFill>
                  <a:schemeClr val="tx1">
                    <a:lumMod val="75000"/>
                    <a:lumOff val="25000"/>
                  </a:schemeClr>
                </a:solidFill>
              </a:rPr>
              <a:t>　</a:t>
            </a:r>
            <a:r>
              <a:rPr lang="ja-JP" altLang="en-US" sz="2800" dirty="0" smtClean="0">
                <a:solidFill>
                  <a:schemeClr val="tx1">
                    <a:lumMod val="75000"/>
                    <a:lumOff val="25000"/>
                  </a:schemeClr>
                </a:solidFill>
              </a:rPr>
              <a:t>　</a:t>
            </a:r>
            <a:r>
              <a:rPr lang="ja-JP" altLang="en-US" sz="1800" dirty="0">
                <a:solidFill>
                  <a:srgbClr val="FF33CC"/>
                </a:solidFill>
              </a:rPr>
              <a:t>　　</a:t>
            </a:r>
            <a:r>
              <a:rPr lang="ja-JP" altLang="en-US" sz="2800" dirty="0">
                <a:solidFill>
                  <a:srgbClr val="FF33CC"/>
                </a:solidFill>
              </a:rPr>
              <a:t>保健部門から他部局に協力要請するが・・</a:t>
            </a:r>
            <a:r>
              <a:rPr lang="en-US" altLang="ja-JP" sz="2800" dirty="0">
                <a:solidFill>
                  <a:srgbClr val="FF33CC"/>
                </a:solidFill>
              </a:rPr>
              <a:t/>
            </a:r>
            <a:br>
              <a:rPr lang="en-US" altLang="ja-JP" sz="2800" dirty="0">
                <a:solidFill>
                  <a:srgbClr val="FF33CC"/>
                </a:solidFill>
              </a:rPr>
            </a:br>
            <a:r>
              <a:rPr lang="ja-JP" altLang="en-US" sz="2800" dirty="0">
                <a:solidFill>
                  <a:srgbClr val="FF33CC"/>
                </a:solidFill>
              </a:rPr>
              <a:t>　　　</a:t>
            </a:r>
            <a:r>
              <a:rPr lang="ja-JP" altLang="en-US" sz="2800" dirty="0" smtClean="0">
                <a:solidFill>
                  <a:srgbClr val="FF33CC"/>
                </a:solidFill>
              </a:rPr>
              <a:t>　　</a:t>
            </a:r>
            <a:r>
              <a:rPr lang="ja-JP" altLang="en-US" sz="2800" dirty="0">
                <a:solidFill>
                  <a:schemeClr val="tx1">
                    <a:lumMod val="75000"/>
                    <a:lumOff val="25000"/>
                  </a:schemeClr>
                </a:solidFill>
              </a:rPr>
              <a:t>　協働による健康づくりのメリットを実感</a:t>
            </a:r>
            <a:r>
              <a:rPr lang="ja-JP" altLang="en-US" sz="2800" dirty="0" smtClean="0">
                <a:solidFill>
                  <a:schemeClr val="tx1">
                    <a:lumMod val="75000"/>
                    <a:lumOff val="25000"/>
                  </a:schemeClr>
                </a:solidFill>
              </a:rPr>
              <a:t>できない</a:t>
            </a:r>
            <a:endParaRPr lang="en-US" altLang="ja-JP" sz="2800" dirty="0">
              <a:solidFill>
                <a:schemeClr val="tx1">
                  <a:lumMod val="75000"/>
                  <a:lumOff val="25000"/>
                </a:schemeClr>
              </a:solidFill>
            </a:endParaRPr>
          </a:p>
        </p:txBody>
      </p:sp>
    </p:spTree>
    <p:extLst>
      <p:ext uri="{BB962C8B-B14F-4D97-AF65-F5344CB8AC3E}">
        <p14:creationId xmlns:p14="http://schemas.microsoft.com/office/powerpoint/2010/main" val="202969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99392"/>
            <a:ext cx="8229600" cy="1143000"/>
          </a:xfrm>
        </p:spPr>
        <p:txBody>
          <a:bodyPr>
            <a:normAutofit/>
          </a:bodyPr>
          <a:lstStyle/>
          <a:p>
            <a:r>
              <a:rPr kumimoji="1" lang="ja-JP" altLang="en-US" sz="3600" dirty="0" smtClean="0">
                <a:solidFill>
                  <a:srgbClr val="FF0000"/>
                </a:solidFill>
              </a:rPr>
              <a:t>他部局にとってのソーシャル・キャピタル</a:t>
            </a:r>
            <a:endParaRPr kumimoji="1" lang="ja-JP" altLang="en-US" sz="3600" dirty="0">
              <a:solidFill>
                <a:srgbClr val="FF0000"/>
              </a:solidFill>
            </a:endParaRPr>
          </a:p>
        </p:txBody>
      </p:sp>
      <p:sp>
        <p:nvSpPr>
          <p:cNvPr id="5" name="コンテンツ プレースホルダー 4"/>
          <p:cNvSpPr>
            <a:spLocks noGrp="1"/>
          </p:cNvSpPr>
          <p:nvPr>
            <p:ph idx="1"/>
          </p:nvPr>
        </p:nvSpPr>
        <p:spPr>
          <a:xfrm>
            <a:off x="457200" y="764704"/>
            <a:ext cx="8229600" cy="6021288"/>
          </a:xfrm>
        </p:spPr>
        <p:txBody>
          <a:bodyPr>
            <a:noAutofit/>
          </a:bodyPr>
          <a:lstStyle/>
          <a:p>
            <a:r>
              <a:rPr kumimoji="1" lang="ja-JP" altLang="en-US" sz="2800" dirty="0" smtClean="0">
                <a:solidFill>
                  <a:srgbClr val="0000FF"/>
                </a:solidFill>
              </a:rPr>
              <a:t>保健以外の部局の職員にとっても，ソーシャル・キャピタルの醸成に</a:t>
            </a:r>
            <a:r>
              <a:rPr lang="ja-JP" altLang="en-US" sz="2800" dirty="0" smtClean="0">
                <a:solidFill>
                  <a:srgbClr val="0000FF"/>
                </a:solidFill>
              </a:rPr>
              <a:t>よるメリットを実感しやすい</a:t>
            </a:r>
            <a:endParaRPr lang="en-US" altLang="ja-JP" sz="2800" dirty="0" smtClean="0">
              <a:solidFill>
                <a:srgbClr val="0000FF"/>
              </a:solidFill>
            </a:endParaRPr>
          </a:p>
          <a:p>
            <a:r>
              <a:rPr kumimoji="1" lang="ja-JP" altLang="en-US" sz="2800" dirty="0">
                <a:solidFill>
                  <a:srgbClr val="0000FF"/>
                </a:solidFill>
              </a:rPr>
              <a:t>住民同士のネットワーク</a:t>
            </a:r>
            <a:r>
              <a:rPr kumimoji="1" lang="ja-JP" altLang="en-US" sz="2800" dirty="0" smtClean="0">
                <a:solidFill>
                  <a:srgbClr val="0000FF"/>
                </a:solidFill>
              </a:rPr>
              <a:t>が発達すれば，行政が住民に伝えたい情報を確実に伝えられる</a:t>
            </a:r>
            <a:endParaRPr kumimoji="1" lang="en-US" altLang="ja-JP" sz="2800" dirty="0" smtClean="0">
              <a:solidFill>
                <a:srgbClr val="0000FF"/>
              </a:solidFill>
            </a:endParaRPr>
          </a:p>
          <a:p>
            <a:r>
              <a:rPr lang="ja-JP" altLang="en-US" sz="2800" dirty="0">
                <a:solidFill>
                  <a:srgbClr val="0000FF"/>
                </a:solidFill>
              </a:rPr>
              <a:t>地域への信頼が</a:t>
            </a:r>
            <a:r>
              <a:rPr lang="ja-JP" altLang="en-US" sz="2800" dirty="0" smtClean="0">
                <a:solidFill>
                  <a:srgbClr val="0000FF"/>
                </a:solidFill>
              </a:rPr>
              <a:t>高まれば，行政への信頼も高まる</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0000FF"/>
                </a:solidFill>
              </a:rPr>
              <a:t>　</a:t>
            </a:r>
            <a:r>
              <a:rPr lang="ja-JP" altLang="en-US" sz="2800" dirty="0" smtClean="0">
                <a:solidFill>
                  <a:srgbClr val="FF33CC"/>
                </a:solidFill>
              </a:rPr>
              <a:t>　各分野での住民との協働が進めやすくなる</a:t>
            </a:r>
            <a:endParaRPr lang="en-US" altLang="ja-JP" sz="2800" dirty="0" smtClean="0">
              <a:solidFill>
                <a:srgbClr val="FF33CC"/>
              </a:solidFill>
            </a:endParaRPr>
          </a:p>
          <a:p>
            <a:r>
              <a:rPr lang="ja-JP" altLang="en-US" sz="2800" dirty="0">
                <a:solidFill>
                  <a:srgbClr val="0000FF"/>
                </a:solidFill>
              </a:rPr>
              <a:t>互酬性の</a:t>
            </a:r>
            <a:r>
              <a:rPr lang="ja-JP" altLang="en-US" sz="2800" dirty="0" smtClean="0">
                <a:solidFill>
                  <a:srgbClr val="0000FF"/>
                </a:solidFill>
              </a:rPr>
              <a:t>規範</a:t>
            </a:r>
            <a:r>
              <a:rPr lang="ja-JP" altLang="en-US" sz="2800" dirty="0">
                <a:solidFill>
                  <a:srgbClr val="0000FF"/>
                </a:solidFill>
              </a:rPr>
              <a:t>により，助け合う地域社会</a:t>
            </a:r>
            <a:r>
              <a:rPr lang="ja-JP" altLang="en-US" sz="2800" dirty="0" smtClean="0">
                <a:solidFill>
                  <a:srgbClr val="0000FF"/>
                </a:solidFill>
              </a:rPr>
              <a:t>が実現することで，高齢者や障害者等への福祉サービスの効率化，災害時要援護者への支援が期待できる</a:t>
            </a:r>
            <a:endParaRPr lang="en-US" altLang="ja-JP" sz="2800" dirty="0" smtClean="0">
              <a:solidFill>
                <a:srgbClr val="0000FF"/>
              </a:solidFill>
            </a:endParaRPr>
          </a:p>
          <a:p>
            <a:r>
              <a:rPr lang="ja-JP" altLang="en-US" sz="2800" dirty="0" smtClean="0">
                <a:solidFill>
                  <a:srgbClr val="0000FF"/>
                </a:solidFill>
              </a:rPr>
              <a:t>地域の見守り体制が整うことにより，治安の維持，犯罪の防止，健全育成，認知症高齢者の徘徊対策にも効果が期待できる</a:t>
            </a:r>
            <a:endParaRPr lang="en-US" altLang="ja-JP" sz="2800" dirty="0" smtClean="0">
              <a:solidFill>
                <a:srgbClr val="0000FF"/>
              </a:solidFill>
            </a:endParaRPr>
          </a:p>
          <a:p>
            <a:r>
              <a:rPr lang="ja-JP" altLang="en-US" sz="2800" dirty="0">
                <a:solidFill>
                  <a:srgbClr val="0000FF"/>
                </a:solidFill>
              </a:rPr>
              <a:t>各分野の産業における生産性の向上</a:t>
            </a:r>
            <a:endParaRPr lang="en-US" altLang="ja-JP" sz="2800" dirty="0" smtClean="0">
              <a:solidFill>
                <a:srgbClr val="0000FF"/>
              </a:solidFill>
            </a:endParaRPr>
          </a:p>
          <a:p>
            <a:endParaRPr kumimoji="1" lang="ja-JP" altLang="en-US" sz="2800" dirty="0">
              <a:solidFill>
                <a:srgbClr val="0000FF"/>
              </a:solidFill>
            </a:endParaRPr>
          </a:p>
        </p:txBody>
      </p:sp>
      <p:pic>
        <p:nvPicPr>
          <p:cNvPr id="2" name="1-56-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656637" y="6370637"/>
            <a:ext cx="487363" cy="487363"/>
          </a:xfrm>
          <a:prstGeom prst="rect">
            <a:avLst/>
          </a:prstGeom>
        </p:spPr>
      </p:pic>
      <p:pic>
        <p:nvPicPr>
          <p:cNvPr id="3" name="1-56-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8656637" y="6370637"/>
            <a:ext cx="487363" cy="487363"/>
          </a:xfrm>
          <a:prstGeom prst="rect">
            <a:avLst/>
          </a:prstGeom>
        </p:spPr>
      </p:pic>
      <p:pic>
        <p:nvPicPr>
          <p:cNvPr id="6" name="1-56-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8656637" y="6370637"/>
            <a:ext cx="487363" cy="487363"/>
          </a:xfrm>
          <a:prstGeom prst="rect">
            <a:avLst/>
          </a:prstGeom>
        </p:spPr>
      </p:pic>
      <p:pic>
        <p:nvPicPr>
          <p:cNvPr id="7" name="1-56-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8656637" y="6370637"/>
            <a:ext cx="487363" cy="487363"/>
          </a:xfrm>
          <a:prstGeom prst="rect">
            <a:avLst/>
          </a:prstGeom>
        </p:spPr>
      </p:pic>
      <p:pic>
        <p:nvPicPr>
          <p:cNvPr id="8" name="1-56-5.wm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6"/>
          <a:stretch>
            <a:fillRect/>
          </a:stretch>
        </p:blipFill>
        <p:spPr>
          <a:xfrm>
            <a:off x="8656637" y="6370637"/>
            <a:ext cx="487363" cy="487363"/>
          </a:xfrm>
          <a:prstGeom prst="rect">
            <a:avLst/>
          </a:prstGeom>
        </p:spPr>
      </p:pic>
      <p:pic>
        <p:nvPicPr>
          <p:cNvPr id="9" name="1-56-6.wma">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6"/>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338166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486"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fade">
                                      <p:cBhvr>
                                        <p:cTn id="9" dur="500"/>
                                        <p:tgtEl>
                                          <p:spTgt spid="5">
                                            <p:txEl>
                                              <p:pRg st="0" end="0"/>
                                            </p:txEl>
                                          </p:spTgt>
                                        </p:tgtEl>
                                      </p:cBhvr>
                                    </p:animEffect>
                                  </p:childTnLst>
                                </p:cTn>
                              </p:par>
                            </p:childTnLst>
                          </p:cTn>
                        </p:par>
                        <p:par>
                          <p:cTn id="10" fill="hold">
                            <p:stCondLst>
                              <p:cond delay="16486"/>
                            </p:stCondLst>
                            <p:childTnLst>
                              <p:par>
                                <p:cTn id="11" presetID="1" presetClass="mediacall" presetSubtype="0" fill="hold" nodeType="afterEffect">
                                  <p:stCondLst>
                                    <p:cond delay="0"/>
                                  </p:stCondLst>
                                  <p:childTnLst>
                                    <p:cmd type="call" cmd="playFrom(0.0)">
                                      <p:cBhvr>
                                        <p:cTn id="12" dur="19411" fill="hold"/>
                                        <p:tgtEl>
                                          <p:spTgt spid="3"/>
                                        </p:tgtEl>
                                      </p:cBhvr>
                                    </p:cmd>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1000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par>
                          <p:cTn id="19" fill="hold">
                            <p:stCondLst>
                              <p:cond delay="35897"/>
                            </p:stCondLst>
                            <p:childTnLst>
                              <p:par>
                                <p:cTn id="20" presetID="1" presetClass="mediacall" presetSubtype="0" fill="hold" nodeType="afterEffect">
                                  <p:stCondLst>
                                    <p:cond delay="0"/>
                                  </p:stCondLst>
                                  <p:childTnLst>
                                    <p:cmd type="call" cmd="playFrom(0.0)">
                                      <p:cBhvr>
                                        <p:cTn id="21" dur="14582" fill="hold"/>
                                        <p:tgtEl>
                                          <p:spTgt spid="6"/>
                                        </p:tgtEl>
                                      </p:cBhvr>
                                    </p:cmd>
                                  </p:childTnLst>
                                </p:cTn>
                              </p:par>
                              <p:par>
                                <p:cTn id="22" presetID="10"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childTnLst>
                          </p:cTn>
                        </p:par>
                        <p:par>
                          <p:cTn id="25" fill="hold">
                            <p:stCondLst>
                              <p:cond delay="50479"/>
                            </p:stCondLst>
                            <p:childTnLst>
                              <p:par>
                                <p:cTn id="26" presetID="1" presetClass="mediacall" presetSubtype="0" fill="hold" nodeType="afterEffect">
                                  <p:stCondLst>
                                    <p:cond delay="0"/>
                                  </p:stCondLst>
                                  <p:childTnLst>
                                    <p:cmd type="call" cmd="playFrom(0.0)">
                                      <p:cBhvr>
                                        <p:cTn id="27" dur="13699" fill="hold"/>
                                        <p:tgtEl>
                                          <p:spTgt spid="7"/>
                                        </p:tgtEl>
                                      </p:cBhvr>
                                    </p:cmd>
                                  </p:childTnLst>
                                </p:cTn>
                              </p:par>
                              <p:par>
                                <p:cTn id="28" presetID="10" presetClass="entr" presetSubtype="0" fill="hold" grpId="0"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par>
                          <p:cTn id="31" fill="hold">
                            <p:stCondLst>
                              <p:cond delay="64178"/>
                            </p:stCondLst>
                            <p:childTnLst>
                              <p:par>
                                <p:cTn id="32" presetID="1" presetClass="mediacall" presetSubtype="0" fill="hold" nodeType="afterEffect">
                                  <p:stCondLst>
                                    <p:cond delay="0"/>
                                  </p:stCondLst>
                                  <p:childTnLst>
                                    <p:cmd type="call" cmd="playFrom(0.0)">
                                      <p:cBhvr>
                                        <p:cTn id="33" dur="9891" fill="hold"/>
                                        <p:tgtEl>
                                          <p:spTgt spid="8"/>
                                        </p:tgtEl>
                                      </p:cBhvr>
                                    </p:cmd>
                                  </p:childTnLst>
                                </p:cTn>
                              </p:par>
                              <p:par>
                                <p:cTn id="34" presetID="10" presetClass="entr" presetSubtype="0" fill="hold" grpId="0"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par>
                          <p:cTn id="37" fill="hold">
                            <p:stCondLst>
                              <p:cond delay="74069"/>
                            </p:stCondLst>
                            <p:childTnLst>
                              <p:par>
                                <p:cTn id="38" presetID="1" presetClass="mediacall" presetSubtype="0" fill="hold" nodeType="afterEffect">
                                  <p:stCondLst>
                                    <p:cond delay="0"/>
                                  </p:stCondLst>
                                  <p:childTnLst>
                                    <p:cmd type="call" cmd="playFrom(0.0)">
                                      <p:cBhvr>
                                        <p:cTn id="39" dur="2052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2"/>
                </p:tgtEl>
              </p:cMediaNode>
            </p:audio>
            <p:audio>
              <p:cMediaNode vol="80000">
                <p:cTn id="41" fill="hold" display="0">
                  <p:stCondLst>
                    <p:cond delay="indefinite"/>
                  </p:stCondLst>
                  <p:endCondLst>
                    <p:cond evt="onStopAudio" delay="0">
                      <p:tgtEl>
                        <p:sldTgt/>
                      </p:tgtEl>
                    </p:cond>
                  </p:endCondLst>
                </p:cTn>
                <p:tgtEl>
                  <p:spTgt spid="3"/>
                </p:tgtEl>
              </p:cMediaNode>
            </p:audio>
            <p:audio>
              <p:cMediaNode vol="80000">
                <p:cTn id="42" fill="hold" display="0">
                  <p:stCondLst>
                    <p:cond delay="indefinite"/>
                  </p:stCondLst>
                  <p:endCondLst>
                    <p:cond evt="onStopAudio" delay="0">
                      <p:tgtEl>
                        <p:sldTgt/>
                      </p:tgtEl>
                    </p:cond>
                  </p:endCondLst>
                </p:cTn>
                <p:tgtEl>
                  <p:spTgt spid="6"/>
                </p:tgtEl>
              </p:cMediaNode>
            </p:audio>
            <p:audio>
              <p:cMediaNode vol="80000">
                <p:cTn id="43" fill="hold" display="0">
                  <p:stCondLst>
                    <p:cond delay="indefinite"/>
                  </p:stCondLst>
                  <p:endCondLst>
                    <p:cond evt="onStopAudio" delay="0">
                      <p:tgtEl>
                        <p:sldTgt/>
                      </p:tgtEl>
                    </p:cond>
                  </p:endCondLst>
                </p:cTn>
                <p:tgtEl>
                  <p:spTgt spid="7"/>
                </p:tgtEl>
              </p:cMediaNode>
            </p:audio>
            <p:audio>
              <p:cMediaNode vol="80000">
                <p:cTn id="44" fill="hold" display="0">
                  <p:stCondLst>
                    <p:cond delay="indefinite"/>
                  </p:stCondLst>
                  <p:endCondLst>
                    <p:cond evt="onStopAudio" delay="0">
                      <p:tgtEl>
                        <p:sldTgt/>
                      </p:tgtEl>
                    </p:cond>
                  </p:endCondLst>
                </p:cTn>
                <p:tgtEl>
                  <p:spTgt spid="8"/>
                </p:tgtEl>
              </p:cMediaNode>
            </p:audio>
            <p:audio>
              <p:cMediaNode vol="80000">
                <p:cTn id="45" fill="hold" display="0">
                  <p:stCondLst>
                    <p:cond delay="indefinite"/>
                  </p:stCondLst>
                  <p:endCondLst>
                    <p:cond evt="onStopAudio" delay="0">
                      <p:tgtEl>
                        <p:sldTgt/>
                      </p:tgtEl>
                    </p:cond>
                  </p:endCondLst>
                </p:cTn>
                <p:tgtEl>
                  <p:spTgt spid="9"/>
                </p:tgtEl>
              </p:cMediaNode>
            </p:audio>
          </p:childTnLst>
        </p:cTn>
      </p:par>
    </p:tnLst>
    <p:bldLst>
      <p:bldP spid="5"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951"/>
            <a:ext cx="8229600" cy="1143000"/>
          </a:xfrm>
        </p:spPr>
        <p:txBody>
          <a:bodyPr>
            <a:normAutofit/>
          </a:bodyPr>
          <a:lstStyle/>
          <a:p>
            <a:r>
              <a:rPr lang="ja-JP" altLang="en-US" sz="3600" dirty="0" smtClean="0">
                <a:solidFill>
                  <a:srgbClr val="FF0000"/>
                </a:solidFill>
              </a:rPr>
              <a:t>ソーシャルキャピタルとコミュニティ形成</a:t>
            </a:r>
            <a:endParaRPr kumimoji="1" lang="ja-JP" altLang="en-US" sz="3600" dirty="0"/>
          </a:p>
        </p:txBody>
      </p:sp>
      <p:sp>
        <p:nvSpPr>
          <p:cNvPr id="7" name="テキスト ボックス 6"/>
          <p:cNvSpPr txBox="1"/>
          <p:nvPr/>
        </p:nvSpPr>
        <p:spPr>
          <a:xfrm>
            <a:off x="3649619" y="3717151"/>
            <a:ext cx="1906099" cy="864362"/>
          </a:xfrm>
          <a:prstGeom prst="rect">
            <a:avLst/>
          </a:prstGeom>
          <a:noFill/>
        </p:spPr>
        <p:txBody>
          <a:bodyPr wrap="none" rtlCol="0">
            <a:spAutoFit/>
          </a:bodyPr>
          <a:lstStyle/>
          <a:p>
            <a:r>
              <a:rPr kumimoji="1" lang="ja-JP" altLang="en-US" dirty="0" smtClean="0">
                <a:solidFill>
                  <a:schemeClr val="tx1">
                    <a:lumMod val="75000"/>
                    <a:lumOff val="25000"/>
                  </a:schemeClr>
                </a:solidFill>
              </a:rPr>
              <a:t>周囲への信頼</a:t>
            </a:r>
            <a:endParaRPr kumimoji="1" lang="en-US" altLang="ja-JP" dirty="0" smtClean="0">
              <a:solidFill>
                <a:schemeClr val="tx1">
                  <a:lumMod val="75000"/>
                  <a:lumOff val="25000"/>
                </a:schemeClr>
              </a:solidFill>
            </a:endParaRPr>
          </a:p>
          <a:p>
            <a:r>
              <a:rPr kumimoji="1" lang="ja-JP" altLang="en-US" dirty="0" smtClean="0">
                <a:solidFill>
                  <a:schemeClr val="tx1">
                    <a:lumMod val="75000"/>
                    <a:lumOff val="25000"/>
                  </a:schemeClr>
                </a:solidFill>
              </a:rPr>
              <a:t>お互い様の定着</a:t>
            </a:r>
            <a:endParaRPr kumimoji="1" lang="en-US" altLang="ja-JP" dirty="0" smtClean="0">
              <a:solidFill>
                <a:schemeClr val="tx1">
                  <a:lumMod val="75000"/>
                  <a:lumOff val="25000"/>
                </a:schemeClr>
              </a:solidFill>
            </a:endParaRPr>
          </a:p>
          <a:p>
            <a:r>
              <a:rPr lang="ja-JP" altLang="en-US" dirty="0" smtClean="0">
                <a:solidFill>
                  <a:schemeClr val="tx1">
                    <a:lumMod val="75000"/>
                    <a:lumOff val="25000"/>
                  </a:schemeClr>
                </a:solidFill>
              </a:rPr>
              <a:t>ネットワークや「絆」</a:t>
            </a:r>
            <a:endParaRPr kumimoji="1" lang="ja-JP" altLang="en-US" dirty="0">
              <a:solidFill>
                <a:schemeClr val="tx1">
                  <a:lumMod val="75000"/>
                  <a:lumOff val="25000"/>
                </a:schemeClr>
              </a:solidFill>
            </a:endParaRPr>
          </a:p>
        </p:txBody>
      </p:sp>
      <p:grpSp>
        <p:nvGrpSpPr>
          <p:cNvPr id="9" name="グループ化 8"/>
          <p:cNvGrpSpPr/>
          <p:nvPr/>
        </p:nvGrpSpPr>
        <p:grpSpPr>
          <a:xfrm>
            <a:off x="2234787" y="1022848"/>
            <a:ext cx="4293306" cy="2677458"/>
            <a:chOff x="2234787" y="1022848"/>
            <a:chExt cx="4293306" cy="2677458"/>
          </a:xfrm>
        </p:grpSpPr>
        <p:sp>
          <p:nvSpPr>
            <p:cNvPr id="11" name="正方形/長方形 10"/>
            <p:cNvSpPr/>
            <p:nvPr/>
          </p:nvSpPr>
          <p:spPr>
            <a:xfrm>
              <a:off x="3148239" y="3121636"/>
              <a:ext cx="2476366" cy="5786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10" name="正方形/長方形 9"/>
            <p:cNvSpPr/>
            <p:nvPr/>
          </p:nvSpPr>
          <p:spPr>
            <a:xfrm>
              <a:off x="3152670" y="1022848"/>
              <a:ext cx="2476366" cy="5786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3" name="右カーブ矢印 2"/>
            <p:cNvSpPr/>
            <p:nvPr/>
          </p:nvSpPr>
          <p:spPr>
            <a:xfrm>
              <a:off x="2234787" y="1185946"/>
              <a:ext cx="830293" cy="2245124"/>
            </a:xfrm>
            <a:prstGeom prst="curvedRightArrow">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a:solidFill>
                  <a:schemeClr val="tx1"/>
                </a:solidFill>
              </a:endParaRPr>
            </a:p>
          </p:txBody>
        </p:sp>
        <p:sp>
          <p:nvSpPr>
            <p:cNvPr id="4" name="右カーブ矢印 3"/>
            <p:cNvSpPr/>
            <p:nvPr/>
          </p:nvSpPr>
          <p:spPr>
            <a:xfrm rot="10800000">
              <a:off x="5697800" y="1096141"/>
              <a:ext cx="830293" cy="2245124"/>
            </a:xfrm>
            <a:prstGeom prst="curvedRightArrow">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a:solidFill>
                  <a:schemeClr val="tx1"/>
                </a:solidFill>
              </a:endParaRPr>
            </a:p>
          </p:txBody>
        </p:sp>
        <p:sp>
          <p:nvSpPr>
            <p:cNvPr id="5" name="正方形/長方形 4"/>
            <p:cNvSpPr/>
            <p:nvPr/>
          </p:nvSpPr>
          <p:spPr>
            <a:xfrm>
              <a:off x="3144834" y="1124675"/>
              <a:ext cx="2438488" cy="400110"/>
            </a:xfrm>
            <a:prstGeom prst="rect">
              <a:avLst/>
            </a:prstGeom>
            <a:noFill/>
            <a:ln>
              <a:noFill/>
            </a:ln>
          </p:spPr>
          <p:txBody>
            <a:bodyPr wrap="none">
              <a:spAutoFit/>
            </a:bodyPr>
            <a:lstStyle/>
            <a:p>
              <a:r>
                <a:rPr lang="ja-JP" altLang="en-US" sz="2000" dirty="0" smtClean="0">
                  <a:solidFill>
                    <a:srgbClr val="0000FF"/>
                  </a:solidFill>
                </a:rPr>
                <a:t>健康づくり・介護予防</a:t>
              </a:r>
              <a:endParaRPr lang="ja-JP" altLang="en-US" sz="2000" dirty="0">
                <a:solidFill>
                  <a:srgbClr val="0000FF"/>
                </a:solidFill>
              </a:endParaRPr>
            </a:p>
          </p:txBody>
        </p:sp>
        <p:sp>
          <p:nvSpPr>
            <p:cNvPr id="6" name="テキスト ボックス 5"/>
            <p:cNvSpPr txBox="1"/>
            <p:nvPr/>
          </p:nvSpPr>
          <p:spPr>
            <a:xfrm>
              <a:off x="3204847" y="3230304"/>
              <a:ext cx="2303765" cy="374557"/>
            </a:xfrm>
            <a:prstGeom prst="rect">
              <a:avLst/>
            </a:prstGeom>
            <a:noFill/>
            <a:ln>
              <a:noFill/>
            </a:ln>
          </p:spPr>
          <p:txBody>
            <a:bodyPr wrap="none" rtlCol="0">
              <a:spAutoFit/>
            </a:bodyPr>
            <a:lstStyle/>
            <a:p>
              <a:r>
                <a:rPr lang="ja-JP" altLang="en-US" sz="2000" dirty="0">
                  <a:solidFill>
                    <a:srgbClr val="0000FF"/>
                  </a:solidFill>
                </a:rPr>
                <a:t>ソーシャルキャピタル</a:t>
              </a:r>
              <a:endParaRPr kumimoji="1" lang="ja-JP" altLang="en-US" sz="2000" dirty="0">
                <a:solidFill>
                  <a:srgbClr val="0000FF"/>
                </a:solidFill>
              </a:endParaRPr>
            </a:p>
          </p:txBody>
        </p:sp>
        <p:sp>
          <p:nvSpPr>
            <p:cNvPr id="8" name="テキスト ボックス 7"/>
            <p:cNvSpPr txBox="1"/>
            <p:nvPr/>
          </p:nvSpPr>
          <p:spPr>
            <a:xfrm>
              <a:off x="3649619" y="1614803"/>
              <a:ext cx="1748533" cy="864362"/>
            </a:xfrm>
            <a:prstGeom prst="rect">
              <a:avLst/>
            </a:prstGeom>
            <a:noFill/>
          </p:spPr>
          <p:txBody>
            <a:bodyPr wrap="none" rtlCol="0">
              <a:spAutoFit/>
            </a:bodyPr>
            <a:lstStyle/>
            <a:p>
              <a:r>
                <a:rPr kumimoji="1" lang="ja-JP" altLang="en-US" dirty="0" smtClean="0">
                  <a:solidFill>
                    <a:schemeClr val="tx1">
                      <a:lumMod val="75000"/>
                      <a:lumOff val="25000"/>
                    </a:schemeClr>
                  </a:solidFill>
                </a:rPr>
                <a:t>声かけ，訪問</a:t>
              </a:r>
              <a:endParaRPr kumimoji="1" lang="en-US" altLang="ja-JP" dirty="0" smtClean="0">
                <a:solidFill>
                  <a:schemeClr val="tx1">
                    <a:lumMod val="75000"/>
                    <a:lumOff val="25000"/>
                  </a:schemeClr>
                </a:solidFill>
              </a:endParaRPr>
            </a:p>
            <a:p>
              <a:r>
                <a:rPr lang="ja-JP" altLang="en-US" dirty="0">
                  <a:solidFill>
                    <a:schemeClr val="tx1">
                      <a:lumMod val="75000"/>
                      <a:lumOff val="25000"/>
                    </a:schemeClr>
                  </a:solidFill>
                </a:rPr>
                <a:t>学習</a:t>
              </a:r>
              <a:r>
                <a:rPr lang="ja-JP" altLang="en-US" dirty="0" smtClean="0">
                  <a:solidFill>
                    <a:schemeClr val="tx1">
                      <a:lumMod val="75000"/>
                      <a:lumOff val="25000"/>
                    </a:schemeClr>
                  </a:solidFill>
                </a:rPr>
                <a:t>活動</a:t>
              </a:r>
              <a:endParaRPr lang="en-US" altLang="ja-JP" dirty="0" smtClean="0">
                <a:solidFill>
                  <a:schemeClr val="tx1">
                    <a:lumMod val="75000"/>
                    <a:lumOff val="25000"/>
                  </a:schemeClr>
                </a:solidFill>
              </a:endParaRPr>
            </a:p>
            <a:p>
              <a:r>
                <a:rPr kumimoji="1" lang="ja-JP" altLang="en-US" dirty="0" smtClean="0">
                  <a:solidFill>
                    <a:schemeClr val="tx1">
                      <a:lumMod val="75000"/>
                      <a:lumOff val="25000"/>
                    </a:schemeClr>
                  </a:solidFill>
                </a:rPr>
                <a:t>健康づくりの実践</a:t>
              </a:r>
              <a:endParaRPr kumimoji="1" lang="ja-JP" altLang="en-US" dirty="0">
                <a:solidFill>
                  <a:schemeClr val="tx1">
                    <a:lumMod val="75000"/>
                    <a:lumOff val="25000"/>
                  </a:schemeClr>
                </a:solidFill>
              </a:endParaRPr>
            </a:p>
          </p:txBody>
        </p:sp>
      </p:grpSp>
      <p:grpSp>
        <p:nvGrpSpPr>
          <p:cNvPr id="12" name="グループ化 11"/>
          <p:cNvGrpSpPr/>
          <p:nvPr/>
        </p:nvGrpSpPr>
        <p:grpSpPr>
          <a:xfrm>
            <a:off x="524343" y="3633900"/>
            <a:ext cx="4243025" cy="2877470"/>
            <a:chOff x="524343" y="3633900"/>
            <a:chExt cx="4243025" cy="2877470"/>
          </a:xfrm>
        </p:grpSpPr>
        <p:sp>
          <p:nvSpPr>
            <p:cNvPr id="13" name="右カーブ矢印 12"/>
            <p:cNvSpPr/>
            <p:nvPr/>
          </p:nvSpPr>
          <p:spPr>
            <a:xfrm rot="2775263">
              <a:off x="1507185" y="2926485"/>
              <a:ext cx="830293" cy="2245124"/>
            </a:xfrm>
            <a:prstGeom prst="curvedRightArrow">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a:solidFill>
                  <a:schemeClr val="tx1"/>
                </a:solidFill>
              </a:endParaRPr>
            </a:p>
          </p:txBody>
        </p:sp>
        <p:sp>
          <p:nvSpPr>
            <p:cNvPr id="14" name="右カーブ矢印 13"/>
            <p:cNvSpPr/>
            <p:nvPr/>
          </p:nvSpPr>
          <p:spPr>
            <a:xfrm rot="13575263">
              <a:off x="3229659" y="4415070"/>
              <a:ext cx="830293" cy="2245124"/>
            </a:xfrm>
            <a:prstGeom prst="curvedRightArrow">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a:solidFill>
                  <a:schemeClr val="tx1"/>
                </a:solidFill>
              </a:endParaRPr>
            </a:p>
          </p:txBody>
        </p:sp>
        <p:sp>
          <p:nvSpPr>
            <p:cNvPr id="15" name="正方形/長方形 14"/>
            <p:cNvSpPr/>
            <p:nvPr/>
          </p:nvSpPr>
          <p:spPr>
            <a:xfrm>
              <a:off x="524343" y="5260062"/>
              <a:ext cx="2476366" cy="5786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16" name="正方形/長方形 15"/>
            <p:cNvSpPr/>
            <p:nvPr/>
          </p:nvSpPr>
          <p:spPr>
            <a:xfrm>
              <a:off x="836546" y="5347622"/>
              <a:ext cx="1613476" cy="374557"/>
            </a:xfrm>
            <a:prstGeom prst="rect">
              <a:avLst/>
            </a:prstGeom>
            <a:noFill/>
            <a:ln>
              <a:noFill/>
            </a:ln>
          </p:spPr>
          <p:txBody>
            <a:bodyPr wrap="none">
              <a:spAutoFit/>
            </a:bodyPr>
            <a:lstStyle/>
            <a:p>
              <a:r>
                <a:rPr lang="ja-JP" altLang="en-US" sz="2000" dirty="0" smtClean="0">
                  <a:solidFill>
                    <a:srgbClr val="0000FF"/>
                  </a:solidFill>
                </a:rPr>
                <a:t>地域防災活動</a:t>
              </a:r>
              <a:endParaRPr lang="ja-JP" altLang="en-US" sz="2000" dirty="0">
                <a:solidFill>
                  <a:srgbClr val="0000FF"/>
                </a:solidFill>
              </a:endParaRPr>
            </a:p>
          </p:txBody>
        </p:sp>
        <p:sp>
          <p:nvSpPr>
            <p:cNvPr id="21" name="テキスト ボックス 20"/>
            <p:cNvSpPr txBox="1"/>
            <p:nvPr/>
          </p:nvSpPr>
          <p:spPr>
            <a:xfrm>
              <a:off x="841878" y="5906316"/>
              <a:ext cx="1545948" cy="605054"/>
            </a:xfrm>
            <a:prstGeom prst="rect">
              <a:avLst/>
            </a:prstGeom>
            <a:noFill/>
          </p:spPr>
          <p:txBody>
            <a:bodyPr wrap="none" rtlCol="0">
              <a:spAutoFit/>
            </a:bodyPr>
            <a:lstStyle/>
            <a:p>
              <a:r>
                <a:rPr kumimoji="1" lang="ja-JP" altLang="en-US" dirty="0" smtClean="0">
                  <a:solidFill>
                    <a:schemeClr val="tx1">
                      <a:lumMod val="75000"/>
                      <a:lumOff val="25000"/>
                    </a:schemeClr>
                  </a:solidFill>
                </a:rPr>
                <a:t>声かけ，</a:t>
              </a:r>
              <a:r>
                <a:rPr lang="ja-JP" altLang="en-US" dirty="0" smtClean="0">
                  <a:solidFill>
                    <a:schemeClr val="tx1">
                      <a:lumMod val="75000"/>
                      <a:lumOff val="25000"/>
                    </a:schemeClr>
                  </a:solidFill>
                </a:rPr>
                <a:t>見守り</a:t>
              </a:r>
              <a:endParaRPr lang="en-US" altLang="ja-JP" dirty="0" smtClean="0">
                <a:solidFill>
                  <a:schemeClr val="tx1">
                    <a:lumMod val="75000"/>
                    <a:lumOff val="25000"/>
                  </a:schemeClr>
                </a:solidFill>
              </a:endParaRPr>
            </a:p>
            <a:p>
              <a:r>
                <a:rPr lang="ja-JP" altLang="en-US" dirty="0" smtClean="0">
                  <a:solidFill>
                    <a:schemeClr val="tx1">
                      <a:lumMod val="75000"/>
                      <a:lumOff val="25000"/>
                    </a:schemeClr>
                  </a:solidFill>
                </a:rPr>
                <a:t>学習活動</a:t>
              </a:r>
              <a:endParaRPr lang="en-US" altLang="ja-JP" dirty="0" smtClean="0">
                <a:solidFill>
                  <a:schemeClr val="tx1">
                    <a:lumMod val="75000"/>
                    <a:lumOff val="25000"/>
                  </a:schemeClr>
                </a:solidFill>
              </a:endParaRPr>
            </a:p>
          </p:txBody>
        </p:sp>
      </p:grpSp>
      <p:grpSp>
        <p:nvGrpSpPr>
          <p:cNvPr id="25" name="グループ化 24"/>
          <p:cNvGrpSpPr/>
          <p:nvPr/>
        </p:nvGrpSpPr>
        <p:grpSpPr>
          <a:xfrm>
            <a:off x="4660128" y="3022146"/>
            <a:ext cx="3851038" cy="3790134"/>
            <a:chOff x="4660128" y="3022146"/>
            <a:chExt cx="3851038" cy="3790134"/>
          </a:xfrm>
        </p:grpSpPr>
        <p:sp>
          <p:nvSpPr>
            <p:cNvPr id="17" name="右カーブ矢印 16"/>
            <p:cNvSpPr/>
            <p:nvPr/>
          </p:nvSpPr>
          <p:spPr>
            <a:xfrm rot="19210926">
              <a:off x="4660128" y="4567156"/>
              <a:ext cx="830293" cy="2245124"/>
            </a:xfrm>
            <a:prstGeom prst="curvedRightArrow">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a:solidFill>
                  <a:schemeClr val="tx1"/>
                </a:solidFill>
              </a:endParaRPr>
            </a:p>
          </p:txBody>
        </p:sp>
        <p:sp>
          <p:nvSpPr>
            <p:cNvPr id="18" name="右カーブ矢印 17"/>
            <p:cNvSpPr/>
            <p:nvPr/>
          </p:nvSpPr>
          <p:spPr>
            <a:xfrm rot="8410926">
              <a:off x="6239935" y="3022146"/>
              <a:ext cx="830293" cy="2245124"/>
            </a:xfrm>
            <a:prstGeom prst="curvedRightArrow">
              <a:avLst/>
            </a:prstGeom>
            <a:solidFill>
              <a:srgbClr val="FFFF0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200">
                <a:solidFill>
                  <a:schemeClr val="tx1"/>
                </a:solidFill>
              </a:endParaRPr>
            </a:p>
          </p:txBody>
        </p:sp>
        <p:sp>
          <p:nvSpPr>
            <p:cNvPr id="19" name="正方形/長方形 18"/>
            <p:cNvSpPr/>
            <p:nvPr/>
          </p:nvSpPr>
          <p:spPr>
            <a:xfrm>
              <a:off x="5486623" y="5260062"/>
              <a:ext cx="3024543" cy="5786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p>
          </p:txBody>
        </p:sp>
        <p:sp>
          <p:nvSpPr>
            <p:cNvPr id="20" name="正方形/長方形 19"/>
            <p:cNvSpPr/>
            <p:nvPr/>
          </p:nvSpPr>
          <p:spPr>
            <a:xfrm>
              <a:off x="5562080" y="5347622"/>
              <a:ext cx="2429818" cy="374557"/>
            </a:xfrm>
            <a:prstGeom prst="rect">
              <a:avLst/>
            </a:prstGeom>
            <a:noFill/>
            <a:ln>
              <a:noFill/>
            </a:ln>
          </p:spPr>
          <p:txBody>
            <a:bodyPr wrap="none">
              <a:spAutoFit/>
            </a:bodyPr>
            <a:lstStyle/>
            <a:p>
              <a:r>
                <a:rPr lang="ja-JP" altLang="en-US" sz="2000" dirty="0" smtClean="0">
                  <a:solidFill>
                    <a:srgbClr val="0000FF"/>
                  </a:solidFill>
                </a:rPr>
                <a:t>子育て支援・健全育成</a:t>
              </a:r>
              <a:endParaRPr lang="ja-JP" altLang="en-US" sz="2000" dirty="0">
                <a:solidFill>
                  <a:srgbClr val="0000FF"/>
                </a:solidFill>
              </a:endParaRPr>
            </a:p>
          </p:txBody>
        </p:sp>
        <p:sp>
          <p:nvSpPr>
            <p:cNvPr id="22" name="テキスト ボックス 21"/>
            <p:cNvSpPr txBox="1"/>
            <p:nvPr/>
          </p:nvSpPr>
          <p:spPr>
            <a:xfrm>
              <a:off x="6403095" y="5906316"/>
              <a:ext cx="1545948" cy="605054"/>
            </a:xfrm>
            <a:prstGeom prst="rect">
              <a:avLst/>
            </a:prstGeom>
            <a:noFill/>
          </p:spPr>
          <p:txBody>
            <a:bodyPr wrap="none" rtlCol="0">
              <a:spAutoFit/>
            </a:bodyPr>
            <a:lstStyle/>
            <a:p>
              <a:r>
                <a:rPr kumimoji="1" lang="ja-JP" altLang="en-US" dirty="0" smtClean="0">
                  <a:solidFill>
                    <a:schemeClr val="tx1">
                      <a:lumMod val="75000"/>
                      <a:lumOff val="25000"/>
                    </a:schemeClr>
                  </a:solidFill>
                </a:rPr>
                <a:t>声かけ，</a:t>
              </a:r>
              <a:r>
                <a:rPr lang="ja-JP" altLang="en-US" dirty="0" smtClean="0">
                  <a:solidFill>
                    <a:schemeClr val="tx1">
                      <a:lumMod val="75000"/>
                      <a:lumOff val="25000"/>
                    </a:schemeClr>
                  </a:solidFill>
                </a:rPr>
                <a:t>見守り</a:t>
              </a:r>
              <a:endParaRPr lang="en-US" altLang="ja-JP" dirty="0" smtClean="0">
                <a:solidFill>
                  <a:schemeClr val="tx1">
                    <a:lumMod val="75000"/>
                    <a:lumOff val="25000"/>
                  </a:schemeClr>
                </a:solidFill>
              </a:endParaRPr>
            </a:p>
            <a:p>
              <a:r>
                <a:rPr lang="ja-JP" altLang="en-US" dirty="0" smtClean="0">
                  <a:solidFill>
                    <a:schemeClr val="tx1">
                      <a:lumMod val="75000"/>
                      <a:lumOff val="25000"/>
                    </a:schemeClr>
                  </a:solidFill>
                </a:rPr>
                <a:t>学習活動</a:t>
              </a:r>
              <a:endParaRPr lang="en-US" altLang="ja-JP" dirty="0" smtClean="0">
                <a:solidFill>
                  <a:schemeClr val="tx1">
                    <a:lumMod val="75000"/>
                    <a:lumOff val="25000"/>
                  </a:schemeClr>
                </a:solidFill>
              </a:endParaRPr>
            </a:p>
          </p:txBody>
        </p:sp>
      </p:grpSp>
    </p:spTree>
    <p:extLst>
      <p:ext uri="{BB962C8B-B14F-4D97-AF65-F5344CB8AC3E}">
        <p14:creationId xmlns:p14="http://schemas.microsoft.com/office/powerpoint/2010/main" val="13179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6"/>
          <p:cNvGrpSpPr>
            <a:grpSpLocks noChangeAspect="1"/>
          </p:cNvGrpSpPr>
          <p:nvPr/>
        </p:nvGrpSpPr>
        <p:grpSpPr bwMode="auto">
          <a:xfrm>
            <a:off x="4355950" y="3141791"/>
            <a:ext cx="1219492" cy="1215001"/>
            <a:chOff x="5153" y="11681"/>
            <a:chExt cx="1158" cy="1155"/>
          </a:xfrm>
        </p:grpSpPr>
        <p:grpSp>
          <p:nvGrpSpPr>
            <p:cNvPr id="5" name="Group 207"/>
            <p:cNvGrpSpPr>
              <a:grpSpLocks noChangeAspect="1"/>
            </p:cNvGrpSpPr>
            <p:nvPr/>
          </p:nvGrpSpPr>
          <p:grpSpPr bwMode="auto">
            <a:xfrm>
              <a:off x="5153" y="11681"/>
              <a:ext cx="1158" cy="1155"/>
              <a:chOff x="5153" y="11681"/>
              <a:chExt cx="1158" cy="1155"/>
            </a:xfrm>
          </p:grpSpPr>
          <p:sp>
            <p:nvSpPr>
              <p:cNvPr id="7" name="Oval 208"/>
              <p:cNvSpPr>
                <a:spLocks noChangeAspect="1" noChangeArrowheads="1"/>
              </p:cNvSpPr>
              <p:nvPr/>
            </p:nvSpPr>
            <p:spPr bwMode="auto">
              <a:xfrm>
                <a:off x="5153" y="11681"/>
                <a:ext cx="1158" cy="1155"/>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8" name="Oval 209"/>
              <p:cNvSpPr>
                <a:spLocks noChangeAspect="1" noChangeArrowheads="1"/>
              </p:cNvSpPr>
              <p:nvPr/>
            </p:nvSpPr>
            <p:spPr bwMode="auto">
              <a:xfrm>
                <a:off x="5153" y="11681"/>
                <a:ext cx="1127" cy="1125"/>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9" name="Oval 210"/>
              <p:cNvSpPr>
                <a:spLocks noChangeAspect="1" noChangeArrowheads="1"/>
              </p:cNvSpPr>
              <p:nvPr/>
            </p:nvSpPr>
            <p:spPr bwMode="auto">
              <a:xfrm>
                <a:off x="5183" y="11711"/>
                <a:ext cx="1067" cy="1065"/>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10" name="Oval 211"/>
              <p:cNvSpPr>
                <a:spLocks noChangeAspect="1" noChangeArrowheads="1"/>
              </p:cNvSpPr>
              <p:nvPr/>
            </p:nvSpPr>
            <p:spPr bwMode="auto">
              <a:xfrm>
                <a:off x="5198" y="11726"/>
                <a:ext cx="1037" cy="1035"/>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11" name="Oval 212"/>
              <p:cNvSpPr>
                <a:spLocks noChangeAspect="1" noChangeArrowheads="1"/>
              </p:cNvSpPr>
              <p:nvPr/>
            </p:nvSpPr>
            <p:spPr bwMode="auto">
              <a:xfrm>
                <a:off x="5228" y="11756"/>
                <a:ext cx="977" cy="975"/>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12" name="Oval 213"/>
              <p:cNvSpPr>
                <a:spLocks noChangeAspect="1" noChangeArrowheads="1"/>
              </p:cNvSpPr>
              <p:nvPr/>
            </p:nvSpPr>
            <p:spPr bwMode="auto">
              <a:xfrm>
                <a:off x="5259" y="11786"/>
                <a:ext cx="916" cy="915"/>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13" name="Oval 214"/>
              <p:cNvSpPr>
                <a:spLocks noChangeAspect="1" noChangeArrowheads="1"/>
              </p:cNvSpPr>
              <p:nvPr/>
            </p:nvSpPr>
            <p:spPr bwMode="auto">
              <a:xfrm>
                <a:off x="5274" y="11801"/>
                <a:ext cx="886" cy="885"/>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14" name="Oval 215"/>
              <p:cNvSpPr>
                <a:spLocks noChangeAspect="1" noChangeArrowheads="1"/>
              </p:cNvSpPr>
              <p:nvPr/>
            </p:nvSpPr>
            <p:spPr bwMode="auto">
              <a:xfrm>
                <a:off x="5304" y="11831"/>
                <a:ext cx="826" cy="825"/>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15" name="Oval 216"/>
              <p:cNvSpPr>
                <a:spLocks noChangeAspect="1" noChangeArrowheads="1"/>
              </p:cNvSpPr>
              <p:nvPr/>
            </p:nvSpPr>
            <p:spPr bwMode="auto">
              <a:xfrm>
                <a:off x="5319" y="11846"/>
                <a:ext cx="796" cy="795"/>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16" name="Oval 217"/>
              <p:cNvSpPr>
                <a:spLocks noChangeAspect="1" noChangeArrowheads="1"/>
              </p:cNvSpPr>
              <p:nvPr/>
            </p:nvSpPr>
            <p:spPr bwMode="auto">
              <a:xfrm>
                <a:off x="5349" y="11876"/>
                <a:ext cx="736" cy="735"/>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17" name="Oval 218"/>
              <p:cNvSpPr>
                <a:spLocks noChangeAspect="1" noChangeArrowheads="1"/>
              </p:cNvSpPr>
              <p:nvPr/>
            </p:nvSpPr>
            <p:spPr bwMode="auto">
              <a:xfrm>
                <a:off x="5379" y="11906"/>
                <a:ext cx="676" cy="675"/>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18" name="Oval 219"/>
              <p:cNvSpPr>
                <a:spLocks noChangeAspect="1" noChangeArrowheads="1"/>
              </p:cNvSpPr>
              <p:nvPr/>
            </p:nvSpPr>
            <p:spPr bwMode="auto">
              <a:xfrm>
                <a:off x="5394" y="11921"/>
                <a:ext cx="646" cy="645"/>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19" name="Oval 220"/>
              <p:cNvSpPr>
                <a:spLocks noChangeAspect="1" noChangeArrowheads="1"/>
              </p:cNvSpPr>
              <p:nvPr/>
            </p:nvSpPr>
            <p:spPr bwMode="auto">
              <a:xfrm>
                <a:off x="5424" y="11951"/>
                <a:ext cx="586" cy="585"/>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20" name="Oval 221"/>
              <p:cNvSpPr>
                <a:spLocks noChangeAspect="1" noChangeArrowheads="1"/>
              </p:cNvSpPr>
              <p:nvPr/>
            </p:nvSpPr>
            <p:spPr bwMode="auto">
              <a:xfrm>
                <a:off x="5454" y="11981"/>
                <a:ext cx="541" cy="540"/>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21" name="Oval 222"/>
              <p:cNvSpPr>
                <a:spLocks noChangeAspect="1" noChangeArrowheads="1"/>
              </p:cNvSpPr>
              <p:nvPr/>
            </p:nvSpPr>
            <p:spPr bwMode="auto">
              <a:xfrm>
                <a:off x="5469" y="11996"/>
                <a:ext cx="511" cy="510"/>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22" name="Oval 223"/>
              <p:cNvSpPr>
                <a:spLocks noChangeAspect="1" noChangeArrowheads="1"/>
              </p:cNvSpPr>
              <p:nvPr/>
            </p:nvSpPr>
            <p:spPr bwMode="auto">
              <a:xfrm>
                <a:off x="5499" y="12026"/>
                <a:ext cx="451" cy="450"/>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23" name="Oval 224"/>
              <p:cNvSpPr>
                <a:spLocks noChangeAspect="1" noChangeArrowheads="1"/>
              </p:cNvSpPr>
              <p:nvPr/>
            </p:nvSpPr>
            <p:spPr bwMode="auto">
              <a:xfrm>
                <a:off x="5514" y="12041"/>
                <a:ext cx="421" cy="420"/>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24" name="Oval 225"/>
              <p:cNvSpPr>
                <a:spLocks noChangeAspect="1" noChangeArrowheads="1"/>
              </p:cNvSpPr>
              <p:nvPr/>
            </p:nvSpPr>
            <p:spPr bwMode="auto">
              <a:xfrm>
                <a:off x="5544" y="12071"/>
                <a:ext cx="361" cy="360"/>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25" name="Oval 226"/>
              <p:cNvSpPr>
                <a:spLocks noChangeAspect="1" noChangeArrowheads="1"/>
              </p:cNvSpPr>
              <p:nvPr/>
            </p:nvSpPr>
            <p:spPr bwMode="auto">
              <a:xfrm>
                <a:off x="5574" y="12101"/>
                <a:ext cx="301" cy="300"/>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26" name="Oval 227"/>
              <p:cNvSpPr>
                <a:spLocks noChangeAspect="1" noChangeArrowheads="1"/>
              </p:cNvSpPr>
              <p:nvPr/>
            </p:nvSpPr>
            <p:spPr bwMode="auto">
              <a:xfrm>
                <a:off x="5589" y="12116"/>
                <a:ext cx="271" cy="270"/>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27" name="Oval 228"/>
              <p:cNvSpPr>
                <a:spLocks noChangeAspect="1" noChangeArrowheads="1"/>
              </p:cNvSpPr>
              <p:nvPr/>
            </p:nvSpPr>
            <p:spPr bwMode="auto">
              <a:xfrm>
                <a:off x="5619" y="12146"/>
                <a:ext cx="211" cy="210"/>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28" name="Oval 229"/>
              <p:cNvSpPr>
                <a:spLocks noChangeAspect="1" noChangeArrowheads="1"/>
              </p:cNvSpPr>
              <p:nvPr/>
            </p:nvSpPr>
            <p:spPr bwMode="auto">
              <a:xfrm>
                <a:off x="5649" y="12176"/>
                <a:ext cx="151" cy="150"/>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29" name="Oval 230"/>
              <p:cNvSpPr>
                <a:spLocks noChangeAspect="1" noChangeArrowheads="1"/>
              </p:cNvSpPr>
              <p:nvPr/>
            </p:nvSpPr>
            <p:spPr bwMode="auto">
              <a:xfrm>
                <a:off x="5664" y="12191"/>
                <a:ext cx="121" cy="120"/>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30" name="Oval 231"/>
              <p:cNvSpPr>
                <a:spLocks noChangeAspect="1" noChangeArrowheads="1"/>
              </p:cNvSpPr>
              <p:nvPr/>
            </p:nvSpPr>
            <p:spPr bwMode="auto">
              <a:xfrm>
                <a:off x="5694" y="12221"/>
                <a:ext cx="60" cy="60"/>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31" name="Oval 232"/>
              <p:cNvSpPr>
                <a:spLocks noChangeAspect="1" noChangeArrowheads="1"/>
              </p:cNvSpPr>
              <p:nvPr/>
            </p:nvSpPr>
            <p:spPr bwMode="auto">
              <a:xfrm>
                <a:off x="5709" y="12236"/>
                <a:ext cx="30" cy="30"/>
              </a:xfrm>
              <a:prstGeom prst="ellipse">
                <a:avLst/>
              </a:prstGeom>
              <a:gradFill rotWithShape="0">
                <a:gsLst>
                  <a:gs pos="0">
                    <a:srgbClr val="FF00FF">
                      <a:gamma/>
                      <a:tint val="45490"/>
                      <a:invGamma/>
                    </a:srgbClr>
                  </a:gs>
                  <a:gs pos="100000">
                    <a:srgbClr val="FF00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grpSp>
        <p:sp>
          <p:nvSpPr>
            <p:cNvPr id="6" name="Oval 233"/>
            <p:cNvSpPr>
              <a:spLocks noChangeAspect="1" noChangeArrowheads="1"/>
            </p:cNvSpPr>
            <p:nvPr/>
          </p:nvSpPr>
          <p:spPr bwMode="auto">
            <a:xfrm>
              <a:off x="5153" y="11681"/>
              <a:ext cx="1158" cy="1155"/>
            </a:xfrm>
            <a:prstGeom prst="ellipse">
              <a:avLst/>
            </a:prstGeom>
            <a:gradFill rotWithShape="0">
              <a:gsLst>
                <a:gs pos="0">
                  <a:srgbClr val="FF00FF">
                    <a:gamma/>
                    <a:tint val="45490"/>
                    <a:invGamma/>
                  </a:srgbClr>
                </a:gs>
                <a:gs pos="100000">
                  <a:srgbClr val="FF00FF"/>
                </a:gs>
              </a:gsLst>
              <a:path path="shape">
                <a:fillToRect l="50000" t="50000" r="50000" b="50000"/>
              </a:path>
            </a:gradFill>
            <a:ln w="9525">
              <a:solidFill>
                <a:srgbClr val="000000"/>
              </a:solidFill>
              <a:round/>
              <a:headEnd/>
              <a:tailEnd/>
            </a:ln>
          </p:spPr>
          <p:txBody>
            <a:bodyPr/>
            <a:lstStyle/>
            <a:p>
              <a:endParaRPr lang="ja-JP" altLang="en-US" sz="3200"/>
            </a:p>
          </p:txBody>
        </p:sp>
      </p:grpSp>
      <p:sp>
        <p:nvSpPr>
          <p:cNvPr id="32" name="Freeform 234"/>
          <p:cNvSpPr>
            <a:spLocks noChangeAspect="1"/>
          </p:cNvSpPr>
          <p:nvPr/>
        </p:nvSpPr>
        <p:spPr bwMode="auto">
          <a:xfrm>
            <a:off x="6363732" y="4570146"/>
            <a:ext cx="159455" cy="339123"/>
          </a:xfrm>
          <a:custGeom>
            <a:avLst/>
            <a:gdLst>
              <a:gd name="T0" fmla="*/ 75 w 165"/>
              <a:gd name="T1" fmla="*/ 345 h 345"/>
              <a:gd name="T2" fmla="*/ 0 w 165"/>
              <a:gd name="T3" fmla="*/ 0 h 345"/>
              <a:gd name="T4" fmla="*/ 75 w 165"/>
              <a:gd name="T5" fmla="*/ 0 h 345"/>
              <a:gd name="T6" fmla="*/ 165 w 165"/>
              <a:gd name="T7" fmla="*/ 0 h 345"/>
              <a:gd name="T8" fmla="*/ 75 w 165"/>
              <a:gd name="T9" fmla="*/ 345 h 345"/>
            </a:gdLst>
            <a:ahLst/>
            <a:cxnLst>
              <a:cxn ang="0">
                <a:pos x="T0" y="T1"/>
              </a:cxn>
              <a:cxn ang="0">
                <a:pos x="T2" y="T3"/>
              </a:cxn>
              <a:cxn ang="0">
                <a:pos x="T4" y="T5"/>
              </a:cxn>
              <a:cxn ang="0">
                <a:pos x="T6" y="T7"/>
              </a:cxn>
              <a:cxn ang="0">
                <a:pos x="T8" y="T9"/>
              </a:cxn>
            </a:cxnLst>
            <a:rect l="0" t="0" r="r" b="b"/>
            <a:pathLst>
              <a:path w="165" h="345">
                <a:moveTo>
                  <a:pt x="75" y="345"/>
                </a:moveTo>
                <a:lnTo>
                  <a:pt x="0" y="0"/>
                </a:lnTo>
                <a:lnTo>
                  <a:pt x="75" y="0"/>
                </a:lnTo>
                <a:lnTo>
                  <a:pt x="165" y="0"/>
                </a:lnTo>
                <a:lnTo>
                  <a:pt x="75" y="3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33" name="Freeform 235"/>
          <p:cNvSpPr>
            <a:spLocks noChangeAspect="1"/>
          </p:cNvSpPr>
          <p:nvPr/>
        </p:nvSpPr>
        <p:spPr bwMode="auto">
          <a:xfrm>
            <a:off x="6363732" y="4570146"/>
            <a:ext cx="159455" cy="339123"/>
          </a:xfrm>
          <a:custGeom>
            <a:avLst/>
            <a:gdLst>
              <a:gd name="T0" fmla="*/ 75 w 165"/>
              <a:gd name="T1" fmla="*/ 345 h 345"/>
              <a:gd name="T2" fmla="*/ 0 w 165"/>
              <a:gd name="T3" fmla="*/ 0 h 345"/>
              <a:gd name="T4" fmla="*/ 75 w 165"/>
              <a:gd name="T5" fmla="*/ 0 h 345"/>
              <a:gd name="T6" fmla="*/ 165 w 165"/>
              <a:gd name="T7" fmla="*/ 0 h 345"/>
              <a:gd name="T8" fmla="*/ 75 w 165"/>
              <a:gd name="T9" fmla="*/ 345 h 345"/>
            </a:gdLst>
            <a:ahLst/>
            <a:cxnLst>
              <a:cxn ang="0">
                <a:pos x="T0" y="T1"/>
              </a:cxn>
              <a:cxn ang="0">
                <a:pos x="T2" y="T3"/>
              </a:cxn>
              <a:cxn ang="0">
                <a:pos x="T4" y="T5"/>
              </a:cxn>
              <a:cxn ang="0">
                <a:pos x="T6" y="T7"/>
              </a:cxn>
              <a:cxn ang="0">
                <a:pos x="T8" y="T9"/>
              </a:cxn>
            </a:cxnLst>
            <a:rect l="0" t="0" r="r" b="b"/>
            <a:pathLst>
              <a:path w="165" h="345">
                <a:moveTo>
                  <a:pt x="75" y="345"/>
                </a:moveTo>
                <a:lnTo>
                  <a:pt x="0" y="0"/>
                </a:lnTo>
                <a:lnTo>
                  <a:pt x="75" y="0"/>
                </a:lnTo>
                <a:lnTo>
                  <a:pt x="165" y="0"/>
                </a:lnTo>
                <a:lnTo>
                  <a:pt x="75" y="34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3200"/>
          </a:p>
        </p:txBody>
      </p:sp>
      <p:sp>
        <p:nvSpPr>
          <p:cNvPr id="34" name="Rectangle 236"/>
          <p:cNvSpPr>
            <a:spLocks noChangeAspect="1" noChangeArrowheads="1"/>
          </p:cNvSpPr>
          <p:nvPr/>
        </p:nvSpPr>
        <p:spPr bwMode="auto">
          <a:xfrm>
            <a:off x="6419879" y="4150174"/>
            <a:ext cx="58392" cy="5008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3200"/>
          </a:p>
        </p:txBody>
      </p:sp>
      <p:sp>
        <p:nvSpPr>
          <p:cNvPr id="35" name="Rectangle 237"/>
          <p:cNvSpPr>
            <a:spLocks noChangeAspect="1" noChangeArrowheads="1"/>
          </p:cNvSpPr>
          <p:nvPr/>
        </p:nvSpPr>
        <p:spPr bwMode="auto">
          <a:xfrm>
            <a:off x="6657938" y="4069324"/>
            <a:ext cx="929778" cy="26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3200"/>
          </a:p>
        </p:txBody>
      </p:sp>
      <p:sp>
        <p:nvSpPr>
          <p:cNvPr id="37" name="Rectangle 240"/>
          <p:cNvSpPr>
            <a:spLocks noChangeAspect="1" noChangeArrowheads="1"/>
          </p:cNvSpPr>
          <p:nvPr/>
        </p:nvSpPr>
        <p:spPr bwMode="auto">
          <a:xfrm>
            <a:off x="6657938" y="4421920"/>
            <a:ext cx="961220" cy="26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3200"/>
          </a:p>
        </p:txBody>
      </p:sp>
      <p:sp>
        <p:nvSpPr>
          <p:cNvPr id="40" name="Rectangle 246"/>
          <p:cNvSpPr>
            <a:spLocks noChangeAspect="1" noChangeArrowheads="1"/>
          </p:cNvSpPr>
          <p:nvPr/>
        </p:nvSpPr>
        <p:spPr bwMode="auto">
          <a:xfrm>
            <a:off x="2132567" y="2699360"/>
            <a:ext cx="1628236" cy="26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3200"/>
          </a:p>
        </p:txBody>
      </p:sp>
      <p:sp>
        <p:nvSpPr>
          <p:cNvPr id="41" name="Rectangle 247"/>
          <p:cNvSpPr>
            <a:spLocks noChangeAspect="1" noChangeArrowheads="1"/>
          </p:cNvSpPr>
          <p:nvPr/>
        </p:nvSpPr>
        <p:spPr bwMode="auto">
          <a:xfrm>
            <a:off x="2273921" y="2385629"/>
            <a:ext cx="23596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ja-JP" altLang="en-US" sz="2400" dirty="0">
                <a:solidFill>
                  <a:srgbClr val="0000FF"/>
                </a:solidFill>
                <a:latin typeface="ＭＳ Ｐゴシック" pitchFamily="50" charset="-128"/>
              </a:rPr>
              <a:t>個人のエンパワー</a:t>
            </a:r>
            <a:endParaRPr lang="ja-JP" altLang="en-US" sz="2400" dirty="0">
              <a:solidFill>
                <a:srgbClr val="0000FF"/>
              </a:solidFill>
              <a:latin typeface="Century" pitchFamily="18" charset="0"/>
              <a:ea typeface="ＭＳ 明朝" pitchFamily="17" charset="-128"/>
            </a:endParaRPr>
          </a:p>
        </p:txBody>
      </p:sp>
      <p:sp>
        <p:nvSpPr>
          <p:cNvPr id="42" name="Rectangle 248"/>
          <p:cNvSpPr>
            <a:spLocks noChangeAspect="1" noChangeArrowheads="1"/>
          </p:cNvSpPr>
          <p:nvPr/>
        </p:nvSpPr>
        <p:spPr bwMode="auto">
          <a:xfrm>
            <a:off x="3706775" y="2715081"/>
            <a:ext cx="945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ja-JP" sz="2400">
                <a:solidFill>
                  <a:srgbClr val="000000"/>
                </a:solidFill>
                <a:latin typeface="ＭＳ Ｐゴシック" pitchFamily="50" charset="-128"/>
              </a:rPr>
              <a:t> </a:t>
            </a:r>
            <a:endParaRPr lang="en-US" altLang="ja-JP" sz="2400">
              <a:latin typeface="Century" pitchFamily="18" charset="0"/>
              <a:ea typeface="ＭＳ 明朝" pitchFamily="17" charset="-128"/>
            </a:endParaRPr>
          </a:p>
        </p:txBody>
      </p:sp>
      <p:grpSp>
        <p:nvGrpSpPr>
          <p:cNvPr id="43" name="Group 252"/>
          <p:cNvGrpSpPr>
            <a:grpSpLocks noChangeAspect="1"/>
          </p:cNvGrpSpPr>
          <p:nvPr/>
        </p:nvGrpSpPr>
        <p:grpSpPr bwMode="auto">
          <a:xfrm>
            <a:off x="3583380" y="3361883"/>
            <a:ext cx="810749" cy="1208263"/>
            <a:chOff x="5734" y="6135"/>
            <a:chExt cx="826" cy="1230"/>
          </a:xfrm>
        </p:grpSpPr>
        <p:sp>
          <p:nvSpPr>
            <p:cNvPr id="44" name="Freeform 253"/>
            <p:cNvSpPr>
              <a:spLocks noChangeAspect="1"/>
            </p:cNvSpPr>
            <p:nvPr/>
          </p:nvSpPr>
          <p:spPr bwMode="auto">
            <a:xfrm>
              <a:off x="5734" y="6135"/>
              <a:ext cx="826" cy="1230"/>
            </a:xfrm>
            <a:custGeom>
              <a:avLst/>
              <a:gdLst>
                <a:gd name="T0" fmla="*/ 496 w 826"/>
                <a:gd name="T1" fmla="*/ 60 h 1230"/>
                <a:gd name="T2" fmla="*/ 466 w 826"/>
                <a:gd name="T3" fmla="*/ 15 h 1230"/>
                <a:gd name="T4" fmla="*/ 391 w 826"/>
                <a:gd name="T5" fmla="*/ 0 h 1230"/>
                <a:gd name="T6" fmla="*/ 330 w 826"/>
                <a:gd name="T7" fmla="*/ 30 h 1230"/>
                <a:gd name="T8" fmla="*/ 285 w 826"/>
                <a:gd name="T9" fmla="*/ 120 h 1230"/>
                <a:gd name="T10" fmla="*/ 300 w 826"/>
                <a:gd name="T11" fmla="*/ 180 h 1230"/>
                <a:gd name="T12" fmla="*/ 345 w 826"/>
                <a:gd name="T13" fmla="*/ 210 h 1230"/>
                <a:gd name="T14" fmla="*/ 345 w 826"/>
                <a:gd name="T15" fmla="*/ 255 h 1230"/>
                <a:gd name="T16" fmla="*/ 300 w 826"/>
                <a:gd name="T17" fmla="*/ 270 h 1230"/>
                <a:gd name="T18" fmla="*/ 240 w 826"/>
                <a:gd name="T19" fmla="*/ 375 h 1230"/>
                <a:gd name="T20" fmla="*/ 180 w 826"/>
                <a:gd name="T21" fmla="*/ 540 h 1230"/>
                <a:gd name="T22" fmla="*/ 165 w 826"/>
                <a:gd name="T23" fmla="*/ 675 h 1230"/>
                <a:gd name="T24" fmla="*/ 210 w 826"/>
                <a:gd name="T25" fmla="*/ 690 h 1230"/>
                <a:gd name="T26" fmla="*/ 165 w 826"/>
                <a:gd name="T27" fmla="*/ 870 h 1230"/>
                <a:gd name="T28" fmla="*/ 60 w 826"/>
                <a:gd name="T29" fmla="*/ 1080 h 1230"/>
                <a:gd name="T30" fmla="*/ 30 w 826"/>
                <a:gd name="T31" fmla="*/ 1095 h 1230"/>
                <a:gd name="T32" fmla="*/ 45 w 826"/>
                <a:gd name="T33" fmla="*/ 1170 h 1230"/>
                <a:gd name="T34" fmla="*/ 120 w 826"/>
                <a:gd name="T35" fmla="*/ 1215 h 1230"/>
                <a:gd name="T36" fmla="*/ 240 w 826"/>
                <a:gd name="T37" fmla="*/ 1215 h 1230"/>
                <a:gd name="T38" fmla="*/ 180 w 826"/>
                <a:gd name="T39" fmla="*/ 1170 h 1230"/>
                <a:gd name="T40" fmla="*/ 180 w 826"/>
                <a:gd name="T41" fmla="*/ 1140 h 1230"/>
                <a:gd name="T42" fmla="*/ 345 w 826"/>
                <a:gd name="T43" fmla="*/ 795 h 1230"/>
                <a:gd name="T44" fmla="*/ 421 w 826"/>
                <a:gd name="T45" fmla="*/ 810 h 1230"/>
                <a:gd name="T46" fmla="*/ 406 w 826"/>
                <a:gd name="T47" fmla="*/ 1080 h 1230"/>
                <a:gd name="T48" fmla="*/ 421 w 826"/>
                <a:gd name="T49" fmla="*/ 1095 h 1230"/>
                <a:gd name="T50" fmla="*/ 406 w 826"/>
                <a:gd name="T51" fmla="*/ 1155 h 1230"/>
                <a:gd name="T52" fmla="*/ 466 w 826"/>
                <a:gd name="T53" fmla="*/ 1140 h 1230"/>
                <a:gd name="T54" fmla="*/ 616 w 826"/>
                <a:gd name="T55" fmla="*/ 1155 h 1230"/>
                <a:gd name="T56" fmla="*/ 586 w 826"/>
                <a:gd name="T57" fmla="*/ 1110 h 1230"/>
                <a:gd name="T58" fmla="*/ 526 w 826"/>
                <a:gd name="T59" fmla="*/ 1080 h 1230"/>
                <a:gd name="T60" fmla="*/ 616 w 826"/>
                <a:gd name="T61" fmla="*/ 795 h 1230"/>
                <a:gd name="T62" fmla="*/ 421 w 826"/>
                <a:gd name="T63" fmla="*/ 615 h 1230"/>
                <a:gd name="T64" fmla="*/ 436 w 826"/>
                <a:gd name="T65" fmla="*/ 510 h 1230"/>
                <a:gd name="T66" fmla="*/ 526 w 826"/>
                <a:gd name="T67" fmla="*/ 540 h 1230"/>
                <a:gd name="T68" fmla="*/ 646 w 826"/>
                <a:gd name="T69" fmla="*/ 510 h 1230"/>
                <a:gd name="T70" fmla="*/ 736 w 826"/>
                <a:gd name="T71" fmla="*/ 420 h 1230"/>
                <a:gd name="T72" fmla="*/ 781 w 826"/>
                <a:gd name="T73" fmla="*/ 390 h 1230"/>
                <a:gd name="T74" fmla="*/ 796 w 826"/>
                <a:gd name="T75" fmla="*/ 315 h 1230"/>
                <a:gd name="T76" fmla="*/ 826 w 826"/>
                <a:gd name="T77" fmla="*/ 255 h 1230"/>
                <a:gd name="T78" fmla="*/ 766 w 826"/>
                <a:gd name="T79" fmla="*/ 315 h 1230"/>
                <a:gd name="T80" fmla="*/ 676 w 826"/>
                <a:gd name="T81" fmla="*/ 375 h 1230"/>
                <a:gd name="T82" fmla="*/ 556 w 826"/>
                <a:gd name="T83" fmla="*/ 420 h 1230"/>
                <a:gd name="T84" fmla="*/ 556 w 826"/>
                <a:gd name="T85" fmla="*/ 390 h 1230"/>
                <a:gd name="T86" fmla="*/ 466 w 826"/>
                <a:gd name="T87" fmla="*/ 360 h 1230"/>
                <a:gd name="T88" fmla="*/ 466 w 826"/>
                <a:gd name="T89" fmla="*/ 315 h 1230"/>
                <a:gd name="T90" fmla="*/ 496 w 826"/>
                <a:gd name="T91" fmla="*/ 270 h 1230"/>
                <a:gd name="T92" fmla="*/ 556 w 826"/>
                <a:gd name="T93" fmla="*/ 255 h 1230"/>
                <a:gd name="T94" fmla="*/ 541 w 826"/>
                <a:gd name="T95" fmla="*/ 195 h 1230"/>
                <a:gd name="T96" fmla="*/ 556 w 826"/>
                <a:gd name="T97" fmla="*/ 180 h 1230"/>
                <a:gd name="T98" fmla="*/ 526 w 826"/>
                <a:gd name="T99" fmla="*/ 120 h 1230"/>
                <a:gd name="T100" fmla="*/ 496 w 826"/>
                <a:gd name="T101" fmla="*/ 9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6" h="1230">
                  <a:moveTo>
                    <a:pt x="556" y="60"/>
                  </a:moveTo>
                  <a:lnTo>
                    <a:pt x="496" y="60"/>
                  </a:lnTo>
                  <a:lnTo>
                    <a:pt x="481" y="30"/>
                  </a:lnTo>
                  <a:lnTo>
                    <a:pt x="466" y="15"/>
                  </a:lnTo>
                  <a:lnTo>
                    <a:pt x="421" y="0"/>
                  </a:lnTo>
                  <a:lnTo>
                    <a:pt x="391" y="0"/>
                  </a:lnTo>
                  <a:lnTo>
                    <a:pt x="345" y="15"/>
                  </a:lnTo>
                  <a:lnTo>
                    <a:pt x="330" y="30"/>
                  </a:lnTo>
                  <a:lnTo>
                    <a:pt x="300" y="75"/>
                  </a:lnTo>
                  <a:lnTo>
                    <a:pt x="285" y="120"/>
                  </a:lnTo>
                  <a:lnTo>
                    <a:pt x="285" y="150"/>
                  </a:lnTo>
                  <a:lnTo>
                    <a:pt x="300" y="180"/>
                  </a:lnTo>
                  <a:lnTo>
                    <a:pt x="330" y="195"/>
                  </a:lnTo>
                  <a:lnTo>
                    <a:pt x="345" y="210"/>
                  </a:lnTo>
                  <a:lnTo>
                    <a:pt x="360" y="240"/>
                  </a:lnTo>
                  <a:lnTo>
                    <a:pt x="345" y="255"/>
                  </a:lnTo>
                  <a:lnTo>
                    <a:pt x="330" y="255"/>
                  </a:lnTo>
                  <a:lnTo>
                    <a:pt x="300" y="270"/>
                  </a:lnTo>
                  <a:lnTo>
                    <a:pt x="300" y="315"/>
                  </a:lnTo>
                  <a:lnTo>
                    <a:pt x="240" y="375"/>
                  </a:lnTo>
                  <a:lnTo>
                    <a:pt x="195" y="450"/>
                  </a:lnTo>
                  <a:lnTo>
                    <a:pt x="180" y="540"/>
                  </a:lnTo>
                  <a:lnTo>
                    <a:pt x="180" y="630"/>
                  </a:lnTo>
                  <a:lnTo>
                    <a:pt x="165" y="675"/>
                  </a:lnTo>
                  <a:lnTo>
                    <a:pt x="180" y="675"/>
                  </a:lnTo>
                  <a:lnTo>
                    <a:pt x="210" y="690"/>
                  </a:lnTo>
                  <a:lnTo>
                    <a:pt x="165" y="780"/>
                  </a:lnTo>
                  <a:lnTo>
                    <a:pt x="165" y="870"/>
                  </a:lnTo>
                  <a:lnTo>
                    <a:pt x="45" y="1050"/>
                  </a:lnTo>
                  <a:lnTo>
                    <a:pt x="60" y="1080"/>
                  </a:lnTo>
                  <a:lnTo>
                    <a:pt x="45" y="1095"/>
                  </a:lnTo>
                  <a:lnTo>
                    <a:pt x="30" y="1095"/>
                  </a:lnTo>
                  <a:lnTo>
                    <a:pt x="0" y="1140"/>
                  </a:lnTo>
                  <a:lnTo>
                    <a:pt x="45" y="1170"/>
                  </a:lnTo>
                  <a:lnTo>
                    <a:pt x="60" y="1170"/>
                  </a:lnTo>
                  <a:lnTo>
                    <a:pt x="120" y="1215"/>
                  </a:lnTo>
                  <a:lnTo>
                    <a:pt x="180" y="1230"/>
                  </a:lnTo>
                  <a:lnTo>
                    <a:pt x="240" y="1215"/>
                  </a:lnTo>
                  <a:lnTo>
                    <a:pt x="240" y="1170"/>
                  </a:lnTo>
                  <a:lnTo>
                    <a:pt x="180" y="1170"/>
                  </a:lnTo>
                  <a:lnTo>
                    <a:pt x="165" y="1140"/>
                  </a:lnTo>
                  <a:lnTo>
                    <a:pt x="180" y="1140"/>
                  </a:lnTo>
                  <a:lnTo>
                    <a:pt x="300" y="990"/>
                  </a:lnTo>
                  <a:lnTo>
                    <a:pt x="345" y="795"/>
                  </a:lnTo>
                  <a:lnTo>
                    <a:pt x="360" y="795"/>
                  </a:lnTo>
                  <a:lnTo>
                    <a:pt x="421" y="810"/>
                  </a:lnTo>
                  <a:lnTo>
                    <a:pt x="436" y="840"/>
                  </a:lnTo>
                  <a:lnTo>
                    <a:pt x="406" y="1080"/>
                  </a:lnTo>
                  <a:lnTo>
                    <a:pt x="421" y="1080"/>
                  </a:lnTo>
                  <a:lnTo>
                    <a:pt x="421" y="1095"/>
                  </a:lnTo>
                  <a:lnTo>
                    <a:pt x="406" y="1095"/>
                  </a:lnTo>
                  <a:lnTo>
                    <a:pt x="406" y="1155"/>
                  </a:lnTo>
                  <a:lnTo>
                    <a:pt x="436" y="1155"/>
                  </a:lnTo>
                  <a:lnTo>
                    <a:pt x="466" y="1140"/>
                  </a:lnTo>
                  <a:lnTo>
                    <a:pt x="541" y="1170"/>
                  </a:lnTo>
                  <a:lnTo>
                    <a:pt x="616" y="1155"/>
                  </a:lnTo>
                  <a:lnTo>
                    <a:pt x="646" y="1110"/>
                  </a:lnTo>
                  <a:lnTo>
                    <a:pt x="586" y="1110"/>
                  </a:lnTo>
                  <a:lnTo>
                    <a:pt x="526" y="1095"/>
                  </a:lnTo>
                  <a:lnTo>
                    <a:pt x="526" y="1080"/>
                  </a:lnTo>
                  <a:lnTo>
                    <a:pt x="556" y="1080"/>
                  </a:lnTo>
                  <a:lnTo>
                    <a:pt x="616" y="795"/>
                  </a:lnTo>
                  <a:lnTo>
                    <a:pt x="616" y="750"/>
                  </a:lnTo>
                  <a:lnTo>
                    <a:pt x="421" y="615"/>
                  </a:lnTo>
                  <a:lnTo>
                    <a:pt x="421" y="570"/>
                  </a:lnTo>
                  <a:lnTo>
                    <a:pt x="436" y="510"/>
                  </a:lnTo>
                  <a:lnTo>
                    <a:pt x="496" y="555"/>
                  </a:lnTo>
                  <a:lnTo>
                    <a:pt x="526" y="540"/>
                  </a:lnTo>
                  <a:lnTo>
                    <a:pt x="586" y="540"/>
                  </a:lnTo>
                  <a:lnTo>
                    <a:pt x="646" y="510"/>
                  </a:lnTo>
                  <a:lnTo>
                    <a:pt x="706" y="450"/>
                  </a:lnTo>
                  <a:lnTo>
                    <a:pt x="736" y="420"/>
                  </a:lnTo>
                  <a:lnTo>
                    <a:pt x="766" y="390"/>
                  </a:lnTo>
                  <a:lnTo>
                    <a:pt x="781" y="390"/>
                  </a:lnTo>
                  <a:lnTo>
                    <a:pt x="781" y="360"/>
                  </a:lnTo>
                  <a:lnTo>
                    <a:pt x="796" y="315"/>
                  </a:lnTo>
                  <a:lnTo>
                    <a:pt x="826" y="270"/>
                  </a:lnTo>
                  <a:lnTo>
                    <a:pt x="826" y="255"/>
                  </a:lnTo>
                  <a:lnTo>
                    <a:pt x="796" y="255"/>
                  </a:lnTo>
                  <a:lnTo>
                    <a:pt x="766" y="315"/>
                  </a:lnTo>
                  <a:lnTo>
                    <a:pt x="736" y="330"/>
                  </a:lnTo>
                  <a:lnTo>
                    <a:pt x="676" y="375"/>
                  </a:lnTo>
                  <a:lnTo>
                    <a:pt x="616" y="420"/>
                  </a:lnTo>
                  <a:lnTo>
                    <a:pt x="556" y="420"/>
                  </a:lnTo>
                  <a:lnTo>
                    <a:pt x="541" y="420"/>
                  </a:lnTo>
                  <a:lnTo>
                    <a:pt x="556" y="390"/>
                  </a:lnTo>
                  <a:lnTo>
                    <a:pt x="496" y="375"/>
                  </a:lnTo>
                  <a:lnTo>
                    <a:pt x="466" y="360"/>
                  </a:lnTo>
                  <a:lnTo>
                    <a:pt x="481" y="315"/>
                  </a:lnTo>
                  <a:lnTo>
                    <a:pt x="466" y="315"/>
                  </a:lnTo>
                  <a:lnTo>
                    <a:pt x="481" y="270"/>
                  </a:lnTo>
                  <a:lnTo>
                    <a:pt x="496" y="270"/>
                  </a:lnTo>
                  <a:lnTo>
                    <a:pt x="541" y="270"/>
                  </a:lnTo>
                  <a:lnTo>
                    <a:pt x="556" y="255"/>
                  </a:lnTo>
                  <a:lnTo>
                    <a:pt x="541" y="240"/>
                  </a:lnTo>
                  <a:lnTo>
                    <a:pt x="541" y="195"/>
                  </a:lnTo>
                  <a:lnTo>
                    <a:pt x="556" y="195"/>
                  </a:lnTo>
                  <a:lnTo>
                    <a:pt x="556" y="180"/>
                  </a:lnTo>
                  <a:lnTo>
                    <a:pt x="541" y="150"/>
                  </a:lnTo>
                  <a:lnTo>
                    <a:pt x="526" y="120"/>
                  </a:lnTo>
                  <a:lnTo>
                    <a:pt x="526" y="90"/>
                  </a:lnTo>
                  <a:lnTo>
                    <a:pt x="496" y="90"/>
                  </a:lnTo>
                  <a:lnTo>
                    <a:pt x="556" y="60"/>
                  </a:lnTo>
                  <a:close/>
                </a:path>
              </a:pathLst>
            </a:custGeom>
            <a:solidFill>
              <a:srgbClr val="B7F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45" name="Freeform 254"/>
            <p:cNvSpPr>
              <a:spLocks noChangeAspect="1"/>
            </p:cNvSpPr>
            <p:nvPr/>
          </p:nvSpPr>
          <p:spPr bwMode="auto">
            <a:xfrm>
              <a:off x="5734" y="6135"/>
              <a:ext cx="826" cy="1230"/>
            </a:xfrm>
            <a:custGeom>
              <a:avLst/>
              <a:gdLst>
                <a:gd name="T0" fmla="*/ 496 w 826"/>
                <a:gd name="T1" fmla="*/ 60 h 1230"/>
                <a:gd name="T2" fmla="*/ 466 w 826"/>
                <a:gd name="T3" fmla="*/ 15 h 1230"/>
                <a:gd name="T4" fmla="*/ 391 w 826"/>
                <a:gd name="T5" fmla="*/ 0 h 1230"/>
                <a:gd name="T6" fmla="*/ 330 w 826"/>
                <a:gd name="T7" fmla="*/ 30 h 1230"/>
                <a:gd name="T8" fmla="*/ 285 w 826"/>
                <a:gd name="T9" fmla="*/ 120 h 1230"/>
                <a:gd name="T10" fmla="*/ 300 w 826"/>
                <a:gd name="T11" fmla="*/ 180 h 1230"/>
                <a:gd name="T12" fmla="*/ 345 w 826"/>
                <a:gd name="T13" fmla="*/ 210 h 1230"/>
                <a:gd name="T14" fmla="*/ 345 w 826"/>
                <a:gd name="T15" fmla="*/ 255 h 1230"/>
                <a:gd name="T16" fmla="*/ 300 w 826"/>
                <a:gd name="T17" fmla="*/ 270 h 1230"/>
                <a:gd name="T18" fmla="*/ 240 w 826"/>
                <a:gd name="T19" fmla="*/ 375 h 1230"/>
                <a:gd name="T20" fmla="*/ 180 w 826"/>
                <a:gd name="T21" fmla="*/ 540 h 1230"/>
                <a:gd name="T22" fmla="*/ 165 w 826"/>
                <a:gd name="T23" fmla="*/ 675 h 1230"/>
                <a:gd name="T24" fmla="*/ 210 w 826"/>
                <a:gd name="T25" fmla="*/ 690 h 1230"/>
                <a:gd name="T26" fmla="*/ 165 w 826"/>
                <a:gd name="T27" fmla="*/ 870 h 1230"/>
                <a:gd name="T28" fmla="*/ 60 w 826"/>
                <a:gd name="T29" fmla="*/ 1080 h 1230"/>
                <a:gd name="T30" fmla="*/ 30 w 826"/>
                <a:gd name="T31" fmla="*/ 1095 h 1230"/>
                <a:gd name="T32" fmla="*/ 45 w 826"/>
                <a:gd name="T33" fmla="*/ 1170 h 1230"/>
                <a:gd name="T34" fmla="*/ 120 w 826"/>
                <a:gd name="T35" fmla="*/ 1215 h 1230"/>
                <a:gd name="T36" fmla="*/ 240 w 826"/>
                <a:gd name="T37" fmla="*/ 1215 h 1230"/>
                <a:gd name="T38" fmla="*/ 180 w 826"/>
                <a:gd name="T39" fmla="*/ 1170 h 1230"/>
                <a:gd name="T40" fmla="*/ 180 w 826"/>
                <a:gd name="T41" fmla="*/ 1140 h 1230"/>
                <a:gd name="T42" fmla="*/ 345 w 826"/>
                <a:gd name="T43" fmla="*/ 795 h 1230"/>
                <a:gd name="T44" fmla="*/ 421 w 826"/>
                <a:gd name="T45" fmla="*/ 810 h 1230"/>
                <a:gd name="T46" fmla="*/ 406 w 826"/>
                <a:gd name="T47" fmla="*/ 1080 h 1230"/>
                <a:gd name="T48" fmla="*/ 421 w 826"/>
                <a:gd name="T49" fmla="*/ 1095 h 1230"/>
                <a:gd name="T50" fmla="*/ 406 w 826"/>
                <a:gd name="T51" fmla="*/ 1155 h 1230"/>
                <a:gd name="T52" fmla="*/ 466 w 826"/>
                <a:gd name="T53" fmla="*/ 1140 h 1230"/>
                <a:gd name="T54" fmla="*/ 616 w 826"/>
                <a:gd name="T55" fmla="*/ 1155 h 1230"/>
                <a:gd name="T56" fmla="*/ 586 w 826"/>
                <a:gd name="T57" fmla="*/ 1110 h 1230"/>
                <a:gd name="T58" fmla="*/ 526 w 826"/>
                <a:gd name="T59" fmla="*/ 1080 h 1230"/>
                <a:gd name="T60" fmla="*/ 616 w 826"/>
                <a:gd name="T61" fmla="*/ 795 h 1230"/>
                <a:gd name="T62" fmla="*/ 421 w 826"/>
                <a:gd name="T63" fmla="*/ 615 h 1230"/>
                <a:gd name="T64" fmla="*/ 436 w 826"/>
                <a:gd name="T65" fmla="*/ 510 h 1230"/>
                <a:gd name="T66" fmla="*/ 526 w 826"/>
                <a:gd name="T67" fmla="*/ 540 h 1230"/>
                <a:gd name="T68" fmla="*/ 646 w 826"/>
                <a:gd name="T69" fmla="*/ 510 h 1230"/>
                <a:gd name="T70" fmla="*/ 736 w 826"/>
                <a:gd name="T71" fmla="*/ 420 h 1230"/>
                <a:gd name="T72" fmla="*/ 781 w 826"/>
                <a:gd name="T73" fmla="*/ 390 h 1230"/>
                <a:gd name="T74" fmla="*/ 796 w 826"/>
                <a:gd name="T75" fmla="*/ 315 h 1230"/>
                <a:gd name="T76" fmla="*/ 826 w 826"/>
                <a:gd name="T77" fmla="*/ 255 h 1230"/>
                <a:gd name="T78" fmla="*/ 766 w 826"/>
                <a:gd name="T79" fmla="*/ 315 h 1230"/>
                <a:gd name="T80" fmla="*/ 676 w 826"/>
                <a:gd name="T81" fmla="*/ 375 h 1230"/>
                <a:gd name="T82" fmla="*/ 556 w 826"/>
                <a:gd name="T83" fmla="*/ 420 h 1230"/>
                <a:gd name="T84" fmla="*/ 556 w 826"/>
                <a:gd name="T85" fmla="*/ 390 h 1230"/>
                <a:gd name="T86" fmla="*/ 466 w 826"/>
                <a:gd name="T87" fmla="*/ 360 h 1230"/>
                <a:gd name="T88" fmla="*/ 466 w 826"/>
                <a:gd name="T89" fmla="*/ 315 h 1230"/>
                <a:gd name="T90" fmla="*/ 496 w 826"/>
                <a:gd name="T91" fmla="*/ 270 h 1230"/>
                <a:gd name="T92" fmla="*/ 556 w 826"/>
                <a:gd name="T93" fmla="*/ 255 h 1230"/>
                <a:gd name="T94" fmla="*/ 541 w 826"/>
                <a:gd name="T95" fmla="*/ 195 h 1230"/>
                <a:gd name="T96" fmla="*/ 556 w 826"/>
                <a:gd name="T97" fmla="*/ 180 h 1230"/>
                <a:gd name="T98" fmla="*/ 526 w 826"/>
                <a:gd name="T99" fmla="*/ 120 h 1230"/>
                <a:gd name="T100" fmla="*/ 496 w 826"/>
                <a:gd name="T101" fmla="*/ 9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6" h="1230">
                  <a:moveTo>
                    <a:pt x="556" y="60"/>
                  </a:moveTo>
                  <a:lnTo>
                    <a:pt x="496" y="60"/>
                  </a:lnTo>
                  <a:lnTo>
                    <a:pt x="481" y="30"/>
                  </a:lnTo>
                  <a:lnTo>
                    <a:pt x="466" y="15"/>
                  </a:lnTo>
                  <a:lnTo>
                    <a:pt x="421" y="0"/>
                  </a:lnTo>
                  <a:lnTo>
                    <a:pt x="391" y="0"/>
                  </a:lnTo>
                  <a:lnTo>
                    <a:pt x="345" y="15"/>
                  </a:lnTo>
                  <a:lnTo>
                    <a:pt x="330" y="30"/>
                  </a:lnTo>
                  <a:lnTo>
                    <a:pt x="300" y="75"/>
                  </a:lnTo>
                  <a:lnTo>
                    <a:pt x="285" y="120"/>
                  </a:lnTo>
                  <a:lnTo>
                    <a:pt x="285" y="150"/>
                  </a:lnTo>
                  <a:lnTo>
                    <a:pt x="300" y="180"/>
                  </a:lnTo>
                  <a:lnTo>
                    <a:pt x="330" y="195"/>
                  </a:lnTo>
                  <a:lnTo>
                    <a:pt x="345" y="210"/>
                  </a:lnTo>
                  <a:lnTo>
                    <a:pt x="360" y="240"/>
                  </a:lnTo>
                  <a:lnTo>
                    <a:pt x="345" y="255"/>
                  </a:lnTo>
                  <a:lnTo>
                    <a:pt x="330" y="255"/>
                  </a:lnTo>
                  <a:lnTo>
                    <a:pt x="300" y="270"/>
                  </a:lnTo>
                  <a:lnTo>
                    <a:pt x="300" y="315"/>
                  </a:lnTo>
                  <a:lnTo>
                    <a:pt x="240" y="375"/>
                  </a:lnTo>
                  <a:lnTo>
                    <a:pt x="195" y="450"/>
                  </a:lnTo>
                  <a:lnTo>
                    <a:pt x="180" y="540"/>
                  </a:lnTo>
                  <a:lnTo>
                    <a:pt x="180" y="630"/>
                  </a:lnTo>
                  <a:lnTo>
                    <a:pt x="165" y="675"/>
                  </a:lnTo>
                  <a:lnTo>
                    <a:pt x="180" y="675"/>
                  </a:lnTo>
                  <a:lnTo>
                    <a:pt x="210" y="690"/>
                  </a:lnTo>
                  <a:lnTo>
                    <a:pt x="165" y="780"/>
                  </a:lnTo>
                  <a:lnTo>
                    <a:pt x="165" y="870"/>
                  </a:lnTo>
                  <a:lnTo>
                    <a:pt x="45" y="1050"/>
                  </a:lnTo>
                  <a:lnTo>
                    <a:pt x="60" y="1080"/>
                  </a:lnTo>
                  <a:lnTo>
                    <a:pt x="45" y="1095"/>
                  </a:lnTo>
                  <a:lnTo>
                    <a:pt x="30" y="1095"/>
                  </a:lnTo>
                  <a:lnTo>
                    <a:pt x="0" y="1140"/>
                  </a:lnTo>
                  <a:lnTo>
                    <a:pt x="45" y="1170"/>
                  </a:lnTo>
                  <a:lnTo>
                    <a:pt x="60" y="1170"/>
                  </a:lnTo>
                  <a:lnTo>
                    <a:pt x="120" y="1215"/>
                  </a:lnTo>
                  <a:lnTo>
                    <a:pt x="180" y="1230"/>
                  </a:lnTo>
                  <a:lnTo>
                    <a:pt x="240" y="1215"/>
                  </a:lnTo>
                  <a:lnTo>
                    <a:pt x="240" y="1170"/>
                  </a:lnTo>
                  <a:lnTo>
                    <a:pt x="180" y="1170"/>
                  </a:lnTo>
                  <a:lnTo>
                    <a:pt x="165" y="1140"/>
                  </a:lnTo>
                  <a:lnTo>
                    <a:pt x="180" y="1140"/>
                  </a:lnTo>
                  <a:lnTo>
                    <a:pt x="300" y="990"/>
                  </a:lnTo>
                  <a:lnTo>
                    <a:pt x="345" y="795"/>
                  </a:lnTo>
                  <a:lnTo>
                    <a:pt x="360" y="795"/>
                  </a:lnTo>
                  <a:lnTo>
                    <a:pt x="421" y="810"/>
                  </a:lnTo>
                  <a:lnTo>
                    <a:pt x="436" y="840"/>
                  </a:lnTo>
                  <a:lnTo>
                    <a:pt x="406" y="1080"/>
                  </a:lnTo>
                  <a:lnTo>
                    <a:pt x="421" y="1080"/>
                  </a:lnTo>
                  <a:lnTo>
                    <a:pt x="421" y="1095"/>
                  </a:lnTo>
                  <a:lnTo>
                    <a:pt x="406" y="1095"/>
                  </a:lnTo>
                  <a:lnTo>
                    <a:pt x="406" y="1155"/>
                  </a:lnTo>
                  <a:lnTo>
                    <a:pt x="436" y="1155"/>
                  </a:lnTo>
                  <a:lnTo>
                    <a:pt x="466" y="1140"/>
                  </a:lnTo>
                  <a:lnTo>
                    <a:pt x="541" y="1170"/>
                  </a:lnTo>
                  <a:lnTo>
                    <a:pt x="616" y="1155"/>
                  </a:lnTo>
                  <a:lnTo>
                    <a:pt x="646" y="1110"/>
                  </a:lnTo>
                  <a:lnTo>
                    <a:pt x="586" y="1110"/>
                  </a:lnTo>
                  <a:lnTo>
                    <a:pt x="526" y="1095"/>
                  </a:lnTo>
                  <a:lnTo>
                    <a:pt x="526" y="1080"/>
                  </a:lnTo>
                  <a:lnTo>
                    <a:pt x="556" y="1080"/>
                  </a:lnTo>
                  <a:lnTo>
                    <a:pt x="616" y="795"/>
                  </a:lnTo>
                  <a:lnTo>
                    <a:pt x="616" y="750"/>
                  </a:lnTo>
                  <a:lnTo>
                    <a:pt x="421" y="615"/>
                  </a:lnTo>
                  <a:lnTo>
                    <a:pt x="421" y="570"/>
                  </a:lnTo>
                  <a:lnTo>
                    <a:pt x="436" y="510"/>
                  </a:lnTo>
                  <a:lnTo>
                    <a:pt x="496" y="555"/>
                  </a:lnTo>
                  <a:lnTo>
                    <a:pt x="526" y="540"/>
                  </a:lnTo>
                  <a:lnTo>
                    <a:pt x="586" y="540"/>
                  </a:lnTo>
                  <a:lnTo>
                    <a:pt x="646" y="510"/>
                  </a:lnTo>
                  <a:lnTo>
                    <a:pt x="706" y="450"/>
                  </a:lnTo>
                  <a:lnTo>
                    <a:pt x="736" y="420"/>
                  </a:lnTo>
                  <a:lnTo>
                    <a:pt x="766" y="390"/>
                  </a:lnTo>
                  <a:lnTo>
                    <a:pt x="781" y="390"/>
                  </a:lnTo>
                  <a:lnTo>
                    <a:pt x="781" y="360"/>
                  </a:lnTo>
                  <a:lnTo>
                    <a:pt x="796" y="315"/>
                  </a:lnTo>
                  <a:lnTo>
                    <a:pt x="826" y="270"/>
                  </a:lnTo>
                  <a:lnTo>
                    <a:pt x="826" y="255"/>
                  </a:lnTo>
                  <a:lnTo>
                    <a:pt x="796" y="255"/>
                  </a:lnTo>
                  <a:lnTo>
                    <a:pt x="766" y="315"/>
                  </a:lnTo>
                  <a:lnTo>
                    <a:pt x="736" y="330"/>
                  </a:lnTo>
                  <a:lnTo>
                    <a:pt x="676" y="375"/>
                  </a:lnTo>
                  <a:lnTo>
                    <a:pt x="616" y="420"/>
                  </a:lnTo>
                  <a:lnTo>
                    <a:pt x="556" y="420"/>
                  </a:lnTo>
                  <a:lnTo>
                    <a:pt x="541" y="420"/>
                  </a:lnTo>
                  <a:lnTo>
                    <a:pt x="556" y="390"/>
                  </a:lnTo>
                  <a:lnTo>
                    <a:pt x="496" y="375"/>
                  </a:lnTo>
                  <a:lnTo>
                    <a:pt x="466" y="360"/>
                  </a:lnTo>
                  <a:lnTo>
                    <a:pt x="481" y="315"/>
                  </a:lnTo>
                  <a:lnTo>
                    <a:pt x="466" y="315"/>
                  </a:lnTo>
                  <a:lnTo>
                    <a:pt x="481" y="270"/>
                  </a:lnTo>
                  <a:lnTo>
                    <a:pt x="496" y="270"/>
                  </a:lnTo>
                  <a:lnTo>
                    <a:pt x="541" y="270"/>
                  </a:lnTo>
                  <a:lnTo>
                    <a:pt x="556" y="255"/>
                  </a:lnTo>
                  <a:lnTo>
                    <a:pt x="541" y="240"/>
                  </a:lnTo>
                  <a:lnTo>
                    <a:pt x="541" y="195"/>
                  </a:lnTo>
                  <a:lnTo>
                    <a:pt x="556" y="195"/>
                  </a:lnTo>
                  <a:lnTo>
                    <a:pt x="556" y="180"/>
                  </a:lnTo>
                  <a:lnTo>
                    <a:pt x="541" y="150"/>
                  </a:lnTo>
                  <a:lnTo>
                    <a:pt x="526" y="120"/>
                  </a:lnTo>
                  <a:lnTo>
                    <a:pt x="526" y="90"/>
                  </a:lnTo>
                  <a:lnTo>
                    <a:pt x="496" y="90"/>
                  </a:lnTo>
                  <a:lnTo>
                    <a:pt x="556" y="60"/>
                  </a:lnTo>
                </a:path>
              </a:pathLst>
            </a:custGeom>
            <a:solidFill>
              <a:srgbClr val="B7FDD8"/>
            </a:solidFill>
            <a:ln w="9525">
              <a:solidFill>
                <a:srgbClr val="000000"/>
              </a:solidFill>
              <a:prstDash val="solid"/>
              <a:round/>
              <a:headEnd/>
              <a:tailEnd/>
            </a:ln>
          </p:spPr>
          <p:txBody>
            <a:bodyPr/>
            <a:lstStyle/>
            <a:p>
              <a:endParaRPr lang="ja-JP" altLang="en-US" sz="3200"/>
            </a:p>
          </p:txBody>
        </p:sp>
      </p:grpSp>
      <p:grpSp>
        <p:nvGrpSpPr>
          <p:cNvPr id="46" name="Group 255"/>
          <p:cNvGrpSpPr>
            <a:grpSpLocks noChangeAspect="1"/>
          </p:cNvGrpSpPr>
          <p:nvPr/>
        </p:nvGrpSpPr>
        <p:grpSpPr bwMode="auto">
          <a:xfrm>
            <a:off x="3021920" y="3552780"/>
            <a:ext cx="781553" cy="1120674"/>
            <a:chOff x="5163" y="6330"/>
            <a:chExt cx="796" cy="1140"/>
          </a:xfrm>
        </p:grpSpPr>
        <p:sp>
          <p:nvSpPr>
            <p:cNvPr id="47" name="Freeform 256"/>
            <p:cNvSpPr>
              <a:spLocks noChangeAspect="1"/>
            </p:cNvSpPr>
            <p:nvPr/>
          </p:nvSpPr>
          <p:spPr bwMode="auto">
            <a:xfrm>
              <a:off x="5163" y="6330"/>
              <a:ext cx="796" cy="1140"/>
            </a:xfrm>
            <a:custGeom>
              <a:avLst/>
              <a:gdLst>
                <a:gd name="T0" fmla="*/ 481 w 796"/>
                <a:gd name="T1" fmla="*/ 0 h 1140"/>
                <a:gd name="T2" fmla="*/ 390 w 796"/>
                <a:gd name="T3" fmla="*/ 0 h 1140"/>
                <a:gd name="T4" fmla="*/ 330 w 796"/>
                <a:gd name="T5" fmla="*/ 0 h 1140"/>
                <a:gd name="T6" fmla="*/ 270 w 796"/>
                <a:gd name="T7" fmla="*/ 60 h 1140"/>
                <a:gd name="T8" fmla="*/ 240 w 796"/>
                <a:gd name="T9" fmla="*/ 135 h 1140"/>
                <a:gd name="T10" fmla="*/ 210 w 796"/>
                <a:gd name="T11" fmla="*/ 225 h 1140"/>
                <a:gd name="T12" fmla="*/ 300 w 796"/>
                <a:gd name="T13" fmla="*/ 225 h 1140"/>
                <a:gd name="T14" fmla="*/ 315 w 796"/>
                <a:gd name="T15" fmla="*/ 255 h 1140"/>
                <a:gd name="T16" fmla="*/ 270 w 796"/>
                <a:gd name="T17" fmla="*/ 255 h 1140"/>
                <a:gd name="T18" fmla="*/ 240 w 796"/>
                <a:gd name="T19" fmla="*/ 315 h 1140"/>
                <a:gd name="T20" fmla="*/ 195 w 796"/>
                <a:gd name="T21" fmla="*/ 420 h 1140"/>
                <a:gd name="T22" fmla="*/ 180 w 796"/>
                <a:gd name="T23" fmla="*/ 585 h 1140"/>
                <a:gd name="T24" fmla="*/ 180 w 796"/>
                <a:gd name="T25" fmla="*/ 615 h 1140"/>
                <a:gd name="T26" fmla="*/ 180 w 796"/>
                <a:gd name="T27" fmla="*/ 705 h 1140"/>
                <a:gd name="T28" fmla="*/ 180 w 796"/>
                <a:gd name="T29" fmla="*/ 780 h 1140"/>
                <a:gd name="T30" fmla="*/ 60 w 796"/>
                <a:gd name="T31" fmla="*/ 1005 h 1140"/>
                <a:gd name="T32" fmla="*/ 30 w 796"/>
                <a:gd name="T33" fmla="*/ 1005 h 1140"/>
                <a:gd name="T34" fmla="*/ 0 w 796"/>
                <a:gd name="T35" fmla="*/ 1080 h 1140"/>
                <a:gd name="T36" fmla="*/ 60 w 796"/>
                <a:gd name="T37" fmla="*/ 1080 h 1140"/>
                <a:gd name="T38" fmla="*/ 135 w 796"/>
                <a:gd name="T39" fmla="*/ 1140 h 1140"/>
                <a:gd name="T40" fmla="*/ 210 w 796"/>
                <a:gd name="T41" fmla="*/ 1125 h 1140"/>
                <a:gd name="T42" fmla="*/ 195 w 796"/>
                <a:gd name="T43" fmla="*/ 1095 h 1140"/>
                <a:gd name="T44" fmla="*/ 135 w 796"/>
                <a:gd name="T45" fmla="*/ 1065 h 1140"/>
                <a:gd name="T46" fmla="*/ 150 w 796"/>
                <a:gd name="T47" fmla="*/ 1065 h 1140"/>
                <a:gd name="T48" fmla="*/ 315 w 796"/>
                <a:gd name="T49" fmla="*/ 780 h 1140"/>
                <a:gd name="T50" fmla="*/ 390 w 796"/>
                <a:gd name="T51" fmla="*/ 765 h 1140"/>
                <a:gd name="T52" fmla="*/ 390 w 796"/>
                <a:gd name="T53" fmla="*/ 975 h 1140"/>
                <a:gd name="T54" fmla="*/ 390 w 796"/>
                <a:gd name="T55" fmla="*/ 1005 h 1140"/>
                <a:gd name="T56" fmla="*/ 375 w 796"/>
                <a:gd name="T57" fmla="*/ 1065 h 1140"/>
                <a:gd name="T58" fmla="*/ 421 w 796"/>
                <a:gd name="T59" fmla="*/ 1080 h 1140"/>
                <a:gd name="T60" fmla="*/ 511 w 796"/>
                <a:gd name="T61" fmla="*/ 1080 h 1140"/>
                <a:gd name="T62" fmla="*/ 601 w 796"/>
                <a:gd name="T63" fmla="*/ 1035 h 1140"/>
                <a:gd name="T64" fmla="*/ 496 w 796"/>
                <a:gd name="T65" fmla="*/ 1005 h 1140"/>
                <a:gd name="T66" fmla="*/ 556 w 796"/>
                <a:gd name="T67" fmla="*/ 765 h 1140"/>
                <a:gd name="T68" fmla="*/ 390 w 796"/>
                <a:gd name="T69" fmla="*/ 600 h 1140"/>
                <a:gd name="T70" fmla="*/ 421 w 796"/>
                <a:gd name="T71" fmla="*/ 480 h 1140"/>
                <a:gd name="T72" fmla="*/ 481 w 796"/>
                <a:gd name="T73" fmla="*/ 480 h 1140"/>
                <a:gd name="T74" fmla="*/ 571 w 796"/>
                <a:gd name="T75" fmla="*/ 495 h 1140"/>
                <a:gd name="T76" fmla="*/ 721 w 796"/>
                <a:gd name="T77" fmla="*/ 360 h 1140"/>
                <a:gd name="T78" fmla="*/ 751 w 796"/>
                <a:gd name="T79" fmla="*/ 345 h 1140"/>
                <a:gd name="T80" fmla="*/ 751 w 796"/>
                <a:gd name="T81" fmla="*/ 300 h 1140"/>
                <a:gd name="T82" fmla="*/ 796 w 796"/>
                <a:gd name="T83" fmla="*/ 195 h 1140"/>
                <a:gd name="T84" fmla="*/ 736 w 796"/>
                <a:gd name="T85" fmla="*/ 240 h 1140"/>
                <a:gd name="T86" fmla="*/ 691 w 796"/>
                <a:gd name="T87" fmla="*/ 300 h 1140"/>
                <a:gd name="T88" fmla="*/ 556 w 796"/>
                <a:gd name="T89" fmla="*/ 420 h 1140"/>
                <a:gd name="T90" fmla="*/ 511 w 796"/>
                <a:gd name="T91" fmla="*/ 375 h 1140"/>
                <a:gd name="T92" fmla="*/ 436 w 796"/>
                <a:gd name="T93" fmla="*/ 315 h 1140"/>
                <a:gd name="T94" fmla="*/ 421 w 796"/>
                <a:gd name="T95" fmla="*/ 300 h 1140"/>
                <a:gd name="T96" fmla="*/ 481 w 796"/>
                <a:gd name="T97" fmla="*/ 255 h 1140"/>
                <a:gd name="T98" fmla="*/ 496 w 796"/>
                <a:gd name="T99" fmla="*/ 225 h 1140"/>
                <a:gd name="T100" fmla="*/ 511 w 796"/>
                <a:gd name="T101" fmla="*/ 180 h 1140"/>
                <a:gd name="T102" fmla="*/ 496 w 796"/>
                <a:gd name="T103" fmla="*/ 120 h 1140"/>
                <a:gd name="T104" fmla="*/ 511 w 796"/>
                <a:gd name="T105" fmla="*/ 75 h 1140"/>
                <a:gd name="T106" fmla="*/ 541 w 796"/>
                <a:gd name="T107" fmla="*/ 60 h 1140"/>
                <a:gd name="T108" fmla="*/ 496 w 796"/>
                <a:gd name="T109" fmla="*/ 15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6" h="1140">
                  <a:moveTo>
                    <a:pt x="496" y="15"/>
                  </a:moveTo>
                  <a:lnTo>
                    <a:pt x="481" y="0"/>
                  </a:lnTo>
                  <a:lnTo>
                    <a:pt x="436" y="0"/>
                  </a:lnTo>
                  <a:lnTo>
                    <a:pt x="390" y="0"/>
                  </a:lnTo>
                  <a:lnTo>
                    <a:pt x="360" y="0"/>
                  </a:lnTo>
                  <a:lnTo>
                    <a:pt x="330" y="0"/>
                  </a:lnTo>
                  <a:lnTo>
                    <a:pt x="300" y="45"/>
                  </a:lnTo>
                  <a:lnTo>
                    <a:pt x="270" y="60"/>
                  </a:lnTo>
                  <a:lnTo>
                    <a:pt x="255" y="75"/>
                  </a:lnTo>
                  <a:lnTo>
                    <a:pt x="240" y="135"/>
                  </a:lnTo>
                  <a:lnTo>
                    <a:pt x="240" y="180"/>
                  </a:lnTo>
                  <a:lnTo>
                    <a:pt x="210" y="225"/>
                  </a:lnTo>
                  <a:lnTo>
                    <a:pt x="270" y="225"/>
                  </a:lnTo>
                  <a:lnTo>
                    <a:pt x="300" y="225"/>
                  </a:lnTo>
                  <a:lnTo>
                    <a:pt x="315" y="240"/>
                  </a:lnTo>
                  <a:lnTo>
                    <a:pt x="315" y="255"/>
                  </a:lnTo>
                  <a:lnTo>
                    <a:pt x="270" y="240"/>
                  </a:lnTo>
                  <a:lnTo>
                    <a:pt x="270" y="255"/>
                  </a:lnTo>
                  <a:lnTo>
                    <a:pt x="255" y="300"/>
                  </a:lnTo>
                  <a:lnTo>
                    <a:pt x="240" y="315"/>
                  </a:lnTo>
                  <a:lnTo>
                    <a:pt x="210" y="360"/>
                  </a:lnTo>
                  <a:lnTo>
                    <a:pt x="195" y="420"/>
                  </a:lnTo>
                  <a:lnTo>
                    <a:pt x="180" y="495"/>
                  </a:lnTo>
                  <a:lnTo>
                    <a:pt x="180" y="585"/>
                  </a:lnTo>
                  <a:lnTo>
                    <a:pt x="195" y="585"/>
                  </a:lnTo>
                  <a:lnTo>
                    <a:pt x="180" y="615"/>
                  </a:lnTo>
                  <a:lnTo>
                    <a:pt x="180" y="660"/>
                  </a:lnTo>
                  <a:lnTo>
                    <a:pt x="180" y="705"/>
                  </a:lnTo>
                  <a:lnTo>
                    <a:pt x="180" y="735"/>
                  </a:lnTo>
                  <a:lnTo>
                    <a:pt x="180" y="780"/>
                  </a:lnTo>
                  <a:lnTo>
                    <a:pt x="150" y="885"/>
                  </a:lnTo>
                  <a:lnTo>
                    <a:pt x="60" y="1005"/>
                  </a:lnTo>
                  <a:lnTo>
                    <a:pt x="75" y="1020"/>
                  </a:lnTo>
                  <a:lnTo>
                    <a:pt x="30" y="1005"/>
                  </a:lnTo>
                  <a:lnTo>
                    <a:pt x="15" y="1020"/>
                  </a:lnTo>
                  <a:lnTo>
                    <a:pt x="0" y="1080"/>
                  </a:lnTo>
                  <a:lnTo>
                    <a:pt x="15" y="1095"/>
                  </a:lnTo>
                  <a:lnTo>
                    <a:pt x="60" y="1080"/>
                  </a:lnTo>
                  <a:lnTo>
                    <a:pt x="120" y="1125"/>
                  </a:lnTo>
                  <a:lnTo>
                    <a:pt x="135" y="1140"/>
                  </a:lnTo>
                  <a:lnTo>
                    <a:pt x="150" y="1140"/>
                  </a:lnTo>
                  <a:lnTo>
                    <a:pt x="210" y="1125"/>
                  </a:lnTo>
                  <a:lnTo>
                    <a:pt x="195" y="1125"/>
                  </a:lnTo>
                  <a:lnTo>
                    <a:pt x="195" y="1095"/>
                  </a:lnTo>
                  <a:lnTo>
                    <a:pt x="150" y="1080"/>
                  </a:lnTo>
                  <a:lnTo>
                    <a:pt x="135" y="1065"/>
                  </a:lnTo>
                  <a:lnTo>
                    <a:pt x="135" y="1035"/>
                  </a:lnTo>
                  <a:lnTo>
                    <a:pt x="150" y="1065"/>
                  </a:lnTo>
                  <a:lnTo>
                    <a:pt x="255" y="915"/>
                  </a:lnTo>
                  <a:lnTo>
                    <a:pt x="315" y="780"/>
                  </a:lnTo>
                  <a:lnTo>
                    <a:pt x="330" y="720"/>
                  </a:lnTo>
                  <a:lnTo>
                    <a:pt x="390" y="765"/>
                  </a:lnTo>
                  <a:lnTo>
                    <a:pt x="436" y="795"/>
                  </a:lnTo>
                  <a:lnTo>
                    <a:pt x="390" y="975"/>
                  </a:lnTo>
                  <a:lnTo>
                    <a:pt x="421" y="975"/>
                  </a:lnTo>
                  <a:lnTo>
                    <a:pt x="390" y="1005"/>
                  </a:lnTo>
                  <a:lnTo>
                    <a:pt x="375" y="1020"/>
                  </a:lnTo>
                  <a:lnTo>
                    <a:pt x="375" y="1065"/>
                  </a:lnTo>
                  <a:lnTo>
                    <a:pt x="390" y="1080"/>
                  </a:lnTo>
                  <a:lnTo>
                    <a:pt x="421" y="1080"/>
                  </a:lnTo>
                  <a:lnTo>
                    <a:pt x="436" y="1065"/>
                  </a:lnTo>
                  <a:lnTo>
                    <a:pt x="511" y="1080"/>
                  </a:lnTo>
                  <a:lnTo>
                    <a:pt x="601" y="1065"/>
                  </a:lnTo>
                  <a:lnTo>
                    <a:pt x="601" y="1035"/>
                  </a:lnTo>
                  <a:lnTo>
                    <a:pt x="556" y="1020"/>
                  </a:lnTo>
                  <a:lnTo>
                    <a:pt x="496" y="1005"/>
                  </a:lnTo>
                  <a:lnTo>
                    <a:pt x="511" y="1005"/>
                  </a:lnTo>
                  <a:lnTo>
                    <a:pt x="556" y="765"/>
                  </a:lnTo>
                  <a:lnTo>
                    <a:pt x="541" y="720"/>
                  </a:lnTo>
                  <a:lnTo>
                    <a:pt x="390" y="600"/>
                  </a:lnTo>
                  <a:lnTo>
                    <a:pt x="421" y="540"/>
                  </a:lnTo>
                  <a:lnTo>
                    <a:pt x="421" y="480"/>
                  </a:lnTo>
                  <a:lnTo>
                    <a:pt x="481" y="525"/>
                  </a:lnTo>
                  <a:lnTo>
                    <a:pt x="481" y="480"/>
                  </a:lnTo>
                  <a:lnTo>
                    <a:pt x="541" y="495"/>
                  </a:lnTo>
                  <a:lnTo>
                    <a:pt x="571" y="495"/>
                  </a:lnTo>
                  <a:lnTo>
                    <a:pt x="661" y="420"/>
                  </a:lnTo>
                  <a:lnTo>
                    <a:pt x="721" y="360"/>
                  </a:lnTo>
                  <a:lnTo>
                    <a:pt x="751" y="360"/>
                  </a:lnTo>
                  <a:lnTo>
                    <a:pt x="751" y="345"/>
                  </a:lnTo>
                  <a:lnTo>
                    <a:pt x="751" y="315"/>
                  </a:lnTo>
                  <a:lnTo>
                    <a:pt x="751" y="300"/>
                  </a:lnTo>
                  <a:lnTo>
                    <a:pt x="781" y="255"/>
                  </a:lnTo>
                  <a:lnTo>
                    <a:pt x="796" y="195"/>
                  </a:lnTo>
                  <a:lnTo>
                    <a:pt x="781" y="195"/>
                  </a:lnTo>
                  <a:lnTo>
                    <a:pt x="736" y="240"/>
                  </a:lnTo>
                  <a:lnTo>
                    <a:pt x="721" y="285"/>
                  </a:lnTo>
                  <a:lnTo>
                    <a:pt x="691" y="300"/>
                  </a:lnTo>
                  <a:lnTo>
                    <a:pt x="631" y="345"/>
                  </a:lnTo>
                  <a:lnTo>
                    <a:pt x="556" y="420"/>
                  </a:lnTo>
                  <a:lnTo>
                    <a:pt x="496" y="405"/>
                  </a:lnTo>
                  <a:lnTo>
                    <a:pt x="511" y="375"/>
                  </a:lnTo>
                  <a:lnTo>
                    <a:pt x="451" y="360"/>
                  </a:lnTo>
                  <a:lnTo>
                    <a:pt x="436" y="315"/>
                  </a:lnTo>
                  <a:lnTo>
                    <a:pt x="436" y="300"/>
                  </a:lnTo>
                  <a:lnTo>
                    <a:pt x="421" y="300"/>
                  </a:lnTo>
                  <a:lnTo>
                    <a:pt x="436" y="255"/>
                  </a:lnTo>
                  <a:lnTo>
                    <a:pt x="481" y="255"/>
                  </a:lnTo>
                  <a:lnTo>
                    <a:pt x="496" y="255"/>
                  </a:lnTo>
                  <a:lnTo>
                    <a:pt x="496" y="225"/>
                  </a:lnTo>
                  <a:lnTo>
                    <a:pt x="496" y="195"/>
                  </a:lnTo>
                  <a:lnTo>
                    <a:pt x="511" y="180"/>
                  </a:lnTo>
                  <a:lnTo>
                    <a:pt x="496" y="135"/>
                  </a:lnTo>
                  <a:lnTo>
                    <a:pt x="496" y="120"/>
                  </a:lnTo>
                  <a:lnTo>
                    <a:pt x="496" y="105"/>
                  </a:lnTo>
                  <a:lnTo>
                    <a:pt x="511" y="75"/>
                  </a:lnTo>
                  <a:lnTo>
                    <a:pt x="541" y="75"/>
                  </a:lnTo>
                  <a:lnTo>
                    <a:pt x="541" y="60"/>
                  </a:lnTo>
                  <a:lnTo>
                    <a:pt x="511" y="45"/>
                  </a:lnTo>
                  <a:lnTo>
                    <a:pt x="496" y="15"/>
                  </a:lnTo>
                  <a:close/>
                </a:path>
              </a:pathLst>
            </a:custGeom>
            <a:solidFill>
              <a:srgbClr val="DDF5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48" name="Freeform 257"/>
            <p:cNvSpPr>
              <a:spLocks noChangeAspect="1"/>
            </p:cNvSpPr>
            <p:nvPr/>
          </p:nvSpPr>
          <p:spPr bwMode="auto">
            <a:xfrm>
              <a:off x="5163" y="6330"/>
              <a:ext cx="796" cy="1140"/>
            </a:xfrm>
            <a:custGeom>
              <a:avLst/>
              <a:gdLst>
                <a:gd name="T0" fmla="*/ 481 w 796"/>
                <a:gd name="T1" fmla="*/ 0 h 1140"/>
                <a:gd name="T2" fmla="*/ 390 w 796"/>
                <a:gd name="T3" fmla="*/ 0 h 1140"/>
                <a:gd name="T4" fmla="*/ 330 w 796"/>
                <a:gd name="T5" fmla="*/ 0 h 1140"/>
                <a:gd name="T6" fmla="*/ 270 w 796"/>
                <a:gd name="T7" fmla="*/ 60 h 1140"/>
                <a:gd name="T8" fmla="*/ 240 w 796"/>
                <a:gd name="T9" fmla="*/ 135 h 1140"/>
                <a:gd name="T10" fmla="*/ 210 w 796"/>
                <a:gd name="T11" fmla="*/ 225 h 1140"/>
                <a:gd name="T12" fmla="*/ 300 w 796"/>
                <a:gd name="T13" fmla="*/ 225 h 1140"/>
                <a:gd name="T14" fmla="*/ 315 w 796"/>
                <a:gd name="T15" fmla="*/ 255 h 1140"/>
                <a:gd name="T16" fmla="*/ 270 w 796"/>
                <a:gd name="T17" fmla="*/ 255 h 1140"/>
                <a:gd name="T18" fmla="*/ 240 w 796"/>
                <a:gd name="T19" fmla="*/ 315 h 1140"/>
                <a:gd name="T20" fmla="*/ 195 w 796"/>
                <a:gd name="T21" fmla="*/ 420 h 1140"/>
                <a:gd name="T22" fmla="*/ 180 w 796"/>
                <a:gd name="T23" fmla="*/ 585 h 1140"/>
                <a:gd name="T24" fmla="*/ 180 w 796"/>
                <a:gd name="T25" fmla="*/ 615 h 1140"/>
                <a:gd name="T26" fmla="*/ 180 w 796"/>
                <a:gd name="T27" fmla="*/ 705 h 1140"/>
                <a:gd name="T28" fmla="*/ 180 w 796"/>
                <a:gd name="T29" fmla="*/ 780 h 1140"/>
                <a:gd name="T30" fmla="*/ 60 w 796"/>
                <a:gd name="T31" fmla="*/ 1005 h 1140"/>
                <a:gd name="T32" fmla="*/ 30 w 796"/>
                <a:gd name="T33" fmla="*/ 1005 h 1140"/>
                <a:gd name="T34" fmla="*/ 0 w 796"/>
                <a:gd name="T35" fmla="*/ 1080 h 1140"/>
                <a:gd name="T36" fmla="*/ 60 w 796"/>
                <a:gd name="T37" fmla="*/ 1080 h 1140"/>
                <a:gd name="T38" fmla="*/ 135 w 796"/>
                <a:gd name="T39" fmla="*/ 1140 h 1140"/>
                <a:gd name="T40" fmla="*/ 210 w 796"/>
                <a:gd name="T41" fmla="*/ 1125 h 1140"/>
                <a:gd name="T42" fmla="*/ 195 w 796"/>
                <a:gd name="T43" fmla="*/ 1095 h 1140"/>
                <a:gd name="T44" fmla="*/ 135 w 796"/>
                <a:gd name="T45" fmla="*/ 1065 h 1140"/>
                <a:gd name="T46" fmla="*/ 150 w 796"/>
                <a:gd name="T47" fmla="*/ 1065 h 1140"/>
                <a:gd name="T48" fmla="*/ 315 w 796"/>
                <a:gd name="T49" fmla="*/ 780 h 1140"/>
                <a:gd name="T50" fmla="*/ 390 w 796"/>
                <a:gd name="T51" fmla="*/ 765 h 1140"/>
                <a:gd name="T52" fmla="*/ 390 w 796"/>
                <a:gd name="T53" fmla="*/ 975 h 1140"/>
                <a:gd name="T54" fmla="*/ 390 w 796"/>
                <a:gd name="T55" fmla="*/ 1005 h 1140"/>
                <a:gd name="T56" fmla="*/ 375 w 796"/>
                <a:gd name="T57" fmla="*/ 1065 h 1140"/>
                <a:gd name="T58" fmla="*/ 421 w 796"/>
                <a:gd name="T59" fmla="*/ 1080 h 1140"/>
                <a:gd name="T60" fmla="*/ 511 w 796"/>
                <a:gd name="T61" fmla="*/ 1080 h 1140"/>
                <a:gd name="T62" fmla="*/ 601 w 796"/>
                <a:gd name="T63" fmla="*/ 1035 h 1140"/>
                <a:gd name="T64" fmla="*/ 496 w 796"/>
                <a:gd name="T65" fmla="*/ 1005 h 1140"/>
                <a:gd name="T66" fmla="*/ 556 w 796"/>
                <a:gd name="T67" fmla="*/ 765 h 1140"/>
                <a:gd name="T68" fmla="*/ 390 w 796"/>
                <a:gd name="T69" fmla="*/ 600 h 1140"/>
                <a:gd name="T70" fmla="*/ 421 w 796"/>
                <a:gd name="T71" fmla="*/ 480 h 1140"/>
                <a:gd name="T72" fmla="*/ 481 w 796"/>
                <a:gd name="T73" fmla="*/ 480 h 1140"/>
                <a:gd name="T74" fmla="*/ 571 w 796"/>
                <a:gd name="T75" fmla="*/ 495 h 1140"/>
                <a:gd name="T76" fmla="*/ 721 w 796"/>
                <a:gd name="T77" fmla="*/ 360 h 1140"/>
                <a:gd name="T78" fmla="*/ 751 w 796"/>
                <a:gd name="T79" fmla="*/ 345 h 1140"/>
                <a:gd name="T80" fmla="*/ 751 w 796"/>
                <a:gd name="T81" fmla="*/ 300 h 1140"/>
                <a:gd name="T82" fmla="*/ 796 w 796"/>
                <a:gd name="T83" fmla="*/ 195 h 1140"/>
                <a:gd name="T84" fmla="*/ 736 w 796"/>
                <a:gd name="T85" fmla="*/ 240 h 1140"/>
                <a:gd name="T86" fmla="*/ 691 w 796"/>
                <a:gd name="T87" fmla="*/ 300 h 1140"/>
                <a:gd name="T88" fmla="*/ 556 w 796"/>
                <a:gd name="T89" fmla="*/ 420 h 1140"/>
                <a:gd name="T90" fmla="*/ 511 w 796"/>
                <a:gd name="T91" fmla="*/ 375 h 1140"/>
                <a:gd name="T92" fmla="*/ 436 w 796"/>
                <a:gd name="T93" fmla="*/ 315 h 1140"/>
                <a:gd name="T94" fmla="*/ 421 w 796"/>
                <a:gd name="T95" fmla="*/ 300 h 1140"/>
                <a:gd name="T96" fmla="*/ 481 w 796"/>
                <a:gd name="T97" fmla="*/ 255 h 1140"/>
                <a:gd name="T98" fmla="*/ 496 w 796"/>
                <a:gd name="T99" fmla="*/ 225 h 1140"/>
                <a:gd name="T100" fmla="*/ 511 w 796"/>
                <a:gd name="T101" fmla="*/ 180 h 1140"/>
                <a:gd name="T102" fmla="*/ 496 w 796"/>
                <a:gd name="T103" fmla="*/ 120 h 1140"/>
                <a:gd name="T104" fmla="*/ 511 w 796"/>
                <a:gd name="T105" fmla="*/ 75 h 1140"/>
                <a:gd name="T106" fmla="*/ 541 w 796"/>
                <a:gd name="T107" fmla="*/ 60 h 1140"/>
                <a:gd name="T108" fmla="*/ 496 w 796"/>
                <a:gd name="T109" fmla="*/ 15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6" h="1140">
                  <a:moveTo>
                    <a:pt x="496" y="15"/>
                  </a:moveTo>
                  <a:lnTo>
                    <a:pt x="481" y="0"/>
                  </a:lnTo>
                  <a:lnTo>
                    <a:pt x="436" y="0"/>
                  </a:lnTo>
                  <a:lnTo>
                    <a:pt x="390" y="0"/>
                  </a:lnTo>
                  <a:lnTo>
                    <a:pt x="360" y="0"/>
                  </a:lnTo>
                  <a:lnTo>
                    <a:pt x="330" y="0"/>
                  </a:lnTo>
                  <a:lnTo>
                    <a:pt x="300" y="45"/>
                  </a:lnTo>
                  <a:lnTo>
                    <a:pt x="270" y="60"/>
                  </a:lnTo>
                  <a:lnTo>
                    <a:pt x="255" y="75"/>
                  </a:lnTo>
                  <a:lnTo>
                    <a:pt x="240" y="135"/>
                  </a:lnTo>
                  <a:lnTo>
                    <a:pt x="240" y="180"/>
                  </a:lnTo>
                  <a:lnTo>
                    <a:pt x="210" y="225"/>
                  </a:lnTo>
                  <a:lnTo>
                    <a:pt x="270" y="225"/>
                  </a:lnTo>
                  <a:lnTo>
                    <a:pt x="300" y="225"/>
                  </a:lnTo>
                  <a:lnTo>
                    <a:pt x="315" y="240"/>
                  </a:lnTo>
                  <a:lnTo>
                    <a:pt x="315" y="255"/>
                  </a:lnTo>
                  <a:lnTo>
                    <a:pt x="270" y="240"/>
                  </a:lnTo>
                  <a:lnTo>
                    <a:pt x="270" y="255"/>
                  </a:lnTo>
                  <a:lnTo>
                    <a:pt x="255" y="300"/>
                  </a:lnTo>
                  <a:lnTo>
                    <a:pt x="240" y="315"/>
                  </a:lnTo>
                  <a:lnTo>
                    <a:pt x="210" y="360"/>
                  </a:lnTo>
                  <a:lnTo>
                    <a:pt x="195" y="420"/>
                  </a:lnTo>
                  <a:lnTo>
                    <a:pt x="180" y="495"/>
                  </a:lnTo>
                  <a:lnTo>
                    <a:pt x="180" y="585"/>
                  </a:lnTo>
                  <a:lnTo>
                    <a:pt x="195" y="585"/>
                  </a:lnTo>
                  <a:lnTo>
                    <a:pt x="180" y="615"/>
                  </a:lnTo>
                  <a:lnTo>
                    <a:pt x="180" y="660"/>
                  </a:lnTo>
                  <a:lnTo>
                    <a:pt x="180" y="705"/>
                  </a:lnTo>
                  <a:lnTo>
                    <a:pt x="180" y="735"/>
                  </a:lnTo>
                  <a:lnTo>
                    <a:pt x="180" y="780"/>
                  </a:lnTo>
                  <a:lnTo>
                    <a:pt x="150" y="885"/>
                  </a:lnTo>
                  <a:lnTo>
                    <a:pt x="60" y="1005"/>
                  </a:lnTo>
                  <a:lnTo>
                    <a:pt x="75" y="1020"/>
                  </a:lnTo>
                  <a:lnTo>
                    <a:pt x="30" y="1005"/>
                  </a:lnTo>
                  <a:lnTo>
                    <a:pt x="15" y="1020"/>
                  </a:lnTo>
                  <a:lnTo>
                    <a:pt x="0" y="1080"/>
                  </a:lnTo>
                  <a:lnTo>
                    <a:pt x="15" y="1095"/>
                  </a:lnTo>
                  <a:lnTo>
                    <a:pt x="60" y="1080"/>
                  </a:lnTo>
                  <a:lnTo>
                    <a:pt x="120" y="1125"/>
                  </a:lnTo>
                  <a:lnTo>
                    <a:pt x="135" y="1140"/>
                  </a:lnTo>
                  <a:lnTo>
                    <a:pt x="150" y="1140"/>
                  </a:lnTo>
                  <a:lnTo>
                    <a:pt x="210" y="1125"/>
                  </a:lnTo>
                  <a:lnTo>
                    <a:pt x="195" y="1125"/>
                  </a:lnTo>
                  <a:lnTo>
                    <a:pt x="195" y="1095"/>
                  </a:lnTo>
                  <a:lnTo>
                    <a:pt x="150" y="1080"/>
                  </a:lnTo>
                  <a:lnTo>
                    <a:pt x="135" y="1065"/>
                  </a:lnTo>
                  <a:lnTo>
                    <a:pt x="135" y="1035"/>
                  </a:lnTo>
                  <a:lnTo>
                    <a:pt x="150" y="1065"/>
                  </a:lnTo>
                  <a:lnTo>
                    <a:pt x="255" y="915"/>
                  </a:lnTo>
                  <a:lnTo>
                    <a:pt x="315" y="780"/>
                  </a:lnTo>
                  <a:lnTo>
                    <a:pt x="330" y="720"/>
                  </a:lnTo>
                  <a:lnTo>
                    <a:pt x="390" y="765"/>
                  </a:lnTo>
                  <a:lnTo>
                    <a:pt x="436" y="795"/>
                  </a:lnTo>
                  <a:lnTo>
                    <a:pt x="390" y="975"/>
                  </a:lnTo>
                  <a:lnTo>
                    <a:pt x="421" y="975"/>
                  </a:lnTo>
                  <a:lnTo>
                    <a:pt x="390" y="1005"/>
                  </a:lnTo>
                  <a:lnTo>
                    <a:pt x="375" y="1020"/>
                  </a:lnTo>
                  <a:lnTo>
                    <a:pt x="375" y="1065"/>
                  </a:lnTo>
                  <a:lnTo>
                    <a:pt x="390" y="1080"/>
                  </a:lnTo>
                  <a:lnTo>
                    <a:pt x="421" y="1080"/>
                  </a:lnTo>
                  <a:lnTo>
                    <a:pt x="436" y="1065"/>
                  </a:lnTo>
                  <a:lnTo>
                    <a:pt x="511" y="1080"/>
                  </a:lnTo>
                  <a:lnTo>
                    <a:pt x="601" y="1065"/>
                  </a:lnTo>
                  <a:lnTo>
                    <a:pt x="601" y="1035"/>
                  </a:lnTo>
                  <a:lnTo>
                    <a:pt x="556" y="1020"/>
                  </a:lnTo>
                  <a:lnTo>
                    <a:pt x="496" y="1005"/>
                  </a:lnTo>
                  <a:lnTo>
                    <a:pt x="511" y="1005"/>
                  </a:lnTo>
                  <a:lnTo>
                    <a:pt x="556" y="765"/>
                  </a:lnTo>
                  <a:lnTo>
                    <a:pt x="541" y="720"/>
                  </a:lnTo>
                  <a:lnTo>
                    <a:pt x="390" y="600"/>
                  </a:lnTo>
                  <a:lnTo>
                    <a:pt x="421" y="540"/>
                  </a:lnTo>
                  <a:lnTo>
                    <a:pt x="421" y="480"/>
                  </a:lnTo>
                  <a:lnTo>
                    <a:pt x="481" y="525"/>
                  </a:lnTo>
                  <a:lnTo>
                    <a:pt x="481" y="480"/>
                  </a:lnTo>
                  <a:lnTo>
                    <a:pt x="541" y="495"/>
                  </a:lnTo>
                  <a:lnTo>
                    <a:pt x="571" y="495"/>
                  </a:lnTo>
                  <a:lnTo>
                    <a:pt x="661" y="420"/>
                  </a:lnTo>
                  <a:lnTo>
                    <a:pt x="721" y="360"/>
                  </a:lnTo>
                  <a:lnTo>
                    <a:pt x="751" y="360"/>
                  </a:lnTo>
                  <a:lnTo>
                    <a:pt x="751" y="345"/>
                  </a:lnTo>
                  <a:lnTo>
                    <a:pt x="751" y="315"/>
                  </a:lnTo>
                  <a:lnTo>
                    <a:pt x="751" y="300"/>
                  </a:lnTo>
                  <a:lnTo>
                    <a:pt x="781" y="255"/>
                  </a:lnTo>
                  <a:lnTo>
                    <a:pt x="796" y="195"/>
                  </a:lnTo>
                  <a:lnTo>
                    <a:pt x="781" y="195"/>
                  </a:lnTo>
                  <a:lnTo>
                    <a:pt x="736" y="240"/>
                  </a:lnTo>
                  <a:lnTo>
                    <a:pt x="721" y="285"/>
                  </a:lnTo>
                  <a:lnTo>
                    <a:pt x="691" y="300"/>
                  </a:lnTo>
                  <a:lnTo>
                    <a:pt x="631" y="345"/>
                  </a:lnTo>
                  <a:lnTo>
                    <a:pt x="556" y="420"/>
                  </a:lnTo>
                  <a:lnTo>
                    <a:pt x="496" y="405"/>
                  </a:lnTo>
                  <a:lnTo>
                    <a:pt x="511" y="375"/>
                  </a:lnTo>
                  <a:lnTo>
                    <a:pt x="451" y="360"/>
                  </a:lnTo>
                  <a:lnTo>
                    <a:pt x="436" y="315"/>
                  </a:lnTo>
                  <a:lnTo>
                    <a:pt x="436" y="300"/>
                  </a:lnTo>
                  <a:lnTo>
                    <a:pt x="421" y="300"/>
                  </a:lnTo>
                  <a:lnTo>
                    <a:pt x="436" y="255"/>
                  </a:lnTo>
                  <a:lnTo>
                    <a:pt x="481" y="255"/>
                  </a:lnTo>
                  <a:lnTo>
                    <a:pt x="496" y="255"/>
                  </a:lnTo>
                  <a:lnTo>
                    <a:pt x="496" y="225"/>
                  </a:lnTo>
                  <a:lnTo>
                    <a:pt x="496" y="195"/>
                  </a:lnTo>
                  <a:lnTo>
                    <a:pt x="511" y="180"/>
                  </a:lnTo>
                  <a:lnTo>
                    <a:pt x="496" y="135"/>
                  </a:lnTo>
                  <a:lnTo>
                    <a:pt x="496" y="120"/>
                  </a:lnTo>
                  <a:lnTo>
                    <a:pt x="496" y="105"/>
                  </a:lnTo>
                  <a:lnTo>
                    <a:pt x="511" y="75"/>
                  </a:lnTo>
                  <a:lnTo>
                    <a:pt x="541" y="75"/>
                  </a:lnTo>
                  <a:lnTo>
                    <a:pt x="541" y="60"/>
                  </a:lnTo>
                  <a:lnTo>
                    <a:pt x="511" y="45"/>
                  </a:lnTo>
                  <a:lnTo>
                    <a:pt x="496" y="15"/>
                  </a:lnTo>
                </a:path>
              </a:pathLst>
            </a:custGeom>
            <a:solidFill>
              <a:srgbClr val="DDF5A9"/>
            </a:solidFill>
            <a:ln w="9525">
              <a:solidFill>
                <a:srgbClr val="000000"/>
              </a:solidFill>
              <a:prstDash val="solid"/>
              <a:round/>
              <a:headEnd/>
              <a:tailEnd/>
            </a:ln>
          </p:spPr>
          <p:txBody>
            <a:bodyPr/>
            <a:lstStyle/>
            <a:p>
              <a:endParaRPr lang="ja-JP" altLang="en-US" sz="3200"/>
            </a:p>
          </p:txBody>
        </p:sp>
      </p:grpSp>
      <p:grpSp>
        <p:nvGrpSpPr>
          <p:cNvPr id="49" name="Group 258"/>
          <p:cNvGrpSpPr>
            <a:grpSpLocks noChangeAspect="1"/>
          </p:cNvGrpSpPr>
          <p:nvPr/>
        </p:nvGrpSpPr>
        <p:grpSpPr bwMode="auto">
          <a:xfrm>
            <a:off x="2444740" y="3597697"/>
            <a:ext cx="812995" cy="1179066"/>
            <a:chOff x="4577" y="6375"/>
            <a:chExt cx="826" cy="1200"/>
          </a:xfrm>
        </p:grpSpPr>
        <p:sp>
          <p:nvSpPr>
            <p:cNvPr id="50" name="Freeform 259"/>
            <p:cNvSpPr>
              <a:spLocks noChangeAspect="1"/>
            </p:cNvSpPr>
            <p:nvPr/>
          </p:nvSpPr>
          <p:spPr bwMode="auto">
            <a:xfrm>
              <a:off x="4577" y="6375"/>
              <a:ext cx="826" cy="1200"/>
            </a:xfrm>
            <a:custGeom>
              <a:avLst/>
              <a:gdLst>
                <a:gd name="T0" fmla="*/ 496 w 826"/>
                <a:gd name="T1" fmla="*/ 0 h 1200"/>
                <a:gd name="T2" fmla="*/ 420 w 826"/>
                <a:gd name="T3" fmla="*/ 0 h 1200"/>
                <a:gd name="T4" fmla="*/ 345 w 826"/>
                <a:gd name="T5" fmla="*/ 15 h 1200"/>
                <a:gd name="T6" fmla="*/ 285 w 826"/>
                <a:gd name="T7" fmla="*/ 60 h 1200"/>
                <a:gd name="T8" fmla="*/ 240 w 826"/>
                <a:gd name="T9" fmla="*/ 150 h 1200"/>
                <a:gd name="T10" fmla="*/ 225 w 826"/>
                <a:gd name="T11" fmla="*/ 240 h 1200"/>
                <a:gd name="T12" fmla="*/ 300 w 826"/>
                <a:gd name="T13" fmla="*/ 210 h 1200"/>
                <a:gd name="T14" fmla="*/ 315 w 826"/>
                <a:gd name="T15" fmla="*/ 255 h 1200"/>
                <a:gd name="T16" fmla="*/ 285 w 826"/>
                <a:gd name="T17" fmla="*/ 270 h 1200"/>
                <a:gd name="T18" fmla="*/ 240 w 826"/>
                <a:gd name="T19" fmla="*/ 315 h 1200"/>
                <a:gd name="T20" fmla="*/ 195 w 826"/>
                <a:gd name="T21" fmla="*/ 435 h 1200"/>
                <a:gd name="T22" fmla="*/ 195 w 826"/>
                <a:gd name="T23" fmla="*/ 600 h 1200"/>
                <a:gd name="T24" fmla="*/ 165 w 826"/>
                <a:gd name="T25" fmla="*/ 840 h 1200"/>
                <a:gd name="T26" fmla="*/ 180 w 826"/>
                <a:gd name="T27" fmla="*/ 900 h 1200"/>
                <a:gd name="T28" fmla="*/ 30 w 826"/>
                <a:gd name="T29" fmla="*/ 1050 h 1200"/>
                <a:gd name="T30" fmla="*/ 0 w 826"/>
                <a:gd name="T31" fmla="*/ 1140 h 1200"/>
                <a:gd name="T32" fmla="*/ 45 w 826"/>
                <a:gd name="T33" fmla="*/ 1125 h 1200"/>
                <a:gd name="T34" fmla="*/ 135 w 826"/>
                <a:gd name="T35" fmla="*/ 1200 h 1200"/>
                <a:gd name="T36" fmla="*/ 225 w 826"/>
                <a:gd name="T37" fmla="*/ 1170 h 1200"/>
                <a:gd name="T38" fmla="*/ 195 w 826"/>
                <a:gd name="T39" fmla="*/ 1155 h 1200"/>
                <a:gd name="T40" fmla="*/ 120 w 826"/>
                <a:gd name="T41" fmla="*/ 1110 h 1200"/>
                <a:gd name="T42" fmla="*/ 255 w 826"/>
                <a:gd name="T43" fmla="*/ 960 h 1200"/>
                <a:gd name="T44" fmla="*/ 375 w 826"/>
                <a:gd name="T45" fmla="*/ 810 h 1200"/>
                <a:gd name="T46" fmla="*/ 420 w 826"/>
                <a:gd name="T47" fmla="*/ 855 h 1200"/>
                <a:gd name="T48" fmla="*/ 405 w 826"/>
                <a:gd name="T49" fmla="*/ 1050 h 1200"/>
                <a:gd name="T50" fmla="*/ 420 w 826"/>
                <a:gd name="T51" fmla="*/ 1095 h 1200"/>
                <a:gd name="T52" fmla="*/ 435 w 826"/>
                <a:gd name="T53" fmla="*/ 1140 h 1200"/>
                <a:gd name="T54" fmla="*/ 541 w 826"/>
                <a:gd name="T55" fmla="*/ 1110 h 1200"/>
                <a:gd name="T56" fmla="*/ 616 w 826"/>
                <a:gd name="T57" fmla="*/ 1080 h 1200"/>
                <a:gd name="T58" fmla="*/ 526 w 826"/>
                <a:gd name="T59" fmla="*/ 1050 h 1200"/>
                <a:gd name="T60" fmla="*/ 526 w 826"/>
                <a:gd name="T61" fmla="*/ 810 h 1200"/>
                <a:gd name="T62" fmla="*/ 526 w 826"/>
                <a:gd name="T63" fmla="*/ 750 h 1200"/>
                <a:gd name="T64" fmla="*/ 435 w 826"/>
                <a:gd name="T65" fmla="*/ 615 h 1200"/>
                <a:gd name="T66" fmla="*/ 420 w 826"/>
                <a:gd name="T67" fmla="*/ 495 h 1200"/>
                <a:gd name="T68" fmla="*/ 496 w 826"/>
                <a:gd name="T69" fmla="*/ 510 h 1200"/>
                <a:gd name="T70" fmla="*/ 601 w 826"/>
                <a:gd name="T71" fmla="*/ 510 h 1200"/>
                <a:gd name="T72" fmla="*/ 736 w 826"/>
                <a:gd name="T73" fmla="*/ 390 h 1200"/>
                <a:gd name="T74" fmla="*/ 781 w 826"/>
                <a:gd name="T75" fmla="*/ 360 h 1200"/>
                <a:gd name="T76" fmla="*/ 796 w 826"/>
                <a:gd name="T77" fmla="*/ 300 h 1200"/>
                <a:gd name="T78" fmla="*/ 781 w 826"/>
                <a:gd name="T79" fmla="*/ 270 h 1200"/>
                <a:gd name="T80" fmla="*/ 721 w 826"/>
                <a:gd name="T81" fmla="*/ 330 h 1200"/>
                <a:gd name="T82" fmla="*/ 586 w 826"/>
                <a:gd name="T83" fmla="*/ 435 h 1200"/>
                <a:gd name="T84" fmla="*/ 526 w 826"/>
                <a:gd name="T85" fmla="*/ 390 h 1200"/>
                <a:gd name="T86" fmla="*/ 435 w 826"/>
                <a:gd name="T87" fmla="*/ 330 h 1200"/>
                <a:gd name="T88" fmla="*/ 435 w 826"/>
                <a:gd name="T89" fmla="*/ 300 h 1200"/>
                <a:gd name="T90" fmla="*/ 481 w 826"/>
                <a:gd name="T91" fmla="*/ 270 h 1200"/>
                <a:gd name="T92" fmla="*/ 526 w 826"/>
                <a:gd name="T93" fmla="*/ 240 h 1200"/>
                <a:gd name="T94" fmla="*/ 541 w 826"/>
                <a:gd name="T95" fmla="*/ 195 h 1200"/>
                <a:gd name="T96" fmla="*/ 526 w 826"/>
                <a:gd name="T97" fmla="*/ 150 h 1200"/>
                <a:gd name="T98" fmla="*/ 526 w 826"/>
                <a:gd name="T99" fmla="*/ 90 h 1200"/>
                <a:gd name="T100" fmla="*/ 556 w 826"/>
                <a:gd name="T101" fmla="*/ 75 h 1200"/>
                <a:gd name="T102" fmla="*/ 541 w 826"/>
                <a:gd name="T103" fmla="*/ 3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6" h="1200">
                  <a:moveTo>
                    <a:pt x="526" y="15"/>
                  </a:moveTo>
                  <a:lnTo>
                    <a:pt x="496" y="0"/>
                  </a:lnTo>
                  <a:lnTo>
                    <a:pt x="466" y="0"/>
                  </a:lnTo>
                  <a:lnTo>
                    <a:pt x="420" y="0"/>
                  </a:lnTo>
                  <a:lnTo>
                    <a:pt x="375" y="0"/>
                  </a:lnTo>
                  <a:lnTo>
                    <a:pt x="345" y="15"/>
                  </a:lnTo>
                  <a:lnTo>
                    <a:pt x="300" y="30"/>
                  </a:lnTo>
                  <a:lnTo>
                    <a:pt x="285" y="60"/>
                  </a:lnTo>
                  <a:lnTo>
                    <a:pt x="255" y="75"/>
                  </a:lnTo>
                  <a:lnTo>
                    <a:pt x="240" y="150"/>
                  </a:lnTo>
                  <a:lnTo>
                    <a:pt x="240" y="195"/>
                  </a:lnTo>
                  <a:lnTo>
                    <a:pt x="225" y="240"/>
                  </a:lnTo>
                  <a:lnTo>
                    <a:pt x="285" y="210"/>
                  </a:lnTo>
                  <a:lnTo>
                    <a:pt x="300" y="210"/>
                  </a:lnTo>
                  <a:lnTo>
                    <a:pt x="315" y="240"/>
                  </a:lnTo>
                  <a:lnTo>
                    <a:pt x="315" y="255"/>
                  </a:lnTo>
                  <a:lnTo>
                    <a:pt x="285" y="255"/>
                  </a:lnTo>
                  <a:lnTo>
                    <a:pt x="285" y="270"/>
                  </a:lnTo>
                  <a:lnTo>
                    <a:pt x="255" y="300"/>
                  </a:lnTo>
                  <a:lnTo>
                    <a:pt x="240" y="315"/>
                  </a:lnTo>
                  <a:lnTo>
                    <a:pt x="225" y="375"/>
                  </a:lnTo>
                  <a:lnTo>
                    <a:pt x="195" y="435"/>
                  </a:lnTo>
                  <a:lnTo>
                    <a:pt x="195" y="510"/>
                  </a:lnTo>
                  <a:lnTo>
                    <a:pt x="195" y="600"/>
                  </a:lnTo>
                  <a:lnTo>
                    <a:pt x="180" y="720"/>
                  </a:lnTo>
                  <a:lnTo>
                    <a:pt x="165" y="840"/>
                  </a:lnTo>
                  <a:lnTo>
                    <a:pt x="180" y="840"/>
                  </a:lnTo>
                  <a:lnTo>
                    <a:pt x="180" y="900"/>
                  </a:lnTo>
                  <a:lnTo>
                    <a:pt x="60" y="1050"/>
                  </a:lnTo>
                  <a:lnTo>
                    <a:pt x="30" y="1050"/>
                  </a:lnTo>
                  <a:lnTo>
                    <a:pt x="15" y="1080"/>
                  </a:lnTo>
                  <a:lnTo>
                    <a:pt x="0" y="1140"/>
                  </a:lnTo>
                  <a:lnTo>
                    <a:pt x="30" y="1125"/>
                  </a:lnTo>
                  <a:lnTo>
                    <a:pt x="45" y="1125"/>
                  </a:lnTo>
                  <a:lnTo>
                    <a:pt x="105" y="1170"/>
                  </a:lnTo>
                  <a:lnTo>
                    <a:pt x="135" y="1200"/>
                  </a:lnTo>
                  <a:lnTo>
                    <a:pt x="165" y="1200"/>
                  </a:lnTo>
                  <a:lnTo>
                    <a:pt x="225" y="1170"/>
                  </a:lnTo>
                  <a:lnTo>
                    <a:pt x="195" y="1170"/>
                  </a:lnTo>
                  <a:lnTo>
                    <a:pt x="195" y="1155"/>
                  </a:lnTo>
                  <a:lnTo>
                    <a:pt x="165" y="1140"/>
                  </a:lnTo>
                  <a:lnTo>
                    <a:pt x="120" y="1110"/>
                  </a:lnTo>
                  <a:lnTo>
                    <a:pt x="135" y="1095"/>
                  </a:lnTo>
                  <a:lnTo>
                    <a:pt x="255" y="960"/>
                  </a:lnTo>
                  <a:lnTo>
                    <a:pt x="315" y="840"/>
                  </a:lnTo>
                  <a:lnTo>
                    <a:pt x="375" y="810"/>
                  </a:lnTo>
                  <a:lnTo>
                    <a:pt x="420" y="810"/>
                  </a:lnTo>
                  <a:lnTo>
                    <a:pt x="420" y="855"/>
                  </a:lnTo>
                  <a:lnTo>
                    <a:pt x="420" y="1035"/>
                  </a:lnTo>
                  <a:lnTo>
                    <a:pt x="405" y="1050"/>
                  </a:lnTo>
                  <a:lnTo>
                    <a:pt x="420" y="1080"/>
                  </a:lnTo>
                  <a:lnTo>
                    <a:pt x="420" y="1095"/>
                  </a:lnTo>
                  <a:lnTo>
                    <a:pt x="420" y="1140"/>
                  </a:lnTo>
                  <a:lnTo>
                    <a:pt x="435" y="1140"/>
                  </a:lnTo>
                  <a:lnTo>
                    <a:pt x="435" y="1095"/>
                  </a:lnTo>
                  <a:lnTo>
                    <a:pt x="541" y="1110"/>
                  </a:lnTo>
                  <a:lnTo>
                    <a:pt x="616" y="1110"/>
                  </a:lnTo>
                  <a:lnTo>
                    <a:pt x="616" y="1080"/>
                  </a:lnTo>
                  <a:lnTo>
                    <a:pt x="556" y="1080"/>
                  </a:lnTo>
                  <a:lnTo>
                    <a:pt x="526" y="1050"/>
                  </a:lnTo>
                  <a:lnTo>
                    <a:pt x="526" y="1035"/>
                  </a:lnTo>
                  <a:lnTo>
                    <a:pt x="526" y="810"/>
                  </a:lnTo>
                  <a:lnTo>
                    <a:pt x="541" y="810"/>
                  </a:lnTo>
                  <a:lnTo>
                    <a:pt x="526" y="750"/>
                  </a:lnTo>
                  <a:lnTo>
                    <a:pt x="481" y="690"/>
                  </a:lnTo>
                  <a:lnTo>
                    <a:pt x="435" y="615"/>
                  </a:lnTo>
                  <a:lnTo>
                    <a:pt x="435" y="570"/>
                  </a:lnTo>
                  <a:lnTo>
                    <a:pt x="420" y="495"/>
                  </a:lnTo>
                  <a:lnTo>
                    <a:pt x="481" y="540"/>
                  </a:lnTo>
                  <a:lnTo>
                    <a:pt x="496" y="510"/>
                  </a:lnTo>
                  <a:lnTo>
                    <a:pt x="556" y="510"/>
                  </a:lnTo>
                  <a:lnTo>
                    <a:pt x="601" y="510"/>
                  </a:lnTo>
                  <a:lnTo>
                    <a:pt x="676" y="450"/>
                  </a:lnTo>
                  <a:lnTo>
                    <a:pt x="736" y="390"/>
                  </a:lnTo>
                  <a:lnTo>
                    <a:pt x="781" y="375"/>
                  </a:lnTo>
                  <a:lnTo>
                    <a:pt x="781" y="360"/>
                  </a:lnTo>
                  <a:lnTo>
                    <a:pt x="796" y="330"/>
                  </a:lnTo>
                  <a:lnTo>
                    <a:pt x="796" y="300"/>
                  </a:lnTo>
                  <a:lnTo>
                    <a:pt x="826" y="270"/>
                  </a:lnTo>
                  <a:lnTo>
                    <a:pt x="781" y="270"/>
                  </a:lnTo>
                  <a:lnTo>
                    <a:pt x="766" y="315"/>
                  </a:lnTo>
                  <a:lnTo>
                    <a:pt x="721" y="330"/>
                  </a:lnTo>
                  <a:lnTo>
                    <a:pt x="661" y="375"/>
                  </a:lnTo>
                  <a:lnTo>
                    <a:pt x="586" y="435"/>
                  </a:lnTo>
                  <a:lnTo>
                    <a:pt x="526" y="420"/>
                  </a:lnTo>
                  <a:lnTo>
                    <a:pt x="526" y="390"/>
                  </a:lnTo>
                  <a:lnTo>
                    <a:pt x="481" y="375"/>
                  </a:lnTo>
                  <a:lnTo>
                    <a:pt x="435" y="330"/>
                  </a:lnTo>
                  <a:lnTo>
                    <a:pt x="466" y="315"/>
                  </a:lnTo>
                  <a:lnTo>
                    <a:pt x="435" y="300"/>
                  </a:lnTo>
                  <a:lnTo>
                    <a:pt x="466" y="270"/>
                  </a:lnTo>
                  <a:lnTo>
                    <a:pt x="481" y="270"/>
                  </a:lnTo>
                  <a:lnTo>
                    <a:pt x="496" y="270"/>
                  </a:lnTo>
                  <a:lnTo>
                    <a:pt x="526" y="240"/>
                  </a:lnTo>
                  <a:lnTo>
                    <a:pt x="526" y="195"/>
                  </a:lnTo>
                  <a:lnTo>
                    <a:pt x="541" y="195"/>
                  </a:lnTo>
                  <a:lnTo>
                    <a:pt x="526" y="180"/>
                  </a:lnTo>
                  <a:lnTo>
                    <a:pt x="526" y="150"/>
                  </a:lnTo>
                  <a:lnTo>
                    <a:pt x="526" y="120"/>
                  </a:lnTo>
                  <a:lnTo>
                    <a:pt x="526" y="90"/>
                  </a:lnTo>
                  <a:lnTo>
                    <a:pt x="541" y="90"/>
                  </a:lnTo>
                  <a:lnTo>
                    <a:pt x="556" y="75"/>
                  </a:lnTo>
                  <a:lnTo>
                    <a:pt x="541" y="60"/>
                  </a:lnTo>
                  <a:lnTo>
                    <a:pt x="541" y="30"/>
                  </a:lnTo>
                  <a:lnTo>
                    <a:pt x="526" y="15"/>
                  </a:lnTo>
                  <a:close/>
                </a:path>
              </a:pathLst>
            </a:custGeom>
            <a:solidFill>
              <a:srgbClr val="DDF5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51" name="Freeform 260"/>
            <p:cNvSpPr>
              <a:spLocks noChangeAspect="1"/>
            </p:cNvSpPr>
            <p:nvPr/>
          </p:nvSpPr>
          <p:spPr bwMode="auto">
            <a:xfrm>
              <a:off x="4577" y="6375"/>
              <a:ext cx="826" cy="1200"/>
            </a:xfrm>
            <a:custGeom>
              <a:avLst/>
              <a:gdLst>
                <a:gd name="T0" fmla="*/ 496 w 826"/>
                <a:gd name="T1" fmla="*/ 0 h 1200"/>
                <a:gd name="T2" fmla="*/ 420 w 826"/>
                <a:gd name="T3" fmla="*/ 0 h 1200"/>
                <a:gd name="T4" fmla="*/ 345 w 826"/>
                <a:gd name="T5" fmla="*/ 15 h 1200"/>
                <a:gd name="T6" fmla="*/ 285 w 826"/>
                <a:gd name="T7" fmla="*/ 60 h 1200"/>
                <a:gd name="T8" fmla="*/ 240 w 826"/>
                <a:gd name="T9" fmla="*/ 150 h 1200"/>
                <a:gd name="T10" fmla="*/ 225 w 826"/>
                <a:gd name="T11" fmla="*/ 240 h 1200"/>
                <a:gd name="T12" fmla="*/ 300 w 826"/>
                <a:gd name="T13" fmla="*/ 210 h 1200"/>
                <a:gd name="T14" fmla="*/ 315 w 826"/>
                <a:gd name="T15" fmla="*/ 255 h 1200"/>
                <a:gd name="T16" fmla="*/ 285 w 826"/>
                <a:gd name="T17" fmla="*/ 270 h 1200"/>
                <a:gd name="T18" fmla="*/ 240 w 826"/>
                <a:gd name="T19" fmla="*/ 315 h 1200"/>
                <a:gd name="T20" fmla="*/ 195 w 826"/>
                <a:gd name="T21" fmla="*/ 435 h 1200"/>
                <a:gd name="T22" fmla="*/ 195 w 826"/>
                <a:gd name="T23" fmla="*/ 600 h 1200"/>
                <a:gd name="T24" fmla="*/ 165 w 826"/>
                <a:gd name="T25" fmla="*/ 840 h 1200"/>
                <a:gd name="T26" fmla="*/ 180 w 826"/>
                <a:gd name="T27" fmla="*/ 900 h 1200"/>
                <a:gd name="T28" fmla="*/ 30 w 826"/>
                <a:gd name="T29" fmla="*/ 1050 h 1200"/>
                <a:gd name="T30" fmla="*/ 0 w 826"/>
                <a:gd name="T31" fmla="*/ 1140 h 1200"/>
                <a:gd name="T32" fmla="*/ 45 w 826"/>
                <a:gd name="T33" fmla="*/ 1125 h 1200"/>
                <a:gd name="T34" fmla="*/ 135 w 826"/>
                <a:gd name="T35" fmla="*/ 1200 h 1200"/>
                <a:gd name="T36" fmla="*/ 225 w 826"/>
                <a:gd name="T37" fmla="*/ 1170 h 1200"/>
                <a:gd name="T38" fmla="*/ 195 w 826"/>
                <a:gd name="T39" fmla="*/ 1155 h 1200"/>
                <a:gd name="T40" fmla="*/ 120 w 826"/>
                <a:gd name="T41" fmla="*/ 1110 h 1200"/>
                <a:gd name="T42" fmla="*/ 255 w 826"/>
                <a:gd name="T43" fmla="*/ 960 h 1200"/>
                <a:gd name="T44" fmla="*/ 375 w 826"/>
                <a:gd name="T45" fmla="*/ 810 h 1200"/>
                <a:gd name="T46" fmla="*/ 420 w 826"/>
                <a:gd name="T47" fmla="*/ 855 h 1200"/>
                <a:gd name="T48" fmla="*/ 405 w 826"/>
                <a:gd name="T49" fmla="*/ 1050 h 1200"/>
                <a:gd name="T50" fmla="*/ 420 w 826"/>
                <a:gd name="T51" fmla="*/ 1095 h 1200"/>
                <a:gd name="T52" fmla="*/ 435 w 826"/>
                <a:gd name="T53" fmla="*/ 1140 h 1200"/>
                <a:gd name="T54" fmla="*/ 541 w 826"/>
                <a:gd name="T55" fmla="*/ 1110 h 1200"/>
                <a:gd name="T56" fmla="*/ 616 w 826"/>
                <a:gd name="T57" fmla="*/ 1080 h 1200"/>
                <a:gd name="T58" fmla="*/ 526 w 826"/>
                <a:gd name="T59" fmla="*/ 1050 h 1200"/>
                <a:gd name="T60" fmla="*/ 526 w 826"/>
                <a:gd name="T61" fmla="*/ 810 h 1200"/>
                <a:gd name="T62" fmla="*/ 526 w 826"/>
                <a:gd name="T63" fmla="*/ 750 h 1200"/>
                <a:gd name="T64" fmla="*/ 435 w 826"/>
                <a:gd name="T65" fmla="*/ 615 h 1200"/>
                <a:gd name="T66" fmla="*/ 420 w 826"/>
                <a:gd name="T67" fmla="*/ 495 h 1200"/>
                <a:gd name="T68" fmla="*/ 496 w 826"/>
                <a:gd name="T69" fmla="*/ 510 h 1200"/>
                <a:gd name="T70" fmla="*/ 601 w 826"/>
                <a:gd name="T71" fmla="*/ 510 h 1200"/>
                <a:gd name="T72" fmla="*/ 736 w 826"/>
                <a:gd name="T73" fmla="*/ 390 h 1200"/>
                <a:gd name="T74" fmla="*/ 781 w 826"/>
                <a:gd name="T75" fmla="*/ 360 h 1200"/>
                <a:gd name="T76" fmla="*/ 796 w 826"/>
                <a:gd name="T77" fmla="*/ 300 h 1200"/>
                <a:gd name="T78" fmla="*/ 781 w 826"/>
                <a:gd name="T79" fmla="*/ 270 h 1200"/>
                <a:gd name="T80" fmla="*/ 721 w 826"/>
                <a:gd name="T81" fmla="*/ 330 h 1200"/>
                <a:gd name="T82" fmla="*/ 586 w 826"/>
                <a:gd name="T83" fmla="*/ 435 h 1200"/>
                <a:gd name="T84" fmla="*/ 526 w 826"/>
                <a:gd name="T85" fmla="*/ 390 h 1200"/>
                <a:gd name="T86" fmla="*/ 435 w 826"/>
                <a:gd name="T87" fmla="*/ 330 h 1200"/>
                <a:gd name="T88" fmla="*/ 435 w 826"/>
                <a:gd name="T89" fmla="*/ 300 h 1200"/>
                <a:gd name="T90" fmla="*/ 481 w 826"/>
                <a:gd name="T91" fmla="*/ 270 h 1200"/>
                <a:gd name="T92" fmla="*/ 526 w 826"/>
                <a:gd name="T93" fmla="*/ 240 h 1200"/>
                <a:gd name="T94" fmla="*/ 541 w 826"/>
                <a:gd name="T95" fmla="*/ 195 h 1200"/>
                <a:gd name="T96" fmla="*/ 526 w 826"/>
                <a:gd name="T97" fmla="*/ 150 h 1200"/>
                <a:gd name="T98" fmla="*/ 526 w 826"/>
                <a:gd name="T99" fmla="*/ 90 h 1200"/>
                <a:gd name="T100" fmla="*/ 556 w 826"/>
                <a:gd name="T101" fmla="*/ 75 h 1200"/>
                <a:gd name="T102" fmla="*/ 541 w 826"/>
                <a:gd name="T103" fmla="*/ 3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6" h="1200">
                  <a:moveTo>
                    <a:pt x="526" y="15"/>
                  </a:moveTo>
                  <a:lnTo>
                    <a:pt x="496" y="0"/>
                  </a:lnTo>
                  <a:lnTo>
                    <a:pt x="466" y="0"/>
                  </a:lnTo>
                  <a:lnTo>
                    <a:pt x="420" y="0"/>
                  </a:lnTo>
                  <a:lnTo>
                    <a:pt x="375" y="0"/>
                  </a:lnTo>
                  <a:lnTo>
                    <a:pt x="345" y="15"/>
                  </a:lnTo>
                  <a:lnTo>
                    <a:pt x="300" y="30"/>
                  </a:lnTo>
                  <a:lnTo>
                    <a:pt x="285" y="60"/>
                  </a:lnTo>
                  <a:lnTo>
                    <a:pt x="255" y="75"/>
                  </a:lnTo>
                  <a:lnTo>
                    <a:pt x="240" y="150"/>
                  </a:lnTo>
                  <a:lnTo>
                    <a:pt x="240" y="195"/>
                  </a:lnTo>
                  <a:lnTo>
                    <a:pt x="225" y="240"/>
                  </a:lnTo>
                  <a:lnTo>
                    <a:pt x="285" y="210"/>
                  </a:lnTo>
                  <a:lnTo>
                    <a:pt x="300" y="210"/>
                  </a:lnTo>
                  <a:lnTo>
                    <a:pt x="315" y="240"/>
                  </a:lnTo>
                  <a:lnTo>
                    <a:pt x="315" y="255"/>
                  </a:lnTo>
                  <a:lnTo>
                    <a:pt x="285" y="255"/>
                  </a:lnTo>
                  <a:lnTo>
                    <a:pt x="285" y="270"/>
                  </a:lnTo>
                  <a:lnTo>
                    <a:pt x="255" y="300"/>
                  </a:lnTo>
                  <a:lnTo>
                    <a:pt x="240" y="315"/>
                  </a:lnTo>
                  <a:lnTo>
                    <a:pt x="225" y="375"/>
                  </a:lnTo>
                  <a:lnTo>
                    <a:pt x="195" y="435"/>
                  </a:lnTo>
                  <a:lnTo>
                    <a:pt x="195" y="510"/>
                  </a:lnTo>
                  <a:lnTo>
                    <a:pt x="195" y="600"/>
                  </a:lnTo>
                  <a:lnTo>
                    <a:pt x="180" y="720"/>
                  </a:lnTo>
                  <a:lnTo>
                    <a:pt x="165" y="840"/>
                  </a:lnTo>
                  <a:lnTo>
                    <a:pt x="180" y="840"/>
                  </a:lnTo>
                  <a:lnTo>
                    <a:pt x="180" y="900"/>
                  </a:lnTo>
                  <a:lnTo>
                    <a:pt x="60" y="1050"/>
                  </a:lnTo>
                  <a:lnTo>
                    <a:pt x="30" y="1050"/>
                  </a:lnTo>
                  <a:lnTo>
                    <a:pt x="15" y="1080"/>
                  </a:lnTo>
                  <a:lnTo>
                    <a:pt x="0" y="1140"/>
                  </a:lnTo>
                  <a:lnTo>
                    <a:pt x="30" y="1125"/>
                  </a:lnTo>
                  <a:lnTo>
                    <a:pt x="45" y="1125"/>
                  </a:lnTo>
                  <a:lnTo>
                    <a:pt x="105" y="1170"/>
                  </a:lnTo>
                  <a:lnTo>
                    <a:pt x="135" y="1200"/>
                  </a:lnTo>
                  <a:lnTo>
                    <a:pt x="165" y="1200"/>
                  </a:lnTo>
                  <a:lnTo>
                    <a:pt x="225" y="1170"/>
                  </a:lnTo>
                  <a:lnTo>
                    <a:pt x="195" y="1170"/>
                  </a:lnTo>
                  <a:lnTo>
                    <a:pt x="195" y="1155"/>
                  </a:lnTo>
                  <a:lnTo>
                    <a:pt x="165" y="1140"/>
                  </a:lnTo>
                  <a:lnTo>
                    <a:pt x="120" y="1110"/>
                  </a:lnTo>
                  <a:lnTo>
                    <a:pt x="135" y="1095"/>
                  </a:lnTo>
                  <a:lnTo>
                    <a:pt x="255" y="960"/>
                  </a:lnTo>
                  <a:lnTo>
                    <a:pt x="315" y="840"/>
                  </a:lnTo>
                  <a:lnTo>
                    <a:pt x="375" y="810"/>
                  </a:lnTo>
                  <a:lnTo>
                    <a:pt x="420" y="810"/>
                  </a:lnTo>
                  <a:lnTo>
                    <a:pt x="420" y="855"/>
                  </a:lnTo>
                  <a:lnTo>
                    <a:pt x="420" y="1035"/>
                  </a:lnTo>
                  <a:lnTo>
                    <a:pt x="405" y="1050"/>
                  </a:lnTo>
                  <a:lnTo>
                    <a:pt x="420" y="1080"/>
                  </a:lnTo>
                  <a:lnTo>
                    <a:pt x="420" y="1095"/>
                  </a:lnTo>
                  <a:lnTo>
                    <a:pt x="420" y="1140"/>
                  </a:lnTo>
                  <a:lnTo>
                    <a:pt x="435" y="1140"/>
                  </a:lnTo>
                  <a:lnTo>
                    <a:pt x="435" y="1095"/>
                  </a:lnTo>
                  <a:lnTo>
                    <a:pt x="541" y="1110"/>
                  </a:lnTo>
                  <a:lnTo>
                    <a:pt x="616" y="1110"/>
                  </a:lnTo>
                  <a:lnTo>
                    <a:pt x="616" y="1080"/>
                  </a:lnTo>
                  <a:lnTo>
                    <a:pt x="556" y="1080"/>
                  </a:lnTo>
                  <a:lnTo>
                    <a:pt x="526" y="1050"/>
                  </a:lnTo>
                  <a:lnTo>
                    <a:pt x="526" y="1035"/>
                  </a:lnTo>
                  <a:lnTo>
                    <a:pt x="526" y="810"/>
                  </a:lnTo>
                  <a:lnTo>
                    <a:pt x="541" y="810"/>
                  </a:lnTo>
                  <a:lnTo>
                    <a:pt x="526" y="750"/>
                  </a:lnTo>
                  <a:lnTo>
                    <a:pt x="481" y="690"/>
                  </a:lnTo>
                  <a:lnTo>
                    <a:pt x="435" y="615"/>
                  </a:lnTo>
                  <a:lnTo>
                    <a:pt x="435" y="570"/>
                  </a:lnTo>
                  <a:lnTo>
                    <a:pt x="420" y="495"/>
                  </a:lnTo>
                  <a:lnTo>
                    <a:pt x="481" y="540"/>
                  </a:lnTo>
                  <a:lnTo>
                    <a:pt x="496" y="510"/>
                  </a:lnTo>
                  <a:lnTo>
                    <a:pt x="556" y="510"/>
                  </a:lnTo>
                  <a:lnTo>
                    <a:pt x="601" y="510"/>
                  </a:lnTo>
                  <a:lnTo>
                    <a:pt x="676" y="450"/>
                  </a:lnTo>
                  <a:lnTo>
                    <a:pt x="736" y="390"/>
                  </a:lnTo>
                  <a:lnTo>
                    <a:pt x="781" y="375"/>
                  </a:lnTo>
                  <a:lnTo>
                    <a:pt x="781" y="360"/>
                  </a:lnTo>
                  <a:lnTo>
                    <a:pt x="796" y="330"/>
                  </a:lnTo>
                  <a:lnTo>
                    <a:pt x="796" y="300"/>
                  </a:lnTo>
                  <a:lnTo>
                    <a:pt x="826" y="270"/>
                  </a:lnTo>
                  <a:lnTo>
                    <a:pt x="781" y="270"/>
                  </a:lnTo>
                  <a:lnTo>
                    <a:pt x="766" y="315"/>
                  </a:lnTo>
                  <a:lnTo>
                    <a:pt x="721" y="330"/>
                  </a:lnTo>
                  <a:lnTo>
                    <a:pt x="661" y="375"/>
                  </a:lnTo>
                  <a:lnTo>
                    <a:pt x="586" y="435"/>
                  </a:lnTo>
                  <a:lnTo>
                    <a:pt x="526" y="420"/>
                  </a:lnTo>
                  <a:lnTo>
                    <a:pt x="526" y="390"/>
                  </a:lnTo>
                  <a:lnTo>
                    <a:pt x="481" y="375"/>
                  </a:lnTo>
                  <a:lnTo>
                    <a:pt x="435" y="330"/>
                  </a:lnTo>
                  <a:lnTo>
                    <a:pt x="466" y="315"/>
                  </a:lnTo>
                  <a:lnTo>
                    <a:pt x="435" y="300"/>
                  </a:lnTo>
                  <a:lnTo>
                    <a:pt x="466" y="270"/>
                  </a:lnTo>
                  <a:lnTo>
                    <a:pt x="481" y="270"/>
                  </a:lnTo>
                  <a:lnTo>
                    <a:pt x="496" y="270"/>
                  </a:lnTo>
                  <a:lnTo>
                    <a:pt x="526" y="240"/>
                  </a:lnTo>
                  <a:lnTo>
                    <a:pt x="526" y="195"/>
                  </a:lnTo>
                  <a:lnTo>
                    <a:pt x="541" y="195"/>
                  </a:lnTo>
                  <a:lnTo>
                    <a:pt x="526" y="180"/>
                  </a:lnTo>
                  <a:lnTo>
                    <a:pt x="526" y="150"/>
                  </a:lnTo>
                  <a:lnTo>
                    <a:pt x="526" y="120"/>
                  </a:lnTo>
                  <a:lnTo>
                    <a:pt x="526" y="90"/>
                  </a:lnTo>
                  <a:lnTo>
                    <a:pt x="541" y="90"/>
                  </a:lnTo>
                  <a:lnTo>
                    <a:pt x="556" y="75"/>
                  </a:lnTo>
                  <a:lnTo>
                    <a:pt x="541" y="60"/>
                  </a:lnTo>
                  <a:lnTo>
                    <a:pt x="541" y="30"/>
                  </a:lnTo>
                  <a:lnTo>
                    <a:pt x="526" y="15"/>
                  </a:lnTo>
                </a:path>
              </a:pathLst>
            </a:custGeom>
            <a:solidFill>
              <a:srgbClr val="DDF5A9"/>
            </a:solidFill>
            <a:ln w="9525">
              <a:solidFill>
                <a:srgbClr val="000000"/>
              </a:solidFill>
              <a:prstDash val="solid"/>
              <a:round/>
              <a:headEnd/>
              <a:tailEnd/>
            </a:ln>
          </p:spPr>
          <p:txBody>
            <a:bodyPr/>
            <a:lstStyle/>
            <a:p>
              <a:endParaRPr lang="ja-JP" altLang="en-US" sz="3200"/>
            </a:p>
          </p:txBody>
        </p:sp>
      </p:grpSp>
      <p:grpSp>
        <p:nvGrpSpPr>
          <p:cNvPr id="52" name="Group 261"/>
          <p:cNvGrpSpPr>
            <a:grpSpLocks noChangeAspect="1"/>
          </p:cNvGrpSpPr>
          <p:nvPr/>
        </p:nvGrpSpPr>
        <p:grpSpPr bwMode="auto">
          <a:xfrm>
            <a:off x="1867558" y="3656089"/>
            <a:ext cx="812995" cy="1194788"/>
            <a:chOff x="3991" y="6435"/>
            <a:chExt cx="826" cy="1215"/>
          </a:xfrm>
        </p:grpSpPr>
        <p:sp>
          <p:nvSpPr>
            <p:cNvPr id="53" name="Freeform 262"/>
            <p:cNvSpPr>
              <a:spLocks noChangeAspect="1"/>
            </p:cNvSpPr>
            <p:nvPr/>
          </p:nvSpPr>
          <p:spPr bwMode="auto">
            <a:xfrm>
              <a:off x="3991" y="6435"/>
              <a:ext cx="826" cy="1215"/>
            </a:xfrm>
            <a:custGeom>
              <a:avLst/>
              <a:gdLst>
                <a:gd name="T0" fmla="*/ 480 w 826"/>
                <a:gd name="T1" fmla="*/ 30 h 1215"/>
                <a:gd name="T2" fmla="*/ 420 w 826"/>
                <a:gd name="T3" fmla="*/ 0 h 1215"/>
                <a:gd name="T4" fmla="*/ 360 w 826"/>
                <a:gd name="T5" fmla="*/ 0 h 1215"/>
                <a:gd name="T6" fmla="*/ 285 w 826"/>
                <a:gd name="T7" fmla="*/ 15 h 1215"/>
                <a:gd name="T8" fmla="*/ 270 w 826"/>
                <a:gd name="T9" fmla="*/ 120 h 1215"/>
                <a:gd name="T10" fmla="*/ 285 w 826"/>
                <a:gd name="T11" fmla="*/ 180 h 1215"/>
                <a:gd name="T12" fmla="*/ 300 w 826"/>
                <a:gd name="T13" fmla="*/ 180 h 1215"/>
                <a:gd name="T14" fmla="*/ 345 w 826"/>
                <a:gd name="T15" fmla="*/ 240 h 1215"/>
                <a:gd name="T16" fmla="*/ 300 w 826"/>
                <a:gd name="T17" fmla="*/ 255 h 1215"/>
                <a:gd name="T18" fmla="*/ 285 w 826"/>
                <a:gd name="T19" fmla="*/ 300 h 1215"/>
                <a:gd name="T20" fmla="*/ 210 w 826"/>
                <a:gd name="T21" fmla="*/ 435 h 1215"/>
                <a:gd name="T22" fmla="*/ 165 w 826"/>
                <a:gd name="T23" fmla="*/ 630 h 1215"/>
                <a:gd name="T24" fmla="*/ 165 w 826"/>
                <a:gd name="T25" fmla="*/ 675 h 1215"/>
                <a:gd name="T26" fmla="*/ 165 w 826"/>
                <a:gd name="T27" fmla="*/ 780 h 1215"/>
                <a:gd name="T28" fmla="*/ 30 w 826"/>
                <a:gd name="T29" fmla="*/ 1050 h 1215"/>
                <a:gd name="T30" fmla="*/ 45 w 826"/>
                <a:gd name="T31" fmla="*/ 1095 h 1215"/>
                <a:gd name="T32" fmla="*/ 0 w 826"/>
                <a:gd name="T33" fmla="*/ 1140 h 1215"/>
                <a:gd name="T34" fmla="*/ 60 w 826"/>
                <a:gd name="T35" fmla="*/ 1155 h 1215"/>
                <a:gd name="T36" fmla="*/ 180 w 826"/>
                <a:gd name="T37" fmla="*/ 1215 h 1215"/>
                <a:gd name="T38" fmla="*/ 225 w 826"/>
                <a:gd name="T39" fmla="*/ 1170 h 1215"/>
                <a:gd name="T40" fmla="*/ 150 w 826"/>
                <a:gd name="T41" fmla="*/ 1140 h 1215"/>
                <a:gd name="T42" fmla="*/ 180 w 826"/>
                <a:gd name="T43" fmla="*/ 1140 h 1215"/>
                <a:gd name="T44" fmla="*/ 345 w 826"/>
                <a:gd name="T45" fmla="*/ 795 h 1215"/>
                <a:gd name="T46" fmla="*/ 405 w 826"/>
                <a:gd name="T47" fmla="*/ 795 h 1215"/>
                <a:gd name="T48" fmla="*/ 390 w 826"/>
                <a:gd name="T49" fmla="*/ 1050 h 1215"/>
                <a:gd name="T50" fmla="*/ 405 w 826"/>
                <a:gd name="T51" fmla="*/ 1080 h 1215"/>
                <a:gd name="T52" fmla="*/ 390 w 826"/>
                <a:gd name="T53" fmla="*/ 1140 h 1215"/>
                <a:gd name="T54" fmla="*/ 465 w 826"/>
                <a:gd name="T55" fmla="*/ 1140 h 1215"/>
                <a:gd name="T56" fmla="*/ 631 w 826"/>
                <a:gd name="T57" fmla="*/ 1140 h 1215"/>
                <a:gd name="T58" fmla="*/ 571 w 826"/>
                <a:gd name="T59" fmla="*/ 1095 h 1215"/>
                <a:gd name="T60" fmla="*/ 526 w 826"/>
                <a:gd name="T61" fmla="*/ 1050 h 1215"/>
                <a:gd name="T62" fmla="*/ 601 w 826"/>
                <a:gd name="T63" fmla="*/ 780 h 1215"/>
                <a:gd name="T64" fmla="*/ 405 w 826"/>
                <a:gd name="T65" fmla="*/ 600 h 1215"/>
                <a:gd name="T66" fmla="*/ 420 w 826"/>
                <a:gd name="T67" fmla="*/ 510 h 1215"/>
                <a:gd name="T68" fmla="*/ 510 w 826"/>
                <a:gd name="T69" fmla="*/ 540 h 1215"/>
                <a:gd name="T70" fmla="*/ 631 w 826"/>
                <a:gd name="T71" fmla="*/ 495 h 1215"/>
                <a:gd name="T72" fmla="*/ 721 w 826"/>
                <a:gd name="T73" fmla="*/ 390 h 1215"/>
                <a:gd name="T74" fmla="*/ 766 w 826"/>
                <a:gd name="T75" fmla="*/ 375 h 1215"/>
                <a:gd name="T76" fmla="*/ 796 w 826"/>
                <a:gd name="T77" fmla="*/ 330 h 1215"/>
                <a:gd name="T78" fmla="*/ 811 w 826"/>
                <a:gd name="T79" fmla="*/ 270 h 1215"/>
                <a:gd name="T80" fmla="*/ 811 w 826"/>
                <a:gd name="T81" fmla="*/ 255 h 1215"/>
                <a:gd name="T82" fmla="*/ 751 w 826"/>
                <a:gd name="T83" fmla="*/ 315 h 1215"/>
                <a:gd name="T84" fmla="*/ 661 w 826"/>
                <a:gd name="T85" fmla="*/ 360 h 1215"/>
                <a:gd name="T86" fmla="*/ 571 w 826"/>
                <a:gd name="T87" fmla="*/ 390 h 1215"/>
                <a:gd name="T88" fmla="*/ 541 w 826"/>
                <a:gd name="T89" fmla="*/ 375 h 1215"/>
                <a:gd name="T90" fmla="*/ 450 w 826"/>
                <a:gd name="T91" fmla="*/ 330 h 1215"/>
                <a:gd name="T92" fmla="*/ 450 w 826"/>
                <a:gd name="T93" fmla="*/ 300 h 1215"/>
                <a:gd name="T94" fmla="*/ 480 w 826"/>
                <a:gd name="T95" fmla="*/ 270 h 1215"/>
                <a:gd name="T96" fmla="*/ 541 w 826"/>
                <a:gd name="T97" fmla="*/ 255 h 1215"/>
                <a:gd name="T98" fmla="*/ 526 w 826"/>
                <a:gd name="T99" fmla="*/ 195 h 1215"/>
                <a:gd name="T100" fmla="*/ 526 w 826"/>
                <a:gd name="T101" fmla="*/ 135 h 1215"/>
                <a:gd name="T102" fmla="*/ 510 w 826"/>
                <a:gd name="T103" fmla="*/ 90 h 1215"/>
                <a:gd name="T104" fmla="*/ 541 w 826"/>
                <a:gd name="T105" fmla="*/ 3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6" h="1215">
                  <a:moveTo>
                    <a:pt x="541" y="30"/>
                  </a:moveTo>
                  <a:lnTo>
                    <a:pt x="480" y="30"/>
                  </a:lnTo>
                  <a:lnTo>
                    <a:pt x="450" y="15"/>
                  </a:lnTo>
                  <a:lnTo>
                    <a:pt x="420" y="0"/>
                  </a:lnTo>
                  <a:lnTo>
                    <a:pt x="390" y="0"/>
                  </a:lnTo>
                  <a:lnTo>
                    <a:pt x="360" y="0"/>
                  </a:lnTo>
                  <a:lnTo>
                    <a:pt x="330" y="0"/>
                  </a:lnTo>
                  <a:lnTo>
                    <a:pt x="285" y="15"/>
                  </a:lnTo>
                  <a:lnTo>
                    <a:pt x="270" y="75"/>
                  </a:lnTo>
                  <a:lnTo>
                    <a:pt x="270" y="120"/>
                  </a:lnTo>
                  <a:lnTo>
                    <a:pt x="270" y="135"/>
                  </a:lnTo>
                  <a:lnTo>
                    <a:pt x="285" y="180"/>
                  </a:lnTo>
                  <a:lnTo>
                    <a:pt x="285" y="150"/>
                  </a:lnTo>
                  <a:lnTo>
                    <a:pt x="300" y="180"/>
                  </a:lnTo>
                  <a:lnTo>
                    <a:pt x="330" y="195"/>
                  </a:lnTo>
                  <a:lnTo>
                    <a:pt x="345" y="240"/>
                  </a:lnTo>
                  <a:lnTo>
                    <a:pt x="330" y="240"/>
                  </a:lnTo>
                  <a:lnTo>
                    <a:pt x="300" y="255"/>
                  </a:lnTo>
                  <a:lnTo>
                    <a:pt x="285" y="270"/>
                  </a:lnTo>
                  <a:lnTo>
                    <a:pt x="285" y="300"/>
                  </a:lnTo>
                  <a:lnTo>
                    <a:pt x="225" y="360"/>
                  </a:lnTo>
                  <a:lnTo>
                    <a:pt x="210" y="435"/>
                  </a:lnTo>
                  <a:lnTo>
                    <a:pt x="180" y="540"/>
                  </a:lnTo>
                  <a:lnTo>
                    <a:pt x="165" y="630"/>
                  </a:lnTo>
                  <a:lnTo>
                    <a:pt x="150" y="675"/>
                  </a:lnTo>
                  <a:lnTo>
                    <a:pt x="165" y="675"/>
                  </a:lnTo>
                  <a:lnTo>
                    <a:pt x="180" y="675"/>
                  </a:lnTo>
                  <a:lnTo>
                    <a:pt x="165" y="780"/>
                  </a:lnTo>
                  <a:lnTo>
                    <a:pt x="165" y="870"/>
                  </a:lnTo>
                  <a:lnTo>
                    <a:pt x="30" y="1050"/>
                  </a:lnTo>
                  <a:lnTo>
                    <a:pt x="45" y="1080"/>
                  </a:lnTo>
                  <a:lnTo>
                    <a:pt x="45" y="1095"/>
                  </a:lnTo>
                  <a:lnTo>
                    <a:pt x="30" y="1095"/>
                  </a:lnTo>
                  <a:lnTo>
                    <a:pt x="0" y="1140"/>
                  </a:lnTo>
                  <a:lnTo>
                    <a:pt x="45" y="1170"/>
                  </a:lnTo>
                  <a:lnTo>
                    <a:pt x="60" y="1155"/>
                  </a:lnTo>
                  <a:lnTo>
                    <a:pt x="120" y="1215"/>
                  </a:lnTo>
                  <a:lnTo>
                    <a:pt x="180" y="1215"/>
                  </a:lnTo>
                  <a:lnTo>
                    <a:pt x="225" y="1215"/>
                  </a:lnTo>
                  <a:lnTo>
                    <a:pt x="225" y="1170"/>
                  </a:lnTo>
                  <a:lnTo>
                    <a:pt x="180" y="1155"/>
                  </a:lnTo>
                  <a:lnTo>
                    <a:pt x="150" y="1140"/>
                  </a:lnTo>
                  <a:lnTo>
                    <a:pt x="165" y="1110"/>
                  </a:lnTo>
                  <a:lnTo>
                    <a:pt x="180" y="1140"/>
                  </a:lnTo>
                  <a:lnTo>
                    <a:pt x="285" y="990"/>
                  </a:lnTo>
                  <a:lnTo>
                    <a:pt x="345" y="795"/>
                  </a:lnTo>
                  <a:lnTo>
                    <a:pt x="360" y="780"/>
                  </a:lnTo>
                  <a:lnTo>
                    <a:pt x="405" y="795"/>
                  </a:lnTo>
                  <a:lnTo>
                    <a:pt x="450" y="840"/>
                  </a:lnTo>
                  <a:lnTo>
                    <a:pt x="390" y="1050"/>
                  </a:lnTo>
                  <a:lnTo>
                    <a:pt x="405" y="1050"/>
                  </a:lnTo>
                  <a:lnTo>
                    <a:pt x="405" y="1080"/>
                  </a:lnTo>
                  <a:lnTo>
                    <a:pt x="405" y="1095"/>
                  </a:lnTo>
                  <a:lnTo>
                    <a:pt x="390" y="1140"/>
                  </a:lnTo>
                  <a:lnTo>
                    <a:pt x="450" y="1155"/>
                  </a:lnTo>
                  <a:lnTo>
                    <a:pt x="465" y="1140"/>
                  </a:lnTo>
                  <a:lnTo>
                    <a:pt x="541" y="1155"/>
                  </a:lnTo>
                  <a:lnTo>
                    <a:pt x="631" y="1140"/>
                  </a:lnTo>
                  <a:lnTo>
                    <a:pt x="631" y="1110"/>
                  </a:lnTo>
                  <a:lnTo>
                    <a:pt x="571" y="1095"/>
                  </a:lnTo>
                  <a:lnTo>
                    <a:pt x="526" y="1080"/>
                  </a:lnTo>
                  <a:lnTo>
                    <a:pt x="526" y="1050"/>
                  </a:lnTo>
                  <a:lnTo>
                    <a:pt x="571" y="1080"/>
                  </a:lnTo>
                  <a:lnTo>
                    <a:pt x="601" y="780"/>
                  </a:lnTo>
                  <a:lnTo>
                    <a:pt x="601" y="750"/>
                  </a:lnTo>
                  <a:lnTo>
                    <a:pt x="405" y="600"/>
                  </a:lnTo>
                  <a:lnTo>
                    <a:pt x="405" y="555"/>
                  </a:lnTo>
                  <a:lnTo>
                    <a:pt x="420" y="510"/>
                  </a:lnTo>
                  <a:lnTo>
                    <a:pt x="480" y="540"/>
                  </a:lnTo>
                  <a:lnTo>
                    <a:pt x="510" y="540"/>
                  </a:lnTo>
                  <a:lnTo>
                    <a:pt x="571" y="510"/>
                  </a:lnTo>
                  <a:lnTo>
                    <a:pt x="631" y="495"/>
                  </a:lnTo>
                  <a:lnTo>
                    <a:pt x="691" y="450"/>
                  </a:lnTo>
                  <a:lnTo>
                    <a:pt x="721" y="390"/>
                  </a:lnTo>
                  <a:lnTo>
                    <a:pt x="751" y="375"/>
                  </a:lnTo>
                  <a:lnTo>
                    <a:pt x="766" y="375"/>
                  </a:lnTo>
                  <a:lnTo>
                    <a:pt x="781" y="375"/>
                  </a:lnTo>
                  <a:lnTo>
                    <a:pt x="796" y="330"/>
                  </a:lnTo>
                  <a:lnTo>
                    <a:pt x="811" y="300"/>
                  </a:lnTo>
                  <a:lnTo>
                    <a:pt x="811" y="270"/>
                  </a:lnTo>
                  <a:lnTo>
                    <a:pt x="826" y="255"/>
                  </a:lnTo>
                  <a:lnTo>
                    <a:pt x="811" y="255"/>
                  </a:lnTo>
                  <a:lnTo>
                    <a:pt x="766" y="300"/>
                  </a:lnTo>
                  <a:lnTo>
                    <a:pt x="751" y="315"/>
                  </a:lnTo>
                  <a:lnTo>
                    <a:pt x="721" y="315"/>
                  </a:lnTo>
                  <a:lnTo>
                    <a:pt x="661" y="360"/>
                  </a:lnTo>
                  <a:lnTo>
                    <a:pt x="601" y="390"/>
                  </a:lnTo>
                  <a:lnTo>
                    <a:pt x="571" y="390"/>
                  </a:lnTo>
                  <a:lnTo>
                    <a:pt x="526" y="390"/>
                  </a:lnTo>
                  <a:lnTo>
                    <a:pt x="541" y="375"/>
                  </a:lnTo>
                  <a:lnTo>
                    <a:pt x="480" y="375"/>
                  </a:lnTo>
                  <a:lnTo>
                    <a:pt x="450" y="330"/>
                  </a:lnTo>
                  <a:lnTo>
                    <a:pt x="465" y="315"/>
                  </a:lnTo>
                  <a:lnTo>
                    <a:pt x="450" y="300"/>
                  </a:lnTo>
                  <a:lnTo>
                    <a:pt x="465" y="270"/>
                  </a:lnTo>
                  <a:lnTo>
                    <a:pt x="480" y="270"/>
                  </a:lnTo>
                  <a:lnTo>
                    <a:pt x="526" y="270"/>
                  </a:lnTo>
                  <a:lnTo>
                    <a:pt x="541" y="255"/>
                  </a:lnTo>
                  <a:lnTo>
                    <a:pt x="526" y="210"/>
                  </a:lnTo>
                  <a:lnTo>
                    <a:pt x="526" y="195"/>
                  </a:lnTo>
                  <a:lnTo>
                    <a:pt x="541" y="180"/>
                  </a:lnTo>
                  <a:lnTo>
                    <a:pt x="526" y="135"/>
                  </a:lnTo>
                  <a:lnTo>
                    <a:pt x="510" y="120"/>
                  </a:lnTo>
                  <a:lnTo>
                    <a:pt x="510" y="90"/>
                  </a:lnTo>
                  <a:lnTo>
                    <a:pt x="480" y="75"/>
                  </a:lnTo>
                  <a:lnTo>
                    <a:pt x="541" y="30"/>
                  </a:lnTo>
                  <a:close/>
                </a:path>
              </a:pathLst>
            </a:custGeom>
            <a:solidFill>
              <a:srgbClr val="DDF5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54" name="Freeform 263"/>
            <p:cNvSpPr>
              <a:spLocks noChangeAspect="1"/>
            </p:cNvSpPr>
            <p:nvPr/>
          </p:nvSpPr>
          <p:spPr bwMode="auto">
            <a:xfrm>
              <a:off x="3991" y="6435"/>
              <a:ext cx="826" cy="1215"/>
            </a:xfrm>
            <a:custGeom>
              <a:avLst/>
              <a:gdLst>
                <a:gd name="T0" fmla="*/ 480 w 826"/>
                <a:gd name="T1" fmla="*/ 30 h 1215"/>
                <a:gd name="T2" fmla="*/ 420 w 826"/>
                <a:gd name="T3" fmla="*/ 0 h 1215"/>
                <a:gd name="T4" fmla="*/ 360 w 826"/>
                <a:gd name="T5" fmla="*/ 0 h 1215"/>
                <a:gd name="T6" fmla="*/ 285 w 826"/>
                <a:gd name="T7" fmla="*/ 15 h 1215"/>
                <a:gd name="T8" fmla="*/ 270 w 826"/>
                <a:gd name="T9" fmla="*/ 120 h 1215"/>
                <a:gd name="T10" fmla="*/ 285 w 826"/>
                <a:gd name="T11" fmla="*/ 180 h 1215"/>
                <a:gd name="T12" fmla="*/ 300 w 826"/>
                <a:gd name="T13" fmla="*/ 180 h 1215"/>
                <a:gd name="T14" fmla="*/ 345 w 826"/>
                <a:gd name="T15" fmla="*/ 240 h 1215"/>
                <a:gd name="T16" fmla="*/ 300 w 826"/>
                <a:gd name="T17" fmla="*/ 255 h 1215"/>
                <a:gd name="T18" fmla="*/ 285 w 826"/>
                <a:gd name="T19" fmla="*/ 300 h 1215"/>
                <a:gd name="T20" fmla="*/ 210 w 826"/>
                <a:gd name="T21" fmla="*/ 435 h 1215"/>
                <a:gd name="T22" fmla="*/ 165 w 826"/>
                <a:gd name="T23" fmla="*/ 630 h 1215"/>
                <a:gd name="T24" fmla="*/ 165 w 826"/>
                <a:gd name="T25" fmla="*/ 675 h 1215"/>
                <a:gd name="T26" fmla="*/ 165 w 826"/>
                <a:gd name="T27" fmla="*/ 780 h 1215"/>
                <a:gd name="T28" fmla="*/ 30 w 826"/>
                <a:gd name="T29" fmla="*/ 1050 h 1215"/>
                <a:gd name="T30" fmla="*/ 45 w 826"/>
                <a:gd name="T31" fmla="*/ 1095 h 1215"/>
                <a:gd name="T32" fmla="*/ 0 w 826"/>
                <a:gd name="T33" fmla="*/ 1140 h 1215"/>
                <a:gd name="T34" fmla="*/ 60 w 826"/>
                <a:gd name="T35" fmla="*/ 1155 h 1215"/>
                <a:gd name="T36" fmla="*/ 180 w 826"/>
                <a:gd name="T37" fmla="*/ 1215 h 1215"/>
                <a:gd name="T38" fmla="*/ 225 w 826"/>
                <a:gd name="T39" fmla="*/ 1170 h 1215"/>
                <a:gd name="T40" fmla="*/ 150 w 826"/>
                <a:gd name="T41" fmla="*/ 1140 h 1215"/>
                <a:gd name="T42" fmla="*/ 180 w 826"/>
                <a:gd name="T43" fmla="*/ 1140 h 1215"/>
                <a:gd name="T44" fmla="*/ 345 w 826"/>
                <a:gd name="T45" fmla="*/ 795 h 1215"/>
                <a:gd name="T46" fmla="*/ 405 w 826"/>
                <a:gd name="T47" fmla="*/ 795 h 1215"/>
                <a:gd name="T48" fmla="*/ 390 w 826"/>
                <a:gd name="T49" fmla="*/ 1050 h 1215"/>
                <a:gd name="T50" fmla="*/ 405 w 826"/>
                <a:gd name="T51" fmla="*/ 1080 h 1215"/>
                <a:gd name="T52" fmla="*/ 390 w 826"/>
                <a:gd name="T53" fmla="*/ 1140 h 1215"/>
                <a:gd name="T54" fmla="*/ 465 w 826"/>
                <a:gd name="T55" fmla="*/ 1140 h 1215"/>
                <a:gd name="T56" fmla="*/ 631 w 826"/>
                <a:gd name="T57" fmla="*/ 1140 h 1215"/>
                <a:gd name="T58" fmla="*/ 571 w 826"/>
                <a:gd name="T59" fmla="*/ 1095 h 1215"/>
                <a:gd name="T60" fmla="*/ 526 w 826"/>
                <a:gd name="T61" fmla="*/ 1050 h 1215"/>
                <a:gd name="T62" fmla="*/ 601 w 826"/>
                <a:gd name="T63" fmla="*/ 780 h 1215"/>
                <a:gd name="T64" fmla="*/ 405 w 826"/>
                <a:gd name="T65" fmla="*/ 600 h 1215"/>
                <a:gd name="T66" fmla="*/ 420 w 826"/>
                <a:gd name="T67" fmla="*/ 510 h 1215"/>
                <a:gd name="T68" fmla="*/ 510 w 826"/>
                <a:gd name="T69" fmla="*/ 540 h 1215"/>
                <a:gd name="T70" fmla="*/ 631 w 826"/>
                <a:gd name="T71" fmla="*/ 495 h 1215"/>
                <a:gd name="T72" fmla="*/ 721 w 826"/>
                <a:gd name="T73" fmla="*/ 390 h 1215"/>
                <a:gd name="T74" fmla="*/ 766 w 826"/>
                <a:gd name="T75" fmla="*/ 375 h 1215"/>
                <a:gd name="T76" fmla="*/ 796 w 826"/>
                <a:gd name="T77" fmla="*/ 330 h 1215"/>
                <a:gd name="T78" fmla="*/ 811 w 826"/>
                <a:gd name="T79" fmla="*/ 270 h 1215"/>
                <a:gd name="T80" fmla="*/ 811 w 826"/>
                <a:gd name="T81" fmla="*/ 255 h 1215"/>
                <a:gd name="T82" fmla="*/ 751 w 826"/>
                <a:gd name="T83" fmla="*/ 315 h 1215"/>
                <a:gd name="T84" fmla="*/ 661 w 826"/>
                <a:gd name="T85" fmla="*/ 360 h 1215"/>
                <a:gd name="T86" fmla="*/ 571 w 826"/>
                <a:gd name="T87" fmla="*/ 390 h 1215"/>
                <a:gd name="T88" fmla="*/ 541 w 826"/>
                <a:gd name="T89" fmla="*/ 375 h 1215"/>
                <a:gd name="T90" fmla="*/ 450 w 826"/>
                <a:gd name="T91" fmla="*/ 330 h 1215"/>
                <a:gd name="T92" fmla="*/ 450 w 826"/>
                <a:gd name="T93" fmla="*/ 300 h 1215"/>
                <a:gd name="T94" fmla="*/ 480 w 826"/>
                <a:gd name="T95" fmla="*/ 270 h 1215"/>
                <a:gd name="T96" fmla="*/ 541 w 826"/>
                <a:gd name="T97" fmla="*/ 255 h 1215"/>
                <a:gd name="T98" fmla="*/ 526 w 826"/>
                <a:gd name="T99" fmla="*/ 195 h 1215"/>
                <a:gd name="T100" fmla="*/ 526 w 826"/>
                <a:gd name="T101" fmla="*/ 135 h 1215"/>
                <a:gd name="T102" fmla="*/ 510 w 826"/>
                <a:gd name="T103" fmla="*/ 90 h 1215"/>
                <a:gd name="T104" fmla="*/ 541 w 826"/>
                <a:gd name="T105" fmla="*/ 3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6" h="1215">
                  <a:moveTo>
                    <a:pt x="541" y="30"/>
                  </a:moveTo>
                  <a:lnTo>
                    <a:pt x="480" y="30"/>
                  </a:lnTo>
                  <a:lnTo>
                    <a:pt x="450" y="15"/>
                  </a:lnTo>
                  <a:lnTo>
                    <a:pt x="420" y="0"/>
                  </a:lnTo>
                  <a:lnTo>
                    <a:pt x="390" y="0"/>
                  </a:lnTo>
                  <a:lnTo>
                    <a:pt x="360" y="0"/>
                  </a:lnTo>
                  <a:lnTo>
                    <a:pt x="330" y="0"/>
                  </a:lnTo>
                  <a:lnTo>
                    <a:pt x="285" y="15"/>
                  </a:lnTo>
                  <a:lnTo>
                    <a:pt x="270" y="75"/>
                  </a:lnTo>
                  <a:lnTo>
                    <a:pt x="270" y="120"/>
                  </a:lnTo>
                  <a:lnTo>
                    <a:pt x="270" y="135"/>
                  </a:lnTo>
                  <a:lnTo>
                    <a:pt x="285" y="180"/>
                  </a:lnTo>
                  <a:lnTo>
                    <a:pt x="285" y="150"/>
                  </a:lnTo>
                  <a:lnTo>
                    <a:pt x="300" y="180"/>
                  </a:lnTo>
                  <a:lnTo>
                    <a:pt x="330" y="195"/>
                  </a:lnTo>
                  <a:lnTo>
                    <a:pt x="345" y="240"/>
                  </a:lnTo>
                  <a:lnTo>
                    <a:pt x="330" y="240"/>
                  </a:lnTo>
                  <a:lnTo>
                    <a:pt x="300" y="255"/>
                  </a:lnTo>
                  <a:lnTo>
                    <a:pt x="285" y="270"/>
                  </a:lnTo>
                  <a:lnTo>
                    <a:pt x="285" y="300"/>
                  </a:lnTo>
                  <a:lnTo>
                    <a:pt x="225" y="360"/>
                  </a:lnTo>
                  <a:lnTo>
                    <a:pt x="210" y="435"/>
                  </a:lnTo>
                  <a:lnTo>
                    <a:pt x="180" y="540"/>
                  </a:lnTo>
                  <a:lnTo>
                    <a:pt x="165" y="630"/>
                  </a:lnTo>
                  <a:lnTo>
                    <a:pt x="150" y="675"/>
                  </a:lnTo>
                  <a:lnTo>
                    <a:pt x="165" y="675"/>
                  </a:lnTo>
                  <a:lnTo>
                    <a:pt x="180" y="675"/>
                  </a:lnTo>
                  <a:lnTo>
                    <a:pt x="165" y="780"/>
                  </a:lnTo>
                  <a:lnTo>
                    <a:pt x="165" y="870"/>
                  </a:lnTo>
                  <a:lnTo>
                    <a:pt x="30" y="1050"/>
                  </a:lnTo>
                  <a:lnTo>
                    <a:pt x="45" y="1080"/>
                  </a:lnTo>
                  <a:lnTo>
                    <a:pt x="45" y="1095"/>
                  </a:lnTo>
                  <a:lnTo>
                    <a:pt x="30" y="1095"/>
                  </a:lnTo>
                  <a:lnTo>
                    <a:pt x="0" y="1140"/>
                  </a:lnTo>
                  <a:lnTo>
                    <a:pt x="45" y="1170"/>
                  </a:lnTo>
                  <a:lnTo>
                    <a:pt x="60" y="1155"/>
                  </a:lnTo>
                  <a:lnTo>
                    <a:pt x="120" y="1215"/>
                  </a:lnTo>
                  <a:lnTo>
                    <a:pt x="180" y="1215"/>
                  </a:lnTo>
                  <a:lnTo>
                    <a:pt x="225" y="1215"/>
                  </a:lnTo>
                  <a:lnTo>
                    <a:pt x="225" y="1170"/>
                  </a:lnTo>
                  <a:lnTo>
                    <a:pt x="180" y="1155"/>
                  </a:lnTo>
                  <a:lnTo>
                    <a:pt x="150" y="1140"/>
                  </a:lnTo>
                  <a:lnTo>
                    <a:pt x="165" y="1110"/>
                  </a:lnTo>
                  <a:lnTo>
                    <a:pt x="180" y="1140"/>
                  </a:lnTo>
                  <a:lnTo>
                    <a:pt x="285" y="990"/>
                  </a:lnTo>
                  <a:lnTo>
                    <a:pt x="345" y="795"/>
                  </a:lnTo>
                  <a:lnTo>
                    <a:pt x="360" y="780"/>
                  </a:lnTo>
                  <a:lnTo>
                    <a:pt x="405" y="795"/>
                  </a:lnTo>
                  <a:lnTo>
                    <a:pt x="450" y="840"/>
                  </a:lnTo>
                  <a:lnTo>
                    <a:pt x="390" y="1050"/>
                  </a:lnTo>
                  <a:lnTo>
                    <a:pt x="405" y="1050"/>
                  </a:lnTo>
                  <a:lnTo>
                    <a:pt x="405" y="1080"/>
                  </a:lnTo>
                  <a:lnTo>
                    <a:pt x="405" y="1095"/>
                  </a:lnTo>
                  <a:lnTo>
                    <a:pt x="390" y="1140"/>
                  </a:lnTo>
                  <a:lnTo>
                    <a:pt x="450" y="1155"/>
                  </a:lnTo>
                  <a:lnTo>
                    <a:pt x="465" y="1140"/>
                  </a:lnTo>
                  <a:lnTo>
                    <a:pt x="541" y="1155"/>
                  </a:lnTo>
                  <a:lnTo>
                    <a:pt x="631" y="1140"/>
                  </a:lnTo>
                  <a:lnTo>
                    <a:pt x="631" y="1110"/>
                  </a:lnTo>
                  <a:lnTo>
                    <a:pt x="571" y="1095"/>
                  </a:lnTo>
                  <a:lnTo>
                    <a:pt x="526" y="1080"/>
                  </a:lnTo>
                  <a:lnTo>
                    <a:pt x="526" y="1050"/>
                  </a:lnTo>
                  <a:lnTo>
                    <a:pt x="571" y="1080"/>
                  </a:lnTo>
                  <a:lnTo>
                    <a:pt x="601" y="780"/>
                  </a:lnTo>
                  <a:lnTo>
                    <a:pt x="601" y="750"/>
                  </a:lnTo>
                  <a:lnTo>
                    <a:pt x="405" y="600"/>
                  </a:lnTo>
                  <a:lnTo>
                    <a:pt x="405" y="555"/>
                  </a:lnTo>
                  <a:lnTo>
                    <a:pt x="420" y="510"/>
                  </a:lnTo>
                  <a:lnTo>
                    <a:pt x="480" y="540"/>
                  </a:lnTo>
                  <a:lnTo>
                    <a:pt x="510" y="540"/>
                  </a:lnTo>
                  <a:lnTo>
                    <a:pt x="571" y="510"/>
                  </a:lnTo>
                  <a:lnTo>
                    <a:pt x="631" y="495"/>
                  </a:lnTo>
                  <a:lnTo>
                    <a:pt x="691" y="450"/>
                  </a:lnTo>
                  <a:lnTo>
                    <a:pt x="721" y="390"/>
                  </a:lnTo>
                  <a:lnTo>
                    <a:pt x="751" y="375"/>
                  </a:lnTo>
                  <a:lnTo>
                    <a:pt x="766" y="375"/>
                  </a:lnTo>
                  <a:lnTo>
                    <a:pt x="781" y="375"/>
                  </a:lnTo>
                  <a:lnTo>
                    <a:pt x="796" y="330"/>
                  </a:lnTo>
                  <a:lnTo>
                    <a:pt x="811" y="300"/>
                  </a:lnTo>
                  <a:lnTo>
                    <a:pt x="811" y="270"/>
                  </a:lnTo>
                  <a:lnTo>
                    <a:pt x="826" y="255"/>
                  </a:lnTo>
                  <a:lnTo>
                    <a:pt x="811" y="255"/>
                  </a:lnTo>
                  <a:lnTo>
                    <a:pt x="766" y="300"/>
                  </a:lnTo>
                  <a:lnTo>
                    <a:pt x="751" y="315"/>
                  </a:lnTo>
                  <a:lnTo>
                    <a:pt x="721" y="315"/>
                  </a:lnTo>
                  <a:lnTo>
                    <a:pt x="661" y="360"/>
                  </a:lnTo>
                  <a:lnTo>
                    <a:pt x="601" y="390"/>
                  </a:lnTo>
                  <a:lnTo>
                    <a:pt x="571" y="390"/>
                  </a:lnTo>
                  <a:lnTo>
                    <a:pt x="526" y="390"/>
                  </a:lnTo>
                  <a:lnTo>
                    <a:pt x="541" y="375"/>
                  </a:lnTo>
                  <a:lnTo>
                    <a:pt x="480" y="375"/>
                  </a:lnTo>
                  <a:lnTo>
                    <a:pt x="450" y="330"/>
                  </a:lnTo>
                  <a:lnTo>
                    <a:pt x="465" y="315"/>
                  </a:lnTo>
                  <a:lnTo>
                    <a:pt x="450" y="300"/>
                  </a:lnTo>
                  <a:lnTo>
                    <a:pt x="465" y="270"/>
                  </a:lnTo>
                  <a:lnTo>
                    <a:pt x="480" y="270"/>
                  </a:lnTo>
                  <a:lnTo>
                    <a:pt x="526" y="270"/>
                  </a:lnTo>
                  <a:lnTo>
                    <a:pt x="541" y="255"/>
                  </a:lnTo>
                  <a:lnTo>
                    <a:pt x="526" y="210"/>
                  </a:lnTo>
                  <a:lnTo>
                    <a:pt x="526" y="195"/>
                  </a:lnTo>
                  <a:lnTo>
                    <a:pt x="541" y="180"/>
                  </a:lnTo>
                  <a:lnTo>
                    <a:pt x="526" y="135"/>
                  </a:lnTo>
                  <a:lnTo>
                    <a:pt x="510" y="120"/>
                  </a:lnTo>
                  <a:lnTo>
                    <a:pt x="510" y="90"/>
                  </a:lnTo>
                  <a:lnTo>
                    <a:pt x="480" y="75"/>
                  </a:lnTo>
                  <a:lnTo>
                    <a:pt x="541" y="30"/>
                  </a:lnTo>
                </a:path>
              </a:pathLst>
            </a:custGeom>
            <a:solidFill>
              <a:srgbClr val="DDF5A9"/>
            </a:solidFill>
            <a:ln w="9525">
              <a:solidFill>
                <a:srgbClr val="000000"/>
              </a:solidFill>
              <a:prstDash val="solid"/>
              <a:round/>
              <a:headEnd/>
              <a:tailEnd/>
            </a:ln>
          </p:spPr>
          <p:txBody>
            <a:bodyPr/>
            <a:lstStyle/>
            <a:p>
              <a:endParaRPr lang="ja-JP" altLang="en-US" sz="3200"/>
            </a:p>
          </p:txBody>
        </p:sp>
      </p:grpSp>
      <p:sp>
        <p:nvSpPr>
          <p:cNvPr id="55" name="Rectangle 264"/>
          <p:cNvSpPr>
            <a:spLocks noChangeAspect="1" noChangeArrowheads="1"/>
          </p:cNvSpPr>
          <p:nvPr/>
        </p:nvSpPr>
        <p:spPr bwMode="auto">
          <a:xfrm rot="21000000">
            <a:off x="4504797" y="3314420"/>
            <a:ext cx="8207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ja-JP" altLang="en-US" sz="3200">
                <a:solidFill>
                  <a:srgbClr val="FFFFFF"/>
                </a:solidFill>
                <a:latin typeface="ＭＳ Ｐゴシック" pitchFamily="50" charset="-128"/>
              </a:rPr>
              <a:t>健康</a:t>
            </a:r>
            <a:endParaRPr lang="ja-JP" altLang="en-US" sz="2400">
              <a:latin typeface="Century" pitchFamily="18" charset="0"/>
              <a:ea typeface="ＭＳ 明朝" pitchFamily="17" charset="-128"/>
            </a:endParaRPr>
          </a:p>
        </p:txBody>
      </p:sp>
      <p:sp>
        <p:nvSpPr>
          <p:cNvPr id="56" name="Rectangle 265"/>
          <p:cNvSpPr>
            <a:spLocks noChangeAspect="1" noChangeArrowheads="1"/>
          </p:cNvSpPr>
          <p:nvPr/>
        </p:nvSpPr>
        <p:spPr bwMode="auto">
          <a:xfrm rot="21000000">
            <a:off x="5200258" y="3511846"/>
            <a:ext cx="945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ja-JP" sz="2400">
                <a:solidFill>
                  <a:srgbClr val="000000"/>
                </a:solidFill>
                <a:latin typeface="ＭＳ Ｐゴシック" pitchFamily="50" charset="-128"/>
              </a:rPr>
              <a:t> </a:t>
            </a:r>
            <a:endParaRPr lang="en-US" altLang="ja-JP" sz="2400">
              <a:latin typeface="Century" pitchFamily="18" charset="0"/>
              <a:ea typeface="ＭＳ 明朝" pitchFamily="17" charset="-128"/>
            </a:endParaRPr>
          </a:p>
        </p:txBody>
      </p:sp>
      <p:sp>
        <p:nvSpPr>
          <p:cNvPr id="57" name="Rectangle 266"/>
          <p:cNvSpPr>
            <a:spLocks noChangeAspect="1" noChangeArrowheads="1"/>
          </p:cNvSpPr>
          <p:nvPr/>
        </p:nvSpPr>
        <p:spPr bwMode="auto">
          <a:xfrm rot="20940000">
            <a:off x="4477618" y="3739344"/>
            <a:ext cx="10772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ja-JP" altLang="en-US" sz="2800">
                <a:solidFill>
                  <a:srgbClr val="FFFFFF"/>
                </a:solidFill>
                <a:latin typeface="ＭＳ Ｐゴシック" pitchFamily="50" charset="-128"/>
              </a:rPr>
              <a:t>（障害）</a:t>
            </a:r>
            <a:endParaRPr lang="ja-JP" altLang="en-US" sz="2400">
              <a:latin typeface="Century" pitchFamily="18" charset="0"/>
              <a:ea typeface="ＭＳ 明朝" pitchFamily="17" charset="-128"/>
            </a:endParaRPr>
          </a:p>
        </p:txBody>
      </p:sp>
      <p:sp>
        <p:nvSpPr>
          <p:cNvPr id="58" name="Rectangle 268"/>
          <p:cNvSpPr>
            <a:spLocks noChangeAspect="1" noChangeArrowheads="1"/>
          </p:cNvSpPr>
          <p:nvPr/>
        </p:nvSpPr>
        <p:spPr bwMode="auto">
          <a:xfrm rot="21000000">
            <a:off x="6203352" y="3137458"/>
            <a:ext cx="17600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ja-JP" altLang="en-US" sz="2800" dirty="0">
                <a:latin typeface="ＭＳ Ｐゴシック" pitchFamily="50" charset="-128"/>
              </a:rPr>
              <a:t>豊かな人生</a:t>
            </a:r>
            <a:endParaRPr lang="ja-JP" altLang="en-US" sz="2800" dirty="0">
              <a:latin typeface="Century" pitchFamily="18" charset="0"/>
              <a:ea typeface="ＭＳ 明朝" pitchFamily="17" charset="-128"/>
            </a:endParaRPr>
          </a:p>
        </p:txBody>
      </p:sp>
      <p:sp>
        <p:nvSpPr>
          <p:cNvPr id="59" name="Rectangle 272"/>
          <p:cNvSpPr>
            <a:spLocks noChangeAspect="1" noChangeArrowheads="1"/>
          </p:cNvSpPr>
          <p:nvPr/>
        </p:nvSpPr>
        <p:spPr bwMode="auto">
          <a:xfrm>
            <a:off x="7313596" y="2640969"/>
            <a:ext cx="945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ja-JP" sz="2400">
                <a:solidFill>
                  <a:srgbClr val="000000"/>
                </a:solidFill>
                <a:latin typeface="ＭＳ Ｐゴシック" pitchFamily="50" charset="-128"/>
              </a:rPr>
              <a:t> </a:t>
            </a:r>
            <a:endParaRPr lang="en-US" altLang="ja-JP" sz="2400">
              <a:latin typeface="Century" pitchFamily="18" charset="0"/>
              <a:ea typeface="ＭＳ 明朝" pitchFamily="17" charset="-128"/>
            </a:endParaRPr>
          </a:p>
        </p:txBody>
      </p:sp>
      <p:sp>
        <p:nvSpPr>
          <p:cNvPr id="60" name="Rectangle 273"/>
          <p:cNvSpPr>
            <a:spLocks noChangeAspect="1" noChangeArrowheads="1"/>
          </p:cNvSpPr>
          <p:nvPr/>
        </p:nvSpPr>
        <p:spPr bwMode="auto">
          <a:xfrm>
            <a:off x="951255" y="3303491"/>
            <a:ext cx="2054945" cy="26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3200"/>
          </a:p>
        </p:txBody>
      </p:sp>
      <p:sp>
        <p:nvSpPr>
          <p:cNvPr id="61" name="Rectangle 274"/>
          <p:cNvSpPr>
            <a:spLocks noChangeAspect="1" noChangeArrowheads="1"/>
          </p:cNvSpPr>
          <p:nvPr/>
        </p:nvSpPr>
        <p:spPr bwMode="auto">
          <a:xfrm>
            <a:off x="92695" y="3123735"/>
            <a:ext cx="276999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20000"/>
              </a:lnSpc>
            </a:pPr>
            <a:r>
              <a:rPr lang="ja-JP" altLang="en-US" sz="2400" dirty="0">
                <a:solidFill>
                  <a:srgbClr val="0000FF"/>
                </a:solidFill>
                <a:latin typeface="ＭＳ Ｐゴシック" pitchFamily="50" charset="-128"/>
              </a:rPr>
              <a:t>住民組織活動の</a:t>
            </a:r>
            <a:r>
              <a:rPr lang="ja-JP" altLang="en-US" sz="2400" dirty="0" smtClean="0">
                <a:solidFill>
                  <a:srgbClr val="0000FF"/>
                </a:solidFill>
                <a:latin typeface="ＭＳ Ｐゴシック" pitchFamily="50" charset="-128"/>
              </a:rPr>
              <a:t>強化</a:t>
            </a:r>
            <a:endParaRPr lang="ja-JP" altLang="en-US" sz="2400" dirty="0">
              <a:solidFill>
                <a:srgbClr val="0000FF"/>
              </a:solidFill>
              <a:latin typeface="ＭＳ Ｐゴシック" pitchFamily="50" charset="-128"/>
            </a:endParaRPr>
          </a:p>
        </p:txBody>
      </p:sp>
      <p:sp>
        <p:nvSpPr>
          <p:cNvPr id="63" name="Rectangle 276"/>
          <p:cNvSpPr>
            <a:spLocks noChangeAspect="1" noChangeArrowheads="1"/>
          </p:cNvSpPr>
          <p:nvPr/>
        </p:nvSpPr>
        <p:spPr bwMode="auto">
          <a:xfrm>
            <a:off x="3361043" y="5163048"/>
            <a:ext cx="4139085" cy="32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3200"/>
          </a:p>
        </p:txBody>
      </p:sp>
      <p:sp>
        <p:nvSpPr>
          <p:cNvPr id="64" name="Rectangle 277"/>
          <p:cNvSpPr>
            <a:spLocks noChangeAspect="1" noChangeArrowheads="1"/>
          </p:cNvSpPr>
          <p:nvPr/>
        </p:nvSpPr>
        <p:spPr bwMode="auto">
          <a:xfrm>
            <a:off x="2655849" y="5120482"/>
            <a:ext cx="32076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ja-JP" altLang="en-US" sz="1600" dirty="0">
                <a:solidFill>
                  <a:srgbClr val="000000"/>
                </a:solidFill>
                <a:latin typeface="ＭＳ Ｐ明朝" pitchFamily="18" charset="-128"/>
                <a:ea typeface="ＭＳ Ｐ明朝" pitchFamily="18" charset="-128"/>
              </a:rPr>
              <a:t>（島内 </a:t>
            </a:r>
            <a:r>
              <a:rPr lang="en-US" altLang="ja-JP" sz="1600" dirty="0">
                <a:solidFill>
                  <a:srgbClr val="000000"/>
                </a:solidFill>
                <a:latin typeface="ＭＳ Ｐ明朝" pitchFamily="18" charset="-128"/>
                <a:ea typeface="ＭＳ Ｐ明朝" pitchFamily="18" charset="-128"/>
              </a:rPr>
              <a:t>1987</a:t>
            </a:r>
            <a:r>
              <a:rPr lang="ja-JP" altLang="en-US" sz="1600" dirty="0" err="1">
                <a:solidFill>
                  <a:srgbClr val="000000"/>
                </a:solidFill>
                <a:latin typeface="ＭＳ Ｐ明朝" pitchFamily="18" charset="-128"/>
                <a:ea typeface="ＭＳ Ｐ明朝" pitchFamily="18" charset="-128"/>
              </a:rPr>
              <a:t>，</a:t>
            </a:r>
            <a:r>
              <a:rPr lang="ja-JP" altLang="en-US" sz="1600" dirty="0">
                <a:solidFill>
                  <a:srgbClr val="000000"/>
                </a:solidFill>
                <a:latin typeface="ＭＳ Ｐ明朝" pitchFamily="18" charset="-128"/>
                <a:ea typeface="ＭＳ Ｐ明朝" pitchFamily="18" charset="-128"/>
              </a:rPr>
              <a:t>吉田・藤内 </a:t>
            </a:r>
            <a:r>
              <a:rPr lang="en-US" altLang="ja-JP" sz="1600" dirty="0">
                <a:solidFill>
                  <a:srgbClr val="000000"/>
                </a:solidFill>
                <a:latin typeface="ＭＳ Ｐ明朝" pitchFamily="18" charset="-128"/>
                <a:ea typeface="ＭＳ Ｐ明朝" pitchFamily="18" charset="-128"/>
              </a:rPr>
              <a:t>1995</a:t>
            </a:r>
            <a:r>
              <a:rPr lang="ja-JP" altLang="en-US" sz="1600" dirty="0">
                <a:solidFill>
                  <a:srgbClr val="000000"/>
                </a:solidFill>
                <a:latin typeface="ＭＳ Ｐ明朝" pitchFamily="18" charset="-128"/>
                <a:ea typeface="ＭＳ Ｐ明朝" pitchFamily="18" charset="-128"/>
              </a:rPr>
              <a:t>を改編）</a:t>
            </a:r>
            <a:endParaRPr lang="ja-JP" altLang="en-US" sz="1600" dirty="0">
              <a:latin typeface="Century" pitchFamily="18" charset="0"/>
              <a:ea typeface="ＭＳ 明朝" pitchFamily="17" charset="-128"/>
            </a:endParaRPr>
          </a:p>
        </p:txBody>
      </p:sp>
      <p:sp>
        <p:nvSpPr>
          <p:cNvPr id="65" name="Rectangle 288"/>
          <p:cNvSpPr>
            <a:spLocks noChangeAspect="1" noChangeArrowheads="1"/>
          </p:cNvSpPr>
          <p:nvPr/>
        </p:nvSpPr>
        <p:spPr bwMode="auto">
          <a:xfrm>
            <a:off x="1573353" y="4949694"/>
            <a:ext cx="4729742" cy="449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3200"/>
          </a:p>
        </p:txBody>
      </p:sp>
      <p:sp>
        <p:nvSpPr>
          <p:cNvPr id="66" name="Freeform 289"/>
          <p:cNvSpPr>
            <a:spLocks noChangeAspect="1"/>
          </p:cNvSpPr>
          <p:nvPr/>
        </p:nvSpPr>
        <p:spPr bwMode="auto">
          <a:xfrm>
            <a:off x="1573353" y="4138944"/>
            <a:ext cx="4714020" cy="855666"/>
          </a:xfrm>
          <a:custGeom>
            <a:avLst/>
            <a:gdLst>
              <a:gd name="T0" fmla="*/ 0 w 4794"/>
              <a:gd name="T1" fmla="*/ 825 h 870"/>
              <a:gd name="T2" fmla="*/ 0 w 4794"/>
              <a:gd name="T3" fmla="*/ 870 h 870"/>
              <a:gd name="T4" fmla="*/ 4794 w 4794"/>
              <a:gd name="T5" fmla="*/ 45 h 870"/>
              <a:gd name="T6" fmla="*/ 4794 w 4794"/>
              <a:gd name="T7" fmla="*/ 0 h 870"/>
              <a:gd name="T8" fmla="*/ 0 w 4794"/>
              <a:gd name="T9" fmla="*/ 825 h 870"/>
            </a:gdLst>
            <a:ahLst/>
            <a:cxnLst>
              <a:cxn ang="0">
                <a:pos x="T0" y="T1"/>
              </a:cxn>
              <a:cxn ang="0">
                <a:pos x="T2" y="T3"/>
              </a:cxn>
              <a:cxn ang="0">
                <a:pos x="T4" y="T5"/>
              </a:cxn>
              <a:cxn ang="0">
                <a:pos x="T6" y="T7"/>
              </a:cxn>
              <a:cxn ang="0">
                <a:pos x="T8" y="T9"/>
              </a:cxn>
            </a:cxnLst>
            <a:rect l="0" t="0" r="r" b="b"/>
            <a:pathLst>
              <a:path w="4794" h="870">
                <a:moveTo>
                  <a:pt x="0" y="825"/>
                </a:moveTo>
                <a:lnTo>
                  <a:pt x="0" y="870"/>
                </a:lnTo>
                <a:lnTo>
                  <a:pt x="4794" y="45"/>
                </a:lnTo>
                <a:lnTo>
                  <a:pt x="4794" y="0"/>
                </a:lnTo>
                <a:lnTo>
                  <a:pt x="0" y="8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3200"/>
          </a:p>
        </p:txBody>
      </p:sp>
      <p:sp>
        <p:nvSpPr>
          <p:cNvPr id="67" name="Line 293"/>
          <p:cNvSpPr>
            <a:spLocks noChangeShapeType="1"/>
          </p:cNvSpPr>
          <p:nvPr/>
        </p:nvSpPr>
        <p:spPr bwMode="auto">
          <a:xfrm flipV="1">
            <a:off x="5674259" y="3514600"/>
            <a:ext cx="491839" cy="943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3200"/>
          </a:p>
        </p:txBody>
      </p:sp>
      <p:sp>
        <p:nvSpPr>
          <p:cNvPr id="68" name="Rectangle 308"/>
          <p:cNvSpPr>
            <a:spLocks noChangeArrowheads="1"/>
          </p:cNvSpPr>
          <p:nvPr/>
        </p:nvSpPr>
        <p:spPr bwMode="auto">
          <a:xfrm>
            <a:off x="933288" y="3528075"/>
            <a:ext cx="1722561" cy="21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3200"/>
          </a:p>
        </p:txBody>
      </p:sp>
      <p:sp>
        <p:nvSpPr>
          <p:cNvPr id="69" name="Rectangle 311"/>
          <p:cNvSpPr>
            <a:spLocks noChangeArrowheads="1"/>
          </p:cNvSpPr>
          <p:nvPr/>
        </p:nvSpPr>
        <p:spPr bwMode="auto">
          <a:xfrm>
            <a:off x="789554" y="3815543"/>
            <a:ext cx="1978587" cy="18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3200"/>
          </a:p>
        </p:txBody>
      </p:sp>
      <p:sp>
        <p:nvSpPr>
          <p:cNvPr id="70" name="Line 360"/>
          <p:cNvSpPr>
            <a:spLocks noChangeShapeType="1"/>
          </p:cNvSpPr>
          <p:nvPr/>
        </p:nvSpPr>
        <p:spPr bwMode="auto">
          <a:xfrm>
            <a:off x="3419872" y="2811889"/>
            <a:ext cx="432048" cy="57606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3200"/>
          </a:p>
        </p:txBody>
      </p:sp>
      <p:sp>
        <p:nvSpPr>
          <p:cNvPr id="71" name="Text Box 362"/>
          <p:cNvSpPr txBox="1">
            <a:spLocks noChangeArrowheads="1"/>
          </p:cNvSpPr>
          <p:nvPr/>
        </p:nvSpPr>
        <p:spPr bwMode="auto">
          <a:xfrm>
            <a:off x="169580" y="321302"/>
            <a:ext cx="87190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dirty="0" smtClean="0">
                <a:solidFill>
                  <a:srgbClr val="FF0000"/>
                </a:solidFill>
              </a:rPr>
              <a:t>ヘルスプロモーションとソーシャルキャピタル</a:t>
            </a:r>
            <a:endParaRPr lang="ja-JP" altLang="en-US" sz="3600" dirty="0">
              <a:solidFill>
                <a:srgbClr val="FF0000"/>
              </a:solidFill>
            </a:endParaRPr>
          </a:p>
        </p:txBody>
      </p:sp>
      <p:grpSp>
        <p:nvGrpSpPr>
          <p:cNvPr id="81" name="グループ化 80"/>
          <p:cNvGrpSpPr/>
          <p:nvPr/>
        </p:nvGrpSpPr>
        <p:grpSpPr>
          <a:xfrm>
            <a:off x="35424" y="1852721"/>
            <a:ext cx="2339102" cy="1231254"/>
            <a:chOff x="35424" y="1477666"/>
            <a:chExt cx="2339102" cy="1231254"/>
          </a:xfrm>
        </p:grpSpPr>
        <p:sp>
          <p:nvSpPr>
            <p:cNvPr id="76" name="テキスト ボックス 75"/>
            <p:cNvSpPr txBox="1"/>
            <p:nvPr/>
          </p:nvSpPr>
          <p:spPr>
            <a:xfrm>
              <a:off x="35424" y="1477666"/>
              <a:ext cx="2339102" cy="830997"/>
            </a:xfrm>
            <a:prstGeom prst="rect">
              <a:avLst/>
            </a:prstGeom>
            <a:noFill/>
          </p:spPr>
          <p:txBody>
            <a:bodyPr wrap="none" rtlCol="0">
              <a:spAutoFit/>
            </a:bodyPr>
            <a:lstStyle/>
            <a:p>
              <a:r>
                <a:rPr kumimoji="1" lang="ja-JP" altLang="en-US" sz="2400" dirty="0" smtClean="0">
                  <a:solidFill>
                    <a:srgbClr val="FF33CC"/>
                  </a:solidFill>
                </a:rPr>
                <a:t>②互酬性の規範</a:t>
              </a:r>
              <a:endParaRPr kumimoji="1" lang="en-US" altLang="ja-JP" sz="2400" dirty="0" smtClean="0">
                <a:solidFill>
                  <a:srgbClr val="FF33CC"/>
                </a:solidFill>
              </a:endParaRPr>
            </a:p>
            <a:p>
              <a:r>
                <a:rPr kumimoji="1" lang="ja-JP" altLang="en-US" sz="2400" dirty="0" smtClean="0">
                  <a:solidFill>
                    <a:srgbClr val="FF33CC"/>
                  </a:solidFill>
                </a:rPr>
                <a:t>③ネットワーク</a:t>
              </a:r>
              <a:endParaRPr kumimoji="1" lang="ja-JP" altLang="en-US" sz="2400" dirty="0">
                <a:solidFill>
                  <a:srgbClr val="FF33CC"/>
                </a:solidFill>
              </a:endParaRPr>
            </a:p>
          </p:txBody>
        </p:sp>
        <p:sp>
          <p:nvSpPr>
            <p:cNvPr id="77" name="下矢印 76"/>
            <p:cNvSpPr/>
            <p:nvPr/>
          </p:nvSpPr>
          <p:spPr>
            <a:xfrm>
              <a:off x="913161" y="2269765"/>
              <a:ext cx="281957" cy="439155"/>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rgbClr val="FF33CC"/>
                </a:solidFill>
              </a:endParaRPr>
            </a:p>
          </p:txBody>
        </p:sp>
      </p:grpSp>
      <p:grpSp>
        <p:nvGrpSpPr>
          <p:cNvPr id="82" name="グループ化 81"/>
          <p:cNvGrpSpPr/>
          <p:nvPr/>
        </p:nvGrpSpPr>
        <p:grpSpPr>
          <a:xfrm>
            <a:off x="1979712" y="1204649"/>
            <a:ext cx="2884123" cy="1175193"/>
            <a:chOff x="1740220" y="1120550"/>
            <a:chExt cx="2884123" cy="1175193"/>
          </a:xfrm>
        </p:grpSpPr>
        <p:sp>
          <p:nvSpPr>
            <p:cNvPr id="74" name="テキスト ボックス 73"/>
            <p:cNvSpPr txBox="1"/>
            <p:nvPr/>
          </p:nvSpPr>
          <p:spPr>
            <a:xfrm>
              <a:off x="1740220" y="1120550"/>
              <a:ext cx="2884123" cy="461665"/>
            </a:xfrm>
            <a:prstGeom prst="rect">
              <a:avLst/>
            </a:prstGeom>
            <a:noFill/>
          </p:spPr>
          <p:txBody>
            <a:bodyPr wrap="none" rtlCol="0">
              <a:spAutoFit/>
            </a:bodyPr>
            <a:lstStyle/>
            <a:p>
              <a:r>
                <a:rPr kumimoji="1" lang="ja-JP" altLang="en-US" sz="2400" dirty="0" smtClean="0">
                  <a:solidFill>
                    <a:srgbClr val="FF33CC"/>
                  </a:solidFill>
                </a:rPr>
                <a:t>①周囲に対する信頼</a:t>
              </a:r>
              <a:endParaRPr kumimoji="1" lang="ja-JP" altLang="en-US" sz="2400" dirty="0">
                <a:solidFill>
                  <a:srgbClr val="FF33CC"/>
                </a:solidFill>
              </a:endParaRPr>
            </a:p>
          </p:txBody>
        </p:sp>
        <p:sp>
          <p:nvSpPr>
            <p:cNvPr id="79" name="下矢印 78"/>
            <p:cNvSpPr/>
            <p:nvPr/>
          </p:nvSpPr>
          <p:spPr>
            <a:xfrm>
              <a:off x="3024678" y="1593191"/>
              <a:ext cx="281957" cy="702552"/>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rgbClr val="FF33CC"/>
                </a:solidFill>
              </a:endParaRPr>
            </a:p>
          </p:txBody>
        </p:sp>
      </p:grpSp>
      <p:grpSp>
        <p:nvGrpSpPr>
          <p:cNvPr id="88" name="グループ化 87"/>
          <p:cNvGrpSpPr/>
          <p:nvPr/>
        </p:nvGrpSpPr>
        <p:grpSpPr>
          <a:xfrm>
            <a:off x="5736837" y="2172141"/>
            <a:ext cx="2194832" cy="951904"/>
            <a:chOff x="5736837" y="1797086"/>
            <a:chExt cx="2194832" cy="951904"/>
          </a:xfrm>
        </p:grpSpPr>
        <p:sp>
          <p:nvSpPr>
            <p:cNvPr id="86" name="テキスト ボックス 85"/>
            <p:cNvSpPr txBox="1"/>
            <p:nvPr/>
          </p:nvSpPr>
          <p:spPr>
            <a:xfrm>
              <a:off x="5736837" y="1797086"/>
              <a:ext cx="2194832" cy="461665"/>
            </a:xfrm>
            <a:prstGeom prst="rect">
              <a:avLst/>
            </a:prstGeom>
            <a:noFill/>
          </p:spPr>
          <p:txBody>
            <a:bodyPr wrap="none" rtlCol="0">
              <a:spAutoFit/>
            </a:bodyPr>
            <a:lstStyle/>
            <a:p>
              <a:r>
                <a:rPr kumimoji="1" lang="ja-JP" altLang="en-US" sz="2400" dirty="0" smtClean="0">
                  <a:solidFill>
                    <a:srgbClr val="FF33CC"/>
                  </a:solidFill>
                </a:rPr>
                <a:t>③人と人との絆</a:t>
              </a:r>
              <a:endParaRPr kumimoji="1" lang="ja-JP" altLang="en-US" sz="2400" dirty="0">
                <a:solidFill>
                  <a:srgbClr val="FF33CC"/>
                </a:solidFill>
              </a:endParaRPr>
            </a:p>
          </p:txBody>
        </p:sp>
        <p:sp>
          <p:nvSpPr>
            <p:cNvPr id="87" name="下矢印 86"/>
            <p:cNvSpPr/>
            <p:nvPr/>
          </p:nvSpPr>
          <p:spPr>
            <a:xfrm>
              <a:off x="6741687" y="2309835"/>
              <a:ext cx="281957" cy="439155"/>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rgbClr val="FF33CC"/>
                </a:solidFill>
              </a:endParaRPr>
            </a:p>
          </p:txBody>
        </p:sp>
      </p:grpSp>
      <p:sp>
        <p:nvSpPr>
          <p:cNvPr id="36" name="Rectangle 238"/>
          <p:cNvSpPr>
            <a:spLocks noChangeAspect="1" noChangeArrowheads="1"/>
          </p:cNvSpPr>
          <p:nvPr/>
        </p:nvSpPr>
        <p:spPr bwMode="auto">
          <a:xfrm>
            <a:off x="6702763" y="4026965"/>
            <a:ext cx="20566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ja-JP" altLang="en-US" sz="2400" dirty="0">
                <a:solidFill>
                  <a:srgbClr val="0000FF"/>
                </a:solidFill>
                <a:latin typeface="ＭＳ Ｐゴシック" pitchFamily="50" charset="-128"/>
              </a:rPr>
              <a:t>健康を</a:t>
            </a:r>
            <a:r>
              <a:rPr lang="ja-JP" altLang="en-US" sz="2400" dirty="0" smtClean="0">
                <a:solidFill>
                  <a:srgbClr val="0000FF"/>
                </a:solidFill>
                <a:latin typeface="ＭＳ Ｐゴシック" pitchFamily="50" charset="-128"/>
              </a:rPr>
              <a:t>支援する</a:t>
            </a:r>
            <a:endParaRPr lang="ja-JP" altLang="en-US" sz="2400" dirty="0">
              <a:solidFill>
                <a:srgbClr val="0000FF"/>
              </a:solidFill>
              <a:latin typeface="Century" pitchFamily="18" charset="0"/>
              <a:ea typeface="ＭＳ 明朝" pitchFamily="17" charset="-128"/>
            </a:endParaRPr>
          </a:p>
        </p:txBody>
      </p:sp>
      <p:sp>
        <p:nvSpPr>
          <p:cNvPr id="38" name="Rectangle 241"/>
          <p:cNvSpPr>
            <a:spLocks noChangeAspect="1" noChangeArrowheads="1"/>
          </p:cNvSpPr>
          <p:nvPr/>
        </p:nvSpPr>
        <p:spPr bwMode="auto">
          <a:xfrm>
            <a:off x="6697763" y="4436238"/>
            <a:ext cx="13208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ja-JP" altLang="en-US" sz="2400" dirty="0" smtClean="0">
                <a:solidFill>
                  <a:srgbClr val="0000FF"/>
                </a:solidFill>
                <a:latin typeface="ＭＳ Ｐゴシック" pitchFamily="50" charset="-128"/>
              </a:rPr>
              <a:t>環境づくり</a:t>
            </a:r>
            <a:endParaRPr lang="ja-JP" altLang="en-US" sz="2400" dirty="0">
              <a:solidFill>
                <a:srgbClr val="0000FF"/>
              </a:solidFill>
              <a:latin typeface="Century" pitchFamily="18" charset="0"/>
              <a:ea typeface="ＭＳ 明朝" pitchFamily="17" charset="-128"/>
            </a:endParaRPr>
          </a:p>
        </p:txBody>
      </p:sp>
      <p:grpSp>
        <p:nvGrpSpPr>
          <p:cNvPr id="73" name="グループ化 72"/>
          <p:cNvGrpSpPr/>
          <p:nvPr/>
        </p:nvGrpSpPr>
        <p:grpSpPr>
          <a:xfrm>
            <a:off x="5352084" y="4776763"/>
            <a:ext cx="3841116" cy="2110554"/>
            <a:chOff x="5352084" y="4776763"/>
            <a:chExt cx="3841116" cy="2110554"/>
          </a:xfrm>
        </p:grpSpPr>
        <p:sp>
          <p:nvSpPr>
            <p:cNvPr id="39" name="Rectangle 243"/>
            <p:cNvSpPr>
              <a:spLocks noChangeAspect="1" noChangeArrowheads="1"/>
            </p:cNvSpPr>
            <p:nvPr/>
          </p:nvSpPr>
          <p:spPr bwMode="auto">
            <a:xfrm>
              <a:off x="6657938" y="4776763"/>
              <a:ext cx="812995" cy="26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3200"/>
            </a:p>
          </p:txBody>
        </p:sp>
        <p:sp>
          <p:nvSpPr>
            <p:cNvPr id="75" name="テキスト ボックス 74"/>
            <p:cNvSpPr txBox="1"/>
            <p:nvPr/>
          </p:nvSpPr>
          <p:spPr>
            <a:xfrm>
              <a:off x="6300192" y="5299512"/>
              <a:ext cx="2408032" cy="707886"/>
            </a:xfrm>
            <a:prstGeom prst="rect">
              <a:avLst/>
            </a:prstGeom>
            <a:noFill/>
          </p:spPr>
          <p:txBody>
            <a:bodyPr wrap="none" rtlCol="0">
              <a:spAutoFit/>
            </a:bodyPr>
            <a:lstStyle/>
            <a:p>
              <a:r>
                <a:rPr kumimoji="1" lang="ja-JP" altLang="en-US" sz="2000" dirty="0" smtClean="0">
                  <a:solidFill>
                    <a:srgbClr val="FF33CC"/>
                  </a:solidFill>
                </a:rPr>
                <a:t>安心して外出（治安）</a:t>
              </a:r>
              <a:endParaRPr kumimoji="1" lang="en-US" altLang="ja-JP" sz="2000" dirty="0" smtClean="0">
                <a:solidFill>
                  <a:srgbClr val="FF33CC"/>
                </a:solidFill>
              </a:endParaRPr>
            </a:p>
            <a:p>
              <a:r>
                <a:rPr lang="ja-JP" altLang="en-US" sz="2000" dirty="0">
                  <a:solidFill>
                    <a:srgbClr val="FF33CC"/>
                  </a:solidFill>
                </a:rPr>
                <a:t>効率的</a:t>
              </a:r>
              <a:r>
                <a:rPr lang="ja-JP" altLang="en-US" sz="2000" dirty="0" smtClean="0">
                  <a:solidFill>
                    <a:srgbClr val="FF33CC"/>
                  </a:solidFill>
                </a:rPr>
                <a:t>な</a:t>
              </a:r>
              <a:r>
                <a:rPr lang="ja-JP" altLang="en-US" sz="2000" dirty="0">
                  <a:solidFill>
                    <a:srgbClr val="FF33CC"/>
                  </a:solidFill>
                </a:rPr>
                <a:t>行政運営</a:t>
              </a:r>
              <a:endParaRPr kumimoji="1" lang="ja-JP" altLang="en-US" sz="2000" dirty="0">
                <a:solidFill>
                  <a:srgbClr val="FF33CC"/>
                </a:solidFill>
              </a:endParaRPr>
            </a:p>
          </p:txBody>
        </p:sp>
        <p:sp>
          <p:nvSpPr>
            <p:cNvPr id="78" name="下矢印 77"/>
            <p:cNvSpPr/>
            <p:nvPr/>
          </p:nvSpPr>
          <p:spPr>
            <a:xfrm flipV="1">
              <a:off x="7308304" y="4865738"/>
              <a:ext cx="281957" cy="439155"/>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rgbClr val="FF33CC"/>
                </a:solidFill>
              </a:endParaRPr>
            </a:p>
          </p:txBody>
        </p:sp>
        <p:sp>
          <p:nvSpPr>
            <p:cNvPr id="84" name="下矢印 83"/>
            <p:cNvSpPr/>
            <p:nvPr/>
          </p:nvSpPr>
          <p:spPr>
            <a:xfrm flipV="1">
              <a:off x="7308304" y="5994907"/>
              <a:ext cx="281957" cy="439155"/>
            </a:xfrm>
            <a:prstGeom prst="down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rgbClr val="FF33CC"/>
                </a:solidFill>
              </a:endParaRPr>
            </a:p>
          </p:txBody>
        </p:sp>
        <p:sp>
          <p:nvSpPr>
            <p:cNvPr id="2" name="テキスト ボックス 1"/>
            <p:cNvSpPr txBox="1"/>
            <p:nvPr/>
          </p:nvSpPr>
          <p:spPr>
            <a:xfrm>
              <a:off x="5352084" y="6425652"/>
              <a:ext cx="3841116" cy="461665"/>
            </a:xfrm>
            <a:prstGeom prst="rect">
              <a:avLst/>
            </a:prstGeom>
            <a:noFill/>
          </p:spPr>
          <p:txBody>
            <a:bodyPr wrap="none" rtlCol="0">
              <a:spAutoFit/>
            </a:bodyPr>
            <a:lstStyle/>
            <a:p>
              <a:r>
                <a:rPr kumimoji="1" lang="ja-JP" altLang="en-US" sz="2400" dirty="0" smtClean="0">
                  <a:solidFill>
                    <a:srgbClr val="FF33CC"/>
                  </a:solidFill>
                </a:rPr>
                <a:t>ソーシャルキャピタルの醸成</a:t>
              </a:r>
              <a:endParaRPr kumimoji="1" lang="ja-JP" altLang="en-US" sz="2400" dirty="0">
                <a:solidFill>
                  <a:srgbClr val="FF33CC"/>
                </a:solidFill>
              </a:endParaRPr>
            </a:p>
          </p:txBody>
        </p:sp>
      </p:grpSp>
      <p:sp>
        <p:nvSpPr>
          <p:cNvPr id="3" name="テキスト ボックス 2"/>
          <p:cNvSpPr txBox="1"/>
          <p:nvPr/>
        </p:nvSpPr>
        <p:spPr>
          <a:xfrm>
            <a:off x="195942" y="5442854"/>
            <a:ext cx="5138057" cy="1384995"/>
          </a:xfrm>
          <a:prstGeom prst="rect">
            <a:avLst/>
          </a:prstGeom>
          <a:noFill/>
        </p:spPr>
        <p:txBody>
          <a:bodyPr wrap="square" rtlCol="0">
            <a:spAutoFit/>
          </a:bodyPr>
          <a:lstStyle/>
          <a:p>
            <a:r>
              <a:rPr kumimoji="1" lang="ja-JP" altLang="en-US" sz="2800" dirty="0" smtClean="0">
                <a:solidFill>
                  <a:schemeClr val="tx1">
                    <a:lumMod val="75000"/>
                    <a:lumOff val="25000"/>
                  </a:schemeClr>
                </a:solidFill>
                <a:effectLst>
                  <a:outerShdw blurRad="38100" dist="38100" dir="2700000" algn="tl">
                    <a:srgbClr val="000000">
                      <a:alpha val="43137"/>
                    </a:srgbClr>
                  </a:outerShdw>
                </a:effectLst>
              </a:rPr>
              <a:t>ソーシャルキャピタルを醸成することで，健康で豊かな人生を送りやすいまちに</a:t>
            </a:r>
            <a:endParaRPr kumimoji="1" lang="en-US" altLang="ja-JP" sz="2800" dirty="0" smtClean="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61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5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2"/>
            <a:ext cx="8229600" cy="1143000"/>
          </a:xfrm>
        </p:spPr>
        <p:txBody>
          <a:bodyPr>
            <a:normAutofit/>
          </a:bodyPr>
          <a:lstStyle/>
          <a:p>
            <a:r>
              <a:rPr kumimoji="1" lang="ja-JP" altLang="en-US" sz="3600" dirty="0" smtClean="0">
                <a:solidFill>
                  <a:srgbClr val="FF0000"/>
                </a:solidFill>
              </a:rPr>
              <a:t>ヘルスプロモーションの実践のために</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901700"/>
            <a:ext cx="8229600" cy="5956300"/>
          </a:xfrm>
        </p:spPr>
        <p:txBody>
          <a:bodyPr>
            <a:normAutofit/>
          </a:bodyPr>
          <a:lstStyle/>
          <a:p>
            <a:pPr>
              <a:lnSpc>
                <a:spcPts val="3600"/>
              </a:lnSpc>
            </a:pPr>
            <a:r>
              <a:rPr lang="ja-JP" altLang="en-US" sz="2800" dirty="0">
                <a:solidFill>
                  <a:srgbClr val="0000FF"/>
                </a:solidFill>
              </a:rPr>
              <a:t>ソーシャル・キャピタルの醸成・活用の技術を確立することで，ヘルスプロモーションの実践を可能</a:t>
            </a:r>
            <a:r>
              <a:rPr lang="ja-JP" altLang="en-US" sz="2800" dirty="0" smtClean="0">
                <a:solidFill>
                  <a:srgbClr val="0000FF"/>
                </a:solidFill>
              </a:rPr>
              <a:t>に</a:t>
            </a:r>
            <a:endParaRPr lang="en-US" altLang="ja-JP" sz="2800" dirty="0" smtClean="0">
              <a:solidFill>
                <a:srgbClr val="0000FF"/>
              </a:solidFill>
            </a:endParaRPr>
          </a:p>
          <a:p>
            <a:pPr>
              <a:lnSpc>
                <a:spcPts val="3600"/>
              </a:lnSpc>
            </a:pPr>
            <a:r>
              <a:rPr lang="ja-JP" altLang="en-US" sz="2800" dirty="0">
                <a:solidFill>
                  <a:srgbClr val="0000FF"/>
                </a:solidFill>
              </a:rPr>
              <a:t>ソーシャル・</a:t>
            </a:r>
            <a:r>
              <a:rPr lang="ja-JP" altLang="en-US" sz="2800" dirty="0" smtClean="0">
                <a:solidFill>
                  <a:srgbClr val="0000FF"/>
                </a:solidFill>
              </a:rPr>
              <a:t>キャピタルの「測定」が可能になったことにより，これまでの住民組織との関わりや連携推進の取り組みの評価ができることになった。</a:t>
            </a:r>
            <a:endParaRPr lang="en-US" altLang="ja-JP" sz="2800" dirty="0" smtClean="0">
              <a:solidFill>
                <a:srgbClr val="0000FF"/>
              </a:solidFill>
            </a:endParaRPr>
          </a:p>
          <a:p>
            <a:pPr>
              <a:lnSpc>
                <a:spcPts val="3600"/>
              </a:lnSpc>
            </a:pPr>
            <a:r>
              <a:rPr lang="ja-JP" altLang="en-US" sz="2800" dirty="0">
                <a:solidFill>
                  <a:srgbClr val="0000FF"/>
                </a:solidFill>
              </a:rPr>
              <a:t>こうした評価に基づいて</a:t>
            </a:r>
            <a:r>
              <a:rPr lang="ja-JP" altLang="en-US" sz="2800" dirty="0" smtClean="0">
                <a:solidFill>
                  <a:srgbClr val="0000FF"/>
                </a:solidFill>
              </a:rPr>
              <a:t>，ソーシャル・キャピタルの効果的，効率的な醸成や活用に向けた働きかけについてのノウハウを確立することが可能になった。</a:t>
            </a:r>
            <a:endParaRPr lang="en-US" altLang="ja-JP" sz="2800" dirty="0" smtClean="0">
              <a:solidFill>
                <a:srgbClr val="0000FF"/>
              </a:solidFill>
            </a:endParaRPr>
          </a:p>
          <a:p>
            <a:pPr>
              <a:lnSpc>
                <a:spcPts val="3600"/>
              </a:lnSpc>
            </a:pPr>
            <a:r>
              <a:rPr lang="en-US" altLang="ja-JP" sz="2800" dirty="0" smtClean="0">
                <a:solidFill>
                  <a:srgbClr val="0000FF"/>
                </a:solidFill>
              </a:rPr>
              <a:t>1970</a:t>
            </a:r>
            <a:r>
              <a:rPr lang="ja-JP" altLang="en-US" sz="2800" dirty="0" smtClean="0">
                <a:solidFill>
                  <a:srgbClr val="0000FF"/>
                </a:solidFill>
              </a:rPr>
              <a:t>年代から</a:t>
            </a:r>
            <a:r>
              <a:rPr lang="en-US" altLang="ja-JP" sz="2800" dirty="0" smtClean="0">
                <a:solidFill>
                  <a:srgbClr val="0000FF"/>
                </a:solidFill>
              </a:rPr>
              <a:t>1980</a:t>
            </a:r>
            <a:r>
              <a:rPr lang="ja-JP" altLang="en-US" sz="2800" dirty="0" smtClean="0">
                <a:solidFill>
                  <a:srgbClr val="0000FF"/>
                </a:solidFill>
              </a:rPr>
              <a:t>年代に住民組織の育成・支援のノウハウを蓄積した保健師が定年を迎えている。</a:t>
            </a:r>
            <a:endParaRPr lang="en-US" altLang="ja-JP" sz="2800" dirty="0" smtClean="0">
              <a:solidFill>
                <a:srgbClr val="0000FF"/>
              </a:solidFill>
            </a:endParaRPr>
          </a:p>
          <a:p>
            <a:pPr>
              <a:lnSpc>
                <a:spcPts val="3600"/>
              </a:lnSpc>
            </a:pPr>
            <a:r>
              <a:rPr lang="ja-JP" altLang="en-US" sz="2800" dirty="0" smtClean="0">
                <a:solidFill>
                  <a:srgbClr val="0000FF"/>
                </a:solidFill>
              </a:rPr>
              <a:t>ソーシャル・キャピタルの醸成・活用にかかるノウハウを継承する最後のチャンス！</a:t>
            </a:r>
            <a:endParaRPr lang="en-US" altLang="ja-JP" sz="2800" dirty="0">
              <a:solidFill>
                <a:srgbClr val="0000FF"/>
              </a:solidFill>
            </a:endParaRPr>
          </a:p>
          <a:p>
            <a:pPr>
              <a:lnSpc>
                <a:spcPts val="3600"/>
              </a:lnSpc>
            </a:pPr>
            <a:endParaRPr kumimoji="1" lang="ja-JP" altLang="en-US" sz="2800" dirty="0"/>
          </a:p>
        </p:txBody>
      </p:sp>
    </p:spTree>
    <p:extLst>
      <p:ext uri="{BB962C8B-B14F-4D97-AF65-F5344CB8AC3E}">
        <p14:creationId xmlns:p14="http://schemas.microsoft.com/office/powerpoint/2010/main" val="113634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2185549901"/>
              </p:ext>
            </p:extLst>
          </p:nvPr>
        </p:nvGraphicFramePr>
        <p:xfrm>
          <a:off x="165100" y="1206500"/>
          <a:ext cx="8763000" cy="549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508000" y="292100"/>
            <a:ext cx="6357831" cy="646331"/>
          </a:xfrm>
          <a:prstGeom prst="rect">
            <a:avLst/>
          </a:prstGeom>
          <a:noFill/>
        </p:spPr>
        <p:txBody>
          <a:bodyPr wrap="none" rtlCol="0">
            <a:spAutoFit/>
          </a:bodyPr>
          <a:lstStyle/>
          <a:p>
            <a:r>
              <a:rPr kumimoji="1" lang="ja-JP" altLang="en-US" sz="3600" dirty="0" smtClean="0">
                <a:solidFill>
                  <a:srgbClr val="FF0000"/>
                </a:solidFill>
              </a:rPr>
              <a:t>ソーシャル・キャピタルの三要素</a:t>
            </a:r>
            <a:endParaRPr kumimoji="1" lang="en-US" altLang="ja-JP" sz="3600" dirty="0" smtClean="0">
              <a:solidFill>
                <a:srgbClr val="FF0000"/>
              </a:solidFill>
            </a:endParaRPr>
          </a:p>
        </p:txBody>
      </p:sp>
      <p:sp>
        <p:nvSpPr>
          <p:cNvPr id="4" name="テキスト ボックス 3"/>
          <p:cNvSpPr txBox="1"/>
          <p:nvPr/>
        </p:nvSpPr>
        <p:spPr>
          <a:xfrm>
            <a:off x="6680200" y="1130300"/>
            <a:ext cx="2307042" cy="461665"/>
          </a:xfrm>
          <a:prstGeom prst="rect">
            <a:avLst/>
          </a:prstGeom>
          <a:noFill/>
        </p:spPr>
        <p:txBody>
          <a:bodyPr wrap="none" rtlCol="0">
            <a:spAutoFit/>
          </a:bodyPr>
          <a:lstStyle/>
          <a:p>
            <a:r>
              <a:rPr kumimoji="1" lang="ja-JP" altLang="en-US" sz="2400" dirty="0" smtClean="0"/>
              <a:t>テキスト１ページ</a:t>
            </a:r>
            <a:endParaRPr kumimoji="1" lang="ja-JP" altLang="en-US" sz="2400" dirty="0"/>
          </a:p>
        </p:txBody>
      </p:sp>
      <p:sp>
        <p:nvSpPr>
          <p:cNvPr id="5" name="テキスト ボックス 4"/>
          <p:cNvSpPr txBox="1"/>
          <p:nvPr/>
        </p:nvSpPr>
        <p:spPr>
          <a:xfrm>
            <a:off x="-12700" y="2692400"/>
            <a:ext cx="3294492" cy="584775"/>
          </a:xfrm>
          <a:prstGeom prst="rect">
            <a:avLst/>
          </a:prstGeom>
          <a:noFill/>
        </p:spPr>
        <p:txBody>
          <a:bodyPr wrap="none" rtlCol="0">
            <a:spAutoFit/>
          </a:bodyPr>
          <a:lstStyle/>
          <a:p>
            <a:r>
              <a:rPr kumimoji="1" lang="ja-JP" altLang="en-US" sz="3200" dirty="0" smtClean="0">
                <a:solidFill>
                  <a:srgbClr val="0000FF"/>
                </a:solidFill>
              </a:rPr>
              <a:t>３つは相互に関連</a:t>
            </a:r>
            <a:endParaRPr kumimoji="1" lang="ja-JP" altLang="en-US" sz="3200" dirty="0">
              <a:solidFill>
                <a:srgbClr val="0000FF"/>
              </a:solidFill>
            </a:endParaRPr>
          </a:p>
        </p:txBody>
      </p:sp>
    </p:spTree>
    <p:extLst>
      <p:ext uri="{BB962C8B-B14F-4D97-AF65-F5344CB8AC3E}">
        <p14:creationId xmlns:p14="http://schemas.microsoft.com/office/powerpoint/2010/main" val="325314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938"/>
            <a:ext cx="8229600" cy="1143000"/>
          </a:xfrm>
        </p:spPr>
        <p:txBody>
          <a:bodyPr>
            <a:normAutofit/>
          </a:bodyPr>
          <a:lstStyle/>
          <a:p>
            <a:r>
              <a:rPr kumimoji="1" lang="ja-JP" altLang="en-US" sz="3600" dirty="0" smtClean="0">
                <a:solidFill>
                  <a:srgbClr val="FF0000"/>
                </a:solidFill>
              </a:rPr>
              <a:t>本日の講義の内容</a:t>
            </a:r>
            <a:endParaRPr kumimoji="1" lang="ja-JP" altLang="en-US" sz="3600" dirty="0">
              <a:solidFill>
                <a:srgbClr val="FF0000"/>
              </a:solidFill>
            </a:endParaRPr>
          </a:p>
        </p:txBody>
      </p:sp>
      <p:sp>
        <p:nvSpPr>
          <p:cNvPr id="3" name="コンテンツ プレースホルダー 2"/>
          <p:cNvSpPr>
            <a:spLocks noGrp="1"/>
          </p:cNvSpPr>
          <p:nvPr>
            <p:ph idx="1"/>
          </p:nvPr>
        </p:nvSpPr>
        <p:spPr>
          <a:xfrm>
            <a:off x="457200" y="927100"/>
            <a:ext cx="8597900" cy="5676900"/>
          </a:xfrm>
        </p:spPr>
        <p:txBody>
          <a:bodyPr>
            <a:noAutofit/>
          </a:bodyPr>
          <a:lstStyle/>
          <a:p>
            <a:pPr marL="514350" indent="-514350">
              <a:lnSpc>
                <a:spcPct val="120000"/>
              </a:lnSpc>
              <a:buFont typeface="+mj-ea"/>
              <a:buAutoNum type="circleNumDbPlain"/>
            </a:pPr>
            <a:r>
              <a:rPr lang="ja-JP" altLang="en-US" dirty="0">
                <a:solidFill>
                  <a:srgbClr val="0000FF"/>
                </a:solidFill>
              </a:rPr>
              <a:t>ソーシャル・キャピタルとは何か？</a:t>
            </a:r>
            <a:endParaRPr lang="en-US" altLang="ja-JP" dirty="0">
              <a:solidFill>
                <a:srgbClr val="0000FF"/>
              </a:solidFill>
            </a:endParaRPr>
          </a:p>
          <a:p>
            <a:pPr marL="514350" indent="-514350">
              <a:lnSpc>
                <a:spcPct val="120000"/>
              </a:lnSpc>
              <a:buFont typeface="+mj-ea"/>
              <a:buAutoNum type="circleNumDbPlain"/>
            </a:pPr>
            <a:r>
              <a:rPr lang="ja-JP" altLang="en-US" dirty="0">
                <a:solidFill>
                  <a:srgbClr val="FF33CC"/>
                </a:solidFill>
                <a:effectLst>
                  <a:outerShdw blurRad="38100" dist="38100" dir="2700000" algn="tl">
                    <a:srgbClr val="000000">
                      <a:alpha val="43137"/>
                    </a:srgbClr>
                  </a:outerShdw>
                </a:effectLst>
              </a:rPr>
              <a:t>ソーシャル・キャピタル</a:t>
            </a:r>
            <a:r>
              <a:rPr lang="ja-JP" altLang="en-US" dirty="0" smtClean="0">
                <a:solidFill>
                  <a:srgbClr val="FF33CC"/>
                </a:solidFill>
                <a:effectLst>
                  <a:outerShdw blurRad="38100" dist="38100" dir="2700000" algn="tl">
                    <a:srgbClr val="000000">
                      <a:alpha val="43137"/>
                    </a:srgbClr>
                  </a:outerShdw>
                </a:effectLst>
              </a:rPr>
              <a:t>の効用</a:t>
            </a:r>
            <a:endParaRPr lang="en-US" altLang="ja-JP" dirty="0" smtClean="0">
              <a:solidFill>
                <a:srgbClr val="FF33CC"/>
              </a:solidFill>
              <a:effectLst>
                <a:outerShdw blurRad="38100" dist="38100" dir="2700000" algn="tl">
                  <a:srgbClr val="000000">
                    <a:alpha val="43137"/>
                  </a:srgbClr>
                </a:outerShdw>
              </a:effectLst>
            </a:endParaRPr>
          </a:p>
          <a:p>
            <a:pPr marL="514350" indent="-514350">
              <a:lnSpc>
                <a:spcPct val="120000"/>
              </a:lnSpc>
              <a:buFont typeface="+mj-ea"/>
              <a:buAutoNum type="circleNumDbPlain"/>
            </a:pPr>
            <a:r>
              <a:rPr kumimoji="1" lang="ja-JP" altLang="en-US" dirty="0">
                <a:solidFill>
                  <a:srgbClr val="0000FF"/>
                </a:solidFill>
              </a:rPr>
              <a:t>ソーシャル・キャピタルの類型</a:t>
            </a:r>
            <a:r>
              <a:rPr kumimoji="1" lang="ja-JP" altLang="en-US" dirty="0" smtClean="0">
                <a:solidFill>
                  <a:srgbClr val="0000FF"/>
                </a:solidFill>
              </a:rPr>
              <a:t>と測定</a:t>
            </a:r>
            <a:endParaRPr kumimoji="1" lang="en-US" altLang="ja-JP" dirty="0" smtClean="0">
              <a:solidFill>
                <a:srgbClr val="0000FF"/>
              </a:solidFill>
            </a:endParaRPr>
          </a:p>
          <a:p>
            <a:pPr marL="514350" indent="-514350">
              <a:lnSpc>
                <a:spcPct val="120000"/>
              </a:lnSpc>
              <a:buFont typeface="+mj-ea"/>
              <a:buAutoNum type="circleNumDbPlain"/>
            </a:pPr>
            <a:r>
              <a:rPr lang="ja-JP" altLang="en-US" dirty="0">
                <a:solidFill>
                  <a:srgbClr val="0000FF"/>
                </a:solidFill>
              </a:rPr>
              <a:t>保健</a:t>
            </a:r>
            <a:r>
              <a:rPr lang="ja-JP" altLang="en-US" dirty="0" smtClean="0">
                <a:solidFill>
                  <a:srgbClr val="0000FF"/>
                </a:solidFill>
              </a:rPr>
              <a:t>活動におけるソーシャル・キャピタル</a:t>
            </a:r>
            <a:endParaRPr kumimoji="1" lang="en-US" altLang="ja-JP" dirty="0" smtClean="0">
              <a:solidFill>
                <a:srgbClr val="0000FF"/>
              </a:solidFill>
            </a:endParaRPr>
          </a:p>
          <a:p>
            <a:pPr marL="514350" indent="-514350">
              <a:lnSpc>
                <a:spcPct val="120000"/>
              </a:lnSpc>
              <a:buFont typeface="+mj-ea"/>
              <a:buAutoNum type="circleNumDbPlain"/>
            </a:pPr>
            <a:r>
              <a:rPr lang="ja-JP" altLang="en-US" dirty="0" smtClean="0">
                <a:solidFill>
                  <a:srgbClr val="0000FF"/>
                </a:solidFill>
              </a:rPr>
              <a:t>ソーシャル</a:t>
            </a:r>
            <a:r>
              <a:rPr lang="ja-JP" altLang="en-US" dirty="0">
                <a:solidFill>
                  <a:srgbClr val="0000FF"/>
                </a:solidFill>
              </a:rPr>
              <a:t>・キャピタルと住民</a:t>
            </a:r>
            <a:r>
              <a:rPr lang="ja-JP" altLang="en-US" dirty="0" smtClean="0">
                <a:solidFill>
                  <a:srgbClr val="0000FF"/>
                </a:solidFill>
              </a:rPr>
              <a:t>組織活動</a:t>
            </a:r>
            <a:endParaRPr lang="en-US" altLang="ja-JP" dirty="0" smtClean="0">
              <a:solidFill>
                <a:srgbClr val="0000FF"/>
              </a:solidFill>
            </a:endParaRPr>
          </a:p>
          <a:p>
            <a:pPr marL="514350" indent="-514350">
              <a:lnSpc>
                <a:spcPct val="120000"/>
              </a:lnSpc>
              <a:buFont typeface="+mj-ea"/>
              <a:buAutoNum type="circleNumDbPlain"/>
            </a:pPr>
            <a:r>
              <a:rPr lang="ja-JP" altLang="en-US" dirty="0">
                <a:solidFill>
                  <a:srgbClr val="0000FF"/>
                </a:solidFill>
              </a:rPr>
              <a:t>住民組織</a:t>
            </a:r>
            <a:r>
              <a:rPr lang="ja-JP" altLang="en-US" dirty="0" smtClean="0">
                <a:solidFill>
                  <a:srgbClr val="0000FF"/>
                </a:solidFill>
              </a:rPr>
              <a:t>と行政との関係</a:t>
            </a:r>
            <a:endParaRPr lang="en-US" altLang="ja-JP" dirty="0">
              <a:solidFill>
                <a:srgbClr val="0000FF"/>
              </a:solidFill>
            </a:endParaRPr>
          </a:p>
          <a:p>
            <a:pPr marL="514350" indent="-514350">
              <a:lnSpc>
                <a:spcPct val="120000"/>
              </a:lnSpc>
              <a:buFont typeface="+mj-ea"/>
              <a:buAutoNum type="circleNumDbPlain"/>
            </a:pPr>
            <a:r>
              <a:rPr lang="ja-JP" altLang="en-US" dirty="0" smtClean="0">
                <a:solidFill>
                  <a:srgbClr val="0000FF"/>
                </a:solidFill>
              </a:rPr>
              <a:t>ソーシャル</a:t>
            </a:r>
            <a:r>
              <a:rPr lang="ja-JP" altLang="en-US" dirty="0">
                <a:solidFill>
                  <a:srgbClr val="0000FF"/>
                </a:solidFill>
              </a:rPr>
              <a:t>・キャピタル</a:t>
            </a:r>
            <a:r>
              <a:rPr lang="ja-JP" altLang="en-US" dirty="0" smtClean="0">
                <a:solidFill>
                  <a:srgbClr val="0000FF"/>
                </a:solidFill>
              </a:rPr>
              <a:t>と</a:t>
            </a:r>
            <a:r>
              <a:rPr lang="ja-JP" altLang="en-US" dirty="0">
                <a:solidFill>
                  <a:srgbClr val="0000FF"/>
                </a:solidFill>
              </a:rPr>
              <a:t>ヘルスプロモーション</a:t>
            </a:r>
            <a:endParaRPr kumimoji="1" lang="ja-JP" altLang="en-US" dirty="0">
              <a:solidFill>
                <a:srgbClr val="0000FF"/>
              </a:solidFill>
            </a:endParaRPr>
          </a:p>
        </p:txBody>
      </p:sp>
    </p:spTree>
    <p:extLst>
      <p:ext uri="{BB962C8B-B14F-4D97-AF65-F5344CB8AC3E}">
        <p14:creationId xmlns:p14="http://schemas.microsoft.com/office/powerpoint/2010/main" val="466636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1143000"/>
          </a:xfrm>
        </p:spPr>
        <p:txBody>
          <a:bodyPr>
            <a:normAutofit/>
          </a:bodyPr>
          <a:lstStyle/>
          <a:p>
            <a:r>
              <a:rPr kumimoji="1" lang="ja-JP" altLang="en-US" sz="3600" dirty="0" smtClean="0">
                <a:solidFill>
                  <a:srgbClr val="FF0000"/>
                </a:solidFill>
              </a:rPr>
              <a:t>ソーシャル・キャピタルの効用</a:t>
            </a:r>
            <a:endParaRPr kumimoji="1" lang="ja-JP" altLang="en-US" sz="3600" dirty="0">
              <a:solidFill>
                <a:srgbClr val="FF0000"/>
              </a:solidFill>
            </a:endParaRPr>
          </a:p>
        </p:txBody>
      </p:sp>
      <p:grpSp>
        <p:nvGrpSpPr>
          <p:cNvPr id="47" name="グループ化 46"/>
          <p:cNvGrpSpPr/>
          <p:nvPr/>
        </p:nvGrpSpPr>
        <p:grpSpPr>
          <a:xfrm>
            <a:off x="539552" y="1478874"/>
            <a:ext cx="4464496" cy="5306038"/>
            <a:chOff x="539552" y="1517868"/>
            <a:chExt cx="3243040" cy="4560644"/>
          </a:xfrm>
        </p:grpSpPr>
        <p:sp>
          <p:nvSpPr>
            <p:cNvPr id="3" name="右矢印 2"/>
            <p:cNvSpPr/>
            <p:nvPr/>
          </p:nvSpPr>
          <p:spPr>
            <a:xfrm rot="16200000">
              <a:off x="77501" y="2306875"/>
              <a:ext cx="4167142" cy="3243040"/>
            </a:xfrm>
            <a:prstGeom prst="rightArrow">
              <a:avLst/>
            </a:prstGeom>
            <a:solidFill>
              <a:srgbClr val="FFB3E9"/>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grpSp>
          <p:nvGrpSpPr>
            <p:cNvPr id="4" name="グループ化 3"/>
            <p:cNvGrpSpPr/>
            <p:nvPr/>
          </p:nvGrpSpPr>
          <p:grpSpPr>
            <a:xfrm>
              <a:off x="1245090" y="3941122"/>
              <a:ext cx="1831965" cy="1358152"/>
              <a:chOff x="6505211" y="3711389"/>
              <a:chExt cx="1831965" cy="1358152"/>
            </a:xfrm>
          </p:grpSpPr>
          <p:sp>
            <p:nvSpPr>
              <p:cNvPr id="5" name="角丸四角形 4"/>
              <p:cNvSpPr/>
              <p:nvPr/>
            </p:nvSpPr>
            <p:spPr>
              <a:xfrm>
                <a:off x="6505211" y="3711389"/>
                <a:ext cx="1831965" cy="1358152"/>
              </a:xfrm>
              <a:prstGeom prst="roundRect">
                <a:avLst/>
              </a:prstGeom>
              <a:ln w="9525"/>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角丸四角形 5"/>
              <p:cNvSpPr/>
              <p:nvPr/>
            </p:nvSpPr>
            <p:spPr>
              <a:xfrm>
                <a:off x="6673617" y="3801394"/>
                <a:ext cx="1488748" cy="1192135"/>
              </a:xfrm>
              <a:prstGeom prst="rect">
                <a:avLst/>
              </a:prstGeom>
              <a:ln w="952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lvl="0" algn="ctr" defTabSz="1066800" rtl="0">
                  <a:lnSpc>
                    <a:spcPts val="2700"/>
                  </a:lnSpc>
                  <a:spcBef>
                    <a:spcPct val="0"/>
                  </a:spcBef>
                  <a:spcAft>
                    <a:spcPct val="35000"/>
                  </a:spcAft>
                </a:pPr>
                <a:r>
                  <a:rPr kumimoji="1" lang="ja-JP" altLang="en-US" sz="2800" kern="1200" dirty="0" smtClean="0">
                    <a:solidFill>
                      <a:srgbClr val="0000FF"/>
                    </a:solidFill>
                  </a:rPr>
                  <a:t>健康行動　</a:t>
                </a:r>
                <a:endParaRPr kumimoji="1" lang="en-US" altLang="ja-JP" sz="2800" kern="1200" dirty="0" smtClean="0">
                  <a:solidFill>
                    <a:srgbClr val="0000FF"/>
                  </a:solidFill>
                </a:endParaRPr>
              </a:p>
              <a:p>
                <a:pPr lvl="0" algn="ctr" defTabSz="1066800" rtl="0">
                  <a:lnSpc>
                    <a:spcPts val="2700"/>
                  </a:lnSpc>
                  <a:spcBef>
                    <a:spcPct val="0"/>
                  </a:spcBef>
                  <a:spcAft>
                    <a:spcPct val="35000"/>
                  </a:spcAft>
                </a:pPr>
                <a:r>
                  <a:rPr kumimoji="1" lang="ja-JP" altLang="en-US" sz="2800" kern="1200" dirty="0" smtClean="0">
                    <a:solidFill>
                      <a:srgbClr val="0000FF"/>
                    </a:solidFill>
                  </a:rPr>
                  <a:t>喫煙率</a:t>
                </a:r>
                <a:endParaRPr kumimoji="1" lang="en-US" altLang="ja-JP" sz="2800" kern="1200" dirty="0" smtClean="0">
                  <a:solidFill>
                    <a:srgbClr val="0000FF"/>
                  </a:solidFill>
                </a:endParaRPr>
              </a:p>
              <a:p>
                <a:pPr lvl="0" algn="ctr" defTabSz="1066800" rtl="0">
                  <a:lnSpc>
                    <a:spcPts val="2700"/>
                  </a:lnSpc>
                  <a:spcBef>
                    <a:spcPct val="0"/>
                  </a:spcBef>
                  <a:spcAft>
                    <a:spcPct val="35000"/>
                  </a:spcAft>
                </a:pPr>
                <a:r>
                  <a:rPr kumimoji="1" lang="ja-JP" altLang="en-US" sz="2800" kern="1200" dirty="0" smtClean="0">
                    <a:solidFill>
                      <a:srgbClr val="0000FF"/>
                    </a:solidFill>
                  </a:rPr>
                  <a:t>　運動習慣</a:t>
                </a:r>
                <a:endParaRPr lang="ja-JP" altLang="en-US" sz="2800" kern="1200" dirty="0">
                  <a:solidFill>
                    <a:srgbClr val="0000FF"/>
                  </a:solidFill>
                </a:endParaRPr>
              </a:p>
            </p:txBody>
          </p:sp>
        </p:grpSp>
        <p:grpSp>
          <p:nvGrpSpPr>
            <p:cNvPr id="7" name="グループ化 6"/>
            <p:cNvGrpSpPr/>
            <p:nvPr/>
          </p:nvGrpSpPr>
          <p:grpSpPr>
            <a:xfrm>
              <a:off x="1006724" y="3151864"/>
              <a:ext cx="2308697" cy="461354"/>
              <a:chOff x="6227466" y="2930229"/>
              <a:chExt cx="2308697" cy="461354"/>
            </a:xfrm>
          </p:grpSpPr>
          <p:sp>
            <p:nvSpPr>
              <p:cNvPr id="8" name="角丸四角形 7"/>
              <p:cNvSpPr/>
              <p:nvPr/>
            </p:nvSpPr>
            <p:spPr>
              <a:xfrm>
                <a:off x="6227466" y="2930229"/>
                <a:ext cx="2308697" cy="449954"/>
              </a:xfrm>
              <a:prstGeom prst="roundRect">
                <a:avLst/>
              </a:prstGeom>
              <a:ln w="9525"/>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角丸四角形 7"/>
              <p:cNvSpPr/>
              <p:nvPr/>
            </p:nvSpPr>
            <p:spPr>
              <a:xfrm>
                <a:off x="6339978" y="2972617"/>
                <a:ext cx="2083294" cy="418966"/>
              </a:xfrm>
              <a:prstGeom prst="rect">
                <a:avLst/>
              </a:prstGeom>
              <a:ln w="952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ja-JP" altLang="en-US" sz="2800" kern="1200" dirty="0" smtClean="0">
                    <a:solidFill>
                      <a:srgbClr val="0000FF"/>
                    </a:solidFill>
                  </a:rPr>
                  <a:t>自覚的健康度</a:t>
                </a:r>
                <a:endParaRPr lang="ja-JP" altLang="en-US" sz="2800" kern="1200" dirty="0">
                  <a:solidFill>
                    <a:srgbClr val="0000FF"/>
                  </a:solidFill>
                </a:endParaRPr>
              </a:p>
            </p:txBody>
          </p:sp>
        </p:grpSp>
        <p:grpSp>
          <p:nvGrpSpPr>
            <p:cNvPr id="10" name="グループ化 9"/>
            <p:cNvGrpSpPr/>
            <p:nvPr/>
          </p:nvGrpSpPr>
          <p:grpSpPr>
            <a:xfrm>
              <a:off x="1472622" y="2355878"/>
              <a:ext cx="1376900" cy="460231"/>
              <a:chOff x="6693364" y="2132534"/>
              <a:chExt cx="1376900" cy="460231"/>
            </a:xfrm>
          </p:grpSpPr>
          <p:sp>
            <p:nvSpPr>
              <p:cNvPr id="11" name="角丸四角形 10"/>
              <p:cNvSpPr/>
              <p:nvPr/>
            </p:nvSpPr>
            <p:spPr>
              <a:xfrm>
                <a:off x="6693364" y="2132534"/>
                <a:ext cx="1376900" cy="449954"/>
              </a:xfrm>
              <a:prstGeom prst="roundRect">
                <a:avLst/>
              </a:prstGeom>
              <a:ln w="9525"/>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角丸四角形 9"/>
              <p:cNvSpPr/>
              <p:nvPr/>
            </p:nvSpPr>
            <p:spPr>
              <a:xfrm>
                <a:off x="6789173" y="2160344"/>
                <a:ext cx="1242470" cy="432421"/>
              </a:xfrm>
              <a:prstGeom prst="rect">
                <a:avLst/>
              </a:prstGeom>
              <a:ln w="952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ja-JP" altLang="en-US" sz="2800" kern="1200" dirty="0" smtClean="0">
                    <a:solidFill>
                      <a:srgbClr val="0000FF"/>
                    </a:solidFill>
                  </a:rPr>
                  <a:t>自殺率</a:t>
                </a:r>
                <a:endParaRPr lang="ja-JP" altLang="en-US" sz="2800" kern="1200" dirty="0">
                  <a:solidFill>
                    <a:srgbClr val="0000FF"/>
                  </a:solidFill>
                </a:endParaRPr>
              </a:p>
            </p:txBody>
          </p:sp>
        </p:grpSp>
        <p:grpSp>
          <p:nvGrpSpPr>
            <p:cNvPr id="13" name="グループ化 12"/>
            <p:cNvGrpSpPr/>
            <p:nvPr/>
          </p:nvGrpSpPr>
          <p:grpSpPr>
            <a:xfrm>
              <a:off x="1230954" y="1517868"/>
              <a:ext cx="1860237" cy="585445"/>
              <a:chOff x="6451696" y="1288135"/>
              <a:chExt cx="1860237" cy="585445"/>
            </a:xfrm>
          </p:grpSpPr>
          <p:sp>
            <p:nvSpPr>
              <p:cNvPr id="14" name="角丸四角形 13"/>
              <p:cNvSpPr/>
              <p:nvPr/>
            </p:nvSpPr>
            <p:spPr>
              <a:xfrm>
                <a:off x="6451696" y="1288135"/>
                <a:ext cx="1860237" cy="459983"/>
              </a:xfrm>
              <a:prstGeom prst="roundRect">
                <a:avLst/>
              </a:prstGeom>
              <a:ln w="9525"/>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角丸四角形 11"/>
              <p:cNvSpPr/>
              <p:nvPr/>
            </p:nvSpPr>
            <p:spPr>
              <a:xfrm>
                <a:off x="6542507" y="1330642"/>
                <a:ext cx="1678615" cy="542938"/>
              </a:xfrm>
              <a:prstGeom prst="rect">
                <a:avLst/>
              </a:prstGeom>
              <a:ln w="952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0">
                  <a:lnSpc>
                    <a:spcPts val="1800"/>
                  </a:lnSpc>
                  <a:spcBef>
                    <a:spcPct val="0"/>
                  </a:spcBef>
                  <a:spcAft>
                    <a:spcPct val="35000"/>
                  </a:spcAft>
                </a:pPr>
                <a:r>
                  <a:rPr kumimoji="1" lang="ja-JP" altLang="en-US" sz="2800" kern="1200" dirty="0" smtClean="0">
                    <a:solidFill>
                      <a:srgbClr val="0000FF"/>
                    </a:solidFill>
                  </a:rPr>
                  <a:t>総死亡率</a:t>
                </a:r>
                <a:endParaRPr lang="ja-JP" altLang="en-US" sz="2800" kern="1200" dirty="0">
                  <a:solidFill>
                    <a:srgbClr val="0000FF"/>
                  </a:solidFill>
                </a:endParaRPr>
              </a:p>
            </p:txBody>
          </p:sp>
        </p:grpSp>
        <p:grpSp>
          <p:nvGrpSpPr>
            <p:cNvPr id="16" name="グループ化 15"/>
            <p:cNvGrpSpPr/>
            <p:nvPr/>
          </p:nvGrpSpPr>
          <p:grpSpPr>
            <a:xfrm>
              <a:off x="829167" y="5617158"/>
              <a:ext cx="2690912" cy="461354"/>
              <a:chOff x="6227466" y="2930229"/>
              <a:chExt cx="2332187" cy="461354"/>
            </a:xfrm>
          </p:grpSpPr>
          <p:sp>
            <p:nvSpPr>
              <p:cNvPr id="17" name="角丸四角形 16"/>
              <p:cNvSpPr/>
              <p:nvPr/>
            </p:nvSpPr>
            <p:spPr>
              <a:xfrm>
                <a:off x="6227466" y="2930229"/>
                <a:ext cx="2308697" cy="449954"/>
              </a:xfrm>
              <a:prstGeom prst="roundRect">
                <a:avLst/>
              </a:prstGeom>
              <a:solidFill>
                <a:srgbClr val="FFFF99"/>
              </a:solidFill>
              <a:ln w="9525"/>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角丸四角形 7"/>
              <p:cNvSpPr/>
              <p:nvPr/>
            </p:nvSpPr>
            <p:spPr>
              <a:xfrm>
                <a:off x="6248464" y="2972617"/>
                <a:ext cx="2311189" cy="418966"/>
              </a:xfrm>
              <a:prstGeom prst="rect">
                <a:avLst/>
              </a:prstGeom>
              <a:ln w="952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ja-JP" altLang="en-US" sz="2800" kern="1200" dirty="0" smtClean="0">
                    <a:solidFill>
                      <a:srgbClr val="0000FF"/>
                    </a:solidFill>
                  </a:rPr>
                  <a:t>ソーシャル・キャピタル</a:t>
                </a:r>
                <a:endParaRPr lang="ja-JP" altLang="en-US" sz="2800" kern="1200" dirty="0">
                  <a:solidFill>
                    <a:srgbClr val="0000FF"/>
                  </a:solidFill>
                </a:endParaRPr>
              </a:p>
            </p:txBody>
          </p:sp>
        </p:grpSp>
      </p:grpSp>
      <p:sp>
        <p:nvSpPr>
          <p:cNvPr id="48" name="テキスト ボックス 47"/>
          <p:cNvSpPr txBox="1"/>
          <p:nvPr/>
        </p:nvSpPr>
        <p:spPr>
          <a:xfrm>
            <a:off x="1464610" y="799537"/>
            <a:ext cx="2646878" cy="584775"/>
          </a:xfrm>
          <a:prstGeom prst="rect">
            <a:avLst/>
          </a:prstGeom>
          <a:noFill/>
        </p:spPr>
        <p:txBody>
          <a:bodyPr wrap="none" rtlCol="0">
            <a:spAutoFit/>
          </a:bodyPr>
          <a:lstStyle/>
          <a:p>
            <a:r>
              <a:rPr kumimoji="1" lang="ja-JP" altLang="en-US" sz="3200" dirty="0" smtClean="0">
                <a:solidFill>
                  <a:srgbClr val="FF33CC"/>
                </a:solidFill>
                <a:effectLst>
                  <a:outerShdw blurRad="38100" dist="38100" dir="2700000" algn="tl">
                    <a:srgbClr val="000000">
                      <a:alpha val="43137"/>
                    </a:srgbClr>
                  </a:outerShdw>
                </a:effectLst>
              </a:rPr>
              <a:t>健康面の効用</a:t>
            </a:r>
            <a:endParaRPr kumimoji="1" lang="ja-JP" altLang="en-US" sz="3200" dirty="0">
              <a:solidFill>
                <a:srgbClr val="FF33CC"/>
              </a:solidFill>
              <a:effectLst>
                <a:outerShdw blurRad="38100" dist="38100" dir="2700000" algn="tl">
                  <a:srgbClr val="000000">
                    <a:alpha val="43137"/>
                  </a:srgbClr>
                </a:outerShdw>
              </a:effectLst>
            </a:endParaRPr>
          </a:p>
        </p:txBody>
      </p:sp>
      <p:grpSp>
        <p:nvGrpSpPr>
          <p:cNvPr id="50" name="グループ化 49"/>
          <p:cNvGrpSpPr/>
          <p:nvPr/>
        </p:nvGrpSpPr>
        <p:grpSpPr>
          <a:xfrm>
            <a:off x="5352400" y="799537"/>
            <a:ext cx="3057247" cy="5985375"/>
            <a:chOff x="5352400" y="799537"/>
            <a:chExt cx="3057247" cy="5985375"/>
          </a:xfrm>
        </p:grpSpPr>
        <p:grpSp>
          <p:nvGrpSpPr>
            <p:cNvPr id="44" name="グループ化 43"/>
            <p:cNvGrpSpPr/>
            <p:nvPr/>
          </p:nvGrpSpPr>
          <p:grpSpPr>
            <a:xfrm>
              <a:off x="5583504" y="1528328"/>
              <a:ext cx="2633472" cy="539506"/>
              <a:chOff x="5148064" y="1340768"/>
              <a:chExt cx="2633472" cy="539506"/>
            </a:xfrm>
          </p:grpSpPr>
          <p:sp>
            <p:nvSpPr>
              <p:cNvPr id="19" name="角丸四角形 18"/>
              <p:cNvSpPr/>
              <p:nvPr/>
            </p:nvSpPr>
            <p:spPr>
              <a:xfrm>
                <a:off x="5148064" y="1340768"/>
                <a:ext cx="2633472" cy="539506"/>
              </a:xfrm>
              <a:prstGeom prst="roundRect">
                <a:avLst/>
              </a:prstGeom>
              <a:solidFill>
                <a:srgbClr val="FFFF99"/>
              </a:solidFill>
              <a:ln w="952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0" name="角丸四角形 4"/>
              <p:cNvSpPr/>
              <p:nvPr/>
            </p:nvSpPr>
            <p:spPr>
              <a:xfrm>
                <a:off x="5170648" y="1385125"/>
                <a:ext cx="2569703" cy="486832"/>
              </a:xfrm>
              <a:prstGeom prst="rect">
                <a:avLst/>
              </a:prstGeom>
              <a:noFill/>
              <a:ln w="9525"/>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kumimoji="1" lang="ja-JP" sz="2800" kern="1200" dirty="0" smtClean="0">
                    <a:solidFill>
                      <a:srgbClr val="0000FF"/>
                    </a:solidFill>
                  </a:rPr>
                  <a:t>行政効率</a:t>
                </a:r>
                <a:endParaRPr lang="ja-JP" sz="2800" kern="1200" dirty="0">
                  <a:solidFill>
                    <a:srgbClr val="0000FF"/>
                  </a:solidFill>
                </a:endParaRPr>
              </a:p>
            </p:txBody>
          </p:sp>
        </p:grpSp>
        <p:grpSp>
          <p:nvGrpSpPr>
            <p:cNvPr id="43" name="グループ化 42"/>
            <p:cNvGrpSpPr/>
            <p:nvPr/>
          </p:nvGrpSpPr>
          <p:grpSpPr>
            <a:xfrm>
              <a:off x="5583504" y="2117097"/>
              <a:ext cx="2633472" cy="539506"/>
              <a:chOff x="5148064" y="2097406"/>
              <a:chExt cx="2633472" cy="539506"/>
            </a:xfrm>
          </p:grpSpPr>
          <p:sp>
            <p:nvSpPr>
              <p:cNvPr id="21" name="角丸四角形 20"/>
              <p:cNvSpPr/>
              <p:nvPr/>
            </p:nvSpPr>
            <p:spPr>
              <a:xfrm>
                <a:off x="5148064" y="2097406"/>
                <a:ext cx="2633472" cy="539506"/>
              </a:xfrm>
              <a:prstGeom prst="roundRect">
                <a:avLst/>
              </a:prstGeom>
              <a:solidFill>
                <a:srgbClr val="FFFF99"/>
              </a:solidFill>
              <a:ln w="952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2" name="角丸四角形 6"/>
              <p:cNvSpPr/>
              <p:nvPr/>
            </p:nvSpPr>
            <p:spPr>
              <a:xfrm>
                <a:off x="5170648" y="2141763"/>
                <a:ext cx="2569703" cy="486832"/>
              </a:xfrm>
              <a:prstGeom prst="rect">
                <a:avLst/>
              </a:prstGeom>
              <a:noFill/>
              <a:ln w="9525"/>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ja-JP" altLang="en-US" sz="2800" kern="1200" dirty="0" smtClean="0">
                    <a:solidFill>
                      <a:srgbClr val="0000FF"/>
                    </a:solidFill>
                  </a:rPr>
                  <a:t>まちおこし</a:t>
                </a:r>
                <a:endParaRPr lang="ja-JP" sz="2800" kern="1200" dirty="0">
                  <a:solidFill>
                    <a:srgbClr val="0000FF"/>
                  </a:solidFill>
                </a:endParaRPr>
              </a:p>
            </p:txBody>
          </p:sp>
        </p:grpSp>
        <p:grpSp>
          <p:nvGrpSpPr>
            <p:cNvPr id="42" name="グループ化 41"/>
            <p:cNvGrpSpPr/>
            <p:nvPr/>
          </p:nvGrpSpPr>
          <p:grpSpPr>
            <a:xfrm>
              <a:off x="5583504" y="2705866"/>
              <a:ext cx="2633472" cy="539506"/>
              <a:chOff x="5148064" y="2672370"/>
              <a:chExt cx="2633472" cy="539506"/>
            </a:xfrm>
          </p:grpSpPr>
          <p:sp>
            <p:nvSpPr>
              <p:cNvPr id="23" name="角丸四角形 22"/>
              <p:cNvSpPr/>
              <p:nvPr/>
            </p:nvSpPr>
            <p:spPr>
              <a:xfrm>
                <a:off x="5148064" y="2672370"/>
                <a:ext cx="2633472" cy="539506"/>
              </a:xfrm>
              <a:prstGeom prst="roundRect">
                <a:avLst/>
              </a:prstGeom>
              <a:solidFill>
                <a:srgbClr val="FFFF99"/>
              </a:solidFill>
              <a:ln w="952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4" name="角丸四角形 8"/>
              <p:cNvSpPr/>
              <p:nvPr/>
            </p:nvSpPr>
            <p:spPr>
              <a:xfrm>
                <a:off x="5170648" y="2716727"/>
                <a:ext cx="2569703" cy="486832"/>
              </a:xfrm>
              <a:prstGeom prst="rect">
                <a:avLst/>
              </a:prstGeom>
              <a:noFill/>
              <a:ln w="9525"/>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kumimoji="1" lang="ja-JP" sz="2800" kern="1200" dirty="0" smtClean="0">
                    <a:solidFill>
                      <a:srgbClr val="0000FF"/>
                    </a:solidFill>
                  </a:rPr>
                  <a:t>防災対策</a:t>
                </a:r>
                <a:endParaRPr lang="ja-JP" sz="2800" kern="1200" dirty="0">
                  <a:solidFill>
                    <a:srgbClr val="0000FF"/>
                  </a:solidFill>
                </a:endParaRPr>
              </a:p>
            </p:txBody>
          </p:sp>
        </p:grpSp>
        <p:grpSp>
          <p:nvGrpSpPr>
            <p:cNvPr id="41" name="グループ化 40"/>
            <p:cNvGrpSpPr/>
            <p:nvPr/>
          </p:nvGrpSpPr>
          <p:grpSpPr>
            <a:xfrm>
              <a:off x="5583504" y="3294635"/>
              <a:ext cx="2633472" cy="539506"/>
              <a:chOff x="5148064" y="3158151"/>
              <a:chExt cx="2633472" cy="539506"/>
            </a:xfrm>
          </p:grpSpPr>
          <p:sp>
            <p:nvSpPr>
              <p:cNvPr id="25" name="角丸四角形 24"/>
              <p:cNvSpPr/>
              <p:nvPr/>
            </p:nvSpPr>
            <p:spPr>
              <a:xfrm>
                <a:off x="5148064" y="3158151"/>
                <a:ext cx="2633472" cy="539506"/>
              </a:xfrm>
              <a:prstGeom prst="roundRect">
                <a:avLst/>
              </a:prstGeom>
              <a:solidFill>
                <a:srgbClr val="FFFF99"/>
              </a:solidFill>
              <a:ln w="952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6" name="角丸四角形 10"/>
              <p:cNvSpPr/>
              <p:nvPr/>
            </p:nvSpPr>
            <p:spPr>
              <a:xfrm>
                <a:off x="5170648" y="3202508"/>
                <a:ext cx="2569703" cy="486832"/>
              </a:xfrm>
              <a:prstGeom prst="rect">
                <a:avLst/>
              </a:prstGeom>
              <a:noFill/>
              <a:ln w="9525"/>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kumimoji="1" lang="ja-JP" sz="2800" kern="1200" dirty="0" smtClean="0">
                    <a:solidFill>
                      <a:srgbClr val="0000FF"/>
                    </a:solidFill>
                  </a:rPr>
                  <a:t>治安・防犯</a:t>
                </a:r>
                <a:endParaRPr lang="ja-JP" sz="2800" kern="1200" dirty="0">
                  <a:solidFill>
                    <a:srgbClr val="0000FF"/>
                  </a:solidFill>
                </a:endParaRPr>
              </a:p>
            </p:txBody>
          </p:sp>
        </p:grpSp>
        <p:grpSp>
          <p:nvGrpSpPr>
            <p:cNvPr id="40" name="グループ化 39"/>
            <p:cNvGrpSpPr/>
            <p:nvPr/>
          </p:nvGrpSpPr>
          <p:grpSpPr>
            <a:xfrm>
              <a:off x="5583504" y="3883404"/>
              <a:ext cx="2633472" cy="539506"/>
              <a:chOff x="5148064" y="3643931"/>
              <a:chExt cx="2633472" cy="539506"/>
            </a:xfrm>
          </p:grpSpPr>
          <p:sp>
            <p:nvSpPr>
              <p:cNvPr id="27" name="角丸四角形 26"/>
              <p:cNvSpPr/>
              <p:nvPr/>
            </p:nvSpPr>
            <p:spPr>
              <a:xfrm>
                <a:off x="5148064" y="3643931"/>
                <a:ext cx="2633472" cy="539506"/>
              </a:xfrm>
              <a:prstGeom prst="roundRect">
                <a:avLst/>
              </a:prstGeom>
              <a:solidFill>
                <a:srgbClr val="FFFF99"/>
              </a:solidFill>
              <a:ln w="952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8" name="角丸四角形 12"/>
              <p:cNvSpPr/>
              <p:nvPr/>
            </p:nvSpPr>
            <p:spPr>
              <a:xfrm>
                <a:off x="5170648" y="3688288"/>
                <a:ext cx="2569703" cy="486832"/>
              </a:xfrm>
              <a:prstGeom prst="rect">
                <a:avLst/>
              </a:prstGeom>
              <a:noFill/>
              <a:ln w="9525"/>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kumimoji="1" lang="ja-JP" sz="2800" kern="1200" dirty="0" smtClean="0">
                    <a:solidFill>
                      <a:srgbClr val="0000FF"/>
                    </a:solidFill>
                  </a:rPr>
                  <a:t>子育て</a:t>
                </a:r>
                <a:endParaRPr lang="ja-JP" sz="2800" kern="1200" dirty="0">
                  <a:solidFill>
                    <a:srgbClr val="0000FF"/>
                  </a:solidFill>
                </a:endParaRPr>
              </a:p>
            </p:txBody>
          </p:sp>
        </p:grpSp>
        <p:grpSp>
          <p:nvGrpSpPr>
            <p:cNvPr id="39" name="グループ化 38"/>
            <p:cNvGrpSpPr/>
            <p:nvPr/>
          </p:nvGrpSpPr>
          <p:grpSpPr>
            <a:xfrm>
              <a:off x="5583504" y="4472173"/>
              <a:ext cx="2633472" cy="539506"/>
              <a:chOff x="5148064" y="4129712"/>
              <a:chExt cx="2633472" cy="539506"/>
            </a:xfrm>
          </p:grpSpPr>
          <p:sp>
            <p:nvSpPr>
              <p:cNvPr id="29" name="角丸四角形 28"/>
              <p:cNvSpPr/>
              <p:nvPr/>
            </p:nvSpPr>
            <p:spPr>
              <a:xfrm>
                <a:off x="5148064" y="4129712"/>
                <a:ext cx="2633472" cy="539506"/>
              </a:xfrm>
              <a:prstGeom prst="roundRect">
                <a:avLst/>
              </a:prstGeom>
              <a:solidFill>
                <a:srgbClr val="FFFF99"/>
              </a:solidFill>
              <a:ln w="952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30" name="角丸四角形 14"/>
              <p:cNvSpPr/>
              <p:nvPr/>
            </p:nvSpPr>
            <p:spPr>
              <a:xfrm>
                <a:off x="5170648" y="4174069"/>
                <a:ext cx="2569703" cy="486832"/>
              </a:xfrm>
              <a:prstGeom prst="rect">
                <a:avLst/>
              </a:prstGeom>
              <a:noFill/>
              <a:ln w="9525"/>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kumimoji="1" lang="ja-JP" sz="2800" kern="1200" dirty="0" smtClean="0">
                    <a:solidFill>
                      <a:srgbClr val="0000FF"/>
                    </a:solidFill>
                  </a:rPr>
                  <a:t>教</a:t>
                </a:r>
                <a:r>
                  <a:rPr kumimoji="1" lang="ja-JP" altLang="en-US" sz="2800" kern="1200" dirty="0" smtClean="0">
                    <a:solidFill>
                      <a:srgbClr val="0000FF"/>
                    </a:solidFill>
                  </a:rPr>
                  <a:t>　</a:t>
                </a:r>
                <a:r>
                  <a:rPr kumimoji="1" lang="ja-JP" sz="2800" kern="1200" dirty="0" smtClean="0">
                    <a:solidFill>
                      <a:srgbClr val="0000FF"/>
                    </a:solidFill>
                  </a:rPr>
                  <a:t>育</a:t>
                </a:r>
                <a:endParaRPr lang="ja-JP" sz="2800" kern="1200" dirty="0">
                  <a:solidFill>
                    <a:srgbClr val="0000FF"/>
                  </a:solidFill>
                </a:endParaRPr>
              </a:p>
            </p:txBody>
          </p:sp>
        </p:grpSp>
        <p:grpSp>
          <p:nvGrpSpPr>
            <p:cNvPr id="38" name="グループ化 37"/>
            <p:cNvGrpSpPr/>
            <p:nvPr/>
          </p:nvGrpSpPr>
          <p:grpSpPr>
            <a:xfrm>
              <a:off x="5583504" y="5060942"/>
              <a:ext cx="2633472" cy="539506"/>
              <a:chOff x="5148064" y="4615493"/>
              <a:chExt cx="2633472" cy="539506"/>
            </a:xfrm>
          </p:grpSpPr>
          <p:sp>
            <p:nvSpPr>
              <p:cNvPr id="31" name="角丸四角形 30"/>
              <p:cNvSpPr/>
              <p:nvPr/>
            </p:nvSpPr>
            <p:spPr>
              <a:xfrm>
                <a:off x="5148064" y="4615493"/>
                <a:ext cx="2633472" cy="539506"/>
              </a:xfrm>
              <a:prstGeom prst="roundRect">
                <a:avLst/>
              </a:prstGeom>
              <a:solidFill>
                <a:srgbClr val="FFFF99"/>
              </a:solidFill>
              <a:ln w="952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32" name="角丸四角形 16"/>
              <p:cNvSpPr/>
              <p:nvPr/>
            </p:nvSpPr>
            <p:spPr>
              <a:xfrm>
                <a:off x="5170648" y="4659850"/>
                <a:ext cx="2569703" cy="486832"/>
              </a:xfrm>
              <a:prstGeom prst="rect">
                <a:avLst/>
              </a:prstGeom>
              <a:noFill/>
              <a:ln w="9525"/>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kumimoji="1" lang="ja-JP" sz="2800" kern="1200" dirty="0" smtClean="0">
                    <a:solidFill>
                      <a:srgbClr val="0000FF"/>
                    </a:solidFill>
                  </a:rPr>
                  <a:t>就</a:t>
                </a:r>
                <a:r>
                  <a:rPr kumimoji="1" lang="ja-JP" altLang="en-US" sz="2800" kern="1200" dirty="0" smtClean="0">
                    <a:solidFill>
                      <a:srgbClr val="0000FF"/>
                    </a:solidFill>
                  </a:rPr>
                  <a:t>　</a:t>
                </a:r>
                <a:r>
                  <a:rPr kumimoji="1" lang="ja-JP" sz="2800" kern="1200" dirty="0" smtClean="0">
                    <a:solidFill>
                      <a:srgbClr val="0000FF"/>
                    </a:solidFill>
                  </a:rPr>
                  <a:t>労</a:t>
                </a:r>
                <a:endParaRPr lang="ja-JP" sz="2800" kern="1200" dirty="0">
                  <a:solidFill>
                    <a:srgbClr val="0000FF"/>
                  </a:solidFill>
                </a:endParaRPr>
              </a:p>
            </p:txBody>
          </p:sp>
        </p:grpSp>
        <p:grpSp>
          <p:nvGrpSpPr>
            <p:cNvPr id="37" name="グループ化 36"/>
            <p:cNvGrpSpPr/>
            <p:nvPr/>
          </p:nvGrpSpPr>
          <p:grpSpPr>
            <a:xfrm>
              <a:off x="5583504" y="5649711"/>
              <a:ext cx="2633472" cy="546434"/>
              <a:chOff x="5148064" y="5402846"/>
              <a:chExt cx="2633472" cy="546434"/>
            </a:xfrm>
          </p:grpSpPr>
          <p:sp>
            <p:nvSpPr>
              <p:cNvPr id="33" name="角丸四角形 32"/>
              <p:cNvSpPr/>
              <p:nvPr/>
            </p:nvSpPr>
            <p:spPr>
              <a:xfrm>
                <a:off x="5148064" y="5402846"/>
                <a:ext cx="2633472" cy="539506"/>
              </a:xfrm>
              <a:prstGeom prst="roundRect">
                <a:avLst/>
              </a:prstGeom>
              <a:solidFill>
                <a:srgbClr val="FFFF99"/>
              </a:solidFill>
              <a:ln w="952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34" name="角丸四角形 18"/>
              <p:cNvSpPr/>
              <p:nvPr/>
            </p:nvSpPr>
            <p:spPr>
              <a:xfrm>
                <a:off x="5170648" y="5462448"/>
                <a:ext cx="2569703" cy="486832"/>
              </a:xfrm>
              <a:prstGeom prst="rect">
                <a:avLst/>
              </a:prstGeom>
              <a:noFill/>
              <a:ln w="9525"/>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kumimoji="1" lang="ja-JP" sz="2800" kern="1200" dirty="0" smtClean="0">
                    <a:solidFill>
                      <a:srgbClr val="0000FF"/>
                    </a:solidFill>
                  </a:rPr>
                  <a:t>経済成長</a:t>
                </a:r>
                <a:endParaRPr lang="ja-JP" sz="2800" kern="1200" dirty="0">
                  <a:solidFill>
                    <a:srgbClr val="0000FF"/>
                  </a:solidFill>
                </a:endParaRPr>
              </a:p>
            </p:txBody>
          </p:sp>
        </p:grpSp>
        <p:grpSp>
          <p:nvGrpSpPr>
            <p:cNvPr id="46" name="グループ化 45"/>
            <p:cNvGrpSpPr/>
            <p:nvPr/>
          </p:nvGrpSpPr>
          <p:grpSpPr>
            <a:xfrm>
              <a:off x="5583504" y="6245406"/>
              <a:ext cx="2633472" cy="539506"/>
              <a:chOff x="5148064" y="6057846"/>
              <a:chExt cx="2633472" cy="539506"/>
            </a:xfrm>
          </p:grpSpPr>
          <p:sp>
            <p:nvSpPr>
              <p:cNvPr id="35" name="角丸四角形 34"/>
              <p:cNvSpPr/>
              <p:nvPr/>
            </p:nvSpPr>
            <p:spPr>
              <a:xfrm>
                <a:off x="5148064" y="6057846"/>
                <a:ext cx="2633472" cy="539506"/>
              </a:xfrm>
              <a:prstGeom prst="roundRect">
                <a:avLst/>
              </a:prstGeom>
              <a:solidFill>
                <a:srgbClr val="FFFF99"/>
              </a:solidFill>
              <a:ln w="952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endParaRPr lang="ja-JP" altLang="en-US" sz="2800" dirty="0">
                  <a:solidFill>
                    <a:srgbClr val="0000FF"/>
                  </a:solidFill>
                </a:endParaRPr>
              </a:p>
            </p:txBody>
          </p:sp>
          <p:sp>
            <p:nvSpPr>
              <p:cNvPr id="45" name="テキスト ボックス 44"/>
              <p:cNvSpPr txBox="1"/>
              <p:nvPr/>
            </p:nvSpPr>
            <p:spPr>
              <a:xfrm>
                <a:off x="5687347" y="6074132"/>
                <a:ext cx="1620957" cy="523220"/>
              </a:xfrm>
              <a:prstGeom prst="rect">
                <a:avLst/>
              </a:prstGeom>
              <a:noFill/>
            </p:spPr>
            <p:txBody>
              <a:bodyPr wrap="none" rtlCol="0">
                <a:spAutoFit/>
              </a:bodyPr>
              <a:lstStyle/>
              <a:p>
                <a:r>
                  <a:rPr kumimoji="1" lang="ja-JP" altLang="en-US" sz="2800" dirty="0" smtClean="0">
                    <a:solidFill>
                      <a:srgbClr val="0000FF"/>
                    </a:solidFill>
                  </a:rPr>
                  <a:t>技術革新</a:t>
                </a:r>
                <a:endParaRPr kumimoji="1" lang="ja-JP" altLang="en-US" sz="2800" dirty="0">
                  <a:solidFill>
                    <a:srgbClr val="0000FF"/>
                  </a:solidFill>
                </a:endParaRPr>
              </a:p>
            </p:txBody>
          </p:sp>
        </p:grpSp>
        <p:sp>
          <p:nvSpPr>
            <p:cNvPr id="49" name="テキスト ボックス 48"/>
            <p:cNvSpPr txBox="1"/>
            <p:nvPr/>
          </p:nvSpPr>
          <p:spPr>
            <a:xfrm>
              <a:off x="5352400" y="799537"/>
              <a:ext cx="3057247" cy="584775"/>
            </a:xfrm>
            <a:prstGeom prst="rect">
              <a:avLst/>
            </a:prstGeom>
            <a:noFill/>
          </p:spPr>
          <p:txBody>
            <a:bodyPr wrap="none" rtlCol="0">
              <a:spAutoFit/>
            </a:bodyPr>
            <a:lstStyle/>
            <a:p>
              <a:r>
                <a:rPr kumimoji="1" lang="ja-JP" altLang="en-US" sz="3200" dirty="0" smtClean="0">
                  <a:solidFill>
                    <a:srgbClr val="FF33CC"/>
                  </a:solidFill>
                  <a:effectLst>
                    <a:outerShdw blurRad="38100" dist="38100" dir="2700000" algn="tl">
                      <a:srgbClr val="000000">
                        <a:alpha val="43137"/>
                      </a:srgbClr>
                    </a:outerShdw>
                  </a:effectLst>
                </a:rPr>
                <a:t>健康以外の効用</a:t>
              </a:r>
              <a:endParaRPr kumimoji="1" lang="ja-JP" altLang="en-US" sz="3200" dirty="0">
                <a:solidFill>
                  <a:srgbClr val="FF33CC"/>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17973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p:cNvSpPr/>
          <p:nvPr/>
        </p:nvSpPr>
        <p:spPr>
          <a:xfrm>
            <a:off x="1224610" y="1068324"/>
            <a:ext cx="7081114" cy="5003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 name="直線コネクタ 3"/>
          <p:cNvCxnSpPr/>
          <p:nvPr/>
        </p:nvCxnSpPr>
        <p:spPr>
          <a:xfrm>
            <a:off x="1219020" y="6082342"/>
            <a:ext cx="7092193" cy="26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219012" y="1079021"/>
            <a:ext cx="0" cy="50033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216145" y="5121946"/>
            <a:ext cx="7092193" cy="2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216145" y="4180948"/>
            <a:ext cx="7092193" cy="2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216145" y="3239950"/>
            <a:ext cx="7092193" cy="2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216145" y="2298952"/>
            <a:ext cx="7092193" cy="2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216145" y="1357954"/>
            <a:ext cx="7092193" cy="268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277142" y="1076153"/>
            <a:ext cx="0" cy="50033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342217" y="1076153"/>
            <a:ext cx="0" cy="50033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407292" y="1076153"/>
            <a:ext cx="0" cy="50033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472367" y="1076153"/>
            <a:ext cx="0" cy="50033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537442" y="1076153"/>
            <a:ext cx="0" cy="50033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602516" y="1076153"/>
            <a:ext cx="0" cy="50033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63304" y="1191166"/>
            <a:ext cx="498855" cy="369332"/>
          </a:xfrm>
          <a:prstGeom prst="rect">
            <a:avLst/>
          </a:prstGeom>
          <a:noFill/>
        </p:spPr>
        <p:txBody>
          <a:bodyPr wrap="none" rtlCol="0">
            <a:spAutoFit/>
          </a:bodyPr>
          <a:lstStyle/>
          <a:p>
            <a:r>
              <a:rPr kumimoji="1" lang="ja-JP" altLang="en-US" dirty="0" smtClean="0"/>
              <a:t>８２</a:t>
            </a:r>
            <a:endParaRPr kumimoji="1" lang="ja-JP" altLang="en-US" dirty="0"/>
          </a:p>
        </p:txBody>
      </p:sp>
      <p:sp>
        <p:nvSpPr>
          <p:cNvPr id="24" name="テキスト ボックス 23"/>
          <p:cNvSpPr txBox="1"/>
          <p:nvPr/>
        </p:nvSpPr>
        <p:spPr>
          <a:xfrm>
            <a:off x="663304" y="2094064"/>
            <a:ext cx="498855" cy="369332"/>
          </a:xfrm>
          <a:prstGeom prst="rect">
            <a:avLst/>
          </a:prstGeom>
          <a:noFill/>
        </p:spPr>
        <p:txBody>
          <a:bodyPr wrap="none" rtlCol="0">
            <a:spAutoFit/>
          </a:bodyPr>
          <a:lstStyle/>
          <a:p>
            <a:r>
              <a:rPr kumimoji="1" lang="ja-JP" altLang="en-US" dirty="0" smtClean="0"/>
              <a:t>８０</a:t>
            </a:r>
            <a:endParaRPr kumimoji="1" lang="ja-JP" altLang="en-US" dirty="0"/>
          </a:p>
        </p:txBody>
      </p:sp>
      <p:sp>
        <p:nvSpPr>
          <p:cNvPr id="25" name="テキスト ボックス 24"/>
          <p:cNvSpPr txBox="1"/>
          <p:nvPr/>
        </p:nvSpPr>
        <p:spPr>
          <a:xfrm>
            <a:off x="663304" y="3022841"/>
            <a:ext cx="498855" cy="369332"/>
          </a:xfrm>
          <a:prstGeom prst="rect">
            <a:avLst/>
          </a:prstGeom>
          <a:noFill/>
        </p:spPr>
        <p:txBody>
          <a:bodyPr wrap="none" rtlCol="0">
            <a:spAutoFit/>
          </a:bodyPr>
          <a:lstStyle/>
          <a:p>
            <a:r>
              <a:rPr kumimoji="1" lang="ja-JP" altLang="en-US" dirty="0" smtClean="0"/>
              <a:t>７８</a:t>
            </a:r>
            <a:endParaRPr kumimoji="1" lang="ja-JP" altLang="en-US" dirty="0"/>
          </a:p>
        </p:txBody>
      </p:sp>
      <p:sp>
        <p:nvSpPr>
          <p:cNvPr id="26" name="テキスト ボックス 25"/>
          <p:cNvSpPr txBox="1"/>
          <p:nvPr/>
        </p:nvSpPr>
        <p:spPr>
          <a:xfrm>
            <a:off x="663304" y="4003377"/>
            <a:ext cx="498855" cy="369332"/>
          </a:xfrm>
          <a:prstGeom prst="rect">
            <a:avLst/>
          </a:prstGeom>
          <a:noFill/>
        </p:spPr>
        <p:txBody>
          <a:bodyPr wrap="none" rtlCol="0">
            <a:spAutoFit/>
          </a:bodyPr>
          <a:lstStyle/>
          <a:p>
            <a:r>
              <a:rPr kumimoji="1" lang="ja-JP" altLang="en-US" dirty="0" smtClean="0"/>
              <a:t>７６</a:t>
            </a:r>
            <a:endParaRPr kumimoji="1" lang="ja-JP" altLang="en-US" dirty="0"/>
          </a:p>
        </p:txBody>
      </p:sp>
      <p:sp>
        <p:nvSpPr>
          <p:cNvPr id="27" name="テキスト ボックス 26"/>
          <p:cNvSpPr txBox="1"/>
          <p:nvPr/>
        </p:nvSpPr>
        <p:spPr>
          <a:xfrm>
            <a:off x="663304" y="4940781"/>
            <a:ext cx="498855" cy="369332"/>
          </a:xfrm>
          <a:prstGeom prst="rect">
            <a:avLst/>
          </a:prstGeom>
          <a:noFill/>
        </p:spPr>
        <p:txBody>
          <a:bodyPr wrap="none" rtlCol="0">
            <a:spAutoFit/>
          </a:bodyPr>
          <a:lstStyle/>
          <a:p>
            <a:r>
              <a:rPr kumimoji="1" lang="ja-JP" altLang="en-US" dirty="0" smtClean="0"/>
              <a:t>７４</a:t>
            </a:r>
            <a:endParaRPr kumimoji="1" lang="ja-JP" altLang="en-US" dirty="0"/>
          </a:p>
        </p:txBody>
      </p:sp>
      <p:sp>
        <p:nvSpPr>
          <p:cNvPr id="28" name="テキスト ボックス 27"/>
          <p:cNvSpPr txBox="1"/>
          <p:nvPr/>
        </p:nvSpPr>
        <p:spPr>
          <a:xfrm>
            <a:off x="663304" y="5886808"/>
            <a:ext cx="498855" cy="369332"/>
          </a:xfrm>
          <a:prstGeom prst="rect">
            <a:avLst/>
          </a:prstGeom>
          <a:noFill/>
        </p:spPr>
        <p:txBody>
          <a:bodyPr wrap="none" rtlCol="0">
            <a:spAutoFit/>
          </a:bodyPr>
          <a:lstStyle/>
          <a:p>
            <a:r>
              <a:rPr kumimoji="1" lang="ja-JP" altLang="en-US" dirty="0" smtClean="0"/>
              <a:t>７２</a:t>
            </a:r>
            <a:endParaRPr kumimoji="1" lang="ja-JP" altLang="en-US" dirty="0"/>
          </a:p>
        </p:txBody>
      </p:sp>
      <p:sp>
        <p:nvSpPr>
          <p:cNvPr id="29" name="テキスト ボックス 28"/>
          <p:cNvSpPr txBox="1"/>
          <p:nvPr/>
        </p:nvSpPr>
        <p:spPr>
          <a:xfrm>
            <a:off x="329760" y="940998"/>
            <a:ext cx="646331" cy="369332"/>
          </a:xfrm>
          <a:prstGeom prst="rect">
            <a:avLst/>
          </a:prstGeom>
          <a:noFill/>
        </p:spPr>
        <p:txBody>
          <a:bodyPr wrap="none" rtlCol="0">
            <a:spAutoFit/>
          </a:bodyPr>
          <a:lstStyle/>
          <a:p>
            <a:r>
              <a:rPr kumimoji="1" lang="ja-JP" altLang="en-US" dirty="0" smtClean="0"/>
              <a:t>（歳）</a:t>
            </a:r>
            <a:endParaRPr kumimoji="1" lang="ja-JP" altLang="en-US" dirty="0"/>
          </a:p>
        </p:txBody>
      </p:sp>
      <p:sp>
        <p:nvSpPr>
          <p:cNvPr id="30" name="テキスト ボックス 29"/>
          <p:cNvSpPr txBox="1"/>
          <p:nvPr/>
        </p:nvSpPr>
        <p:spPr>
          <a:xfrm>
            <a:off x="1003356" y="6090972"/>
            <a:ext cx="517589" cy="369332"/>
          </a:xfrm>
          <a:prstGeom prst="rect">
            <a:avLst/>
          </a:prstGeom>
          <a:noFill/>
        </p:spPr>
        <p:txBody>
          <a:bodyPr wrap="square" rtlCol="0">
            <a:spAutoFit/>
          </a:bodyPr>
          <a:lstStyle/>
          <a:p>
            <a:r>
              <a:rPr kumimoji="1" lang="ja-JP" altLang="en-US" dirty="0" smtClean="0">
                <a:latin typeface="+mj-ea"/>
                <a:ea typeface="+mj-ea"/>
              </a:rPr>
              <a:t>１０</a:t>
            </a:r>
            <a:endParaRPr kumimoji="1" lang="ja-JP" altLang="en-US" dirty="0">
              <a:latin typeface="+mj-ea"/>
              <a:ea typeface="+mj-ea"/>
            </a:endParaRPr>
          </a:p>
        </p:txBody>
      </p:sp>
      <p:sp>
        <p:nvSpPr>
          <p:cNvPr id="31" name="テキスト ボックス 30"/>
          <p:cNvSpPr txBox="1"/>
          <p:nvPr/>
        </p:nvSpPr>
        <p:spPr>
          <a:xfrm>
            <a:off x="2064405" y="6090972"/>
            <a:ext cx="517589" cy="369332"/>
          </a:xfrm>
          <a:prstGeom prst="rect">
            <a:avLst/>
          </a:prstGeom>
          <a:noFill/>
        </p:spPr>
        <p:txBody>
          <a:bodyPr wrap="square" rtlCol="0">
            <a:spAutoFit/>
          </a:bodyPr>
          <a:lstStyle/>
          <a:p>
            <a:r>
              <a:rPr kumimoji="1" lang="ja-JP" altLang="en-US" dirty="0" smtClean="0">
                <a:latin typeface="+mj-ea"/>
                <a:ea typeface="+mj-ea"/>
              </a:rPr>
              <a:t>１５</a:t>
            </a:r>
            <a:endParaRPr kumimoji="1" lang="ja-JP" altLang="en-US" dirty="0">
              <a:latin typeface="+mj-ea"/>
              <a:ea typeface="+mj-ea"/>
            </a:endParaRPr>
          </a:p>
        </p:txBody>
      </p:sp>
      <p:sp>
        <p:nvSpPr>
          <p:cNvPr id="32" name="テキスト ボックス 31"/>
          <p:cNvSpPr txBox="1"/>
          <p:nvPr/>
        </p:nvSpPr>
        <p:spPr>
          <a:xfrm>
            <a:off x="3125454" y="6090972"/>
            <a:ext cx="517589" cy="369332"/>
          </a:xfrm>
          <a:prstGeom prst="rect">
            <a:avLst/>
          </a:prstGeom>
          <a:noFill/>
        </p:spPr>
        <p:txBody>
          <a:bodyPr wrap="square" rtlCol="0">
            <a:spAutoFit/>
          </a:bodyPr>
          <a:lstStyle/>
          <a:p>
            <a:r>
              <a:rPr kumimoji="1" lang="ja-JP" altLang="en-US" dirty="0" smtClean="0">
                <a:latin typeface="+mj-ea"/>
                <a:ea typeface="+mj-ea"/>
              </a:rPr>
              <a:t>２０</a:t>
            </a:r>
            <a:endParaRPr kumimoji="1" lang="ja-JP" altLang="en-US" dirty="0">
              <a:latin typeface="+mj-ea"/>
              <a:ea typeface="+mj-ea"/>
            </a:endParaRPr>
          </a:p>
        </p:txBody>
      </p:sp>
      <p:sp>
        <p:nvSpPr>
          <p:cNvPr id="33" name="テキスト ボックス 32"/>
          <p:cNvSpPr txBox="1"/>
          <p:nvPr/>
        </p:nvSpPr>
        <p:spPr>
          <a:xfrm>
            <a:off x="4186503" y="6090972"/>
            <a:ext cx="517589" cy="369332"/>
          </a:xfrm>
          <a:prstGeom prst="rect">
            <a:avLst/>
          </a:prstGeom>
          <a:noFill/>
        </p:spPr>
        <p:txBody>
          <a:bodyPr wrap="square" rtlCol="0">
            <a:spAutoFit/>
          </a:bodyPr>
          <a:lstStyle/>
          <a:p>
            <a:r>
              <a:rPr kumimoji="1" lang="ja-JP" altLang="en-US" dirty="0" smtClean="0">
                <a:latin typeface="+mj-ea"/>
                <a:ea typeface="+mj-ea"/>
              </a:rPr>
              <a:t>２５</a:t>
            </a:r>
            <a:endParaRPr kumimoji="1" lang="ja-JP" altLang="en-US" dirty="0">
              <a:latin typeface="+mj-ea"/>
              <a:ea typeface="+mj-ea"/>
            </a:endParaRPr>
          </a:p>
        </p:txBody>
      </p:sp>
      <p:sp>
        <p:nvSpPr>
          <p:cNvPr id="34" name="テキスト ボックス 33"/>
          <p:cNvSpPr txBox="1"/>
          <p:nvPr/>
        </p:nvSpPr>
        <p:spPr>
          <a:xfrm>
            <a:off x="5247552" y="6090972"/>
            <a:ext cx="517589" cy="369332"/>
          </a:xfrm>
          <a:prstGeom prst="rect">
            <a:avLst/>
          </a:prstGeom>
          <a:noFill/>
        </p:spPr>
        <p:txBody>
          <a:bodyPr wrap="square" rtlCol="0">
            <a:spAutoFit/>
          </a:bodyPr>
          <a:lstStyle/>
          <a:p>
            <a:r>
              <a:rPr kumimoji="1" lang="ja-JP" altLang="en-US" dirty="0" smtClean="0">
                <a:latin typeface="+mj-ea"/>
                <a:ea typeface="+mj-ea"/>
              </a:rPr>
              <a:t>３０</a:t>
            </a:r>
            <a:endParaRPr kumimoji="1" lang="ja-JP" altLang="en-US" dirty="0">
              <a:latin typeface="+mj-ea"/>
              <a:ea typeface="+mj-ea"/>
            </a:endParaRPr>
          </a:p>
        </p:txBody>
      </p:sp>
      <p:sp>
        <p:nvSpPr>
          <p:cNvPr id="35" name="テキスト ボックス 34"/>
          <p:cNvSpPr txBox="1"/>
          <p:nvPr/>
        </p:nvSpPr>
        <p:spPr>
          <a:xfrm>
            <a:off x="6308601" y="6090972"/>
            <a:ext cx="517589" cy="369332"/>
          </a:xfrm>
          <a:prstGeom prst="rect">
            <a:avLst/>
          </a:prstGeom>
          <a:noFill/>
        </p:spPr>
        <p:txBody>
          <a:bodyPr wrap="square" rtlCol="0">
            <a:spAutoFit/>
          </a:bodyPr>
          <a:lstStyle/>
          <a:p>
            <a:r>
              <a:rPr kumimoji="1" lang="ja-JP" altLang="en-US" dirty="0" smtClean="0">
                <a:latin typeface="+mj-ea"/>
                <a:ea typeface="+mj-ea"/>
              </a:rPr>
              <a:t>３５</a:t>
            </a:r>
            <a:endParaRPr kumimoji="1" lang="ja-JP" altLang="en-US" dirty="0">
              <a:latin typeface="+mj-ea"/>
              <a:ea typeface="+mj-ea"/>
            </a:endParaRPr>
          </a:p>
        </p:txBody>
      </p:sp>
      <p:sp>
        <p:nvSpPr>
          <p:cNvPr id="36" name="テキスト ボックス 35"/>
          <p:cNvSpPr txBox="1"/>
          <p:nvPr/>
        </p:nvSpPr>
        <p:spPr>
          <a:xfrm>
            <a:off x="7369650" y="6090972"/>
            <a:ext cx="517589" cy="369332"/>
          </a:xfrm>
          <a:prstGeom prst="rect">
            <a:avLst/>
          </a:prstGeom>
          <a:noFill/>
        </p:spPr>
        <p:txBody>
          <a:bodyPr wrap="square" rtlCol="0">
            <a:spAutoFit/>
          </a:bodyPr>
          <a:lstStyle/>
          <a:p>
            <a:r>
              <a:rPr kumimoji="1" lang="ja-JP" altLang="en-US" dirty="0" smtClean="0">
                <a:latin typeface="+mj-ea"/>
                <a:ea typeface="+mj-ea"/>
              </a:rPr>
              <a:t>４０</a:t>
            </a:r>
            <a:endParaRPr kumimoji="1" lang="ja-JP" altLang="en-US" dirty="0">
              <a:latin typeface="+mj-ea"/>
              <a:ea typeface="+mj-ea"/>
            </a:endParaRPr>
          </a:p>
        </p:txBody>
      </p:sp>
      <p:sp>
        <p:nvSpPr>
          <p:cNvPr id="37" name="テキスト ボックス 36"/>
          <p:cNvSpPr txBox="1"/>
          <p:nvPr/>
        </p:nvSpPr>
        <p:spPr>
          <a:xfrm>
            <a:off x="7861359" y="6228991"/>
            <a:ext cx="646331" cy="369332"/>
          </a:xfrm>
          <a:prstGeom prst="rect">
            <a:avLst/>
          </a:prstGeom>
          <a:noFill/>
        </p:spPr>
        <p:txBody>
          <a:bodyPr wrap="none" rtlCol="0">
            <a:spAutoFit/>
          </a:bodyPr>
          <a:lstStyle/>
          <a:p>
            <a:r>
              <a:rPr kumimoji="1" lang="ja-JP" altLang="en-US" dirty="0" smtClean="0"/>
              <a:t>（％）</a:t>
            </a:r>
            <a:endParaRPr kumimoji="1" lang="ja-JP" altLang="en-US" dirty="0"/>
          </a:p>
        </p:txBody>
      </p:sp>
      <p:sp>
        <p:nvSpPr>
          <p:cNvPr id="38" name="テキスト ボックス 37"/>
          <p:cNvSpPr txBox="1"/>
          <p:nvPr/>
        </p:nvSpPr>
        <p:spPr>
          <a:xfrm>
            <a:off x="2762598" y="6392896"/>
            <a:ext cx="3980577" cy="461665"/>
          </a:xfrm>
          <a:prstGeom prst="rect">
            <a:avLst/>
          </a:prstGeom>
          <a:noFill/>
        </p:spPr>
        <p:txBody>
          <a:bodyPr wrap="none" rtlCol="0">
            <a:spAutoFit/>
          </a:bodyPr>
          <a:lstStyle/>
          <a:p>
            <a:r>
              <a:rPr kumimoji="1" lang="ja-JP" altLang="en-US" sz="2400" dirty="0" smtClean="0">
                <a:solidFill>
                  <a:srgbClr val="0000FF"/>
                </a:solidFill>
              </a:rPr>
              <a:t>他人を信頼している人の割合</a:t>
            </a:r>
            <a:endParaRPr kumimoji="1" lang="ja-JP" altLang="en-US" sz="2400" dirty="0">
              <a:solidFill>
                <a:srgbClr val="0000FF"/>
              </a:solidFill>
            </a:endParaRPr>
          </a:p>
        </p:txBody>
      </p:sp>
      <p:sp>
        <p:nvSpPr>
          <p:cNvPr id="39" name="テキスト ボックス 38"/>
          <p:cNvSpPr txBox="1"/>
          <p:nvPr/>
        </p:nvSpPr>
        <p:spPr>
          <a:xfrm>
            <a:off x="182966" y="3067235"/>
            <a:ext cx="553998" cy="1323439"/>
          </a:xfrm>
          <a:prstGeom prst="rect">
            <a:avLst/>
          </a:prstGeom>
          <a:noFill/>
        </p:spPr>
        <p:txBody>
          <a:bodyPr vert="eaVert" wrap="none" rtlCol="0">
            <a:spAutoFit/>
          </a:bodyPr>
          <a:lstStyle/>
          <a:p>
            <a:r>
              <a:rPr kumimoji="1" lang="ja-JP" altLang="en-US" sz="2400" dirty="0" smtClean="0">
                <a:solidFill>
                  <a:srgbClr val="0000FF"/>
                </a:solidFill>
              </a:rPr>
              <a:t>平均寿命</a:t>
            </a:r>
            <a:endParaRPr kumimoji="1" lang="ja-JP" altLang="en-US" sz="2400" dirty="0">
              <a:solidFill>
                <a:srgbClr val="0000FF"/>
              </a:solidFill>
            </a:endParaRPr>
          </a:p>
        </p:txBody>
      </p:sp>
      <p:sp>
        <p:nvSpPr>
          <p:cNvPr id="40" name="円/楕円 39"/>
          <p:cNvSpPr/>
          <p:nvPr/>
        </p:nvSpPr>
        <p:spPr>
          <a:xfrm>
            <a:off x="2437820" y="5574721"/>
            <a:ext cx="69011" cy="690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円/楕円 40"/>
          <p:cNvSpPr/>
          <p:nvPr/>
        </p:nvSpPr>
        <p:spPr>
          <a:xfrm>
            <a:off x="3532992" y="4815213"/>
            <a:ext cx="69011" cy="690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円/楕円 41"/>
          <p:cNvSpPr/>
          <p:nvPr/>
        </p:nvSpPr>
        <p:spPr>
          <a:xfrm>
            <a:off x="4796625" y="5104648"/>
            <a:ext cx="69011" cy="690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円/楕円 42"/>
          <p:cNvSpPr/>
          <p:nvPr/>
        </p:nvSpPr>
        <p:spPr>
          <a:xfrm>
            <a:off x="5210638" y="4113425"/>
            <a:ext cx="69011" cy="690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円/楕円 43"/>
          <p:cNvSpPr/>
          <p:nvPr/>
        </p:nvSpPr>
        <p:spPr>
          <a:xfrm>
            <a:off x="4808223" y="2992642"/>
            <a:ext cx="69011" cy="690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円/楕円 44"/>
          <p:cNvSpPr/>
          <p:nvPr/>
        </p:nvSpPr>
        <p:spPr>
          <a:xfrm>
            <a:off x="6723426" y="3510885"/>
            <a:ext cx="69011" cy="690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円/楕円 45"/>
          <p:cNvSpPr/>
          <p:nvPr/>
        </p:nvSpPr>
        <p:spPr>
          <a:xfrm>
            <a:off x="5878790" y="2569077"/>
            <a:ext cx="69011" cy="690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円/楕円 46"/>
          <p:cNvSpPr/>
          <p:nvPr/>
        </p:nvSpPr>
        <p:spPr>
          <a:xfrm>
            <a:off x="7792718" y="1346140"/>
            <a:ext cx="69011" cy="690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円/楕円 47"/>
          <p:cNvSpPr/>
          <p:nvPr/>
        </p:nvSpPr>
        <p:spPr>
          <a:xfrm>
            <a:off x="7556436" y="1844866"/>
            <a:ext cx="69011" cy="690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円/楕円 48"/>
          <p:cNvSpPr/>
          <p:nvPr/>
        </p:nvSpPr>
        <p:spPr>
          <a:xfrm>
            <a:off x="7364586" y="2228565"/>
            <a:ext cx="69011" cy="690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p:cNvSpPr txBox="1"/>
          <p:nvPr/>
        </p:nvSpPr>
        <p:spPr>
          <a:xfrm>
            <a:off x="1729357" y="5450129"/>
            <a:ext cx="686406" cy="338554"/>
          </a:xfrm>
          <a:prstGeom prst="rect">
            <a:avLst/>
          </a:prstGeom>
          <a:solidFill>
            <a:schemeClr val="bg1"/>
          </a:solidFill>
        </p:spPr>
        <p:txBody>
          <a:bodyPr wrap="none" rtlCol="0">
            <a:spAutoFit/>
          </a:bodyPr>
          <a:lstStyle/>
          <a:p>
            <a:r>
              <a:rPr kumimoji="1" lang="ja-JP" altLang="en-US" sz="1600" dirty="0" smtClean="0"/>
              <a:t>トルコ</a:t>
            </a:r>
            <a:endParaRPr kumimoji="1" lang="ja-JP" altLang="en-US" sz="1600" dirty="0"/>
          </a:p>
        </p:txBody>
      </p:sp>
      <p:sp>
        <p:nvSpPr>
          <p:cNvPr id="51" name="テキスト ボックス 50"/>
          <p:cNvSpPr txBox="1"/>
          <p:nvPr/>
        </p:nvSpPr>
        <p:spPr>
          <a:xfrm>
            <a:off x="2642538" y="4688130"/>
            <a:ext cx="877163" cy="338554"/>
          </a:xfrm>
          <a:prstGeom prst="rect">
            <a:avLst/>
          </a:prstGeom>
          <a:solidFill>
            <a:schemeClr val="bg1"/>
          </a:solidFill>
        </p:spPr>
        <p:txBody>
          <a:bodyPr wrap="none" rtlCol="0">
            <a:spAutoFit/>
          </a:bodyPr>
          <a:lstStyle/>
          <a:p>
            <a:r>
              <a:rPr kumimoji="1" lang="ja-JP" altLang="en-US" sz="1600" dirty="0" smtClean="0"/>
              <a:t>メキシコ</a:t>
            </a:r>
            <a:endParaRPr kumimoji="1" lang="ja-JP" altLang="en-US" sz="1600" dirty="0"/>
          </a:p>
        </p:txBody>
      </p:sp>
      <p:sp>
        <p:nvSpPr>
          <p:cNvPr id="52" name="テキスト ボックス 51"/>
          <p:cNvSpPr txBox="1"/>
          <p:nvPr/>
        </p:nvSpPr>
        <p:spPr>
          <a:xfrm>
            <a:off x="3672760" y="4957574"/>
            <a:ext cx="1114408" cy="338554"/>
          </a:xfrm>
          <a:prstGeom prst="rect">
            <a:avLst/>
          </a:prstGeom>
          <a:solidFill>
            <a:schemeClr val="bg1"/>
          </a:solidFill>
        </p:spPr>
        <p:txBody>
          <a:bodyPr wrap="none" rtlCol="0">
            <a:spAutoFit/>
          </a:bodyPr>
          <a:lstStyle/>
          <a:p>
            <a:r>
              <a:rPr kumimoji="1" lang="ja-JP" altLang="en-US" sz="1600" dirty="0" smtClean="0"/>
              <a:t>スロベニア</a:t>
            </a:r>
            <a:endParaRPr kumimoji="1" lang="ja-JP" altLang="en-US" sz="1600" dirty="0"/>
          </a:p>
        </p:txBody>
      </p:sp>
      <p:sp>
        <p:nvSpPr>
          <p:cNvPr id="53" name="テキスト ボックス 52"/>
          <p:cNvSpPr txBox="1"/>
          <p:nvPr/>
        </p:nvSpPr>
        <p:spPr>
          <a:xfrm>
            <a:off x="4498160" y="3968803"/>
            <a:ext cx="688009" cy="338554"/>
          </a:xfrm>
          <a:prstGeom prst="rect">
            <a:avLst/>
          </a:prstGeom>
          <a:solidFill>
            <a:schemeClr val="bg1"/>
          </a:solidFill>
        </p:spPr>
        <p:txBody>
          <a:bodyPr wrap="none" rtlCol="0">
            <a:spAutoFit/>
          </a:bodyPr>
          <a:lstStyle/>
          <a:p>
            <a:r>
              <a:rPr kumimoji="1" lang="ja-JP" altLang="en-US" sz="1600" dirty="0" smtClean="0"/>
              <a:t>チェコ</a:t>
            </a:r>
            <a:endParaRPr kumimoji="1" lang="ja-JP" altLang="en-US" sz="1600" dirty="0"/>
          </a:p>
        </p:txBody>
      </p:sp>
      <p:sp>
        <p:nvSpPr>
          <p:cNvPr id="54" name="テキスト ボックス 53"/>
          <p:cNvSpPr txBox="1"/>
          <p:nvPr/>
        </p:nvSpPr>
        <p:spPr>
          <a:xfrm>
            <a:off x="5235771" y="3382369"/>
            <a:ext cx="1455848" cy="338554"/>
          </a:xfrm>
          <a:prstGeom prst="rect">
            <a:avLst/>
          </a:prstGeom>
          <a:solidFill>
            <a:schemeClr val="bg1"/>
          </a:solidFill>
        </p:spPr>
        <p:txBody>
          <a:bodyPr wrap="none" rtlCol="0">
            <a:spAutoFit/>
          </a:bodyPr>
          <a:lstStyle/>
          <a:p>
            <a:r>
              <a:rPr kumimoji="1" lang="ja-JP" altLang="en-US" sz="1600" dirty="0" smtClean="0"/>
              <a:t>アメリカ合衆国</a:t>
            </a:r>
            <a:endParaRPr kumimoji="1" lang="ja-JP" altLang="en-US" sz="1600" dirty="0"/>
          </a:p>
        </p:txBody>
      </p:sp>
      <p:sp>
        <p:nvSpPr>
          <p:cNvPr id="55" name="テキスト ボックス 54"/>
          <p:cNvSpPr txBox="1"/>
          <p:nvPr/>
        </p:nvSpPr>
        <p:spPr>
          <a:xfrm>
            <a:off x="4175072" y="2855674"/>
            <a:ext cx="595035" cy="338554"/>
          </a:xfrm>
          <a:prstGeom prst="rect">
            <a:avLst/>
          </a:prstGeom>
          <a:solidFill>
            <a:schemeClr val="bg1"/>
          </a:solidFill>
        </p:spPr>
        <p:txBody>
          <a:bodyPr wrap="none" rtlCol="0">
            <a:spAutoFit/>
          </a:bodyPr>
          <a:lstStyle/>
          <a:p>
            <a:r>
              <a:rPr kumimoji="1" lang="ja-JP" altLang="en-US" sz="1600" dirty="0" smtClean="0"/>
              <a:t>韓国</a:t>
            </a:r>
            <a:endParaRPr kumimoji="1" lang="ja-JP" altLang="en-US" sz="1600" dirty="0"/>
          </a:p>
        </p:txBody>
      </p:sp>
      <p:sp>
        <p:nvSpPr>
          <p:cNvPr id="56" name="テキスト ボックス 55"/>
          <p:cNvSpPr txBox="1"/>
          <p:nvPr/>
        </p:nvSpPr>
        <p:spPr>
          <a:xfrm>
            <a:off x="4590809" y="2430174"/>
            <a:ext cx="1231427" cy="338554"/>
          </a:xfrm>
          <a:prstGeom prst="rect">
            <a:avLst/>
          </a:prstGeom>
          <a:solidFill>
            <a:schemeClr val="bg1"/>
          </a:solidFill>
        </p:spPr>
        <p:txBody>
          <a:bodyPr wrap="none" rtlCol="0">
            <a:spAutoFit/>
          </a:bodyPr>
          <a:lstStyle/>
          <a:p>
            <a:r>
              <a:rPr kumimoji="1" lang="ja-JP" altLang="en-US" sz="1600" dirty="0" smtClean="0"/>
              <a:t>オーストリア</a:t>
            </a:r>
            <a:endParaRPr kumimoji="1" lang="ja-JP" altLang="en-US" sz="1600" dirty="0"/>
          </a:p>
        </p:txBody>
      </p:sp>
      <p:sp>
        <p:nvSpPr>
          <p:cNvPr id="57" name="テキスト ボックス 56"/>
          <p:cNvSpPr txBox="1"/>
          <p:nvPr/>
        </p:nvSpPr>
        <p:spPr>
          <a:xfrm>
            <a:off x="6103834" y="1697435"/>
            <a:ext cx="1398140" cy="338554"/>
          </a:xfrm>
          <a:prstGeom prst="rect">
            <a:avLst/>
          </a:prstGeom>
          <a:solidFill>
            <a:schemeClr val="bg1"/>
          </a:solidFill>
        </p:spPr>
        <p:txBody>
          <a:bodyPr wrap="none" rtlCol="0">
            <a:spAutoFit/>
          </a:bodyPr>
          <a:lstStyle/>
          <a:p>
            <a:r>
              <a:rPr kumimoji="1" lang="ja-JP" altLang="en-US" sz="1600" dirty="0" smtClean="0"/>
              <a:t>オーストラリア</a:t>
            </a:r>
            <a:endParaRPr kumimoji="1" lang="ja-JP" altLang="en-US" sz="1600" dirty="0"/>
          </a:p>
        </p:txBody>
      </p:sp>
      <p:sp>
        <p:nvSpPr>
          <p:cNvPr id="58" name="テキスト ボックス 57"/>
          <p:cNvSpPr txBox="1"/>
          <p:nvPr/>
        </p:nvSpPr>
        <p:spPr>
          <a:xfrm>
            <a:off x="6592736" y="2083921"/>
            <a:ext cx="737702" cy="338554"/>
          </a:xfrm>
          <a:prstGeom prst="rect">
            <a:avLst/>
          </a:prstGeom>
          <a:solidFill>
            <a:schemeClr val="bg1"/>
          </a:solidFill>
        </p:spPr>
        <p:txBody>
          <a:bodyPr wrap="none" rtlCol="0">
            <a:spAutoFit/>
          </a:bodyPr>
          <a:lstStyle/>
          <a:p>
            <a:r>
              <a:rPr kumimoji="1" lang="ja-JP" altLang="en-US" sz="1600" dirty="0" smtClean="0"/>
              <a:t>カナダ</a:t>
            </a:r>
            <a:endParaRPr kumimoji="1" lang="ja-JP" altLang="en-US" sz="1600" dirty="0"/>
          </a:p>
        </p:txBody>
      </p:sp>
      <p:sp>
        <p:nvSpPr>
          <p:cNvPr id="59" name="テキスト ボックス 58"/>
          <p:cNvSpPr txBox="1"/>
          <p:nvPr/>
        </p:nvSpPr>
        <p:spPr>
          <a:xfrm>
            <a:off x="7173083" y="1215850"/>
            <a:ext cx="595035" cy="338554"/>
          </a:xfrm>
          <a:prstGeom prst="rect">
            <a:avLst/>
          </a:prstGeom>
          <a:solidFill>
            <a:schemeClr val="bg1"/>
          </a:solidFill>
        </p:spPr>
        <p:txBody>
          <a:bodyPr wrap="none" rtlCol="0">
            <a:spAutoFit/>
          </a:bodyPr>
          <a:lstStyle/>
          <a:p>
            <a:r>
              <a:rPr lang="ja-JP" altLang="en-US" sz="1600" dirty="0"/>
              <a:t>日本</a:t>
            </a:r>
            <a:endParaRPr kumimoji="1" lang="ja-JP" altLang="en-US" sz="1600" dirty="0"/>
          </a:p>
        </p:txBody>
      </p:sp>
      <p:sp>
        <p:nvSpPr>
          <p:cNvPr id="61" name="テキスト ボックス 60"/>
          <p:cNvSpPr txBox="1"/>
          <p:nvPr/>
        </p:nvSpPr>
        <p:spPr>
          <a:xfrm>
            <a:off x="1133475" y="85379"/>
            <a:ext cx="6942926" cy="646331"/>
          </a:xfrm>
          <a:prstGeom prst="rect">
            <a:avLst/>
          </a:prstGeom>
          <a:noFill/>
        </p:spPr>
        <p:txBody>
          <a:bodyPr wrap="none" rtlCol="0">
            <a:spAutoFit/>
          </a:bodyPr>
          <a:lstStyle/>
          <a:p>
            <a:r>
              <a:rPr kumimoji="1" lang="ja-JP" altLang="en-US" sz="3600" dirty="0" smtClean="0">
                <a:solidFill>
                  <a:srgbClr val="FF0000"/>
                </a:solidFill>
              </a:rPr>
              <a:t>ソーシャルキャピタルと寿命の関係</a:t>
            </a:r>
            <a:endParaRPr kumimoji="1" lang="ja-JP" altLang="en-US" sz="3600" dirty="0">
              <a:solidFill>
                <a:srgbClr val="FF0000"/>
              </a:solidFill>
            </a:endParaRPr>
          </a:p>
        </p:txBody>
      </p:sp>
      <p:sp>
        <p:nvSpPr>
          <p:cNvPr id="2" name="テキスト ボックス 1"/>
          <p:cNvSpPr txBox="1"/>
          <p:nvPr/>
        </p:nvSpPr>
        <p:spPr>
          <a:xfrm>
            <a:off x="5829281" y="638979"/>
            <a:ext cx="2848857" cy="369332"/>
          </a:xfrm>
          <a:prstGeom prst="rect">
            <a:avLst/>
          </a:prstGeom>
          <a:noFill/>
        </p:spPr>
        <p:txBody>
          <a:bodyPr wrap="none" rtlCol="0">
            <a:spAutoFit/>
          </a:bodyPr>
          <a:lstStyle/>
          <a:p>
            <a:r>
              <a:rPr kumimoji="1" lang="ja-JP" altLang="en-US" dirty="0" smtClean="0"/>
              <a:t>（</a:t>
            </a:r>
            <a:r>
              <a:rPr lang="ja-JP" altLang="en-US" dirty="0"/>
              <a:t>イチロー・</a:t>
            </a:r>
            <a:r>
              <a:rPr lang="ja-JP" altLang="en-US" dirty="0" smtClean="0"/>
              <a:t>カワチらの研究）</a:t>
            </a:r>
            <a:endParaRPr kumimoji="1" lang="ja-JP" altLang="en-US" dirty="0"/>
          </a:p>
        </p:txBody>
      </p:sp>
    </p:spTree>
    <p:extLst>
      <p:ext uri="{BB962C8B-B14F-4D97-AF65-F5344CB8AC3E}">
        <p14:creationId xmlns:p14="http://schemas.microsoft.com/office/powerpoint/2010/main" val="3072289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3200</TotalTime>
  <Words>13849</Words>
  <Application>Microsoft Office PowerPoint</Application>
  <PresentationFormat>画面に合わせる (4:3)</PresentationFormat>
  <Paragraphs>829</Paragraphs>
  <Slides>59</Slides>
  <Notes>59</Notes>
  <HiddenSlides>0</HiddenSlides>
  <MMClips>6</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59</vt:i4>
      </vt:variant>
    </vt:vector>
  </HeadingPairs>
  <TitlesOfParts>
    <vt:vector size="61" baseType="lpstr">
      <vt:lpstr>Office ​​テーマ</vt:lpstr>
      <vt:lpstr>プレゼンテーション</vt:lpstr>
      <vt:lpstr>住民組織活動を通じたソーシャルキャピタルの醸成と活用</vt:lpstr>
      <vt:lpstr>本日の講義の内容</vt:lpstr>
      <vt:lpstr>本日の講義の内容</vt:lpstr>
      <vt:lpstr>ソーシャル・キャピタル（社会関係資本）</vt:lpstr>
      <vt:lpstr>PowerPoint プレゼンテーション</vt:lpstr>
      <vt:lpstr>PowerPoint プレゼンテーション</vt:lpstr>
      <vt:lpstr>本日の講義の内容</vt:lpstr>
      <vt:lpstr>ソーシャル・キャピタルの効用</vt:lpstr>
      <vt:lpstr>PowerPoint プレゼンテーション</vt:lpstr>
      <vt:lpstr>PowerPoint プレゼンテーション</vt:lpstr>
      <vt:lpstr>PowerPoint プレゼンテーション</vt:lpstr>
      <vt:lpstr>もう一つのソーシャル・キャピタルの効用</vt:lpstr>
      <vt:lpstr>本日の講義の内容</vt:lpstr>
      <vt:lpstr>PowerPoint プレゼンテーション</vt:lpstr>
      <vt:lpstr>地域におけるソーシャル・キャピタルの形態</vt:lpstr>
      <vt:lpstr>PowerPoint プレゼンテーション</vt:lpstr>
      <vt:lpstr>PowerPoint プレゼンテーション</vt:lpstr>
      <vt:lpstr>PowerPoint プレゼンテーション</vt:lpstr>
      <vt:lpstr>ソーシャル・キャピタルの測定方法</vt:lpstr>
      <vt:lpstr>「信頼」についての質問例</vt:lpstr>
      <vt:lpstr>「互酬性の規範」についての質問例</vt:lpstr>
      <vt:lpstr>PowerPoint プレゼンテーション</vt:lpstr>
      <vt:lpstr>近隣とのつきあい　（結束型ＳＣ）</vt:lpstr>
      <vt:lpstr>社会的な交流　（橋渡し型ＳＣ）</vt:lpstr>
      <vt:lpstr>社会参加</vt:lpstr>
      <vt:lpstr>ソーシャル・キャピタルに影響する 要因についての情報収集も重要</vt:lpstr>
      <vt:lpstr>ソーシャル・キャピタルの負の側面（１）</vt:lpstr>
      <vt:lpstr>ソーシャル・キャピタルの負の側面（２）</vt:lpstr>
      <vt:lpstr>本日の講義の内容</vt:lpstr>
      <vt:lpstr>保健活動におけるソーシャル・キャピタルの意義</vt:lpstr>
      <vt:lpstr>何をすれば，ソーシャル・キャピタルの醸成？</vt:lpstr>
      <vt:lpstr>ソーシャル・キャピタルの醸成・活用</vt:lpstr>
      <vt:lpstr>忙しくて，ソーシャル・キャピタルどころでない</vt:lpstr>
      <vt:lpstr>PowerPoint プレゼンテーション</vt:lpstr>
      <vt:lpstr>本日の講義の内容</vt:lpstr>
      <vt:lpstr>保健医療分野におけるソーシャル・キャピタルの類型</vt:lpstr>
      <vt:lpstr>住民組織はソーシャル・キャピタルの「核」</vt:lpstr>
      <vt:lpstr>住民組織活動とソーシャル・ キャピタルはどこが違うのか？</vt:lpstr>
      <vt:lpstr>先進事例への訪問調査の結果から</vt:lpstr>
      <vt:lpstr>住民組織活動とソーシャル・キャピタル</vt:lpstr>
      <vt:lpstr>住民組織活動とソーシャル・キャピタル</vt:lpstr>
      <vt:lpstr>PowerPoint プレゼンテーション</vt:lpstr>
      <vt:lpstr>長野県保健補導員に見る「互酬性の規範」</vt:lpstr>
      <vt:lpstr>PowerPoint プレゼンテーション</vt:lpstr>
      <vt:lpstr>PowerPoint プレゼンテーション</vt:lpstr>
      <vt:lpstr>先進事例への訪問調査から</vt:lpstr>
      <vt:lpstr>PowerPoint プレゼンテーション</vt:lpstr>
      <vt:lpstr>本日の講義の内容</vt:lpstr>
      <vt:lpstr>住民組織と行政との関係</vt:lpstr>
      <vt:lpstr>PowerPoint プレゼンテーション</vt:lpstr>
      <vt:lpstr>住民組織と行政との関係</vt:lpstr>
      <vt:lpstr>住民組織と行政との関係</vt:lpstr>
      <vt:lpstr>本日の講義の内容</vt:lpstr>
      <vt:lpstr>ヘルスプロモーションはもう古い</vt:lpstr>
      <vt:lpstr>ヘルスプロモーションとソーシャル・キャピタル</vt:lpstr>
      <vt:lpstr>他部局にとってのソーシャル・キャピタル</vt:lpstr>
      <vt:lpstr>ソーシャルキャピタルとコミュニティ形成</vt:lpstr>
      <vt:lpstr>PowerPoint プレゼンテーション</vt:lpstr>
      <vt:lpstr>ヘルスプロモーションの実践のために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ヘルスプロモーションとソーシャル・キャピタル</dc:title>
  <dc:creator>Shuji Tounai</dc:creator>
  <cp:lastModifiedBy>Shuji Tounai</cp:lastModifiedBy>
  <cp:revision>259</cp:revision>
  <dcterms:created xsi:type="dcterms:W3CDTF">2014-11-07T10:56:57Z</dcterms:created>
  <dcterms:modified xsi:type="dcterms:W3CDTF">2015-03-01T12:21:12Z</dcterms:modified>
</cp:coreProperties>
</file>