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9" r:id="rId2"/>
    <p:sldId id="257" r:id="rId3"/>
    <p:sldId id="258" r:id="rId4"/>
    <p:sldId id="261" r:id="rId5"/>
    <p:sldId id="262" r:id="rId6"/>
    <p:sldId id="263" r:id="rId7"/>
    <p:sldId id="309" r:id="rId8"/>
    <p:sldId id="317" r:id="rId9"/>
    <p:sldId id="318" r:id="rId10"/>
    <p:sldId id="269" r:id="rId11"/>
    <p:sldId id="270" r:id="rId12"/>
    <p:sldId id="302" r:id="rId13"/>
    <p:sldId id="316" r:id="rId14"/>
    <p:sldId id="319" r:id="rId15"/>
    <p:sldId id="321" r:id="rId16"/>
    <p:sldId id="267" r:id="rId17"/>
    <p:sldId id="268" r:id="rId18"/>
    <p:sldId id="290" r:id="rId19"/>
    <p:sldId id="291" r:id="rId20"/>
    <p:sldId id="256" r:id="rId21"/>
  </p:sldIdLst>
  <p:sldSz cx="5329238" cy="7561263"/>
  <p:notesSz cx="4575175" cy="6807200"/>
  <p:defaultTextStyle>
    <a:defPPr>
      <a:defRPr lang="ja-JP"/>
    </a:defPPr>
    <a:lvl1pPr marL="0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B400"/>
    <a:srgbClr val="00CC00"/>
    <a:srgbClr val="02B706"/>
    <a:srgbClr val="009600"/>
    <a:srgbClr val="15FF15"/>
    <a:srgbClr val="00DE00"/>
    <a:srgbClr val="DDFFF9"/>
    <a:srgbClr val="00E2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32" autoAdjust="0"/>
    <p:restoredTop sz="93936" autoAdjust="0"/>
  </p:normalViewPr>
  <p:slideViewPr>
    <p:cSldViewPr>
      <p:cViewPr>
        <p:scale>
          <a:sx n="75" d="100"/>
          <a:sy n="75" d="100"/>
        </p:scale>
        <p:origin x="-1128" y="576"/>
      </p:cViewPr>
      <p:guideLst>
        <p:guide orient="horz" pos="2382"/>
        <p:guide pos="16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144"/>
        <p:guide pos="14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/>
          <a:lstStyle>
            <a:lvl1pPr algn="l">
              <a:defRPr sz="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2591541" y="2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/>
          <a:lstStyle>
            <a:lvl1pPr algn="r">
              <a:defRPr sz="700"/>
            </a:lvl1pPr>
          </a:lstStyle>
          <a:p>
            <a:fld id="{6D8ACE3D-D846-439B-85DC-9D080FBAF913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465664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 anchor="b"/>
          <a:lstStyle>
            <a:lvl1pPr algn="l">
              <a:defRPr sz="7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2591541" y="6465664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 anchor="b"/>
          <a:lstStyle>
            <a:lvl1pPr algn="r">
              <a:defRPr sz="700"/>
            </a:lvl1pPr>
          </a:lstStyle>
          <a:p>
            <a:fld id="{9943E470-5E86-4892-A24A-1A45CDB14C3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482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/>
          <a:lstStyle>
            <a:lvl1pPr algn="l">
              <a:defRPr sz="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2591541" y="2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/>
          <a:lstStyle>
            <a:lvl1pPr algn="r">
              <a:defRPr sz="700"/>
            </a:lvl1pPr>
          </a:lstStyle>
          <a:p>
            <a:fld id="{D4305208-D8F1-4269-A03B-0D51C0C9F649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389063" y="511175"/>
            <a:ext cx="179705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092" tIns="31046" rIns="62092" bIns="31046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57518" y="3233420"/>
            <a:ext cx="3660140" cy="3063240"/>
          </a:xfrm>
          <a:prstGeom prst="rect">
            <a:avLst/>
          </a:prstGeom>
        </p:spPr>
        <p:txBody>
          <a:bodyPr vert="horz" lIns="62092" tIns="31046" rIns="62092" bIns="31046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465664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 anchor="b"/>
          <a:lstStyle>
            <a:lvl1pPr algn="l">
              <a:defRPr sz="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2591541" y="6465664"/>
            <a:ext cx="1982577" cy="340360"/>
          </a:xfrm>
          <a:prstGeom prst="rect">
            <a:avLst/>
          </a:prstGeom>
        </p:spPr>
        <p:txBody>
          <a:bodyPr vert="horz" lIns="62092" tIns="31046" rIns="62092" bIns="31046" rtlCol="0" anchor="b"/>
          <a:lstStyle>
            <a:lvl1pPr algn="r">
              <a:defRPr sz="700"/>
            </a:lvl1pPr>
          </a:lstStyle>
          <a:p>
            <a:fld id="{E17EFA9B-E99D-4F90-8691-3162FAA456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079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EFA9B-E99D-4F90-8691-3162FAA4560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EFA9B-E99D-4F90-8691-3162FAA4560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EFA9B-E99D-4F90-8691-3162FAA4560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EFA9B-E99D-4F90-8691-3162FAA4560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EFA9B-E99D-4F90-8691-3162FAA4560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EFA9B-E99D-4F90-8691-3162FAA45604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9693" y="2348894"/>
            <a:ext cx="4529852" cy="1620770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99386" y="4284716"/>
            <a:ext cx="3730467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63697" y="302803"/>
            <a:ext cx="1199079" cy="6451577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66462" y="302803"/>
            <a:ext cx="3508415" cy="64515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0973" y="4858812"/>
            <a:ext cx="4529852" cy="1501751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0973" y="3204787"/>
            <a:ext cx="4529852" cy="1654025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66462" y="1764296"/>
            <a:ext cx="2353747" cy="499008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709029" y="1764296"/>
            <a:ext cx="2353747" cy="499008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66462" y="1692533"/>
            <a:ext cx="2354672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6462" y="2397900"/>
            <a:ext cx="2354672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2707179" y="1692533"/>
            <a:ext cx="2355597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2707179" y="2397900"/>
            <a:ext cx="2355597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6462" y="301051"/>
            <a:ext cx="1753283" cy="128121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083584" y="301051"/>
            <a:ext cx="2979192" cy="6453329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66462" y="1582265"/>
            <a:ext cx="1753283" cy="5172115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4568" y="5292885"/>
            <a:ext cx="3197543" cy="62485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044568" y="675612"/>
            <a:ext cx="3197543" cy="4536758"/>
          </a:xfr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044568" y="5917740"/>
            <a:ext cx="3197543" cy="887397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266462" y="302801"/>
            <a:ext cx="4796314" cy="1260211"/>
          </a:xfrm>
          <a:prstGeom prst="rect">
            <a:avLst/>
          </a:prstGeom>
        </p:spPr>
        <p:txBody>
          <a:bodyPr vert="horz" lIns="73655" tIns="36827" rIns="73655" bIns="3682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66462" y="1764296"/>
            <a:ext cx="4796314" cy="4990084"/>
          </a:xfrm>
          <a:prstGeom prst="rect">
            <a:avLst/>
          </a:prstGeom>
        </p:spPr>
        <p:txBody>
          <a:bodyPr vert="horz" lIns="73655" tIns="36827" rIns="73655" bIns="3682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266462" y="7008172"/>
            <a:ext cx="1243489" cy="402567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C7DAD-0807-43D3-BE32-AA977ADACC9D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820823" y="7008172"/>
            <a:ext cx="1687592" cy="402567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819287" y="7008172"/>
            <a:ext cx="1243489" cy="402567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67366-12FE-4DE2-A92E-5DA100EF6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6549" rtl="0" eaLnBrk="1" latinLnBrk="0" hangingPunct="1">
        <a:spcBef>
          <a:spcPct val="0"/>
        </a:spcBef>
        <a:buNone/>
        <a:defRPr kumimoji="1"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itchFamily="34" charset="0"/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itchFamily="34" charset="0"/>
        <a:buChar char="»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73088" y="1488591"/>
            <a:ext cx="4294187" cy="489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0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市町村名</a:t>
            </a:r>
          </a:p>
          <a:p>
            <a:pPr algn="ctr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sz="28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介護予防手帳（仮）</a:t>
            </a:r>
            <a:endParaRPr kumimoji="1" lang="ja-JP" altLang="en-US" sz="2400" b="1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200" b="1" i="0" u="none" strike="noStrike" cap="none" normalizeH="0" baseline="0" dirty="0" smtClean="0">
                <a:ln>
                  <a:noFill/>
                </a:ln>
                <a:solidFill>
                  <a:srgbClr val="00B4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● 携行用 ●</a:t>
            </a:r>
            <a:endParaRPr kumimoji="1" lang="en-US" altLang="ja-JP" sz="2200" b="1" i="0" u="none" strike="noStrike" cap="none" normalizeH="0" baseline="0" dirty="0" smtClean="0">
              <a:ln>
                <a:noFill/>
              </a:ln>
              <a:solidFill>
                <a:srgbClr val="00B40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b="1" dirty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b="1" dirty="0" smtClean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b="1" dirty="0" smtClean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b="1" dirty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年　　月　　日 交付</a:t>
            </a:r>
            <a:endParaRPr kumimoji="1" lang="en-US" altLang="ja-JP" sz="1400" b="1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400" b="1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b="1" u="sng" dirty="0">
                <a:solidFill>
                  <a:srgbClr val="336600"/>
                </a:solidFill>
                <a:uFill>
                  <a:solidFill>
                    <a:srgbClr val="008000"/>
                  </a:solidFill>
                </a:u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 </a:t>
            </a:r>
            <a:endParaRPr kumimoji="1" lang="ja-JP" altLang="en-US" sz="1000" b="1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</a:t>
            </a:r>
            <a:r>
              <a:rPr kumimoji="1" lang="ja-JP" altLang="en-US" sz="1600" b="1" i="0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● 氏名</a:t>
            </a:r>
            <a:r>
              <a:rPr kumimoji="1" lang="ja-JP" altLang="en-US" sz="1400" b="1" i="0" u="sng" strike="noStrike" cap="none" normalizeH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endParaRPr kumimoji="1" lang="en-US" altLang="ja-JP" sz="1400" b="1" i="0" u="sng" strike="noStrike" cap="none" normalizeH="0" dirty="0" smtClean="0">
              <a:ln>
                <a:noFill/>
              </a:ln>
              <a:solidFill>
                <a:srgbClr val="336600"/>
              </a:solidFill>
              <a:effectLst/>
              <a:uFill>
                <a:solidFill>
                  <a:srgbClr val="008000"/>
                </a:solidFill>
              </a:u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　　　　　　</a:t>
            </a:r>
            <a:r>
              <a: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　</a:t>
            </a:r>
            <a:endParaRPr kumimoji="1" lang="ja-JP" altLang="en-US" sz="1400" b="0" i="0" u="sng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</a:t>
            </a:r>
            <a:r>
              <a:rPr lang="ja-JP" altLang="en-US" sz="16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● </a:t>
            </a: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Ｎｏ．    </a:t>
            </a:r>
            <a:r>
              <a:rPr kumimoji="1" lang="ja-JP" altLang="en-US" sz="1400" b="1" i="0" u="sng" strike="noStrike" cap="none" normalizeH="0" dirty="0" smtClean="0">
                <a:ln>
                  <a:noFill/>
                </a:ln>
                <a:solidFill>
                  <a:srgbClr val="336600"/>
                </a:solidFill>
                <a:effectLst/>
                <a:uFill>
                  <a:solidFill>
                    <a:srgbClr val="008000"/>
                  </a:solidFill>
                </a:u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                                        </a:t>
            </a:r>
            <a:r>
              <a:rPr kumimoji="1" lang="ja-JP" altLang="en-US" sz="1400" b="1" i="0" u="sng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uFill>
                  <a:solidFill>
                    <a:srgbClr val="008000"/>
                  </a:solidFill>
                </a:u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</a:t>
            </a:r>
            <a:r>
              <a:rPr kumimoji="1" lang="ja-JP" altLang="en-US" sz="14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uFill>
                  <a:solidFill>
                    <a:srgbClr val="008000"/>
                  </a:solidFill>
                </a:u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4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　　　　　　　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1156987" y="5553301"/>
            <a:ext cx="3163816" cy="0"/>
          </a:xfrm>
          <a:prstGeom prst="line">
            <a:avLst/>
          </a:prstGeom>
          <a:ln w="38100">
            <a:solidFill>
              <a:srgbClr val="02B70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164607" y="6019045"/>
            <a:ext cx="3156196" cy="0"/>
          </a:xfrm>
          <a:prstGeom prst="line">
            <a:avLst/>
          </a:prstGeom>
          <a:ln w="38100">
            <a:solidFill>
              <a:srgbClr val="02B70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2"/>
          <p:cNvSpPr txBox="1">
            <a:spLocks noChangeArrowheads="1"/>
          </p:cNvSpPr>
          <p:nvPr/>
        </p:nvSpPr>
        <p:spPr bwMode="auto">
          <a:xfrm>
            <a:off x="144340" y="6732959"/>
            <a:ext cx="5040560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342900" lvl="0" indent="-342900" algn="l">
              <a:spcAft>
                <a:spcPts val="0"/>
              </a:spcAft>
              <a:buFont typeface="ＭＳ 明朝"/>
              <a:buChar char="※"/>
            </a:pPr>
            <a:r>
              <a:rPr lang="ja-JP" sz="1050" kern="100">
                <a:effectLst/>
                <a:latin typeface="Century"/>
                <a:ea typeface="ＭＳ 明朝"/>
                <a:cs typeface="Times New Roman"/>
              </a:rPr>
              <a:t>この「介護予防手帳（仮）」は、平成２６年度老人保健健康増進等事業にて検討中の中間案であり、今後、市町村等関係者の意見を幅広く伺っていき、年度末までに確定案をお示しする予定である。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360363" y="283607"/>
          <a:ext cx="2112615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527"/>
                <a:gridCol w="792088"/>
              </a:tblGrid>
              <a:tr h="288032"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CCFFCC"/>
                          </a:solidFill>
                        </a:rPr>
                        <a:t>●</a:t>
                      </a:r>
                      <a:r>
                        <a:rPr kumimoji="1" lang="ja-JP" altLang="en-US" sz="1200" dirty="0" smtClean="0"/>
                        <a:t>私のプラン</a:t>
                      </a:r>
                      <a:r>
                        <a:rPr kumimoji="1" lang="ja-JP" altLang="en-US" sz="1200" dirty="0" smtClean="0">
                          <a:solidFill>
                            <a:srgbClr val="CCFFCC"/>
                          </a:solidFill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02B7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その②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00DE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359205" y="644178"/>
          <a:ext cx="4608512" cy="1656000"/>
        </p:xfrm>
        <a:graphic>
          <a:graphicData uri="http://schemas.openxmlformats.org/drawingml/2006/table">
            <a:tbl>
              <a:tblPr/>
              <a:tblGrid>
                <a:gridCol w="864096"/>
                <a:gridCol w="3744416"/>
              </a:tblGrid>
              <a:tr h="360000">
                <a:tc gridSpan="2"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ja-JP" altLang="en-US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みんなに知っておいてもらいたいこと</a:t>
                      </a:r>
                    </a:p>
                  </a:txBody>
                  <a:tcPr marL="52098" marR="52098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480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52098" marR="52098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480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52098" marR="52098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353418" y="2474616"/>
          <a:ext cx="4608512" cy="2304000"/>
        </p:xfrm>
        <a:graphic>
          <a:graphicData uri="http://schemas.openxmlformats.org/drawingml/2006/table">
            <a:tbl>
              <a:tblPr/>
              <a:tblGrid>
                <a:gridCol w="864096"/>
                <a:gridCol w="3744416"/>
              </a:tblGrid>
              <a:tr h="360000">
                <a:tc gridSpan="2"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ja-JP" altLang="en-US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家族や知人に応援してほしいこと</a:t>
                      </a:r>
                    </a:p>
                  </a:txBody>
                  <a:tcPr marL="46603" marR="46603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● </a:t>
                      </a:r>
                      <a:r>
                        <a:rPr 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誰</a:t>
                      </a: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に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● 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どんなこと</a:t>
                      </a:r>
                      <a:endParaRPr lang="ja-JP" altLang="ja-JP" sz="1100" b="1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6603" marR="46603" marT="0" marB="0">
                    <a:lnL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6603" marR="46603" marT="0" marB="0">
                    <a:lnL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360363" y="4961223"/>
          <a:ext cx="4608512" cy="2304000"/>
        </p:xfrm>
        <a:graphic>
          <a:graphicData uri="http://schemas.openxmlformats.org/drawingml/2006/table">
            <a:tbl>
              <a:tblPr/>
              <a:tblGrid>
                <a:gridCol w="864096"/>
                <a:gridCol w="3744416"/>
              </a:tblGrid>
              <a:tr h="360000">
                <a:tc gridSpan="2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活用する生活支援サービス</a:t>
                      </a:r>
                    </a:p>
                  </a:txBody>
                  <a:tcPr marL="46603" marR="46603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48000"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● </a:t>
                      </a:r>
                      <a:r>
                        <a:rPr kumimoji="1"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誰に</a:t>
                      </a:r>
                      <a:endParaRPr kumimoji="1" lang="ja-JP" altLang="en-US" sz="1100" b="1" kern="0" dirty="0">
                        <a:solidFill>
                          <a:srgbClr val="3366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● </a:t>
                      </a:r>
                      <a:r>
                        <a:rPr kumimoji="1"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どんなこと</a:t>
                      </a:r>
                    </a:p>
                  </a:txBody>
                  <a:tcPr marL="46603" marR="46603" marT="0" marB="0">
                    <a:lnL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6603" marR="46603" marT="0" marB="0">
                    <a:lnL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6603" marR="46603" marT="0" marB="0">
                    <a:lnL w="952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‐9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406210"/>
              </p:ext>
            </p:extLst>
          </p:nvPr>
        </p:nvGraphicFramePr>
        <p:xfrm>
          <a:off x="288355" y="324247"/>
          <a:ext cx="4824536" cy="6840000"/>
        </p:xfrm>
        <a:graphic>
          <a:graphicData uri="http://schemas.openxmlformats.org/drawingml/2006/table">
            <a:tbl>
              <a:tblPr/>
              <a:tblGrid>
                <a:gridCol w="1224136"/>
                <a:gridCol w="3600400"/>
              </a:tblGrid>
              <a:tr h="360000">
                <a:tc gridSpan="2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b="1" kern="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専門職</a:t>
                      </a:r>
                      <a:r>
                        <a:rPr lang="ja-JP" altLang="en-US" sz="1100" b="1" kern="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のアドバイス</a:t>
                      </a:r>
                      <a:endParaRPr lang="ja-JP" altLang="ja-JP" sz="1100" b="1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46603" marR="46603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46603" marR="46603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● </a:t>
                      </a:r>
                      <a:r>
                        <a:rPr kumimoji="1"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職種・サイン</a:t>
                      </a:r>
                      <a:endParaRPr kumimoji="1" lang="ja-JP" altLang="en-US" sz="1100" b="1" kern="0" dirty="0">
                        <a:solidFill>
                          <a:srgbClr val="3366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3654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● </a:t>
                      </a:r>
                      <a:r>
                        <a:rPr kumimoji="1"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アドバイス</a:t>
                      </a:r>
                      <a:endParaRPr kumimoji="1" lang="ja-JP" altLang="ja-JP" sz="1100" b="1" kern="0" dirty="0" smtClean="0">
                        <a:solidFill>
                          <a:srgbClr val="3366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46603" marR="46603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2D0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‐10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58886" y="847031"/>
            <a:ext cx="4900613" cy="77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あなたが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活動している場所ごと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に、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活動した日付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を記載してください。また、あなたと関わる人・グループに最低でも月に</a:t>
            </a:r>
            <a:r>
              <a:rPr lang="en-US" altLang="ja-JP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1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回、</a:t>
            </a:r>
            <a:r>
              <a:rPr lang="en-US" altLang="ja-JP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『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私のプラン</a:t>
            </a:r>
            <a:r>
              <a:rPr lang="en-US" altLang="ja-JP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』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の目標への取り組みについて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コメントを記入してもらってください。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60341"/>
              </p:ext>
            </p:extLst>
          </p:nvPr>
        </p:nvGraphicFramePr>
        <p:xfrm>
          <a:off x="360359" y="1764407"/>
          <a:ext cx="4752532" cy="5488357"/>
        </p:xfrm>
        <a:graphic>
          <a:graphicData uri="http://schemas.openxmlformats.org/drawingml/2006/table">
            <a:tbl>
              <a:tblPr/>
              <a:tblGrid>
                <a:gridCol w="360044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</a:tblGrid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私が活動している場所の名前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972000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6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私の役割と過ごし方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24200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5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　付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コメント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記入欄</a:t>
                      </a:r>
                      <a:endParaRPr lang="ja-JP" alt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200" y="108223"/>
            <a:ext cx="4968552" cy="64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正方形/長方形 11"/>
          <p:cNvSpPr/>
          <p:nvPr/>
        </p:nvSpPr>
        <p:spPr>
          <a:xfrm>
            <a:off x="216347" y="151788"/>
            <a:ext cx="1422184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006600"/>
                </a:solidFill>
                <a:latin typeface="+mj-ea"/>
                <a:ea typeface="+mj-ea"/>
                <a:cs typeface="ＭＳ Ｐゴシック" pitchFamily="50" charset="-128"/>
              </a:rPr>
              <a:t>活動記録</a:t>
            </a:r>
            <a:endParaRPr lang="ja-JP" altLang="ja-JP" sz="2400" b="1" dirty="0" smtClean="0">
              <a:solidFill>
                <a:srgbClr val="006600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‐11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角丸四角形 6"/>
          <p:cNvSpPr/>
          <p:nvPr/>
        </p:nvSpPr>
        <p:spPr>
          <a:xfrm>
            <a:off x="334051" y="193248"/>
            <a:ext cx="4821352" cy="1449684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15659" y="235759"/>
            <a:ext cx="14401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15FF15"/>
                </a:solidFill>
                <a:latin typeface="HG丸ｺﾞｼｯｸM-PRO" pitchFamily="50" charset="-128"/>
                <a:ea typeface="HG丸ｺﾞｼｯｸM-PRO" pitchFamily="50" charset="-128"/>
              </a:rPr>
              <a:t>●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1200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メ  </a:t>
            </a:r>
            <a:r>
              <a:rPr kumimoji="1" lang="ja-JP" altLang="en-US" sz="1200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モ  欄  </a:t>
            </a:r>
            <a:r>
              <a:rPr kumimoji="1" lang="ja-JP" altLang="en-US" sz="1200" dirty="0" smtClean="0">
                <a:solidFill>
                  <a:srgbClr val="15FF15"/>
                </a:solidFill>
                <a:latin typeface="HG丸ｺﾞｼｯｸM-PRO" pitchFamily="50" charset="-128"/>
                <a:ea typeface="HG丸ｺﾞｼｯｸM-PRO" pitchFamily="50" charset="-128"/>
              </a:rPr>
              <a:t>●</a:t>
            </a:r>
            <a:endParaRPr kumimoji="1" lang="ja-JP" altLang="en-US" sz="1200" dirty="0">
              <a:solidFill>
                <a:srgbClr val="15FF15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60341"/>
              </p:ext>
            </p:extLst>
          </p:nvPr>
        </p:nvGraphicFramePr>
        <p:xfrm>
          <a:off x="360359" y="1764407"/>
          <a:ext cx="4752532" cy="5488357"/>
        </p:xfrm>
        <a:graphic>
          <a:graphicData uri="http://schemas.openxmlformats.org/drawingml/2006/table">
            <a:tbl>
              <a:tblPr/>
              <a:tblGrid>
                <a:gridCol w="360044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</a:tblGrid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私が活動している場所の名前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972000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6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私の役割と過ごし方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24200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5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　付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コメント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記入欄</a:t>
                      </a:r>
                      <a:endParaRPr lang="ja-JP" alt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‐12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58886" y="847031"/>
            <a:ext cx="4900613" cy="77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あなたが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活動している場所ごと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に、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活動した日付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を記載してください。また、あなたと関わる人・グループに最低でも月に</a:t>
            </a:r>
            <a:r>
              <a:rPr lang="en-US" altLang="ja-JP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1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回、</a:t>
            </a:r>
            <a:r>
              <a:rPr lang="en-US" altLang="ja-JP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『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私のプラン</a:t>
            </a:r>
            <a:r>
              <a:rPr lang="en-US" altLang="ja-JP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』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の目標への取り組みについて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コメントを記入してもらってください。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60341"/>
              </p:ext>
            </p:extLst>
          </p:nvPr>
        </p:nvGraphicFramePr>
        <p:xfrm>
          <a:off x="360359" y="1764407"/>
          <a:ext cx="4752532" cy="5488357"/>
        </p:xfrm>
        <a:graphic>
          <a:graphicData uri="http://schemas.openxmlformats.org/drawingml/2006/table">
            <a:tbl>
              <a:tblPr/>
              <a:tblGrid>
                <a:gridCol w="360044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</a:tblGrid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私が活動している場所の名前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972000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6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私の役割と過ごし方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24200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5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　付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コメント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記入欄</a:t>
                      </a:r>
                      <a:endParaRPr lang="ja-JP" alt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200" y="108223"/>
            <a:ext cx="4968552" cy="64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正方形/長方形 11"/>
          <p:cNvSpPr/>
          <p:nvPr/>
        </p:nvSpPr>
        <p:spPr>
          <a:xfrm>
            <a:off x="216347" y="151788"/>
            <a:ext cx="1422184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006600"/>
                </a:solidFill>
                <a:latin typeface="+mj-ea"/>
                <a:ea typeface="+mj-ea"/>
                <a:cs typeface="ＭＳ Ｐゴシック" pitchFamily="50" charset="-128"/>
              </a:rPr>
              <a:t>活動記録</a:t>
            </a:r>
            <a:endParaRPr lang="ja-JP" altLang="ja-JP" sz="2400" b="1" dirty="0" smtClean="0">
              <a:solidFill>
                <a:srgbClr val="006600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‐13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角丸四角形 6"/>
          <p:cNvSpPr/>
          <p:nvPr/>
        </p:nvSpPr>
        <p:spPr>
          <a:xfrm>
            <a:off x="334051" y="193248"/>
            <a:ext cx="4821352" cy="1449684"/>
          </a:xfrm>
          <a:prstGeom prst="round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15659" y="235759"/>
            <a:ext cx="144016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solidFill>
                  <a:srgbClr val="15FF15"/>
                </a:solidFill>
                <a:latin typeface="HG丸ｺﾞｼｯｸM-PRO" pitchFamily="50" charset="-128"/>
                <a:ea typeface="HG丸ｺﾞｼｯｸM-PRO" pitchFamily="50" charset="-128"/>
              </a:rPr>
              <a:t>●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1200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メ  </a:t>
            </a:r>
            <a:r>
              <a:rPr kumimoji="1" lang="ja-JP" altLang="en-US" sz="1200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モ  欄  </a:t>
            </a:r>
            <a:r>
              <a:rPr kumimoji="1" lang="ja-JP" altLang="en-US" sz="1200" dirty="0" smtClean="0">
                <a:solidFill>
                  <a:srgbClr val="15FF15"/>
                </a:solidFill>
                <a:latin typeface="HG丸ｺﾞｼｯｸM-PRO" pitchFamily="50" charset="-128"/>
                <a:ea typeface="HG丸ｺﾞｼｯｸM-PRO" pitchFamily="50" charset="-128"/>
              </a:rPr>
              <a:t>●</a:t>
            </a:r>
            <a:endParaRPr kumimoji="1" lang="ja-JP" altLang="en-US" sz="1200" dirty="0">
              <a:solidFill>
                <a:srgbClr val="15FF15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60341"/>
              </p:ext>
            </p:extLst>
          </p:nvPr>
        </p:nvGraphicFramePr>
        <p:xfrm>
          <a:off x="360359" y="1764407"/>
          <a:ext cx="4752532" cy="5488357"/>
        </p:xfrm>
        <a:graphic>
          <a:graphicData uri="http://schemas.openxmlformats.org/drawingml/2006/table">
            <a:tbl>
              <a:tblPr/>
              <a:tblGrid>
                <a:gridCol w="360044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</a:tblGrid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私が活動している場所の名前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972000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6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46797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私の役割と過ごし方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24200"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5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sz="11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　付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39700" algn="ctr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507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コメント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記入欄</a:t>
                      </a:r>
                      <a:endParaRPr lang="ja-JP" alt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vert="eaVert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／</a:t>
                      </a:r>
                      <a:endParaRPr lang="ja-JP" sz="18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5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650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参加</a:t>
                      </a:r>
                      <a:r>
                        <a:rPr lang="ja-JP" altLang="ja-JP" sz="1100" b="1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度</a:t>
                      </a:r>
                      <a:endParaRPr lang="ja-JP" sz="11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低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1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2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　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3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4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・　</a:t>
                      </a:r>
                      <a:r>
                        <a:rPr lang="en-US" altLang="ja-JP" sz="1200" kern="0" dirty="0" smtClean="0">
                          <a:solidFill>
                            <a:srgbClr val="336600"/>
                          </a:solidFill>
                          <a:latin typeface="Arial" pitchFamily="34" charset="0"/>
                          <a:ea typeface="HG丸ｺﾞｼｯｸM-PRO"/>
                          <a:cs typeface="Arial" pitchFamily="34" charset="0"/>
                        </a:rPr>
                        <a:t>5</a:t>
                      </a:r>
                      <a:r>
                        <a:rPr lang="ja-JP" altLang="ja-JP" sz="1200" kern="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高</a:t>
                      </a:r>
                      <a:endParaRPr lang="ja-JP" altLang="ja-JP" sz="1200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‐14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8886" y="1135063"/>
            <a:ext cx="49006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介護支援ボランティアポイントの担当者が押印し、日付を入れてください。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9694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160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960" y="33061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2948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2709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414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500" y="424519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488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397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143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0456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99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357" y="517075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4185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3471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537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6897" y="610977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6725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520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282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7154" y="1433830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9697" y="1427862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055" y="1437132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0883" y="1433830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9694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23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3595" y="236663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3423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206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9527" y="1427862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350191" y="1519579"/>
          <a:ext cx="4680000" cy="5616636"/>
        </p:xfrm>
        <a:graphic>
          <a:graphicData uri="http://schemas.openxmlformats.org/drawingml/2006/table">
            <a:tbl>
              <a:tblPr/>
              <a:tblGrid>
                <a:gridCol w="936000"/>
                <a:gridCol w="936000"/>
                <a:gridCol w="936000"/>
                <a:gridCol w="936000"/>
                <a:gridCol w="936000"/>
              </a:tblGrid>
              <a:tr h="936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01</a:t>
                      </a:r>
                      <a:endParaRPr lang="ja-JP" sz="1000" b="1" kern="10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03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04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05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06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07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08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09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</a:t>
                      </a:r>
                      <a:endParaRPr lang="ja-JP" altLang="ja-JP" sz="1000" kern="100" dirty="0" smtClean="0">
                        <a:latin typeface="Century"/>
                        <a:ea typeface="ＭＳ 明朝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12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13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14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15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16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17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18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19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20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21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22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23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24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25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26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27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28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29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30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200" y="108223"/>
            <a:ext cx="4968552" cy="64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正方形/長方形 13"/>
          <p:cNvSpPr/>
          <p:nvPr/>
        </p:nvSpPr>
        <p:spPr>
          <a:xfrm>
            <a:off x="211856" y="151788"/>
            <a:ext cx="4006225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006600"/>
                </a:solidFill>
                <a:latin typeface="+mj-ea"/>
                <a:ea typeface="+mj-ea"/>
                <a:cs typeface="ＭＳ Ｐゴシック" pitchFamily="50" charset="-128"/>
              </a:rPr>
              <a:t>介護支援ボランティアポイント</a:t>
            </a:r>
            <a:endParaRPr lang="ja-JP" altLang="ja-JP" sz="2400" b="1" dirty="0" smtClean="0">
              <a:solidFill>
                <a:srgbClr val="006600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38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‐15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8886" y="1135063"/>
            <a:ext cx="49006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介護支援ボランティアポイントの担当者が押印し、日付を入れてください。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58886" y="1135063"/>
            <a:ext cx="49006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介護支援ボランティアポイントの担当者が押印し、日付を入れてください。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9694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160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960" y="33061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2948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2709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414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500" y="424519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488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397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143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0456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99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357" y="517075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4185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3471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537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6897" y="610977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6725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520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282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7154" y="14344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9697" y="142849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055" y="143776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0883" y="14344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9694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23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3595" y="236663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3423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206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9527" y="142849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3" name="表 102"/>
          <p:cNvGraphicFramePr>
            <a:graphicFrameLocks noGrp="1"/>
          </p:cNvGraphicFramePr>
          <p:nvPr/>
        </p:nvGraphicFramePr>
        <p:xfrm>
          <a:off x="350191" y="1519579"/>
          <a:ext cx="4680000" cy="5616636"/>
        </p:xfrm>
        <a:graphic>
          <a:graphicData uri="http://schemas.openxmlformats.org/drawingml/2006/table">
            <a:tbl>
              <a:tblPr/>
              <a:tblGrid>
                <a:gridCol w="936000"/>
                <a:gridCol w="936000"/>
                <a:gridCol w="936000"/>
                <a:gridCol w="936000"/>
                <a:gridCol w="936000"/>
              </a:tblGrid>
              <a:tr h="936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31</a:t>
                      </a:r>
                      <a:endParaRPr lang="ja-JP" sz="1000" b="1" kern="10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</a:t>
                      </a: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33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34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35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36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37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38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39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40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41</a:t>
                      </a:r>
                      <a:endParaRPr lang="ja-JP" altLang="ja-JP" sz="1000" kern="100" dirty="0" smtClean="0">
                        <a:latin typeface="Century"/>
                        <a:ea typeface="ＭＳ 明朝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42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43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44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45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46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47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48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49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50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51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52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53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54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55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56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57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58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59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60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‐16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8886" y="1135063"/>
            <a:ext cx="49006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介護支援ボランティアポイントの担当者が押印し、日付を入れてください。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8886" y="1135063"/>
            <a:ext cx="49006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介護支援ボランティアポイントの担当者が押印し、日付を入れてください。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200" y="108223"/>
            <a:ext cx="4968552" cy="64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正方形/長方形 43"/>
          <p:cNvSpPr/>
          <p:nvPr/>
        </p:nvSpPr>
        <p:spPr>
          <a:xfrm>
            <a:off x="211856" y="151788"/>
            <a:ext cx="4006225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006600"/>
                </a:solidFill>
                <a:latin typeface="+mj-ea"/>
                <a:ea typeface="+mj-ea"/>
                <a:cs typeface="ＭＳ Ｐゴシック" pitchFamily="50" charset="-128"/>
              </a:rPr>
              <a:t>介護支援ボランティアポイント</a:t>
            </a:r>
            <a:endParaRPr lang="ja-JP" altLang="ja-JP" sz="2400" b="1" dirty="0" smtClean="0">
              <a:solidFill>
                <a:srgbClr val="006600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9694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160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2960" y="33061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2948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2709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414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500" y="424519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488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397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143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0456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299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357" y="517075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4185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3471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537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6897" y="610977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6725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1520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282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7154" y="14344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9697" y="142849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1055" y="143776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0883" y="14344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9694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223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3595" y="236663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3423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206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19527" y="142849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5" name="表 74"/>
          <p:cNvGraphicFramePr>
            <a:graphicFrameLocks noGrp="1"/>
          </p:cNvGraphicFramePr>
          <p:nvPr/>
        </p:nvGraphicFramePr>
        <p:xfrm>
          <a:off x="350191" y="1519579"/>
          <a:ext cx="4680000" cy="5616636"/>
        </p:xfrm>
        <a:graphic>
          <a:graphicData uri="http://schemas.openxmlformats.org/drawingml/2006/table">
            <a:tbl>
              <a:tblPr/>
              <a:tblGrid>
                <a:gridCol w="936000"/>
                <a:gridCol w="936000"/>
                <a:gridCol w="936000"/>
                <a:gridCol w="936000"/>
                <a:gridCol w="936000"/>
              </a:tblGrid>
              <a:tr h="936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61</a:t>
                      </a:r>
                      <a:endParaRPr lang="ja-JP" sz="1000" b="1" kern="10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</a:t>
                      </a: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63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64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65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66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67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68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69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70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71</a:t>
                      </a:r>
                      <a:endParaRPr lang="ja-JP" altLang="ja-JP" sz="1000" kern="100" dirty="0" smtClean="0">
                        <a:latin typeface="Century"/>
                        <a:ea typeface="ＭＳ 明朝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72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73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74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75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76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77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78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79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80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81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82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83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84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85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86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87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88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89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90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‐17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8886" y="1135063"/>
            <a:ext cx="49006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介護支援ボランティアポイントの担当者が押印し、日付を入れてください。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58886" y="1135063"/>
            <a:ext cx="49006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介護支援ボランティアポイントの担当者が押印し、日付を入れてください。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9694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160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2960" y="33061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2948" y="330286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2709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414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500" y="424519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488" y="425204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3972" y="424608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1432" y="330705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0456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299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357" y="517075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4185" y="516745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3471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537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6897" y="610977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6725" y="610647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15209" y="6110669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2829" y="517164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7154" y="14344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9697" y="142849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1055" y="143776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0883" y="1434465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9694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223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3595" y="236663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3423" y="2363331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2067" y="2367523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19527" y="1428497"/>
            <a:ext cx="914134" cy="91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3" name="表 102"/>
          <p:cNvGraphicFramePr>
            <a:graphicFrameLocks noGrp="1"/>
          </p:cNvGraphicFramePr>
          <p:nvPr/>
        </p:nvGraphicFramePr>
        <p:xfrm>
          <a:off x="350191" y="1519579"/>
          <a:ext cx="4680000" cy="5616636"/>
        </p:xfrm>
        <a:graphic>
          <a:graphicData uri="http://schemas.openxmlformats.org/drawingml/2006/table">
            <a:tbl>
              <a:tblPr/>
              <a:tblGrid>
                <a:gridCol w="936000"/>
                <a:gridCol w="936000"/>
                <a:gridCol w="936000"/>
                <a:gridCol w="936000"/>
                <a:gridCol w="936000"/>
              </a:tblGrid>
              <a:tr h="9361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91</a:t>
                      </a:r>
                      <a:endParaRPr lang="ja-JP" sz="1000" b="1" kern="10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</a:t>
                      </a:r>
                      <a:r>
                        <a:rPr lang="ja-JP" sz="1000" kern="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</a:t>
                      </a:r>
                      <a:r>
                        <a:rPr kumimoji="1"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93</a:t>
                      </a:r>
                      <a:endParaRPr kumimoji="1" lang="ja-JP" altLang="ja-JP" sz="10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94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95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96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97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98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ja-JP" sz="10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99</a:t>
                      </a:r>
                      <a:endParaRPr kumimoji="1" lang="ja-JP" altLang="ja-JP" sz="10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100</a:t>
                      </a:r>
                      <a:endParaRPr kumimoji="1" lang="ja-JP" altLang="ja-JP" sz="700" b="1" kern="0" dirty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altLang="en-US" sz="1200" kern="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endParaRPr lang="en-US" altLang="ja-JP" sz="12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ctr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</a:t>
                      </a:r>
                      <a:r>
                        <a:rPr lang="en-US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日</a:t>
                      </a:r>
                      <a:endParaRPr lang="ja-JP" altLang="ja-JP" sz="100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101</a:t>
                      </a:r>
                      <a:endParaRPr lang="ja-JP" altLang="ja-JP" sz="700" kern="100" dirty="0" smtClean="0">
                        <a:latin typeface="Century"/>
                        <a:ea typeface="ＭＳ 明朝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102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103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104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105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106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107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108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109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110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111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112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736549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113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114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115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1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116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117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118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119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736549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700" b="1" kern="0" dirty="0" smtClean="0">
                          <a:solidFill>
                            <a:schemeClr val="bg1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120</a:t>
                      </a:r>
                      <a:endParaRPr kumimoji="1" lang="ja-JP" altLang="ja-JP" sz="700" b="1" kern="0" dirty="0" smtClean="0">
                        <a:solidFill>
                          <a:schemeClr val="bg1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indent="139700" algn="just">
                        <a:spcAft>
                          <a:spcPts val="0"/>
                        </a:spcAft>
                      </a:pPr>
                      <a:endParaRPr lang="en-US" altLang="ja-JP" sz="1100" kern="0" dirty="0" smtClean="0">
                        <a:solidFill>
                          <a:srgbClr val="008000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  <a:p>
                      <a:pPr marL="0" indent="139700" algn="ctr" defTabSz="736549" rtl="0" eaLnBrk="1" latinLnBrk="0" hangingPunct="1">
                        <a:lnSpc>
                          <a:spcPts val="23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ja-JP" sz="1000" kern="0" dirty="0" smtClean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月　　日</a:t>
                      </a:r>
                      <a:endParaRPr kumimoji="1" lang="ja-JP" altLang="ja-JP" sz="1000" kern="0" dirty="0">
                        <a:solidFill>
                          <a:schemeClr val="tx1"/>
                        </a:solidFill>
                        <a:latin typeface="Century"/>
                        <a:ea typeface="HG丸ｺﾞｼｯｸM-PRO"/>
                        <a:cs typeface="Cordia New"/>
                      </a:endParaRPr>
                    </a:p>
                  </a:txBody>
                  <a:tcPr marL="35415" marR="3541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‐18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-305275" y="101600"/>
            <a:ext cx="5415437" cy="72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0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ea typeface="ＭＳ 明朝" pitchFamily="17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2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        　   　</a:t>
            </a:r>
            <a:r>
              <a:rPr kumimoji="1" lang="ja-JP" altLang="en-US" sz="22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 </a:t>
            </a:r>
            <a:r>
              <a:rPr kumimoji="1" lang="ja-JP" altLang="en-US" sz="2200" b="1" i="0" u="none" strike="noStrike" cap="none" normalizeH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 </a:t>
            </a:r>
            <a:r>
              <a:rPr kumimoji="1" lang="ja-JP" altLang="en-US" sz="22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+mn-ea"/>
                <a:cs typeface="ＭＳ Ｐゴシック" pitchFamily="50" charset="-128"/>
              </a:rPr>
              <a:t>この手帳について</a:t>
            </a:r>
            <a:endParaRPr kumimoji="1" lang="ja-JP" altLang="en-US" sz="1400" b="1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+mn-ea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marR="0" lvl="1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この手帳は、あなたが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住み慣れた地域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で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いきいきと</a:t>
            </a:r>
            <a:r>
              <a:rPr kumimoji="1" lang="ja-JP" altLang="en-US" sz="1400" b="1" i="0" u="none" strike="noStrike" cap="none" normalizeH="0" baseline="0" dirty="0" err="1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楽し</a:t>
            </a:r>
            <a:endParaRPr kumimoji="1" lang="en-US" altLang="ja-JP" sz="1400" b="1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marR="0" lvl="1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く暮らし続けていくことを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願い作成したものです。</a:t>
            </a:r>
            <a:endParaRPr kumimoji="1" lang="en-US" altLang="ja-JP" sz="1400" b="1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marR="0" lvl="1" indent="0" algn="l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400" b="1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いきいきと楽しく暮らし続けていくために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は、あなたの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毎日の暮らしの支えになるような、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気持ちが明るくなるよ</a:t>
            </a:r>
            <a:endParaRPr lang="en-US" altLang="ja-JP" b="1" dirty="0" smtClean="0">
              <a:solidFill>
                <a:srgbClr val="33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b="1" dirty="0" err="1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うな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活動を持つこと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が大切です。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b="1" dirty="0" smtClean="0">
              <a:solidFill>
                <a:srgbClr val="33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あなたが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したいこと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を実現すること、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得意なこと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や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でき</a:t>
            </a:r>
            <a:endParaRPr lang="en-US" altLang="ja-JP" b="1" dirty="0" smtClean="0">
              <a:solidFill>
                <a:srgbClr val="33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ること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を家庭や地域の中で発揮することを目標にし、その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目標を達成するために自分が何をしたらよいかを考え、積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極的に取り組んでいきましょう。</a:t>
            </a: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また、あなたの取り組みへの参加度合は、地域の人たち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と一緒に確認しましょう。 思うように参加できないときな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ど、きっと相談に乗ってくれるはずです。</a:t>
            </a:r>
          </a:p>
          <a:p>
            <a:pPr marL="360000" lvl="1" defTabSz="91440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endParaRPr lang="ja-JP" altLang="en-US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あなたが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地域に参加することで、他の人の目標達成の力</a:t>
            </a:r>
            <a:endParaRPr lang="en-US" altLang="ja-JP" b="1" dirty="0" smtClean="0">
              <a:solidFill>
                <a:srgbClr val="33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になる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こともできます。地域のみんなで協力し合い、いき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いきと楽しく健康な暮らしを続けましょう。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 </a:t>
            </a:r>
            <a:endParaRPr lang="en-US" altLang="ja-JP" b="1" dirty="0" smtClean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ja-JP" b="1" dirty="0" smtClean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ja-JP" b="1" dirty="0" smtClean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endParaRPr lang="ja-JP" altLang="en-US" b="1" dirty="0" smtClean="0">
              <a:solidFill>
                <a:srgbClr val="00B05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   ◎わからないことがありましたら、現在お住いの地域の</a:t>
            </a:r>
            <a:endParaRPr lang="en-US" altLang="ja-JP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36000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   </a:t>
            </a:r>
            <a:r>
              <a:rPr lang="ja-JP" altLang="en-US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地域包括支援センター</a:t>
            </a:r>
            <a:r>
              <a:rPr lang="ja-JP" altLang="en-US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にお問い合わせください。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‐1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81" y="1614584"/>
            <a:ext cx="1349693" cy="1033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762" y="434355"/>
            <a:ext cx="5324475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2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+mn-ea"/>
                <a:cs typeface="ＭＳ Ｐゴシック" pitchFamily="50" charset="-128"/>
              </a:rPr>
              <a:t>手帳の構成</a:t>
            </a:r>
            <a:endParaRPr kumimoji="1" lang="en-US" altLang="ja-JP" sz="2200" b="1" i="0" u="none" strike="noStrike" cap="none" normalizeH="0" baseline="0" dirty="0" smtClean="0">
              <a:ln>
                <a:noFill/>
              </a:ln>
              <a:solidFill>
                <a:srgbClr val="336600"/>
              </a:solidFill>
              <a:effectLst/>
              <a:latin typeface="+mn-ea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effectLst/>
                <a:latin typeface="Microsoft YaHei" pitchFamily="34" charset="-122"/>
                <a:ea typeface="Microsoft YaHei" pitchFamily="34" charset="-122"/>
                <a:cs typeface="ＭＳ Ｐゴシック" pitchFamily="50" charset="-128"/>
              </a:rPr>
              <a:t>この手帳は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Microsoft YaHei" pitchFamily="34" charset="-122"/>
                <a:ea typeface="Microsoft YaHei" pitchFamily="34" charset="-122"/>
                <a:cs typeface="ＭＳ Ｐゴシック" pitchFamily="50" charset="-128"/>
              </a:rPr>
              <a:t>４つの項目</a:t>
            </a:r>
            <a:r>
              <a:rPr kumimoji="1" lang="ja-JP" altLang="en-US" sz="1400" b="1" i="0" u="none" strike="noStrike" cap="none" normalizeH="0" baseline="0" dirty="0" smtClean="0">
                <a:ln>
                  <a:noFill/>
                </a:ln>
                <a:effectLst/>
                <a:latin typeface="Microsoft YaHei" pitchFamily="34" charset="-122"/>
                <a:ea typeface="Microsoft YaHei" pitchFamily="34" charset="-122"/>
                <a:cs typeface="ＭＳ Ｐゴシック" pitchFamily="50" charset="-128"/>
              </a:rPr>
              <a:t>から構成されています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717552" y="1764407"/>
            <a:ext cx="3476943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内　 　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容</a:t>
            </a:r>
            <a:r>
              <a:rPr lang="ja-JP" altLang="en-US" sz="1100" b="1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：</a:t>
            </a: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あなたがしていること、趣味、</a:t>
            </a:r>
            <a:endParaRPr lang="en-US" altLang="ja-JP" sz="1100" b="1" dirty="0" smtClean="0">
              <a:solidFill>
                <a:srgbClr val="33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　 興味のあること、得意なこと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などを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　 確認しましょう。</a:t>
            </a:r>
          </a:p>
          <a:p>
            <a:pPr marL="0" marR="0" lvl="0" indent="0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書くひと：あなた</a:t>
            </a:r>
            <a:endParaRPr kumimoji="1" lang="ja-JP" sz="1800" b="1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711202" y="3050391"/>
            <a:ext cx="3497123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内　 　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容：あなたの暮らしの支えになるような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 　</a:t>
            </a: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活動の目標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やその</a:t>
            </a: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達成に向けて</a:t>
            </a:r>
            <a:endParaRPr lang="en-US" altLang="ja-JP" sz="1100" b="1" dirty="0" smtClean="0">
              <a:solidFill>
                <a:srgbClr val="33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 　</a:t>
            </a: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必要な取り組み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を書いてください。</a:t>
            </a:r>
            <a:endParaRPr kumimoji="1" lang="ja-JP" altLang="en-US" sz="1100" b="1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書くひと：</a:t>
            </a: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地域包括支援センターの担当者とあなた</a:t>
            </a:r>
            <a:endParaRPr kumimoji="1" lang="ja-JP" sz="1800" b="1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714377" y="4521031"/>
            <a:ext cx="33655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lvl="0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内　 　容：あなたが過ごし参加する場所での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   　 </a:t>
            </a: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活動の様子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を書いてください。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algn="just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100" b="1" dirty="0" smtClean="0">
              <a:solidFill>
                <a:srgbClr val="0080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書く</a:t>
            </a: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ひと：あなたとあなたの活動に関わる人</a:t>
            </a:r>
            <a:endParaRPr kumimoji="1" lang="ja-JP" sz="1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717234" y="6012879"/>
            <a:ext cx="3713281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lvl="1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内 　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容：あなたが得意な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こと、したいこと、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lvl="1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 　できることを</a:t>
            </a: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活かした活動で地域に貢献</a:t>
            </a:r>
            <a:endParaRPr lang="en-US" altLang="ja-JP" sz="1100" b="1" dirty="0" smtClean="0">
              <a:solidFill>
                <a:srgbClr val="33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lvl="1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　 　し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、</a:t>
            </a:r>
            <a:r>
              <a:rPr lang="ja-JP" altLang="en-US" sz="1100" b="1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介護支援ボランティアポイント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を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lvl="1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　　 　　もらいましょう。</a:t>
            </a:r>
            <a:endParaRPr kumimoji="1" lang="ja-JP" altLang="en-US" b="1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書くひと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：あなたの活動に関わる人</a:t>
            </a:r>
            <a:endParaRPr kumimoji="1" lang="ja-JP" sz="1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16348" y="1765295"/>
            <a:ext cx="1368152" cy="6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sx="1000" sy="1000" algn="ctr" rotWithShape="0">
              <a:srgbClr val="008000"/>
            </a:outerShdw>
          </a:effec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200" b="1" dirty="0" smtClean="0">
                <a:solidFill>
                  <a:srgbClr val="00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していることや</a:t>
            </a:r>
            <a:endParaRPr kumimoji="1" lang="ja-JP" altLang="en-US" sz="1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 smtClean="0">
                <a:solidFill>
                  <a:srgbClr val="00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興味の確認</a:t>
            </a:r>
            <a:endParaRPr kumimoji="1" lang="ja-JP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80" y="3034724"/>
            <a:ext cx="1349693" cy="1033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216347" y="3185435"/>
            <a:ext cx="1368152" cy="6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sx="1000" sy="1000" algn="ctr" rotWithShape="0">
              <a:srgbClr val="008000"/>
            </a:outerShdw>
          </a:effec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 smtClean="0">
                <a:solidFill>
                  <a:srgbClr val="00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私のプラン</a:t>
            </a:r>
            <a:endParaRPr lang="en-US" altLang="ja-JP" sz="1200" b="1" dirty="0" smtClean="0">
              <a:solidFill>
                <a:srgbClr val="00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100" y="4474884"/>
            <a:ext cx="1349693" cy="1033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20437" y="4605275"/>
            <a:ext cx="956423" cy="6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sx="1000" sy="1000" algn="ctr" rotWithShape="0">
              <a:srgbClr val="008000"/>
            </a:outerShdw>
          </a:effec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algn="di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 smtClean="0">
                <a:solidFill>
                  <a:srgbClr val="00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活動記録</a:t>
            </a:r>
            <a:endParaRPr lang="ja-JP" altLang="ja-JP" sz="1200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145" y="5998021"/>
            <a:ext cx="1349693" cy="1033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63287" y="6158892"/>
            <a:ext cx="1122282" cy="6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sx="1000" sy="1000" algn="ctr" rotWithShape="0">
              <a:srgbClr val="008000"/>
            </a:outerShdw>
          </a:effec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 smtClean="0">
                <a:solidFill>
                  <a:srgbClr val="00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介護支援</a:t>
            </a:r>
            <a:endParaRPr lang="en-US" altLang="ja-JP" sz="1200" b="1" dirty="0" smtClean="0">
              <a:solidFill>
                <a:srgbClr val="00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 smtClean="0">
                <a:solidFill>
                  <a:srgbClr val="00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ボランティア</a:t>
            </a:r>
            <a:endParaRPr lang="en-US" altLang="ja-JP" sz="1200" b="1" dirty="0" smtClean="0">
              <a:solidFill>
                <a:srgbClr val="006600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 smtClean="0">
                <a:solidFill>
                  <a:srgbClr val="00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ポイント</a:t>
            </a:r>
            <a:endParaRPr lang="ja-JP" altLang="ja-JP" sz="1200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‐2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477185"/>
              </p:ext>
            </p:extLst>
          </p:nvPr>
        </p:nvGraphicFramePr>
        <p:xfrm>
          <a:off x="260415" y="2949215"/>
          <a:ext cx="4827426" cy="4302000"/>
        </p:xfrm>
        <a:graphic>
          <a:graphicData uri="http://schemas.openxmlformats.org/drawingml/2006/table">
            <a:tbl>
              <a:tblPr/>
              <a:tblGrid>
                <a:gridCol w="435426"/>
                <a:gridCol w="2196000"/>
                <a:gridCol w="2196000"/>
              </a:tblGrid>
              <a:tr h="252000">
                <a:tc gridSpan="3"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ja-JP" altLang="en-US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itchFamily="50" charset="-128"/>
                          <a:ea typeface="HG丸ｺﾞｼｯｸM-PRO" pitchFamily="50" charset="-128"/>
                          <a:cs typeface="Arial Unicode MS" pitchFamily="50" charset="-128"/>
                        </a:rPr>
                        <a:t>■ </a:t>
                      </a:r>
                      <a:r>
                        <a:rPr kumimoji="1" lang="ja-JP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itchFamily="50" charset="-128"/>
                          <a:ea typeface="HG丸ｺﾞｼｯｸM-PRO" pitchFamily="50" charset="-128"/>
                          <a:cs typeface="Arial Unicode MS" pitchFamily="50" charset="-128"/>
                        </a:rPr>
                        <a:t>趣味</a:t>
                      </a:r>
                      <a:r>
                        <a:rPr kumimoji="1" lang="ja-JP" sz="1100" b="1" kern="1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itchFamily="50" charset="-128"/>
                          <a:ea typeface="HG丸ｺﾞｼｯｸM-PRO" pitchFamily="50" charset="-128"/>
                          <a:cs typeface="Arial Unicode MS" pitchFamily="50" charset="-128"/>
                        </a:rPr>
                        <a:t>や興味のあるものについて該当するものに○をつけてください。</a:t>
                      </a: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B7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01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読書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・生涯学習・歴史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俳句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書道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・習字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絵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を描く・絵手紙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パソコン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・ワープロ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6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写真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7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映画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・観劇・演奏会に行く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8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お茶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・お花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9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歌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を歌う・カラオケ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10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音楽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を聴く・楽器演奏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11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編み物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・針仕事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12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畑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仕事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13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家族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との団らん・孫の世話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14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地域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の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子</a:t>
                      </a: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ども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の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世話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15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31044" marR="3104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動物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の世話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51906" y="1178466"/>
          <a:ext cx="4845744" cy="1602000"/>
        </p:xfrm>
        <a:graphic>
          <a:graphicData uri="http://schemas.openxmlformats.org/drawingml/2006/table">
            <a:tbl>
              <a:tblPr/>
              <a:tblGrid>
                <a:gridCol w="431509"/>
                <a:gridCol w="2197228"/>
                <a:gridCol w="2217007"/>
              </a:tblGrid>
              <a:tr h="252000">
                <a:tc gridSpan="3"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ja-JP" altLang="en-US" sz="12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■</a:t>
                      </a:r>
                      <a:r>
                        <a:rPr lang="ja-JP" altLang="en-US" sz="1200" b="1" kern="1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 </a:t>
                      </a:r>
                      <a:r>
                        <a:rPr lang="ja-JP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以下</a:t>
                      </a:r>
                      <a:r>
                        <a:rPr lang="ja-JP" sz="1100" b="1" kern="1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の行為に</a:t>
                      </a:r>
                      <a:r>
                        <a:rPr lang="ja-JP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ついて</a:t>
                      </a:r>
                      <a:r>
                        <a:rPr lang="en-US" altLang="ja-JP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  </a:t>
                      </a:r>
                      <a:r>
                        <a:rPr lang="ja-JP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該当</a:t>
                      </a:r>
                      <a:r>
                        <a:rPr lang="ja-JP" sz="1100" b="1" kern="1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"/>
                          <a:ea typeface="HG丸ｺﾞｼｯｸM-PRO"/>
                          <a:cs typeface="Cordia New"/>
                        </a:rPr>
                        <a:t>するものに○をつけてください。</a:t>
                      </a:r>
                      <a:endParaRPr lang="ja-JP" sz="1200" b="1" kern="1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B7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9918" marR="69918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買い物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をする</a:t>
                      </a:r>
                      <a:endParaRPr lang="ja-JP" sz="12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9918" marR="69918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料理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を作る</a:t>
                      </a:r>
                      <a:endParaRPr lang="ja-JP" sz="12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9918" marR="69918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掃除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をする</a:t>
                      </a:r>
                      <a:endParaRPr lang="ja-JP" sz="12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4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9918" marR="69918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洗濯物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を干す</a:t>
                      </a:r>
                      <a:endParaRPr lang="ja-JP" sz="12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0</a:t>
                      </a:r>
                      <a:r>
                        <a:rPr lang="en-US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5</a:t>
                      </a:r>
                      <a:endParaRPr lang="ja-JP" sz="1100" b="1" kern="100" dirty="0"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9918" marR="69918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　自分</a:t>
                      </a:r>
                      <a:r>
                        <a:rPr lang="ja-JP" sz="1100" b="1" kern="100" dirty="0" smtClean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</a:t>
                      </a: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お風呂に入る</a:t>
                      </a:r>
                      <a:endParaRPr lang="ja-JP" sz="12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9918" marR="69918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23" y="786838"/>
            <a:ext cx="4957817" cy="318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あなたが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日常的に行っている行為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や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興味のあること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などを確認しましょう。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200" y="108223"/>
            <a:ext cx="4968552" cy="64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正方形/長方形 23"/>
          <p:cNvSpPr/>
          <p:nvPr/>
        </p:nvSpPr>
        <p:spPr>
          <a:xfrm>
            <a:off x="288089" y="151788"/>
            <a:ext cx="3600666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006600"/>
                </a:solidFill>
                <a:latin typeface="+mj-ea"/>
                <a:ea typeface="+mj-ea"/>
                <a:cs typeface="ＭＳ Ｐゴシック" pitchFamily="50" charset="-128"/>
              </a:rPr>
              <a:t>していることや興味の確認</a:t>
            </a:r>
            <a:endParaRPr lang="ja-JP" altLang="ja-JP" sz="2400" b="1" dirty="0" smtClean="0">
              <a:solidFill>
                <a:srgbClr val="006600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‐3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58" name="テキスト ボックス 2"/>
          <p:cNvSpPr txBox="1">
            <a:spLocks noChangeArrowheads="1"/>
          </p:cNvSpPr>
          <p:nvPr/>
        </p:nvSpPr>
        <p:spPr bwMode="auto">
          <a:xfrm>
            <a:off x="246827" y="5971556"/>
            <a:ext cx="4866064" cy="1277491"/>
          </a:xfrm>
          <a:prstGeom prst="rect">
            <a:avLst/>
          </a:prstGeom>
          <a:solidFill>
            <a:srgbClr val="FFFFFF"/>
          </a:solidFill>
          <a:ln w="9525">
            <a:solidFill>
              <a:srgbClr val="02B70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（例：お花の免許を活かして、お花を教えてみたい。）</a:t>
            </a:r>
            <a:endParaRPr kumimoji="1" lang="ja-JP" altLang="en-US" sz="800" b="0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48604" y="5508823"/>
            <a:ext cx="493629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※</a:t>
            </a: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solidFill>
                  <a:srgbClr val="336600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得意なことを活かして活動してみたいこと</a:t>
            </a: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がありましたら、下記にご記入</a:t>
            </a:r>
            <a:endParaRPr kumimoji="1" lang="en-US" altLang="ja-JP" sz="1100" b="1" i="0" u="none" strike="noStrike" cap="none" normalizeH="0" baseline="0" dirty="0" smtClean="0">
              <a:ln>
                <a:noFill/>
              </a:ln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100" b="1" i="0" u="none" strike="noStrike" cap="none" normalizeH="0" baseline="0" dirty="0" smtClean="0">
                <a:ln>
                  <a:noFill/>
                </a:ln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ください。</a:t>
            </a:r>
            <a:endParaRPr kumimoji="1" lang="ja-JP" sz="1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789511"/>
              </p:ext>
            </p:extLst>
          </p:nvPr>
        </p:nvGraphicFramePr>
        <p:xfrm>
          <a:off x="258858" y="250939"/>
          <a:ext cx="4832413" cy="5197194"/>
        </p:xfrm>
        <a:graphic>
          <a:graphicData uri="http://schemas.openxmlformats.org/drawingml/2006/table">
            <a:tbl>
              <a:tblPr/>
              <a:tblGrid>
                <a:gridCol w="420761"/>
                <a:gridCol w="2201024"/>
                <a:gridCol w="2210628"/>
              </a:tblGrid>
              <a:tr h="337194">
                <a:tc gridSpan="3"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ＭＳ ゴシック"/>
                        <a:buNone/>
                      </a:pPr>
                      <a:r>
                        <a:rPr lang="ja-JP" altLang="en-US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itchFamily="50" charset="-128"/>
                          <a:ea typeface="HG丸ｺﾞｼｯｸM-PRO" pitchFamily="50" charset="-128"/>
                          <a:cs typeface="Arial Unicode MS" pitchFamily="50" charset="-128"/>
                        </a:rPr>
                        <a:t>■ </a:t>
                      </a:r>
                      <a:r>
                        <a:rPr kumimoji="1" lang="ja-JP" sz="1100" b="1" kern="1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itchFamily="50" charset="-128"/>
                          <a:ea typeface="HG丸ｺﾞｼｯｸM-PRO" pitchFamily="50" charset="-128"/>
                          <a:cs typeface="Arial Unicode MS" pitchFamily="50" charset="-128"/>
                        </a:rPr>
                        <a:t>趣味</a:t>
                      </a:r>
                      <a:r>
                        <a:rPr kumimoji="1" lang="ja-JP" sz="1100" b="1" kern="1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itchFamily="50" charset="-128"/>
                          <a:ea typeface="HG丸ｺﾞｼｯｸM-PRO" pitchFamily="50" charset="-128"/>
                          <a:cs typeface="Arial Unicode MS" pitchFamily="50" charset="-128"/>
                        </a:rPr>
                        <a:t>や興味のあるものについて該当するものに○をつけてください。</a:t>
                      </a: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B7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16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デート・異性との交流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17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居酒屋に行く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18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賃金を伴う仕事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19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友達とのおしゃべり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20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将棋・囲碁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21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麻雀・花札など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22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散歩･体操･運動など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23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野球・相撲観戦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24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競馬・競輪・競艇・パチンコ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25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地域活動</a:t>
                      </a:r>
                      <a:r>
                        <a:rPr lang="ja-JP" sz="10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（町内会・老人クラブ）</a:t>
                      </a:r>
                      <a:endParaRPr lang="ja-JP" sz="10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26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お参り・宗教活動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27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旅行・温泉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28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b="1" kern="100" dirty="0">
                          <a:solidFill>
                            <a:srgbClr val="0080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ボランティア</a:t>
                      </a:r>
                      <a:endParaRPr lang="ja-JP" sz="1100" b="1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29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30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algn="ctr" defTabSz="736549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31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32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00" dirty="0" smtClean="0">
                          <a:solidFill>
                            <a:srgbClr val="0080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33</a:t>
                      </a:r>
                      <a:endParaRPr kumimoji="1" lang="ja-JP" sz="1100" b="1" kern="100" dirty="0">
                        <a:solidFill>
                          <a:srgbClr val="0080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329" marR="67329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329" marR="673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b="0" kern="100" dirty="0">
                          <a:solidFill>
                            <a:schemeClr val="tx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している・してみたい・興味がある</a:t>
                      </a:r>
                      <a:endParaRPr lang="ja-JP" sz="1000" b="0" kern="100" dirty="0">
                        <a:solidFill>
                          <a:schemeClr val="tx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044" marR="3104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‐4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8886" y="971383"/>
            <a:ext cx="4900613" cy="989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していることや興味の確認で、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してみたい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または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興味がある</a:t>
            </a: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とした行為・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活動について再度書き出し、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「実際にやってみたい」「うまくできるようになりたい」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と思うことについて、プランを考えてみましょう。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339155" y="2279511"/>
          <a:ext cx="4752528" cy="5028592"/>
        </p:xfrm>
        <a:graphic>
          <a:graphicData uri="http://schemas.openxmlformats.org/drawingml/2006/table">
            <a:tbl>
              <a:tblPr/>
              <a:tblGrid>
                <a:gridCol w="525264"/>
                <a:gridCol w="4227264"/>
              </a:tblGrid>
              <a:tr h="43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0" dirty="0" smtClean="0">
                          <a:solidFill>
                            <a:srgbClr val="3366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No</a:t>
                      </a:r>
                      <a:endParaRPr lang="ja-JP" sz="1200" b="1" kern="100" dirty="0">
                        <a:solidFill>
                          <a:srgbClr val="3366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私の生活の目標</a:t>
                      </a:r>
                      <a:endParaRPr lang="ja-JP" sz="12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200" y="108223"/>
            <a:ext cx="4968552" cy="64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335980" y="1923281"/>
          <a:ext cx="476738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527"/>
                <a:gridCol w="792088"/>
                <a:gridCol w="2654771"/>
              </a:tblGrid>
              <a:tr h="288032"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CCFFCC"/>
                          </a:solidFill>
                        </a:rPr>
                        <a:t>● </a:t>
                      </a:r>
                      <a:r>
                        <a:rPr kumimoji="1" lang="ja-JP" altLang="en-US" sz="1200" dirty="0" smtClean="0"/>
                        <a:t>私のプラン </a:t>
                      </a:r>
                      <a:r>
                        <a:rPr kumimoji="1" lang="ja-JP" altLang="en-US" sz="1200" dirty="0" smtClean="0">
                          <a:solidFill>
                            <a:srgbClr val="CCFFCC"/>
                          </a:solidFill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02B7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その①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00DE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ＭＳ Ｐゴシック" pitchFamily="50" charset="-128"/>
                        </a:rPr>
                        <a:t>作成日　　　　月　　　日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217235" y="148863"/>
            <a:ext cx="1593706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006600"/>
                </a:solidFill>
                <a:latin typeface="+mj-ea"/>
                <a:cs typeface="ＭＳ Ｐゴシック" pitchFamily="50" charset="-128"/>
              </a:rPr>
              <a:t>私のプラン</a:t>
            </a:r>
            <a:endParaRPr lang="ja-JP" altLang="ja-JP" sz="2400" b="1" dirty="0" smtClean="0">
              <a:solidFill>
                <a:srgbClr val="006600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‐5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167801" y="2281163"/>
          <a:ext cx="4997127" cy="5018400"/>
        </p:xfrm>
        <a:graphic>
          <a:graphicData uri="http://schemas.openxmlformats.org/drawingml/2006/table">
            <a:tbl>
              <a:tblPr/>
              <a:tblGrid>
                <a:gridCol w="2592288"/>
                <a:gridCol w="504056"/>
                <a:gridCol w="1900783"/>
              </a:tblGrid>
              <a:tr h="43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200" b="1" kern="10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目標を達成するために</a:t>
                      </a:r>
                      <a:endParaRPr lang="ja-JP" altLang="ja-JP" sz="1200" b="1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200" b="1" kern="10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取り組むこと</a:t>
                      </a:r>
                      <a:endParaRPr lang="ja-JP" altLang="ja-JP" sz="1200" b="1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自己評価</a:t>
                      </a:r>
                      <a:endParaRPr lang="ja-JP" sz="12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96229"/>
              </p:ext>
            </p:extLst>
          </p:nvPr>
        </p:nvGraphicFramePr>
        <p:xfrm>
          <a:off x="133291" y="194020"/>
          <a:ext cx="5051609" cy="1692000"/>
        </p:xfrm>
        <a:graphic>
          <a:graphicData uri="http://schemas.openxmlformats.org/drawingml/2006/table">
            <a:tbl>
              <a:tblPr/>
              <a:tblGrid>
                <a:gridCol w="1019194"/>
                <a:gridCol w="1656239"/>
                <a:gridCol w="719991"/>
                <a:gridCol w="1656185"/>
              </a:tblGrid>
              <a:tr h="25200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1" kern="0" dirty="0" smtClean="0">
                          <a:solidFill>
                            <a:schemeClr val="bg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一緒に作ったひと</a:t>
                      </a:r>
                      <a:endParaRPr lang="ja-JP" sz="1200" b="1" kern="100" dirty="0">
                        <a:solidFill>
                          <a:schemeClr val="bg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B7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1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名         前</a:t>
                      </a:r>
                      <a:endParaRPr lang="en-US" sz="1200" b="1" kern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1260" marR="31260" marT="0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所属名称</a:t>
                      </a:r>
                      <a:endParaRPr lang="en-US" altLang="ja-JP" sz="1200" kern="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1260" marR="31260" marT="0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1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所属連絡先</a:t>
                      </a:r>
                      <a:endParaRPr lang="en-US" sz="1200" b="1" kern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〒</a:t>
                      </a:r>
                      <a:endParaRPr lang="en-US" altLang="ja-JP" sz="1000" kern="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kern="0" dirty="0" smtClean="0">
                          <a:solidFill>
                            <a:srgbClr val="008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　　　　　　　　</a:t>
                      </a:r>
                      <a:r>
                        <a:rPr lang="en-US" altLang="ja-JP" sz="1000" u="none" kern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008000"/>
                            </a:solidFill>
                          </a:u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TEL</a:t>
                      </a:r>
                      <a:r>
                        <a:rPr lang="ja-JP" altLang="en-US" sz="1000" u="sng" kern="0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008000"/>
                            </a:solidFill>
                          </a:u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</a:t>
                      </a:r>
                      <a:r>
                        <a:rPr lang="ja-JP" altLang="en-US" sz="1000" u="sng" kern="0" baseline="0" dirty="0" smtClean="0">
                          <a:solidFill>
                            <a:srgbClr val="008000"/>
                          </a:solidFill>
                          <a:uFill>
                            <a:solidFill>
                              <a:srgbClr val="008000"/>
                            </a:solidFill>
                          </a:u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　　　　　</a:t>
                      </a:r>
                      <a:r>
                        <a:rPr lang="ja-JP" altLang="en-US" sz="1000" u="sng" kern="0" dirty="0" smtClean="0">
                          <a:solidFill>
                            <a:srgbClr val="008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　</a:t>
                      </a:r>
                      <a:endParaRPr lang="en-US" sz="1000" u="sng" kern="0" dirty="0">
                        <a:solidFill>
                          <a:srgbClr val="008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96000">
                <a:tc rowSpan="2">
                  <a:txBody>
                    <a:bodyPr/>
                    <a:lstStyle/>
                    <a:p>
                      <a:pPr marL="0" marR="0" lvl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コ メ ン ト</a:t>
                      </a:r>
                      <a:endParaRPr kumimoji="1" lang="en-US" altLang="ja-JP" sz="12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000" u="sng" kern="0" dirty="0">
                        <a:solidFill>
                          <a:srgbClr val="008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2B70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96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000" u="sng" kern="0" dirty="0">
                        <a:solidFill>
                          <a:srgbClr val="008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2B70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‐6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58886" y="971383"/>
            <a:ext cx="4900613" cy="989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　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していることや興味の確認で、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してみたい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または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興味がある</a:t>
            </a:r>
            <a:r>
              <a:rPr lang="ja-JP" altLang="en-US" sz="1100" dirty="0" smtClean="0">
                <a:solidFill>
                  <a:srgbClr val="0080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とした行為・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活動について再度書き出し、</a:t>
            </a:r>
            <a:r>
              <a:rPr lang="ja-JP" altLang="en-US" sz="1100" dirty="0" smtClean="0">
                <a:solidFill>
                  <a:srgbClr val="336600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「実際にやってみたい」「うまくできるようになりたい」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と思うことについて、プランを考えてみましょう。</a:t>
            </a:r>
            <a:endParaRPr kumimoji="1" lang="ja-JP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339155" y="2279511"/>
          <a:ext cx="4752528" cy="5028592"/>
        </p:xfrm>
        <a:graphic>
          <a:graphicData uri="http://schemas.openxmlformats.org/drawingml/2006/table">
            <a:tbl>
              <a:tblPr/>
              <a:tblGrid>
                <a:gridCol w="525264"/>
                <a:gridCol w="4227264"/>
              </a:tblGrid>
              <a:tr h="43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200" b="1" kern="0" dirty="0" smtClean="0">
                          <a:solidFill>
                            <a:srgbClr val="336600"/>
                          </a:solidFill>
                          <a:latin typeface="Arial Unicode MS" pitchFamily="50" charset="-128"/>
                          <a:ea typeface="Arial Unicode MS" pitchFamily="50" charset="-128"/>
                          <a:cs typeface="Arial Unicode MS" pitchFamily="50" charset="-128"/>
                        </a:rPr>
                        <a:t>No</a:t>
                      </a:r>
                      <a:endParaRPr lang="ja-JP" sz="1200" b="1" kern="100" dirty="0">
                        <a:solidFill>
                          <a:srgbClr val="336600"/>
                        </a:solidFill>
                        <a:latin typeface="Arial Unicode MS" pitchFamily="50" charset="-128"/>
                        <a:ea typeface="Arial Unicode MS" pitchFamily="50" charset="-128"/>
                        <a:cs typeface="Arial Unicode MS" pitchFamily="50" charset="-128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私の生活の目標</a:t>
                      </a:r>
                      <a:endParaRPr lang="ja-JP" sz="12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6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000" kern="0" dirty="0">
                        <a:solidFill>
                          <a:srgbClr val="008000"/>
                        </a:solidFill>
                        <a:latin typeface="HG丸ｺﾞｼｯｸM-PRO"/>
                        <a:ea typeface="ＭＳ 明朝"/>
                        <a:cs typeface="Cordia New"/>
                      </a:endParaRPr>
                    </a:p>
                  </a:txBody>
                  <a:tcPr marL="67094" marR="67094" marT="0" marB="0" anchor="ctr">
                    <a:lnL w="12700" cap="flat" cmpd="sng" algn="ctr">
                      <a:solidFill>
                        <a:srgbClr val="02B70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200" y="108223"/>
            <a:ext cx="4968552" cy="64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335980" y="1923281"/>
          <a:ext cx="476738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527"/>
                <a:gridCol w="792088"/>
                <a:gridCol w="2654771"/>
              </a:tblGrid>
              <a:tr h="288032"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CCFFCC"/>
                          </a:solidFill>
                        </a:rPr>
                        <a:t>● </a:t>
                      </a:r>
                      <a:r>
                        <a:rPr kumimoji="1" lang="ja-JP" altLang="en-US" sz="1200" dirty="0" smtClean="0"/>
                        <a:t>私のプラン </a:t>
                      </a:r>
                      <a:r>
                        <a:rPr kumimoji="1" lang="ja-JP" altLang="en-US" sz="1200" dirty="0" smtClean="0">
                          <a:solidFill>
                            <a:srgbClr val="CCFFCC"/>
                          </a:solidFill>
                        </a:rPr>
                        <a:t>●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02B7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その①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rgbClr val="00DE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ＭＳ Ｐゴシック" pitchFamily="50" charset="-128"/>
                        </a:rPr>
                        <a:t>作成日　　　　月　　　日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217235" y="148863"/>
            <a:ext cx="1593706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 smtClean="0">
                <a:solidFill>
                  <a:srgbClr val="006600"/>
                </a:solidFill>
                <a:latin typeface="+mj-ea"/>
                <a:cs typeface="ＭＳ Ｐゴシック" pitchFamily="50" charset="-128"/>
              </a:rPr>
              <a:t>私のプラン</a:t>
            </a:r>
            <a:endParaRPr lang="ja-JP" altLang="ja-JP" sz="2400" b="1" dirty="0" smtClean="0">
              <a:solidFill>
                <a:srgbClr val="006600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‐7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5348210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167801" y="2281163"/>
          <a:ext cx="4997127" cy="5018400"/>
        </p:xfrm>
        <a:graphic>
          <a:graphicData uri="http://schemas.openxmlformats.org/drawingml/2006/table">
            <a:tbl>
              <a:tblPr/>
              <a:tblGrid>
                <a:gridCol w="2592288"/>
                <a:gridCol w="504056"/>
                <a:gridCol w="1900783"/>
              </a:tblGrid>
              <a:tr h="43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200" b="1" kern="10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目標を達成するために</a:t>
                      </a:r>
                      <a:endParaRPr lang="ja-JP" altLang="ja-JP" sz="1200" b="1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200" b="1" kern="100" dirty="0" smtClean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取り組むこと</a:t>
                      </a:r>
                      <a:endParaRPr lang="ja-JP" altLang="ja-JP" sz="1200" b="1" kern="100" dirty="0" smtClean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自己評価</a:t>
                      </a:r>
                      <a:endParaRPr lang="ja-JP" sz="1200" b="1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実行度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DFF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できた・まあまあ・できていない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7600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050" kern="100" spc="0" baseline="0" dirty="0"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900" kern="0" spc="0" baseline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満足度</a:t>
                      </a:r>
                      <a:endParaRPr lang="ja-JP" sz="900" kern="100" spc="0" baseline="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solidFill>
                            <a:srgbClr val="336600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満足・まあまあ・不満足</a:t>
                      </a:r>
                      <a:endParaRPr lang="ja-JP" sz="900" kern="100" dirty="0">
                        <a:solidFill>
                          <a:srgbClr val="336600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73021" marR="73021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96229"/>
              </p:ext>
            </p:extLst>
          </p:nvPr>
        </p:nvGraphicFramePr>
        <p:xfrm>
          <a:off x="133291" y="194020"/>
          <a:ext cx="5051609" cy="1692000"/>
        </p:xfrm>
        <a:graphic>
          <a:graphicData uri="http://schemas.openxmlformats.org/drawingml/2006/table">
            <a:tbl>
              <a:tblPr/>
              <a:tblGrid>
                <a:gridCol w="1019194"/>
                <a:gridCol w="1656239"/>
                <a:gridCol w="719991"/>
                <a:gridCol w="1656185"/>
              </a:tblGrid>
              <a:tr h="25200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1" kern="0" dirty="0" smtClean="0">
                          <a:solidFill>
                            <a:schemeClr val="bg1"/>
                          </a:solidFill>
                          <a:latin typeface="Century"/>
                          <a:ea typeface="HG丸ｺﾞｼｯｸM-PRO"/>
                          <a:cs typeface="Cordia New"/>
                        </a:rPr>
                        <a:t>一緒に作ったひと</a:t>
                      </a:r>
                      <a:endParaRPr lang="ja-JP" sz="1200" b="1" kern="100" dirty="0">
                        <a:solidFill>
                          <a:schemeClr val="bg1"/>
                        </a:solidFill>
                        <a:latin typeface="Century"/>
                        <a:ea typeface="ＭＳ 明朝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2B7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1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名         前</a:t>
                      </a:r>
                      <a:endParaRPr lang="en-US" sz="1200" b="1" kern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1260" marR="31260" marT="0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所属名称</a:t>
                      </a:r>
                      <a:endParaRPr lang="en-US" altLang="ja-JP" sz="1200" kern="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1260" marR="31260" marT="0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1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所属連絡先</a:t>
                      </a:r>
                      <a:endParaRPr lang="en-US" sz="1200" b="1" kern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00" kern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〒</a:t>
                      </a:r>
                      <a:endParaRPr lang="en-US" altLang="ja-JP" sz="1000" kern="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kern="0" dirty="0" smtClean="0">
                          <a:solidFill>
                            <a:srgbClr val="008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　　　　　　　　</a:t>
                      </a:r>
                      <a:r>
                        <a:rPr lang="en-US" altLang="ja-JP" sz="1000" u="none" kern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008000"/>
                            </a:solidFill>
                          </a:u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TEL</a:t>
                      </a:r>
                      <a:r>
                        <a:rPr lang="ja-JP" altLang="en-US" sz="1000" u="sng" kern="0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008000"/>
                            </a:solidFill>
                          </a:u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</a:t>
                      </a:r>
                      <a:r>
                        <a:rPr lang="ja-JP" altLang="en-US" sz="1000" u="sng" kern="0" baseline="0" dirty="0" smtClean="0">
                          <a:solidFill>
                            <a:srgbClr val="008000"/>
                          </a:solidFill>
                          <a:uFill>
                            <a:solidFill>
                              <a:srgbClr val="008000"/>
                            </a:solidFill>
                          </a:u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　　　　　</a:t>
                      </a:r>
                      <a:r>
                        <a:rPr lang="ja-JP" altLang="en-US" sz="1000" u="sng" kern="0" dirty="0" smtClean="0">
                          <a:solidFill>
                            <a:srgbClr val="008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　　</a:t>
                      </a:r>
                      <a:endParaRPr lang="en-US" sz="1000" u="sng" kern="0" dirty="0">
                        <a:solidFill>
                          <a:srgbClr val="008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96000">
                <a:tc rowSpan="2">
                  <a:txBody>
                    <a:bodyPr/>
                    <a:lstStyle/>
                    <a:p>
                      <a:pPr marL="0" marR="0" lvl="0" indent="0" algn="ctr" defTabSz="7365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Cordia New"/>
                        </a:rPr>
                        <a:t>コ メ ン ト</a:t>
                      </a:r>
                      <a:endParaRPr kumimoji="1" lang="en-US" altLang="ja-JP" sz="12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000" u="sng" kern="0" dirty="0">
                        <a:solidFill>
                          <a:srgbClr val="008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2B70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96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000" u="sng" kern="0" dirty="0">
                        <a:solidFill>
                          <a:srgbClr val="008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Cordia New"/>
                      </a:endParaRPr>
                    </a:p>
                  </a:txBody>
                  <a:tcPr marL="31260" marR="31260" marT="0" marB="0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2B70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314411" y="7270923"/>
            <a:ext cx="64807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008000">
                <a:alpha val="50000"/>
              </a:srgb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‐8 </a:t>
            </a:r>
            <a:r>
              <a:rPr lang="en-US" altLang="ja-JP" sz="1100" dirty="0" smtClean="0">
                <a:solidFill>
                  <a:srgbClr val="008000"/>
                </a:solidFill>
                <a:latin typeface="Century" pitchFamily="18" charset="0"/>
                <a:ea typeface="ＭＳ Ｐゴシック" pitchFamily="50" charset="-128"/>
                <a:cs typeface="ＭＳ Ｐゴシック" pitchFamily="50" charset="-128"/>
              </a:rPr>
              <a:t>‐</a:t>
            </a:r>
            <a:endParaRPr kumimoji="1" lang="ja-JP" sz="11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entury" pitchFamily="18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1435</Words>
  <Application>Microsoft Office PowerPoint</Application>
  <PresentationFormat>ユーザー設定</PresentationFormat>
  <Paragraphs>853</Paragraphs>
  <Slides>20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murcadminj</dc:creator>
  <cp:lastModifiedBy>厚生労働省ネットワークシステム</cp:lastModifiedBy>
  <cp:revision>234</cp:revision>
  <cp:lastPrinted>2014-10-29T14:39:02Z</cp:lastPrinted>
  <dcterms:created xsi:type="dcterms:W3CDTF">2014-10-01T08:23:16Z</dcterms:created>
  <dcterms:modified xsi:type="dcterms:W3CDTF">2015-01-27T02:34:54Z</dcterms:modified>
</cp:coreProperties>
</file>