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theme/themeOverride2.xml" ContentType="application/vnd.openxmlformats-officedocument.themeOverride+xml"/>
  <Override PartName="/ppt/notesSlides/notesSlide7.xml" ContentType="application/vnd.openxmlformats-officedocument.presentationml.notesSlide+xml"/>
  <Override PartName="/ppt/theme/themeOverride3.xml" ContentType="application/vnd.openxmlformats-officedocument.themeOverride+xml"/>
  <Override PartName="/ppt/notesSlides/notesSlide8.xml" ContentType="application/vnd.openxmlformats-officedocument.presentationml.notesSlide+xml"/>
  <Override PartName="/ppt/theme/themeOverride4.xml" ContentType="application/vnd.openxmlformats-officedocument.themeOverride+xml"/>
  <Override PartName="/ppt/notesSlides/notesSlide9.xml" ContentType="application/vnd.openxmlformats-officedocument.presentationml.notesSlide+xml"/>
  <Override PartName="/ppt/theme/themeOverride5.xml" ContentType="application/vnd.openxmlformats-officedocument.themeOverride+xml"/>
  <Override PartName="/ppt/notesSlides/notesSlide10.xml" ContentType="application/vnd.openxmlformats-officedocument.presentationml.notesSlide+xml"/>
  <Override PartName="/ppt/theme/themeOverride6.xml" ContentType="application/vnd.openxmlformats-officedocument.themeOverride+xml"/>
  <Override PartName="/ppt/notesSlides/notesSlide11.xml" ContentType="application/vnd.openxmlformats-officedocument.presentationml.notesSlide+xml"/>
  <Override PartName="/ppt/theme/themeOverride7.xml" ContentType="application/vnd.openxmlformats-officedocument.themeOverride+xml"/>
  <Override PartName="/ppt/notesSlides/notesSlide12.xml" ContentType="application/vnd.openxmlformats-officedocument.presentationml.notesSlide+xml"/>
  <Override PartName="/ppt/theme/themeOverride8.xml" ContentType="application/vnd.openxmlformats-officedocument.themeOverride+xml"/>
  <Override PartName="/ppt/notesSlides/notesSlide13.xml" ContentType="application/vnd.openxmlformats-officedocument.presentationml.notesSlide+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7"/>
  </p:notesMasterIdLst>
  <p:sldIdLst>
    <p:sldId id="342" r:id="rId3"/>
    <p:sldId id="321" r:id="rId4"/>
    <p:sldId id="262" r:id="rId5"/>
    <p:sldId id="263" r:id="rId6"/>
    <p:sldId id="275" r:id="rId7"/>
    <p:sldId id="380" r:id="rId8"/>
    <p:sldId id="322" r:id="rId9"/>
    <p:sldId id="341" r:id="rId10"/>
    <p:sldId id="325" r:id="rId11"/>
    <p:sldId id="379" r:id="rId12"/>
    <p:sldId id="324" r:id="rId13"/>
    <p:sldId id="282" r:id="rId14"/>
    <p:sldId id="381" r:id="rId15"/>
    <p:sldId id="340" r:id="rId16"/>
    <p:sldId id="338" r:id="rId17"/>
    <p:sldId id="339" r:id="rId18"/>
    <p:sldId id="326" r:id="rId19"/>
    <p:sldId id="327" r:id="rId20"/>
    <p:sldId id="328" r:id="rId21"/>
    <p:sldId id="329" r:id="rId22"/>
    <p:sldId id="333" r:id="rId23"/>
    <p:sldId id="292" r:id="rId24"/>
    <p:sldId id="293" r:id="rId25"/>
    <p:sldId id="303" r:id="rId26"/>
    <p:sldId id="297" r:id="rId27"/>
    <p:sldId id="360" r:id="rId28"/>
    <p:sldId id="361" r:id="rId29"/>
    <p:sldId id="362" r:id="rId30"/>
    <p:sldId id="363" r:id="rId31"/>
    <p:sldId id="364" r:id="rId32"/>
    <p:sldId id="365" r:id="rId33"/>
    <p:sldId id="366" r:id="rId34"/>
    <p:sldId id="367" r:id="rId35"/>
    <p:sldId id="368" r:id="rId36"/>
    <p:sldId id="369" r:id="rId37"/>
    <p:sldId id="370" r:id="rId38"/>
    <p:sldId id="371" r:id="rId39"/>
    <p:sldId id="372" r:id="rId40"/>
    <p:sldId id="373" r:id="rId41"/>
    <p:sldId id="374" r:id="rId42"/>
    <p:sldId id="375" r:id="rId43"/>
    <p:sldId id="376" r:id="rId44"/>
    <p:sldId id="377" r:id="rId45"/>
    <p:sldId id="378" r:id="rId46"/>
    <p:sldId id="334" r:id="rId47"/>
    <p:sldId id="382" r:id="rId48"/>
    <p:sldId id="335" r:id="rId49"/>
    <p:sldId id="383" r:id="rId50"/>
    <p:sldId id="336" r:id="rId51"/>
    <p:sldId id="307" r:id="rId52"/>
    <p:sldId id="312" r:id="rId53"/>
    <p:sldId id="316" r:id="rId54"/>
    <p:sldId id="337" r:id="rId55"/>
    <p:sldId id="317" r:id="rId5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5760" autoAdjust="0"/>
  </p:normalViewPr>
  <p:slideViewPr>
    <p:cSldViewPr>
      <p:cViewPr>
        <p:scale>
          <a:sx n="64" d="100"/>
          <a:sy n="64" d="100"/>
        </p:scale>
        <p:origin x="-1566"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5AF37C8-2EBE-4E58-ABDC-582C1BE44AA0}" type="datetimeFigureOut">
              <a:rPr kumimoji="1" lang="ja-JP" altLang="en-US" smtClean="0"/>
              <a:pPr/>
              <a:t>2014/1/17</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5FCE771F-82F3-4540-982D-A575D28D2EFC}" type="slidenum">
              <a:rPr kumimoji="1" lang="ja-JP" altLang="en-US" smtClean="0"/>
              <a:pPr/>
              <a:t>‹#›</a:t>
            </a:fld>
            <a:endParaRPr kumimoji="1" lang="ja-JP" altLang="en-US"/>
          </a:p>
        </p:txBody>
      </p:sp>
    </p:spTree>
    <p:extLst>
      <p:ext uri="{BB962C8B-B14F-4D97-AF65-F5344CB8AC3E}">
        <p14:creationId xmlns:p14="http://schemas.microsoft.com/office/powerpoint/2010/main" val="22259367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20.xml"/><Relationship Id="rId2" Type="http://schemas.openxmlformats.org/officeDocument/2006/relationships/notesMaster" Target="../notesMasters/notesMaster1.xml"/><Relationship Id="rId1" Type="http://schemas.openxmlformats.org/officeDocument/2006/relationships/themeOverride" Target="../theme/themeOverride6.xml"/></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22.xml"/><Relationship Id="rId2" Type="http://schemas.openxmlformats.org/officeDocument/2006/relationships/notesMaster" Target="../notesMasters/notesMaster1.xml"/><Relationship Id="rId1" Type="http://schemas.openxmlformats.org/officeDocument/2006/relationships/themeOverride" Target="../theme/themeOverride7.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23.xml"/><Relationship Id="rId2" Type="http://schemas.openxmlformats.org/officeDocument/2006/relationships/notesMaster" Target="../notesMasters/notesMaster1.xml"/><Relationship Id="rId1" Type="http://schemas.openxmlformats.org/officeDocument/2006/relationships/themeOverride" Target="../theme/themeOverride8.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24.xml"/><Relationship Id="rId2" Type="http://schemas.openxmlformats.org/officeDocument/2006/relationships/notesMaster" Target="../notesMasters/notesMaster1.xml"/><Relationship Id="rId1" Type="http://schemas.openxmlformats.org/officeDocument/2006/relationships/themeOverride" Target="../theme/themeOverride9.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themeOverride" Target="../theme/themeOverride1.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notesMaster" Target="../notesMasters/notesMaster1.xml"/><Relationship Id="rId1" Type="http://schemas.openxmlformats.org/officeDocument/2006/relationships/themeOverride" Target="../theme/themeOverride2.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16.xml"/><Relationship Id="rId2" Type="http://schemas.openxmlformats.org/officeDocument/2006/relationships/notesMaster" Target="../notesMasters/notesMaster1.xml"/><Relationship Id="rId1" Type="http://schemas.openxmlformats.org/officeDocument/2006/relationships/themeOverride" Target="../theme/themeOverride3.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notesMaster" Target="../notesMasters/notesMaster1.xml"/><Relationship Id="rId1" Type="http://schemas.openxmlformats.org/officeDocument/2006/relationships/themeOverride" Target="../theme/themeOverride4.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19.xml"/><Relationship Id="rId2" Type="http://schemas.openxmlformats.org/officeDocument/2006/relationships/notesMaster" Target="../notesMasters/notesMaster1.xml"/><Relationship Id="rId1" Type="http://schemas.openxmlformats.org/officeDocument/2006/relationships/themeOverride" Target="../theme/themeOverr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息子の説明として、ネグレクトではありません。</a:t>
            </a:r>
            <a:endParaRPr kumimoji="1" lang="en-US" altLang="ja-JP" dirty="0" smtClean="0"/>
          </a:p>
          <a:p>
            <a:r>
              <a:rPr kumimoji="1" lang="ja-JP" altLang="en-US" dirty="0" smtClean="0"/>
              <a:t>ケアプラン・フェイスシートをケアマネジャーから入手。ケアプランでは歩行器のレンタルのみであった。</a:t>
            </a:r>
            <a:endParaRPr kumimoji="1" lang="ja-JP" altLang="en-US" dirty="0"/>
          </a:p>
        </p:txBody>
      </p:sp>
      <p:sp>
        <p:nvSpPr>
          <p:cNvPr id="4" name="スライド番号プレースホルダ 3"/>
          <p:cNvSpPr>
            <a:spLocks noGrp="1"/>
          </p:cNvSpPr>
          <p:nvPr>
            <p:ph type="sldNum" sz="quarter" idx="10"/>
          </p:nvPr>
        </p:nvSpPr>
        <p:spPr/>
        <p:txBody>
          <a:bodyPr/>
          <a:lstStyle/>
          <a:p>
            <a:fld id="{5FCE771F-82F3-4540-982D-A575D28D2EFC}" type="slidenum">
              <a:rPr kumimoji="1" lang="ja-JP" altLang="en-US" smtClean="0"/>
              <a:pPr/>
              <a:t>4</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p:sp>
      <p:sp>
        <p:nvSpPr>
          <p:cNvPr id="245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r>
              <a:rPr lang="ja-JP" altLang="en-US" smtClean="0">
                <a:latin typeface="Arial" charset="0"/>
                <a:ea typeface="ＭＳ Ｐ明朝" charset="-128"/>
              </a:rPr>
              <a:t>○　続けて読み上げます。</a:t>
            </a:r>
          </a:p>
          <a:p>
            <a:r>
              <a:rPr lang="ja-JP" altLang="en-US" smtClean="0">
                <a:latin typeface="Arial" charset="0"/>
                <a:ea typeface="ＭＳ Ｐ明朝" charset="-128"/>
              </a:rPr>
              <a:t>○　専門家としての情報分析を駆使して、予後予測という考え方を徹底することが、自立支援の大きなポイントの一つであります。</a:t>
            </a:r>
          </a:p>
          <a:p>
            <a:r>
              <a:rPr lang="ja-JP" altLang="en-US" smtClean="0">
                <a:latin typeface="Arial" charset="0"/>
                <a:ea typeface="ＭＳ Ｐ明朝" charset="-128"/>
              </a:rPr>
              <a:t>○　なすがまま重度化していくことに寄り添っているだけではなく、せめて重度化の遅延方策を考えるということが、介護保険法で期待している自立支援だと思います。</a:t>
            </a:r>
          </a:p>
        </p:txBody>
      </p:sp>
    </p:spTree>
  </p:cSld>
  <p:clrMapOvr>
    <a:overrideClrMapping bg1="lt1" tx1="dk1" bg2="lt2" tx2="dk2" accent1="accent1" accent2="accent2" accent3="accent3" accent4="accent4" accent5="accent5" accent6="accent6" hlink="hlink" folHlink="folHlink"/>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84994" name="スライド イメージ プレースホルダー 1"/>
          <p:cNvSpPr>
            <a:spLocks noGrp="1" noRot="1" noChangeAspect="1" noTextEdit="1"/>
          </p:cNvSpPr>
          <p:nvPr>
            <p:ph type="sldImg"/>
          </p:nvPr>
        </p:nvSpPr>
        <p:spPr/>
      </p:sp>
      <p:sp>
        <p:nvSpPr>
          <p:cNvPr id="84995"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r>
              <a:rPr lang="ja-JP" altLang="en-US" smtClean="0">
                <a:latin typeface="Arial" charset="0"/>
              </a:rPr>
              <a:t>会議参加者は、課題から導きだされる。</a:t>
            </a:r>
            <a:endParaRPr lang="en-US" altLang="ja-JP" smtClean="0">
              <a:latin typeface="Arial" charset="0"/>
            </a:endParaRPr>
          </a:p>
          <a:p>
            <a:r>
              <a:rPr lang="ja-JP" altLang="en-US" smtClean="0">
                <a:latin typeface="Arial" charset="0"/>
              </a:rPr>
              <a:t>チームの一員となって欲しいと依頼する根拠を明確にする。声掛けの順番や声のかけ方（電話でもいいとか直接行った方がいいとか）</a:t>
            </a:r>
            <a:endParaRPr lang="en-US" altLang="ja-JP" smtClean="0">
              <a:latin typeface="Arial" charset="0"/>
            </a:endParaRPr>
          </a:p>
          <a:p>
            <a:r>
              <a:rPr lang="ja-JP" altLang="en-US" smtClean="0">
                <a:latin typeface="Arial" charset="0"/>
              </a:rPr>
              <a:t>会議でチーム形成（ネットワーク形成）がより効果的に進むよう仕掛けを考える</a:t>
            </a:r>
            <a:endParaRPr lang="en-US" altLang="ja-JP" smtClean="0">
              <a:latin typeface="Arial" charset="0"/>
            </a:endParaRPr>
          </a:p>
          <a:p>
            <a:r>
              <a:rPr lang="ja-JP" altLang="en-US" smtClean="0">
                <a:latin typeface="Arial" charset="0"/>
              </a:rPr>
              <a:t>場所（役所、集会所、誰かの自宅、和室、椅子の部屋等々）、時間、司会者、お茶やお菓子は？</a:t>
            </a:r>
            <a:endParaRPr lang="en-US" altLang="ja-JP" smtClean="0">
              <a:latin typeface="Arial" charset="0"/>
            </a:endParaRPr>
          </a:p>
        </p:txBody>
      </p:sp>
      <p:sp>
        <p:nvSpPr>
          <p:cNvPr id="84996" name="ヘッダー プレースホルダー 3"/>
          <p:cNvSpPr txBox="1">
            <a:spLocks noGrp="1" noChangeArrowheads="1"/>
          </p:cNvSpPr>
          <p:nvPr/>
        </p:nvSpPr>
        <p:spPr bwMode="auto">
          <a:xfrm>
            <a:off x="0" y="0"/>
            <a:ext cx="29486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098" rIns="92199" bIns="46098"/>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r>
              <a:rPr lang="ja-JP" altLang="en-US" sz="1200"/>
              <a:t>↓スライド資料</a:t>
            </a:r>
          </a:p>
          <a:p>
            <a:pPr eaLnBrk="1" hangingPunct="1"/>
            <a:endParaRPr lang="ja-JP" altLang="en-US" sz="1200"/>
          </a:p>
        </p:txBody>
      </p:sp>
      <p:sp>
        <p:nvSpPr>
          <p:cNvPr id="84997" name="フッター プレースホルダー 4"/>
          <p:cNvSpPr txBox="1">
            <a:spLocks noGrp="1" noChangeArrowheads="1"/>
          </p:cNvSpPr>
          <p:nvPr/>
        </p:nvSpPr>
        <p:spPr bwMode="auto">
          <a:xfrm>
            <a:off x="0" y="9440864"/>
            <a:ext cx="2948675" cy="496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9" tIns="46098" rIns="92199" bIns="46098" anchor="b"/>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eaLnBrk="1" hangingPunct="1"/>
            <a:r>
              <a:rPr lang="ja-JP" altLang="en-US" sz="1200"/>
              <a:t>↑ノート</a:t>
            </a:r>
            <a:r>
              <a:rPr lang="en-US" altLang="ja-JP" sz="1200"/>
              <a:t>(</a:t>
            </a:r>
            <a:r>
              <a:rPr lang="ja-JP" altLang="en-US" sz="1200"/>
              <a:t>水村さん作成分）</a:t>
            </a:r>
          </a:p>
          <a:p>
            <a:pPr eaLnBrk="1" hangingPunct="1"/>
            <a:endParaRPr lang="ja-JP" altLang="en-US" sz="1200"/>
          </a:p>
        </p:txBody>
      </p:sp>
    </p:spTree>
  </p:cSld>
  <p:clrMapOvr>
    <a:overrideClrMapping bg1="lt1" tx1="dk1" bg2="lt2" tx2="dk2" accent1="accent1" accent2="accent2" accent3="accent3" accent4="accent4" accent5="accent5" accent6="accent6" hlink="hlink" folHlink="folHlink"/>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86018" name="スライド イメージ プレースホルダー 1"/>
          <p:cNvSpPr>
            <a:spLocks noGrp="1" noRot="1" noChangeAspect="1" noTextEdit="1"/>
          </p:cNvSpPr>
          <p:nvPr>
            <p:ph type="sldImg"/>
          </p:nvPr>
        </p:nvSpPr>
        <p:spPr/>
      </p:sp>
      <p:sp>
        <p:nvSpPr>
          <p:cNvPr id="86019"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6103" bIns="46103" anchor="t"/>
          <a:lstStyle/>
          <a:p>
            <a:r>
              <a:rPr lang="ja-JP" altLang="en-US" smtClean="0">
                <a:latin typeface="Arial" charset="0"/>
              </a:rPr>
              <a:t>声掛けの順序を間違えると大変なことになる場合がある</a:t>
            </a:r>
            <a:endParaRPr lang="en-US" altLang="ja-JP" smtClean="0">
              <a:latin typeface="Arial" charset="0"/>
            </a:endParaRPr>
          </a:p>
          <a:p>
            <a:r>
              <a:rPr lang="ja-JP" altLang="en-US" smtClean="0">
                <a:latin typeface="Arial" charset="0"/>
              </a:rPr>
              <a:t>日頃の地域の権力構造、しくみ、など地域アセスメントをしておく</a:t>
            </a:r>
          </a:p>
        </p:txBody>
      </p:sp>
      <p:sp>
        <p:nvSpPr>
          <p:cNvPr id="86020" name="ヘッダー プレースホルダー 3"/>
          <p:cNvSpPr txBox="1">
            <a:spLocks noGrp="1" noChangeArrowheads="1"/>
          </p:cNvSpPr>
          <p:nvPr/>
        </p:nvSpPr>
        <p:spPr bwMode="auto">
          <a:xfrm>
            <a:off x="1" y="0"/>
            <a:ext cx="68072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08" tIns="46103" rIns="92208" bIns="46103"/>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algn="ctr" eaLnBrk="1" hangingPunct="1"/>
            <a:r>
              <a:rPr lang="ja-JP" altLang="en-US" sz="2400"/>
              <a:t>↓スライド資料</a:t>
            </a:r>
          </a:p>
          <a:p>
            <a:pPr algn="ctr" eaLnBrk="1" hangingPunct="1"/>
            <a:endParaRPr lang="ja-JP" altLang="en-US" sz="2400"/>
          </a:p>
        </p:txBody>
      </p:sp>
      <p:sp>
        <p:nvSpPr>
          <p:cNvPr id="86021" name="フッター プレースホルダー 4"/>
          <p:cNvSpPr txBox="1">
            <a:spLocks noGrp="1" noChangeArrowheads="1"/>
          </p:cNvSpPr>
          <p:nvPr/>
        </p:nvSpPr>
        <p:spPr bwMode="auto">
          <a:xfrm>
            <a:off x="1" y="9440864"/>
            <a:ext cx="6807200" cy="496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08" tIns="46103" rIns="92208" bIns="46103" anchor="b"/>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algn="ctr" eaLnBrk="1" hangingPunct="1"/>
            <a:r>
              <a:rPr lang="ja-JP" altLang="en-US" sz="2400"/>
              <a:t>↑ノート</a:t>
            </a:r>
            <a:r>
              <a:rPr lang="en-US" altLang="ja-JP" sz="2400"/>
              <a:t>(</a:t>
            </a:r>
            <a:r>
              <a:rPr lang="ja-JP" altLang="en-US" sz="2400"/>
              <a:t>水村さん作成分）</a:t>
            </a:r>
          </a:p>
          <a:p>
            <a:pPr algn="ctr" eaLnBrk="1" hangingPunct="1"/>
            <a:endParaRPr lang="ja-JP" altLang="en-US" sz="2400"/>
          </a:p>
        </p:txBody>
      </p:sp>
    </p:spTree>
  </p:cSld>
  <p:clrMapOvr>
    <a:overrideClrMapping bg1="lt1" tx1="dk1" bg2="lt2" tx2="dk2" accent1="accent1" accent2="accent2" accent3="accent3" accent4="accent4" accent5="accent5" accent6="accent6" hlink="hlink" folHlink="folHlink"/>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86018" name="スライド イメージ プレースホルダー 1"/>
          <p:cNvSpPr>
            <a:spLocks noGrp="1" noRot="1" noChangeAspect="1" noTextEdit="1"/>
          </p:cNvSpPr>
          <p:nvPr>
            <p:ph type="sldImg"/>
          </p:nvPr>
        </p:nvSpPr>
        <p:spPr/>
      </p:sp>
      <p:sp>
        <p:nvSpPr>
          <p:cNvPr id="86019"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6103" bIns="46103" anchor="t"/>
          <a:lstStyle/>
          <a:p>
            <a:r>
              <a:rPr lang="ja-JP" altLang="en-US" smtClean="0">
                <a:latin typeface="Arial" charset="0"/>
              </a:rPr>
              <a:t>声掛けの順序を間違えると大変なことになる場合がある</a:t>
            </a:r>
            <a:endParaRPr lang="en-US" altLang="ja-JP" smtClean="0">
              <a:latin typeface="Arial" charset="0"/>
            </a:endParaRPr>
          </a:p>
          <a:p>
            <a:r>
              <a:rPr lang="ja-JP" altLang="en-US" smtClean="0">
                <a:latin typeface="Arial" charset="0"/>
              </a:rPr>
              <a:t>日頃の地域の権力構造、しくみ、など地域アセスメントをしておく</a:t>
            </a:r>
          </a:p>
        </p:txBody>
      </p:sp>
      <p:sp>
        <p:nvSpPr>
          <p:cNvPr id="86020" name="ヘッダー プレースホルダー 3"/>
          <p:cNvSpPr txBox="1">
            <a:spLocks noGrp="1" noChangeArrowheads="1"/>
          </p:cNvSpPr>
          <p:nvPr/>
        </p:nvSpPr>
        <p:spPr bwMode="auto">
          <a:xfrm>
            <a:off x="1" y="0"/>
            <a:ext cx="68072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08" tIns="46103" rIns="92208" bIns="46103"/>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algn="ctr" eaLnBrk="1" hangingPunct="1"/>
            <a:r>
              <a:rPr lang="ja-JP" altLang="en-US" sz="2400"/>
              <a:t>↓スライド資料</a:t>
            </a:r>
          </a:p>
          <a:p>
            <a:pPr algn="ctr" eaLnBrk="1" hangingPunct="1"/>
            <a:endParaRPr lang="ja-JP" altLang="en-US" sz="2400"/>
          </a:p>
        </p:txBody>
      </p:sp>
      <p:sp>
        <p:nvSpPr>
          <p:cNvPr id="86021" name="フッター プレースホルダー 4"/>
          <p:cNvSpPr txBox="1">
            <a:spLocks noGrp="1" noChangeArrowheads="1"/>
          </p:cNvSpPr>
          <p:nvPr/>
        </p:nvSpPr>
        <p:spPr bwMode="auto">
          <a:xfrm>
            <a:off x="1" y="9440864"/>
            <a:ext cx="6807200" cy="496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08" tIns="46103" rIns="92208" bIns="46103" anchor="b"/>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50" charset="-128"/>
              </a:defRPr>
            </a:lvl9pPr>
          </a:lstStyle>
          <a:p>
            <a:pPr algn="ctr" eaLnBrk="1" hangingPunct="1"/>
            <a:r>
              <a:rPr lang="ja-JP" altLang="en-US" sz="2400"/>
              <a:t>↑ノート</a:t>
            </a:r>
            <a:r>
              <a:rPr lang="en-US" altLang="ja-JP" sz="2400"/>
              <a:t>(</a:t>
            </a:r>
            <a:r>
              <a:rPr lang="ja-JP" altLang="en-US" sz="2400"/>
              <a:t>水村さん作成分）</a:t>
            </a:r>
          </a:p>
          <a:p>
            <a:pPr algn="ctr" eaLnBrk="1" hangingPunct="1"/>
            <a:endParaRPr lang="ja-JP" altLang="en-US" sz="2400"/>
          </a:p>
        </p:txBody>
      </p:sp>
    </p:spTree>
  </p:cSld>
  <p:clrMapOvr>
    <a:overrideClrMapping bg1="lt1" tx1="dk1" bg2="lt2" tx2="dk2" accent1="accent1" accent2="accent2" accent3="accent3" accent4="accent4" accent5="accent5" accent6="accent6" hlink="hlink" folHlink="folHlink"/>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演習の説明</a:t>
            </a:r>
            <a:endParaRPr kumimoji="1" lang="en-US" altLang="ja-JP" dirty="0" smtClean="0"/>
          </a:p>
          <a:p>
            <a:r>
              <a:rPr kumimoji="1" lang="ja-JP" altLang="en-US" dirty="0" smtClean="0"/>
              <a:t>　まず、役割分担を決めてください。まず、司会者を決めます。冒頭のアイスブレイクでそれぞれ発表していただいた、担当エリアでの地域ケア会議の取り組みについて、最も「おおっ！」と感じた方を思い浮かべてください。次に目をつむって、「せいの」でその方を「あなたです」と示してあげてください。最も数の多い方が本日の司会者です。同数の場合はじゃんけんで決めてください。司会者の方が決まりましたら、今度は書記、発表を決めますが、これは司会の方の特権とします。自薦して頂いても結構ですが、司会の方が決めればそれを拒むことができません。</a:t>
            </a:r>
            <a:endParaRPr kumimoji="1" lang="en-US" altLang="ja-JP" dirty="0" smtClean="0"/>
          </a:p>
          <a:p>
            <a:r>
              <a:rPr kumimoji="1" lang="ja-JP" altLang="en-US" dirty="0" smtClean="0"/>
              <a:t>　時間の管理については講師の方で厳密に行います。それぞれ、５分前と２分前に声をかけます。</a:t>
            </a:r>
            <a:endParaRPr kumimoji="1" lang="en-US" altLang="ja-JP" dirty="0" smtClean="0"/>
          </a:p>
          <a:p>
            <a:r>
              <a:rPr kumimoji="1" lang="ja-JP" altLang="en-US" dirty="0" smtClean="0"/>
              <a:t>　次に、</a:t>
            </a:r>
            <a:r>
              <a:rPr lang="ja-JP" altLang="en-US" sz="1200" dirty="0" smtClean="0">
                <a:latin typeface="+mn-ea"/>
              </a:rPr>
              <a:t>１．</a:t>
            </a:r>
            <a:r>
              <a:rPr lang="en-US" altLang="ja-JP" sz="1200" dirty="0" smtClean="0">
                <a:latin typeface="+mn-ea"/>
              </a:rPr>
              <a:t>『</a:t>
            </a:r>
            <a:r>
              <a:rPr lang="ja-JP" altLang="en-US" sz="1200" dirty="0" smtClean="0">
                <a:latin typeface="+mn-ea"/>
              </a:rPr>
              <a:t>なぜ地域ケア会議をするのか？</a:t>
            </a:r>
            <a:r>
              <a:rPr lang="en-US" altLang="ja-JP" sz="1200" dirty="0" smtClean="0">
                <a:latin typeface="+mn-ea"/>
              </a:rPr>
              <a:t>』</a:t>
            </a:r>
            <a:r>
              <a:rPr lang="ja-JP" altLang="en-US" sz="1200" dirty="0" smtClean="0">
                <a:latin typeface="+mn-ea"/>
              </a:rPr>
              <a:t>　について話し合いを行う際の注意点を説明します。同じように２．</a:t>
            </a:r>
            <a:r>
              <a:rPr lang="en-US" altLang="ja-JP" sz="1200" dirty="0" smtClean="0">
                <a:latin typeface="+mn-ea"/>
              </a:rPr>
              <a:t>『</a:t>
            </a:r>
            <a:r>
              <a:rPr lang="ja-JP" altLang="en-US" sz="1200" dirty="0" smtClean="0">
                <a:latin typeface="+mn-ea"/>
              </a:rPr>
              <a:t>サービス担当者会議との違いは？</a:t>
            </a:r>
            <a:r>
              <a:rPr lang="en-US" altLang="ja-JP" sz="1200" dirty="0" smtClean="0">
                <a:latin typeface="+mn-ea"/>
              </a:rPr>
              <a:t>』</a:t>
            </a:r>
            <a:r>
              <a:rPr lang="ja-JP" altLang="en-US" sz="1200" dirty="0" smtClean="0">
                <a:latin typeface="+mn-ea"/>
              </a:rPr>
              <a:t>についても同様に注意点を説明します。</a:t>
            </a:r>
            <a:endParaRPr kumimoji="1" lang="en-US" altLang="ja-JP" dirty="0" smtClean="0"/>
          </a:p>
          <a:p>
            <a:r>
              <a:rPr kumimoji="1" lang="ja-JP" altLang="en-US" dirty="0" smtClean="0"/>
              <a:t>　３．</a:t>
            </a:r>
            <a:r>
              <a:rPr lang="ja-JP" altLang="en-US" sz="1200" dirty="0" smtClean="0">
                <a:latin typeface="+mn-ea"/>
              </a:rPr>
              <a:t>事前準備</a:t>
            </a:r>
            <a:r>
              <a:rPr lang="en-US" altLang="ja-JP" sz="1200" dirty="0" smtClean="0">
                <a:latin typeface="+mn-ea"/>
              </a:rPr>
              <a:t>『</a:t>
            </a:r>
            <a:r>
              <a:rPr lang="ja-JP" altLang="en-US" sz="1200" dirty="0" smtClean="0">
                <a:latin typeface="+mn-ea"/>
              </a:rPr>
              <a:t>不足している情報を誰からどのように入手するのか</a:t>
            </a:r>
            <a:r>
              <a:rPr lang="en-US" altLang="ja-JP" sz="1200" dirty="0" smtClean="0">
                <a:latin typeface="+mn-ea"/>
              </a:rPr>
              <a:t>』</a:t>
            </a:r>
            <a:r>
              <a:rPr lang="ja-JP" altLang="en-US" sz="1200" dirty="0" smtClean="0">
                <a:latin typeface="+mn-ea"/>
              </a:rPr>
              <a:t>については、１と２が終了次第、３の話合いに入る前に注意点を説明します。</a:t>
            </a:r>
            <a:endParaRPr lang="en-US" altLang="ja-JP" sz="1200" dirty="0" smtClean="0">
              <a:latin typeface="+mn-ea"/>
            </a:endParaRPr>
          </a:p>
          <a:p>
            <a:r>
              <a:rPr kumimoji="1" lang="ja-JP" altLang="en-US" sz="1200" dirty="0" smtClean="0">
                <a:latin typeface="+mn-ea"/>
              </a:rPr>
              <a:t>具体例としては</a:t>
            </a:r>
            <a:endParaRPr kumimoji="1" lang="en-US" altLang="ja-JP" sz="1200" dirty="0" smtClean="0">
              <a:latin typeface="+mn-ea"/>
            </a:endParaRPr>
          </a:p>
          <a:p>
            <a:r>
              <a:rPr kumimoji="1" lang="ja-JP" altLang="en-US" sz="1200" dirty="0" smtClean="0">
                <a:latin typeface="+mn-ea"/>
              </a:rPr>
              <a:t>　・主治医から</a:t>
            </a:r>
            <a:r>
              <a:rPr kumimoji="1" lang="en-US" altLang="ja-JP" sz="1200" dirty="0" smtClean="0">
                <a:latin typeface="+mn-ea"/>
              </a:rPr>
              <a:t>A</a:t>
            </a:r>
            <a:r>
              <a:rPr kumimoji="1" lang="ja-JP" altLang="en-US" sz="1200" dirty="0" err="1" smtClean="0">
                <a:latin typeface="+mn-ea"/>
              </a:rPr>
              <a:t>さんの</a:t>
            </a:r>
            <a:r>
              <a:rPr kumimoji="1" lang="ja-JP" altLang="en-US" sz="1200" dirty="0" smtClean="0">
                <a:latin typeface="+mn-ea"/>
              </a:rPr>
              <a:t>治療の状況を主任介護支援専門員が直接主治医と面会して確認する。もしくは、ケアマネジャーがより詳しく主治医から情報を得てその報告を受ける。</a:t>
            </a:r>
            <a:endParaRPr kumimoji="1" lang="en-US" altLang="ja-JP" sz="1200" dirty="0" smtClean="0">
              <a:latin typeface="+mn-ea"/>
            </a:endParaRPr>
          </a:p>
          <a:p>
            <a:r>
              <a:rPr kumimoji="1" lang="ja-JP" altLang="en-US" sz="1200" dirty="0" smtClean="0">
                <a:latin typeface="+mn-ea"/>
              </a:rPr>
              <a:t>　・長男との面接によって、長男の心身の状況の確認および今後の生活に対する意向を確認する。なお、ケアマネジャーとして長男との信頼関係が構築できていない事にも配慮して、地域包括支援センターはケアマネジャーと協働して長男との面接を行う。</a:t>
            </a:r>
            <a:endParaRPr kumimoji="1" lang="en-US" altLang="ja-JP" sz="1200" dirty="0" smtClean="0">
              <a:latin typeface="+mn-ea"/>
            </a:endParaRPr>
          </a:p>
          <a:p>
            <a:r>
              <a:rPr kumimoji="1" lang="ja-JP" altLang="en-US" sz="1200" dirty="0" smtClean="0">
                <a:latin typeface="+mn-ea"/>
              </a:rPr>
              <a:t>　・行政からの情報としては、団地が市営であることから、もし</a:t>
            </a:r>
            <a:r>
              <a:rPr kumimoji="1" lang="en-US" altLang="ja-JP" sz="1200" dirty="0" smtClean="0">
                <a:latin typeface="+mn-ea"/>
              </a:rPr>
              <a:t>A</a:t>
            </a:r>
            <a:r>
              <a:rPr kumimoji="1" lang="ja-JP" altLang="en-US" sz="1200" dirty="0" err="1" smtClean="0">
                <a:latin typeface="+mn-ea"/>
              </a:rPr>
              <a:t>さんが</a:t>
            </a:r>
            <a:r>
              <a:rPr kumimoji="1" lang="ja-JP" altLang="en-US" sz="1200" dirty="0" smtClean="0">
                <a:latin typeface="+mn-ea"/>
              </a:rPr>
              <a:t>１階への転居を希望した場合その事がどのような手続きで可能かどうか。また、要介護認定の情報やこれまでに相談がなかったかどうかを確認する。そして、家賃滞納の状況をはじめ、他の公共料金の支払い状況を確認するとともに、</a:t>
            </a:r>
            <a:r>
              <a:rPr kumimoji="1" lang="en-US" altLang="ja-JP" sz="1200" dirty="0" smtClean="0">
                <a:latin typeface="+mn-ea"/>
              </a:rPr>
              <a:t>A</a:t>
            </a:r>
            <a:r>
              <a:rPr kumimoji="1" lang="ja-JP" altLang="en-US" sz="1200" dirty="0" err="1" smtClean="0">
                <a:latin typeface="+mn-ea"/>
              </a:rPr>
              <a:t>さんの</a:t>
            </a:r>
            <a:r>
              <a:rPr kumimoji="1" lang="ja-JP" altLang="en-US" sz="1200" dirty="0" smtClean="0">
                <a:latin typeface="+mn-ea"/>
              </a:rPr>
              <a:t>様に家賃などの滞納者は何らかのリスクを抱えている可能性があることから、滞納者の割合などを確認する。加えて、今後の地域ケア会議に必要な地域情報を得る観点から、団地全体の高齢化率や自治会館や公民館の使用状況、要介護高齢者や生活保護世帯、一人暮らし世帯などを把握する。</a:t>
            </a:r>
            <a:endParaRPr kumimoji="1" lang="en-US" altLang="ja-JP" sz="1200" dirty="0" smtClean="0">
              <a:latin typeface="+mn-ea"/>
            </a:endParaRPr>
          </a:p>
          <a:p>
            <a:r>
              <a:rPr kumimoji="1" lang="ja-JP" altLang="en-US" sz="1200" dirty="0" smtClean="0">
                <a:latin typeface="+mn-ea"/>
              </a:rPr>
              <a:t>　・民生委員からの情報としては、</a:t>
            </a:r>
            <a:r>
              <a:rPr kumimoji="1" lang="en-US" altLang="ja-JP" sz="1200" dirty="0" smtClean="0">
                <a:latin typeface="+mn-ea"/>
              </a:rPr>
              <a:t>A</a:t>
            </a:r>
            <a:r>
              <a:rPr kumimoji="1" lang="ja-JP" altLang="en-US" sz="1200" dirty="0" err="1" smtClean="0">
                <a:latin typeface="+mn-ea"/>
              </a:rPr>
              <a:t>さん</a:t>
            </a:r>
            <a:r>
              <a:rPr kumimoji="1" lang="ja-JP" altLang="en-US" sz="1200" dirty="0" smtClean="0">
                <a:latin typeface="+mn-ea"/>
              </a:rPr>
              <a:t>との関わりの中で課題と感じていることに加えて、民生委員として関わっているこの団地住民全体の雰囲気や思いを確認する。</a:t>
            </a:r>
            <a:endParaRPr kumimoji="1" lang="en-US" altLang="ja-JP" sz="1200" dirty="0" smtClean="0">
              <a:latin typeface="+mn-ea"/>
            </a:endParaRPr>
          </a:p>
          <a:p>
            <a:r>
              <a:rPr kumimoji="1" lang="ja-JP" altLang="en-US" sz="1200" dirty="0" smtClean="0">
                <a:latin typeface="+mn-ea"/>
              </a:rPr>
              <a:t>　・自治会長からの情報としては、</a:t>
            </a:r>
            <a:r>
              <a:rPr kumimoji="1" lang="en-US" altLang="ja-JP" sz="1200" dirty="0" smtClean="0">
                <a:latin typeface="+mn-ea"/>
              </a:rPr>
              <a:t>A</a:t>
            </a:r>
            <a:r>
              <a:rPr kumimoji="1" lang="ja-JP" altLang="en-US" sz="1200" dirty="0" err="1" smtClean="0">
                <a:latin typeface="+mn-ea"/>
              </a:rPr>
              <a:t>さん</a:t>
            </a:r>
            <a:r>
              <a:rPr kumimoji="1" lang="ja-JP" altLang="en-US" sz="1200" dirty="0" smtClean="0">
                <a:latin typeface="+mn-ea"/>
              </a:rPr>
              <a:t>との関わりの中で課題と感じていることに加えて、自治会長としてこの団地全体の問題と、今後この団地でどう安心して暮らしていけるのかのアイデアなどを確認する。</a:t>
            </a:r>
            <a:endParaRPr kumimoji="1" lang="ja-JP" altLang="en-US" dirty="0"/>
          </a:p>
        </p:txBody>
      </p:sp>
      <p:sp>
        <p:nvSpPr>
          <p:cNvPr id="4" name="スライド番号プレースホルダ 3"/>
          <p:cNvSpPr>
            <a:spLocks noGrp="1"/>
          </p:cNvSpPr>
          <p:nvPr>
            <p:ph type="sldNum" sz="quarter" idx="10"/>
          </p:nvPr>
        </p:nvSpPr>
        <p:spPr/>
        <p:txBody>
          <a:bodyPr/>
          <a:lstStyle/>
          <a:p>
            <a:fld id="{5FCE771F-82F3-4540-982D-A575D28D2EFC}" type="slidenum">
              <a:rPr kumimoji="1" lang="ja-JP" altLang="en-US" smtClean="0"/>
              <a:pPr/>
              <a:t>5</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息子の説明として、ネグレクトではありません。</a:t>
            </a:r>
            <a:endParaRPr kumimoji="1" lang="en-US" altLang="ja-JP" dirty="0" smtClean="0"/>
          </a:p>
          <a:p>
            <a:r>
              <a:rPr kumimoji="1" lang="ja-JP" altLang="en-US" dirty="0" smtClean="0"/>
              <a:t>ケアプラン・フェイスシートをケアマネジャーから入手。ケアプランでは歩行器のレンタルのみであった。</a:t>
            </a:r>
            <a:endParaRPr kumimoji="1" lang="ja-JP" altLang="en-US" dirty="0"/>
          </a:p>
        </p:txBody>
      </p:sp>
      <p:sp>
        <p:nvSpPr>
          <p:cNvPr id="4" name="スライド番号プレースホルダ 3"/>
          <p:cNvSpPr>
            <a:spLocks noGrp="1"/>
          </p:cNvSpPr>
          <p:nvPr>
            <p:ph type="sldNum" sz="quarter" idx="10"/>
          </p:nvPr>
        </p:nvSpPr>
        <p:spPr/>
        <p:txBody>
          <a:bodyPr/>
          <a:lstStyle/>
          <a:p>
            <a:fld id="{5FCE771F-82F3-4540-982D-A575D28D2EFC}" type="slidenum">
              <a:rPr kumimoji="1" lang="ja-JP" altLang="en-US" smtClean="0"/>
              <a:pPr/>
              <a:t>10</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5FCE771F-82F3-4540-982D-A575D28D2EFC}" type="slidenum">
              <a:rPr kumimoji="1" lang="ja-JP" altLang="en-US" smtClean="0"/>
              <a:pPr/>
              <a:t>12</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p:sp>
      <p:sp>
        <p:nvSpPr>
          <p:cNvPr id="7987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r>
              <a:rPr lang="ja-JP" altLang="en-US" smtClean="0">
                <a:latin typeface="Arial" charset="0"/>
                <a:ea typeface="ＭＳ Ｐ明朝" charset="-128"/>
              </a:rPr>
              <a:t>○　先ほどのアセスメントシートを作成する課程で、頭の整理を助けるために役立つ補助シートを４点ほど紹介しておきたいと思います。</a:t>
            </a:r>
          </a:p>
          <a:p>
            <a:endParaRPr lang="ja-JP" altLang="en-US" smtClean="0">
              <a:latin typeface="Arial" charset="0"/>
              <a:ea typeface="ＭＳ Ｐ明朝" charset="-128"/>
            </a:endParaRPr>
          </a:p>
        </p:txBody>
      </p:sp>
    </p:spTree>
  </p:cSld>
  <p:clrMapOvr>
    <a:overrideClrMapping bg1="lt1" tx1="dk1" bg2="lt2" tx2="dk2" accent1="accent1" accent2="accent2" accent3="accent3" accent4="accent4" accent5="accent5" accent6="accent6" hlink="hlink" folHlink="folHlink"/>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p:sp>
      <p:sp>
        <p:nvSpPr>
          <p:cNvPr id="778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r>
              <a:rPr lang="ja-JP" altLang="en-US" smtClean="0">
                <a:latin typeface="Arial" charset="0"/>
                <a:ea typeface="ＭＳ Ｐ明朝" charset="-128"/>
              </a:rPr>
              <a:t>○　地域ケア会議では、資料を出してポイントを整理して、簡潔に説明する必要があります。</a:t>
            </a:r>
          </a:p>
          <a:p>
            <a:r>
              <a:rPr lang="ja-JP" altLang="en-US" smtClean="0">
                <a:latin typeface="Arial" charset="0"/>
                <a:ea typeface="ＭＳ Ｐ明朝" charset="-128"/>
              </a:rPr>
              <a:t>○　そこで、相談のあった事例については、これと次のスライドにあるようなアセスメントシートを使って、会議開催に向けて資料を準備することになります。</a:t>
            </a:r>
          </a:p>
          <a:p>
            <a:r>
              <a:rPr lang="ja-JP" altLang="en-US" smtClean="0">
                <a:latin typeface="Arial" charset="0"/>
                <a:ea typeface="ＭＳ Ｐ明朝" charset="-128"/>
              </a:rPr>
              <a:t>○　アセスメントシートの構造を簡単に説明します。</a:t>
            </a:r>
          </a:p>
          <a:p>
            <a:r>
              <a:rPr lang="ja-JP" altLang="en-US" smtClean="0">
                <a:latin typeface="Arial" charset="0"/>
                <a:ea typeface="ＭＳ Ｐ明朝" charset="-128"/>
              </a:rPr>
              <a:t>○　なお、右横に赤字で書いてありますように、後で演習をお願いしますので、部分的にさっき読み上げた事例に関することを、虫食い状態であらかじめ記入しております。</a:t>
            </a:r>
          </a:p>
          <a:p>
            <a:r>
              <a:rPr lang="ja-JP" altLang="en-US" smtClean="0">
                <a:latin typeface="Arial" charset="0"/>
                <a:ea typeface="ＭＳ Ｐ明朝" charset="-128"/>
              </a:rPr>
              <a:t>○　演習では、足らざるところを追加して、必要事項を盛り込んでいっていただくことになります。</a:t>
            </a:r>
          </a:p>
          <a:p>
            <a:r>
              <a:rPr lang="ja-JP" altLang="en-US" smtClean="0">
                <a:latin typeface="Arial" charset="0"/>
                <a:ea typeface="ＭＳ Ｐ明朝" charset="-128"/>
              </a:rPr>
              <a:t>○　以下、因子分解・分析の手法を用いて、･･････････</a:t>
            </a:r>
          </a:p>
        </p:txBody>
      </p:sp>
    </p:spTree>
  </p:cSld>
  <p:clrMapOvr>
    <a:overrideClrMapping bg1="lt1" tx1="dk1" bg2="lt2" tx2="dk2" accent1="accent1" accent2="accent2" accent3="accent3" accent4="accent4" accent5="accent5" accent6="accent6" hlink="hlink" folHlink="folHlink"/>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p:sp>
      <p:sp>
        <p:nvSpPr>
          <p:cNvPr id="7885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r>
              <a:rPr lang="ja-JP" altLang="en-US" smtClean="0">
                <a:latin typeface="Arial" charset="0"/>
                <a:ea typeface="ＭＳ Ｐ明朝" charset="-128"/>
              </a:rPr>
              <a:t>○　そして、</a:t>
            </a:r>
            <a:r>
              <a:rPr lang="en-US" altLang="ja-JP" smtClean="0">
                <a:latin typeface="Arial" charset="0"/>
                <a:ea typeface="ＭＳ Ｐ明朝" charset="-128"/>
              </a:rPr>
              <a:t>A</a:t>
            </a:r>
            <a:r>
              <a:rPr lang="ja-JP" altLang="en-US" smtClean="0">
                <a:latin typeface="Arial" charset="0"/>
                <a:ea typeface="ＭＳ Ｐ明朝" charset="-128"/>
              </a:rPr>
              <a:t>さんの総合的な現況を簡単に整理し、前のスライドで因子分解・分析して導き出された課題を明確にして、それに対応するチームメンバー、支援計画の原案を整理して、会議に臨むという段取りになります。</a:t>
            </a:r>
          </a:p>
          <a:p>
            <a:r>
              <a:rPr lang="ja-JP" altLang="en-US" smtClean="0">
                <a:latin typeface="Arial" charset="0"/>
                <a:ea typeface="ＭＳ Ｐ明朝" charset="-128"/>
              </a:rPr>
              <a:t>○　包括センター内での３職種の相乗効果がここに表されてくるような組織運営が必要になります。</a:t>
            </a:r>
          </a:p>
        </p:txBody>
      </p:sp>
    </p:spTree>
  </p:cSld>
  <p:clrMapOvr>
    <a:overrideClrMapping bg1="lt1" tx1="dk1" bg2="lt2" tx2="dk2" accent1="accent1" accent2="accent2" accent3="accent3" accent4="accent4" accent5="accent5" accent6="accent6" hlink="hlink" folHlink="folHlink"/>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p:sp>
      <p:sp>
        <p:nvSpPr>
          <p:cNvPr id="225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r>
              <a:rPr lang="ja-JP" altLang="en-US" smtClean="0">
                <a:latin typeface="Arial" charset="0"/>
                <a:ea typeface="ＭＳ Ｐ明朝" charset="-128"/>
              </a:rPr>
              <a:t>○　このように申し上げてくると、今回の研修に当たって与えられたテーマが、自立支援型マネジメントという流れがご理解いただけると思います。</a:t>
            </a:r>
          </a:p>
          <a:p>
            <a:r>
              <a:rPr lang="ja-JP" altLang="en-US" smtClean="0">
                <a:latin typeface="Arial" charset="0"/>
                <a:ea typeface="ＭＳ Ｐ明朝" charset="-128"/>
              </a:rPr>
              <a:t>○　そこで、今回の研修企画委員の間において、簡単に、自立支援型マネジメントに必要な視点を列記してみることにしたわけです。</a:t>
            </a:r>
          </a:p>
          <a:p>
            <a:r>
              <a:rPr lang="ja-JP" altLang="en-US" smtClean="0">
                <a:latin typeface="Arial" charset="0"/>
                <a:ea typeface="ＭＳ Ｐ明朝" charset="-128"/>
              </a:rPr>
              <a:t>○　たいした難しい理屈を振りかざすものではなく、ごく当たり前のことを整理したものですが、そのポイントを説明してまいりたいと思います。</a:t>
            </a:r>
          </a:p>
          <a:p>
            <a:r>
              <a:rPr lang="ja-JP" altLang="en-US" smtClean="0">
                <a:latin typeface="Arial" charset="0"/>
                <a:ea typeface="ＭＳ Ｐ明朝" charset="-128"/>
              </a:rPr>
              <a:t>○　新鮮味はないとは思いますが、改めて再確認しておきたいと思います。</a:t>
            </a:r>
          </a:p>
          <a:p>
            <a:r>
              <a:rPr lang="ja-JP" altLang="en-US" smtClean="0">
                <a:latin typeface="Arial" charset="0"/>
                <a:ea typeface="ＭＳ Ｐ明朝" charset="-128"/>
              </a:rPr>
              <a:t>○　先ず、介護保険制度で求めているケアのマネジメントとは、「自立した日常生活を阻む真の課題の解消を目指した支援方策」を追求するという視点に立って、「</a:t>
            </a:r>
            <a:r>
              <a:rPr lang="ja-JP" altLang="en-US" smtClean="0">
                <a:solidFill>
                  <a:srgbClr val="FF3300"/>
                </a:solidFill>
                <a:latin typeface="Arial" charset="0"/>
                <a:ea typeface="ＭＳ Ｐ明朝" charset="-128"/>
              </a:rPr>
              <a:t>プロの能力を駆使して本人の最善の利益をめざす」提案をしていくことにあります。</a:t>
            </a:r>
          </a:p>
          <a:p>
            <a:endParaRPr lang="ja-JP" altLang="en-US" smtClean="0">
              <a:latin typeface="Arial" charset="0"/>
              <a:ea typeface="ＭＳ Ｐ明朝" charset="-128"/>
            </a:endParaRPr>
          </a:p>
          <a:p>
            <a:r>
              <a:rPr lang="ja-JP" altLang="en-US" smtClean="0">
                <a:latin typeface="Arial" charset="0"/>
                <a:ea typeface="ＭＳ Ｐ明朝" charset="-128"/>
              </a:rPr>
              <a:t>○　個人因子を領域に分けると、身体という下肢、上肢、その他の臓器、次に精神という認知機能、意欲とか気持ちという領域、次いで経済状況というように細分化して因子分解していくことになります。</a:t>
            </a:r>
          </a:p>
          <a:p>
            <a:r>
              <a:rPr lang="ja-JP" altLang="en-US" smtClean="0">
                <a:latin typeface="Arial" charset="0"/>
                <a:ea typeface="ＭＳ Ｐ明朝" charset="-128"/>
              </a:rPr>
              <a:t>○　その上で、具体的な分析の視点として、○の中に･････例示をしてあります。</a:t>
            </a:r>
          </a:p>
          <a:p>
            <a:r>
              <a:rPr lang="ja-JP" altLang="en-US" smtClean="0">
                <a:latin typeface="Arial" charset="0"/>
                <a:ea typeface="ＭＳ Ｐ明朝" charset="-128"/>
              </a:rPr>
              <a:t>○　環境因子を領域に分解すると、先ず、とりまく人というカテゴリーがあり、その中で最も影響が大きいのが家族であります。ついで近隣の人や近親者となります。ケアする人たちもここに含まれます。</a:t>
            </a:r>
          </a:p>
          <a:p>
            <a:r>
              <a:rPr lang="ja-JP" altLang="en-US" smtClean="0">
                <a:latin typeface="Arial" charset="0"/>
                <a:ea typeface="ＭＳ Ｐ明朝" charset="-128"/>
              </a:rPr>
              <a:t>　　物体としてのカテゴリーでは、家、入所した施設や通っている通所施設、なじみの家具などであります。</a:t>
            </a:r>
          </a:p>
          <a:p>
            <a:r>
              <a:rPr lang="ja-JP" altLang="en-US" smtClean="0">
                <a:latin typeface="Arial" charset="0"/>
                <a:ea typeface="ＭＳ Ｐ明朝" charset="-128"/>
              </a:rPr>
              <a:t>　　そのほかに、買い物や通院といった社会資源、その他として気候、温度、湿度といったことなどもあります。</a:t>
            </a:r>
          </a:p>
          <a:p>
            <a:r>
              <a:rPr lang="ja-JP" altLang="en-US" smtClean="0">
                <a:latin typeface="Arial" charset="0"/>
                <a:ea typeface="ＭＳ Ｐ明朝" charset="-128"/>
              </a:rPr>
              <a:t>○　具体的な分析の視点は○の中に･････などと例示を掲げております。</a:t>
            </a:r>
          </a:p>
          <a:p>
            <a:r>
              <a:rPr lang="ja-JP" altLang="en-US" smtClean="0">
                <a:latin typeface="Arial" charset="0"/>
                <a:ea typeface="ＭＳ Ｐ明朝" charset="-128"/>
              </a:rPr>
              <a:t>○　先ほど、ケアマネジメントの運営基準の解説で、因子分解・分析と申し上げましたが、このような思考過程で洞察していけばよいのではないかという一例です。</a:t>
            </a:r>
          </a:p>
        </p:txBody>
      </p:sp>
    </p:spTree>
  </p:cSld>
  <p:clrMapOvr>
    <a:overrideClrMapping bg1="lt1" tx1="dk1" bg2="lt2" tx2="dk2" accent1="accent1" accent2="accent2" accent3="accent3" accent4="accent4" accent5="accent5" accent6="accent6" hlink="hlink" folHlink="folHlink"/>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bg bwMode="auto">
      <p:bgPr>
        <a:solidFill>
          <a:srgbClr val="FFFFFF"/>
        </a:solidFill>
        <a:effectLst/>
      </p:bgPr>
    </p:bg>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p:sp>
      <p:sp>
        <p:nvSpPr>
          <p:cNvPr id="235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r>
              <a:rPr lang="ja-JP" altLang="en-US" smtClean="0">
                <a:latin typeface="Arial" charset="0"/>
                <a:ea typeface="ＭＳ Ｐ明朝" charset="-128"/>
              </a:rPr>
              <a:t>○　このスライドに書いてあるのは、いわば接遇の基本的な考え方です。</a:t>
            </a:r>
          </a:p>
          <a:p>
            <a:r>
              <a:rPr lang="ja-JP" altLang="en-US" smtClean="0">
                <a:latin typeface="Arial" charset="0"/>
                <a:ea typeface="ＭＳ Ｐ明朝" charset="-128"/>
              </a:rPr>
              <a:t>○　単に知識が備わっていれば、アセスメントが自動的にできるということではなく、素人である利用者や家族に対しての言語によるコミュニケーション、非言語のコミュニケーションを織り交ぜて、いわば演技力を駆使して、事態の理解とやる気を引き出すための、基本的な姿勢の確認です。</a:t>
            </a:r>
          </a:p>
          <a:p>
            <a:r>
              <a:rPr lang="ja-JP" altLang="en-US" smtClean="0">
                <a:latin typeface="Arial" charset="0"/>
                <a:ea typeface="ＭＳ Ｐ明朝" charset="-128"/>
              </a:rPr>
              <a:t>○　読んでみたいと思います。</a:t>
            </a:r>
          </a:p>
        </p:txBody>
      </p:sp>
    </p:spTree>
  </p:cSld>
  <p:clrMapOvr>
    <a:overrideClrMapping bg1="lt1" tx1="dk1" bg2="lt2" tx2="dk2" accent1="accent1" accent2="accent2" accent3="accent3" accent4="accent4" accent5="accent5" accent6="accent6" hlink="hlink" folHlink="folHlink"/>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67F393A-DF1E-46D1-9ACD-3D22ECF7CAC7}" type="datetime1">
              <a:rPr kumimoji="1" lang="ja-JP" altLang="en-US" smtClean="0"/>
              <a:t>2014/1/17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EA8A176-4907-4A7E-8C8B-9A6F03B646A0}" type="datetime1">
              <a:rPr kumimoji="1" lang="ja-JP" altLang="en-US" smtClean="0"/>
              <a:t>2014/1/17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C7F90C1-425B-4FB2-BA69-59AD9F82B529}" type="datetime1">
              <a:rPr kumimoji="1" lang="ja-JP" altLang="en-US" smtClean="0"/>
              <a:t>2014/1/17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4696041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0159192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4755962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9395621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2346184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249399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188036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270467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7795ACF-FC0A-4615-AAD6-674C77598679}" type="datetime1">
              <a:rPr kumimoji="1" lang="ja-JP" altLang="en-US" smtClean="0"/>
              <a:t>2014/1/17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1701458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4730276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072777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1270BC43-AA64-4928-B3DC-D1E0468FE371}" type="datetime1">
              <a:rPr kumimoji="1" lang="ja-JP" altLang="en-US" smtClean="0"/>
              <a:t>2014/1/17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4FAE3C3A-F5D5-41F5-86B4-53CD3D574295}" type="datetime1">
              <a:rPr kumimoji="1" lang="ja-JP" altLang="en-US" smtClean="0"/>
              <a:t>2014/1/17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63BC85A-5B37-491F-AADE-89E6FEFC1778}" type="datetime1">
              <a:rPr kumimoji="1" lang="ja-JP" altLang="en-US" smtClean="0"/>
              <a:t>2014/1/17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8E6F4B1D-1C6E-4C68-B252-A3FFF94D00DA}" type="datetime1">
              <a:rPr kumimoji="1" lang="ja-JP" altLang="en-US" smtClean="0"/>
              <a:t>2014/1/17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CE00CCC9-6CDA-4849-A060-BBE8F08B7919}" type="datetime1">
              <a:rPr kumimoji="1" lang="ja-JP" altLang="en-US" smtClean="0"/>
              <a:t>2014/1/17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F693CE91-E03D-4554-813B-DCE415112127}" type="datetime1">
              <a:rPr kumimoji="1" lang="ja-JP" altLang="en-US" smtClean="0"/>
              <a:t>2014/1/17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CE62BE32-6810-4731-A289-3FD6B4695057}" type="datetime1">
              <a:rPr kumimoji="1" lang="ja-JP" altLang="en-US" smtClean="0"/>
              <a:t>2014/1/17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75A2D66-5E55-4595-860B-FB61B503EA0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838BA3-E3E1-48C6-944A-7389D1D7AFE2}" type="datetime1">
              <a:rPr kumimoji="1" lang="ja-JP" altLang="en-US" smtClean="0"/>
              <a:t>2014/1/17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5A2D66-5E55-4595-860B-FB61B503EA0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1044C-F970-47BA-9CDC-1D6F2F0B5F37}" type="datetimeFigureOut">
              <a:rPr lang="ja-JP" altLang="en-US" smtClean="0">
                <a:solidFill>
                  <a:prstClr val="black">
                    <a:tint val="75000"/>
                  </a:prstClr>
                </a:solidFill>
              </a:rPr>
              <a:pPr/>
              <a:t>2014/1/17</a:t>
            </a:fld>
            <a:endParaRPr lang="ja-JP"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32943F-EB53-454D-AF93-D3F0CBC1234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427843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wmf"/><Relationship Id="rId12" Type="http://schemas.openxmlformats.org/officeDocument/2006/relationships/image" Target="../media/image12.wmf"/><Relationship Id="rId2" Type="http://schemas.openxmlformats.org/officeDocument/2006/relationships/image" Target="../media/image2.wmf"/><Relationship Id="rId1" Type="http://schemas.openxmlformats.org/officeDocument/2006/relationships/slideLayout" Target="../slideLayouts/slideLayout17.xml"/><Relationship Id="rId6" Type="http://schemas.openxmlformats.org/officeDocument/2006/relationships/image" Target="../media/image6.png"/><Relationship Id="rId11" Type="http://schemas.openxmlformats.org/officeDocument/2006/relationships/image" Target="../media/image11.wmf"/><Relationship Id="rId5" Type="http://schemas.openxmlformats.org/officeDocument/2006/relationships/image" Target="../media/image5.wmf"/><Relationship Id="rId10" Type="http://schemas.openxmlformats.org/officeDocument/2006/relationships/image" Target="../media/image10.wmf"/><Relationship Id="rId4" Type="http://schemas.openxmlformats.org/officeDocument/2006/relationships/image" Target="../media/image4.wmf"/><Relationship Id="rId9" Type="http://schemas.openxmlformats.org/officeDocument/2006/relationships/image" Target="../media/image9.wmf"/></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0"/>
            <a:ext cx="8229600" cy="836712"/>
          </a:xfrm>
        </p:spPr>
        <p:txBody>
          <a:bodyPr>
            <a:normAutofit/>
          </a:bodyPr>
          <a:lstStyle/>
          <a:p>
            <a:r>
              <a:rPr kumimoji="1" lang="ja-JP" altLang="en-US" sz="3200" dirty="0" smtClean="0"/>
              <a:t>演習</a:t>
            </a:r>
            <a:r>
              <a:rPr kumimoji="1" lang="en-US" altLang="ja-JP" sz="3200" dirty="0" smtClean="0"/>
              <a:t>Ⅰ</a:t>
            </a:r>
            <a:r>
              <a:rPr kumimoji="1" lang="ja-JP" altLang="en-US" sz="3200" dirty="0" smtClean="0"/>
              <a:t>　（１４：</a:t>
            </a:r>
            <a:r>
              <a:rPr lang="ja-JP" altLang="en-US" sz="3200" dirty="0"/>
              <a:t>４</a:t>
            </a:r>
            <a:r>
              <a:rPr kumimoji="1" lang="ja-JP" altLang="en-US" sz="3200" dirty="0" smtClean="0"/>
              <a:t>０～１５：００　</a:t>
            </a:r>
            <a:r>
              <a:rPr kumimoji="1" lang="ja-JP" altLang="en-US" sz="3200" u="sng" dirty="0" smtClean="0"/>
              <a:t>２０分</a:t>
            </a:r>
            <a:r>
              <a:rPr kumimoji="1" lang="ja-JP" altLang="en-US" sz="3200" dirty="0" smtClean="0"/>
              <a:t>）</a:t>
            </a:r>
            <a:endParaRPr kumimoji="1" lang="ja-JP" altLang="en-US" sz="3200" dirty="0"/>
          </a:p>
        </p:txBody>
      </p:sp>
      <p:sp>
        <p:nvSpPr>
          <p:cNvPr id="3" name="コンテンツ プレースホルダー 2"/>
          <p:cNvSpPr>
            <a:spLocks noGrp="1"/>
          </p:cNvSpPr>
          <p:nvPr>
            <p:ph idx="1"/>
          </p:nvPr>
        </p:nvSpPr>
        <p:spPr>
          <a:xfrm>
            <a:off x="179512" y="908721"/>
            <a:ext cx="8507288" cy="792087"/>
          </a:xfrm>
        </p:spPr>
        <p:txBody>
          <a:bodyPr>
            <a:normAutofit fontScale="85000" lnSpcReduction="20000"/>
          </a:bodyPr>
          <a:lstStyle/>
          <a:p>
            <a:pPr marL="0" indent="0">
              <a:buNone/>
            </a:pPr>
            <a:r>
              <a:rPr kumimoji="1" lang="ja-JP" altLang="en-US" sz="2800" dirty="0" smtClean="0"/>
              <a:t>○自己紹介</a:t>
            </a:r>
            <a:endParaRPr kumimoji="1" lang="en-US" altLang="ja-JP" sz="2800" dirty="0" smtClean="0"/>
          </a:p>
          <a:p>
            <a:pPr marL="0" indent="0">
              <a:buNone/>
            </a:pPr>
            <a:r>
              <a:rPr kumimoji="1" lang="ja-JP" altLang="en-US" sz="2800" dirty="0" smtClean="0"/>
              <a:t>○自分の担当圏域の地域ケア会議の現状</a:t>
            </a:r>
            <a:endParaRPr kumimoji="1" lang="ja-JP" altLang="en-US" sz="2800" dirty="0"/>
          </a:p>
        </p:txBody>
      </p:sp>
      <p:sp>
        <p:nvSpPr>
          <p:cNvPr id="4" name="スライド番号プレースホルダー 3"/>
          <p:cNvSpPr>
            <a:spLocks noGrp="1"/>
          </p:cNvSpPr>
          <p:nvPr>
            <p:ph type="sldNum" sz="quarter" idx="12"/>
          </p:nvPr>
        </p:nvSpPr>
        <p:spPr>
          <a:xfrm>
            <a:off x="7092280" y="6592267"/>
            <a:ext cx="2133600" cy="365125"/>
          </a:xfrm>
        </p:spPr>
        <p:txBody>
          <a:bodyPr/>
          <a:lstStyle/>
          <a:p>
            <a:fld id="{375A2D66-5E55-4595-860B-FB61B503EA08}" type="slidenum">
              <a:rPr kumimoji="1" lang="ja-JP" altLang="en-US" smtClean="0"/>
              <a:pPr/>
              <a:t>1</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1434062066"/>
              </p:ext>
            </p:extLst>
          </p:nvPr>
        </p:nvGraphicFramePr>
        <p:xfrm>
          <a:off x="179512" y="1772816"/>
          <a:ext cx="8784977" cy="4857854"/>
        </p:xfrm>
        <a:graphic>
          <a:graphicData uri="http://schemas.openxmlformats.org/drawingml/2006/table">
            <a:tbl>
              <a:tblPr firstRow="1" bandRow="1">
                <a:tableStyleId>{5C22544A-7EE6-4342-B048-85BDC9FD1C3A}</a:tableStyleId>
              </a:tblPr>
              <a:tblGrid>
                <a:gridCol w="2110260"/>
                <a:gridCol w="1251730"/>
                <a:gridCol w="1452630"/>
                <a:gridCol w="1298092"/>
                <a:gridCol w="1359908"/>
                <a:gridCol w="1312357"/>
              </a:tblGrid>
              <a:tr h="834505">
                <a:tc>
                  <a:txBody>
                    <a:bodyPr/>
                    <a:lstStyle/>
                    <a:p>
                      <a:pPr algn="ctr"/>
                      <a:r>
                        <a:rPr kumimoji="1" lang="ja-JP" altLang="en-US" dirty="0" smtClean="0"/>
                        <a:t>会議名</a:t>
                      </a:r>
                      <a:endParaRPr kumimoji="1" lang="ja-JP" altLang="en-US" dirty="0"/>
                    </a:p>
                  </a:txBody>
                  <a:tcPr anchor="ctr"/>
                </a:tc>
                <a:tc>
                  <a:txBody>
                    <a:bodyPr/>
                    <a:lstStyle/>
                    <a:p>
                      <a:pPr algn="ctr"/>
                      <a:r>
                        <a:rPr kumimoji="1" lang="ja-JP" altLang="en-US" dirty="0" smtClean="0">
                          <a:solidFill>
                            <a:schemeClr val="bg1"/>
                          </a:solidFill>
                        </a:rPr>
                        <a:t>個別課題解決機能</a:t>
                      </a:r>
                      <a:endParaRPr kumimoji="1" lang="ja-JP" altLang="en-US" dirty="0">
                        <a:solidFill>
                          <a:schemeClr val="bg1"/>
                        </a:solidFill>
                      </a:endParaRPr>
                    </a:p>
                  </a:txBody>
                  <a:tcPr/>
                </a:tc>
                <a:tc>
                  <a:txBody>
                    <a:bodyPr/>
                    <a:lstStyle/>
                    <a:p>
                      <a:pPr algn="ctr"/>
                      <a:r>
                        <a:rPr kumimoji="1" lang="ja-JP" altLang="en-US" dirty="0" smtClean="0">
                          <a:solidFill>
                            <a:schemeClr val="bg1"/>
                          </a:solidFill>
                        </a:rPr>
                        <a:t>ネットワーク構築機能</a:t>
                      </a:r>
                      <a:endParaRPr kumimoji="1" lang="ja-JP" altLang="en-US" dirty="0">
                        <a:solidFill>
                          <a:schemeClr val="bg1"/>
                        </a:solidFill>
                      </a:endParaRPr>
                    </a:p>
                  </a:txBody>
                  <a:tcPr/>
                </a:tc>
                <a:tc>
                  <a:txBody>
                    <a:bodyPr/>
                    <a:lstStyle/>
                    <a:p>
                      <a:pPr algn="ctr"/>
                      <a:r>
                        <a:rPr kumimoji="1" lang="ja-JP" altLang="en-US" dirty="0" smtClean="0">
                          <a:solidFill>
                            <a:schemeClr val="bg1"/>
                          </a:solidFill>
                        </a:rPr>
                        <a:t>地域課題発見機能</a:t>
                      </a:r>
                      <a:endParaRPr kumimoji="1" lang="ja-JP" altLang="en-US"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bg1"/>
                          </a:solidFill>
                        </a:rPr>
                        <a:t>地域づくり・資源開発機能</a:t>
                      </a:r>
                    </a:p>
                  </a:txBody>
                  <a:tcPr anchor="ctr"/>
                </a:tc>
                <a:tc>
                  <a:txBody>
                    <a:bodyPr/>
                    <a:lstStyle/>
                    <a:p>
                      <a:pPr algn="ctr"/>
                      <a:r>
                        <a:rPr kumimoji="1" lang="ja-JP" altLang="en-US" dirty="0" smtClean="0">
                          <a:solidFill>
                            <a:schemeClr val="bg1"/>
                          </a:solidFill>
                        </a:rPr>
                        <a:t>政策形成機能</a:t>
                      </a:r>
                      <a:endParaRPr kumimoji="1" lang="ja-JP" altLang="en-US" dirty="0">
                        <a:solidFill>
                          <a:schemeClr val="bg1"/>
                        </a:solidFill>
                      </a:endParaRPr>
                    </a:p>
                  </a:txBody>
                  <a:tcPr/>
                </a:tc>
              </a:tr>
              <a:tr h="667724">
                <a:tc>
                  <a:txBody>
                    <a:bodyPr/>
                    <a:lstStyle/>
                    <a:p>
                      <a:r>
                        <a:rPr kumimoji="1" lang="en-US" altLang="ja-JP" sz="2000" b="1" dirty="0" smtClean="0"/>
                        <a:t>【</a:t>
                      </a:r>
                      <a:r>
                        <a:rPr kumimoji="1" lang="ja-JP" altLang="en-US" sz="2000" b="1" dirty="0" smtClean="0"/>
                        <a:t>記入例</a:t>
                      </a:r>
                      <a:r>
                        <a:rPr kumimoji="1" lang="en-US" altLang="ja-JP" sz="2000" b="1" dirty="0" smtClean="0"/>
                        <a:t>】</a:t>
                      </a:r>
                    </a:p>
                    <a:p>
                      <a:r>
                        <a:rPr kumimoji="1" lang="ja-JP" altLang="en-US" sz="2000" b="1" dirty="0" smtClean="0"/>
                        <a:t>○○会議</a:t>
                      </a:r>
                      <a:endParaRPr kumimoji="1" lang="ja-JP" altLang="en-US" sz="2000" b="1" dirty="0"/>
                    </a:p>
                  </a:txBody>
                  <a:tcPr/>
                </a:tc>
                <a:tc>
                  <a:txBody>
                    <a:bodyPr/>
                    <a:lstStyle/>
                    <a:p>
                      <a:r>
                        <a:rPr kumimoji="1" lang="ja-JP" altLang="en-US" sz="1600" b="1" dirty="0" smtClean="0">
                          <a:latin typeface="+mn-ea"/>
                          <a:ea typeface="+mn-ea"/>
                        </a:rPr>
                        <a:t>◎</a:t>
                      </a:r>
                      <a:endParaRPr kumimoji="1" lang="ja-JP" altLang="en-US" sz="1600" b="1" dirty="0">
                        <a:latin typeface="+mn-ea"/>
                        <a:ea typeface="+mn-ea"/>
                      </a:endParaRPr>
                    </a:p>
                  </a:txBody>
                  <a:tcPr/>
                </a:tc>
                <a:tc>
                  <a:txBody>
                    <a:bodyPr/>
                    <a:lstStyle/>
                    <a:p>
                      <a:r>
                        <a:rPr kumimoji="1" lang="ja-JP" altLang="en-US" sz="1600" b="1" dirty="0" smtClean="0">
                          <a:latin typeface="+mn-ea"/>
                          <a:ea typeface="+mn-ea"/>
                        </a:rPr>
                        <a:t>◎</a:t>
                      </a:r>
                      <a:endParaRPr kumimoji="1" lang="ja-JP" altLang="en-US" sz="1600" b="1" dirty="0">
                        <a:latin typeface="+mn-ea"/>
                        <a:ea typeface="+mn-ea"/>
                      </a:endParaRPr>
                    </a:p>
                  </a:txBody>
                  <a:tcPr/>
                </a:tc>
                <a:tc>
                  <a:txBody>
                    <a:bodyPr/>
                    <a:lstStyle/>
                    <a:p>
                      <a:r>
                        <a:rPr kumimoji="1" lang="ja-JP" altLang="en-US" sz="1600" b="1" dirty="0" smtClean="0">
                          <a:latin typeface="+mn-ea"/>
                          <a:ea typeface="+mn-ea"/>
                        </a:rPr>
                        <a:t>○</a:t>
                      </a:r>
                      <a:endParaRPr kumimoji="1" lang="en-US" altLang="ja-JP" sz="1600" b="1" dirty="0" smtClean="0">
                        <a:latin typeface="+mn-ea"/>
                        <a:ea typeface="+mn-ea"/>
                      </a:endParaRPr>
                    </a:p>
                  </a:txBody>
                  <a:tcPr/>
                </a:tc>
                <a:tc>
                  <a:txBody>
                    <a:bodyPr/>
                    <a:lstStyle/>
                    <a:p>
                      <a:r>
                        <a:rPr kumimoji="1" lang="ja-JP" altLang="en-US" sz="1600" b="1" dirty="0" smtClean="0">
                          <a:latin typeface="+mn-ea"/>
                          <a:ea typeface="+mn-ea"/>
                        </a:rPr>
                        <a:t>△</a:t>
                      </a:r>
                      <a:endParaRPr kumimoji="1" lang="ja-JP" altLang="en-US" sz="1600" b="1" dirty="0">
                        <a:latin typeface="+mn-ea"/>
                        <a:ea typeface="+mn-ea"/>
                      </a:endParaRPr>
                    </a:p>
                  </a:txBody>
                  <a:tcPr/>
                </a:tc>
                <a:tc>
                  <a:txBody>
                    <a:bodyPr/>
                    <a:lstStyle/>
                    <a:p>
                      <a:r>
                        <a:rPr kumimoji="1" lang="en-US" altLang="ja-JP" sz="1600" b="1" dirty="0" smtClean="0">
                          <a:latin typeface="+mn-ea"/>
                          <a:ea typeface="+mn-ea"/>
                        </a:rPr>
                        <a:t>×</a:t>
                      </a:r>
                      <a:endParaRPr kumimoji="1" lang="ja-JP" altLang="en-US" sz="1600" b="1" dirty="0">
                        <a:latin typeface="+mn-ea"/>
                        <a:ea typeface="+mn-ea"/>
                      </a:endParaRPr>
                    </a:p>
                  </a:txBody>
                  <a:tcPr/>
                </a:tc>
              </a:tr>
              <a:tr h="507030">
                <a:tc>
                  <a:txBody>
                    <a:bodyPr/>
                    <a:lstStyle/>
                    <a:p>
                      <a:endParaRPr kumimoji="1" lang="ja-JP" altLang="en-US" sz="2000" b="1" dirty="0"/>
                    </a:p>
                  </a:txBody>
                  <a:tcPr/>
                </a:tc>
                <a:tc>
                  <a:txBody>
                    <a:bodyPr/>
                    <a:lstStyle/>
                    <a:p>
                      <a:endParaRPr kumimoji="1" lang="ja-JP" altLang="en-US" sz="1600" b="1" dirty="0">
                        <a:latin typeface="+mn-ea"/>
                        <a:ea typeface="+mn-ea"/>
                      </a:endParaRPr>
                    </a:p>
                  </a:txBody>
                  <a:tcPr/>
                </a:tc>
                <a:tc>
                  <a:txBody>
                    <a:bodyPr/>
                    <a:lstStyle/>
                    <a:p>
                      <a:pPr>
                        <a:lnSpc>
                          <a:spcPts val="1600"/>
                        </a:lnSpc>
                      </a:pPr>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r>
              <a:tr h="507030">
                <a:tc>
                  <a:txBody>
                    <a:bodyPr/>
                    <a:lstStyle/>
                    <a:p>
                      <a:endParaRPr kumimoji="1" lang="ja-JP" altLang="en-US" sz="2000" b="1" dirty="0"/>
                    </a:p>
                  </a:txBody>
                  <a:tcPr/>
                </a:tc>
                <a:tc>
                  <a:txBody>
                    <a:bodyPr/>
                    <a:lstStyle/>
                    <a:p>
                      <a:endParaRPr kumimoji="1" lang="ja-JP" altLang="en-US" sz="1600" b="1" dirty="0">
                        <a:latin typeface="+mn-ea"/>
                        <a:ea typeface="+mn-ea"/>
                      </a:endParaRPr>
                    </a:p>
                  </a:txBody>
                  <a:tcPr/>
                </a:tc>
                <a:tc>
                  <a:txBody>
                    <a:bodyPr/>
                    <a:lstStyle/>
                    <a:p>
                      <a:endParaRPr kumimoji="1" lang="en-US" altLang="ja-JP" sz="1600" b="1" dirty="0" smtClean="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r>
              <a:tr h="626918">
                <a:tc>
                  <a:txBody>
                    <a:bodyPr/>
                    <a:lstStyle/>
                    <a:p>
                      <a:endParaRPr kumimoji="1" lang="ja-JP" altLang="en-US" sz="2000" b="1" dirty="0"/>
                    </a:p>
                  </a:txBody>
                  <a:tcPr/>
                </a:tc>
                <a:tc>
                  <a:txBody>
                    <a:bodyPr/>
                    <a:lstStyle/>
                    <a:p>
                      <a:endParaRPr kumimoji="1" lang="ja-JP" altLang="en-US" sz="1600" b="1" dirty="0">
                        <a:latin typeface="+mn-ea"/>
                        <a:ea typeface="+mn-ea"/>
                      </a:endParaRPr>
                    </a:p>
                  </a:txBody>
                  <a:tcPr/>
                </a:tc>
                <a:tc>
                  <a:txBody>
                    <a:bodyPr/>
                    <a:lstStyle/>
                    <a:p>
                      <a:endParaRPr kumimoji="1" lang="en-US" altLang="ja-JP" sz="1600" b="1" dirty="0" smtClean="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c>
                  <a:txBody>
                    <a:bodyPr/>
                    <a:lstStyle/>
                    <a:p>
                      <a:pPr>
                        <a:lnSpc>
                          <a:spcPts val="1500"/>
                        </a:lnSpc>
                      </a:pPr>
                      <a:endParaRPr kumimoji="1" lang="ja-JP" altLang="en-US" sz="1400" b="1" dirty="0">
                        <a:latin typeface="+mn-ea"/>
                        <a:ea typeface="+mn-ea"/>
                      </a:endParaRPr>
                    </a:p>
                  </a:txBody>
                  <a:tcPr/>
                </a:tc>
              </a:tr>
              <a:tr h="626918">
                <a:tc>
                  <a:txBody>
                    <a:bodyPr/>
                    <a:lstStyle/>
                    <a:p>
                      <a:endParaRPr kumimoji="1" lang="ja-JP" altLang="en-US" sz="2000" b="1" dirty="0"/>
                    </a:p>
                  </a:txBody>
                  <a:tcPr/>
                </a:tc>
                <a:tc>
                  <a:txBody>
                    <a:bodyPr/>
                    <a:lstStyle/>
                    <a:p>
                      <a:endParaRPr kumimoji="1" lang="ja-JP" altLang="en-US" sz="1600" b="1" dirty="0">
                        <a:latin typeface="+mn-ea"/>
                        <a:ea typeface="+mn-ea"/>
                      </a:endParaRPr>
                    </a:p>
                  </a:txBody>
                  <a:tcPr/>
                </a:tc>
                <a:tc>
                  <a:txBody>
                    <a:bodyPr/>
                    <a:lstStyle/>
                    <a:p>
                      <a:endParaRPr kumimoji="1" lang="en-US" altLang="ja-JP" sz="1600" b="1" dirty="0" smtClean="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c>
                  <a:txBody>
                    <a:bodyPr/>
                    <a:lstStyle/>
                    <a:p>
                      <a:pPr>
                        <a:lnSpc>
                          <a:spcPts val="1500"/>
                        </a:lnSpc>
                      </a:pPr>
                      <a:endParaRPr kumimoji="1" lang="ja-JP" altLang="en-US" sz="1400" b="1" dirty="0">
                        <a:latin typeface="+mn-ea"/>
                        <a:ea typeface="+mn-ea"/>
                      </a:endParaRPr>
                    </a:p>
                  </a:txBody>
                  <a:tcPr/>
                </a:tc>
              </a:tr>
              <a:tr h="626918">
                <a:tc>
                  <a:txBody>
                    <a:bodyPr/>
                    <a:lstStyle/>
                    <a:p>
                      <a:endParaRPr kumimoji="1" lang="ja-JP" altLang="en-US" sz="2000" b="1" dirty="0"/>
                    </a:p>
                  </a:txBody>
                  <a:tcPr/>
                </a:tc>
                <a:tc>
                  <a:txBody>
                    <a:bodyPr/>
                    <a:lstStyle/>
                    <a:p>
                      <a:endParaRPr kumimoji="1" lang="ja-JP" altLang="en-US" sz="1600" b="1" dirty="0">
                        <a:latin typeface="+mn-ea"/>
                        <a:ea typeface="+mn-ea"/>
                      </a:endParaRPr>
                    </a:p>
                  </a:txBody>
                  <a:tcPr/>
                </a:tc>
                <a:tc>
                  <a:txBody>
                    <a:bodyPr/>
                    <a:lstStyle/>
                    <a:p>
                      <a:endParaRPr kumimoji="1" lang="en-US" altLang="ja-JP" sz="1600" b="1" dirty="0" smtClean="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c>
                  <a:txBody>
                    <a:bodyPr/>
                    <a:lstStyle/>
                    <a:p>
                      <a:pPr>
                        <a:lnSpc>
                          <a:spcPts val="1500"/>
                        </a:lnSpc>
                      </a:pPr>
                      <a:endParaRPr kumimoji="1" lang="ja-JP" altLang="en-US" sz="1400" b="1" dirty="0">
                        <a:latin typeface="+mn-ea"/>
                        <a:ea typeface="+mn-ea"/>
                      </a:endParaRPr>
                    </a:p>
                  </a:txBody>
                  <a:tcPr/>
                </a:tc>
              </a:tr>
              <a:tr h="427495">
                <a:tc>
                  <a:txBody>
                    <a:bodyPr/>
                    <a:lstStyle/>
                    <a:p>
                      <a:endParaRPr kumimoji="1" lang="ja-JP" altLang="en-US" sz="1600" b="1" dirty="0"/>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c>
                  <a:txBody>
                    <a:bodyPr/>
                    <a:lstStyle/>
                    <a:p>
                      <a:endParaRPr kumimoji="1" lang="ja-JP" altLang="en-US" sz="1600" b="1" dirty="0">
                        <a:latin typeface="+mn-ea"/>
                        <a:ea typeface="+mn-ea"/>
                      </a:endParaRPr>
                    </a:p>
                  </a:txBody>
                  <a:tcPr/>
                </a:tc>
              </a:tr>
            </a:tbl>
          </a:graphicData>
        </a:graphic>
      </p:graphicFrame>
    </p:spTree>
    <p:extLst>
      <p:ext uri="{BB962C8B-B14F-4D97-AF65-F5344CB8AC3E}">
        <p14:creationId xmlns:p14="http://schemas.microsoft.com/office/powerpoint/2010/main" val="1252379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375A2D66-5E55-4595-860B-FB61B503EA08}" type="slidenum">
              <a:rPr kumimoji="1" lang="ja-JP" altLang="en-US" smtClean="0"/>
              <a:pPr/>
              <a:t>10</a:t>
            </a:fld>
            <a:endParaRPr kumimoji="1" lang="ja-JP" altLang="en-US"/>
          </a:p>
        </p:txBody>
      </p:sp>
      <p:sp>
        <p:nvSpPr>
          <p:cNvPr id="5" name="タイトル 4"/>
          <p:cNvSpPr>
            <a:spLocks noGrp="1"/>
          </p:cNvSpPr>
          <p:nvPr>
            <p:ph type="title"/>
          </p:nvPr>
        </p:nvSpPr>
        <p:spPr/>
        <p:txBody>
          <a:bodyPr/>
          <a:lstStyle/>
          <a:p>
            <a:endParaRPr kumimoji="1" lang="ja-JP" altLang="en-US"/>
          </a:p>
        </p:txBody>
      </p:sp>
      <p:sp>
        <p:nvSpPr>
          <p:cNvPr id="6" name="コンテンツ プレースホルダー 5"/>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1421130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132609" y="1844824"/>
            <a:ext cx="8853489" cy="3392447"/>
          </a:xfrm>
          <a:prstGeom prst="round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67544" y="33681"/>
            <a:ext cx="8229600" cy="1143000"/>
          </a:xfrm>
        </p:spPr>
        <p:txBody>
          <a:bodyPr/>
          <a:lstStyle/>
          <a:p>
            <a:r>
              <a:rPr kumimoji="1" lang="ja-JP" altLang="en-US" dirty="0" smtClean="0"/>
              <a:t>研修　２日目　</a:t>
            </a:r>
            <a:r>
              <a:rPr kumimoji="1" lang="ja-JP" altLang="en-US" sz="2800" dirty="0" smtClean="0"/>
              <a:t>（導入　</a:t>
            </a:r>
            <a:r>
              <a:rPr kumimoji="1" lang="ja-JP" altLang="en-US" sz="2800" u="sng" dirty="0" smtClean="0"/>
              <a:t>５分</a:t>
            </a:r>
            <a:r>
              <a:rPr kumimoji="1" lang="ja-JP" altLang="en-US" sz="2800" dirty="0" smtClean="0"/>
              <a:t>）</a:t>
            </a:r>
            <a:endParaRPr kumimoji="1" lang="ja-JP" altLang="en-US" sz="2800" dirty="0"/>
          </a:p>
        </p:txBody>
      </p:sp>
      <p:sp>
        <p:nvSpPr>
          <p:cNvPr id="4" name="コンテンツ プレースホルダー 2"/>
          <p:cNvSpPr>
            <a:spLocks noGrp="1"/>
          </p:cNvSpPr>
          <p:nvPr>
            <p:ph idx="1"/>
          </p:nvPr>
        </p:nvSpPr>
        <p:spPr>
          <a:xfrm>
            <a:off x="179512" y="1124744"/>
            <a:ext cx="8964488" cy="5472608"/>
          </a:xfrm>
        </p:spPr>
        <p:txBody>
          <a:bodyPr>
            <a:normAutofit/>
          </a:bodyPr>
          <a:lstStyle/>
          <a:p>
            <a:pPr marL="0" indent="0">
              <a:buNone/>
            </a:pPr>
            <a:r>
              <a:rPr kumimoji="1" lang="en-US" altLang="ja-JP" dirty="0" smtClean="0">
                <a:solidFill>
                  <a:srgbClr val="0070C0"/>
                </a:solidFill>
              </a:rPr>
              <a:t>【</a:t>
            </a:r>
            <a:r>
              <a:rPr lang="ja-JP" altLang="en-US" dirty="0" smtClean="0">
                <a:solidFill>
                  <a:srgbClr val="0070C0"/>
                </a:solidFill>
              </a:rPr>
              <a:t>１日目の振り返り</a:t>
            </a:r>
            <a:r>
              <a:rPr kumimoji="1" lang="en-US" altLang="ja-JP" dirty="0" smtClean="0">
                <a:solidFill>
                  <a:srgbClr val="0070C0"/>
                </a:solidFill>
              </a:rPr>
              <a:t>】</a:t>
            </a:r>
          </a:p>
          <a:p>
            <a:pPr marL="0" indent="0">
              <a:buNone/>
            </a:pPr>
            <a:endParaRPr kumimoji="1" lang="en-US" altLang="ja-JP" sz="1600" dirty="0" smtClean="0">
              <a:solidFill>
                <a:srgbClr val="0070C0"/>
              </a:solidFill>
            </a:endParaRPr>
          </a:p>
          <a:p>
            <a:pPr marL="0" indent="0">
              <a:buNone/>
            </a:pPr>
            <a:r>
              <a:rPr lang="ja-JP" altLang="en-US" dirty="0" smtClean="0"/>
              <a:t>インテーク</a:t>
            </a:r>
            <a:endParaRPr lang="en-US" altLang="ja-JP" dirty="0" smtClean="0"/>
          </a:p>
          <a:p>
            <a:pPr marL="0" indent="0">
              <a:buNone/>
            </a:pPr>
            <a:r>
              <a:rPr lang="ja-JP" altLang="en-US" dirty="0"/>
              <a:t>　</a:t>
            </a:r>
            <a:r>
              <a:rPr lang="ja-JP" altLang="en-US" dirty="0" smtClean="0">
                <a:solidFill>
                  <a:srgbClr val="0070C0"/>
                </a:solidFill>
              </a:rPr>
              <a:t>→</a:t>
            </a:r>
            <a:r>
              <a:rPr lang="ja-JP" altLang="en-US" dirty="0" smtClean="0"/>
              <a:t>二次アセスメント</a:t>
            </a:r>
            <a:endParaRPr lang="en-US" altLang="ja-JP" dirty="0" smtClean="0"/>
          </a:p>
          <a:p>
            <a:pPr marL="0" indent="0">
              <a:buNone/>
            </a:pPr>
            <a:r>
              <a:rPr lang="ja-JP" altLang="en-US" dirty="0"/>
              <a:t>　</a:t>
            </a:r>
            <a:r>
              <a:rPr lang="ja-JP" altLang="en-US" dirty="0" smtClean="0"/>
              <a:t>　　</a:t>
            </a:r>
            <a:r>
              <a:rPr lang="ja-JP" altLang="en-US" dirty="0" smtClean="0">
                <a:solidFill>
                  <a:srgbClr val="0070C0"/>
                </a:solidFill>
              </a:rPr>
              <a:t>→</a:t>
            </a:r>
            <a:r>
              <a:rPr lang="ja-JP" altLang="en-US" dirty="0" smtClean="0"/>
              <a:t>追加情報の入手</a:t>
            </a:r>
            <a:endParaRPr lang="en-US" altLang="ja-JP" dirty="0" smtClean="0"/>
          </a:p>
          <a:p>
            <a:pPr marL="0" indent="0">
              <a:buNone/>
            </a:pPr>
            <a:r>
              <a:rPr lang="ja-JP" altLang="en-US" dirty="0"/>
              <a:t>　</a:t>
            </a:r>
            <a:r>
              <a:rPr lang="ja-JP" altLang="en-US" dirty="0" smtClean="0"/>
              <a:t>　　　　</a:t>
            </a:r>
            <a:r>
              <a:rPr lang="ja-JP" altLang="en-US" dirty="0" smtClean="0">
                <a:solidFill>
                  <a:srgbClr val="0070C0"/>
                </a:solidFill>
              </a:rPr>
              <a:t>→</a:t>
            </a:r>
            <a:r>
              <a:rPr lang="ja-JP" altLang="en-US" dirty="0" smtClean="0"/>
              <a:t>事例のスクリーニング</a:t>
            </a:r>
            <a:endParaRPr lang="en-US" altLang="ja-JP" dirty="0" smtClean="0"/>
          </a:p>
          <a:p>
            <a:pPr marL="0" indent="0">
              <a:buNone/>
            </a:pPr>
            <a:r>
              <a:rPr lang="ja-JP" altLang="en-US" dirty="0"/>
              <a:t>　</a:t>
            </a:r>
            <a:r>
              <a:rPr lang="ja-JP" altLang="en-US" dirty="0" smtClean="0"/>
              <a:t>　　　　　　</a:t>
            </a:r>
            <a:r>
              <a:rPr lang="ja-JP" altLang="en-US" dirty="0" smtClean="0">
                <a:solidFill>
                  <a:srgbClr val="0070C0"/>
                </a:solidFill>
              </a:rPr>
              <a:t>→</a:t>
            </a:r>
            <a:r>
              <a:rPr lang="ja-JP" altLang="en-US" dirty="0" smtClean="0"/>
              <a:t>地域</a:t>
            </a:r>
            <a:r>
              <a:rPr lang="ja-JP" altLang="en-US" dirty="0"/>
              <a:t>ケア</a:t>
            </a:r>
            <a:r>
              <a:rPr lang="ja-JP" altLang="en-US" dirty="0" smtClean="0"/>
              <a:t>会議で検討する事例の選定</a:t>
            </a:r>
            <a:endParaRPr kumimoji="1" lang="ja-JP" altLang="en-US" dirty="0"/>
          </a:p>
        </p:txBody>
      </p:sp>
      <p:sp>
        <p:nvSpPr>
          <p:cNvPr id="5" name="右中かっこ 4"/>
          <p:cNvSpPr/>
          <p:nvPr/>
        </p:nvSpPr>
        <p:spPr>
          <a:xfrm>
            <a:off x="5848372" y="2348880"/>
            <a:ext cx="576064" cy="1944216"/>
          </a:xfrm>
          <a:prstGeom prst="rightBrace">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角丸四角形 5"/>
          <p:cNvSpPr/>
          <p:nvPr/>
        </p:nvSpPr>
        <p:spPr>
          <a:xfrm>
            <a:off x="6424436" y="2708920"/>
            <a:ext cx="2682594" cy="12241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b="1" dirty="0" smtClean="0">
                <a:solidFill>
                  <a:srgbClr val="C00000"/>
                </a:solidFill>
              </a:rPr>
              <a:t>同時進行で</a:t>
            </a:r>
            <a:endParaRPr kumimoji="1" lang="en-US" altLang="ja-JP" sz="2800" b="1" dirty="0" smtClean="0">
              <a:solidFill>
                <a:srgbClr val="C00000"/>
              </a:solidFill>
            </a:endParaRPr>
          </a:p>
          <a:p>
            <a:r>
              <a:rPr kumimoji="1" lang="ja-JP" altLang="en-US" sz="2800" b="1" dirty="0" smtClean="0">
                <a:solidFill>
                  <a:srgbClr val="C00000"/>
                </a:solidFill>
              </a:rPr>
              <a:t>行われること</a:t>
            </a:r>
            <a:endParaRPr kumimoji="1" lang="en-US" altLang="ja-JP" sz="2800" b="1" dirty="0" smtClean="0">
              <a:solidFill>
                <a:srgbClr val="C00000"/>
              </a:solidFill>
            </a:endParaRPr>
          </a:p>
          <a:p>
            <a:r>
              <a:rPr kumimoji="1" lang="ja-JP" altLang="en-US" sz="2800" b="1" dirty="0" smtClean="0">
                <a:solidFill>
                  <a:srgbClr val="C00000"/>
                </a:solidFill>
              </a:rPr>
              <a:t>もある</a:t>
            </a:r>
            <a:endParaRPr kumimoji="1" lang="ja-JP" altLang="en-US" sz="2800" b="1" dirty="0">
              <a:solidFill>
                <a:srgbClr val="C00000"/>
              </a:solidFill>
            </a:endParaRPr>
          </a:p>
        </p:txBody>
      </p:sp>
      <p:sp>
        <p:nvSpPr>
          <p:cNvPr id="8" name="二等辺三角形 7"/>
          <p:cNvSpPr/>
          <p:nvPr/>
        </p:nvSpPr>
        <p:spPr>
          <a:xfrm rot="10800000">
            <a:off x="3454128" y="5310983"/>
            <a:ext cx="2160240" cy="36004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107504" y="5764358"/>
            <a:ext cx="8853489" cy="800471"/>
          </a:xfrm>
          <a:prstGeom prst="roundRect">
            <a:avLst/>
          </a:prstGeom>
          <a:solidFill>
            <a:schemeClr val="accent1">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地域ケア会議の開催に向け　事前準備に入ります</a:t>
            </a:r>
            <a:endParaRPr kumimoji="1" lang="ja-JP" altLang="en-US" sz="2800" dirty="0">
              <a:solidFill>
                <a:schemeClr val="tx1"/>
              </a:solidFill>
            </a:endParaRPr>
          </a:p>
        </p:txBody>
      </p:sp>
      <p:sp>
        <p:nvSpPr>
          <p:cNvPr id="10" name="スライド番号プレースホルダー 9"/>
          <p:cNvSpPr>
            <a:spLocks noGrp="1"/>
          </p:cNvSpPr>
          <p:nvPr>
            <p:ph type="sldNum" sz="quarter" idx="12"/>
          </p:nvPr>
        </p:nvSpPr>
        <p:spPr>
          <a:xfrm>
            <a:off x="7046912" y="6525344"/>
            <a:ext cx="2133600" cy="365125"/>
          </a:xfrm>
        </p:spPr>
        <p:txBody>
          <a:bodyPr/>
          <a:lstStyle/>
          <a:p>
            <a:fld id="{375A2D66-5E55-4595-860B-FB61B503EA08}" type="slidenum">
              <a:rPr kumimoji="1" lang="ja-JP" altLang="en-US" smtClean="0"/>
              <a:pPr/>
              <a:t>11</a:t>
            </a:fld>
            <a:endParaRPr kumimoji="1" lang="ja-JP" altLang="en-US" dirty="0"/>
          </a:p>
        </p:txBody>
      </p:sp>
    </p:spTree>
    <p:extLst>
      <p:ext uri="{BB962C8B-B14F-4D97-AF65-F5344CB8AC3E}">
        <p14:creationId xmlns:p14="http://schemas.microsoft.com/office/powerpoint/2010/main" val="1123287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9144000" cy="980729"/>
          </a:xfrm>
          <a:solidFill>
            <a:schemeClr val="accent2">
              <a:lumMod val="20000"/>
              <a:lumOff val="80000"/>
            </a:schemeClr>
          </a:solidFill>
        </p:spPr>
        <p:txBody>
          <a:bodyPr/>
          <a:lstStyle/>
          <a:p>
            <a:r>
              <a:rPr lang="ja-JP" altLang="en-US" sz="3200" dirty="0" smtClean="0"/>
              <a:t>演習</a:t>
            </a:r>
            <a:r>
              <a:rPr lang="en-US" altLang="ja-JP" sz="3200" dirty="0"/>
              <a:t>Ⅲ</a:t>
            </a:r>
            <a:r>
              <a:rPr lang="ja-JP" altLang="en-US" dirty="0" smtClean="0"/>
              <a:t>　</a:t>
            </a:r>
            <a:r>
              <a:rPr lang="ja-JP" altLang="en-US" sz="3200" dirty="0" smtClean="0"/>
              <a:t>（９：３５～１１：３０　</a:t>
            </a:r>
            <a:r>
              <a:rPr lang="ja-JP" altLang="en-US" sz="3200" u="sng" dirty="0" smtClean="0"/>
              <a:t>１１５分</a:t>
            </a:r>
            <a:r>
              <a:rPr lang="ja-JP" altLang="en-US" sz="3200" dirty="0" smtClean="0"/>
              <a:t>）</a:t>
            </a:r>
            <a:r>
              <a:rPr kumimoji="1" lang="ja-JP" altLang="en-US" dirty="0" smtClean="0"/>
              <a:t>　</a:t>
            </a:r>
            <a:endParaRPr kumimoji="1" lang="ja-JP" altLang="en-US" dirty="0"/>
          </a:p>
        </p:txBody>
      </p:sp>
      <p:sp>
        <p:nvSpPr>
          <p:cNvPr id="4" name="コンテンツ プレースホルダー 3"/>
          <p:cNvSpPr txBox="1">
            <a:spLocks/>
          </p:cNvSpPr>
          <p:nvPr/>
        </p:nvSpPr>
        <p:spPr>
          <a:xfrm>
            <a:off x="251520" y="1124744"/>
            <a:ext cx="8640960" cy="5544616"/>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en-US" altLang="ja-JP" sz="2700" dirty="0" smtClean="0">
                <a:latin typeface="+mn-ea"/>
              </a:rPr>
              <a:t>【</a:t>
            </a:r>
            <a:r>
              <a:rPr lang="ja-JP" altLang="en-US" sz="2700" dirty="0" smtClean="0">
                <a:latin typeface="+mn-ea"/>
              </a:rPr>
              <a:t>演習前に</a:t>
            </a:r>
            <a:r>
              <a:rPr lang="en-US" altLang="ja-JP" sz="2700" dirty="0" smtClean="0">
                <a:latin typeface="+mn-ea"/>
              </a:rPr>
              <a:t>】</a:t>
            </a:r>
          </a:p>
          <a:p>
            <a:pPr marL="0" indent="0">
              <a:buFont typeface="Arial" pitchFamily="34" charset="0"/>
              <a:buNone/>
            </a:pPr>
            <a:r>
              <a:rPr lang="ja-JP" altLang="en-US" sz="2700" dirty="0" smtClean="0">
                <a:latin typeface="+mn-ea"/>
              </a:rPr>
              <a:t>　・役割分担（司会・書記・発表者）を決めてください。</a:t>
            </a:r>
            <a:endParaRPr lang="en-US" altLang="ja-JP" sz="2700" dirty="0" smtClean="0">
              <a:latin typeface="+mn-ea"/>
            </a:endParaRPr>
          </a:p>
          <a:p>
            <a:pPr marL="0" indent="0">
              <a:buFont typeface="Arial" pitchFamily="34" charset="0"/>
              <a:buNone/>
            </a:pPr>
            <a:r>
              <a:rPr lang="ja-JP" altLang="en-US" sz="2700" dirty="0" smtClean="0">
                <a:latin typeface="+mn-ea"/>
              </a:rPr>
              <a:t>　・ホワイトボードを活用し、以下の内容を所定の時間内で</a:t>
            </a:r>
            <a:endParaRPr lang="en-US" altLang="ja-JP" sz="2700" dirty="0" smtClean="0">
              <a:latin typeface="+mn-ea"/>
            </a:endParaRPr>
          </a:p>
          <a:p>
            <a:pPr marL="0" indent="0">
              <a:buFont typeface="Arial" pitchFamily="34" charset="0"/>
              <a:buNone/>
            </a:pPr>
            <a:r>
              <a:rPr lang="ja-JP" altLang="en-US" sz="2700" dirty="0" smtClean="0">
                <a:latin typeface="+mn-ea"/>
              </a:rPr>
              <a:t>　　話し合ってください。</a:t>
            </a:r>
            <a:endParaRPr lang="en-US" altLang="ja-JP" sz="2700" dirty="0" smtClean="0">
              <a:latin typeface="+mn-ea"/>
            </a:endParaRPr>
          </a:p>
          <a:p>
            <a:pPr marL="0" indent="0">
              <a:buFont typeface="Arial" pitchFamily="34" charset="0"/>
              <a:buNone/>
            </a:pPr>
            <a:endParaRPr lang="en-US" altLang="ja-JP" sz="2700" dirty="0" smtClean="0">
              <a:latin typeface="+mn-ea"/>
            </a:endParaRPr>
          </a:p>
          <a:p>
            <a:pPr marL="0" indent="0">
              <a:buFont typeface="Arial" pitchFamily="34" charset="0"/>
              <a:buNone/>
            </a:pPr>
            <a:r>
              <a:rPr lang="en-US" altLang="ja-JP" sz="2700" dirty="0" smtClean="0">
                <a:latin typeface="+mn-ea"/>
              </a:rPr>
              <a:t>【</a:t>
            </a:r>
            <a:r>
              <a:rPr lang="ja-JP" altLang="en-US" sz="2700" dirty="0" smtClean="0">
                <a:latin typeface="+mn-ea"/>
              </a:rPr>
              <a:t>検討事項</a:t>
            </a:r>
            <a:r>
              <a:rPr lang="en-US" altLang="ja-JP" sz="2700" dirty="0" smtClean="0">
                <a:latin typeface="+mn-ea"/>
              </a:rPr>
              <a:t>】</a:t>
            </a:r>
            <a:r>
              <a:rPr lang="ja-JP" altLang="en-US" sz="2700" dirty="0" smtClean="0">
                <a:latin typeface="+mn-ea"/>
              </a:rPr>
              <a:t>　８５分</a:t>
            </a:r>
            <a:endParaRPr lang="en-US" altLang="ja-JP" sz="2700" dirty="0" smtClean="0">
              <a:latin typeface="+mn-ea"/>
            </a:endParaRPr>
          </a:p>
          <a:p>
            <a:pPr>
              <a:buFont typeface="Arial" pitchFamily="34" charset="0"/>
              <a:buNone/>
            </a:pPr>
            <a:r>
              <a:rPr lang="ja-JP" altLang="en-US" sz="2700" dirty="0" smtClean="0">
                <a:latin typeface="+mn-ea"/>
              </a:rPr>
              <a:t>　１．Ａさんの個別課題の分析（個人因子と環境因子）</a:t>
            </a:r>
            <a:endParaRPr lang="en-US" altLang="ja-JP" sz="2700" dirty="0" smtClean="0">
              <a:latin typeface="+mn-ea"/>
            </a:endParaRPr>
          </a:p>
          <a:p>
            <a:pPr>
              <a:buFont typeface="Arial" pitchFamily="34" charset="0"/>
              <a:buNone/>
            </a:pPr>
            <a:r>
              <a:rPr lang="ja-JP" altLang="en-US" sz="2700" dirty="0" smtClean="0">
                <a:latin typeface="+mn-ea"/>
              </a:rPr>
              <a:t>　２</a:t>
            </a:r>
            <a:r>
              <a:rPr lang="ja-JP" altLang="en-US" sz="2700" dirty="0">
                <a:latin typeface="+mn-ea"/>
              </a:rPr>
              <a:t>．</a:t>
            </a:r>
            <a:r>
              <a:rPr lang="ja-JP" altLang="en-US" sz="2700" dirty="0" smtClean="0">
                <a:latin typeface="+mn-ea"/>
              </a:rPr>
              <a:t>支援の方向性（見立てと仮説による目標の設定）</a:t>
            </a:r>
            <a:endParaRPr lang="en-US" altLang="ja-JP" sz="2700" dirty="0" smtClean="0">
              <a:latin typeface="+mn-ea"/>
            </a:endParaRPr>
          </a:p>
          <a:p>
            <a:pPr>
              <a:buFont typeface="Arial" pitchFamily="34" charset="0"/>
              <a:buNone/>
            </a:pPr>
            <a:endParaRPr lang="en-US" altLang="ja-JP" sz="2700" dirty="0" smtClean="0">
              <a:latin typeface="+mn-ea"/>
            </a:endParaRPr>
          </a:p>
          <a:p>
            <a:pPr>
              <a:buFont typeface="Arial" pitchFamily="34" charset="0"/>
              <a:buNone/>
            </a:pPr>
            <a:r>
              <a:rPr lang="en-US" altLang="ja-JP" sz="2700" dirty="0" smtClean="0">
                <a:latin typeface="+mn-ea"/>
              </a:rPr>
              <a:t>【</a:t>
            </a:r>
            <a:r>
              <a:rPr lang="ja-JP" altLang="en-US" sz="2700" dirty="0" smtClean="0">
                <a:latin typeface="+mn-ea"/>
              </a:rPr>
              <a:t>発表</a:t>
            </a:r>
            <a:r>
              <a:rPr lang="en-US" altLang="ja-JP" sz="2700" dirty="0" smtClean="0">
                <a:latin typeface="+mn-ea"/>
              </a:rPr>
              <a:t>】</a:t>
            </a:r>
            <a:r>
              <a:rPr lang="ja-JP" altLang="en-US" sz="2700" dirty="0" smtClean="0">
                <a:latin typeface="+mn-ea"/>
              </a:rPr>
              <a:t>　</a:t>
            </a:r>
            <a:r>
              <a:rPr lang="ja-JP" altLang="en-US" sz="2700" dirty="0">
                <a:latin typeface="+mn-ea"/>
              </a:rPr>
              <a:t>３０</a:t>
            </a:r>
            <a:r>
              <a:rPr lang="ja-JP" altLang="en-US" sz="2700" dirty="0" smtClean="0">
                <a:latin typeface="+mn-ea"/>
              </a:rPr>
              <a:t>分</a:t>
            </a:r>
            <a:endParaRPr lang="en-US" altLang="ja-JP" sz="2700" dirty="0" smtClean="0">
              <a:latin typeface="+mn-ea"/>
            </a:endParaRPr>
          </a:p>
          <a:p>
            <a:pPr>
              <a:buFont typeface="Arial" pitchFamily="34" charset="0"/>
              <a:buNone/>
            </a:pPr>
            <a:r>
              <a:rPr lang="ja-JP" altLang="en-US" sz="2700" dirty="0" smtClean="0">
                <a:latin typeface="+mn-ea"/>
              </a:rPr>
              <a:t>　できるだけ多くのグループの検討内容を共有するため、</a:t>
            </a:r>
            <a:endParaRPr lang="en-US" altLang="ja-JP" sz="2700" dirty="0" smtClean="0">
              <a:latin typeface="+mn-ea"/>
            </a:endParaRPr>
          </a:p>
          <a:p>
            <a:pPr>
              <a:buFont typeface="Arial" pitchFamily="34" charset="0"/>
              <a:buNone/>
            </a:pPr>
            <a:r>
              <a:rPr lang="ja-JP" altLang="en-US" sz="2700" dirty="0" smtClean="0">
                <a:latin typeface="+mn-ea"/>
              </a:rPr>
              <a:t>　要点をまとめて発表してください。　</a:t>
            </a:r>
            <a:endParaRPr lang="en-US" altLang="ja-JP" sz="2700" dirty="0" smtClean="0">
              <a:latin typeface="+mn-ea"/>
            </a:endParaRPr>
          </a:p>
        </p:txBody>
      </p:sp>
      <p:sp>
        <p:nvSpPr>
          <p:cNvPr id="5" name="スライド番号プレースホルダー 4"/>
          <p:cNvSpPr>
            <a:spLocks noGrp="1"/>
          </p:cNvSpPr>
          <p:nvPr>
            <p:ph type="sldNum" sz="quarter" idx="12"/>
          </p:nvPr>
        </p:nvSpPr>
        <p:spPr/>
        <p:txBody>
          <a:bodyPr/>
          <a:lstStyle/>
          <a:p>
            <a:fld id="{375A2D66-5E55-4595-860B-FB61B503EA08}" type="slidenum">
              <a:rPr kumimoji="1" lang="ja-JP" altLang="en-US" smtClean="0"/>
              <a:pPr/>
              <a:t>12</a:t>
            </a:fld>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962964890"/>
              </p:ext>
            </p:extLst>
          </p:nvPr>
        </p:nvGraphicFramePr>
        <p:xfrm>
          <a:off x="179513" y="3140969"/>
          <a:ext cx="8784978" cy="3600399"/>
        </p:xfrm>
        <a:graphic>
          <a:graphicData uri="http://schemas.openxmlformats.org/drawingml/2006/table">
            <a:tbl>
              <a:tblPr firstRow="1" bandRow="1">
                <a:tableStyleId>{5940675A-B579-460E-94D1-54222C63F5DA}</a:tableStyleId>
              </a:tblPr>
              <a:tblGrid>
                <a:gridCol w="1464163"/>
                <a:gridCol w="1464163"/>
                <a:gridCol w="1464163"/>
                <a:gridCol w="1464163"/>
                <a:gridCol w="1464163"/>
                <a:gridCol w="1464163"/>
              </a:tblGrid>
              <a:tr h="830861">
                <a:tc>
                  <a:txBody>
                    <a:bodyPr/>
                    <a:lstStyle/>
                    <a:p>
                      <a:endParaRPr kumimoji="1" lang="ja-JP" altLang="en-US" dirty="0"/>
                    </a:p>
                  </a:txBody>
                  <a:tcPr anchor="ctr">
                    <a:solidFill>
                      <a:schemeClr val="accent1">
                        <a:lumMod val="20000"/>
                        <a:lumOff val="80000"/>
                      </a:schemeClr>
                    </a:solidFill>
                  </a:tcPr>
                </a:tc>
                <a:tc>
                  <a:txBody>
                    <a:bodyPr/>
                    <a:lstStyle/>
                    <a:p>
                      <a:pPr algn="ctr"/>
                      <a:r>
                        <a:rPr kumimoji="1" lang="ja-JP" altLang="en-US" dirty="0" smtClean="0"/>
                        <a:t>事実・状況</a:t>
                      </a:r>
                      <a:endParaRPr kumimoji="1" lang="en-US" altLang="ja-JP" dirty="0" smtClean="0"/>
                    </a:p>
                  </a:txBody>
                  <a:tcPr anchor="ctr">
                    <a:solidFill>
                      <a:schemeClr val="accent1">
                        <a:lumMod val="20000"/>
                        <a:lumOff val="80000"/>
                      </a:schemeClr>
                    </a:solidFill>
                  </a:tcPr>
                </a:tc>
                <a:tc>
                  <a:txBody>
                    <a:bodyPr/>
                    <a:lstStyle/>
                    <a:p>
                      <a:pPr algn="ctr"/>
                      <a:r>
                        <a:rPr kumimoji="1" lang="ja-JP" altLang="en-US" dirty="0" smtClean="0"/>
                        <a:t>課題</a:t>
                      </a:r>
                      <a:endParaRPr kumimoji="1" lang="ja-JP" altLang="en-US" dirty="0"/>
                    </a:p>
                  </a:txBody>
                  <a:tcPr anchor="ctr">
                    <a:solidFill>
                      <a:schemeClr val="accent1">
                        <a:lumMod val="20000"/>
                        <a:lumOff val="80000"/>
                      </a:schemeClr>
                    </a:solidFill>
                  </a:tcPr>
                </a:tc>
                <a:tc>
                  <a:txBody>
                    <a:bodyPr/>
                    <a:lstStyle/>
                    <a:p>
                      <a:pPr algn="ctr"/>
                      <a:r>
                        <a:rPr kumimoji="1" lang="ja-JP" altLang="en-US" dirty="0" smtClean="0"/>
                        <a:t>目標</a:t>
                      </a:r>
                      <a:endParaRPr kumimoji="1" lang="en-US" altLang="ja-JP" dirty="0" smtClean="0"/>
                    </a:p>
                    <a:p>
                      <a:pPr algn="ctr"/>
                      <a:r>
                        <a:rPr kumimoji="1" lang="ja-JP" altLang="en-US" sz="1200" dirty="0" smtClean="0"/>
                        <a:t>（短期・中期・長期）</a:t>
                      </a:r>
                      <a:endParaRPr kumimoji="1" lang="ja-JP" altLang="en-US" sz="1200" dirty="0"/>
                    </a:p>
                  </a:txBody>
                  <a:tcPr anchor="ctr">
                    <a:solidFill>
                      <a:schemeClr val="accent1">
                        <a:lumMod val="20000"/>
                        <a:lumOff val="80000"/>
                      </a:schemeClr>
                    </a:solidFill>
                  </a:tcPr>
                </a:tc>
                <a:tc>
                  <a:txBody>
                    <a:bodyPr/>
                    <a:lstStyle/>
                    <a:p>
                      <a:pPr algn="ctr"/>
                      <a:r>
                        <a:rPr kumimoji="1" lang="ja-JP" altLang="en-US" dirty="0" smtClean="0"/>
                        <a:t>支援内容</a:t>
                      </a:r>
                      <a:endParaRPr kumimoji="1" lang="ja-JP" altLang="en-US" dirty="0"/>
                    </a:p>
                  </a:txBody>
                  <a:tcPr anchor="ctr">
                    <a:solidFill>
                      <a:schemeClr val="accent1">
                        <a:lumMod val="20000"/>
                        <a:lumOff val="80000"/>
                      </a:schemeClr>
                    </a:solidFill>
                  </a:tcPr>
                </a:tc>
                <a:tc>
                  <a:txBody>
                    <a:bodyPr/>
                    <a:lstStyle/>
                    <a:p>
                      <a:pPr algn="ctr"/>
                      <a:r>
                        <a:rPr kumimoji="1" lang="ja-JP" altLang="en-US" dirty="0" smtClean="0"/>
                        <a:t>担当者</a:t>
                      </a:r>
                      <a:endParaRPr kumimoji="1" lang="ja-JP" altLang="en-US" dirty="0"/>
                    </a:p>
                  </a:txBody>
                  <a:tcPr anchor="ctr">
                    <a:solidFill>
                      <a:schemeClr val="accent1">
                        <a:lumMod val="20000"/>
                        <a:lumOff val="80000"/>
                      </a:schemeClr>
                    </a:solidFill>
                  </a:tcPr>
                </a:tc>
              </a:tr>
              <a:tr h="1384769">
                <a:tc>
                  <a:txBody>
                    <a:bodyPr/>
                    <a:lstStyle/>
                    <a:p>
                      <a:pPr algn="ctr"/>
                      <a:r>
                        <a:rPr kumimoji="1" lang="ja-JP" altLang="en-US" dirty="0" smtClean="0"/>
                        <a:t>個人因子</a:t>
                      </a:r>
                      <a:endParaRPr kumimoji="1" lang="ja-JP" altLang="en-US" dirty="0"/>
                    </a:p>
                  </a:txBody>
                  <a:tcPr anchor="ctr">
                    <a:solidFill>
                      <a:schemeClr val="accent1">
                        <a:lumMod val="20000"/>
                        <a:lumOff val="80000"/>
                      </a:schemeClr>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1384769">
                <a:tc>
                  <a:txBody>
                    <a:bodyPr/>
                    <a:lstStyle/>
                    <a:p>
                      <a:pPr algn="ctr"/>
                      <a:r>
                        <a:rPr kumimoji="1" lang="ja-JP" altLang="en-US" dirty="0" smtClean="0"/>
                        <a:t>環境因子</a:t>
                      </a:r>
                      <a:endParaRPr kumimoji="1" lang="ja-JP" altLang="en-US" dirty="0"/>
                    </a:p>
                  </a:txBody>
                  <a:tcPr anchor="ctr">
                    <a:solidFill>
                      <a:schemeClr val="accent1">
                        <a:lumMod val="20000"/>
                        <a:lumOff val="80000"/>
                      </a:schemeClr>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bl>
          </a:graphicData>
        </a:graphic>
      </p:graphicFrame>
      <p:sp>
        <p:nvSpPr>
          <p:cNvPr id="4" name="タイトル 1"/>
          <p:cNvSpPr txBox="1">
            <a:spLocks/>
          </p:cNvSpPr>
          <p:nvPr/>
        </p:nvSpPr>
        <p:spPr>
          <a:xfrm>
            <a:off x="457200" y="-33018"/>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smtClean="0"/>
              <a:t>演習</a:t>
            </a:r>
            <a:r>
              <a:rPr lang="en-US" altLang="ja-JP" sz="3200" dirty="0"/>
              <a:t>Ⅲ</a:t>
            </a:r>
            <a:r>
              <a:rPr lang="ja-JP" altLang="en-US" sz="3200" dirty="0" smtClean="0"/>
              <a:t>の作業シート</a:t>
            </a:r>
            <a:endParaRPr lang="ja-JP" altLang="en-US" sz="3200" dirty="0"/>
          </a:p>
        </p:txBody>
      </p:sp>
      <p:sp>
        <p:nvSpPr>
          <p:cNvPr id="5" name="タイトル 1"/>
          <p:cNvSpPr txBox="1">
            <a:spLocks/>
          </p:cNvSpPr>
          <p:nvPr/>
        </p:nvSpPr>
        <p:spPr>
          <a:xfrm>
            <a:off x="179512" y="548680"/>
            <a:ext cx="8784976" cy="2448272"/>
          </a:xfrm>
          <a:prstGeom prst="rect">
            <a:avLst/>
          </a:prstGeom>
          <a:ln>
            <a:solidFill>
              <a:schemeClr val="accent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smtClean="0"/>
              <a:t>■Ａさんの課題分析にあたっては、Ａさん「個人」に起因するものと、Ａさんを取り巻く「環</a:t>
            </a:r>
            <a:endParaRPr lang="en-US" altLang="ja-JP" sz="1800" dirty="0" smtClean="0"/>
          </a:p>
          <a:p>
            <a:pPr algn="l"/>
            <a:r>
              <a:rPr lang="ja-JP" altLang="en-US" sz="1800" dirty="0"/>
              <a:t>　</a:t>
            </a:r>
            <a:r>
              <a:rPr lang="ja-JP" altLang="en-US" sz="1800" dirty="0" smtClean="0"/>
              <a:t>境」に起因するものを分けて検討しましょう。</a:t>
            </a:r>
            <a:endParaRPr lang="en-US" altLang="ja-JP" sz="1800" dirty="0" smtClean="0"/>
          </a:p>
          <a:p>
            <a:pPr algn="l"/>
            <a:endParaRPr lang="en-US" altLang="ja-JP" sz="1800" dirty="0" smtClean="0"/>
          </a:p>
          <a:p>
            <a:pPr algn="l"/>
            <a:r>
              <a:rPr lang="ja-JP" altLang="en-US" sz="1800" dirty="0" smtClean="0"/>
              <a:t>■個人因子、環境因子の中にも、それぞれいくつかの要素が分かれますので、幅広く</a:t>
            </a:r>
            <a:endParaRPr lang="en-US" altLang="ja-JP" sz="1800" dirty="0" smtClean="0"/>
          </a:p>
          <a:p>
            <a:pPr algn="l"/>
            <a:r>
              <a:rPr lang="ja-JP" altLang="en-US" sz="1800" dirty="0"/>
              <a:t>　</a:t>
            </a:r>
            <a:r>
              <a:rPr lang="ja-JP" altLang="en-US" sz="1800" dirty="0" smtClean="0"/>
              <a:t>検討しましょう。</a:t>
            </a:r>
            <a:endParaRPr lang="en-US" altLang="ja-JP" sz="1800" dirty="0" smtClean="0"/>
          </a:p>
          <a:p>
            <a:pPr algn="l"/>
            <a:endParaRPr lang="en-US" altLang="ja-JP" sz="1800" dirty="0" smtClean="0"/>
          </a:p>
          <a:p>
            <a:pPr algn="l"/>
            <a:r>
              <a:rPr lang="ja-JP" altLang="en-US" sz="1800" dirty="0" smtClean="0"/>
              <a:t>■課題を明確にしたうえで、目標、支援内容、その担当者を整理し、地域ケア会議を活用</a:t>
            </a:r>
            <a:endParaRPr lang="en-US" altLang="ja-JP" sz="1800" dirty="0" smtClean="0"/>
          </a:p>
          <a:p>
            <a:pPr algn="l"/>
            <a:r>
              <a:rPr lang="ja-JP" altLang="en-US" sz="1800" dirty="0"/>
              <a:t>　</a:t>
            </a:r>
            <a:r>
              <a:rPr lang="ja-JP" altLang="en-US" sz="1800" dirty="0" smtClean="0"/>
              <a:t>すべきケースかどうかの判断に役立てましょう。</a:t>
            </a:r>
            <a:endParaRPr lang="ja-JP" altLang="en-US" sz="1800" b="1" dirty="0">
              <a:solidFill>
                <a:srgbClr val="FF0000"/>
              </a:solidFill>
            </a:endParaRPr>
          </a:p>
        </p:txBody>
      </p:sp>
      <p:sp>
        <p:nvSpPr>
          <p:cNvPr id="2" name="スライド番号プレースホルダー 1"/>
          <p:cNvSpPr>
            <a:spLocks noGrp="1"/>
          </p:cNvSpPr>
          <p:nvPr>
            <p:ph type="sldNum" sz="quarter" idx="12"/>
          </p:nvPr>
        </p:nvSpPr>
        <p:spPr>
          <a:xfrm>
            <a:off x="7092280" y="6520259"/>
            <a:ext cx="2133600" cy="365125"/>
          </a:xfrm>
        </p:spPr>
        <p:txBody>
          <a:bodyPr/>
          <a:lstStyle/>
          <a:p>
            <a:fld id="{375A2D66-5E55-4595-860B-FB61B503EA08}" type="slidenum">
              <a:rPr kumimoji="1" lang="ja-JP" altLang="en-US" smtClean="0"/>
              <a:pPr/>
              <a:t>13</a:t>
            </a:fld>
            <a:endParaRPr kumimoji="1" lang="ja-JP" altLang="en-US" dirty="0"/>
          </a:p>
        </p:txBody>
      </p:sp>
    </p:spTree>
    <p:extLst>
      <p:ext uri="{BB962C8B-B14F-4D97-AF65-F5344CB8AC3E}">
        <p14:creationId xmlns:p14="http://schemas.microsoft.com/office/powerpoint/2010/main" val="2737246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テキスト ボックス 1"/>
          <p:cNvSpPr txBox="1">
            <a:spLocks noChangeArrowheads="1"/>
          </p:cNvSpPr>
          <p:nvPr/>
        </p:nvSpPr>
        <p:spPr bwMode="auto">
          <a:xfrm>
            <a:off x="0" y="0"/>
            <a:ext cx="9144000" cy="584775"/>
          </a:xfrm>
          <a:prstGeom prst="rect">
            <a:avLst/>
          </a:prstGeom>
          <a:solidFill>
            <a:schemeClr val="accent2">
              <a:lumMod val="20000"/>
              <a:lumOff val="80000"/>
            </a:schemeClr>
          </a:solidFill>
          <a:ln w="9525">
            <a:noFill/>
            <a:miter lim="800000"/>
            <a:headEnd/>
            <a:tailEnd/>
          </a:ln>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ja-JP" altLang="en-US" sz="3200" dirty="0" smtClean="0"/>
              <a:t>課題を明確化し、支援の方向性を導き出す方法</a:t>
            </a:r>
            <a:endParaRPr lang="en-US" sz="3200" dirty="0"/>
          </a:p>
        </p:txBody>
      </p:sp>
      <p:sp>
        <p:nvSpPr>
          <p:cNvPr id="9219" name="テキスト ボックス 2"/>
          <p:cNvSpPr txBox="1">
            <a:spLocks noChangeArrowheads="1"/>
          </p:cNvSpPr>
          <p:nvPr/>
        </p:nvSpPr>
        <p:spPr bwMode="auto">
          <a:xfrm>
            <a:off x="468312" y="1557338"/>
            <a:ext cx="8496175"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square">
            <a:spAutoFit/>
          </a:bodyPr>
          <a:lstStyle>
            <a:lvl1pPr marL="363538" indent="-363538"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r>
              <a:rPr lang="ja-JP" altLang="en-US" sz="2800" dirty="0"/>
              <a:t>・　</a:t>
            </a:r>
            <a:r>
              <a:rPr lang="ja-JP" altLang="en-US" sz="2800" dirty="0" smtClean="0"/>
              <a:t>家族図、エコマップ</a:t>
            </a:r>
            <a:r>
              <a:rPr lang="ja-JP" altLang="en-US" sz="2800" dirty="0"/>
              <a:t>による関係者と社会資源の整理</a:t>
            </a:r>
            <a:endParaRPr lang="en-US" sz="2800" dirty="0"/>
          </a:p>
          <a:p>
            <a:pPr eaLnBrk="1" hangingPunct="1"/>
            <a:endParaRPr lang="en-US" sz="2800" dirty="0"/>
          </a:p>
          <a:p>
            <a:pPr eaLnBrk="1" hangingPunct="1"/>
            <a:r>
              <a:rPr lang="ja-JP" altLang="en-US" sz="2800" dirty="0"/>
              <a:t>・　本人と</a:t>
            </a:r>
            <a:r>
              <a:rPr lang="ja-JP" altLang="en-US" sz="2800" dirty="0" smtClean="0"/>
              <a:t>家族、関係者の</a:t>
            </a:r>
            <a:r>
              <a:rPr lang="ja-JP" altLang="en-US" sz="2800" dirty="0"/>
              <a:t>時系列整理</a:t>
            </a:r>
            <a:endParaRPr lang="en-US" sz="2800" dirty="0"/>
          </a:p>
          <a:p>
            <a:pPr eaLnBrk="1" hangingPunct="1"/>
            <a:endParaRPr lang="en-US" sz="2800" dirty="0"/>
          </a:p>
          <a:p>
            <a:pPr eaLnBrk="1" hangingPunct="1"/>
            <a:r>
              <a:rPr lang="ja-JP" altLang="en-US" sz="2800" dirty="0"/>
              <a:t>・　個人</a:t>
            </a:r>
            <a:r>
              <a:rPr lang="ja-JP" altLang="en-US" sz="2800" dirty="0" smtClean="0"/>
              <a:t>因子と環境因子による課題分析</a:t>
            </a:r>
            <a:endParaRPr lang="en-US" sz="2800" dirty="0"/>
          </a:p>
          <a:p>
            <a:pPr eaLnBrk="1" hangingPunct="1"/>
            <a:endParaRPr lang="en-US" sz="2800" dirty="0"/>
          </a:p>
          <a:p>
            <a:pPr eaLnBrk="1" hangingPunct="1"/>
            <a:r>
              <a:rPr lang="ja-JP" altLang="en-US" sz="2800" dirty="0"/>
              <a:t>・　</a:t>
            </a:r>
            <a:r>
              <a:rPr lang="ja-JP" altLang="en-US" sz="2800" dirty="0" smtClean="0"/>
              <a:t>見立てと仮説による目標の設定</a:t>
            </a:r>
            <a:endParaRPr lang="en-US" altLang="ja-JP" sz="2800" dirty="0"/>
          </a:p>
          <a:p>
            <a:pPr eaLnBrk="1" hangingPunct="1"/>
            <a:endParaRPr lang="ja-JP" altLang="en-US" sz="2800" dirty="0"/>
          </a:p>
        </p:txBody>
      </p:sp>
      <p:sp>
        <p:nvSpPr>
          <p:cNvPr id="2" name="スライド番号プレースホルダー 1"/>
          <p:cNvSpPr>
            <a:spLocks noGrp="1"/>
          </p:cNvSpPr>
          <p:nvPr>
            <p:ph type="sldNum" sz="quarter" idx="12"/>
          </p:nvPr>
        </p:nvSpPr>
        <p:spPr/>
        <p:txBody>
          <a:bodyPr/>
          <a:lstStyle/>
          <a:p>
            <a:fld id="{375A2D66-5E55-4595-860B-FB61B503EA08}" type="slidenum">
              <a:rPr kumimoji="1" lang="ja-JP" altLang="en-US" smtClean="0"/>
              <a:pPr/>
              <a:t>14</a:t>
            </a:fld>
            <a:endParaRPr kumimoji="1" lang="ja-JP" altLang="en-US"/>
          </a:p>
        </p:txBody>
      </p:sp>
    </p:spTree>
    <p:extLst>
      <p:ext uri="{BB962C8B-B14F-4D97-AF65-F5344CB8AC3E}">
        <p14:creationId xmlns:p14="http://schemas.microsoft.com/office/powerpoint/2010/main" val="20603095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79"/>
          <p:cNvSpPr>
            <a:spLocks noChangeArrowheads="1"/>
          </p:cNvSpPr>
          <p:nvPr/>
        </p:nvSpPr>
        <p:spPr bwMode="auto">
          <a:xfrm>
            <a:off x="0" y="-30163"/>
            <a:ext cx="9144000" cy="584201"/>
          </a:xfrm>
          <a:prstGeom prst="rect">
            <a:avLst/>
          </a:prstGeom>
          <a:solidFill>
            <a:schemeClr val="accent2">
              <a:lumMod val="20000"/>
              <a:lumOff val="80000"/>
            </a:schemeClr>
          </a:solidFill>
          <a:ln w="9525">
            <a:noFill/>
            <a:miter lim="800000"/>
            <a:headEnd/>
            <a:tailEnd/>
          </a:ln>
        </p:spPr>
        <p:txBody>
          <a:bodyPr anchor="ctr">
            <a:spAutoFit/>
          </a:bodyPr>
          <a:lstStyle/>
          <a:p>
            <a:pPr algn="ctr">
              <a:buSzPct val="100000"/>
              <a:buFont typeface="Times New Roman" pitchFamily="18" charset="0"/>
              <a:buNone/>
              <a:defRPr/>
            </a:pPr>
            <a:r>
              <a:rPr lang="ja-JP" altLang="en-US" sz="2000" b="1" dirty="0">
                <a:latin typeface="Century" pitchFamily="18" charset="0"/>
                <a:ea typeface="HGPｺﾞｼｯｸM" pitchFamily="50" charset="-128"/>
              </a:rPr>
              <a:t>　</a:t>
            </a:r>
            <a:r>
              <a:rPr lang="ja-JP" altLang="en-US" sz="3200" dirty="0">
                <a:latin typeface="+mn-ea"/>
                <a:ea typeface="+mn-ea"/>
              </a:rPr>
              <a:t>地域ケア</a:t>
            </a:r>
            <a:r>
              <a:rPr lang="ja-JP" altLang="en-US" sz="3200" dirty="0" smtClean="0">
                <a:latin typeface="+mn-ea"/>
                <a:ea typeface="+mn-ea"/>
              </a:rPr>
              <a:t>会議</a:t>
            </a:r>
            <a:r>
              <a:rPr lang="ja-JP" altLang="en-US" sz="3200" dirty="0" smtClean="0">
                <a:latin typeface="+mn-ea"/>
              </a:rPr>
              <a:t>の事前準備シート</a:t>
            </a:r>
            <a:r>
              <a:rPr lang="ja-JP" altLang="en-US" sz="3200" dirty="0" smtClean="0">
                <a:latin typeface="+mn-ea"/>
                <a:ea typeface="+mn-ea"/>
              </a:rPr>
              <a:t>（参考例</a:t>
            </a:r>
            <a:r>
              <a:rPr lang="ja-JP" altLang="en-US" sz="3200" dirty="0">
                <a:latin typeface="+mn-ea"/>
                <a:ea typeface="+mn-ea"/>
              </a:rPr>
              <a:t>）</a:t>
            </a:r>
          </a:p>
        </p:txBody>
      </p:sp>
      <p:graphicFrame>
        <p:nvGraphicFramePr>
          <p:cNvPr id="37892" name="Group 4"/>
          <p:cNvGraphicFramePr>
            <a:graphicFrameLocks noGrp="1"/>
          </p:cNvGraphicFramePr>
          <p:nvPr>
            <p:extLst>
              <p:ext uri="{D42A27DB-BD31-4B8C-83A1-F6EECF244321}">
                <p14:modId xmlns:p14="http://schemas.microsoft.com/office/powerpoint/2010/main" val="305100679"/>
              </p:ext>
            </p:extLst>
          </p:nvPr>
        </p:nvGraphicFramePr>
        <p:xfrm>
          <a:off x="684213" y="654050"/>
          <a:ext cx="8135935" cy="6099177"/>
        </p:xfrm>
        <a:graphic>
          <a:graphicData uri="http://schemas.openxmlformats.org/drawingml/2006/table">
            <a:tbl>
              <a:tblPr/>
              <a:tblGrid>
                <a:gridCol w="777455"/>
                <a:gridCol w="190634"/>
                <a:gridCol w="920018"/>
                <a:gridCol w="1312890"/>
                <a:gridCol w="190634"/>
                <a:gridCol w="749275"/>
                <a:gridCol w="875259"/>
                <a:gridCol w="190633"/>
                <a:gridCol w="860341"/>
                <a:gridCol w="1034398"/>
                <a:gridCol w="1034398"/>
              </a:tblGrid>
              <a:tr h="396831">
                <a:tc gridSpan="8">
                  <a:txBody>
                    <a:bodyPr/>
                    <a:lstStyle/>
                    <a:p>
                      <a:pPr marL="0" marR="0" lvl="0" indent="0" algn="l" defTabSz="449263" rtl="0" eaLnBrk="1" fontAlgn="base" latinLnBrk="0" hangingPunct="1">
                        <a:lnSpc>
                          <a:spcPct val="100000"/>
                        </a:lnSpc>
                        <a:spcBef>
                          <a:spcPct val="0"/>
                        </a:spcBef>
                        <a:spcAft>
                          <a:spcPct val="0"/>
                        </a:spcAft>
                        <a:buClrTx/>
                        <a:buSzTx/>
                        <a:buFontTx/>
                        <a:buNone/>
                        <a:tabLst/>
                      </a:pPr>
                      <a:endParaRPr kumimoji="0" lang="ja-JP" altLang="ja-JP" sz="1000" b="0" i="0" u="none" strike="noStrike" cap="none" normalizeH="0" baseline="0" dirty="0" smtClean="0">
                        <a:ln>
                          <a:noFill/>
                        </a:ln>
                        <a:solidFill>
                          <a:schemeClr val="tx1"/>
                        </a:solidFill>
                        <a:effectLst/>
                        <a:latin typeface="Century" pitchFamily="18" charset="0"/>
                        <a:ea typeface="ＭＳ 明朝" pitchFamily="17" charset="-128"/>
                      </a:endParaRPr>
                    </a:p>
                    <a:p>
                      <a:pPr marL="0" marR="0" lvl="0" indent="0" algn="l" defTabSz="449263" rtl="0" eaLnBrk="1" fontAlgn="base" latinLnBrk="0" hangingPunct="1">
                        <a:lnSpc>
                          <a:spcPct val="100000"/>
                        </a:lnSpc>
                        <a:spcBef>
                          <a:spcPct val="0"/>
                        </a:spcBef>
                        <a:spcAft>
                          <a:spcPct val="0"/>
                        </a:spcAft>
                        <a:buClrTx/>
                        <a:buSzTx/>
                        <a:buFontTx/>
                        <a:buNone/>
                        <a:tabLst/>
                      </a:pPr>
                      <a:r>
                        <a:rPr kumimoji="0" lang="ja-JP" altLang="ja-JP" sz="1000" b="0" i="0" u="none" strike="noStrike" cap="none" normalizeH="0" baseline="0" dirty="0" smtClean="0">
                          <a:ln>
                            <a:noFill/>
                          </a:ln>
                          <a:solidFill>
                            <a:schemeClr val="tx1"/>
                          </a:solidFill>
                          <a:effectLst/>
                          <a:latin typeface="Century" pitchFamily="18" charset="0"/>
                          <a:ea typeface="ＭＳ 明朝" pitchFamily="17" charset="-128"/>
                        </a:rPr>
                        <a:t> </a:t>
                      </a:r>
                      <a:endParaRPr kumimoji="0" lang="ja-JP" altLang="ja-JP" sz="2800" b="0" i="0" u="none" strike="noStrike" cap="none" normalizeH="0" baseline="0" dirty="0" smtClean="0">
                        <a:ln>
                          <a:noFill/>
                        </a:ln>
                        <a:solidFill>
                          <a:schemeClr val="tx1"/>
                        </a:solidFill>
                        <a:effectLst/>
                        <a:latin typeface="Arial" pitchFamily="34" charset="0"/>
                        <a:ea typeface="ＭＳ 明朝" pitchFamily="17" charset="-128"/>
                      </a:endParaRPr>
                    </a:p>
                  </a:txBody>
                  <a:tcPr marL="91436" marR="91436" marT="45713" marB="45713" anchor="ctr" horzOverflow="overflow">
                    <a:lnL w="952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449263"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独</a:t>
                      </a:r>
                      <a:endParaRPr kumimoji="0" lang="ja-JP" sz="1400" b="0" i="0" u="none" strike="noStrike" cap="none" normalizeH="0" baseline="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高</a:t>
                      </a:r>
                      <a:endParaRPr kumimoji="0" lang="ja-JP" sz="1400" b="0" i="0" u="none" strike="noStrike" cap="none" normalizeH="0" baseline="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他</a:t>
                      </a:r>
                      <a:endParaRPr kumimoji="0" lang="ja-JP" sz="1400" b="0" i="0" u="none" strike="noStrike" cap="none" normalizeH="0" baseline="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8142">
                <a:tc>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氏名</a:t>
                      </a:r>
                      <a:endParaRPr kumimoji="0" lang="ja-JP" sz="1400" b="0" i="0" u="none" strike="noStrike" cap="none" normalizeH="0" baseline="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449263" rtl="0" eaLnBrk="1" fontAlgn="base" latinLnBrk="0" hangingPunct="1">
                        <a:lnSpc>
                          <a:spcPct val="100000"/>
                        </a:lnSpc>
                        <a:spcBef>
                          <a:spcPct val="0"/>
                        </a:spcBef>
                        <a:spcAft>
                          <a:spcPct val="0"/>
                        </a:spcAft>
                        <a:buClrTx/>
                        <a:buSzTx/>
                        <a:buFontTx/>
                        <a:buNone/>
                        <a:tabLst/>
                      </a:pPr>
                      <a:endParaRPr kumimoji="0" lang="ja-JP" altLang="ja-JP" sz="2400" b="0" i="0" u="none" strike="noStrike" cap="none" normalizeH="0" baseline="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smtClean="0">
                          <a:ln>
                            <a:noFill/>
                          </a:ln>
                          <a:solidFill>
                            <a:schemeClr val="tx1"/>
                          </a:solidFill>
                          <a:effectLst/>
                          <a:latin typeface="Arial" pitchFamily="34" charset="0"/>
                          <a:ea typeface="HGPｺﾞｼｯｸM" pitchFamily="50" charset="-128"/>
                        </a:rPr>
                        <a:t>性別</a:t>
                      </a:r>
                      <a:endParaRPr kumimoji="0" lang="ja-JP" altLang="ja-JP" sz="1000" b="1" i="0" u="none" strike="noStrike" cap="none" normalizeH="0" baseline="0" dirty="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sz="1000" b="1" i="0" u="none" strike="noStrike" cap="none" normalizeH="0" baseline="0" dirty="0" smtClean="0">
                          <a:ln>
                            <a:noFill/>
                          </a:ln>
                          <a:solidFill>
                            <a:schemeClr val="tx1"/>
                          </a:solidFill>
                          <a:effectLst/>
                          <a:latin typeface="Century" pitchFamily="18" charset="0"/>
                          <a:ea typeface="HGPｺﾞｼｯｸM" pitchFamily="50" charset="-128"/>
                        </a:rPr>
                        <a:t>住所</a:t>
                      </a:r>
                      <a:endParaRPr kumimoji="0" lang="ja-JP" sz="2800" b="0" i="0" u="none" strike="noStrike" cap="none" normalizeH="0" baseline="0" dirty="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449263" rtl="0" eaLnBrk="1" fontAlgn="base" latinLnBrk="0" hangingPunct="1">
                        <a:lnSpc>
                          <a:spcPct val="100000"/>
                        </a:lnSpc>
                        <a:spcBef>
                          <a:spcPct val="20000"/>
                        </a:spcBef>
                        <a:spcAft>
                          <a:spcPct val="0"/>
                        </a:spcAft>
                        <a:buClrTx/>
                        <a:buSzTx/>
                        <a:buFontTx/>
                        <a:buNone/>
                        <a:tabLst/>
                      </a:pPr>
                      <a:endParaRPr kumimoji="0" lang="ja-JP" altLang="ja-JP" sz="2800" b="0" i="0" u="none" strike="noStrike" cap="none" normalizeH="0" baseline="0" smtClean="0">
                        <a:ln>
                          <a:noFill/>
                        </a:ln>
                        <a:solidFill>
                          <a:schemeClr val="tx1"/>
                        </a:solidFill>
                        <a:effectLst/>
                        <a:latin typeface="Arial" pitchFamily="34" charset="0"/>
                        <a:ea typeface="ＭＳ Ｐゴシック"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639692">
                <a:tc gridSpan="2">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要介護度</a:t>
                      </a:r>
                      <a:endParaRPr kumimoji="0" lang="ja-JP" sz="1400" b="0" i="0" u="none" strike="noStrike" cap="none" normalizeH="0" baseline="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449263" rtl="0" eaLnBrk="1" fontAlgn="base" latinLnBrk="0" hangingPunct="1">
                        <a:lnSpc>
                          <a:spcPct val="100000"/>
                        </a:lnSpc>
                        <a:spcBef>
                          <a:spcPct val="0"/>
                        </a:spcBef>
                        <a:spcAft>
                          <a:spcPct val="0"/>
                        </a:spcAft>
                        <a:buClrTx/>
                        <a:buSzTx/>
                        <a:buFontTx/>
                        <a:buNone/>
                        <a:tabLst/>
                      </a:pPr>
                      <a:endParaRPr kumimoji="0" lang="ja-JP" altLang="ja-JP" sz="1400" b="0" i="0" u="none" strike="noStrike" cap="none" normalizeH="0" baseline="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有効期限</a:t>
                      </a:r>
                      <a:endParaRPr kumimoji="0" lang="ja-JP" sz="1400" b="0" i="0" u="none" strike="noStrike" cap="none" normalizeH="0" baseline="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449263" rtl="0" eaLnBrk="1" fontAlgn="base" latinLnBrk="0" hangingPunct="1">
                        <a:lnSpc>
                          <a:spcPct val="100000"/>
                        </a:lnSpc>
                        <a:spcBef>
                          <a:spcPct val="20000"/>
                        </a:spcBef>
                        <a:spcAft>
                          <a:spcPct val="0"/>
                        </a:spcAft>
                        <a:buClrTx/>
                        <a:buSzTx/>
                        <a:buFontTx/>
                        <a:buNone/>
                        <a:tabLst/>
                      </a:pPr>
                      <a:endParaRPr kumimoji="0" lang="ja-JP" altLang="ja-JP" sz="2800" b="0" i="0" u="none" strike="noStrike" cap="none" normalizeH="0" baseline="0" smtClean="0">
                        <a:ln>
                          <a:noFill/>
                        </a:ln>
                        <a:solidFill>
                          <a:schemeClr val="tx1"/>
                        </a:solidFill>
                        <a:effectLst/>
                        <a:latin typeface="Arial" pitchFamily="34" charset="0"/>
                        <a:ea typeface="ＭＳ Ｐゴシック"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5">
                  <a:txBody>
                    <a:bodyPr/>
                    <a:lstStyle/>
                    <a:p>
                      <a:pPr marL="0" marR="0" lvl="0" indent="0" algn="l" defTabSz="449263" rtl="0" eaLnBrk="1" fontAlgn="base" latinLnBrk="0" hangingPunct="1">
                        <a:lnSpc>
                          <a:spcPct val="100000"/>
                        </a:lnSpc>
                        <a:spcBef>
                          <a:spcPct val="0"/>
                        </a:spcBef>
                        <a:spcAft>
                          <a:spcPct val="0"/>
                        </a:spcAft>
                        <a:buClrTx/>
                        <a:buSzTx/>
                        <a:buFontTx/>
                        <a:buNone/>
                        <a:tabLst/>
                      </a:pPr>
                      <a:endParaRPr kumimoji="0" lang="en-GB" altLang="en-US" sz="1600" b="0" i="0" u="none" strike="noStrike" cap="none" normalizeH="0" baseline="0" dirty="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158746">
                <a:tc rowSpan="2" gridSpan="3">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altLang="en-US" sz="1400" b="1" i="0" u="none" strike="noStrike" cap="none" normalizeH="0" baseline="0" smtClean="0">
                          <a:ln>
                            <a:noFill/>
                          </a:ln>
                          <a:solidFill>
                            <a:schemeClr val="tx1"/>
                          </a:solidFill>
                          <a:effectLst/>
                          <a:latin typeface="Century" pitchFamily="18" charset="0"/>
                          <a:ea typeface="HGPｺﾞｼｯｸM" pitchFamily="50" charset="-128"/>
                        </a:rPr>
                        <a:t>個人因子</a:t>
                      </a:r>
                    </a:p>
                    <a:p>
                      <a:pPr marL="0" marR="0" lvl="0" indent="0" algn="l" defTabSz="449263" rtl="0" eaLnBrk="0" fontAlgn="base" latinLnBrk="0" hangingPunct="0">
                        <a:lnSpc>
                          <a:spcPct val="100000"/>
                        </a:lnSpc>
                        <a:spcBef>
                          <a:spcPct val="20000"/>
                        </a:spcBef>
                        <a:spcAft>
                          <a:spcPct val="0"/>
                        </a:spcAft>
                        <a:buClrTx/>
                        <a:buSzTx/>
                        <a:buFontTx/>
                        <a:buNone/>
                        <a:tabLst/>
                      </a:pPr>
                      <a:r>
                        <a:rPr kumimoji="0" lang="ja-JP" altLang="en-US" sz="1400" b="0" i="0" u="none" strike="noStrike" cap="none" normalizeH="0" baseline="0" smtClean="0">
                          <a:ln>
                            <a:noFill/>
                          </a:ln>
                          <a:solidFill>
                            <a:schemeClr val="tx1"/>
                          </a:solidFill>
                          <a:effectLst/>
                          <a:latin typeface="Arial" pitchFamily="34" charset="0"/>
                          <a:ea typeface="HGPｺﾞｼｯｸM" pitchFamily="50" charset="-128"/>
                        </a:rPr>
                        <a:t>　　健康状態や</a:t>
                      </a:r>
                      <a:r>
                        <a:rPr kumimoji="0" lang="en-US" sz="1400" b="0" i="0" u="none" strike="noStrike" cap="none" normalizeH="0" baseline="0" smtClean="0">
                          <a:ln>
                            <a:noFill/>
                          </a:ln>
                          <a:solidFill>
                            <a:schemeClr val="tx1"/>
                          </a:solidFill>
                          <a:effectLst/>
                          <a:latin typeface="Arial" pitchFamily="34" charset="0"/>
                          <a:ea typeface="HGPｺﾞｼｯｸM" pitchFamily="50" charset="-128"/>
                        </a:rPr>
                        <a:t>ADL</a:t>
                      </a:r>
                      <a:r>
                        <a:rPr kumimoji="0" lang="ja-JP" altLang="en-US" sz="1400" b="0" i="0" u="none" strike="noStrike" cap="none" normalizeH="0" baseline="0" smtClean="0">
                          <a:ln>
                            <a:noFill/>
                          </a:ln>
                          <a:solidFill>
                            <a:schemeClr val="tx1"/>
                          </a:solidFill>
                          <a:effectLst/>
                          <a:latin typeface="Arial" pitchFamily="34" charset="0"/>
                          <a:ea typeface="HGPｺﾞｼｯｸM" pitchFamily="50" charset="-128"/>
                        </a:rPr>
                        <a:t>・</a:t>
                      </a:r>
                      <a:r>
                        <a:rPr kumimoji="0" lang="en-US" sz="1400" b="0" i="0" u="none" strike="noStrike" cap="none" normalizeH="0" baseline="0" smtClean="0">
                          <a:ln>
                            <a:noFill/>
                          </a:ln>
                          <a:solidFill>
                            <a:schemeClr val="tx1"/>
                          </a:solidFill>
                          <a:effectLst/>
                          <a:latin typeface="Arial" pitchFamily="34" charset="0"/>
                          <a:ea typeface="HGPｺﾞｼｯｸM" pitchFamily="50" charset="-128"/>
                        </a:rPr>
                        <a:t>IADL</a:t>
                      </a:r>
                      <a:r>
                        <a:rPr kumimoji="0" lang="ja-JP" altLang="en-US" sz="1400" b="0" i="0" u="none" strike="noStrike" cap="none" normalizeH="0" baseline="0" smtClean="0">
                          <a:ln>
                            <a:noFill/>
                          </a:ln>
                          <a:solidFill>
                            <a:schemeClr val="tx1"/>
                          </a:solidFill>
                          <a:effectLst/>
                          <a:latin typeface="Arial" pitchFamily="34" charset="0"/>
                          <a:ea typeface="HGPｺﾞｼｯｸM" pitchFamily="50" charset="-128"/>
                        </a:rPr>
                        <a:t>、のポイント</a:t>
                      </a:r>
                    </a:p>
                    <a:p>
                      <a:pPr marL="0" marR="0" lvl="0" indent="0" algn="l" defTabSz="449263" rtl="0" eaLnBrk="0" fontAlgn="base" latinLnBrk="0" hangingPunct="0">
                        <a:lnSpc>
                          <a:spcPct val="100000"/>
                        </a:lnSpc>
                        <a:spcBef>
                          <a:spcPct val="20000"/>
                        </a:spcBef>
                        <a:spcAft>
                          <a:spcPct val="0"/>
                        </a:spcAft>
                        <a:buClrTx/>
                        <a:buSzTx/>
                        <a:buFontTx/>
                        <a:buNone/>
                        <a:tabLst/>
                      </a:pPr>
                      <a:endParaRPr kumimoji="0" lang="ja-JP" altLang="en-US" sz="1400" b="0" i="0" u="none" strike="noStrike" cap="none" normalizeH="0" baseline="0" smtClean="0">
                        <a:ln>
                          <a:noFill/>
                        </a:ln>
                        <a:solidFill>
                          <a:schemeClr val="tx1"/>
                        </a:solidFill>
                        <a:effectLst/>
                        <a:latin typeface="Arial" pitchFamily="34" charset="0"/>
                        <a:ea typeface="HGPｺﾞｼｯｸM" pitchFamily="50" charset="-128"/>
                      </a:endParaRPr>
                    </a:p>
                    <a:p>
                      <a:pPr marL="0" marR="0" lvl="0" indent="0" algn="l" defTabSz="449263" rtl="0" eaLnBrk="0" fontAlgn="base" latinLnBrk="0" hangingPunct="0">
                        <a:lnSpc>
                          <a:spcPct val="100000"/>
                        </a:lnSpc>
                        <a:spcBef>
                          <a:spcPct val="20000"/>
                        </a:spcBef>
                        <a:spcAft>
                          <a:spcPct val="0"/>
                        </a:spcAft>
                        <a:buClrTx/>
                        <a:buSzTx/>
                        <a:buFontTx/>
                        <a:buNone/>
                        <a:tabLst/>
                      </a:pPr>
                      <a:r>
                        <a:rPr kumimoji="0" lang="ja-JP" altLang="en-US" sz="1400" b="0" i="0" u="none" strike="noStrike" cap="none" normalizeH="0" baseline="0" smtClean="0">
                          <a:ln>
                            <a:noFill/>
                          </a:ln>
                          <a:solidFill>
                            <a:schemeClr val="tx1"/>
                          </a:solidFill>
                          <a:effectLst/>
                          <a:latin typeface="Arial" pitchFamily="34" charset="0"/>
                          <a:ea typeface="HGPｺﾞｼｯｸM" pitchFamily="50" charset="-128"/>
                        </a:rPr>
                        <a:t>　　（生活支障をきたす要因に対する因子及び本人の持つ強み＝ストレングス）</a:t>
                      </a: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c rowSpan="2" hMerge="1">
                  <a:txBody>
                    <a:bodyPr/>
                    <a:lstStyle/>
                    <a:p>
                      <a:endParaRPr kumimoji="1" lang="ja-JP" altLang="en-US"/>
                    </a:p>
                  </a:txBody>
                  <a:tcPr/>
                </a:tc>
                <a:tc gridSpan="8">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0" i="0" u="none" strike="noStrike" cap="none" normalizeH="0" baseline="0" smtClean="0">
                          <a:ln>
                            <a:noFill/>
                          </a:ln>
                          <a:solidFill>
                            <a:schemeClr val="tx1"/>
                          </a:solidFill>
                          <a:effectLst/>
                          <a:latin typeface="Arial" pitchFamily="34" charset="0"/>
                          <a:ea typeface="HGPｺﾞｼｯｸM" pitchFamily="50" charset="-128"/>
                        </a:rPr>
                        <a:t>普段の体調管理（水・栄養・運動・排便）：　</a:t>
                      </a:r>
                    </a:p>
                    <a:p>
                      <a:pPr marL="0" marR="0" lvl="0" indent="0" algn="l" defTabSz="449263" rtl="0" eaLnBrk="1" fontAlgn="base" latinLnBrk="0" hangingPunct="1">
                        <a:lnSpc>
                          <a:spcPct val="100000"/>
                        </a:lnSpc>
                        <a:spcBef>
                          <a:spcPct val="0"/>
                        </a:spcBef>
                        <a:spcAft>
                          <a:spcPct val="0"/>
                        </a:spcAft>
                        <a:buClrTx/>
                        <a:buSzTx/>
                        <a:buFontTx/>
                        <a:buNone/>
                        <a:tabLst/>
                      </a:pPr>
                      <a:endParaRPr kumimoji="0" lang="ja-JP" sz="1400" b="0" i="0" u="none" strike="noStrike" cap="none" normalizeH="0" baseline="0" smtClean="0">
                        <a:ln>
                          <a:noFill/>
                        </a:ln>
                        <a:solidFill>
                          <a:schemeClr val="tx1"/>
                        </a:solidFill>
                        <a:effectLst/>
                        <a:latin typeface="Arial" pitchFamily="34" charset="0"/>
                        <a:ea typeface="HGPｺﾞｼｯｸM" pitchFamily="50" charset="-128"/>
                      </a:endParaRPr>
                    </a:p>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0" i="0" u="none" strike="noStrike" cap="none" normalizeH="0" baseline="0" smtClean="0">
                          <a:ln>
                            <a:noFill/>
                          </a:ln>
                          <a:solidFill>
                            <a:schemeClr val="tx1"/>
                          </a:solidFill>
                          <a:effectLst/>
                          <a:latin typeface="Arial" pitchFamily="34" charset="0"/>
                          <a:ea typeface="HGPｺﾞｼｯｸM" pitchFamily="50" charset="-128"/>
                        </a:rPr>
                        <a:t>疾患・服薬、通院：　　</a:t>
                      </a:r>
                    </a:p>
                    <a:p>
                      <a:pPr marL="0" marR="0" lvl="0" indent="0" algn="l" defTabSz="449263" rtl="0" eaLnBrk="1" fontAlgn="base" latinLnBrk="0" hangingPunct="1">
                        <a:lnSpc>
                          <a:spcPct val="100000"/>
                        </a:lnSpc>
                        <a:spcBef>
                          <a:spcPct val="0"/>
                        </a:spcBef>
                        <a:spcAft>
                          <a:spcPct val="0"/>
                        </a:spcAft>
                        <a:buClrTx/>
                        <a:buSzTx/>
                        <a:buFontTx/>
                        <a:buNone/>
                        <a:tabLst/>
                      </a:pPr>
                      <a:endParaRPr kumimoji="0" lang="ja-JP" sz="1400" b="0" i="0" u="none" strike="noStrike" cap="none" normalizeH="0" baseline="0" smtClean="0">
                        <a:ln>
                          <a:noFill/>
                        </a:ln>
                        <a:solidFill>
                          <a:schemeClr val="tx1"/>
                        </a:solidFill>
                        <a:effectLst/>
                        <a:latin typeface="Arial" pitchFamily="34" charset="0"/>
                        <a:ea typeface="HGPｺﾞｼｯｸM" pitchFamily="50" charset="-128"/>
                      </a:endParaRPr>
                    </a:p>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0" i="0" u="none" strike="noStrike" cap="none" normalizeH="0" baseline="0" smtClean="0">
                          <a:ln>
                            <a:noFill/>
                          </a:ln>
                          <a:solidFill>
                            <a:schemeClr val="tx1"/>
                          </a:solidFill>
                          <a:effectLst/>
                          <a:latin typeface="Arial" pitchFamily="34" charset="0"/>
                          <a:ea typeface="HGPｺﾞｼｯｸM" pitchFamily="50" charset="-128"/>
                        </a:rPr>
                        <a:t>その他</a:t>
                      </a: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025411">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8">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en-GB" altLang="en-US" sz="1400" b="0" i="0" u="none" strike="noStrike" cap="none" normalizeH="0" baseline="0" dirty="0" smtClean="0">
                          <a:ln>
                            <a:noFill/>
                          </a:ln>
                          <a:solidFill>
                            <a:schemeClr val="tx1"/>
                          </a:solidFill>
                          <a:effectLst/>
                          <a:latin typeface="Arial" pitchFamily="34" charset="0"/>
                          <a:ea typeface="HGPｺﾞｼｯｸM" pitchFamily="50" charset="-128"/>
                        </a:rPr>
                        <a:t>ADL</a:t>
                      </a:r>
                      <a:r>
                        <a:rPr kumimoji="0" lang="ja-JP" altLang="en-US" sz="1400" b="0" i="0" u="none" strike="noStrike" cap="none" normalizeH="0" baseline="0" dirty="0" smtClean="0">
                          <a:ln>
                            <a:noFill/>
                          </a:ln>
                          <a:solidFill>
                            <a:schemeClr val="tx1"/>
                          </a:solidFill>
                          <a:effectLst/>
                          <a:latin typeface="Arial" pitchFamily="34" charset="0"/>
                          <a:ea typeface="HGPｺﾞｼｯｸM" pitchFamily="50" charset="-128"/>
                        </a:rPr>
                        <a:t>・</a:t>
                      </a:r>
                      <a:r>
                        <a:rPr kumimoji="0" lang="en-GB" altLang="en-US" sz="1400" b="0" i="0" u="none" strike="noStrike" cap="none" normalizeH="0" baseline="0" dirty="0" smtClean="0">
                          <a:ln>
                            <a:noFill/>
                          </a:ln>
                          <a:solidFill>
                            <a:schemeClr val="tx1"/>
                          </a:solidFill>
                          <a:effectLst/>
                          <a:latin typeface="Arial" pitchFamily="34" charset="0"/>
                          <a:ea typeface="HGPｺﾞｼｯｸM" pitchFamily="50" charset="-128"/>
                        </a:rPr>
                        <a:t>IADL</a:t>
                      </a:r>
                      <a:r>
                        <a:rPr kumimoji="0" lang="ja-JP" altLang="en-US" sz="1400" b="0" i="0" u="none" strike="noStrike" cap="none" normalizeH="0" baseline="0" dirty="0" smtClean="0">
                          <a:ln>
                            <a:noFill/>
                          </a:ln>
                          <a:solidFill>
                            <a:schemeClr val="tx1"/>
                          </a:solidFill>
                          <a:effectLst/>
                          <a:latin typeface="Arial" pitchFamily="34" charset="0"/>
                          <a:ea typeface="HGPｺﾞｼｯｸM" pitchFamily="50" charset="-128"/>
                        </a:rPr>
                        <a:t>：</a:t>
                      </a:r>
                      <a:endParaRPr kumimoji="0" lang="en-US" sz="1400" b="0" i="0" u="none" strike="noStrike" cap="none" normalizeH="0" baseline="0" dirty="0" smtClean="0">
                        <a:ln>
                          <a:noFill/>
                        </a:ln>
                        <a:solidFill>
                          <a:schemeClr val="tx1"/>
                        </a:solidFill>
                        <a:effectLst/>
                        <a:latin typeface="Arial" pitchFamily="34" charset="0"/>
                        <a:ea typeface="HGPｺﾞｼｯｸM" pitchFamily="50" charset="-128"/>
                      </a:endParaRPr>
                    </a:p>
                    <a:p>
                      <a:pPr marL="0" marR="0" lvl="0" indent="0" algn="l" defTabSz="449263"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tx1"/>
                        </a:solidFill>
                        <a:effectLst/>
                        <a:latin typeface="Arial" pitchFamily="34" charset="0"/>
                        <a:ea typeface="HGPｺﾞｼｯｸM" pitchFamily="50" charset="-128"/>
                      </a:endParaRPr>
                    </a:p>
                    <a:p>
                      <a:pPr marL="0" marR="0" lvl="0" indent="0" algn="l" defTabSz="449263"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tx1"/>
                          </a:solidFill>
                          <a:effectLst/>
                          <a:latin typeface="Arial" pitchFamily="34" charset="0"/>
                          <a:ea typeface="HGPｺﾞｼｯｸM" pitchFamily="50" charset="-128"/>
                        </a:rPr>
                        <a:t>その他：</a:t>
                      </a:r>
                    </a:p>
                    <a:p>
                      <a:pPr marL="0" marR="0" lvl="0" indent="0" algn="l" defTabSz="449263"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584149">
                <a:tc gridSpan="3">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環境因子</a:t>
                      </a:r>
                    </a:p>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0" i="0" u="none" strike="noStrike" cap="none" normalizeH="0" baseline="0" smtClean="0">
                          <a:ln>
                            <a:noFill/>
                          </a:ln>
                          <a:solidFill>
                            <a:schemeClr val="tx1"/>
                          </a:solidFill>
                          <a:effectLst/>
                          <a:latin typeface="Arial" pitchFamily="34" charset="0"/>
                          <a:ea typeface="HGPｺﾞｼｯｸM" pitchFamily="50" charset="-128"/>
                        </a:rPr>
                        <a:t>（生活支障をきたす要因に対する因子及びサポート因子） </a:t>
                      </a: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gridSpan="8">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0" i="0" u="none" strike="noStrike" cap="none" normalizeH="0" baseline="0" dirty="0" smtClean="0">
                          <a:ln>
                            <a:noFill/>
                          </a:ln>
                          <a:solidFill>
                            <a:schemeClr val="tx1"/>
                          </a:solidFill>
                          <a:effectLst/>
                          <a:latin typeface="Century" pitchFamily="18" charset="0"/>
                          <a:ea typeface="HGPｺﾞｼｯｸM" pitchFamily="50" charset="-128"/>
                        </a:rPr>
                        <a:t>家族環境：</a:t>
                      </a:r>
                    </a:p>
                    <a:p>
                      <a:pPr marL="0" marR="0" lvl="0" indent="0" algn="l" defTabSz="449263" rtl="0" eaLnBrk="1" fontAlgn="base" latinLnBrk="0" hangingPunct="1">
                        <a:lnSpc>
                          <a:spcPct val="100000"/>
                        </a:lnSpc>
                        <a:spcBef>
                          <a:spcPct val="0"/>
                        </a:spcBef>
                        <a:spcAft>
                          <a:spcPct val="0"/>
                        </a:spcAft>
                        <a:buClrTx/>
                        <a:buSzTx/>
                        <a:buFontTx/>
                        <a:buNone/>
                        <a:tabLst/>
                      </a:pPr>
                      <a:endParaRPr kumimoji="0" lang="ja-JP" sz="1400" b="0" i="0" u="none" strike="noStrike" cap="none" normalizeH="0" baseline="0" dirty="0" smtClean="0">
                        <a:ln>
                          <a:noFill/>
                        </a:ln>
                        <a:solidFill>
                          <a:schemeClr val="tx1"/>
                        </a:solidFill>
                        <a:effectLst/>
                        <a:latin typeface="Century" pitchFamily="18" charset="0"/>
                        <a:ea typeface="HGPｺﾞｼｯｸM" pitchFamily="50" charset="-128"/>
                      </a:endParaRPr>
                    </a:p>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0" i="0" u="none" strike="noStrike" cap="none" normalizeH="0" baseline="0" dirty="0" smtClean="0">
                          <a:ln>
                            <a:noFill/>
                          </a:ln>
                          <a:solidFill>
                            <a:schemeClr val="tx1"/>
                          </a:solidFill>
                          <a:effectLst/>
                          <a:latin typeface="Century" pitchFamily="18" charset="0"/>
                          <a:ea typeface="HGPｺﾞｼｯｸM" pitchFamily="50" charset="-128"/>
                        </a:rPr>
                        <a:t>住環境</a:t>
                      </a:r>
                    </a:p>
                    <a:p>
                      <a:pPr marL="0" marR="0" lvl="0" indent="0" algn="l" defTabSz="449263" rtl="0" eaLnBrk="1" fontAlgn="base" latinLnBrk="0" hangingPunct="1">
                        <a:lnSpc>
                          <a:spcPct val="100000"/>
                        </a:lnSpc>
                        <a:spcBef>
                          <a:spcPct val="0"/>
                        </a:spcBef>
                        <a:spcAft>
                          <a:spcPct val="0"/>
                        </a:spcAft>
                        <a:buClrTx/>
                        <a:buSzTx/>
                        <a:buFontTx/>
                        <a:buNone/>
                        <a:tabLst/>
                      </a:pPr>
                      <a:endParaRPr kumimoji="0" lang="ja-JP" sz="1400" b="0" i="0" u="none" strike="noStrike" cap="none" normalizeH="0" baseline="0" dirty="0" smtClean="0">
                        <a:ln>
                          <a:noFill/>
                        </a:ln>
                        <a:solidFill>
                          <a:schemeClr val="tx1"/>
                        </a:solidFill>
                        <a:effectLst/>
                        <a:latin typeface="Century" pitchFamily="18" charset="0"/>
                        <a:ea typeface="HGPｺﾞｼｯｸM" pitchFamily="50" charset="-128"/>
                      </a:endParaRPr>
                    </a:p>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0" i="0" u="none" strike="noStrike" cap="none" normalizeH="0" baseline="0" dirty="0" smtClean="0">
                          <a:ln>
                            <a:noFill/>
                          </a:ln>
                          <a:solidFill>
                            <a:schemeClr val="tx1"/>
                          </a:solidFill>
                          <a:effectLst/>
                          <a:latin typeface="Century" pitchFamily="18" charset="0"/>
                          <a:ea typeface="HGPｺﾞｼｯｸM" pitchFamily="50" charset="-128"/>
                        </a:rPr>
                        <a:t>近隣環境等：</a:t>
                      </a: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776202">
                <a:tc gridSpan="3">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dirty="0" smtClean="0">
                          <a:ln>
                            <a:noFill/>
                          </a:ln>
                          <a:solidFill>
                            <a:schemeClr val="tx1"/>
                          </a:solidFill>
                          <a:effectLst/>
                          <a:latin typeface="Century" pitchFamily="18" charset="0"/>
                          <a:ea typeface="HGPｺﾞｼｯｸM" pitchFamily="50" charset="-128"/>
                        </a:rPr>
                        <a:t>経済的環境</a:t>
                      </a:r>
                    </a:p>
                    <a:p>
                      <a:pPr marL="0" marR="0" lvl="0" indent="0" algn="l" defTabSz="449263" rtl="0" eaLnBrk="1" fontAlgn="base" latinLnBrk="0" hangingPunct="1">
                        <a:lnSpc>
                          <a:spcPct val="100000"/>
                        </a:lnSpc>
                        <a:spcBef>
                          <a:spcPct val="0"/>
                        </a:spcBef>
                        <a:spcAft>
                          <a:spcPct val="0"/>
                        </a:spcAft>
                        <a:buClrTx/>
                        <a:buSzTx/>
                        <a:buFontTx/>
                        <a:buNone/>
                        <a:tabLst/>
                      </a:pPr>
                      <a:r>
                        <a:rPr kumimoji="0" lang="ja-JP" sz="1400" b="0" i="0" u="none" strike="noStrike" cap="none" normalizeH="0" baseline="0" dirty="0" smtClean="0">
                          <a:ln>
                            <a:noFill/>
                          </a:ln>
                          <a:solidFill>
                            <a:schemeClr val="tx1"/>
                          </a:solidFill>
                          <a:effectLst/>
                          <a:latin typeface="Century" pitchFamily="18" charset="0"/>
                          <a:ea typeface="HGPｺﾞｼｯｸM" pitchFamily="50" charset="-128"/>
                        </a:rPr>
                        <a:t>（本人及び家族）</a:t>
                      </a:r>
                      <a:endParaRPr kumimoji="0" lang="ja-JP" sz="1400" b="0" i="0" u="none" strike="noStrike" cap="none" normalizeH="0" baseline="0" dirty="0" smtClean="0">
                        <a:ln>
                          <a:noFill/>
                        </a:ln>
                        <a:solidFill>
                          <a:schemeClr val="tx1"/>
                        </a:solidFill>
                        <a:effectLst/>
                        <a:latin typeface="Arial" pitchFamily="34" charset="0"/>
                        <a:ea typeface="HGPｺﾞｼｯｸM" pitchFamily="50" charset="-128"/>
                      </a:endParaRP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gridSpan="8">
                  <a:txBody>
                    <a:bodyPr/>
                    <a:lstStyle/>
                    <a:p>
                      <a:pPr marL="0" marR="0" lvl="0" indent="0" algn="l" defTabSz="449263"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tx1"/>
                          </a:solidFill>
                          <a:effectLst/>
                          <a:latin typeface="Arial" pitchFamily="34" charset="0"/>
                          <a:ea typeface="HGPｺﾞｼｯｸM" pitchFamily="50" charset="-128"/>
                        </a:rPr>
                        <a:t>本人の状況：</a:t>
                      </a:r>
                      <a:endParaRPr kumimoji="0" lang="en-US" sz="1400" b="0" i="0" u="none" strike="noStrike" cap="none" normalizeH="0" baseline="0" dirty="0" smtClean="0">
                        <a:ln>
                          <a:noFill/>
                        </a:ln>
                        <a:solidFill>
                          <a:schemeClr val="tx1"/>
                        </a:solidFill>
                        <a:effectLst/>
                        <a:latin typeface="Arial" pitchFamily="34" charset="0"/>
                        <a:ea typeface="HGPｺﾞｼｯｸM" pitchFamily="50" charset="-128"/>
                      </a:endParaRPr>
                    </a:p>
                    <a:p>
                      <a:pPr marL="0" marR="0" lvl="0" indent="0" algn="l" defTabSz="449263"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tx1"/>
                        </a:solidFill>
                        <a:effectLst/>
                        <a:latin typeface="Arial" pitchFamily="34" charset="0"/>
                        <a:ea typeface="HGPｺﾞｼｯｸM" pitchFamily="50" charset="-128"/>
                      </a:endParaRPr>
                    </a:p>
                    <a:p>
                      <a:pPr marL="0" marR="0" lvl="0" indent="0" algn="l" defTabSz="449263"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tx1"/>
                          </a:solidFill>
                          <a:effectLst/>
                          <a:latin typeface="Arial" pitchFamily="34" charset="0"/>
                          <a:ea typeface="HGPｺﾞｼｯｸM" pitchFamily="50" charset="-128"/>
                        </a:rPr>
                        <a:t>家族の状況：</a:t>
                      </a:r>
                    </a:p>
                  </a:txBody>
                  <a:tcPr marL="91436" marR="91436"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2" name="スライド番号プレースホルダー 1"/>
          <p:cNvSpPr>
            <a:spLocks noGrp="1"/>
          </p:cNvSpPr>
          <p:nvPr>
            <p:ph type="sldNum" sz="quarter" idx="12"/>
          </p:nvPr>
        </p:nvSpPr>
        <p:spPr>
          <a:xfrm>
            <a:off x="7046912" y="6525344"/>
            <a:ext cx="2133600" cy="365125"/>
          </a:xfrm>
        </p:spPr>
        <p:txBody>
          <a:bodyPr/>
          <a:lstStyle/>
          <a:p>
            <a:fld id="{375A2D66-5E55-4595-860B-FB61B503EA08}" type="slidenum">
              <a:rPr kumimoji="1" lang="ja-JP" altLang="en-US" smtClean="0"/>
              <a:pPr/>
              <a:t>15</a:t>
            </a:fld>
            <a:endParaRPr kumimoji="1" lang="ja-JP" altLang="en-US" dirty="0"/>
          </a:p>
        </p:txBody>
      </p:sp>
    </p:spTree>
    <p:extLst>
      <p:ext uri="{BB962C8B-B14F-4D97-AF65-F5344CB8AC3E}">
        <p14:creationId xmlns:p14="http://schemas.microsoft.com/office/powerpoint/2010/main" val="38806579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39" name="Group 3"/>
          <p:cNvGraphicFramePr>
            <a:graphicFrameLocks noGrp="1"/>
          </p:cNvGraphicFramePr>
          <p:nvPr>
            <p:ph idx="4294967295"/>
            <p:extLst>
              <p:ext uri="{D42A27DB-BD31-4B8C-83A1-F6EECF244321}">
                <p14:modId xmlns:p14="http://schemas.microsoft.com/office/powerpoint/2010/main" val="403198348"/>
              </p:ext>
            </p:extLst>
          </p:nvPr>
        </p:nvGraphicFramePr>
        <p:xfrm>
          <a:off x="611188" y="333375"/>
          <a:ext cx="8137525" cy="6119813"/>
        </p:xfrm>
        <a:graphic>
          <a:graphicData uri="http://schemas.openxmlformats.org/drawingml/2006/table">
            <a:tbl>
              <a:tblPr/>
              <a:tblGrid>
                <a:gridCol w="1604177"/>
                <a:gridCol w="6533348"/>
              </a:tblGrid>
              <a:tr h="93503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dirty="0" smtClean="0">
                          <a:ln>
                            <a:noFill/>
                          </a:ln>
                          <a:solidFill>
                            <a:schemeClr val="tx1"/>
                          </a:solidFill>
                          <a:effectLst/>
                          <a:latin typeface="Century" pitchFamily="18" charset="0"/>
                          <a:ea typeface="HGPｺﾞｼｯｸM" pitchFamily="50" charset="-128"/>
                        </a:rPr>
                        <a:t>現況</a:t>
                      </a:r>
                      <a:endParaRPr kumimoji="0" lang="ja-JP" sz="1400" b="0" i="0" u="none" strike="noStrike" cap="none" normalizeH="0" baseline="0" dirty="0" smtClean="0">
                        <a:ln>
                          <a:noFill/>
                        </a:ln>
                        <a:solidFill>
                          <a:schemeClr val="tx1"/>
                        </a:solidFill>
                        <a:effectLst/>
                        <a:latin typeface="Arial" pitchFamily="34" charset="0"/>
                        <a:ea typeface="HGPｺﾞｼｯｸM" pitchFamily="50" charset="-128"/>
                      </a:endParaRPr>
                    </a:p>
                  </a:txBody>
                  <a:tcPr marL="91443" marR="9144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ja-JP" altLang="ja-JP" sz="1200" b="0" i="0" u="none" strike="noStrike" cap="none" normalizeH="0" baseline="0" smtClean="0">
                        <a:ln>
                          <a:noFill/>
                        </a:ln>
                        <a:solidFill>
                          <a:schemeClr val="tx1"/>
                        </a:solidFill>
                        <a:effectLst/>
                        <a:latin typeface="Arial" pitchFamily="34" charset="0"/>
                        <a:ea typeface="HGPｺﾞｼｯｸM" pitchFamily="50" charset="-128"/>
                      </a:endParaRPr>
                    </a:p>
                  </a:txBody>
                  <a:tcPr marL="91443" marR="9144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684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問題点</a:t>
                      </a:r>
                      <a:endParaRPr kumimoji="0" lang="ja-JP" sz="1400" b="0" i="0" u="none" strike="noStrike" cap="none" normalizeH="0" baseline="0" smtClean="0">
                        <a:ln>
                          <a:noFill/>
                        </a:ln>
                        <a:solidFill>
                          <a:schemeClr val="tx1"/>
                        </a:solidFill>
                        <a:effectLst/>
                        <a:latin typeface="Century" pitchFamily="18" charset="0"/>
                        <a:ea typeface="HGPｺﾞｼｯｸM" pitchFamily="50" charset="-128"/>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課題</a:t>
                      </a:r>
                      <a:endParaRPr kumimoji="0" lang="ja-JP" sz="1400" b="0" i="0" u="none" strike="noStrike" cap="none" normalizeH="0" baseline="0" smtClean="0">
                        <a:ln>
                          <a:noFill/>
                        </a:ln>
                        <a:solidFill>
                          <a:schemeClr val="tx1"/>
                        </a:solidFill>
                        <a:effectLst/>
                        <a:latin typeface="Arial" pitchFamily="34" charset="0"/>
                        <a:ea typeface="HGPｺﾞｼｯｸM" pitchFamily="50" charset="-128"/>
                      </a:endParaRPr>
                    </a:p>
                  </a:txBody>
                  <a:tcPr marL="91443" marR="9144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ja-JP" sz="1600" b="0" i="0" u="none" strike="noStrike" cap="none" normalizeH="0" baseline="0" smtClean="0">
                          <a:ln>
                            <a:noFill/>
                          </a:ln>
                          <a:solidFill>
                            <a:schemeClr val="tx1"/>
                          </a:solidFill>
                          <a:effectLst/>
                          <a:latin typeface="Arial" pitchFamily="34" charset="0"/>
                          <a:ea typeface="HGPｺﾞｼｯｸM" pitchFamily="50" charset="-128"/>
                        </a:rPr>
                        <a:t>個人因子からの課題</a:t>
                      </a: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ja-JP" sz="1600" b="0" i="0" u="none" strike="noStrike" cap="none" normalizeH="0" baseline="0" smtClean="0">
                        <a:ln>
                          <a:noFill/>
                        </a:ln>
                        <a:solidFill>
                          <a:schemeClr val="tx1"/>
                        </a:solidFill>
                        <a:effectLst/>
                        <a:latin typeface="Arial" pitchFamily="34" charset="0"/>
                        <a:ea typeface="HGPｺﾞｼｯｸM" pitchFamily="50" charset="-128"/>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ja-JP" sz="1600" b="0" i="0" u="none" strike="noStrike" cap="none" normalizeH="0" baseline="0" smtClean="0">
                        <a:ln>
                          <a:noFill/>
                        </a:ln>
                        <a:solidFill>
                          <a:schemeClr val="tx1"/>
                        </a:solidFill>
                        <a:effectLst/>
                        <a:latin typeface="Arial" pitchFamily="34" charset="0"/>
                        <a:ea typeface="HGPｺﾞｼｯｸM" pitchFamily="50" charset="-128"/>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ja-JP" sz="1600" b="0" i="0" u="none" strike="noStrike" cap="none" normalizeH="0" baseline="0" smtClean="0">
                          <a:ln>
                            <a:noFill/>
                          </a:ln>
                          <a:solidFill>
                            <a:schemeClr val="tx1"/>
                          </a:solidFill>
                          <a:effectLst/>
                          <a:latin typeface="Arial" pitchFamily="34" charset="0"/>
                          <a:ea typeface="HGPｺﾞｼｯｸM" pitchFamily="50" charset="-128"/>
                        </a:rPr>
                        <a:t>環境因子からの課題</a:t>
                      </a:r>
                    </a:p>
                  </a:txBody>
                  <a:tcPr marL="91443" marR="9144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7950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ja-JP" sz="1400" b="1" i="0" u="none" strike="noStrike" cap="none" normalizeH="0" baseline="0" smtClean="0">
                          <a:ln>
                            <a:noFill/>
                          </a:ln>
                          <a:solidFill>
                            <a:schemeClr val="tx1"/>
                          </a:solidFill>
                          <a:effectLst/>
                          <a:latin typeface="Century" pitchFamily="18" charset="0"/>
                          <a:ea typeface="HGPｺﾞｼｯｸM" pitchFamily="50" charset="-128"/>
                        </a:rPr>
                        <a:t>介入チーム</a:t>
                      </a:r>
                    </a:p>
                  </a:txBody>
                  <a:tcPr marL="91443" marR="9144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449263" rtl="0" eaLnBrk="1" fontAlgn="base" latinLnBrk="0" hangingPunct="1">
                        <a:lnSpc>
                          <a:spcPct val="100000"/>
                        </a:lnSpc>
                        <a:spcBef>
                          <a:spcPct val="20000"/>
                        </a:spcBef>
                        <a:spcAft>
                          <a:spcPct val="0"/>
                        </a:spcAft>
                        <a:buClrTx/>
                        <a:buSzTx/>
                        <a:buFontTx/>
                        <a:buNone/>
                        <a:tabLst/>
                      </a:pPr>
                      <a:endParaRPr kumimoji="0" lang="ja-JP" altLang="ja-JP" sz="1200" b="0" i="0" u="none" strike="noStrike" cap="none" normalizeH="0" baseline="0" smtClean="0">
                        <a:ln>
                          <a:noFill/>
                        </a:ln>
                        <a:solidFill>
                          <a:srgbClr val="FF0000"/>
                        </a:solidFill>
                        <a:effectLst/>
                        <a:latin typeface="ＭＳ Ｐゴシック" pitchFamily="50" charset="-128"/>
                        <a:ea typeface="ＭＳ Ｐゴシック" pitchFamily="50" charset="-128"/>
                      </a:endParaRPr>
                    </a:p>
                  </a:txBody>
                  <a:tcPr marL="91443" marR="9144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3685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ja-JP" altLang="en-US" sz="1400" b="1" i="0" u="none" strike="noStrike" cap="none" normalizeH="0" baseline="0" smtClean="0">
                          <a:ln>
                            <a:noFill/>
                          </a:ln>
                          <a:solidFill>
                            <a:schemeClr val="tx1"/>
                          </a:solidFill>
                          <a:effectLst/>
                          <a:latin typeface="Century" pitchFamily="18" charset="0"/>
                          <a:ea typeface="HGPｺﾞｼｯｸM" pitchFamily="50" charset="-128"/>
                        </a:rPr>
                        <a:t>支援計画</a:t>
                      </a:r>
                      <a:endParaRPr kumimoji="0" lang="ja-JP" altLang="en-US" sz="1400" b="0" i="0" u="none" strike="noStrike" cap="none" normalizeH="0" baseline="0" smtClean="0">
                        <a:ln>
                          <a:noFill/>
                        </a:ln>
                        <a:solidFill>
                          <a:schemeClr val="tx1"/>
                        </a:solidFill>
                        <a:effectLst/>
                        <a:latin typeface="Century" pitchFamily="18" charset="0"/>
                        <a:ea typeface="HGPｺﾞｼｯｸM" pitchFamily="50" charset="-128"/>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ja-JP" altLang="en-US" sz="1400" b="1" i="0" u="none" strike="noStrike" cap="none" normalizeH="0" baseline="0" smtClean="0">
                          <a:ln>
                            <a:noFill/>
                          </a:ln>
                          <a:solidFill>
                            <a:schemeClr val="tx1"/>
                          </a:solidFill>
                          <a:effectLst/>
                          <a:latin typeface="Century" pitchFamily="18" charset="0"/>
                          <a:ea typeface="HGPｺﾞｼｯｸM" pitchFamily="50" charset="-128"/>
                        </a:rPr>
                        <a:t>短期　</a:t>
                      </a:r>
                      <a:r>
                        <a:rPr kumimoji="0" lang="en-US" sz="1400" b="1" i="0" u="none" strike="noStrike" cap="none" normalizeH="0" baseline="0" smtClean="0">
                          <a:ln>
                            <a:noFill/>
                          </a:ln>
                          <a:solidFill>
                            <a:schemeClr val="tx1"/>
                          </a:solidFill>
                          <a:effectLst/>
                          <a:latin typeface="Century" pitchFamily="18" charset="0"/>
                          <a:ea typeface="HGPｺﾞｼｯｸM" pitchFamily="50" charset="-128"/>
                        </a:rPr>
                        <a:t>1</a:t>
                      </a:r>
                      <a:r>
                        <a:rPr kumimoji="0" lang="ja-JP" altLang="en-US" sz="1400" b="1" i="0" u="none" strike="noStrike" cap="none" normalizeH="0" baseline="0" smtClean="0">
                          <a:ln>
                            <a:noFill/>
                          </a:ln>
                          <a:solidFill>
                            <a:schemeClr val="tx1"/>
                          </a:solidFill>
                          <a:effectLst/>
                          <a:latin typeface="Century" pitchFamily="18" charset="0"/>
                          <a:ea typeface="HGPｺﾞｼｯｸM" pitchFamily="50" charset="-128"/>
                        </a:rPr>
                        <a:t>～３ヶ月</a:t>
                      </a:r>
                      <a:endParaRPr kumimoji="0" lang="ja-JP" altLang="en-US" sz="1400" b="0" i="0" u="none" strike="noStrike" cap="none" normalizeH="0" baseline="0" smtClean="0">
                        <a:ln>
                          <a:noFill/>
                        </a:ln>
                        <a:solidFill>
                          <a:schemeClr val="tx1"/>
                        </a:solidFill>
                        <a:effectLst/>
                        <a:latin typeface="Century" pitchFamily="18" charset="0"/>
                        <a:ea typeface="HGPｺﾞｼｯｸM" pitchFamily="50" charset="-128"/>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ja-JP" altLang="en-US" sz="1400" b="1" i="0" u="none" strike="noStrike" cap="none" normalizeH="0" baseline="0" smtClean="0">
                          <a:ln>
                            <a:noFill/>
                          </a:ln>
                          <a:solidFill>
                            <a:schemeClr val="tx1"/>
                          </a:solidFill>
                          <a:effectLst/>
                          <a:latin typeface="Century" pitchFamily="18" charset="0"/>
                          <a:ea typeface="HGPｺﾞｼｯｸM" pitchFamily="50" charset="-128"/>
                        </a:rPr>
                        <a:t>中期　３～６ヶ月</a:t>
                      </a:r>
                      <a:endParaRPr kumimoji="0" lang="ja-JP" altLang="en-US" sz="1400" b="0" i="0" u="none" strike="noStrike" cap="none" normalizeH="0" baseline="0" smtClean="0">
                        <a:ln>
                          <a:noFill/>
                        </a:ln>
                        <a:solidFill>
                          <a:schemeClr val="tx1"/>
                        </a:solidFill>
                        <a:effectLst/>
                        <a:latin typeface="Century" pitchFamily="18" charset="0"/>
                        <a:ea typeface="HGPｺﾞｼｯｸM" pitchFamily="50" charset="-128"/>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ja-JP" altLang="en-US" sz="1400" b="1" i="0" u="none" strike="noStrike" cap="none" normalizeH="0" baseline="0" smtClean="0">
                          <a:ln>
                            <a:noFill/>
                          </a:ln>
                          <a:solidFill>
                            <a:schemeClr val="tx1"/>
                          </a:solidFill>
                          <a:effectLst/>
                          <a:latin typeface="Century" pitchFamily="18" charset="0"/>
                          <a:ea typeface="HGPｺﾞｼｯｸM" pitchFamily="50" charset="-128"/>
                        </a:rPr>
                        <a:t>長期　６ヶ月～１年</a:t>
                      </a:r>
                      <a:endParaRPr kumimoji="0" lang="ja-JP" altLang="en-US" sz="1400" b="0" i="0" u="none" strike="noStrike" cap="none" normalizeH="0" baseline="0" smtClean="0">
                        <a:ln>
                          <a:noFill/>
                        </a:ln>
                        <a:solidFill>
                          <a:schemeClr val="tx1"/>
                        </a:solidFill>
                        <a:effectLst/>
                        <a:latin typeface="Arial" pitchFamily="34" charset="0"/>
                        <a:ea typeface="HGPｺﾞｼｯｸM" pitchFamily="50" charset="-128"/>
                      </a:endParaRPr>
                    </a:p>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smtClean="0">
                        <a:ln>
                          <a:noFill/>
                        </a:ln>
                        <a:solidFill>
                          <a:schemeClr val="tx1"/>
                        </a:solidFill>
                        <a:effectLst/>
                        <a:latin typeface="Arial" pitchFamily="34" charset="0"/>
                        <a:ea typeface="HGPｺﾞｼｯｸM" pitchFamily="50" charset="-128"/>
                      </a:endParaRPr>
                    </a:p>
                  </a:txBody>
                  <a:tcPr marL="91443" marR="9144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533400" marR="0" lvl="0" indent="-533400" algn="l" defTabSz="449263" rtl="0" eaLnBrk="1" fontAlgn="base" latinLnBrk="0" hangingPunct="1">
                        <a:lnSpc>
                          <a:spcPct val="100000"/>
                        </a:lnSpc>
                        <a:spcBef>
                          <a:spcPct val="0"/>
                        </a:spcBef>
                        <a:spcAft>
                          <a:spcPct val="0"/>
                        </a:spcAft>
                        <a:buClrTx/>
                        <a:buSzTx/>
                        <a:buFontTx/>
                        <a:buNone/>
                        <a:tabLst/>
                      </a:pPr>
                      <a:r>
                        <a:rPr kumimoji="0" lang="ja-JP" sz="1600" b="1" i="0" u="none" strike="noStrike" cap="none" normalizeH="0" baseline="0" dirty="0" smtClean="0">
                          <a:ln>
                            <a:noFill/>
                          </a:ln>
                          <a:solidFill>
                            <a:schemeClr val="tx1"/>
                          </a:solidFill>
                          <a:effectLst/>
                          <a:latin typeface="Century" pitchFamily="18" charset="0"/>
                          <a:ea typeface="HGPｺﾞｼｯｸM" pitchFamily="50" charset="-128"/>
                        </a:rPr>
                        <a:t>（短期目標・支援内容）</a:t>
                      </a:r>
                      <a:endParaRPr kumimoji="0" lang="ja-JP" sz="1600" b="0" i="0" u="none" strike="noStrike" cap="none" normalizeH="0" baseline="0" dirty="0" smtClean="0">
                        <a:ln>
                          <a:noFill/>
                        </a:ln>
                        <a:solidFill>
                          <a:schemeClr val="tx1"/>
                        </a:solidFill>
                        <a:effectLst/>
                        <a:latin typeface="Century" pitchFamily="18" charset="0"/>
                        <a:ea typeface="HGPｺﾞｼｯｸM" pitchFamily="50" charset="-128"/>
                      </a:endParaRPr>
                    </a:p>
                    <a:p>
                      <a:pPr marL="533400" marR="0" lvl="0" indent="-533400" algn="l" defTabSz="449263" rtl="0" eaLnBrk="1" fontAlgn="base" latinLnBrk="0" hangingPunct="1">
                        <a:lnSpc>
                          <a:spcPct val="100000"/>
                        </a:lnSpc>
                        <a:spcBef>
                          <a:spcPct val="0"/>
                        </a:spcBef>
                        <a:spcAft>
                          <a:spcPct val="0"/>
                        </a:spcAft>
                        <a:buClrTx/>
                        <a:buSzTx/>
                        <a:buFontTx/>
                        <a:buNone/>
                        <a:tabLst/>
                      </a:pPr>
                      <a:endParaRPr kumimoji="0" lang="ja-JP" sz="1600" b="1" i="0" u="none" strike="noStrike" cap="none" normalizeH="0" baseline="0" dirty="0" smtClean="0">
                        <a:ln>
                          <a:noFill/>
                        </a:ln>
                        <a:solidFill>
                          <a:schemeClr val="tx1"/>
                        </a:solidFill>
                        <a:effectLst/>
                        <a:latin typeface="Century" pitchFamily="18" charset="0"/>
                        <a:ea typeface="HGPｺﾞｼｯｸM" pitchFamily="50" charset="-128"/>
                      </a:endParaRPr>
                    </a:p>
                    <a:p>
                      <a:pPr marL="533400" marR="0" lvl="0" indent="-533400" algn="l" defTabSz="449263" rtl="0" eaLnBrk="1" fontAlgn="base" latinLnBrk="0" hangingPunct="1">
                        <a:lnSpc>
                          <a:spcPct val="100000"/>
                        </a:lnSpc>
                        <a:spcBef>
                          <a:spcPct val="0"/>
                        </a:spcBef>
                        <a:spcAft>
                          <a:spcPct val="0"/>
                        </a:spcAft>
                        <a:buClrTx/>
                        <a:buSzTx/>
                        <a:buFontTx/>
                        <a:buNone/>
                        <a:tabLst/>
                      </a:pPr>
                      <a:endParaRPr kumimoji="0" lang="ja-JP" sz="1600" b="1" i="0" u="none" strike="noStrike" cap="none" normalizeH="0" baseline="0" dirty="0" smtClean="0">
                        <a:ln>
                          <a:noFill/>
                        </a:ln>
                        <a:solidFill>
                          <a:schemeClr val="tx1"/>
                        </a:solidFill>
                        <a:effectLst/>
                        <a:latin typeface="Century" pitchFamily="18" charset="0"/>
                        <a:ea typeface="HGPｺﾞｼｯｸM" pitchFamily="50" charset="-128"/>
                      </a:endParaRPr>
                    </a:p>
                    <a:p>
                      <a:pPr marL="533400" marR="0" lvl="0" indent="-533400" algn="l" defTabSz="449263" rtl="0" eaLnBrk="1" fontAlgn="base" latinLnBrk="0" hangingPunct="1">
                        <a:lnSpc>
                          <a:spcPct val="100000"/>
                        </a:lnSpc>
                        <a:spcBef>
                          <a:spcPct val="0"/>
                        </a:spcBef>
                        <a:spcAft>
                          <a:spcPct val="0"/>
                        </a:spcAft>
                        <a:buClrTx/>
                        <a:buSzTx/>
                        <a:buFontTx/>
                        <a:buNone/>
                        <a:tabLst/>
                      </a:pPr>
                      <a:endParaRPr kumimoji="0" lang="ja-JP" sz="1600" b="1" i="0" u="none" strike="noStrike" cap="none" normalizeH="0" baseline="0" dirty="0" smtClean="0">
                        <a:ln>
                          <a:noFill/>
                        </a:ln>
                        <a:solidFill>
                          <a:schemeClr val="tx1"/>
                        </a:solidFill>
                        <a:effectLst/>
                        <a:latin typeface="Century" pitchFamily="18" charset="0"/>
                        <a:ea typeface="HGPｺﾞｼｯｸM" pitchFamily="50" charset="-128"/>
                      </a:endParaRPr>
                    </a:p>
                    <a:p>
                      <a:pPr marL="533400" marR="0" lvl="0" indent="-533400" algn="l" defTabSz="449263" rtl="0" eaLnBrk="1" fontAlgn="base" latinLnBrk="0" hangingPunct="1">
                        <a:lnSpc>
                          <a:spcPct val="100000"/>
                        </a:lnSpc>
                        <a:spcBef>
                          <a:spcPct val="0"/>
                        </a:spcBef>
                        <a:spcAft>
                          <a:spcPct val="0"/>
                        </a:spcAft>
                        <a:buClrTx/>
                        <a:buSzTx/>
                        <a:buFontTx/>
                        <a:buNone/>
                        <a:tabLst/>
                      </a:pPr>
                      <a:r>
                        <a:rPr kumimoji="0" lang="ja-JP" sz="1600" b="1" i="0" u="none" strike="noStrike" cap="none" normalizeH="0" baseline="0" dirty="0" smtClean="0">
                          <a:ln>
                            <a:noFill/>
                          </a:ln>
                          <a:solidFill>
                            <a:schemeClr val="tx1"/>
                          </a:solidFill>
                          <a:effectLst/>
                          <a:latin typeface="Century" pitchFamily="18" charset="0"/>
                          <a:ea typeface="HGPｺﾞｼｯｸM" pitchFamily="50" charset="-128"/>
                        </a:rPr>
                        <a:t>（中期目標・支援内容）</a:t>
                      </a:r>
                      <a:endParaRPr kumimoji="0" lang="ja-JP" sz="1600" b="0" i="0" u="none" strike="noStrike" cap="none" normalizeH="0" baseline="0" dirty="0" smtClean="0">
                        <a:ln>
                          <a:noFill/>
                        </a:ln>
                        <a:solidFill>
                          <a:schemeClr val="tx1"/>
                        </a:solidFill>
                        <a:effectLst/>
                        <a:latin typeface="Century" pitchFamily="18" charset="0"/>
                        <a:ea typeface="HGPｺﾞｼｯｸM" pitchFamily="50" charset="-128"/>
                      </a:endParaRPr>
                    </a:p>
                    <a:p>
                      <a:pPr marL="533400" marR="0" lvl="0" indent="-533400" algn="l" defTabSz="449263" rtl="0" eaLnBrk="1" fontAlgn="base" latinLnBrk="0" hangingPunct="1">
                        <a:lnSpc>
                          <a:spcPct val="100000"/>
                        </a:lnSpc>
                        <a:spcBef>
                          <a:spcPct val="0"/>
                        </a:spcBef>
                        <a:spcAft>
                          <a:spcPct val="0"/>
                        </a:spcAft>
                        <a:buClrTx/>
                        <a:buSzTx/>
                        <a:buFontTx/>
                        <a:buNone/>
                        <a:tabLst/>
                      </a:pPr>
                      <a:endParaRPr kumimoji="0" lang="ja-JP" sz="1600" b="1" i="0" u="none" strike="noStrike" cap="none" normalizeH="0" baseline="0" dirty="0" smtClean="0">
                        <a:ln>
                          <a:noFill/>
                        </a:ln>
                        <a:solidFill>
                          <a:schemeClr val="tx1"/>
                        </a:solidFill>
                        <a:effectLst/>
                        <a:latin typeface="Century" pitchFamily="18" charset="0"/>
                        <a:ea typeface="HGPｺﾞｼｯｸM" pitchFamily="50" charset="-128"/>
                      </a:endParaRPr>
                    </a:p>
                    <a:p>
                      <a:pPr marL="533400" marR="0" lvl="0" indent="-533400" algn="l" defTabSz="449263" rtl="0" eaLnBrk="1" fontAlgn="base" latinLnBrk="0" hangingPunct="1">
                        <a:lnSpc>
                          <a:spcPct val="100000"/>
                        </a:lnSpc>
                        <a:spcBef>
                          <a:spcPct val="0"/>
                        </a:spcBef>
                        <a:spcAft>
                          <a:spcPct val="0"/>
                        </a:spcAft>
                        <a:buClrTx/>
                        <a:buSzTx/>
                        <a:buFontTx/>
                        <a:buNone/>
                        <a:tabLst/>
                      </a:pPr>
                      <a:endParaRPr kumimoji="0" lang="ja-JP" sz="1600" b="1" i="0" u="none" strike="noStrike" cap="none" normalizeH="0" baseline="0" dirty="0" smtClean="0">
                        <a:ln>
                          <a:noFill/>
                        </a:ln>
                        <a:solidFill>
                          <a:schemeClr val="tx1"/>
                        </a:solidFill>
                        <a:effectLst/>
                        <a:latin typeface="Century" pitchFamily="18" charset="0"/>
                        <a:ea typeface="HGPｺﾞｼｯｸM" pitchFamily="50" charset="-128"/>
                      </a:endParaRPr>
                    </a:p>
                    <a:p>
                      <a:pPr marL="533400" marR="0" lvl="0" indent="-533400" algn="l" defTabSz="449263" rtl="0" eaLnBrk="1" fontAlgn="base" latinLnBrk="0" hangingPunct="1">
                        <a:lnSpc>
                          <a:spcPct val="100000"/>
                        </a:lnSpc>
                        <a:spcBef>
                          <a:spcPct val="0"/>
                        </a:spcBef>
                        <a:spcAft>
                          <a:spcPct val="0"/>
                        </a:spcAft>
                        <a:buClrTx/>
                        <a:buSzTx/>
                        <a:buFontTx/>
                        <a:buNone/>
                        <a:tabLst/>
                      </a:pPr>
                      <a:r>
                        <a:rPr kumimoji="0" lang="ja-JP" sz="1600" b="1" i="0" u="none" strike="noStrike" cap="none" normalizeH="0" baseline="0" dirty="0" smtClean="0">
                          <a:ln>
                            <a:noFill/>
                          </a:ln>
                          <a:solidFill>
                            <a:schemeClr val="tx1"/>
                          </a:solidFill>
                          <a:effectLst/>
                          <a:latin typeface="Century" pitchFamily="18" charset="0"/>
                          <a:ea typeface="HGPｺﾞｼｯｸM" pitchFamily="50" charset="-128"/>
                        </a:rPr>
                        <a:t>（長期目標・支援内容）</a:t>
                      </a:r>
                      <a:endParaRPr kumimoji="0" lang="ja-JP" sz="1600" b="0" i="0" u="none" strike="noStrike" cap="none" normalizeH="0" baseline="0" dirty="0" smtClean="0">
                        <a:ln>
                          <a:noFill/>
                        </a:ln>
                        <a:solidFill>
                          <a:schemeClr val="tx1"/>
                        </a:solidFill>
                        <a:effectLst/>
                        <a:latin typeface="Century" pitchFamily="18" charset="0"/>
                        <a:ea typeface="HGPｺﾞｼｯｸM" pitchFamily="50" charset="-128"/>
                      </a:endParaRPr>
                    </a:p>
                    <a:p>
                      <a:pPr marL="533400" marR="0" lvl="0" indent="-533400" algn="l" defTabSz="449263" rtl="0" eaLnBrk="1" fontAlgn="base" latinLnBrk="0" hangingPunct="1">
                        <a:lnSpc>
                          <a:spcPct val="100000"/>
                        </a:lnSpc>
                        <a:spcBef>
                          <a:spcPct val="20000"/>
                        </a:spcBef>
                        <a:spcAft>
                          <a:spcPct val="0"/>
                        </a:spcAft>
                        <a:buClrTx/>
                        <a:buSzTx/>
                        <a:buFontTx/>
                        <a:buNone/>
                        <a:tabLst/>
                      </a:pPr>
                      <a:endParaRPr kumimoji="0" lang="ja-JP" altLang="ja-JP" sz="1200" b="0" i="0" u="none" strike="noStrike" cap="none" normalizeH="0" baseline="0" dirty="0" smtClean="0">
                        <a:ln>
                          <a:noFill/>
                        </a:ln>
                        <a:solidFill>
                          <a:srgbClr val="FF0000"/>
                        </a:solidFill>
                        <a:effectLst/>
                        <a:latin typeface="ＭＳ Ｐゴシック" pitchFamily="50" charset="-128"/>
                        <a:ea typeface="HGPｺﾞｼｯｸM" pitchFamily="50" charset="-128"/>
                      </a:endParaRPr>
                    </a:p>
                  </a:txBody>
                  <a:tcPr marL="91443" marR="9144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11" name="Rectangle 48"/>
          <p:cNvSpPr>
            <a:spLocks noChangeArrowheads="1"/>
          </p:cNvSpPr>
          <p:nvPr/>
        </p:nvSpPr>
        <p:spPr bwMode="auto">
          <a:xfrm>
            <a:off x="4211638" y="6553200"/>
            <a:ext cx="45481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a:buSzPct val="100000"/>
              <a:buFont typeface="Times New Roman" pitchFamily="18" charset="0"/>
              <a:buNone/>
            </a:pPr>
            <a:r>
              <a:rPr lang="ja-JP" altLang="en-US" sz="1400" u="sng">
                <a:latin typeface="Century" pitchFamily="18" charset="0"/>
                <a:ea typeface="HGPｺﾞｼｯｸM" pitchFamily="50" charset="-128"/>
              </a:rPr>
              <a:t>日付　　Ｈ　　　年　　　月　　　日　　　　　記入者　　　　　　　　</a:t>
            </a:r>
            <a:endParaRPr lang="ja-JP" altLang="en-US" sz="1400">
              <a:ea typeface="HGPｺﾞｼｯｸM" pitchFamily="50" charset="-128"/>
            </a:endParaRPr>
          </a:p>
        </p:txBody>
      </p:sp>
      <p:sp>
        <p:nvSpPr>
          <p:cNvPr id="2" name="スライド番号プレースホルダー 1"/>
          <p:cNvSpPr>
            <a:spLocks noGrp="1"/>
          </p:cNvSpPr>
          <p:nvPr>
            <p:ph type="sldNum" sz="quarter" idx="12"/>
          </p:nvPr>
        </p:nvSpPr>
        <p:spPr>
          <a:xfrm>
            <a:off x="7046912" y="6525344"/>
            <a:ext cx="2133600" cy="365125"/>
          </a:xfrm>
        </p:spPr>
        <p:txBody>
          <a:bodyPr/>
          <a:lstStyle/>
          <a:p>
            <a:fld id="{375A2D66-5E55-4595-860B-FB61B503EA08}" type="slidenum">
              <a:rPr kumimoji="1" lang="ja-JP" altLang="en-US" smtClean="0"/>
              <a:pPr/>
              <a:t>16</a:t>
            </a:fld>
            <a:endParaRPr kumimoji="1" lang="ja-JP" altLang="en-US" dirty="0"/>
          </a:p>
        </p:txBody>
      </p:sp>
    </p:spTree>
    <p:extLst>
      <p:ext uri="{BB962C8B-B14F-4D97-AF65-F5344CB8AC3E}">
        <p14:creationId xmlns:p14="http://schemas.microsoft.com/office/powerpoint/2010/main" val="33488801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836712"/>
          </a:xfrm>
          <a:solidFill>
            <a:schemeClr val="accent2">
              <a:lumMod val="20000"/>
              <a:lumOff val="80000"/>
            </a:schemeClr>
          </a:solidFill>
        </p:spPr>
        <p:txBody>
          <a:bodyPr/>
          <a:lstStyle/>
          <a:p>
            <a:r>
              <a:rPr lang="ja-JP" altLang="en-US" sz="3200" dirty="0" smtClean="0"/>
              <a:t>演習</a:t>
            </a:r>
            <a:r>
              <a:rPr lang="en-US" altLang="ja-JP" sz="3200" dirty="0"/>
              <a:t>Ⅲ</a:t>
            </a:r>
            <a:r>
              <a:rPr lang="ja-JP" altLang="en-US" sz="3200" dirty="0" smtClean="0"/>
              <a:t>の解説</a:t>
            </a:r>
            <a:r>
              <a:rPr lang="ja-JP" altLang="en-US" dirty="0" smtClean="0"/>
              <a:t>　</a:t>
            </a:r>
            <a:r>
              <a:rPr lang="ja-JP" altLang="en-US" sz="3200" dirty="0" smtClean="0"/>
              <a:t>（１１：３０～１２：００　</a:t>
            </a:r>
            <a:r>
              <a:rPr lang="en-US" altLang="ja-JP" sz="3200" u="sng" dirty="0" smtClean="0"/>
              <a:t>30</a:t>
            </a:r>
            <a:r>
              <a:rPr lang="ja-JP" altLang="en-US" sz="3200" u="sng" dirty="0" smtClean="0"/>
              <a:t>分</a:t>
            </a:r>
            <a:r>
              <a:rPr lang="ja-JP" altLang="en-US" sz="3200" dirty="0" smtClean="0"/>
              <a:t>）</a:t>
            </a:r>
            <a:endParaRPr kumimoji="1" lang="ja-JP" altLang="en-US" dirty="0"/>
          </a:p>
        </p:txBody>
      </p:sp>
      <p:sp>
        <p:nvSpPr>
          <p:cNvPr id="3" name="タイトル 1"/>
          <p:cNvSpPr txBox="1">
            <a:spLocks/>
          </p:cNvSpPr>
          <p:nvPr/>
        </p:nvSpPr>
        <p:spPr>
          <a:xfrm>
            <a:off x="23543" y="1484784"/>
            <a:ext cx="9144000" cy="345638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800" dirty="0" smtClean="0"/>
              <a:t>　・自立支援に資するケアマネジメント支援に必要な視点</a:t>
            </a:r>
            <a:endParaRPr lang="en-US" altLang="ja-JP" sz="2800" dirty="0" smtClean="0"/>
          </a:p>
          <a:p>
            <a:pPr algn="l"/>
            <a:endParaRPr lang="en-US" altLang="ja-JP" sz="2800" dirty="0" smtClean="0"/>
          </a:p>
          <a:p>
            <a:pPr algn="l"/>
            <a:r>
              <a:rPr lang="ja-JP" altLang="en-US" sz="2800" dirty="0"/>
              <a:t>　</a:t>
            </a:r>
          </a:p>
        </p:txBody>
      </p:sp>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17</a:t>
            </a:fld>
            <a:endParaRPr kumimoji="1" lang="ja-JP" altLang="en-US"/>
          </a:p>
        </p:txBody>
      </p:sp>
    </p:spTree>
    <p:extLst>
      <p:ext uri="{BB962C8B-B14F-4D97-AF65-F5344CB8AC3E}">
        <p14:creationId xmlns:p14="http://schemas.microsoft.com/office/powerpoint/2010/main" val="3000415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0" y="0"/>
            <a:ext cx="9144000" cy="549275"/>
          </a:xfrm>
          <a:solidFill>
            <a:schemeClr val="accent2">
              <a:lumMod val="20000"/>
              <a:lumOff val="80000"/>
            </a:schemeClr>
          </a:solidFill>
          <a:ln>
            <a:noFill/>
            <a:miter lim="800000"/>
            <a:headEnd/>
            <a:tailEnd/>
          </a:ln>
        </p:spPr>
        <p:txBody>
          <a:bodyPr/>
          <a:lstStyle/>
          <a:p>
            <a:r>
              <a:rPr lang="ja-JP" sz="2800" smtClean="0"/>
              <a:t>自立支援</a:t>
            </a:r>
            <a:r>
              <a:rPr lang="ja-JP" altLang="en-US" sz="2800" smtClean="0"/>
              <a:t>に資するケア</a:t>
            </a:r>
            <a:r>
              <a:rPr lang="ja-JP" sz="2800" smtClean="0"/>
              <a:t>マネジメントに必要な視点①</a:t>
            </a:r>
          </a:p>
        </p:txBody>
      </p:sp>
      <p:sp>
        <p:nvSpPr>
          <p:cNvPr id="10243" name="Rectangle 4"/>
          <p:cNvSpPr>
            <a:spLocks noChangeArrowheads="1"/>
          </p:cNvSpPr>
          <p:nvPr/>
        </p:nvSpPr>
        <p:spPr bwMode="auto">
          <a:xfrm>
            <a:off x="179388" y="1628775"/>
            <a:ext cx="504825" cy="1800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ja-JP" altLang="en-US"/>
          </a:p>
        </p:txBody>
      </p:sp>
      <p:sp>
        <p:nvSpPr>
          <p:cNvPr id="10244" name="Text Box 5"/>
          <p:cNvSpPr txBox="1">
            <a:spLocks noChangeArrowheads="1"/>
          </p:cNvSpPr>
          <p:nvPr/>
        </p:nvSpPr>
        <p:spPr bwMode="auto">
          <a:xfrm>
            <a:off x="0" y="549275"/>
            <a:ext cx="8964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ja-JP" altLang="en-US" sz="2400"/>
              <a:t>■　自立した日常生活を阻む真の課題の解消を目指した支援方策</a:t>
            </a:r>
          </a:p>
        </p:txBody>
      </p:sp>
      <p:sp>
        <p:nvSpPr>
          <p:cNvPr id="10245" name="Rectangle 6"/>
          <p:cNvSpPr>
            <a:spLocks noChangeArrowheads="1"/>
          </p:cNvSpPr>
          <p:nvPr/>
        </p:nvSpPr>
        <p:spPr bwMode="auto">
          <a:xfrm>
            <a:off x="179388" y="4364038"/>
            <a:ext cx="504825" cy="1800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ja-JP" altLang="en-US"/>
          </a:p>
        </p:txBody>
      </p:sp>
      <p:sp>
        <p:nvSpPr>
          <p:cNvPr id="10246" name="Rectangle 7"/>
          <p:cNvSpPr>
            <a:spLocks noChangeArrowheads="1"/>
          </p:cNvSpPr>
          <p:nvPr/>
        </p:nvSpPr>
        <p:spPr bwMode="auto">
          <a:xfrm>
            <a:off x="684213" y="1628775"/>
            <a:ext cx="1223962" cy="6477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ja-JP" altLang="en-US" sz="2000"/>
              <a:t>身体機能</a:t>
            </a:r>
          </a:p>
        </p:txBody>
      </p:sp>
      <p:sp>
        <p:nvSpPr>
          <p:cNvPr id="10247" name="Rectangle 8"/>
          <p:cNvSpPr>
            <a:spLocks noChangeArrowheads="1"/>
          </p:cNvSpPr>
          <p:nvPr/>
        </p:nvSpPr>
        <p:spPr bwMode="auto">
          <a:xfrm>
            <a:off x="684213" y="2276475"/>
            <a:ext cx="1223962" cy="5762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ja-JP" altLang="en-US" sz="2000"/>
              <a:t>精神機能</a:t>
            </a:r>
          </a:p>
        </p:txBody>
      </p:sp>
      <p:sp>
        <p:nvSpPr>
          <p:cNvPr id="10248" name="Text Box 9"/>
          <p:cNvSpPr txBox="1">
            <a:spLocks noChangeArrowheads="1"/>
          </p:cNvSpPr>
          <p:nvPr/>
        </p:nvSpPr>
        <p:spPr bwMode="auto">
          <a:xfrm>
            <a:off x="195263" y="1700213"/>
            <a:ext cx="488950"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ja-JP" altLang="en-US" sz="2000"/>
              <a:t>個人因子</a:t>
            </a:r>
          </a:p>
        </p:txBody>
      </p:sp>
      <p:sp>
        <p:nvSpPr>
          <p:cNvPr id="10249" name="Text Box 10"/>
          <p:cNvSpPr txBox="1">
            <a:spLocks noChangeArrowheads="1"/>
          </p:cNvSpPr>
          <p:nvPr/>
        </p:nvSpPr>
        <p:spPr bwMode="auto">
          <a:xfrm>
            <a:off x="179388" y="4579938"/>
            <a:ext cx="488950"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50000"/>
              </a:spcBef>
            </a:pPr>
            <a:r>
              <a:rPr lang="ja-JP" altLang="en-US" sz="2000"/>
              <a:t>環境因子</a:t>
            </a:r>
          </a:p>
        </p:txBody>
      </p:sp>
      <p:sp>
        <p:nvSpPr>
          <p:cNvPr id="10250" name="Rectangle 11"/>
          <p:cNvSpPr>
            <a:spLocks noChangeArrowheads="1"/>
          </p:cNvSpPr>
          <p:nvPr/>
        </p:nvSpPr>
        <p:spPr bwMode="auto">
          <a:xfrm>
            <a:off x="684213" y="2852738"/>
            <a:ext cx="1223962" cy="5762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ja-JP" altLang="en-US"/>
              <a:t>経済状況等</a:t>
            </a:r>
          </a:p>
        </p:txBody>
      </p:sp>
      <p:sp>
        <p:nvSpPr>
          <p:cNvPr id="10251" name="Line 12"/>
          <p:cNvSpPr>
            <a:spLocks noChangeShapeType="1"/>
          </p:cNvSpPr>
          <p:nvPr/>
        </p:nvSpPr>
        <p:spPr bwMode="auto">
          <a:xfrm>
            <a:off x="179388" y="1628775"/>
            <a:ext cx="0" cy="1800225"/>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52" name="Line 13"/>
          <p:cNvSpPr>
            <a:spLocks noChangeShapeType="1"/>
          </p:cNvSpPr>
          <p:nvPr/>
        </p:nvSpPr>
        <p:spPr bwMode="auto">
          <a:xfrm>
            <a:off x="1908175" y="4364038"/>
            <a:ext cx="0" cy="1800225"/>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53" name="Line 14"/>
          <p:cNvSpPr>
            <a:spLocks noChangeShapeType="1"/>
          </p:cNvSpPr>
          <p:nvPr/>
        </p:nvSpPr>
        <p:spPr bwMode="auto">
          <a:xfrm>
            <a:off x="1908175" y="1628775"/>
            <a:ext cx="0" cy="1800225"/>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54" name="Line 15"/>
          <p:cNvSpPr>
            <a:spLocks noChangeShapeType="1"/>
          </p:cNvSpPr>
          <p:nvPr/>
        </p:nvSpPr>
        <p:spPr bwMode="auto">
          <a:xfrm>
            <a:off x="179388" y="4364038"/>
            <a:ext cx="0" cy="1800225"/>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55" name="Rectangle 16"/>
          <p:cNvSpPr>
            <a:spLocks noChangeArrowheads="1"/>
          </p:cNvSpPr>
          <p:nvPr/>
        </p:nvSpPr>
        <p:spPr bwMode="auto">
          <a:xfrm>
            <a:off x="684213" y="4364038"/>
            <a:ext cx="1223962" cy="3603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ja-JP" altLang="en-US"/>
              <a:t>家族・経済</a:t>
            </a:r>
          </a:p>
        </p:txBody>
      </p:sp>
      <p:sp>
        <p:nvSpPr>
          <p:cNvPr id="10256" name="Rectangle 17"/>
          <p:cNvSpPr>
            <a:spLocks noChangeArrowheads="1"/>
          </p:cNvSpPr>
          <p:nvPr/>
        </p:nvSpPr>
        <p:spPr bwMode="auto">
          <a:xfrm>
            <a:off x="684213" y="4724400"/>
            <a:ext cx="1223962" cy="3603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ja-JP" altLang="en-US" sz="1600"/>
              <a:t>近親者・近隣</a:t>
            </a:r>
          </a:p>
        </p:txBody>
      </p:sp>
      <p:sp>
        <p:nvSpPr>
          <p:cNvPr id="10257" name="Rectangle 18"/>
          <p:cNvSpPr>
            <a:spLocks noChangeArrowheads="1"/>
          </p:cNvSpPr>
          <p:nvPr/>
        </p:nvSpPr>
        <p:spPr bwMode="auto">
          <a:xfrm>
            <a:off x="684213" y="5084763"/>
            <a:ext cx="1223962" cy="3603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ja-JP" altLang="en-US" sz="1600"/>
              <a:t>住まい・ﾊﾞﾘｱｰ</a:t>
            </a:r>
          </a:p>
        </p:txBody>
      </p:sp>
      <p:sp>
        <p:nvSpPr>
          <p:cNvPr id="10258" name="Rectangle 19"/>
          <p:cNvSpPr>
            <a:spLocks noChangeArrowheads="1"/>
          </p:cNvSpPr>
          <p:nvPr/>
        </p:nvSpPr>
        <p:spPr bwMode="auto">
          <a:xfrm>
            <a:off x="684213" y="5445125"/>
            <a:ext cx="1223962" cy="3603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ja-JP" altLang="en-US" sz="2000"/>
              <a:t>社会資源</a:t>
            </a:r>
          </a:p>
        </p:txBody>
      </p:sp>
      <p:sp>
        <p:nvSpPr>
          <p:cNvPr id="10259" name="Rectangle 20"/>
          <p:cNvSpPr>
            <a:spLocks noChangeArrowheads="1"/>
          </p:cNvSpPr>
          <p:nvPr/>
        </p:nvSpPr>
        <p:spPr bwMode="auto">
          <a:xfrm>
            <a:off x="684213" y="5805488"/>
            <a:ext cx="1223962" cy="3603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ja-JP" altLang="en-US" sz="2000"/>
              <a:t>その他</a:t>
            </a:r>
          </a:p>
        </p:txBody>
      </p:sp>
      <p:sp>
        <p:nvSpPr>
          <p:cNvPr id="10260" name="Line 21"/>
          <p:cNvSpPr>
            <a:spLocks noChangeShapeType="1"/>
          </p:cNvSpPr>
          <p:nvPr/>
        </p:nvSpPr>
        <p:spPr bwMode="auto">
          <a:xfrm>
            <a:off x="179388" y="6164263"/>
            <a:ext cx="1728787"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61" name="Line 22"/>
          <p:cNvSpPr>
            <a:spLocks noChangeShapeType="1"/>
          </p:cNvSpPr>
          <p:nvPr/>
        </p:nvSpPr>
        <p:spPr bwMode="auto">
          <a:xfrm>
            <a:off x="179388" y="4364038"/>
            <a:ext cx="1728787"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62" name="Line 23"/>
          <p:cNvSpPr>
            <a:spLocks noChangeShapeType="1"/>
          </p:cNvSpPr>
          <p:nvPr/>
        </p:nvSpPr>
        <p:spPr bwMode="auto">
          <a:xfrm>
            <a:off x="179388" y="3429000"/>
            <a:ext cx="1728787"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63" name="Line 24"/>
          <p:cNvSpPr>
            <a:spLocks noChangeShapeType="1"/>
          </p:cNvSpPr>
          <p:nvPr/>
        </p:nvSpPr>
        <p:spPr bwMode="auto">
          <a:xfrm>
            <a:off x="179388" y="1628775"/>
            <a:ext cx="1728787"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64" name="Oval 1"/>
          <p:cNvSpPr>
            <a:spLocks noChangeArrowheads="1"/>
          </p:cNvSpPr>
          <p:nvPr/>
        </p:nvSpPr>
        <p:spPr bwMode="auto">
          <a:xfrm>
            <a:off x="2700338" y="1412875"/>
            <a:ext cx="6443662" cy="2736850"/>
          </a:xfrm>
          <a:prstGeom prst="ellipse">
            <a:avLst/>
          </a:prstGeom>
          <a:solidFill>
            <a:srgbClr val="BBE0E3">
              <a:alpha val="9804"/>
            </a:srgbClr>
          </a:solidFill>
          <a:ln w="9360">
            <a:solidFill>
              <a:srgbClr val="000000"/>
            </a:solidFill>
            <a:round/>
            <a:headEnd/>
            <a:tailEnd/>
          </a:ln>
        </p:spPr>
        <p:txBody>
          <a:bodyPr wrap="none" anchor="ctr"/>
          <a:lstStyle/>
          <a:p>
            <a:pPr>
              <a:buSzPct val="100000"/>
              <a:buFont typeface="Times New Roman" pitchFamily="18" charset="0"/>
              <a:buNone/>
            </a:pPr>
            <a:endParaRPr lang="ja-JP" altLang="en-US">
              <a:solidFill>
                <a:schemeClr val="bg1"/>
              </a:solidFill>
            </a:endParaRPr>
          </a:p>
        </p:txBody>
      </p:sp>
      <p:sp>
        <p:nvSpPr>
          <p:cNvPr id="10265" name="Oval 4"/>
          <p:cNvSpPr>
            <a:spLocks noChangeArrowheads="1"/>
          </p:cNvSpPr>
          <p:nvPr/>
        </p:nvSpPr>
        <p:spPr bwMode="auto">
          <a:xfrm>
            <a:off x="2771775" y="3509963"/>
            <a:ext cx="6372225" cy="3087687"/>
          </a:xfrm>
          <a:prstGeom prst="ellipse">
            <a:avLst/>
          </a:prstGeom>
          <a:solidFill>
            <a:srgbClr val="BBE0E3">
              <a:alpha val="9804"/>
            </a:srgbClr>
          </a:solidFill>
          <a:ln w="9360">
            <a:solidFill>
              <a:srgbClr val="000000"/>
            </a:solidFill>
            <a:round/>
            <a:headEnd/>
            <a:tailEnd/>
          </a:ln>
        </p:spPr>
        <p:txBody>
          <a:bodyPr wrap="none" anchor="ctr"/>
          <a:lstStyle/>
          <a:p>
            <a:pPr>
              <a:buSzPct val="100000"/>
              <a:buFont typeface="Times New Roman" pitchFamily="18" charset="0"/>
              <a:buNone/>
            </a:pPr>
            <a:endParaRPr lang="ja-JP" altLang="en-US">
              <a:solidFill>
                <a:schemeClr val="bg1"/>
              </a:solidFill>
            </a:endParaRPr>
          </a:p>
        </p:txBody>
      </p:sp>
      <p:sp>
        <p:nvSpPr>
          <p:cNvPr id="10266" name="Rectangle 8"/>
          <p:cNvSpPr>
            <a:spLocks noChangeArrowheads="1"/>
          </p:cNvSpPr>
          <p:nvPr/>
        </p:nvSpPr>
        <p:spPr bwMode="auto">
          <a:xfrm>
            <a:off x="5292725" y="3716338"/>
            <a:ext cx="15128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nchor="ctr"/>
          <a:lstStyle/>
          <a:p>
            <a:pPr algn="ctr" defTabSz="449263" eaLnBrk="0" hangingPunct="0">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ea typeface="HGP創英角ﾎﾟｯﾌﾟ体" pitchFamily="50" charset="-128"/>
              </a:rPr>
              <a:t>的確なアセスメント</a:t>
            </a:r>
          </a:p>
        </p:txBody>
      </p:sp>
      <p:sp>
        <p:nvSpPr>
          <p:cNvPr id="10267" name="Text Box 30"/>
          <p:cNvSpPr txBox="1">
            <a:spLocks noChangeArrowheads="1"/>
          </p:cNvSpPr>
          <p:nvPr/>
        </p:nvSpPr>
        <p:spPr bwMode="auto">
          <a:xfrm>
            <a:off x="0" y="3429000"/>
            <a:ext cx="30591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ja-JP" altLang="en-US" sz="1600"/>
              <a:t>性格、人生歴、身体機能・生活機能に支障をきたす高齢者の個人的な要因</a:t>
            </a:r>
          </a:p>
        </p:txBody>
      </p:sp>
      <p:sp>
        <p:nvSpPr>
          <p:cNvPr id="10268" name="Text Box 31"/>
          <p:cNvSpPr txBox="1">
            <a:spLocks noChangeArrowheads="1"/>
          </p:cNvSpPr>
          <p:nvPr/>
        </p:nvSpPr>
        <p:spPr bwMode="auto">
          <a:xfrm>
            <a:off x="0" y="6273800"/>
            <a:ext cx="29876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ja-JP" altLang="en-US" sz="1600"/>
              <a:t>高齢者をとりまく人や物など周囲のあらゆる状況</a:t>
            </a:r>
          </a:p>
        </p:txBody>
      </p:sp>
      <p:sp>
        <p:nvSpPr>
          <p:cNvPr id="10269" name="Text Box 32"/>
          <p:cNvSpPr txBox="1">
            <a:spLocks noChangeArrowheads="1"/>
          </p:cNvSpPr>
          <p:nvPr/>
        </p:nvSpPr>
        <p:spPr bwMode="auto">
          <a:xfrm>
            <a:off x="684213" y="981075"/>
            <a:ext cx="7704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spcBef>
                <a:spcPct val="50000"/>
              </a:spcBef>
            </a:pPr>
            <a:r>
              <a:rPr lang="ja-JP" altLang="en-US" sz="2400">
                <a:solidFill>
                  <a:srgbClr val="FF3300"/>
                </a:solidFill>
              </a:rPr>
              <a:t>プロの能力を駆使して本人の最善の利益をめざす</a:t>
            </a:r>
          </a:p>
        </p:txBody>
      </p:sp>
      <p:sp>
        <p:nvSpPr>
          <p:cNvPr id="10270" name="Line 33"/>
          <p:cNvSpPr>
            <a:spLocks noChangeShapeType="1"/>
          </p:cNvSpPr>
          <p:nvPr/>
        </p:nvSpPr>
        <p:spPr bwMode="auto">
          <a:xfrm>
            <a:off x="1908175" y="2636838"/>
            <a:ext cx="6477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0271" name="Line 34"/>
          <p:cNvSpPr>
            <a:spLocks noChangeShapeType="1"/>
          </p:cNvSpPr>
          <p:nvPr/>
        </p:nvSpPr>
        <p:spPr bwMode="auto">
          <a:xfrm>
            <a:off x="1908175" y="5156200"/>
            <a:ext cx="79216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0272" name="Rectangle 10"/>
          <p:cNvSpPr>
            <a:spLocks noChangeArrowheads="1"/>
          </p:cNvSpPr>
          <p:nvPr/>
        </p:nvSpPr>
        <p:spPr bwMode="auto">
          <a:xfrm>
            <a:off x="2051720" y="6669088"/>
            <a:ext cx="6480175" cy="188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ctr"/>
          <a:lstStyle/>
          <a:p>
            <a:pPr algn="r" defTabSz="449263">
              <a:buSzPct val="100000"/>
              <a:buFont typeface="Times New Roman"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ja-JP" altLang="en-US" sz="1200" dirty="0"/>
              <a:t>地域包括支援センター業務マニュアル（平成</a:t>
            </a:r>
            <a:r>
              <a:rPr lang="en-US" altLang="ja-JP" sz="1200" dirty="0"/>
              <a:t>22</a:t>
            </a:r>
            <a:r>
              <a:rPr lang="en-US" sz="1200" dirty="0"/>
              <a:t>年</a:t>
            </a:r>
            <a:r>
              <a:rPr lang="en-US" altLang="ja-JP" sz="1200" dirty="0"/>
              <a:t>3</a:t>
            </a:r>
            <a:r>
              <a:rPr lang="en-US" sz="1200" dirty="0"/>
              <a:t>月長寿社会開発センター</a:t>
            </a:r>
            <a:r>
              <a:rPr lang="ja-JP" altLang="en-US" sz="1200" dirty="0"/>
              <a:t>　ｐ２４２より改編）</a:t>
            </a:r>
          </a:p>
        </p:txBody>
      </p:sp>
      <p:sp>
        <p:nvSpPr>
          <p:cNvPr id="10273" name="Text Box 40"/>
          <p:cNvSpPr txBox="1">
            <a:spLocks noChangeArrowheads="1"/>
          </p:cNvSpPr>
          <p:nvPr/>
        </p:nvSpPr>
        <p:spPr bwMode="auto">
          <a:xfrm>
            <a:off x="3352800" y="1844675"/>
            <a:ext cx="5791200" cy="163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lnSpc>
                <a:spcPct val="90000"/>
              </a:lnSpc>
            </a:pPr>
            <a:r>
              <a:rPr lang="ja-JP" altLang="en-US" sz="1600"/>
              <a:t>身体機能・知的機能、障害、疾病の状態（ＡＤＬ、ＩＡＤＬ）は？</a:t>
            </a:r>
          </a:p>
          <a:p>
            <a:pPr eaLnBrk="1" hangingPunct="1">
              <a:lnSpc>
                <a:spcPct val="90000"/>
              </a:lnSpc>
            </a:pPr>
            <a:r>
              <a:rPr lang="ja-JP" altLang="en-US" sz="1600"/>
              <a:t>性格や暮らしぶり、ストレスの状況は？</a:t>
            </a:r>
          </a:p>
          <a:p>
            <a:pPr eaLnBrk="1" hangingPunct="1">
              <a:lnSpc>
                <a:spcPct val="90000"/>
              </a:lnSpc>
            </a:pPr>
            <a:r>
              <a:rPr lang="ja-JP" altLang="en-US" sz="1600"/>
              <a:t>普段の体調管理（水・食・運動・排泄）は？</a:t>
            </a:r>
          </a:p>
          <a:p>
            <a:pPr eaLnBrk="1" hangingPunct="1">
              <a:lnSpc>
                <a:spcPct val="90000"/>
              </a:lnSpc>
            </a:pPr>
            <a:r>
              <a:rPr lang="ja-JP" altLang="en-US" sz="1600"/>
              <a:t>状態回復できるものか、できないものか、維持できるのか？</a:t>
            </a:r>
          </a:p>
          <a:p>
            <a:pPr eaLnBrk="1" hangingPunct="1">
              <a:lnSpc>
                <a:spcPct val="90000"/>
              </a:lnSpc>
            </a:pPr>
            <a:r>
              <a:rPr lang="ja-JP" altLang="en-US" sz="1600"/>
              <a:t>経済的状況（収入、預貯金、不動産）は？</a:t>
            </a:r>
          </a:p>
          <a:p>
            <a:pPr eaLnBrk="1" hangingPunct="1">
              <a:lnSpc>
                <a:spcPct val="90000"/>
              </a:lnSpc>
            </a:pPr>
            <a:r>
              <a:rPr lang="ja-JP" altLang="en-US" sz="1600"/>
              <a:t>価値観（人生で大事にしてきたこと）特技、趣味、生きがいは？</a:t>
            </a:r>
          </a:p>
          <a:p>
            <a:pPr eaLnBrk="1" hangingPunct="1">
              <a:lnSpc>
                <a:spcPct val="90000"/>
              </a:lnSpc>
            </a:pPr>
            <a:r>
              <a:rPr lang="ja-JP" altLang="en-US" sz="1600"/>
              <a:t>過去の人脈、現在の人脈（本人が作ったネットワーク）は？</a:t>
            </a:r>
          </a:p>
        </p:txBody>
      </p:sp>
      <p:sp>
        <p:nvSpPr>
          <p:cNvPr id="10274" name="Text Box 41"/>
          <p:cNvSpPr txBox="1">
            <a:spLocks noChangeArrowheads="1"/>
          </p:cNvSpPr>
          <p:nvPr/>
        </p:nvSpPr>
        <p:spPr bwMode="auto">
          <a:xfrm>
            <a:off x="3505200" y="41148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endParaRPr lang="ja-JP" altLang="en-US"/>
          </a:p>
        </p:txBody>
      </p:sp>
      <p:sp>
        <p:nvSpPr>
          <p:cNvPr id="10275" name="Text Box 42"/>
          <p:cNvSpPr txBox="1">
            <a:spLocks noChangeArrowheads="1"/>
          </p:cNvSpPr>
          <p:nvPr/>
        </p:nvSpPr>
        <p:spPr bwMode="auto">
          <a:xfrm>
            <a:off x="3276600" y="4149725"/>
            <a:ext cx="5867400" cy="207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4625" indent="-174625"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lnSpc>
                <a:spcPct val="90000"/>
              </a:lnSpc>
              <a:buFontTx/>
              <a:buChar char="•"/>
            </a:pPr>
            <a:r>
              <a:rPr lang="ja-JP" altLang="en-US" sz="1600"/>
              <a:t>相談者と本人の関係は？</a:t>
            </a:r>
          </a:p>
          <a:p>
            <a:pPr eaLnBrk="1" hangingPunct="1">
              <a:lnSpc>
                <a:spcPct val="90000"/>
              </a:lnSpc>
              <a:buFontTx/>
              <a:buChar char="•"/>
            </a:pPr>
            <a:r>
              <a:rPr lang="ja-JP" altLang="en-US" sz="1600"/>
              <a:t>家族構成員の状況と家族システムの現状（決定や権威等）、</a:t>
            </a:r>
          </a:p>
          <a:p>
            <a:pPr eaLnBrk="1" hangingPunct="1">
              <a:lnSpc>
                <a:spcPct val="90000"/>
              </a:lnSpc>
            </a:pPr>
            <a:r>
              <a:rPr lang="ja-JP" altLang="en-US" sz="1600"/>
              <a:t>　経済状況は？</a:t>
            </a:r>
          </a:p>
          <a:p>
            <a:pPr eaLnBrk="1" hangingPunct="1">
              <a:lnSpc>
                <a:spcPct val="90000"/>
              </a:lnSpc>
              <a:buFontTx/>
              <a:buChar char="•"/>
            </a:pPr>
            <a:r>
              <a:rPr lang="ja-JP" altLang="en-US" sz="1600"/>
              <a:t>居住地域がどんな地域か、どんな文化を持っているか本人家族と近隣住民との関係性は？　地域での役割は？（時系列で変化をとらえる）</a:t>
            </a:r>
          </a:p>
          <a:p>
            <a:pPr eaLnBrk="1" hangingPunct="1">
              <a:lnSpc>
                <a:spcPct val="90000"/>
              </a:lnSpc>
              <a:buFontTx/>
              <a:buChar char="•"/>
            </a:pPr>
            <a:r>
              <a:rPr lang="ja-JP" altLang="en-US" sz="1600"/>
              <a:t>在宅や地域の日常生活導線は？　社会資源の状況は？</a:t>
            </a:r>
          </a:p>
          <a:p>
            <a:pPr eaLnBrk="1" hangingPunct="1">
              <a:lnSpc>
                <a:spcPct val="90000"/>
              </a:lnSpc>
              <a:buFontTx/>
              <a:buChar char="•"/>
            </a:pPr>
            <a:r>
              <a:rPr lang="ja-JP" altLang="en-US" sz="1600"/>
              <a:t>かかりつけ医や民生委員との関係は？</a:t>
            </a:r>
          </a:p>
          <a:p>
            <a:pPr eaLnBrk="1" hangingPunct="1">
              <a:lnSpc>
                <a:spcPct val="90000"/>
              </a:lnSpc>
              <a:buFontTx/>
              <a:buChar char="•"/>
            </a:pPr>
            <a:r>
              <a:rPr lang="ja-JP" altLang="en-US" sz="1600"/>
              <a:t>取り巻く人のストレスは？（障害、疾病への理解度、偏見の有無）</a:t>
            </a:r>
          </a:p>
        </p:txBody>
      </p:sp>
      <p:sp>
        <p:nvSpPr>
          <p:cNvPr id="2" name="スライド番号プレースホルダー 1"/>
          <p:cNvSpPr>
            <a:spLocks noGrp="1"/>
          </p:cNvSpPr>
          <p:nvPr>
            <p:ph type="sldNum" sz="quarter" idx="12"/>
          </p:nvPr>
        </p:nvSpPr>
        <p:spPr>
          <a:xfrm>
            <a:off x="7046912" y="6525344"/>
            <a:ext cx="2133600" cy="365125"/>
          </a:xfrm>
        </p:spPr>
        <p:txBody>
          <a:bodyPr/>
          <a:lstStyle/>
          <a:p>
            <a:fld id="{375A2D66-5E55-4595-860B-FB61B503EA08}" type="slidenum">
              <a:rPr kumimoji="1" lang="ja-JP" altLang="en-US" smtClean="0"/>
              <a:pPr/>
              <a:t>18</a:t>
            </a:fld>
            <a:endParaRPr kumimoji="1" lang="ja-JP" altLang="en-US" dirty="0"/>
          </a:p>
        </p:txBody>
      </p:sp>
    </p:spTree>
    <p:extLst>
      <p:ext uri="{BB962C8B-B14F-4D97-AF65-F5344CB8AC3E}">
        <p14:creationId xmlns:p14="http://schemas.microsoft.com/office/powerpoint/2010/main" val="33046418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4294967295"/>
          </p:nvPr>
        </p:nvSpPr>
        <p:spPr>
          <a:xfrm>
            <a:off x="152400" y="1066800"/>
            <a:ext cx="8764588" cy="5457825"/>
          </a:xfrm>
          <a:ln w="3175">
            <a:solidFill>
              <a:srgbClr val="000000"/>
            </a:solidFill>
            <a:miter lim="800000"/>
            <a:headEnd/>
            <a:tailEnd/>
          </a:ln>
        </p:spPr>
        <p:txBody>
          <a:bodyPr/>
          <a:lstStyle/>
          <a:p>
            <a:pPr>
              <a:lnSpc>
                <a:spcPct val="90000"/>
              </a:lnSpc>
            </a:pPr>
            <a:r>
              <a:rPr lang="ja-JP" altLang="en-US" sz="2400" dirty="0" smtClean="0"/>
              <a:t>本人の主訴（要望）、家族の要望、近隣の要望を聞き、それぞれが困っていることへの対応策として、公的制度、サービス及びインフォーマルなサポートを考えることも大切であるが、それだけでは潜在している真の課題を抽出することはできない。</a:t>
            </a:r>
          </a:p>
          <a:p>
            <a:pPr>
              <a:lnSpc>
                <a:spcPct val="90000"/>
              </a:lnSpc>
            </a:pPr>
            <a:r>
              <a:rPr lang="ja-JP" altLang="en-US" sz="2400" dirty="0" smtClean="0"/>
              <a:t>前述した着眼点を咀嚼して、多職種の専門職による知識の相乗効果（チームケア）を駆使して、個人因子と環境因子を洞察し、原因・背景を探ることによって、当事者たちが気づいていない、内に潜んでいる「</a:t>
            </a:r>
            <a:r>
              <a:rPr lang="ja-JP" altLang="en-US" sz="2400" dirty="0" smtClean="0">
                <a:solidFill>
                  <a:srgbClr val="FF0000"/>
                </a:solidFill>
              </a:rPr>
              <a:t>状態の悪化に影響を及ぼしている因子</a:t>
            </a:r>
            <a:r>
              <a:rPr lang="ja-JP" altLang="en-US" sz="2400" dirty="0" smtClean="0"/>
              <a:t>」＝真の課題を、当事者や家族とともに明らかにし、解決策をともに考えていく姿勢と能力が求められる。</a:t>
            </a:r>
          </a:p>
          <a:p>
            <a:pPr>
              <a:lnSpc>
                <a:spcPct val="90000"/>
              </a:lnSpc>
            </a:pPr>
            <a:r>
              <a:rPr lang="ja-JP" altLang="en-US" sz="2400" dirty="0" smtClean="0"/>
              <a:t>その上で、</a:t>
            </a:r>
            <a:r>
              <a:rPr lang="ja-JP" altLang="en-US" sz="2400" b="1" dirty="0" smtClean="0"/>
              <a:t>課題解決の主体は、当事者（本人、家族、地域の人）であり、当事者が気づき、自ら取り込もうとする課題の抽出、と解決方法を一緒に合意していく必要がある。当事者を含めた合意形成の場を持つよう工夫するとともに、そこでの</a:t>
            </a:r>
            <a:r>
              <a:rPr lang="ja-JP" altLang="en-US" sz="2400" dirty="0" smtClean="0">
                <a:solidFill>
                  <a:srgbClr val="FF0000"/>
                </a:solidFill>
              </a:rPr>
              <a:t>合意形成能力</a:t>
            </a:r>
            <a:r>
              <a:rPr lang="ja-JP" altLang="en-US" sz="2400" dirty="0" smtClean="0"/>
              <a:t>が必要とされる。</a:t>
            </a:r>
            <a:endParaRPr lang="en-US" sz="2400" dirty="0" smtClean="0"/>
          </a:p>
          <a:p>
            <a:pPr>
              <a:lnSpc>
                <a:spcPct val="90000"/>
              </a:lnSpc>
              <a:buFontTx/>
              <a:buNone/>
            </a:pPr>
            <a:endParaRPr lang="ja-JP" altLang="en-US" sz="2000" dirty="0" smtClean="0"/>
          </a:p>
        </p:txBody>
      </p:sp>
      <p:sp>
        <p:nvSpPr>
          <p:cNvPr id="11267" name="Rectangle 4"/>
          <p:cNvSpPr>
            <a:spLocks noGrp="1" noChangeArrowheads="1"/>
          </p:cNvSpPr>
          <p:nvPr>
            <p:ph type="title" idx="4294967295"/>
          </p:nvPr>
        </p:nvSpPr>
        <p:spPr>
          <a:xfrm>
            <a:off x="0" y="0"/>
            <a:ext cx="9144000" cy="692150"/>
          </a:xfrm>
          <a:solidFill>
            <a:schemeClr val="accent2">
              <a:lumMod val="20000"/>
              <a:lumOff val="80000"/>
            </a:schemeClr>
          </a:solidFill>
          <a:ln>
            <a:noFill/>
            <a:miter lim="800000"/>
            <a:headEnd/>
            <a:tailEnd/>
          </a:ln>
        </p:spPr>
        <p:txBody>
          <a:bodyPr/>
          <a:lstStyle/>
          <a:p>
            <a:r>
              <a:rPr lang="ja-JP" sz="2800" smtClean="0"/>
              <a:t>自立支援</a:t>
            </a:r>
            <a:r>
              <a:rPr lang="ja-JP" altLang="en-US" sz="2800" smtClean="0"/>
              <a:t>に資するケア</a:t>
            </a:r>
            <a:r>
              <a:rPr lang="ja-JP" sz="2800" smtClean="0"/>
              <a:t>マネジメントに必要な視点②</a:t>
            </a:r>
          </a:p>
        </p:txBody>
      </p:sp>
      <p:sp>
        <p:nvSpPr>
          <p:cNvPr id="2" name="スライド番号プレースホルダー 1"/>
          <p:cNvSpPr>
            <a:spLocks noGrp="1"/>
          </p:cNvSpPr>
          <p:nvPr>
            <p:ph type="sldNum" sz="quarter" idx="12"/>
          </p:nvPr>
        </p:nvSpPr>
        <p:spPr>
          <a:xfrm>
            <a:off x="6902896" y="6520259"/>
            <a:ext cx="2133600" cy="365125"/>
          </a:xfrm>
        </p:spPr>
        <p:txBody>
          <a:bodyPr/>
          <a:lstStyle/>
          <a:p>
            <a:fld id="{375A2D66-5E55-4595-860B-FB61B503EA08}" type="slidenum">
              <a:rPr kumimoji="1" lang="ja-JP" altLang="en-US" smtClean="0"/>
              <a:pPr/>
              <a:t>19</a:t>
            </a:fld>
            <a:endParaRPr kumimoji="1" lang="ja-JP" altLang="en-US" dirty="0"/>
          </a:p>
        </p:txBody>
      </p:sp>
    </p:spTree>
    <p:extLst>
      <p:ext uri="{BB962C8B-B14F-4D97-AF65-F5344CB8AC3E}">
        <p14:creationId xmlns:p14="http://schemas.microsoft.com/office/powerpoint/2010/main" val="30598237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53752"/>
            <a:ext cx="9324528" cy="1143000"/>
          </a:xfrm>
        </p:spPr>
        <p:txBody>
          <a:bodyPr>
            <a:normAutofit/>
          </a:bodyPr>
          <a:lstStyle/>
          <a:p>
            <a:r>
              <a:rPr lang="ja-JP" altLang="en-US" sz="3200" dirty="0" smtClean="0"/>
              <a:t>演習</a:t>
            </a:r>
            <a:r>
              <a:rPr lang="en-US" altLang="ja-JP" sz="3200" dirty="0" smtClean="0"/>
              <a:t>Ⅱ</a:t>
            </a:r>
            <a:r>
              <a:rPr lang="ja-JP" altLang="en-US" sz="3200" dirty="0" smtClean="0"/>
              <a:t>　事例の情報説明（１５：００～１５：３０　</a:t>
            </a:r>
            <a:r>
              <a:rPr lang="ja-JP" altLang="en-US" sz="3200" u="sng" dirty="0" smtClean="0"/>
              <a:t>３０分</a:t>
            </a:r>
            <a:r>
              <a:rPr lang="ja-JP" altLang="en-US" sz="3200" dirty="0" smtClean="0"/>
              <a:t>）</a:t>
            </a:r>
            <a:endParaRPr kumimoji="1" lang="ja-JP" altLang="en-US" sz="3200" dirty="0"/>
          </a:p>
        </p:txBody>
      </p:sp>
      <p:sp>
        <p:nvSpPr>
          <p:cNvPr id="3" name="コンテンツ プレースホルダー 2"/>
          <p:cNvSpPr>
            <a:spLocks noGrp="1"/>
          </p:cNvSpPr>
          <p:nvPr>
            <p:ph idx="1"/>
          </p:nvPr>
        </p:nvSpPr>
        <p:spPr/>
        <p:txBody>
          <a:bodyPr/>
          <a:lstStyle/>
          <a:p>
            <a:r>
              <a:rPr kumimoji="1" lang="ja-JP" altLang="en-US" dirty="0" smtClean="0"/>
              <a:t>情報①：インテーク</a:t>
            </a:r>
            <a:r>
              <a:rPr lang="ja-JP" altLang="en-US" sz="2400" dirty="0"/>
              <a:t>（ケアマネジャーからの電話相談</a:t>
            </a:r>
            <a:r>
              <a:rPr lang="ja-JP" altLang="en-US" sz="2400" dirty="0" smtClean="0"/>
              <a:t>）</a:t>
            </a:r>
            <a:endParaRPr lang="en-US" altLang="ja-JP" sz="2400" dirty="0" smtClean="0"/>
          </a:p>
          <a:p>
            <a:pPr marL="0" indent="0">
              <a:buNone/>
            </a:pPr>
            <a:r>
              <a:rPr lang="ja-JP" altLang="en-US" sz="2400" dirty="0"/>
              <a:t>　</a:t>
            </a:r>
            <a:r>
              <a:rPr lang="ja-JP" altLang="en-US" sz="2400" dirty="0" smtClean="0"/>
              <a:t>　　　　　　　→</a:t>
            </a:r>
            <a:r>
              <a:rPr lang="ja-JP" altLang="en-US" sz="2400" b="1" dirty="0" smtClean="0">
                <a:solidFill>
                  <a:srgbClr val="0070C0"/>
                </a:solidFill>
              </a:rPr>
              <a:t>ケアマネジャーとのやりとりは逐語録を参照</a:t>
            </a:r>
            <a:endParaRPr lang="en-US" altLang="ja-JP" sz="2400" b="1" dirty="0">
              <a:solidFill>
                <a:srgbClr val="0070C0"/>
              </a:solidFill>
            </a:endParaRPr>
          </a:p>
          <a:p>
            <a:r>
              <a:rPr kumimoji="1" lang="ja-JP" altLang="en-US" dirty="0" smtClean="0"/>
              <a:t>情報②：インテーク</a:t>
            </a:r>
            <a:r>
              <a:rPr kumimoji="1" lang="ja-JP" altLang="en-US" sz="2400" dirty="0" smtClean="0"/>
              <a:t>（来所によるケアマネジャー相談）</a:t>
            </a:r>
            <a:endParaRPr kumimoji="1" lang="en-US" altLang="ja-JP" sz="2400" dirty="0" smtClean="0"/>
          </a:p>
          <a:p>
            <a:pPr marL="0" indent="0">
              <a:buNone/>
            </a:pPr>
            <a:r>
              <a:rPr lang="ja-JP" altLang="en-US" sz="2400" dirty="0" smtClean="0"/>
              <a:t>　　　　　　　　→</a:t>
            </a:r>
            <a:r>
              <a:rPr lang="ja-JP" altLang="en-US" sz="2400" b="1" dirty="0" smtClean="0">
                <a:solidFill>
                  <a:srgbClr val="0070C0"/>
                </a:solidFill>
              </a:rPr>
              <a:t>ケースＡさんの情報はフェイスシートを参照</a:t>
            </a:r>
            <a:endParaRPr kumimoji="1" lang="en-US" altLang="ja-JP" b="1" dirty="0" smtClean="0">
              <a:solidFill>
                <a:srgbClr val="0070C0"/>
              </a:solidFill>
            </a:endParaRPr>
          </a:p>
          <a:p>
            <a:r>
              <a:rPr lang="ja-JP" altLang="en-US" dirty="0" smtClean="0"/>
              <a:t>情報③：二次アセスメント</a:t>
            </a:r>
            <a:r>
              <a:rPr lang="ja-JP" altLang="en-US" sz="2400" dirty="0" smtClean="0"/>
              <a:t>（ケアマネジャー支援）</a:t>
            </a:r>
            <a:endParaRPr lang="en-US" altLang="ja-JP" sz="2400" dirty="0" smtClean="0"/>
          </a:p>
          <a:p>
            <a:pPr marL="0" indent="0">
              <a:buNone/>
            </a:pPr>
            <a:r>
              <a:rPr lang="ja-JP" altLang="en-US" sz="2400" dirty="0"/>
              <a:t>　</a:t>
            </a:r>
            <a:r>
              <a:rPr lang="ja-JP" altLang="en-US" sz="2400" dirty="0" smtClean="0"/>
              <a:t>　　　　　　　→</a:t>
            </a:r>
            <a:r>
              <a:rPr lang="ja-JP" altLang="en-US" sz="2400" b="1" dirty="0" smtClean="0">
                <a:solidFill>
                  <a:srgbClr val="0070C0"/>
                </a:solidFill>
              </a:rPr>
              <a:t>同行訪問の情報は次ページを参照</a:t>
            </a:r>
            <a:endParaRPr lang="en-US" altLang="ja-JP" b="1" dirty="0" smtClean="0">
              <a:solidFill>
                <a:srgbClr val="0070C0"/>
              </a:solidFill>
            </a:endParaRPr>
          </a:p>
          <a:p>
            <a:r>
              <a:rPr kumimoji="1" lang="ja-JP" altLang="en-US" dirty="0" smtClean="0"/>
              <a:t>情報④：近隣住民からの情報</a:t>
            </a:r>
            <a:endParaRPr kumimoji="1" lang="en-US" altLang="ja-JP" sz="2400" dirty="0" smtClean="0"/>
          </a:p>
          <a:p>
            <a:pPr marL="0" indent="0">
              <a:buNone/>
            </a:pPr>
            <a:r>
              <a:rPr lang="ja-JP" altLang="en-US" sz="2400" dirty="0" smtClean="0"/>
              <a:t>　　　　　　　　→</a:t>
            </a:r>
            <a:r>
              <a:rPr lang="ja-JP" altLang="en-US" sz="2400" b="1" dirty="0" smtClean="0">
                <a:solidFill>
                  <a:srgbClr val="0070C0"/>
                </a:solidFill>
              </a:rPr>
              <a:t>聴取内容は次ページを参照</a:t>
            </a:r>
            <a:endParaRPr kumimoji="1" lang="ja-JP" altLang="en-US" b="1" dirty="0">
              <a:solidFill>
                <a:srgbClr val="0070C0"/>
              </a:solidFill>
            </a:endParaRPr>
          </a:p>
        </p:txBody>
      </p:sp>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2</a:t>
            </a:fld>
            <a:endParaRPr kumimoji="1" lang="ja-JP" altLang="en-US"/>
          </a:p>
        </p:txBody>
      </p:sp>
    </p:spTree>
    <p:extLst>
      <p:ext uri="{BB962C8B-B14F-4D97-AF65-F5344CB8AC3E}">
        <p14:creationId xmlns:p14="http://schemas.microsoft.com/office/powerpoint/2010/main" val="1183957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4294967295"/>
          </p:nvPr>
        </p:nvSpPr>
        <p:spPr>
          <a:xfrm>
            <a:off x="179388" y="1196975"/>
            <a:ext cx="8785225" cy="4929188"/>
          </a:xfrm>
          <a:ln w="3175">
            <a:noFill/>
            <a:miter lim="800000"/>
            <a:headEnd/>
            <a:tailEnd/>
          </a:ln>
        </p:spPr>
        <p:txBody>
          <a:bodyPr>
            <a:normAutofit/>
          </a:bodyPr>
          <a:lstStyle/>
          <a:p>
            <a:pPr>
              <a:lnSpc>
                <a:spcPct val="90000"/>
              </a:lnSpc>
            </a:pPr>
            <a:r>
              <a:rPr lang="ja-JP" altLang="en-US" sz="2800" dirty="0" smtClean="0"/>
              <a:t>本人や家族が地域とともに築いてきた強みにも着目し、出来ていたことや出来ることを把握し、意欲喪失をくい止め、</a:t>
            </a:r>
            <a:r>
              <a:rPr lang="en-US" altLang="ja-JP" sz="2800" dirty="0" smtClean="0"/>
              <a:t>QOL</a:t>
            </a:r>
            <a:r>
              <a:rPr lang="ja-JP" altLang="en-US" sz="2800" dirty="0" smtClean="0"/>
              <a:t>の維持向上を目指した暮らしぶりの再構築に向けた「自己決定」を上手にサポートすることにより、強制的なやらされ感ではなく、主体的な意欲を引き出す実践応用力が求められる。</a:t>
            </a:r>
          </a:p>
          <a:p>
            <a:pPr>
              <a:lnSpc>
                <a:spcPct val="90000"/>
              </a:lnSpc>
            </a:pPr>
            <a:endParaRPr lang="ja-JP" altLang="en-US" sz="2800" dirty="0" smtClean="0"/>
          </a:p>
          <a:p>
            <a:pPr>
              <a:lnSpc>
                <a:spcPct val="90000"/>
              </a:lnSpc>
            </a:pPr>
            <a:r>
              <a:rPr lang="ja-JP" altLang="en-US" sz="2800" dirty="0" smtClean="0"/>
              <a:t>将来の予測を立てるという視点も求められる。</a:t>
            </a:r>
          </a:p>
          <a:p>
            <a:pPr>
              <a:lnSpc>
                <a:spcPct val="90000"/>
              </a:lnSpc>
            </a:pPr>
            <a:endParaRPr lang="ja-JP" altLang="en-US" sz="2800" dirty="0" smtClean="0"/>
          </a:p>
          <a:p>
            <a:pPr>
              <a:lnSpc>
                <a:spcPct val="90000"/>
              </a:lnSpc>
            </a:pPr>
            <a:r>
              <a:rPr lang="ja-JP" altLang="en-US" sz="2800" dirty="0" smtClean="0"/>
              <a:t>目標が明確に設定されており、モニタリング時に適切に分析・評価が可能であること。</a:t>
            </a:r>
          </a:p>
        </p:txBody>
      </p:sp>
      <p:sp>
        <p:nvSpPr>
          <p:cNvPr id="12291" name="Rectangle 4"/>
          <p:cNvSpPr>
            <a:spLocks noGrp="1" noChangeArrowheads="1"/>
          </p:cNvSpPr>
          <p:nvPr>
            <p:ph type="title" idx="4294967295"/>
          </p:nvPr>
        </p:nvSpPr>
        <p:spPr>
          <a:xfrm>
            <a:off x="0" y="0"/>
            <a:ext cx="9144000" cy="692150"/>
          </a:xfrm>
          <a:solidFill>
            <a:schemeClr val="accent2">
              <a:lumMod val="20000"/>
              <a:lumOff val="80000"/>
            </a:schemeClr>
          </a:solidFill>
          <a:ln>
            <a:noFill/>
            <a:miter lim="800000"/>
            <a:headEnd/>
            <a:tailEnd/>
          </a:ln>
        </p:spPr>
        <p:txBody>
          <a:bodyPr/>
          <a:lstStyle/>
          <a:p>
            <a:r>
              <a:rPr lang="ja-JP" sz="2800" smtClean="0"/>
              <a:t>自立支援</a:t>
            </a:r>
            <a:r>
              <a:rPr lang="ja-JP" altLang="en-US" sz="2800" smtClean="0"/>
              <a:t>に資するケアマネジメント</a:t>
            </a:r>
            <a:r>
              <a:rPr lang="ja-JP" sz="2800" smtClean="0"/>
              <a:t>に必要な視点③</a:t>
            </a:r>
          </a:p>
        </p:txBody>
      </p:sp>
      <p:sp>
        <p:nvSpPr>
          <p:cNvPr id="2" name="スライド番号プレースホルダー 1"/>
          <p:cNvSpPr>
            <a:spLocks noGrp="1"/>
          </p:cNvSpPr>
          <p:nvPr>
            <p:ph type="sldNum" sz="quarter" idx="12"/>
          </p:nvPr>
        </p:nvSpPr>
        <p:spPr/>
        <p:txBody>
          <a:bodyPr/>
          <a:lstStyle/>
          <a:p>
            <a:fld id="{375A2D66-5E55-4595-860B-FB61B503EA08}" type="slidenum">
              <a:rPr kumimoji="1" lang="ja-JP" altLang="en-US" smtClean="0"/>
              <a:pPr/>
              <a:t>20</a:t>
            </a:fld>
            <a:endParaRPr kumimoji="1" lang="ja-JP" altLang="en-US"/>
          </a:p>
        </p:txBody>
      </p:sp>
    </p:spTree>
    <p:extLst>
      <p:ext uri="{BB962C8B-B14F-4D97-AF65-F5344CB8AC3E}">
        <p14:creationId xmlns:p14="http://schemas.microsoft.com/office/powerpoint/2010/main" val="30890019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0" y="0"/>
            <a:ext cx="9144000" cy="69269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smtClean="0"/>
              <a:t>演習</a:t>
            </a:r>
            <a:r>
              <a:rPr lang="en-US" altLang="ja-JP" sz="3200" dirty="0" smtClean="0"/>
              <a:t>Ⅳ</a:t>
            </a:r>
            <a:r>
              <a:rPr lang="ja-JP" altLang="en-US" sz="3200" dirty="0" smtClean="0"/>
              <a:t>　（１３：００～１３：２０　</a:t>
            </a:r>
            <a:r>
              <a:rPr lang="ja-JP" altLang="en-US" sz="3200" u="sng" dirty="0" smtClean="0"/>
              <a:t>２０分</a:t>
            </a:r>
            <a:r>
              <a:rPr lang="ja-JP" altLang="en-US" sz="3200" dirty="0" smtClean="0"/>
              <a:t>）</a:t>
            </a:r>
            <a:r>
              <a:rPr lang="ja-JP" altLang="en-US" dirty="0" smtClean="0"/>
              <a:t>　</a:t>
            </a:r>
            <a:endParaRPr lang="ja-JP" altLang="en-US" dirty="0"/>
          </a:p>
        </p:txBody>
      </p:sp>
      <p:sp>
        <p:nvSpPr>
          <p:cNvPr id="3" name="コンテンツ プレースホルダー 3"/>
          <p:cNvSpPr txBox="1">
            <a:spLocks/>
          </p:cNvSpPr>
          <p:nvPr/>
        </p:nvSpPr>
        <p:spPr>
          <a:xfrm>
            <a:off x="251520" y="1052736"/>
            <a:ext cx="8640960" cy="580526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en-US" altLang="ja-JP" sz="2700" dirty="0" smtClean="0">
                <a:latin typeface="+mn-ea"/>
              </a:rPr>
              <a:t>【</a:t>
            </a:r>
            <a:r>
              <a:rPr lang="ja-JP" altLang="en-US" sz="2700" dirty="0" smtClean="0">
                <a:latin typeface="+mn-ea"/>
              </a:rPr>
              <a:t>演習前に</a:t>
            </a:r>
            <a:r>
              <a:rPr lang="en-US" altLang="ja-JP" sz="2700" dirty="0" smtClean="0">
                <a:latin typeface="+mn-ea"/>
              </a:rPr>
              <a:t>】</a:t>
            </a:r>
          </a:p>
          <a:p>
            <a:pPr marL="0" indent="0">
              <a:buFont typeface="Arial" pitchFamily="34" charset="0"/>
              <a:buNone/>
            </a:pPr>
            <a:r>
              <a:rPr lang="ja-JP" altLang="en-US" sz="2700" dirty="0" smtClean="0">
                <a:latin typeface="+mn-ea"/>
              </a:rPr>
              <a:t>　・役割分担（司会・書記・発表者）を決めてください。</a:t>
            </a:r>
            <a:endParaRPr lang="en-US" altLang="ja-JP" sz="2700" dirty="0" smtClean="0">
              <a:latin typeface="+mn-ea"/>
            </a:endParaRPr>
          </a:p>
          <a:p>
            <a:pPr marL="0" indent="0">
              <a:buFont typeface="Arial" pitchFamily="34" charset="0"/>
              <a:buNone/>
            </a:pPr>
            <a:r>
              <a:rPr lang="ja-JP" altLang="en-US" sz="2700" dirty="0" smtClean="0">
                <a:latin typeface="+mn-ea"/>
              </a:rPr>
              <a:t>　・ホワイトボードを活用し、以下の内容を所定の時間内で</a:t>
            </a:r>
            <a:endParaRPr lang="en-US" altLang="ja-JP" sz="2700" dirty="0" smtClean="0">
              <a:latin typeface="+mn-ea"/>
            </a:endParaRPr>
          </a:p>
          <a:p>
            <a:pPr marL="0" indent="0">
              <a:buFont typeface="Arial" pitchFamily="34" charset="0"/>
              <a:buNone/>
            </a:pPr>
            <a:r>
              <a:rPr lang="ja-JP" altLang="en-US" sz="2700" dirty="0" smtClean="0">
                <a:latin typeface="+mn-ea"/>
              </a:rPr>
              <a:t>　　話し合ってください。</a:t>
            </a:r>
            <a:endParaRPr lang="en-US" altLang="ja-JP" sz="2700" dirty="0" smtClean="0">
              <a:latin typeface="+mn-ea"/>
            </a:endParaRPr>
          </a:p>
          <a:p>
            <a:pPr marL="0" indent="0">
              <a:buFont typeface="Arial" pitchFamily="34" charset="0"/>
              <a:buNone/>
            </a:pPr>
            <a:endParaRPr lang="en-US" altLang="ja-JP" sz="2700" dirty="0" smtClean="0">
              <a:latin typeface="+mn-ea"/>
            </a:endParaRPr>
          </a:p>
          <a:p>
            <a:pPr marL="0" indent="0">
              <a:buFont typeface="Arial" pitchFamily="34" charset="0"/>
              <a:buNone/>
            </a:pPr>
            <a:r>
              <a:rPr lang="en-US" altLang="ja-JP" sz="2700" dirty="0" smtClean="0">
                <a:latin typeface="+mn-ea"/>
              </a:rPr>
              <a:t>【</a:t>
            </a:r>
            <a:r>
              <a:rPr lang="ja-JP" altLang="en-US" sz="2700" dirty="0" smtClean="0">
                <a:latin typeface="+mn-ea"/>
              </a:rPr>
              <a:t>検討事項</a:t>
            </a:r>
            <a:r>
              <a:rPr lang="en-US" altLang="ja-JP" sz="2700" dirty="0" smtClean="0">
                <a:latin typeface="+mn-ea"/>
              </a:rPr>
              <a:t>】</a:t>
            </a:r>
            <a:r>
              <a:rPr lang="ja-JP" altLang="en-US" sz="2700" dirty="0" smtClean="0">
                <a:latin typeface="+mn-ea"/>
              </a:rPr>
              <a:t>　</a:t>
            </a:r>
            <a:r>
              <a:rPr lang="ja-JP" altLang="en-US" sz="2700" dirty="0">
                <a:latin typeface="+mn-ea"/>
              </a:rPr>
              <a:t>２０</a:t>
            </a:r>
            <a:r>
              <a:rPr lang="ja-JP" altLang="en-US" sz="2700" dirty="0" smtClean="0">
                <a:latin typeface="+mn-ea"/>
              </a:rPr>
              <a:t>分</a:t>
            </a:r>
            <a:endParaRPr lang="en-US" altLang="ja-JP" sz="2700" dirty="0" smtClean="0">
              <a:latin typeface="+mn-ea"/>
            </a:endParaRPr>
          </a:p>
          <a:p>
            <a:pPr>
              <a:buFont typeface="Arial" pitchFamily="34" charset="0"/>
              <a:buNone/>
            </a:pPr>
            <a:r>
              <a:rPr lang="ja-JP" altLang="en-US" sz="2700" dirty="0" smtClean="0">
                <a:latin typeface="+mn-ea"/>
              </a:rPr>
              <a:t>　１．参加者の選定とその理由</a:t>
            </a:r>
            <a:endParaRPr lang="en-US" altLang="ja-JP" sz="2700" dirty="0" smtClean="0">
              <a:latin typeface="+mn-ea"/>
            </a:endParaRPr>
          </a:p>
          <a:p>
            <a:pPr>
              <a:buFont typeface="Arial" pitchFamily="34" charset="0"/>
              <a:buNone/>
            </a:pPr>
            <a:r>
              <a:rPr lang="ja-JP" altLang="en-US" sz="2700" dirty="0" smtClean="0">
                <a:latin typeface="+mn-ea"/>
              </a:rPr>
              <a:t>　２．開催日時や場所の工夫点</a:t>
            </a:r>
            <a:endParaRPr lang="en-US" altLang="ja-JP" sz="2700" dirty="0" smtClean="0">
              <a:latin typeface="+mn-ea"/>
            </a:endParaRPr>
          </a:p>
          <a:p>
            <a:pPr>
              <a:buFont typeface="Arial" pitchFamily="34" charset="0"/>
              <a:buNone/>
            </a:pPr>
            <a:r>
              <a:rPr lang="ja-JP" altLang="en-US" sz="2700" dirty="0">
                <a:latin typeface="+mn-ea"/>
              </a:rPr>
              <a:t>　</a:t>
            </a:r>
            <a:r>
              <a:rPr lang="ja-JP" altLang="en-US" sz="2700" dirty="0" smtClean="0">
                <a:latin typeface="+mn-ea"/>
              </a:rPr>
              <a:t>３．参加者への依頼の仕方と役割分担</a:t>
            </a:r>
            <a:endParaRPr lang="en-US" altLang="ja-JP" sz="2700" dirty="0" smtClean="0">
              <a:latin typeface="+mn-ea"/>
            </a:endParaRPr>
          </a:p>
          <a:p>
            <a:pPr>
              <a:buFont typeface="Arial" pitchFamily="34" charset="0"/>
              <a:buNone/>
            </a:pPr>
            <a:endParaRPr lang="en-US" altLang="ja-JP" sz="2700" dirty="0">
              <a:latin typeface="+mn-ea"/>
            </a:endParaRPr>
          </a:p>
          <a:p>
            <a:pPr>
              <a:buFont typeface="Arial" pitchFamily="34" charset="0"/>
              <a:buNone/>
            </a:pPr>
            <a:r>
              <a:rPr lang="ja-JP" altLang="en-US" sz="2700" dirty="0" smtClean="0">
                <a:latin typeface="+mn-ea"/>
              </a:rPr>
              <a:t>　</a:t>
            </a:r>
            <a:r>
              <a:rPr lang="en-US" altLang="ja-JP" sz="2700" dirty="0" smtClean="0">
                <a:latin typeface="+mn-ea"/>
              </a:rPr>
              <a:t>※</a:t>
            </a:r>
            <a:r>
              <a:rPr lang="ja-JP" altLang="en-US" sz="2700" dirty="0" smtClean="0">
                <a:latin typeface="+mn-ea"/>
              </a:rPr>
              <a:t>発表はありません。</a:t>
            </a:r>
            <a:endParaRPr lang="en-US" altLang="ja-JP" sz="2700" dirty="0" smtClean="0">
              <a:latin typeface="+mn-ea"/>
            </a:endParaRPr>
          </a:p>
        </p:txBody>
      </p:sp>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21</a:t>
            </a:fld>
            <a:endParaRPr kumimoji="1" lang="ja-JP" altLang="en-US"/>
          </a:p>
        </p:txBody>
      </p:sp>
    </p:spTree>
    <p:extLst>
      <p:ext uri="{BB962C8B-B14F-4D97-AF65-F5344CB8AC3E}">
        <p14:creationId xmlns:p14="http://schemas.microsoft.com/office/powerpoint/2010/main" val="3244508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コンテンツ プレースホルダー 2"/>
          <p:cNvSpPr>
            <a:spLocks noGrp="1"/>
          </p:cNvSpPr>
          <p:nvPr>
            <p:ph idx="4294967295"/>
          </p:nvPr>
        </p:nvSpPr>
        <p:spPr>
          <a:xfrm>
            <a:off x="0" y="836712"/>
            <a:ext cx="9144000" cy="6021287"/>
          </a:xfrm>
        </p:spPr>
        <p:txBody>
          <a:bodyPr>
            <a:normAutofit/>
          </a:bodyPr>
          <a:lstStyle/>
          <a:p>
            <a:pPr marL="0" indent="0">
              <a:buFontTx/>
              <a:buNone/>
            </a:pPr>
            <a:r>
              <a:rPr lang="ja-JP" altLang="en-US" sz="2800" dirty="0" smtClean="0">
                <a:latin typeface="ＭＳ Ｐゴシック" pitchFamily="50" charset="-128"/>
              </a:rPr>
              <a:t>　事前準備①</a:t>
            </a:r>
            <a:endParaRPr lang="en-US" altLang="ja-JP" sz="2800" dirty="0" smtClean="0"/>
          </a:p>
          <a:p>
            <a:pPr marL="0" indent="0">
              <a:buFontTx/>
              <a:buNone/>
            </a:pPr>
            <a:r>
              <a:rPr lang="ja-JP" altLang="en-US" dirty="0" smtClean="0">
                <a:solidFill>
                  <a:srgbClr val="FF0000"/>
                </a:solidFill>
              </a:rPr>
              <a:t>　　</a:t>
            </a:r>
            <a:r>
              <a:rPr lang="ja-JP" altLang="en-US" sz="2800" dirty="0" smtClean="0"/>
              <a:t>・会議の内容を充実させ、効果的な地域ケア会議と</a:t>
            </a:r>
            <a:endParaRPr lang="en-US" altLang="ja-JP" sz="2800" dirty="0" smtClean="0"/>
          </a:p>
          <a:p>
            <a:pPr marL="0" indent="0">
              <a:buFontTx/>
              <a:buNone/>
            </a:pPr>
            <a:r>
              <a:rPr lang="ja-JP" altLang="en-US" sz="2800" dirty="0"/>
              <a:t>　</a:t>
            </a:r>
            <a:r>
              <a:rPr lang="ja-JP" altLang="en-US" sz="2800" dirty="0" smtClean="0"/>
              <a:t>　　するために、最適な参加メンバーを選ぶ。</a:t>
            </a:r>
          </a:p>
          <a:p>
            <a:pPr marL="0" indent="0">
              <a:buFontTx/>
              <a:buNone/>
            </a:pPr>
            <a:r>
              <a:rPr lang="ja-JP" altLang="en-US" sz="2800" dirty="0" smtClean="0"/>
              <a:t>　　　</a:t>
            </a:r>
            <a:r>
              <a:rPr lang="en-US" altLang="ja-JP" sz="2800" dirty="0" smtClean="0"/>
              <a:t>※</a:t>
            </a:r>
            <a:r>
              <a:rPr lang="ja-JP" altLang="en-US" sz="2800" dirty="0" smtClean="0"/>
              <a:t>　本人、家族の参加についても検討する。</a:t>
            </a:r>
            <a:endParaRPr lang="en-US" altLang="ja-JP" sz="2800" dirty="0" smtClean="0"/>
          </a:p>
          <a:p>
            <a:pPr marL="0" indent="0">
              <a:buFontTx/>
              <a:buNone/>
            </a:pPr>
            <a:r>
              <a:rPr lang="ja-JP" altLang="en-US" sz="2800" dirty="0"/>
              <a:t>　</a:t>
            </a:r>
            <a:r>
              <a:rPr lang="ja-JP" altLang="en-US" sz="2800" dirty="0" smtClean="0"/>
              <a:t>　・メンバーが参加しやすい日時や場所を設定する。</a:t>
            </a:r>
            <a:endParaRPr lang="en-US" altLang="ja-JP" sz="2800" dirty="0" smtClean="0"/>
          </a:p>
          <a:p>
            <a:pPr marL="0" indent="0">
              <a:buFontTx/>
              <a:buNone/>
            </a:pPr>
            <a:endParaRPr lang="en-US" altLang="ja-JP" sz="2800" dirty="0" smtClean="0"/>
          </a:p>
          <a:p>
            <a:pPr marL="0" indent="0">
              <a:buFontTx/>
              <a:buNone/>
            </a:pPr>
            <a:endParaRPr lang="en-US" altLang="ja-JP" sz="2800" dirty="0" smtClean="0"/>
          </a:p>
          <a:p>
            <a:pPr marL="0" indent="0">
              <a:buFontTx/>
              <a:buNone/>
            </a:pPr>
            <a:r>
              <a:rPr lang="ja-JP" altLang="en-US" sz="2800" dirty="0" smtClean="0"/>
              <a:t>　　</a:t>
            </a:r>
            <a:r>
              <a:rPr lang="en-US" altLang="ja-JP" sz="2800" dirty="0" smtClean="0"/>
              <a:t>【</a:t>
            </a:r>
            <a:r>
              <a:rPr lang="ja-JP" altLang="en-US" sz="2800" dirty="0" smtClean="0"/>
              <a:t>参加メンバーの参考例</a:t>
            </a:r>
            <a:r>
              <a:rPr lang="en-US" altLang="ja-JP" sz="2800" dirty="0" smtClean="0"/>
              <a:t>】</a:t>
            </a:r>
          </a:p>
          <a:p>
            <a:pPr marL="0" indent="0">
              <a:buFontTx/>
              <a:buNone/>
            </a:pPr>
            <a:r>
              <a:rPr lang="ja-JP" altLang="en-US" sz="2800" b="1" dirty="0"/>
              <a:t>　</a:t>
            </a:r>
            <a:r>
              <a:rPr lang="ja-JP" altLang="en-US" sz="2800" b="1" dirty="0" smtClean="0"/>
              <a:t>　　</a:t>
            </a:r>
            <a:r>
              <a:rPr lang="ja-JP" altLang="en-US" sz="2800" b="1" dirty="0" smtClean="0">
                <a:latin typeface="+mn-ea"/>
              </a:rPr>
              <a:t>　</a:t>
            </a:r>
            <a:r>
              <a:rPr lang="ja-JP" altLang="en-US" sz="2800" dirty="0" smtClean="0">
                <a:latin typeface="+mn-ea"/>
              </a:rPr>
              <a:t>本人、息子、民生委員、</a:t>
            </a:r>
            <a:r>
              <a:rPr lang="ja-JP" altLang="en-US" sz="2800" dirty="0">
                <a:latin typeface="+mn-ea"/>
              </a:rPr>
              <a:t>自治</a:t>
            </a:r>
            <a:r>
              <a:rPr lang="ja-JP" altLang="en-US" sz="2800" dirty="0" smtClean="0">
                <a:latin typeface="+mn-ea"/>
              </a:rPr>
              <a:t>会長、医療関係者</a:t>
            </a:r>
            <a:endParaRPr lang="en-US" altLang="ja-JP" sz="2800" dirty="0" smtClean="0">
              <a:latin typeface="+mn-ea"/>
            </a:endParaRPr>
          </a:p>
          <a:p>
            <a:pPr marL="0" indent="0">
              <a:buFontTx/>
              <a:buNone/>
            </a:pPr>
            <a:r>
              <a:rPr lang="ja-JP" altLang="en-US" sz="2800" dirty="0">
                <a:latin typeface="+mn-ea"/>
              </a:rPr>
              <a:t>　</a:t>
            </a:r>
            <a:r>
              <a:rPr lang="ja-JP" altLang="en-US" sz="2800" dirty="0" smtClean="0">
                <a:latin typeface="+mn-ea"/>
              </a:rPr>
              <a:t>　　　ケアマネジャー、サービス提供事業所</a:t>
            </a:r>
            <a:r>
              <a:rPr lang="ja-JP" altLang="en-US" sz="2800" dirty="0">
                <a:latin typeface="+mn-ea"/>
              </a:rPr>
              <a:t>　</a:t>
            </a:r>
            <a:r>
              <a:rPr lang="ja-JP" altLang="en-US" sz="2800" dirty="0" smtClean="0">
                <a:latin typeface="+mn-ea"/>
              </a:rPr>
              <a:t>など</a:t>
            </a:r>
            <a:endParaRPr lang="en-US" altLang="ja-JP" sz="2800" dirty="0" smtClean="0">
              <a:latin typeface="+mn-ea"/>
            </a:endParaRPr>
          </a:p>
          <a:p>
            <a:pPr marL="0" indent="0">
              <a:buFontTx/>
              <a:buNone/>
            </a:pPr>
            <a:endParaRPr lang="ja-JP" altLang="en-US" sz="2800" dirty="0" smtClean="0">
              <a:latin typeface="+mn-ea"/>
            </a:endParaRPr>
          </a:p>
        </p:txBody>
      </p:sp>
      <p:sp>
        <p:nvSpPr>
          <p:cNvPr id="3" name="タイトル 1"/>
          <p:cNvSpPr txBox="1">
            <a:spLocks/>
          </p:cNvSpPr>
          <p:nvPr/>
        </p:nvSpPr>
        <p:spPr>
          <a:xfrm>
            <a:off x="0" y="0"/>
            <a:ext cx="9144000" cy="62071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gradFill>
        </p:spPr>
        <p:txBody>
          <a:bodyPr anchor="ctr">
            <a:normAutofit/>
          </a:bodyPr>
          <a:lstStyle/>
          <a:p>
            <a:pPr algn="ctr">
              <a:defRPr/>
            </a:pPr>
            <a:r>
              <a:rPr lang="ja-JP" altLang="en-US" sz="3200" dirty="0" smtClean="0">
                <a:latin typeface="Calibri" pitchFamily="34" charset="0"/>
              </a:rPr>
              <a:t>演習</a:t>
            </a:r>
            <a:r>
              <a:rPr lang="en-US" altLang="ja-JP" sz="3200" dirty="0">
                <a:latin typeface="Calibri" pitchFamily="34" charset="0"/>
              </a:rPr>
              <a:t>Ⅳ</a:t>
            </a:r>
            <a:r>
              <a:rPr lang="ja-JP" altLang="en-US" sz="3200" dirty="0" smtClean="0">
                <a:latin typeface="Calibri" pitchFamily="34" charset="0"/>
              </a:rPr>
              <a:t>の解説　（</a:t>
            </a:r>
            <a:r>
              <a:rPr lang="en-US" altLang="ja-JP" sz="3200" u="sng" dirty="0" smtClean="0">
                <a:latin typeface="Calibri" pitchFamily="34" charset="0"/>
              </a:rPr>
              <a:t>10</a:t>
            </a:r>
            <a:r>
              <a:rPr lang="ja-JP" altLang="en-US" sz="3200" u="sng" dirty="0" smtClean="0">
                <a:latin typeface="Calibri" pitchFamily="34" charset="0"/>
              </a:rPr>
              <a:t>分</a:t>
            </a:r>
            <a:r>
              <a:rPr lang="ja-JP" altLang="en-US" sz="3200" dirty="0" smtClean="0">
                <a:latin typeface="Calibri" pitchFamily="34" charset="0"/>
              </a:rPr>
              <a:t>）</a:t>
            </a:r>
            <a:endParaRPr lang="en-US" altLang="ja-JP" sz="3200" dirty="0">
              <a:latin typeface="Calibri" pitchFamily="34" charset="0"/>
            </a:endParaRPr>
          </a:p>
        </p:txBody>
      </p:sp>
      <p:sp>
        <p:nvSpPr>
          <p:cNvPr id="2" name="スライド番号プレースホルダー 1"/>
          <p:cNvSpPr>
            <a:spLocks noGrp="1"/>
          </p:cNvSpPr>
          <p:nvPr>
            <p:ph type="sldNum" sz="quarter" idx="12"/>
          </p:nvPr>
        </p:nvSpPr>
        <p:spPr/>
        <p:txBody>
          <a:bodyPr/>
          <a:lstStyle/>
          <a:p>
            <a:fld id="{375A2D66-5E55-4595-860B-FB61B503EA08}" type="slidenum">
              <a:rPr kumimoji="1" lang="ja-JP" altLang="en-US" smtClean="0"/>
              <a:pPr/>
              <a:t>22</a:t>
            </a:fld>
            <a:endParaRPr kumimoji="1" lang="ja-JP" altLang="en-US"/>
          </a:p>
        </p:txBody>
      </p:sp>
    </p:spTree>
    <p:extLst>
      <p:ext uri="{BB962C8B-B14F-4D97-AF65-F5344CB8AC3E}">
        <p14:creationId xmlns:p14="http://schemas.microsoft.com/office/powerpoint/2010/main" val="36078056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コンテンツ プレースホルダー 2"/>
          <p:cNvSpPr>
            <a:spLocks noGrp="1"/>
          </p:cNvSpPr>
          <p:nvPr>
            <p:ph idx="4294967295"/>
          </p:nvPr>
        </p:nvSpPr>
        <p:spPr>
          <a:xfrm>
            <a:off x="0" y="0"/>
            <a:ext cx="9144000" cy="6858000"/>
          </a:xfrm>
        </p:spPr>
        <p:txBody>
          <a:bodyPr anchor="ctr">
            <a:normAutofit/>
          </a:bodyPr>
          <a:lstStyle/>
          <a:p>
            <a:pPr marL="0" indent="0">
              <a:spcBef>
                <a:spcPts val="600"/>
              </a:spcBef>
              <a:buFontTx/>
              <a:buNone/>
            </a:pPr>
            <a:r>
              <a:rPr lang="ja-JP" altLang="en-US" sz="3600" dirty="0" smtClean="0">
                <a:solidFill>
                  <a:srgbClr val="0070C0"/>
                </a:solidFill>
                <a:latin typeface="ＭＳ Ｐゴシック" pitchFamily="50" charset="-128"/>
              </a:rPr>
              <a:t>　</a:t>
            </a:r>
            <a:r>
              <a:rPr lang="ja-JP" altLang="en-US" sz="2800" dirty="0" smtClean="0">
                <a:latin typeface="ＭＳ Ｐゴシック" pitchFamily="50" charset="-128"/>
              </a:rPr>
              <a:t>事前準備②</a:t>
            </a:r>
            <a:endParaRPr lang="en-US" altLang="ja-JP" sz="2800" dirty="0" smtClean="0">
              <a:latin typeface="ＭＳ Ｐゴシック" pitchFamily="50" charset="-128"/>
            </a:endParaRPr>
          </a:p>
          <a:p>
            <a:pPr marL="0" indent="0">
              <a:spcBef>
                <a:spcPts val="600"/>
              </a:spcBef>
              <a:buFontTx/>
              <a:buNone/>
            </a:pPr>
            <a:r>
              <a:rPr lang="ja-JP" altLang="en-US" sz="2800" dirty="0" smtClean="0">
                <a:latin typeface="ＭＳ Ｐゴシック" pitchFamily="50" charset="-128"/>
              </a:rPr>
              <a:t>　　　</a:t>
            </a:r>
            <a:r>
              <a:rPr lang="ja-JP" altLang="en-US" sz="2800" dirty="0" smtClean="0"/>
              <a:t>・誰から誰に依頼するか、声掛けの順序等の配慮</a:t>
            </a:r>
            <a:endParaRPr lang="en-US" altLang="ja-JP" sz="2800" dirty="0" smtClean="0"/>
          </a:p>
          <a:p>
            <a:pPr marL="0" indent="0">
              <a:spcBef>
                <a:spcPts val="600"/>
              </a:spcBef>
              <a:buFontTx/>
              <a:buNone/>
            </a:pPr>
            <a:r>
              <a:rPr lang="ja-JP" altLang="en-US" dirty="0" smtClean="0"/>
              <a:t>　　　</a:t>
            </a:r>
            <a:r>
              <a:rPr lang="en-US" altLang="ja-JP" sz="2800" dirty="0" smtClean="0">
                <a:latin typeface="ＭＳ Ｐゴシック" pitchFamily="50" charset="-128"/>
              </a:rPr>
              <a:t>※</a:t>
            </a:r>
            <a:r>
              <a:rPr lang="ja-JP" altLang="en-US" sz="2800" dirty="0" smtClean="0">
                <a:latin typeface="ＭＳ Ｐゴシック" pitchFamily="50" charset="-128"/>
              </a:rPr>
              <a:t>　地域の権力構造、しくみ等地域のアセスメントを</a:t>
            </a:r>
            <a:endParaRPr lang="en-US" altLang="ja-JP" sz="2800" dirty="0" smtClean="0">
              <a:latin typeface="ＭＳ Ｐゴシック" pitchFamily="50" charset="-128"/>
            </a:endParaRPr>
          </a:p>
          <a:p>
            <a:pPr marL="0" indent="0">
              <a:spcBef>
                <a:spcPts val="600"/>
              </a:spcBef>
              <a:buFontTx/>
              <a:buNone/>
            </a:pPr>
            <a:r>
              <a:rPr lang="ja-JP" altLang="en-US" sz="2800" dirty="0" smtClean="0">
                <a:latin typeface="ＭＳ Ｐゴシック" pitchFamily="50" charset="-128"/>
              </a:rPr>
              <a:t>　　　　　しておくことも必要</a:t>
            </a:r>
            <a:endParaRPr lang="en-US" altLang="ja-JP" dirty="0" smtClean="0">
              <a:latin typeface="ＭＳ Ｐゴシック" pitchFamily="50" charset="-128"/>
            </a:endParaRPr>
          </a:p>
          <a:p>
            <a:pPr marL="0" indent="0">
              <a:spcBef>
                <a:spcPts val="600"/>
              </a:spcBef>
              <a:buFontTx/>
              <a:buNone/>
            </a:pPr>
            <a:r>
              <a:rPr lang="ja-JP" altLang="en-US" dirty="0" smtClean="0"/>
              <a:t>　　　・</a:t>
            </a:r>
            <a:r>
              <a:rPr lang="ja-JP" altLang="en-US" sz="2800" dirty="0" smtClean="0"/>
              <a:t>会議の目的と何故あなたに参加を依頼したかを</a:t>
            </a:r>
            <a:endParaRPr lang="en-US" altLang="ja-JP" sz="2800" dirty="0" smtClean="0"/>
          </a:p>
          <a:p>
            <a:pPr marL="0" indent="0">
              <a:spcBef>
                <a:spcPts val="600"/>
              </a:spcBef>
              <a:buFontTx/>
              <a:buNone/>
            </a:pPr>
            <a:r>
              <a:rPr lang="ja-JP" altLang="en-US" sz="2800" dirty="0"/>
              <a:t>　</a:t>
            </a:r>
            <a:r>
              <a:rPr lang="ja-JP" altLang="en-US" sz="2800" dirty="0" smtClean="0"/>
              <a:t>　　　明確に伝える。</a:t>
            </a:r>
            <a:endParaRPr lang="en-US" altLang="ja-JP" sz="2800" dirty="0" smtClean="0"/>
          </a:p>
          <a:p>
            <a:pPr marL="0" indent="0">
              <a:spcBef>
                <a:spcPts val="600"/>
              </a:spcBef>
              <a:buFontTx/>
              <a:buNone/>
            </a:pPr>
            <a:endParaRPr lang="en-US" altLang="ja-JP" sz="2800" dirty="0" smtClean="0"/>
          </a:p>
          <a:p>
            <a:pPr marL="0" indent="0">
              <a:spcBef>
                <a:spcPts val="600"/>
              </a:spcBef>
              <a:buFontTx/>
              <a:buNone/>
            </a:pPr>
            <a:r>
              <a:rPr lang="ja-JP" altLang="en-US" sz="2800" dirty="0" smtClean="0"/>
              <a:t>　　</a:t>
            </a:r>
            <a:r>
              <a:rPr lang="en-US" altLang="ja-JP" sz="2800" dirty="0" smtClean="0"/>
              <a:t>【</a:t>
            </a:r>
            <a:r>
              <a:rPr lang="ja-JP" altLang="en-US" sz="2800" dirty="0" smtClean="0"/>
              <a:t>参加依頼の効果</a:t>
            </a:r>
            <a:r>
              <a:rPr lang="en-US" altLang="ja-JP" sz="2800" dirty="0" smtClean="0"/>
              <a:t>】</a:t>
            </a:r>
          </a:p>
          <a:p>
            <a:pPr marL="0" indent="0">
              <a:spcBef>
                <a:spcPts val="600"/>
              </a:spcBef>
              <a:buFontTx/>
              <a:buNone/>
            </a:pPr>
            <a:r>
              <a:rPr lang="ja-JP" altLang="en-US" sz="2800" dirty="0" smtClean="0"/>
              <a:t>　　　①　参加の動機づけと一定の役割確認ができる。</a:t>
            </a:r>
            <a:endParaRPr lang="en-US" altLang="ja-JP" sz="2800" dirty="0" smtClean="0"/>
          </a:p>
          <a:p>
            <a:pPr marL="0" indent="0">
              <a:spcBef>
                <a:spcPts val="600"/>
              </a:spcBef>
              <a:buFontTx/>
              <a:buNone/>
            </a:pPr>
            <a:r>
              <a:rPr lang="ja-JP" altLang="en-US" sz="2800" dirty="0" smtClean="0"/>
              <a:t>　　　②　参加の呼びかけで、仮に参加の約束が得られ</a:t>
            </a:r>
            <a:endParaRPr lang="en-US" altLang="ja-JP" sz="2800" dirty="0" smtClean="0"/>
          </a:p>
          <a:p>
            <a:pPr marL="0" indent="0">
              <a:spcBef>
                <a:spcPts val="600"/>
              </a:spcBef>
              <a:buFontTx/>
              <a:buNone/>
            </a:pPr>
            <a:r>
              <a:rPr lang="ja-JP" altLang="en-US" sz="2800" dirty="0"/>
              <a:t>　</a:t>
            </a:r>
            <a:r>
              <a:rPr lang="ja-JP" altLang="en-US" sz="2800" dirty="0" smtClean="0"/>
              <a:t>　　　　なくてもつながりができ、更なる情報収集やアセ</a:t>
            </a:r>
            <a:endParaRPr lang="en-US" altLang="ja-JP" sz="2800" dirty="0" smtClean="0"/>
          </a:p>
          <a:p>
            <a:pPr marL="0" indent="0">
              <a:spcBef>
                <a:spcPts val="600"/>
              </a:spcBef>
              <a:buFontTx/>
              <a:buNone/>
            </a:pPr>
            <a:r>
              <a:rPr lang="ja-JP" altLang="en-US" sz="2800" dirty="0"/>
              <a:t>　</a:t>
            </a:r>
            <a:r>
              <a:rPr lang="ja-JP" altLang="en-US" sz="2800" dirty="0" smtClean="0"/>
              <a:t>　　　　スメントが</a:t>
            </a:r>
            <a:r>
              <a:rPr lang="ja-JP" altLang="en-US" sz="2800" dirty="0"/>
              <a:t>可能</a:t>
            </a:r>
            <a:r>
              <a:rPr lang="ja-JP" altLang="en-US" sz="2800" dirty="0" smtClean="0"/>
              <a:t>と</a:t>
            </a:r>
            <a:r>
              <a:rPr lang="ja-JP" altLang="en-US" sz="2800" dirty="0"/>
              <a:t>なる</a:t>
            </a:r>
            <a:r>
              <a:rPr lang="ja-JP" altLang="en-US" sz="2800" dirty="0" smtClean="0"/>
              <a:t>。</a:t>
            </a:r>
            <a:endParaRPr lang="en-US" altLang="ja-JP" sz="2800" dirty="0" smtClean="0"/>
          </a:p>
        </p:txBody>
      </p:sp>
      <p:sp>
        <p:nvSpPr>
          <p:cNvPr id="2" name="スライド番号プレースホルダー 1"/>
          <p:cNvSpPr>
            <a:spLocks noGrp="1"/>
          </p:cNvSpPr>
          <p:nvPr>
            <p:ph type="sldNum" sz="quarter" idx="12"/>
          </p:nvPr>
        </p:nvSpPr>
        <p:spPr/>
        <p:txBody>
          <a:bodyPr/>
          <a:lstStyle/>
          <a:p>
            <a:fld id="{375A2D66-5E55-4595-860B-FB61B503EA08}" type="slidenum">
              <a:rPr kumimoji="1" lang="ja-JP" altLang="en-US" smtClean="0"/>
              <a:pPr/>
              <a:t>23</a:t>
            </a:fld>
            <a:endParaRPr kumimoji="1" lang="ja-JP" altLang="en-US"/>
          </a:p>
        </p:txBody>
      </p:sp>
    </p:spTree>
    <p:extLst>
      <p:ext uri="{BB962C8B-B14F-4D97-AF65-F5344CB8AC3E}">
        <p14:creationId xmlns:p14="http://schemas.microsoft.com/office/powerpoint/2010/main" val="2327576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p:cNvSpPr txBox="1">
            <a:spLocks/>
          </p:cNvSpPr>
          <p:nvPr/>
        </p:nvSpPr>
        <p:spPr>
          <a:xfrm>
            <a:off x="0" y="116632"/>
            <a:ext cx="9144000" cy="6624735"/>
          </a:xfrm>
          <a:prstGeom prst="rect">
            <a:avLst/>
          </a:prstGeom>
        </p:spPr>
        <p:txBody>
          <a:bodyPr vert="horz" lIns="91440" tIns="45720" rIns="91440" bIns="45720" rtlCol="0" anchor="ctr">
            <a:normAutofit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Tx/>
              <a:buNone/>
            </a:pPr>
            <a:r>
              <a:rPr lang="ja-JP" altLang="en-US" dirty="0"/>
              <a:t>　</a:t>
            </a:r>
            <a:r>
              <a:rPr lang="ja-JP" altLang="en-US" sz="2800" dirty="0" smtClean="0"/>
              <a:t>事前準備③</a:t>
            </a:r>
            <a:endParaRPr lang="en-US" altLang="ja-JP" sz="2800" dirty="0" smtClean="0"/>
          </a:p>
          <a:p>
            <a:pPr marL="0" indent="0">
              <a:buFontTx/>
              <a:buNone/>
            </a:pPr>
            <a:r>
              <a:rPr lang="ja-JP" altLang="en-US" sz="2800" dirty="0"/>
              <a:t>　</a:t>
            </a:r>
            <a:r>
              <a:rPr lang="ja-JP" altLang="en-US" sz="2800" dirty="0" smtClean="0"/>
              <a:t>　・参加メンバーに合わせて日時や場所を設定する。</a:t>
            </a:r>
            <a:endParaRPr lang="en-US" altLang="ja-JP" sz="2800" dirty="0" smtClean="0"/>
          </a:p>
          <a:p>
            <a:pPr marL="0" indent="0">
              <a:buFontTx/>
              <a:buNone/>
            </a:pPr>
            <a:r>
              <a:rPr lang="ja-JP" altLang="en-US" sz="2800" dirty="0"/>
              <a:t>　</a:t>
            </a:r>
            <a:r>
              <a:rPr lang="ja-JP" altLang="en-US" sz="2800" dirty="0" smtClean="0"/>
              <a:t>　　　　日中か時間外か、行政機関かケース宅かなど</a:t>
            </a:r>
            <a:endParaRPr lang="en-US" altLang="ja-JP" sz="2800" dirty="0" smtClean="0"/>
          </a:p>
          <a:p>
            <a:pPr marL="0" indent="0">
              <a:buFontTx/>
              <a:buNone/>
            </a:pPr>
            <a:r>
              <a:rPr lang="ja-JP" altLang="en-US" sz="2800" dirty="0"/>
              <a:t>　</a:t>
            </a:r>
            <a:r>
              <a:rPr lang="ja-JP" altLang="en-US" sz="2800" dirty="0" smtClean="0"/>
              <a:t>　・会議が効果的に運営されるよう、また、ネットワーク</a:t>
            </a:r>
            <a:endParaRPr lang="en-US" altLang="ja-JP" sz="2800" dirty="0" smtClean="0"/>
          </a:p>
          <a:p>
            <a:pPr marL="0" indent="0">
              <a:buFontTx/>
              <a:buNone/>
            </a:pPr>
            <a:r>
              <a:rPr lang="ja-JP" altLang="en-US" sz="2800" dirty="0"/>
              <a:t>　</a:t>
            </a:r>
            <a:r>
              <a:rPr lang="ja-JP" altLang="en-US" sz="2800" dirty="0" smtClean="0"/>
              <a:t>　　形成が促進されるよう準備をする。</a:t>
            </a:r>
            <a:endParaRPr lang="en-US" altLang="ja-JP" sz="2800" dirty="0" smtClean="0"/>
          </a:p>
          <a:p>
            <a:pPr marL="0" indent="0">
              <a:buFontTx/>
              <a:buNone/>
            </a:pPr>
            <a:r>
              <a:rPr lang="ja-JP" altLang="en-US" sz="2800" dirty="0"/>
              <a:t>　</a:t>
            </a:r>
            <a:r>
              <a:rPr lang="ja-JP" altLang="en-US" sz="2800" dirty="0" smtClean="0"/>
              <a:t>　　　　</a:t>
            </a:r>
            <a:r>
              <a:rPr lang="ja-JP" altLang="en-US" sz="2800" dirty="0" smtClean="0">
                <a:latin typeface="ＭＳ Ｐゴシック" pitchFamily="50" charset="-128"/>
              </a:rPr>
              <a:t>会議のプログラム</a:t>
            </a:r>
          </a:p>
          <a:p>
            <a:pPr marL="0" indent="0">
              <a:buFontTx/>
              <a:buNone/>
            </a:pPr>
            <a:r>
              <a:rPr lang="ja-JP" altLang="en-US" sz="2800" dirty="0" smtClean="0">
                <a:latin typeface="ＭＳ Ｐゴシック" pitchFamily="50" charset="-128"/>
              </a:rPr>
              <a:t>　　　　　司会や記録など役割</a:t>
            </a:r>
            <a:endParaRPr lang="en-US" altLang="ja-JP" sz="2800" dirty="0" smtClean="0">
              <a:latin typeface="ＭＳ Ｐゴシック" pitchFamily="50" charset="-128"/>
            </a:endParaRPr>
          </a:p>
          <a:p>
            <a:pPr marL="0" indent="0">
              <a:buFontTx/>
              <a:buNone/>
            </a:pPr>
            <a:r>
              <a:rPr lang="ja-JP" altLang="en-US" sz="2800" dirty="0" smtClean="0">
                <a:latin typeface="ＭＳ Ｐゴシック" pitchFamily="50" charset="-128"/>
              </a:rPr>
              <a:t>　　　　　資料の用意、ホワイトボードの用意</a:t>
            </a:r>
            <a:endParaRPr lang="en-US" altLang="ja-JP" sz="2800" dirty="0" smtClean="0">
              <a:latin typeface="ＭＳ Ｐゴシック" pitchFamily="50" charset="-128"/>
            </a:endParaRPr>
          </a:p>
          <a:p>
            <a:pPr marL="0" indent="0">
              <a:buFontTx/>
              <a:buNone/>
            </a:pPr>
            <a:r>
              <a:rPr lang="ja-JP" altLang="en-US" sz="2800" dirty="0" smtClean="0">
                <a:latin typeface="ＭＳ Ｐゴシック" pitchFamily="50" charset="-128"/>
              </a:rPr>
              <a:t>　　　　　座り方、お茶、アイスブレイク・・・等</a:t>
            </a:r>
            <a:endParaRPr lang="en-US" altLang="ja-JP" sz="2800" dirty="0" smtClean="0">
              <a:latin typeface="ＭＳ Ｐゴシック" pitchFamily="50" charset="-128"/>
            </a:endParaRPr>
          </a:p>
          <a:p>
            <a:pPr marL="0" indent="0">
              <a:buFontTx/>
              <a:buNone/>
            </a:pPr>
            <a:r>
              <a:rPr lang="ja-JP" altLang="en-US" sz="2800" dirty="0">
                <a:latin typeface="ＭＳ Ｐゴシック" pitchFamily="50" charset="-128"/>
              </a:rPr>
              <a:t>　</a:t>
            </a:r>
            <a:r>
              <a:rPr lang="ja-JP" altLang="en-US" sz="2800" dirty="0" smtClean="0">
                <a:latin typeface="ＭＳ Ｐゴシック" pitchFamily="50" charset="-128"/>
              </a:rPr>
              <a:t>　・会議のゴールを決める</a:t>
            </a:r>
            <a:endParaRPr lang="en-US" altLang="ja-JP" sz="2800" dirty="0" smtClean="0">
              <a:latin typeface="ＭＳ Ｐゴシック" pitchFamily="50" charset="-128"/>
            </a:endParaRPr>
          </a:p>
          <a:p>
            <a:pPr marL="0" indent="0">
              <a:buFontTx/>
              <a:buNone/>
            </a:pPr>
            <a:r>
              <a:rPr lang="ja-JP" altLang="en-US" sz="2800" dirty="0">
                <a:latin typeface="ＭＳ Ｐゴシック" pitchFamily="50" charset="-128"/>
              </a:rPr>
              <a:t>　</a:t>
            </a:r>
            <a:r>
              <a:rPr lang="ja-JP" altLang="en-US" sz="2800" dirty="0" smtClean="0">
                <a:latin typeface="ＭＳ Ｐゴシック" pitchFamily="50" charset="-128"/>
              </a:rPr>
              <a:t>　　　　一度の会議ですべての課題が解決できるわけ　</a:t>
            </a:r>
            <a:endParaRPr lang="en-US" altLang="ja-JP" sz="2800" dirty="0" smtClean="0">
              <a:latin typeface="ＭＳ Ｐゴシック" pitchFamily="50" charset="-128"/>
            </a:endParaRPr>
          </a:p>
          <a:p>
            <a:pPr marL="0" indent="0">
              <a:buFontTx/>
              <a:buNone/>
            </a:pPr>
            <a:r>
              <a:rPr lang="ja-JP" altLang="en-US" sz="2800" dirty="0">
                <a:latin typeface="ＭＳ Ｐゴシック" pitchFamily="50" charset="-128"/>
              </a:rPr>
              <a:t>　</a:t>
            </a:r>
            <a:r>
              <a:rPr lang="ja-JP" altLang="en-US" sz="2800" dirty="0" smtClean="0">
                <a:latin typeface="ＭＳ Ｐゴシック" pitchFamily="50" charset="-128"/>
              </a:rPr>
              <a:t>　　　　ではないため、</a:t>
            </a:r>
            <a:r>
              <a:rPr lang="en-US" altLang="ja-JP" sz="2800" dirty="0" smtClean="0">
                <a:latin typeface="ＭＳ Ｐゴシック" pitchFamily="50" charset="-128"/>
              </a:rPr>
              <a:t>2</a:t>
            </a:r>
            <a:r>
              <a:rPr lang="ja-JP" altLang="en-US" sz="2800" dirty="0" smtClean="0">
                <a:latin typeface="ＭＳ Ｐゴシック" pitchFamily="50" charset="-128"/>
              </a:rPr>
              <a:t>回目以降の会議や他の支援方法</a:t>
            </a:r>
            <a:endParaRPr lang="en-US" altLang="ja-JP" sz="2800" dirty="0" smtClean="0">
              <a:latin typeface="ＭＳ Ｐゴシック" pitchFamily="50" charset="-128"/>
            </a:endParaRPr>
          </a:p>
          <a:p>
            <a:pPr marL="0" indent="0">
              <a:buFontTx/>
              <a:buNone/>
            </a:pPr>
            <a:r>
              <a:rPr lang="ja-JP" altLang="en-US" sz="2800" dirty="0">
                <a:latin typeface="ＭＳ Ｐゴシック" pitchFamily="50" charset="-128"/>
              </a:rPr>
              <a:t>　</a:t>
            </a:r>
            <a:r>
              <a:rPr lang="ja-JP" altLang="en-US" sz="2800" dirty="0" smtClean="0">
                <a:latin typeface="ＭＳ Ｐゴシック" pitchFamily="50" charset="-128"/>
              </a:rPr>
              <a:t>　　　　と組み合わせながら解決に向かう。</a:t>
            </a:r>
            <a:endParaRPr lang="en-US" altLang="ja-JP" sz="2800" dirty="0" smtClean="0">
              <a:latin typeface="ＭＳ Ｐゴシック" pitchFamily="50" charset="-128"/>
            </a:endParaRPr>
          </a:p>
        </p:txBody>
      </p:sp>
      <p:sp>
        <p:nvSpPr>
          <p:cNvPr id="2" name="スライド番号プレースホルダー 1"/>
          <p:cNvSpPr>
            <a:spLocks noGrp="1"/>
          </p:cNvSpPr>
          <p:nvPr>
            <p:ph type="sldNum" sz="quarter" idx="12"/>
          </p:nvPr>
        </p:nvSpPr>
        <p:spPr/>
        <p:txBody>
          <a:bodyPr/>
          <a:lstStyle/>
          <a:p>
            <a:fld id="{375A2D66-5E55-4595-860B-FB61B503EA08}" type="slidenum">
              <a:rPr kumimoji="1" lang="ja-JP" altLang="en-US" smtClean="0"/>
              <a:pPr/>
              <a:t>24</a:t>
            </a:fld>
            <a:endParaRPr kumimoji="1" lang="ja-JP" altLang="en-US"/>
          </a:p>
        </p:txBody>
      </p:sp>
    </p:spTree>
    <p:extLst>
      <p:ext uri="{BB962C8B-B14F-4D97-AF65-F5344CB8AC3E}">
        <p14:creationId xmlns:p14="http://schemas.microsoft.com/office/powerpoint/2010/main" val="23134148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620688"/>
            <a:ext cx="8229600" cy="1143000"/>
          </a:xfrm>
        </p:spPr>
        <p:txBody>
          <a:bodyPr>
            <a:normAutofit/>
          </a:bodyPr>
          <a:lstStyle/>
          <a:p>
            <a:r>
              <a:rPr kumimoji="1" lang="en-US" altLang="ja-JP" sz="4800" dirty="0" smtClean="0">
                <a:solidFill>
                  <a:srgbClr val="002060"/>
                </a:solidFill>
              </a:rPr>
              <a:t>DVD</a:t>
            </a:r>
            <a:r>
              <a:rPr kumimoji="1" lang="ja-JP" altLang="en-US" sz="4800" dirty="0" smtClean="0">
                <a:solidFill>
                  <a:srgbClr val="002060"/>
                </a:solidFill>
              </a:rPr>
              <a:t>視聴</a:t>
            </a:r>
            <a:r>
              <a:rPr kumimoji="1" lang="ja-JP" altLang="en-US" dirty="0" smtClean="0"/>
              <a:t>　</a:t>
            </a:r>
            <a:r>
              <a:rPr kumimoji="1" lang="ja-JP" altLang="en-US" sz="3100" dirty="0" smtClean="0"/>
              <a:t>（１３：３０～１４：００　</a:t>
            </a:r>
            <a:r>
              <a:rPr kumimoji="1" lang="ja-JP" altLang="en-US" sz="3100" u="sng" dirty="0" smtClean="0"/>
              <a:t>３０</a:t>
            </a:r>
            <a:r>
              <a:rPr lang="ja-JP" altLang="en-US" sz="3100" u="sng" dirty="0" smtClean="0"/>
              <a:t>分程度</a:t>
            </a:r>
            <a:r>
              <a:rPr kumimoji="1" lang="ja-JP" altLang="en-US" sz="3100" dirty="0" smtClean="0"/>
              <a:t>）</a:t>
            </a:r>
            <a:endParaRPr kumimoji="1" lang="ja-JP" altLang="en-US" sz="3100" dirty="0"/>
          </a:p>
        </p:txBody>
      </p:sp>
      <p:sp>
        <p:nvSpPr>
          <p:cNvPr id="3" name="コンテンツ プレースホルダー 2"/>
          <p:cNvSpPr>
            <a:spLocks noGrp="1"/>
          </p:cNvSpPr>
          <p:nvPr>
            <p:ph idx="1"/>
          </p:nvPr>
        </p:nvSpPr>
        <p:spPr>
          <a:xfrm>
            <a:off x="467544" y="1988840"/>
            <a:ext cx="8229600" cy="3600400"/>
          </a:xfrm>
        </p:spPr>
        <p:txBody>
          <a:bodyPr/>
          <a:lstStyle/>
          <a:p>
            <a:r>
              <a:rPr lang="ja-JP" altLang="ja-JP" sz="2800" dirty="0"/>
              <a:t>これまでの演習と照らし合わせ、事例の選定</a:t>
            </a:r>
            <a:r>
              <a:rPr lang="ja-JP" altLang="ja-JP" sz="2800" dirty="0" smtClean="0"/>
              <a:t>から</a:t>
            </a:r>
            <a:endParaRPr lang="en-US" altLang="ja-JP" sz="2800" dirty="0" smtClean="0"/>
          </a:p>
          <a:p>
            <a:pPr marL="0" indent="0">
              <a:buNone/>
            </a:pPr>
            <a:r>
              <a:rPr lang="ja-JP" altLang="en-US" sz="2800" dirty="0"/>
              <a:t>　</a:t>
            </a:r>
            <a:r>
              <a:rPr lang="ja-JP" altLang="ja-JP" sz="2800" dirty="0" smtClean="0"/>
              <a:t>実施</a:t>
            </a:r>
            <a:r>
              <a:rPr lang="ja-JP" altLang="ja-JP" sz="2800" dirty="0"/>
              <a:t>までの流れを</a:t>
            </a:r>
            <a:r>
              <a:rPr lang="ja-JP" altLang="ja-JP" sz="2800" dirty="0" smtClean="0"/>
              <a:t>確認</a:t>
            </a:r>
            <a:r>
              <a:rPr lang="ja-JP" altLang="en-US" sz="2800" dirty="0" smtClean="0"/>
              <a:t>する。</a:t>
            </a:r>
            <a:endParaRPr lang="ja-JP" altLang="ja-JP" sz="2800" dirty="0"/>
          </a:p>
          <a:p>
            <a:endParaRPr lang="en-US" altLang="ja-JP" sz="2800" dirty="0" smtClean="0"/>
          </a:p>
          <a:p>
            <a:r>
              <a:rPr lang="ja-JP" altLang="ja-JP" sz="2800" dirty="0" smtClean="0"/>
              <a:t>個別</a:t>
            </a:r>
            <a:r>
              <a:rPr lang="ja-JP" altLang="ja-JP" sz="2800" dirty="0"/>
              <a:t>課題から地域課題への転換と、上位レベル</a:t>
            </a:r>
            <a:r>
              <a:rPr lang="ja-JP" altLang="ja-JP" sz="2800" dirty="0" smtClean="0"/>
              <a:t>の</a:t>
            </a:r>
            <a:endParaRPr lang="en-US" altLang="ja-JP" sz="2800" dirty="0" smtClean="0"/>
          </a:p>
          <a:p>
            <a:pPr marL="0" indent="0">
              <a:buNone/>
            </a:pPr>
            <a:r>
              <a:rPr lang="ja-JP" altLang="en-US" sz="2800" dirty="0"/>
              <a:t>　</a:t>
            </a:r>
            <a:r>
              <a:rPr lang="ja-JP" altLang="ja-JP" sz="2800" dirty="0" smtClean="0"/>
              <a:t>会議</a:t>
            </a:r>
            <a:r>
              <a:rPr lang="ja-JP" altLang="ja-JP" sz="2800" dirty="0"/>
              <a:t>にあげていくプロセスを</a:t>
            </a:r>
            <a:r>
              <a:rPr lang="ja-JP" altLang="ja-JP" sz="2800" dirty="0" smtClean="0"/>
              <a:t>確認</a:t>
            </a:r>
            <a:r>
              <a:rPr lang="ja-JP" altLang="en-US" sz="2800" dirty="0" smtClean="0"/>
              <a:t>する。</a:t>
            </a:r>
            <a:endParaRPr lang="ja-JP" altLang="ja-JP" sz="2800" dirty="0"/>
          </a:p>
          <a:p>
            <a:endParaRPr kumimoji="1" lang="ja-JP" altLang="en-US" dirty="0"/>
          </a:p>
        </p:txBody>
      </p:sp>
      <p:sp>
        <p:nvSpPr>
          <p:cNvPr id="4" name="正方形/長方形 3"/>
          <p:cNvSpPr/>
          <p:nvPr/>
        </p:nvSpPr>
        <p:spPr>
          <a:xfrm>
            <a:off x="323528" y="5301208"/>
            <a:ext cx="8424936" cy="1152128"/>
          </a:xfrm>
          <a:prstGeom prst="rect">
            <a:avLst/>
          </a:prstGeom>
          <a:solidFill>
            <a:srgbClr val="FFFF6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rgbClr val="002060"/>
                </a:solidFill>
              </a:rPr>
              <a:t>※DVD</a:t>
            </a:r>
            <a:r>
              <a:rPr kumimoji="1" lang="ja-JP" altLang="en-US" sz="2800" dirty="0" smtClean="0">
                <a:solidFill>
                  <a:srgbClr val="002060"/>
                </a:solidFill>
              </a:rPr>
              <a:t>中の解説スライドは、テキストに掲載しています。</a:t>
            </a:r>
            <a:endParaRPr kumimoji="1" lang="ja-JP" altLang="en-US" sz="2800" dirty="0">
              <a:solidFill>
                <a:srgbClr val="002060"/>
              </a:solidFill>
            </a:endParaRPr>
          </a:p>
        </p:txBody>
      </p:sp>
      <p:sp>
        <p:nvSpPr>
          <p:cNvPr id="5" name="スライド番号プレースホルダー 4"/>
          <p:cNvSpPr>
            <a:spLocks noGrp="1"/>
          </p:cNvSpPr>
          <p:nvPr>
            <p:ph type="sldNum" sz="quarter" idx="12"/>
          </p:nvPr>
        </p:nvSpPr>
        <p:spPr/>
        <p:txBody>
          <a:bodyPr/>
          <a:lstStyle/>
          <a:p>
            <a:fld id="{375A2D66-5E55-4595-860B-FB61B503EA08}" type="slidenum">
              <a:rPr kumimoji="1" lang="ja-JP" altLang="en-US" smtClean="0"/>
              <a:pPr/>
              <a:t>25</a:t>
            </a:fld>
            <a:endParaRPr kumimoji="1" lang="ja-JP" altLang="en-US" dirty="0"/>
          </a:p>
        </p:txBody>
      </p:sp>
    </p:spTree>
    <p:extLst>
      <p:ext uri="{BB962C8B-B14F-4D97-AF65-F5344CB8AC3E}">
        <p14:creationId xmlns:p14="http://schemas.microsoft.com/office/powerpoint/2010/main" val="35753641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664779" y="2220698"/>
            <a:ext cx="7709964" cy="1480457"/>
          </a:xfrm>
          <a:noFill/>
        </p:spPr>
        <p:txBody>
          <a:bodyPr>
            <a:normAutofit/>
          </a:bodyPr>
          <a:lstStyle/>
          <a:p>
            <a:r>
              <a:rPr kumimoji="1" lang="ja-JP" altLang="en-US" sz="4800" dirty="0" smtClean="0">
                <a:latin typeface="+mn-ea"/>
                <a:ea typeface="+mn-ea"/>
              </a:rPr>
              <a:t>地域ケア会議</a:t>
            </a:r>
            <a:r>
              <a:rPr kumimoji="1" lang="en-US" altLang="ja-JP" sz="4800" dirty="0" smtClean="0">
                <a:latin typeface="+mn-ea"/>
                <a:ea typeface="+mn-ea"/>
              </a:rPr>
              <a:t/>
            </a:r>
            <a:br>
              <a:rPr kumimoji="1" lang="en-US" altLang="ja-JP" sz="4800" dirty="0" smtClean="0">
                <a:latin typeface="+mn-ea"/>
                <a:ea typeface="+mn-ea"/>
              </a:rPr>
            </a:br>
            <a:r>
              <a:rPr kumimoji="1" lang="ja-JP" altLang="en-US" sz="4800" dirty="0" smtClean="0">
                <a:latin typeface="+mn-ea"/>
                <a:ea typeface="+mn-ea"/>
              </a:rPr>
              <a:t>運営に係る実務者</a:t>
            </a:r>
            <a:r>
              <a:rPr lang="ja-JP" altLang="en-US" sz="4800" dirty="0" smtClean="0">
                <a:latin typeface="+mn-ea"/>
                <a:ea typeface="+mn-ea"/>
              </a:rPr>
              <a:t>研修</a:t>
            </a:r>
            <a:endParaRPr kumimoji="1" lang="ja-JP" altLang="en-US" sz="4800" dirty="0">
              <a:latin typeface="+mn-ea"/>
              <a:ea typeface="+mn-ea"/>
            </a:endParaRPr>
          </a:p>
        </p:txBody>
      </p:sp>
      <p:sp>
        <p:nvSpPr>
          <p:cNvPr id="3" name="サブタイトル 2"/>
          <p:cNvSpPr>
            <a:spLocks noGrp="1"/>
          </p:cNvSpPr>
          <p:nvPr>
            <p:ph type="subTitle" idx="1"/>
          </p:nvPr>
        </p:nvSpPr>
        <p:spPr>
          <a:xfrm>
            <a:off x="1111469" y="4870284"/>
            <a:ext cx="6858000" cy="1655762"/>
          </a:xfrm>
        </p:spPr>
        <p:txBody>
          <a:bodyPr/>
          <a:lstStyle/>
          <a:p>
            <a:r>
              <a:rPr kumimoji="1" lang="ja-JP" altLang="en-US" b="1" dirty="0" smtClean="0">
                <a:latin typeface="+mn-ea"/>
              </a:rPr>
              <a:t>演習用</a:t>
            </a:r>
            <a:r>
              <a:rPr kumimoji="1" lang="en-US" altLang="ja-JP" b="1" smtClean="0">
                <a:latin typeface="+mn-ea"/>
              </a:rPr>
              <a:t>DVD</a:t>
            </a:r>
          </a:p>
          <a:p>
            <a:r>
              <a:rPr lang="ja-JP" altLang="en-US" b="1" smtClean="0">
                <a:latin typeface="+mn-ea"/>
              </a:rPr>
              <a:t>平成</a:t>
            </a:r>
            <a:r>
              <a:rPr lang="ja-JP" altLang="en-US" b="1" dirty="0" smtClean="0">
                <a:latin typeface="+mn-ea"/>
              </a:rPr>
              <a:t>２５年度</a:t>
            </a:r>
            <a:endParaRPr kumimoji="1" lang="ja-JP" altLang="en-US" b="1" dirty="0">
              <a:latin typeface="+mn-ea"/>
            </a:endParaRPr>
          </a:p>
        </p:txBody>
      </p:sp>
      <p:pic>
        <p:nvPicPr>
          <p:cNvPr id="4" name="Picture 2" descr="報道発表資料psdのコピー2"/>
          <p:cNvPicPr>
            <a:picLocks noChangeAspect="1" noChangeArrowheads="1"/>
          </p:cNvPicPr>
          <p:nvPr/>
        </p:nvPicPr>
        <p:blipFill>
          <a:blip r:embed="rId2" cstate="print"/>
          <a:srcRect/>
          <a:stretch>
            <a:fillRect/>
          </a:stretch>
        </p:blipFill>
        <p:spPr bwMode="auto">
          <a:xfrm>
            <a:off x="438260" y="476473"/>
            <a:ext cx="2231367" cy="637533"/>
          </a:xfrm>
          <a:prstGeom prst="rect">
            <a:avLst/>
          </a:prstGeom>
          <a:noFill/>
        </p:spPr>
      </p:pic>
      <p:sp>
        <p:nvSpPr>
          <p:cNvPr id="8"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26</a:t>
            </a:fld>
            <a:endParaRPr kumimoji="1" lang="ja-JP" altLang="en-US" dirty="0"/>
          </a:p>
        </p:txBody>
      </p:sp>
    </p:spTree>
    <p:extLst>
      <p:ext uri="{BB962C8B-B14F-4D97-AF65-F5344CB8AC3E}">
        <p14:creationId xmlns:p14="http://schemas.microsoft.com/office/powerpoint/2010/main" val="3364035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pattFill prst="pct50">
          <a:fgClr>
            <a:schemeClr val="accent6">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 y="0"/>
            <a:ext cx="3483429" cy="984701"/>
          </a:xfrm>
          <a:noFill/>
        </p:spPr>
        <p:txBody>
          <a:bodyPr>
            <a:normAutofit/>
          </a:bodyPr>
          <a:lstStyle/>
          <a:p>
            <a:r>
              <a:rPr kumimoji="1" lang="ja-JP" altLang="en-US" dirty="0" smtClean="0">
                <a:ln w="17780" cmpd="sng">
                  <a:noFill/>
                  <a:prstDash val="solid"/>
                  <a:miter lim="800000"/>
                </a:ln>
                <a:solidFill>
                  <a:schemeClr val="tx1"/>
                </a:solidFill>
                <a:effectLst>
                  <a:outerShdw blurRad="50800" algn="tl" rotWithShape="0">
                    <a:srgbClr val="000000"/>
                  </a:outerShdw>
                </a:effectLst>
                <a:latin typeface="+mn-ea"/>
                <a:ea typeface="+mn-ea"/>
              </a:rPr>
              <a:t>　はじめに</a:t>
            </a:r>
            <a:endParaRPr kumimoji="1" lang="ja-JP" altLang="en-US" dirty="0">
              <a:ln w="17780" cmpd="sng">
                <a:noFill/>
                <a:prstDash val="solid"/>
                <a:miter lim="800000"/>
              </a:ln>
              <a:solidFill>
                <a:schemeClr val="tx1"/>
              </a:solidFill>
              <a:effectLst>
                <a:outerShdw blurRad="50800" algn="tl" rotWithShape="0">
                  <a:srgbClr val="000000"/>
                </a:outerShdw>
              </a:effectLst>
              <a:latin typeface="+mn-ea"/>
              <a:ea typeface="+mn-ea"/>
            </a:endParaRPr>
          </a:p>
        </p:txBody>
      </p:sp>
      <p:sp>
        <p:nvSpPr>
          <p:cNvPr id="3" name="コンテンツ プレースホルダー 2"/>
          <p:cNvSpPr>
            <a:spLocks noGrp="1"/>
          </p:cNvSpPr>
          <p:nvPr>
            <p:ph idx="1"/>
          </p:nvPr>
        </p:nvSpPr>
        <p:spPr>
          <a:xfrm>
            <a:off x="464457" y="1117600"/>
            <a:ext cx="8215085" cy="5180611"/>
          </a:xfrm>
          <a:noFill/>
          <a:ln>
            <a:noFill/>
          </a:ln>
          <a:effectLst>
            <a:glow rad="101600">
              <a:schemeClr val="accent2">
                <a:satMod val="175000"/>
                <a:alpha val="40000"/>
              </a:schemeClr>
            </a:glow>
          </a:effectLst>
        </p:spPr>
        <p:txBody>
          <a:bodyPr>
            <a:noAutofit/>
          </a:bodyPr>
          <a:lstStyle/>
          <a:p>
            <a:pPr>
              <a:lnSpc>
                <a:spcPct val="120000"/>
              </a:lnSpc>
            </a:pPr>
            <a:r>
              <a:rPr kumimoji="1" lang="ja-JP" altLang="en-US" sz="2400" b="1" dirty="0" smtClean="0">
                <a:latin typeface="+mn-ea"/>
              </a:rPr>
              <a:t>この</a:t>
            </a:r>
            <a:r>
              <a:rPr kumimoji="1" lang="en-US" altLang="ja-JP" sz="2400" b="1" dirty="0" smtClean="0">
                <a:latin typeface="+mn-ea"/>
              </a:rPr>
              <a:t>DVD</a:t>
            </a:r>
            <a:r>
              <a:rPr kumimoji="1" lang="ja-JP" altLang="en-US" sz="2400" b="1" dirty="0" smtClean="0">
                <a:latin typeface="+mn-ea"/>
              </a:rPr>
              <a:t>は</a:t>
            </a:r>
            <a:r>
              <a:rPr lang="ja-JP" altLang="en-US" sz="2400" b="1" dirty="0">
                <a:latin typeface="+mn-ea"/>
              </a:rPr>
              <a:t>、地域ケア会議を運営する上で求められるコーディネート</a:t>
            </a:r>
            <a:r>
              <a:rPr lang="ja-JP" altLang="en-US" sz="2400" b="1" dirty="0" smtClean="0">
                <a:latin typeface="+mn-ea"/>
              </a:rPr>
              <a:t>機能と、そのプロセス</a:t>
            </a:r>
            <a:r>
              <a:rPr lang="ja-JP" altLang="en-US" sz="2400" b="1" dirty="0">
                <a:latin typeface="+mn-ea"/>
              </a:rPr>
              <a:t>を</a:t>
            </a:r>
            <a:r>
              <a:rPr lang="ja-JP" altLang="en-US" sz="2400" b="1" dirty="0" smtClean="0">
                <a:latin typeface="+mn-ea"/>
              </a:rPr>
              <a:t>学んでいただくことを</a:t>
            </a:r>
            <a:r>
              <a:rPr lang="ja-JP" altLang="en-US" sz="2400" b="1" dirty="0">
                <a:latin typeface="+mn-ea"/>
              </a:rPr>
              <a:t>目的と</a:t>
            </a:r>
            <a:r>
              <a:rPr lang="ja-JP" altLang="en-US" sz="2400" b="1" dirty="0" smtClean="0">
                <a:latin typeface="+mn-ea"/>
              </a:rPr>
              <a:t>して作成しています。</a:t>
            </a:r>
            <a:endParaRPr lang="en-US" altLang="ja-JP" sz="2400" dirty="0">
              <a:latin typeface="+mn-ea"/>
            </a:endParaRPr>
          </a:p>
          <a:p>
            <a:pPr>
              <a:lnSpc>
                <a:spcPct val="120000"/>
              </a:lnSpc>
              <a:spcBef>
                <a:spcPts val="1800"/>
              </a:spcBef>
            </a:pPr>
            <a:r>
              <a:rPr kumimoji="1" lang="ja-JP" altLang="en-US" sz="2400" b="1" dirty="0" smtClean="0">
                <a:latin typeface="+mn-ea"/>
              </a:rPr>
              <a:t>平成</a:t>
            </a:r>
            <a:r>
              <a:rPr kumimoji="1" lang="en-US" altLang="ja-JP" sz="2400" b="1" dirty="0" smtClean="0">
                <a:latin typeface="+mn-ea"/>
              </a:rPr>
              <a:t>25</a:t>
            </a:r>
            <a:r>
              <a:rPr kumimoji="1" lang="ja-JP" altLang="en-US" sz="2400" b="1" dirty="0" smtClean="0">
                <a:latin typeface="+mn-ea"/>
              </a:rPr>
              <a:t>年度地域ケア会議運営に係る実務者</a:t>
            </a:r>
            <a:r>
              <a:rPr lang="ja-JP" altLang="en-US" sz="2400" b="1" dirty="0" smtClean="0">
                <a:latin typeface="+mn-ea"/>
              </a:rPr>
              <a:t>研修の演習事例と</a:t>
            </a:r>
            <a:r>
              <a:rPr lang="ja-JP" altLang="en-US" sz="2400" b="1" dirty="0">
                <a:latin typeface="+mn-ea"/>
              </a:rPr>
              <a:t>なった</a:t>
            </a:r>
            <a:r>
              <a:rPr lang="ja-JP" altLang="en-US" sz="2400" b="1" dirty="0" smtClean="0">
                <a:latin typeface="+mn-ea"/>
              </a:rPr>
              <a:t>「Ａさん」について、地域ケア会議に取り上げるまでの事前準備、会議当日の運営、個別課題解決から地域課題の抽出に至る経過等</a:t>
            </a:r>
            <a:r>
              <a:rPr lang="ja-JP" altLang="en-US" sz="2400" b="1" dirty="0">
                <a:latin typeface="+mn-ea"/>
              </a:rPr>
              <a:t>、</a:t>
            </a:r>
            <a:r>
              <a:rPr lang="ja-JP" altLang="en-US" sz="2400" b="1" dirty="0" smtClean="0">
                <a:latin typeface="+mn-ea"/>
              </a:rPr>
              <a:t>一連の流れを収録したものです。</a:t>
            </a:r>
            <a:endParaRPr lang="en-US" altLang="ja-JP" sz="2400" dirty="0" smtClean="0">
              <a:latin typeface="+mn-ea"/>
            </a:endParaRPr>
          </a:p>
          <a:p>
            <a:pPr>
              <a:lnSpc>
                <a:spcPct val="120000"/>
              </a:lnSpc>
              <a:spcBef>
                <a:spcPts val="1800"/>
              </a:spcBef>
            </a:pPr>
            <a:r>
              <a:rPr lang="ja-JP" altLang="en-US" sz="2400" b="1" dirty="0" smtClean="0">
                <a:latin typeface="+mn-ea"/>
              </a:rPr>
              <a:t>編集の都合上、利用者・家族からの聞き取りや会議での発言内容等を一部省略しておりますのでご了承下さい。</a:t>
            </a:r>
            <a:endParaRPr lang="en-US" altLang="ja-JP" sz="2400" dirty="0" smtClean="0">
              <a:latin typeface="+mn-ea"/>
            </a:endParaRPr>
          </a:p>
          <a:p>
            <a:pPr>
              <a:lnSpc>
                <a:spcPct val="120000"/>
              </a:lnSpc>
              <a:spcBef>
                <a:spcPts val="1800"/>
              </a:spcBef>
            </a:pPr>
            <a:r>
              <a:rPr lang="ja-JP" altLang="en-US" sz="2400" b="1" dirty="0" smtClean="0">
                <a:latin typeface="+mn-ea"/>
              </a:rPr>
              <a:t>なお、登場人物はすべてフィクションです。</a:t>
            </a:r>
            <a:endParaRPr lang="en-US" altLang="ja-JP" sz="2400" b="1" dirty="0" smtClean="0">
              <a:latin typeface="+mn-ea"/>
            </a:endParaRPr>
          </a:p>
          <a:p>
            <a:endParaRPr kumimoji="1" lang="ja-JP" altLang="en-US" sz="2400" dirty="0">
              <a:solidFill>
                <a:schemeClr val="bg1"/>
              </a:solidFill>
              <a:latin typeface="+mn-ea"/>
            </a:endParaRPr>
          </a:p>
        </p:txBody>
      </p:sp>
      <p:sp>
        <p:nvSpPr>
          <p:cNvPr id="4"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27</a:t>
            </a:fld>
            <a:endParaRPr kumimoji="1" lang="ja-JP" altLang="en-US" dirty="0"/>
          </a:p>
        </p:txBody>
      </p:sp>
    </p:spTree>
    <p:extLst>
      <p:ext uri="{BB962C8B-B14F-4D97-AF65-F5344CB8AC3E}">
        <p14:creationId xmlns:p14="http://schemas.microsoft.com/office/powerpoint/2010/main" val="336295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66FF66"/>
            </a:gs>
            <a:gs pos="30000">
              <a:schemeClr val="bg1"/>
            </a:gs>
            <a:gs pos="77000">
              <a:schemeClr val="bg1"/>
            </a:gs>
            <a:gs pos="100000">
              <a:srgbClr val="66FF66"/>
            </a:gs>
          </a:gsLst>
          <a:lin ang="5400000" scaled="0"/>
        </a:gradFill>
        <a:effectLst/>
      </p:bgPr>
    </p:bg>
    <p:spTree>
      <p:nvGrpSpPr>
        <p:cNvPr id="1" name=""/>
        <p:cNvGrpSpPr/>
        <p:nvPr/>
      </p:nvGrpSpPr>
      <p:grpSpPr>
        <a:xfrm>
          <a:off x="0" y="0"/>
          <a:ext cx="0" cy="0"/>
          <a:chOff x="0" y="0"/>
          <a:chExt cx="0" cy="0"/>
        </a:xfrm>
      </p:grpSpPr>
      <p:sp>
        <p:nvSpPr>
          <p:cNvPr id="4" name="タイトル 1"/>
          <p:cNvSpPr txBox="1">
            <a:spLocks/>
          </p:cNvSpPr>
          <p:nvPr/>
        </p:nvSpPr>
        <p:spPr>
          <a:xfrm>
            <a:off x="0" y="7032"/>
            <a:ext cx="91440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bg1"/>
                </a:solidFill>
                <a:latin typeface="+mj-lt"/>
                <a:ea typeface="+mj-ea"/>
                <a:cs typeface="+mj-cs"/>
              </a:defRPr>
            </a:lvl1pPr>
          </a:lstStyle>
          <a:p>
            <a:r>
              <a:rPr lang="en-US" altLang="ja-JP" dirty="0" smtClean="0">
                <a:solidFill>
                  <a:prstClr val="black"/>
                </a:solidFill>
                <a:latin typeface="ＭＳ Ｐゴシック"/>
                <a:ea typeface="ＭＳ Ｐゴシック"/>
              </a:rPr>
              <a:t>【</a:t>
            </a:r>
            <a:r>
              <a:rPr lang="ja-JP" altLang="en-US" dirty="0" smtClean="0">
                <a:solidFill>
                  <a:prstClr val="black"/>
                </a:solidFill>
                <a:latin typeface="ＭＳ Ｐゴシック"/>
                <a:ea typeface="ＭＳ Ｐゴシック"/>
              </a:rPr>
              <a:t>相談者からの状況把握</a:t>
            </a:r>
            <a:r>
              <a:rPr lang="ja-JP" altLang="en-US" sz="4200" dirty="0" smtClean="0">
                <a:solidFill>
                  <a:prstClr val="black"/>
                </a:solidFill>
                <a:latin typeface="ＭＳ Ｐゴシック"/>
                <a:ea typeface="ＭＳ Ｐゴシック"/>
              </a:rPr>
              <a:t>（インテーク）</a:t>
            </a:r>
            <a:r>
              <a:rPr lang="en-US" altLang="ja-JP" dirty="0" smtClean="0">
                <a:solidFill>
                  <a:prstClr val="black"/>
                </a:solidFill>
                <a:latin typeface="ＭＳ Ｐゴシック"/>
                <a:ea typeface="ＭＳ Ｐゴシック"/>
              </a:rPr>
              <a:t>】</a:t>
            </a:r>
            <a:endParaRPr lang="ja-JP" altLang="en-US" dirty="0">
              <a:solidFill>
                <a:prstClr val="black"/>
              </a:solidFill>
              <a:latin typeface="ＭＳ Ｐゴシック"/>
              <a:ea typeface="ＭＳ Ｐゴシック"/>
            </a:endParaRPr>
          </a:p>
        </p:txBody>
      </p:sp>
      <p:sp>
        <p:nvSpPr>
          <p:cNvPr id="5" name="コンテンツ プレースホルダー 2"/>
          <p:cNvSpPr txBox="1">
            <a:spLocks/>
          </p:cNvSpPr>
          <p:nvPr/>
        </p:nvSpPr>
        <p:spPr>
          <a:xfrm>
            <a:off x="628650" y="1713186"/>
            <a:ext cx="7886700" cy="49198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smtClean="0">
                <a:solidFill>
                  <a:prstClr val="black"/>
                </a:solidFill>
              </a:rPr>
              <a:t>Ａさんは、最近足腰が弱ってきており、自宅４階からの階段昇降が困難で、通院やゴミ出しなどができなくなっていること</a:t>
            </a:r>
          </a:p>
          <a:p>
            <a:pPr>
              <a:spcBef>
                <a:spcPts val="1200"/>
              </a:spcBef>
              <a:spcAft>
                <a:spcPts val="1200"/>
              </a:spcAft>
            </a:pPr>
            <a:r>
              <a:rPr lang="ja-JP" altLang="en-US" dirty="0" smtClean="0">
                <a:solidFill>
                  <a:prstClr val="black"/>
                </a:solidFill>
              </a:rPr>
              <a:t>Ａさんに物忘れの症状が現れていること</a:t>
            </a:r>
            <a:endParaRPr lang="en-US" altLang="ja-JP" dirty="0" smtClean="0">
              <a:solidFill>
                <a:prstClr val="black"/>
              </a:solidFill>
            </a:endParaRPr>
          </a:p>
          <a:p>
            <a:pPr>
              <a:spcBef>
                <a:spcPts val="1200"/>
              </a:spcBef>
              <a:spcAft>
                <a:spcPts val="1200"/>
              </a:spcAft>
            </a:pPr>
            <a:r>
              <a:rPr lang="ja-JP" altLang="en-US" dirty="0" smtClean="0">
                <a:solidFill>
                  <a:prstClr val="black"/>
                </a:solidFill>
              </a:rPr>
              <a:t>介護サービスを勧めても「まだいらない」と言うこと</a:t>
            </a:r>
          </a:p>
          <a:p>
            <a:pPr>
              <a:spcBef>
                <a:spcPts val="1200"/>
              </a:spcBef>
              <a:spcAft>
                <a:spcPts val="1200"/>
              </a:spcAft>
            </a:pPr>
            <a:r>
              <a:rPr lang="ja-JP" altLang="en-US" dirty="0" smtClean="0">
                <a:solidFill>
                  <a:prstClr val="black"/>
                </a:solidFill>
              </a:rPr>
              <a:t>同居の長男は体調不良により失業中で、昼夜逆転ぎみであること</a:t>
            </a:r>
          </a:p>
          <a:p>
            <a:pPr>
              <a:spcBef>
                <a:spcPts val="1200"/>
              </a:spcBef>
            </a:pPr>
            <a:r>
              <a:rPr lang="ja-JP" altLang="en-US" dirty="0" smtClean="0">
                <a:solidFill>
                  <a:prstClr val="black"/>
                </a:solidFill>
              </a:rPr>
              <a:t>Ａさん、長男共に同居生活を続けたいとの意向があるが、将来の健康と生活費を心配していること</a:t>
            </a:r>
            <a:endParaRPr lang="ja-JP" altLang="en-US" dirty="0">
              <a:solidFill>
                <a:prstClr val="black"/>
              </a:solidFill>
            </a:endParaRPr>
          </a:p>
        </p:txBody>
      </p:sp>
      <p:sp>
        <p:nvSpPr>
          <p:cNvPr id="6"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28</a:t>
            </a:fld>
            <a:endParaRPr kumimoji="1" lang="ja-JP" altLang="en-US" dirty="0"/>
          </a:p>
        </p:txBody>
      </p:sp>
    </p:spTree>
    <p:extLst>
      <p:ext uri="{BB962C8B-B14F-4D97-AF65-F5344CB8AC3E}">
        <p14:creationId xmlns:p14="http://schemas.microsoft.com/office/powerpoint/2010/main" val="10986692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rgbClr val="66FF66"/>
            </a:gs>
            <a:gs pos="30000">
              <a:schemeClr val="bg1"/>
            </a:gs>
            <a:gs pos="77000">
              <a:schemeClr val="bg1"/>
            </a:gs>
            <a:gs pos="100000">
              <a:srgbClr val="66FF66"/>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1325563"/>
          </a:xfrm>
        </p:spPr>
        <p:txBody>
          <a:bodyPr/>
          <a:lstStyle/>
          <a:p>
            <a:r>
              <a:rPr lang="ja-JP" altLang="en-US" b="1" dirty="0" smtClean="0">
                <a:ln w="18000">
                  <a:noFill/>
                  <a:prstDash val="solid"/>
                  <a:miter lim="800000"/>
                </a:ln>
                <a:effectLst>
                  <a:outerShdw blurRad="25500" dist="23000" dir="7020000" algn="tl">
                    <a:srgbClr val="000000">
                      <a:alpha val="50000"/>
                    </a:srgbClr>
                  </a:outerShdw>
                </a:effectLst>
                <a:latin typeface="+mn-ea"/>
                <a:ea typeface="+mn-ea"/>
              </a:rPr>
              <a:t>　　</a:t>
            </a:r>
            <a:r>
              <a:rPr lang="en-US" altLang="ja-JP" b="1" dirty="0" smtClean="0">
                <a:ln w="18000">
                  <a:noFill/>
                  <a:prstDash val="solid"/>
                  <a:miter lim="800000"/>
                </a:ln>
                <a:effectLst>
                  <a:outerShdw blurRad="25500" dist="23000" dir="7020000" algn="tl">
                    <a:srgbClr val="000000">
                      <a:alpha val="50000"/>
                    </a:srgbClr>
                  </a:outerShdw>
                </a:effectLst>
                <a:latin typeface="+mn-ea"/>
                <a:ea typeface="+mn-ea"/>
              </a:rPr>
              <a:t>【</a:t>
            </a:r>
            <a:r>
              <a:rPr lang="ja-JP" altLang="en-US" b="1" dirty="0">
                <a:ln w="18000">
                  <a:noFill/>
                  <a:prstDash val="solid"/>
                  <a:miter lim="800000"/>
                </a:ln>
                <a:effectLst>
                  <a:outerShdw blurRad="25500" dist="23000" dir="7020000" algn="tl">
                    <a:srgbClr val="000000">
                      <a:alpha val="50000"/>
                    </a:srgbClr>
                  </a:outerShdw>
                </a:effectLst>
                <a:latin typeface="+mn-ea"/>
                <a:ea typeface="+mn-ea"/>
              </a:rPr>
              <a:t>二次アセスメント</a:t>
            </a:r>
            <a:r>
              <a:rPr lang="en-US" altLang="ja-JP" b="1" dirty="0" smtClean="0">
                <a:ln w="18000">
                  <a:noFill/>
                  <a:prstDash val="solid"/>
                  <a:miter lim="800000"/>
                </a:ln>
                <a:effectLst>
                  <a:outerShdw blurRad="25500" dist="23000" dir="7020000" algn="tl">
                    <a:srgbClr val="000000">
                      <a:alpha val="50000"/>
                    </a:srgbClr>
                  </a:outerShdw>
                </a:effectLst>
                <a:latin typeface="+mn-ea"/>
                <a:ea typeface="+mn-ea"/>
              </a:rPr>
              <a:t>】</a:t>
            </a:r>
            <a:endParaRPr kumimoji="1" lang="ja-JP" altLang="en-US" b="1" dirty="0">
              <a:ln w="18000">
                <a:noFill/>
                <a:prstDash val="solid"/>
                <a:miter lim="800000"/>
              </a:ln>
              <a:effectLst>
                <a:outerShdw blurRad="25500" dist="23000" dir="7020000" algn="tl">
                  <a:srgbClr val="000000">
                    <a:alpha val="50000"/>
                  </a:srgbClr>
                </a:outerShdw>
              </a:effectLst>
              <a:latin typeface="+mn-ea"/>
              <a:ea typeface="+mn-ea"/>
            </a:endParaRPr>
          </a:p>
        </p:txBody>
      </p:sp>
      <p:sp>
        <p:nvSpPr>
          <p:cNvPr id="4" name="コンテンツ プレースホルダー 3"/>
          <p:cNvSpPr>
            <a:spLocks noGrp="1"/>
          </p:cNvSpPr>
          <p:nvPr>
            <p:ph idx="1"/>
          </p:nvPr>
        </p:nvSpPr>
        <p:spPr>
          <a:xfrm>
            <a:off x="710762" y="1714649"/>
            <a:ext cx="7886700" cy="3902379"/>
          </a:xfrm>
          <a:noFill/>
          <a:ln>
            <a:noFill/>
          </a:ln>
          <a:effectLst/>
        </p:spPr>
        <p:txBody>
          <a:bodyPr>
            <a:normAutofit/>
          </a:bodyPr>
          <a:lstStyle/>
          <a:p>
            <a:pPr>
              <a:spcBef>
                <a:spcPts val="1800"/>
              </a:spcBef>
              <a:spcAft>
                <a:spcPts val="1800"/>
              </a:spcAft>
            </a:pPr>
            <a:r>
              <a:rPr lang="ja-JP" altLang="en-US" sz="3200" dirty="0">
                <a:latin typeface="+mn-ea"/>
              </a:rPr>
              <a:t>Ａ</a:t>
            </a:r>
            <a:r>
              <a:rPr lang="ja-JP" altLang="en-US" sz="3200" dirty="0" smtClean="0">
                <a:latin typeface="+mn-ea"/>
              </a:rPr>
              <a:t>さんが介護サービスの利用を断る理由</a:t>
            </a:r>
            <a:endParaRPr lang="ja-JP" altLang="en-US" sz="3200" dirty="0">
              <a:latin typeface="+mn-ea"/>
            </a:endParaRPr>
          </a:p>
          <a:p>
            <a:pPr>
              <a:spcBef>
                <a:spcPts val="1800"/>
              </a:spcBef>
              <a:spcAft>
                <a:spcPts val="1800"/>
              </a:spcAft>
            </a:pPr>
            <a:r>
              <a:rPr lang="ja-JP" altLang="en-US" sz="3200" dirty="0" smtClean="0">
                <a:latin typeface="+mn-ea"/>
              </a:rPr>
              <a:t>長男の健康</a:t>
            </a:r>
            <a:r>
              <a:rPr lang="ja-JP" altLang="en-US" sz="3200" dirty="0">
                <a:latin typeface="+mn-ea"/>
              </a:rPr>
              <a:t>状態</a:t>
            </a:r>
            <a:r>
              <a:rPr lang="ja-JP" altLang="en-US" sz="3200" dirty="0" smtClean="0">
                <a:latin typeface="+mn-ea"/>
              </a:rPr>
              <a:t>に</a:t>
            </a:r>
            <a:r>
              <a:rPr lang="ja-JP" altLang="en-US" sz="3200" dirty="0">
                <a:latin typeface="+mn-ea"/>
              </a:rPr>
              <a:t>ついて</a:t>
            </a:r>
          </a:p>
          <a:p>
            <a:pPr>
              <a:spcBef>
                <a:spcPts val="1800"/>
              </a:spcBef>
              <a:spcAft>
                <a:spcPts val="1800"/>
              </a:spcAft>
            </a:pPr>
            <a:r>
              <a:rPr lang="ja-JP" altLang="en-US" sz="3200" dirty="0" smtClean="0">
                <a:latin typeface="+mn-ea"/>
              </a:rPr>
              <a:t>ゴミの臭い等に関する</a:t>
            </a:r>
            <a:r>
              <a:rPr lang="ja-JP" altLang="en-US" sz="3200" dirty="0">
                <a:latin typeface="+mn-ea"/>
              </a:rPr>
              <a:t>近隣</a:t>
            </a:r>
            <a:r>
              <a:rPr lang="ja-JP" altLang="en-US" sz="3200" dirty="0" smtClean="0">
                <a:latin typeface="+mn-ea"/>
              </a:rPr>
              <a:t>住民からの苦情</a:t>
            </a:r>
            <a:endParaRPr lang="ja-JP" altLang="en-US" sz="3200" dirty="0">
              <a:latin typeface="+mn-ea"/>
            </a:endParaRPr>
          </a:p>
          <a:p>
            <a:pPr>
              <a:spcBef>
                <a:spcPts val="1800"/>
              </a:spcBef>
              <a:spcAft>
                <a:spcPts val="1800"/>
              </a:spcAft>
            </a:pPr>
            <a:r>
              <a:rPr lang="ja-JP" altLang="en-US" sz="3200" dirty="0" smtClean="0">
                <a:latin typeface="+mn-ea"/>
              </a:rPr>
              <a:t>団地</a:t>
            </a:r>
            <a:r>
              <a:rPr lang="ja-JP" altLang="en-US" sz="3200" dirty="0">
                <a:latin typeface="+mn-ea"/>
              </a:rPr>
              <a:t>の高齢者世帯の増加</a:t>
            </a:r>
            <a:r>
              <a:rPr lang="ja-JP" altLang="en-US" sz="3200" dirty="0" smtClean="0">
                <a:latin typeface="+mn-ea"/>
              </a:rPr>
              <a:t>に関する自治会長からの情報</a:t>
            </a:r>
            <a:endParaRPr lang="ja-JP" altLang="en-US" sz="3200" dirty="0">
              <a:latin typeface="+mn-ea"/>
            </a:endParaRPr>
          </a:p>
          <a:p>
            <a:pPr marL="0" indent="0">
              <a:buNone/>
            </a:pPr>
            <a:endParaRPr kumimoji="1" lang="ja-JP" altLang="en-US" sz="3200" dirty="0">
              <a:latin typeface="+mn-ea"/>
            </a:endParaRPr>
          </a:p>
        </p:txBody>
      </p:sp>
      <p:sp>
        <p:nvSpPr>
          <p:cNvPr id="5"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29</a:t>
            </a:fld>
            <a:endParaRPr kumimoji="1" lang="ja-JP" altLang="en-US" dirty="0"/>
          </a:p>
        </p:txBody>
      </p:sp>
    </p:spTree>
    <p:extLst>
      <p:ext uri="{BB962C8B-B14F-4D97-AF65-F5344CB8AC3E}">
        <p14:creationId xmlns:p14="http://schemas.microsoft.com/office/powerpoint/2010/main" val="3055686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519"/>
            <a:ext cx="9144000" cy="922114"/>
          </a:xfrm>
        </p:spPr>
        <p:txBody>
          <a:bodyPr>
            <a:normAutofit/>
          </a:bodyPr>
          <a:lstStyle/>
          <a:p>
            <a:pPr algn="l"/>
            <a:r>
              <a:rPr lang="ja-JP" altLang="en-US" dirty="0" smtClean="0">
                <a:latin typeface="+mn-ea"/>
                <a:ea typeface="+mn-ea"/>
              </a:rPr>
              <a:t>　</a:t>
            </a:r>
            <a:r>
              <a:rPr lang="ja-JP" altLang="en-US" sz="3200" dirty="0" smtClean="0">
                <a:latin typeface="+mn-ea"/>
                <a:ea typeface="+mn-ea"/>
              </a:rPr>
              <a:t>情報①～②　インテークの概要</a:t>
            </a:r>
            <a:endParaRPr kumimoji="1" lang="ja-JP" altLang="en-US" sz="3200" dirty="0">
              <a:latin typeface="+mn-ea"/>
              <a:ea typeface="+mn-ea"/>
            </a:endParaRPr>
          </a:p>
        </p:txBody>
      </p:sp>
      <p:sp>
        <p:nvSpPr>
          <p:cNvPr id="3" name="コンテンツ プレースホルダー 2"/>
          <p:cNvSpPr>
            <a:spLocks noGrp="1"/>
          </p:cNvSpPr>
          <p:nvPr>
            <p:ph idx="1"/>
          </p:nvPr>
        </p:nvSpPr>
        <p:spPr>
          <a:xfrm>
            <a:off x="467544" y="1268760"/>
            <a:ext cx="8280920" cy="5229200"/>
          </a:xfrm>
        </p:spPr>
        <p:txBody>
          <a:bodyPr>
            <a:noAutofit/>
          </a:bodyPr>
          <a:lstStyle/>
          <a:p>
            <a:r>
              <a:rPr lang="ja-JP" altLang="en-US" sz="2800" dirty="0" smtClean="0"/>
              <a:t>Ａさんは、最近</a:t>
            </a:r>
            <a:r>
              <a:rPr lang="ja-JP" altLang="en-US" sz="2800" dirty="0"/>
              <a:t>足腰が弱ってきており、自宅４階</a:t>
            </a:r>
            <a:r>
              <a:rPr lang="ja-JP" altLang="en-US" sz="2800" dirty="0" smtClean="0"/>
              <a:t>からの階段昇降が</a:t>
            </a:r>
            <a:r>
              <a:rPr lang="ja-JP" altLang="en-US" sz="2800" dirty="0"/>
              <a:t>困難</a:t>
            </a:r>
            <a:r>
              <a:rPr lang="ja-JP" altLang="en-US" sz="2800" dirty="0" smtClean="0"/>
              <a:t>で、</a:t>
            </a:r>
            <a:r>
              <a:rPr lang="ja-JP" altLang="en-US" sz="2800" dirty="0"/>
              <a:t>通院</a:t>
            </a:r>
            <a:r>
              <a:rPr lang="ja-JP" altLang="en-US" sz="2800" dirty="0" smtClean="0"/>
              <a:t>やゴミ出しなどができなくなっていること</a:t>
            </a:r>
            <a:endParaRPr lang="ja-JP" altLang="en-US" sz="2800" dirty="0"/>
          </a:p>
          <a:p>
            <a:r>
              <a:rPr lang="ja-JP" altLang="en-US" sz="2800" dirty="0" smtClean="0"/>
              <a:t>Ａ</a:t>
            </a:r>
            <a:r>
              <a:rPr lang="ja-JP" altLang="en-US" sz="2800" dirty="0"/>
              <a:t>さんに物忘れの症状が</a:t>
            </a:r>
            <a:r>
              <a:rPr lang="ja-JP" altLang="en-US" sz="2800" dirty="0" smtClean="0"/>
              <a:t>現れて</a:t>
            </a:r>
            <a:r>
              <a:rPr lang="ja-JP" altLang="en-US" sz="2800" dirty="0"/>
              <a:t>いる</a:t>
            </a:r>
            <a:r>
              <a:rPr lang="ja-JP" altLang="en-US" sz="2800" dirty="0" smtClean="0"/>
              <a:t>こと</a:t>
            </a:r>
            <a:endParaRPr lang="en-US" altLang="ja-JP" sz="2800" dirty="0" smtClean="0"/>
          </a:p>
          <a:p>
            <a:r>
              <a:rPr lang="ja-JP" altLang="en-US" sz="2800" dirty="0" smtClean="0"/>
              <a:t>介護サービスを勧めても「まだいらない」と言うこと</a:t>
            </a:r>
            <a:endParaRPr lang="ja-JP" altLang="en-US" sz="2800" dirty="0"/>
          </a:p>
          <a:p>
            <a:r>
              <a:rPr lang="ja-JP" altLang="en-US" sz="2800" dirty="0" smtClean="0"/>
              <a:t>同居</a:t>
            </a:r>
            <a:r>
              <a:rPr lang="ja-JP" altLang="en-US" sz="2800" dirty="0"/>
              <a:t>の長男は</a:t>
            </a:r>
            <a:r>
              <a:rPr lang="ja-JP" altLang="en-US" sz="2800" dirty="0" smtClean="0"/>
              <a:t>体調不良により失業中で、昼夜逆転ぎみであること</a:t>
            </a:r>
            <a:endParaRPr lang="ja-JP" altLang="en-US" sz="2800" dirty="0"/>
          </a:p>
          <a:p>
            <a:r>
              <a:rPr lang="ja-JP" altLang="en-US" sz="2800" dirty="0" smtClean="0"/>
              <a:t>Ａ</a:t>
            </a:r>
            <a:r>
              <a:rPr lang="ja-JP" altLang="en-US" sz="2800" dirty="0"/>
              <a:t>さん、長男共に同居生活を続けたい</a:t>
            </a:r>
            <a:r>
              <a:rPr lang="ja-JP" altLang="en-US" sz="2800" dirty="0" smtClean="0"/>
              <a:t>との意向</a:t>
            </a:r>
            <a:r>
              <a:rPr lang="ja-JP" altLang="en-US" sz="2800" dirty="0"/>
              <a:t>があるが</a:t>
            </a:r>
            <a:r>
              <a:rPr lang="ja-JP" altLang="en-US" sz="2800" dirty="0" smtClean="0"/>
              <a:t>、将来の健康と生活費を</a:t>
            </a:r>
            <a:r>
              <a:rPr lang="ja-JP" altLang="en-US" sz="2800" dirty="0"/>
              <a:t>心配している</a:t>
            </a:r>
            <a:r>
              <a:rPr lang="ja-JP" altLang="en-US" sz="2800" dirty="0" smtClean="0"/>
              <a:t>こと　　</a:t>
            </a:r>
            <a:r>
              <a:rPr kumimoji="1" lang="ja-JP" altLang="en-US" sz="2800" dirty="0" smtClean="0"/>
              <a:t>　</a:t>
            </a:r>
            <a:endParaRPr kumimoji="1" lang="en-US" altLang="ja-JP" sz="2800" dirty="0" smtClean="0"/>
          </a:p>
          <a:p>
            <a:pPr marL="0" indent="0" algn="r">
              <a:buNone/>
            </a:pPr>
            <a:r>
              <a:rPr kumimoji="1" lang="ja-JP" altLang="en-US" sz="2700" dirty="0" smtClean="0"/>
              <a:t>など</a:t>
            </a:r>
            <a:endParaRPr kumimoji="1" lang="ja-JP" altLang="en-US" sz="2700" dirty="0"/>
          </a:p>
        </p:txBody>
      </p:sp>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3</a:t>
            </a:fld>
            <a:endParaRPr kumimoji="1" lang="ja-JP" altLang="en-US"/>
          </a:p>
        </p:txBody>
      </p:sp>
    </p:spTree>
    <p:extLst>
      <p:ext uri="{BB962C8B-B14F-4D97-AF65-F5344CB8AC3E}">
        <p14:creationId xmlns:p14="http://schemas.microsoft.com/office/powerpoint/2010/main" val="5308931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rgbClr val="66FF66"/>
            </a:gs>
            <a:gs pos="77000">
              <a:schemeClr val="bg1"/>
            </a:gs>
            <a:gs pos="30000">
              <a:schemeClr val="bg1"/>
            </a:gs>
            <a:gs pos="100000">
              <a:srgbClr val="66FF66"/>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1325563"/>
          </a:xfrm>
          <a:noFill/>
          <a:ln>
            <a:noFill/>
          </a:ln>
        </p:spPr>
        <p:style>
          <a:lnRef idx="2">
            <a:schemeClr val="accent2"/>
          </a:lnRef>
          <a:fillRef idx="1">
            <a:schemeClr val="lt1"/>
          </a:fillRef>
          <a:effectRef idx="0">
            <a:schemeClr val="accent2"/>
          </a:effectRef>
          <a:fontRef idx="minor">
            <a:schemeClr val="dk1"/>
          </a:fontRef>
        </p:style>
        <p:txBody>
          <a:bodyPr>
            <a:normAutofit/>
          </a:bodyPr>
          <a:lstStyle/>
          <a:p>
            <a:pPr algn="ctr"/>
            <a:r>
              <a:rPr kumimoji="1" lang="ja-JP" altLang="en-US" sz="4000" b="1" dirty="0" smtClean="0">
                <a:ln w="18000">
                  <a:noFill/>
                  <a:prstDash val="solid"/>
                  <a:miter lim="800000"/>
                </a:ln>
                <a:effectLst>
                  <a:outerShdw blurRad="25500" dist="23000" dir="7020000" algn="tl">
                    <a:srgbClr val="000000">
                      <a:alpha val="50000"/>
                    </a:srgbClr>
                  </a:outerShdw>
                </a:effectLst>
                <a:latin typeface="+mn-ea"/>
                <a:ea typeface="+mn-ea"/>
              </a:rPr>
              <a:t>「Ａさん」を地域ケア会議に選定した理由</a:t>
            </a:r>
            <a:endParaRPr kumimoji="1" lang="ja-JP" altLang="en-US" sz="4000" b="1" dirty="0">
              <a:ln w="18000">
                <a:noFill/>
                <a:prstDash val="solid"/>
                <a:miter lim="800000"/>
              </a:ln>
              <a:effectLst>
                <a:outerShdw blurRad="25500" dist="23000" dir="7020000" algn="tl">
                  <a:srgbClr val="000000">
                    <a:alpha val="50000"/>
                  </a:srgbClr>
                </a:outerShdw>
              </a:effectLst>
              <a:latin typeface="+mn-ea"/>
              <a:ea typeface="+mn-ea"/>
            </a:endParaRPr>
          </a:p>
        </p:txBody>
      </p:sp>
      <p:sp>
        <p:nvSpPr>
          <p:cNvPr id="3" name="コンテンツ プレースホルダー 2"/>
          <p:cNvSpPr>
            <a:spLocks noGrp="1"/>
          </p:cNvSpPr>
          <p:nvPr>
            <p:ph idx="1"/>
          </p:nvPr>
        </p:nvSpPr>
        <p:spPr>
          <a:xfrm>
            <a:off x="406400" y="1538514"/>
            <a:ext cx="8191062" cy="5094515"/>
          </a:xfrm>
          <a:noFill/>
          <a:ln>
            <a:noFill/>
          </a:ln>
          <a:effectLst/>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marL="0" indent="0">
              <a:spcBef>
                <a:spcPts val="1200"/>
              </a:spcBef>
              <a:spcAft>
                <a:spcPts val="600"/>
              </a:spcAft>
              <a:buNone/>
            </a:pPr>
            <a:r>
              <a:rPr kumimoji="1" lang="ja-JP" altLang="en-US" sz="3200" dirty="0" smtClean="0">
                <a:latin typeface="+mn-ea"/>
              </a:rPr>
              <a:t>①Ａさんの健康状態や生活機能を維持改善するために、</a:t>
            </a:r>
            <a:endParaRPr kumimoji="1" lang="en-US" altLang="ja-JP" sz="3200" dirty="0" smtClean="0">
              <a:latin typeface="+mn-ea"/>
            </a:endParaRPr>
          </a:p>
          <a:p>
            <a:pPr marL="0" indent="0">
              <a:spcBef>
                <a:spcPts val="600"/>
              </a:spcBef>
              <a:spcAft>
                <a:spcPts val="1200"/>
              </a:spcAft>
              <a:buNone/>
            </a:pPr>
            <a:r>
              <a:rPr kumimoji="1" lang="ja-JP" altLang="en-US" sz="3200" dirty="0" smtClean="0">
                <a:latin typeface="+mn-ea"/>
              </a:rPr>
              <a:t>　医療との連携が必要なこと</a:t>
            </a:r>
            <a:endParaRPr kumimoji="1" lang="en-US" altLang="ja-JP" sz="3200" dirty="0" smtClean="0">
              <a:latin typeface="+mn-ea"/>
            </a:endParaRPr>
          </a:p>
          <a:p>
            <a:pPr marL="0" indent="0">
              <a:spcBef>
                <a:spcPts val="1200"/>
              </a:spcBef>
              <a:spcAft>
                <a:spcPts val="600"/>
              </a:spcAft>
              <a:buNone/>
            </a:pPr>
            <a:r>
              <a:rPr kumimoji="1" lang="ja-JP" altLang="en-US" sz="3200" dirty="0" smtClean="0">
                <a:latin typeface="+mn-ea"/>
              </a:rPr>
              <a:t>②</a:t>
            </a:r>
            <a:r>
              <a:rPr lang="ja-JP" altLang="en-US" sz="3200" dirty="0" smtClean="0">
                <a:latin typeface="+mn-ea"/>
              </a:rPr>
              <a:t>Ａさん</a:t>
            </a:r>
            <a:r>
              <a:rPr kumimoji="1" lang="ja-JP" altLang="en-US" sz="3200" dirty="0" smtClean="0">
                <a:latin typeface="+mn-ea"/>
              </a:rPr>
              <a:t>への支援</a:t>
            </a:r>
            <a:r>
              <a:rPr lang="ja-JP" altLang="en-US" sz="3200" dirty="0">
                <a:latin typeface="+mn-ea"/>
              </a:rPr>
              <a:t>だけで</a:t>
            </a:r>
            <a:r>
              <a:rPr lang="ja-JP" altLang="en-US" sz="3200" dirty="0" smtClean="0">
                <a:latin typeface="+mn-ea"/>
              </a:rPr>
              <a:t>なく、家族や地域への関わりが</a:t>
            </a:r>
            <a:endParaRPr lang="en-US" altLang="ja-JP" sz="3200" dirty="0" smtClean="0">
              <a:latin typeface="+mn-ea"/>
            </a:endParaRPr>
          </a:p>
          <a:p>
            <a:pPr marL="0" indent="0">
              <a:spcBef>
                <a:spcPts val="600"/>
              </a:spcBef>
              <a:spcAft>
                <a:spcPts val="1200"/>
              </a:spcAft>
              <a:buNone/>
            </a:pPr>
            <a:r>
              <a:rPr lang="ja-JP" altLang="en-US" sz="3200" dirty="0" smtClean="0">
                <a:latin typeface="+mn-ea"/>
              </a:rPr>
              <a:t>　必要であること</a:t>
            </a:r>
            <a:endParaRPr lang="en-US" altLang="ja-JP" sz="3200" dirty="0" smtClean="0">
              <a:latin typeface="+mn-ea"/>
            </a:endParaRPr>
          </a:p>
          <a:p>
            <a:pPr marL="0" indent="0">
              <a:spcBef>
                <a:spcPts val="1200"/>
              </a:spcBef>
              <a:spcAft>
                <a:spcPts val="600"/>
              </a:spcAft>
              <a:buNone/>
            </a:pPr>
            <a:r>
              <a:rPr kumimoji="1" lang="ja-JP" altLang="en-US" sz="3200" dirty="0" smtClean="0">
                <a:latin typeface="+mn-ea"/>
              </a:rPr>
              <a:t>③関係するフォーマル･インフォーマルサービスメンバー</a:t>
            </a:r>
            <a:endParaRPr kumimoji="1" lang="en-US" altLang="ja-JP" sz="3200" dirty="0" smtClean="0">
              <a:latin typeface="+mn-ea"/>
            </a:endParaRPr>
          </a:p>
          <a:p>
            <a:pPr marL="0" indent="0">
              <a:spcBef>
                <a:spcPts val="600"/>
              </a:spcBef>
              <a:spcAft>
                <a:spcPts val="1200"/>
              </a:spcAft>
              <a:buNone/>
            </a:pPr>
            <a:r>
              <a:rPr lang="ja-JP" altLang="en-US" sz="3200" dirty="0" smtClean="0">
                <a:latin typeface="+mn-ea"/>
              </a:rPr>
              <a:t>　の情報共有</a:t>
            </a:r>
            <a:r>
              <a:rPr kumimoji="1" lang="ja-JP" altLang="en-US" sz="3200" dirty="0" smtClean="0">
                <a:latin typeface="+mn-ea"/>
              </a:rPr>
              <a:t>が必要であること</a:t>
            </a:r>
            <a:endParaRPr kumimoji="1" lang="en-US" altLang="ja-JP" sz="3200" dirty="0" smtClean="0">
              <a:latin typeface="+mn-ea"/>
            </a:endParaRPr>
          </a:p>
          <a:p>
            <a:pPr marL="0" indent="0">
              <a:spcBef>
                <a:spcPts val="1200"/>
              </a:spcBef>
              <a:spcAft>
                <a:spcPts val="1200"/>
              </a:spcAft>
              <a:buNone/>
            </a:pPr>
            <a:r>
              <a:rPr lang="ja-JP" altLang="en-US" sz="3200" dirty="0">
                <a:latin typeface="+mn-ea"/>
              </a:rPr>
              <a:t>④</a:t>
            </a:r>
            <a:r>
              <a:rPr lang="ja-JP" altLang="en-US" sz="3200" dirty="0" smtClean="0">
                <a:latin typeface="+mn-ea"/>
              </a:rPr>
              <a:t>ケアマネジャーへの支援が必要であること</a:t>
            </a:r>
            <a:endParaRPr lang="en-US" altLang="ja-JP" sz="3200" dirty="0" smtClean="0">
              <a:latin typeface="+mn-ea"/>
            </a:endParaRPr>
          </a:p>
          <a:p>
            <a:pPr marL="0" indent="0">
              <a:spcBef>
                <a:spcPts val="1200"/>
              </a:spcBef>
              <a:spcAft>
                <a:spcPts val="600"/>
              </a:spcAft>
              <a:buNone/>
            </a:pPr>
            <a:r>
              <a:rPr kumimoji="1" lang="ja-JP" altLang="en-US" sz="3200" dirty="0" smtClean="0">
                <a:latin typeface="+mn-ea"/>
              </a:rPr>
              <a:t>⑤同様の</a:t>
            </a:r>
            <a:r>
              <a:rPr lang="ja-JP" altLang="en-US" sz="3200" dirty="0">
                <a:latin typeface="+mn-ea"/>
              </a:rPr>
              <a:t>課題</a:t>
            </a:r>
            <a:r>
              <a:rPr lang="ja-JP" altLang="en-US" sz="3200" dirty="0" smtClean="0">
                <a:latin typeface="+mn-ea"/>
              </a:rPr>
              <a:t>をもつ住民</a:t>
            </a:r>
            <a:r>
              <a:rPr kumimoji="1" lang="ja-JP" altLang="en-US" sz="3200" dirty="0" smtClean="0">
                <a:latin typeface="+mn-ea"/>
              </a:rPr>
              <a:t>（地域共通の課題</a:t>
            </a:r>
            <a:r>
              <a:rPr lang="ja-JP" altLang="en-US" sz="3200" dirty="0">
                <a:latin typeface="+mn-ea"/>
              </a:rPr>
              <a:t>）が潜在化</a:t>
            </a:r>
            <a:endParaRPr kumimoji="1" lang="en-US" altLang="ja-JP" sz="3200" dirty="0" smtClean="0">
              <a:latin typeface="+mn-ea"/>
            </a:endParaRPr>
          </a:p>
          <a:p>
            <a:pPr marL="0" indent="0">
              <a:spcBef>
                <a:spcPts val="600"/>
              </a:spcBef>
              <a:spcAft>
                <a:spcPts val="1200"/>
              </a:spcAft>
              <a:buNone/>
            </a:pPr>
            <a:r>
              <a:rPr kumimoji="1" lang="ja-JP" altLang="en-US" sz="3200" dirty="0" smtClean="0">
                <a:latin typeface="+mn-ea"/>
              </a:rPr>
              <a:t>　している可能性があること</a:t>
            </a:r>
            <a:endParaRPr kumimoji="1" lang="ja-JP" altLang="en-US" sz="3200" dirty="0">
              <a:latin typeface="+mn-ea"/>
            </a:endParaRPr>
          </a:p>
        </p:txBody>
      </p:sp>
      <p:sp>
        <p:nvSpPr>
          <p:cNvPr id="4"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30</a:t>
            </a:fld>
            <a:endParaRPr kumimoji="1" lang="ja-JP" altLang="en-US" dirty="0"/>
          </a:p>
        </p:txBody>
      </p:sp>
    </p:spTree>
    <p:extLst>
      <p:ext uri="{BB962C8B-B14F-4D97-AF65-F5344CB8AC3E}">
        <p14:creationId xmlns:p14="http://schemas.microsoft.com/office/powerpoint/2010/main" val="129135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500"/>
                                        <p:tgtEl>
                                          <p:spTgt spid="3">
                                            <p:txEl>
                                              <p:pRg st="1" end="1"/>
                                            </p:txEl>
                                          </p:spTgt>
                                        </p:tgtEl>
                                      </p:cBhvr>
                                    </p:animEffect>
                                    <p:anim calcmode="lin" valueType="num">
                                      <p:cBhvr>
                                        <p:cTn id="15"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500"/>
                                        <p:tgtEl>
                                          <p:spTgt spid="3">
                                            <p:txEl>
                                              <p:pRg st="2" end="2"/>
                                            </p:txEl>
                                          </p:spTgt>
                                        </p:tgtEl>
                                      </p:cBhvr>
                                    </p:animEffect>
                                    <p:anim calcmode="lin" valueType="num">
                                      <p:cBhvr>
                                        <p:cTn id="22"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500"/>
                                        <p:tgtEl>
                                          <p:spTgt spid="3">
                                            <p:txEl>
                                              <p:pRg st="3" end="3"/>
                                            </p:txEl>
                                          </p:spTgt>
                                        </p:tgtEl>
                                      </p:cBhvr>
                                    </p:animEffect>
                                    <p:anim calcmode="lin" valueType="num">
                                      <p:cBhvr>
                                        <p:cTn id="29"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15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500"/>
                                        <p:tgtEl>
                                          <p:spTgt spid="3">
                                            <p:txEl>
                                              <p:pRg st="4" end="4"/>
                                            </p:txEl>
                                          </p:spTgt>
                                        </p:tgtEl>
                                      </p:cBhvr>
                                    </p:animEffect>
                                    <p:anim calcmode="lin" valueType="num">
                                      <p:cBhvr>
                                        <p:cTn id="36"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15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500"/>
                                        <p:tgtEl>
                                          <p:spTgt spid="3">
                                            <p:txEl>
                                              <p:pRg st="5" end="5"/>
                                            </p:txEl>
                                          </p:spTgt>
                                        </p:tgtEl>
                                      </p:cBhvr>
                                    </p:animEffect>
                                    <p:anim calcmode="lin" valueType="num">
                                      <p:cBhvr>
                                        <p:cTn id="43" dur="1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5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15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500"/>
                                        <p:tgtEl>
                                          <p:spTgt spid="3">
                                            <p:txEl>
                                              <p:pRg st="6" end="6"/>
                                            </p:txEl>
                                          </p:spTgt>
                                        </p:tgtEl>
                                      </p:cBhvr>
                                    </p:animEffect>
                                    <p:anim calcmode="lin" valueType="num">
                                      <p:cBhvr>
                                        <p:cTn id="50" dur="1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15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500"/>
                                        <p:tgtEl>
                                          <p:spTgt spid="3">
                                            <p:txEl>
                                              <p:pRg st="7" end="7"/>
                                            </p:txEl>
                                          </p:spTgt>
                                        </p:tgtEl>
                                      </p:cBhvr>
                                    </p:animEffect>
                                    <p:anim calcmode="lin" valueType="num">
                                      <p:cBhvr>
                                        <p:cTn id="57" dur="1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15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500"/>
                                        <p:tgtEl>
                                          <p:spTgt spid="3">
                                            <p:txEl>
                                              <p:pRg st="8" end="8"/>
                                            </p:txEl>
                                          </p:spTgt>
                                        </p:tgtEl>
                                      </p:cBhvr>
                                    </p:animEffect>
                                    <p:anim calcmode="lin" valueType="num">
                                      <p:cBhvr>
                                        <p:cTn id="64" dur="1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5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0">
              <a:srgbClr val="66FF66"/>
            </a:gs>
            <a:gs pos="77000">
              <a:schemeClr val="bg1"/>
            </a:gs>
            <a:gs pos="30000">
              <a:schemeClr val="bg1"/>
            </a:gs>
            <a:gs pos="100000">
              <a:srgbClr val="66FF66"/>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1325563"/>
          </a:xfrm>
        </p:spPr>
        <p:txBody>
          <a:bodyPr>
            <a:normAutofit/>
          </a:bodyPr>
          <a:lstStyle/>
          <a:p>
            <a:r>
              <a:rPr kumimoji="1" lang="ja-JP" altLang="en-US" sz="4000" b="1" dirty="0" smtClean="0">
                <a:ln w="18000">
                  <a:noFill/>
                  <a:prstDash val="solid"/>
                  <a:miter lim="800000"/>
                </a:ln>
                <a:effectLst>
                  <a:outerShdw blurRad="25500" dist="23000" dir="7020000" algn="tl">
                    <a:srgbClr val="000000">
                      <a:alpha val="50000"/>
                    </a:srgbClr>
                  </a:outerShdw>
                </a:effectLst>
                <a:latin typeface="+mn-ea"/>
                <a:ea typeface="+mn-ea"/>
              </a:rPr>
              <a:t>　　（参考）　地域ケア会議で</a:t>
            </a:r>
            <a:r>
              <a:rPr kumimoji="1" lang="en-US" altLang="ja-JP" sz="4000" b="1" dirty="0" smtClean="0">
                <a:ln w="18000">
                  <a:noFill/>
                  <a:prstDash val="solid"/>
                  <a:miter lim="800000"/>
                </a:ln>
                <a:effectLst>
                  <a:outerShdw blurRad="25500" dist="23000" dir="7020000" algn="tl">
                    <a:srgbClr val="000000">
                      <a:alpha val="50000"/>
                    </a:srgbClr>
                  </a:outerShdw>
                </a:effectLst>
                <a:latin typeface="+mn-ea"/>
                <a:ea typeface="+mn-ea"/>
              </a:rPr>
              <a:t/>
            </a:r>
            <a:br>
              <a:rPr kumimoji="1" lang="en-US" altLang="ja-JP" sz="4000" b="1" dirty="0" smtClean="0">
                <a:ln w="18000">
                  <a:noFill/>
                  <a:prstDash val="solid"/>
                  <a:miter lim="800000"/>
                </a:ln>
                <a:effectLst>
                  <a:outerShdw blurRad="25500" dist="23000" dir="7020000" algn="tl">
                    <a:srgbClr val="000000">
                      <a:alpha val="50000"/>
                    </a:srgbClr>
                  </a:outerShdw>
                </a:effectLst>
                <a:latin typeface="+mn-ea"/>
                <a:ea typeface="+mn-ea"/>
              </a:rPr>
            </a:br>
            <a:r>
              <a:rPr kumimoji="1" lang="ja-JP" altLang="en-US" sz="4000" b="1" dirty="0" smtClean="0">
                <a:ln w="18000">
                  <a:noFill/>
                  <a:prstDash val="solid"/>
                  <a:miter lim="800000"/>
                </a:ln>
                <a:effectLst>
                  <a:outerShdw blurRad="25500" dist="23000" dir="7020000" algn="tl">
                    <a:srgbClr val="000000">
                      <a:alpha val="50000"/>
                    </a:srgbClr>
                  </a:outerShdw>
                </a:effectLst>
                <a:latin typeface="+mn-ea"/>
                <a:ea typeface="+mn-ea"/>
              </a:rPr>
              <a:t>　　　　　　　　検討するケースの例</a:t>
            </a:r>
            <a:endParaRPr kumimoji="1" lang="ja-JP" altLang="en-US" sz="4000" b="1" dirty="0">
              <a:ln w="18000">
                <a:noFill/>
                <a:prstDash val="solid"/>
                <a:miter lim="800000"/>
              </a:ln>
              <a:effectLst>
                <a:outerShdw blurRad="25500" dist="23000" dir="7020000" algn="tl">
                  <a:srgbClr val="000000">
                    <a:alpha val="50000"/>
                  </a:srgbClr>
                </a:outerShdw>
              </a:effectLst>
              <a:latin typeface="+mn-ea"/>
              <a:ea typeface="+mn-ea"/>
            </a:endParaRPr>
          </a:p>
        </p:txBody>
      </p:sp>
      <p:sp>
        <p:nvSpPr>
          <p:cNvPr id="3" name="コンテンツ プレースホルダー 2"/>
          <p:cNvSpPr>
            <a:spLocks noGrp="1"/>
          </p:cNvSpPr>
          <p:nvPr>
            <p:ph idx="1"/>
          </p:nvPr>
        </p:nvSpPr>
        <p:spPr>
          <a:xfrm>
            <a:off x="628650" y="1724025"/>
            <a:ext cx="7886700" cy="4351338"/>
          </a:xfrm>
          <a:noFill/>
          <a:effectLst/>
        </p:spPr>
        <p:txBody>
          <a:bodyPr>
            <a:normAutofit lnSpcReduction="10000"/>
          </a:bodyPr>
          <a:lstStyle/>
          <a:p>
            <a:pPr>
              <a:spcBef>
                <a:spcPts val="1200"/>
              </a:spcBef>
              <a:spcAft>
                <a:spcPts val="1200"/>
              </a:spcAft>
            </a:pPr>
            <a:r>
              <a:rPr kumimoji="1" lang="ja-JP" altLang="en-US" sz="3200" dirty="0" smtClean="0">
                <a:latin typeface="+mn-ea"/>
              </a:rPr>
              <a:t>支援者が困難を感じているケース</a:t>
            </a:r>
            <a:endParaRPr kumimoji="1" lang="en-US" altLang="ja-JP" sz="3200" dirty="0" smtClean="0">
              <a:latin typeface="+mn-ea"/>
            </a:endParaRPr>
          </a:p>
          <a:p>
            <a:pPr>
              <a:spcBef>
                <a:spcPts val="1200"/>
              </a:spcBef>
              <a:spcAft>
                <a:spcPts val="1200"/>
              </a:spcAft>
            </a:pPr>
            <a:r>
              <a:rPr kumimoji="1" lang="ja-JP" altLang="en-US" sz="3200" dirty="0" smtClean="0">
                <a:latin typeface="+mn-ea"/>
              </a:rPr>
              <a:t>支援が自立を阻害していると考えられるケース</a:t>
            </a:r>
            <a:endParaRPr kumimoji="1" lang="en-US" altLang="ja-JP" sz="3200" dirty="0" smtClean="0">
              <a:latin typeface="+mn-ea"/>
            </a:endParaRPr>
          </a:p>
          <a:p>
            <a:pPr>
              <a:spcAft>
                <a:spcPts val="1200"/>
              </a:spcAft>
            </a:pPr>
            <a:r>
              <a:rPr lang="ja-JP" altLang="en-US" sz="3200" dirty="0" smtClean="0">
                <a:latin typeface="+mn-ea"/>
              </a:rPr>
              <a:t>支援が必要だと判断されるがサービスに</a:t>
            </a:r>
            <a:r>
              <a:rPr lang="ja-JP" altLang="en-US" sz="3200" dirty="0">
                <a:latin typeface="+mn-ea"/>
              </a:rPr>
              <a:t>　</a:t>
            </a:r>
            <a:r>
              <a:rPr lang="ja-JP" altLang="en-US" sz="3200" dirty="0" smtClean="0">
                <a:latin typeface="+mn-ea"/>
              </a:rPr>
              <a:t>繋がっていないケース</a:t>
            </a:r>
            <a:endParaRPr lang="en-US" altLang="ja-JP" sz="3200" dirty="0" smtClean="0">
              <a:latin typeface="+mn-ea"/>
            </a:endParaRPr>
          </a:p>
          <a:p>
            <a:pPr>
              <a:spcBef>
                <a:spcPts val="1200"/>
              </a:spcBef>
              <a:spcAft>
                <a:spcPts val="1200"/>
              </a:spcAft>
            </a:pPr>
            <a:r>
              <a:rPr kumimoji="1" lang="ja-JP" altLang="en-US" sz="3200" dirty="0" smtClean="0">
                <a:latin typeface="+mn-ea"/>
              </a:rPr>
              <a:t>権利擁護が必要なケース</a:t>
            </a:r>
            <a:endParaRPr kumimoji="1" lang="en-US" altLang="ja-JP" sz="3200" dirty="0" smtClean="0">
              <a:latin typeface="+mn-ea"/>
            </a:endParaRPr>
          </a:p>
          <a:p>
            <a:pPr>
              <a:spcBef>
                <a:spcPts val="1200"/>
              </a:spcBef>
              <a:spcAft>
                <a:spcPts val="1200"/>
              </a:spcAft>
            </a:pPr>
            <a:r>
              <a:rPr lang="ja-JP" altLang="en-US" sz="3200" dirty="0" smtClean="0">
                <a:latin typeface="+mn-ea"/>
              </a:rPr>
              <a:t>地域課題に関するケース</a:t>
            </a:r>
            <a:endParaRPr kumimoji="1" lang="ja-JP" altLang="en-US" sz="3200" dirty="0">
              <a:latin typeface="+mn-ea"/>
            </a:endParaRPr>
          </a:p>
        </p:txBody>
      </p:sp>
      <p:sp>
        <p:nvSpPr>
          <p:cNvPr id="4" name="テキスト ボックス 3"/>
          <p:cNvSpPr txBox="1"/>
          <p:nvPr/>
        </p:nvSpPr>
        <p:spPr>
          <a:xfrm>
            <a:off x="2119745" y="6176963"/>
            <a:ext cx="6743700" cy="338554"/>
          </a:xfrm>
          <a:prstGeom prst="rect">
            <a:avLst/>
          </a:prstGeom>
          <a:noFill/>
        </p:spPr>
        <p:txBody>
          <a:bodyPr wrap="square" rtlCol="0">
            <a:spAutoFit/>
          </a:bodyPr>
          <a:lstStyle/>
          <a:p>
            <a:r>
              <a:rPr lang="ja-JP" altLang="en-US" sz="1600" dirty="0" smtClean="0">
                <a:solidFill>
                  <a:prstClr val="black"/>
                </a:solidFill>
                <a:latin typeface="HGPｺﾞｼｯｸM" panose="020B0600000000000000" pitchFamily="50" charset="-128"/>
                <a:ea typeface="HGPｺﾞｼｯｸM" panose="020B0600000000000000" pitchFamily="50" charset="-128"/>
              </a:rPr>
              <a:t>地域ケア会議運営マニュアル　Ｐ４２～４７　長寿社会開発センター　より抜粋</a:t>
            </a:r>
            <a:endParaRPr lang="ja-JP" altLang="en-US" sz="1600" dirty="0">
              <a:solidFill>
                <a:prstClr val="black"/>
              </a:solidFill>
              <a:latin typeface="HGPｺﾞｼｯｸM" panose="020B0600000000000000" pitchFamily="50" charset="-128"/>
              <a:ea typeface="HGPｺﾞｼｯｸM" panose="020B0600000000000000" pitchFamily="50" charset="-128"/>
            </a:endParaRPr>
          </a:p>
        </p:txBody>
      </p:sp>
      <p:sp>
        <p:nvSpPr>
          <p:cNvPr id="5"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31</a:t>
            </a:fld>
            <a:endParaRPr kumimoji="1" lang="ja-JP" altLang="en-US" dirty="0"/>
          </a:p>
        </p:txBody>
      </p:sp>
    </p:spTree>
    <p:extLst>
      <p:ext uri="{BB962C8B-B14F-4D97-AF65-F5344CB8AC3E}">
        <p14:creationId xmlns:p14="http://schemas.microsoft.com/office/powerpoint/2010/main" val="4166729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500"/>
                                        <p:tgtEl>
                                          <p:spTgt spid="3">
                                            <p:txEl>
                                              <p:pRg st="1" end="1"/>
                                            </p:txEl>
                                          </p:spTgt>
                                        </p:tgtEl>
                                      </p:cBhvr>
                                    </p:animEffect>
                                    <p:anim calcmode="lin" valueType="num">
                                      <p:cBhvr>
                                        <p:cTn id="15"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15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500"/>
                                        <p:tgtEl>
                                          <p:spTgt spid="3">
                                            <p:txEl>
                                              <p:pRg st="2" end="2"/>
                                            </p:txEl>
                                          </p:spTgt>
                                        </p:tgtEl>
                                      </p:cBhvr>
                                    </p:animEffect>
                                    <p:anim calcmode="lin" valueType="num">
                                      <p:cBhvr>
                                        <p:cTn id="22"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15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500"/>
                                        <p:tgtEl>
                                          <p:spTgt spid="3">
                                            <p:txEl>
                                              <p:pRg st="3" end="3"/>
                                            </p:txEl>
                                          </p:spTgt>
                                        </p:tgtEl>
                                      </p:cBhvr>
                                    </p:animEffect>
                                    <p:anim calcmode="lin" valueType="num">
                                      <p:cBhvr>
                                        <p:cTn id="29"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15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500"/>
                                        <p:tgtEl>
                                          <p:spTgt spid="3">
                                            <p:txEl>
                                              <p:pRg st="4" end="4"/>
                                            </p:txEl>
                                          </p:spTgt>
                                        </p:tgtEl>
                                      </p:cBhvr>
                                    </p:animEffect>
                                    <p:anim calcmode="lin" valueType="num">
                                      <p:cBhvr>
                                        <p:cTn id="36"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rgbClr val="66FF66"/>
            </a:gs>
            <a:gs pos="77000">
              <a:schemeClr val="bg1"/>
            </a:gs>
            <a:gs pos="30000">
              <a:schemeClr val="bg1"/>
            </a:gs>
            <a:gs pos="100000">
              <a:srgbClr val="66FF66"/>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1325563"/>
          </a:xfrm>
        </p:spPr>
        <p:txBody>
          <a:bodyPr>
            <a:normAutofit/>
          </a:bodyPr>
          <a:lstStyle/>
          <a:p>
            <a:r>
              <a:rPr kumimoji="1" lang="ja-JP" altLang="en-US" sz="4000" b="1" dirty="0" smtClean="0">
                <a:ln w="18000">
                  <a:noFill/>
                  <a:prstDash val="solid"/>
                  <a:miter lim="800000"/>
                </a:ln>
                <a:effectLst>
                  <a:outerShdw blurRad="25500" dist="23000" dir="7020000" algn="tl">
                    <a:srgbClr val="000000">
                      <a:alpha val="50000"/>
                    </a:srgbClr>
                  </a:outerShdw>
                </a:effectLst>
                <a:latin typeface="+mn-ea"/>
                <a:ea typeface="+mn-ea"/>
              </a:rPr>
              <a:t>　　（参考）　事前準備</a:t>
            </a:r>
            <a:endParaRPr kumimoji="1" lang="ja-JP" altLang="en-US" sz="4000" b="1" dirty="0">
              <a:ln w="18000">
                <a:noFill/>
                <a:prstDash val="solid"/>
                <a:miter lim="800000"/>
              </a:ln>
              <a:effectLst>
                <a:outerShdw blurRad="25500" dist="23000" dir="7020000" algn="tl">
                  <a:srgbClr val="000000">
                    <a:alpha val="50000"/>
                  </a:srgbClr>
                </a:outerShdw>
              </a:effectLst>
              <a:latin typeface="+mn-ea"/>
              <a:ea typeface="+mn-ea"/>
            </a:endParaRPr>
          </a:p>
        </p:txBody>
      </p:sp>
      <p:sp>
        <p:nvSpPr>
          <p:cNvPr id="3" name="コンテンツ プレースホルダー 2"/>
          <p:cNvSpPr>
            <a:spLocks noGrp="1"/>
          </p:cNvSpPr>
          <p:nvPr>
            <p:ph idx="1"/>
          </p:nvPr>
        </p:nvSpPr>
        <p:spPr>
          <a:xfrm>
            <a:off x="628650" y="1724025"/>
            <a:ext cx="7886700" cy="4351338"/>
          </a:xfrm>
          <a:noFill/>
          <a:effectLst/>
        </p:spPr>
        <p:txBody>
          <a:bodyPr>
            <a:normAutofit/>
          </a:bodyPr>
          <a:lstStyle/>
          <a:p>
            <a:pPr>
              <a:spcBef>
                <a:spcPts val="1200"/>
              </a:spcBef>
              <a:spcAft>
                <a:spcPts val="1200"/>
              </a:spcAft>
            </a:pPr>
            <a:r>
              <a:rPr kumimoji="1" lang="ja-JP" altLang="en-US" sz="4000" dirty="0" smtClean="0">
                <a:latin typeface="+mn-ea"/>
              </a:rPr>
              <a:t>会議当日の役割分担を行う</a:t>
            </a:r>
            <a:endParaRPr kumimoji="1" lang="en-US" altLang="ja-JP" sz="4000" dirty="0" smtClean="0">
              <a:latin typeface="+mn-ea"/>
            </a:endParaRPr>
          </a:p>
          <a:p>
            <a:pPr marL="0" indent="0">
              <a:spcBef>
                <a:spcPts val="1200"/>
              </a:spcBef>
              <a:spcAft>
                <a:spcPts val="1200"/>
              </a:spcAft>
              <a:buNone/>
            </a:pPr>
            <a:r>
              <a:rPr kumimoji="1" lang="ja-JP" altLang="en-US" sz="3200" dirty="0" smtClean="0">
                <a:latin typeface="+mn-ea"/>
              </a:rPr>
              <a:t>　進行役、</a:t>
            </a:r>
            <a:r>
              <a:rPr lang="ja-JP" altLang="en-US" sz="3200" dirty="0" smtClean="0">
                <a:latin typeface="+mn-ea"/>
              </a:rPr>
              <a:t>記録係、</a:t>
            </a:r>
            <a:r>
              <a:rPr kumimoji="1" lang="ja-JP" altLang="en-US" sz="3200" dirty="0" smtClean="0">
                <a:latin typeface="+mn-ea"/>
              </a:rPr>
              <a:t>発言者　など</a:t>
            </a:r>
            <a:endParaRPr kumimoji="1" lang="en-US" altLang="ja-JP" sz="3200" dirty="0" smtClean="0">
              <a:latin typeface="+mn-ea"/>
            </a:endParaRPr>
          </a:p>
          <a:p>
            <a:pPr>
              <a:spcBef>
                <a:spcPts val="1200"/>
              </a:spcBef>
              <a:spcAft>
                <a:spcPts val="1200"/>
              </a:spcAft>
            </a:pPr>
            <a:r>
              <a:rPr lang="ja-JP" altLang="en-US" sz="4000" dirty="0" smtClean="0">
                <a:latin typeface="+mn-ea"/>
              </a:rPr>
              <a:t>参加者</a:t>
            </a:r>
            <a:r>
              <a:rPr lang="ja-JP" altLang="en-US" sz="4000" dirty="0">
                <a:latin typeface="+mn-ea"/>
              </a:rPr>
              <a:t>へ</a:t>
            </a:r>
            <a:r>
              <a:rPr lang="ja-JP" altLang="en-US" sz="4000" dirty="0" smtClean="0">
                <a:latin typeface="+mn-ea"/>
              </a:rPr>
              <a:t>の依頼</a:t>
            </a:r>
            <a:endParaRPr lang="en-US" altLang="ja-JP" sz="4000" dirty="0" smtClean="0">
              <a:latin typeface="+mn-ea"/>
            </a:endParaRPr>
          </a:p>
          <a:p>
            <a:pPr marL="0" indent="0">
              <a:spcBef>
                <a:spcPts val="1200"/>
              </a:spcBef>
              <a:spcAft>
                <a:spcPts val="1200"/>
              </a:spcAft>
              <a:buNone/>
            </a:pPr>
            <a:r>
              <a:rPr lang="ja-JP" altLang="en-US" sz="3200" dirty="0" smtClean="0">
                <a:latin typeface="+mn-ea"/>
              </a:rPr>
              <a:t>　本人及び家族の参加については検討課題に応じて判断する</a:t>
            </a:r>
            <a:endParaRPr lang="en-US" altLang="ja-JP" sz="3200" dirty="0">
              <a:latin typeface="+mn-ea"/>
            </a:endParaRPr>
          </a:p>
          <a:p>
            <a:pPr>
              <a:spcBef>
                <a:spcPts val="1200"/>
              </a:spcBef>
              <a:spcAft>
                <a:spcPts val="1200"/>
              </a:spcAft>
            </a:pPr>
            <a:endParaRPr kumimoji="1" lang="ja-JP" altLang="en-US" sz="3200" dirty="0">
              <a:latin typeface="+mn-ea"/>
            </a:endParaRPr>
          </a:p>
        </p:txBody>
      </p:sp>
      <p:sp>
        <p:nvSpPr>
          <p:cNvPr id="4" name="テキスト ボックス 3"/>
          <p:cNvSpPr txBox="1"/>
          <p:nvPr/>
        </p:nvSpPr>
        <p:spPr>
          <a:xfrm>
            <a:off x="2119745" y="6176963"/>
            <a:ext cx="6743700" cy="338554"/>
          </a:xfrm>
          <a:prstGeom prst="rect">
            <a:avLst/>
          </a:prstGeom>
          <a:noFill/>
        </p:spPr>
        <p:txBody>
          <a:bodyPr wrap="square" rtlCol="0">
            <a:spAutoFit/>
          </a:bodyPr>
          <a:lstStyle/>
          <a:p>
            <a:r>
              <a:rPr lang="ja-JP" altLang="en-US" sz="1600" dirty="0" smtClean="0">
                <a:solidFill>
                  <a:prstClr val="black"/>
                </a:solidFill>
                <a:latin typeface="HGPｺﾞｼｯｸM" panose="020B0600000000000000" pitchFamily="50" charset="-128"/>
                <a:ea typeface="HGPｺﾞｼｯｸM" panose="020B0600000000000000" pitchFamily="50" charset="-128"/>
              </a:rPr>
              <a:t>地域ケア会議運営マニュアル　Ｐ</a:t>
            </a:r>
            <a:r>
              <a:rPr lang="en-US" altLang="ja-JP" sz="1600" dirty="0" smtClean="0">
                <a:solidFill>
                  <a:prstClr val="black"/>
                </a:solidFill>
                <a:latin typeface="HGPｺﾞｼｯｸM" panose="020B0600000000000000" pitchFamily="50" charset="-128"/>
                <a:ea typeface="HGPｺﾞｼｯｸM" panose="020B0600000000000000" pitchFamily="50" charset="-128"/>
              </a:rPr>
              <a:t>50</a:t>
            </a:r>
            <a:r>
              <a:rPr lang="ja-JP" altLang="en-US" sz="1600" dirty="0" smtClean="0">
                <a:solidFill>
                  <a:prstClr val="black"/>
                </a:solidFill>
                <a:latin typeface="HGPｺﾞｼｯｸM" panose="020B0600000000000000" pitchFamily="50" charset="-128"/>
                <a:ea typeface="HGPｺﾞｼｯｸM" panose="020B0600000000000000" pitchFamily="50" charset="-128"/>
              </a:rPr>
              <a:t>～</a:t>
            </a:r>
            <a:r>
              <a:rPr lang="en-US" altLang="ja-JP" sz="1600" dirty="0" smtClean="0">
                <a:solidFill>
                  <a:prstClr val="black"/>
                </a:solidFill>
                <a:latin typeface="HGPｺﾞｼｯｸM" panose="020B0600000000000000" pitchFamily="50" charset="-128"/>
                <a:ea typeface="HGPｺﾞｼｯｸM" panose="020B0600000000000000" pitchFamily="50" charset="-128"/>
              </a:rPr>
              <a:t>53</a:t>
            </a:r>
            <a:r>
              <a:rPr lang="ja-JP" altLang="en-US" sz="1600" dirty="0" smtClean="0">
                <a:solidFill>
                  <a:prstClr val="black"/>
                </a:solidFill>
                <a:latin typeface="HGPｺﾞｼｯｸM" panose="020B0600000000000000" pitchFamily="50" charset="-128"/>
                <a:ea typeface="HGPｺﾞｼｯｸM" panose="020B0600000000000000" pitchFamily="50" charset="-128"/>
              </a:rPr>
              <a:t>　長寿社会開発センター　より抜粋</a:t>
            </a:r>
            <a:endParaRPr lang="ja-JP" altLang="en-US" sz="1600" dirty="0">
              <a:solidFill>
                <a:prstClr val="black"/>
              </a:solidFill>
              <a:latin typeface="HGPｺﾞｼｯｸM" panose="020B0600000000000000" pitchFamily="50" charset="-128"/>
              <a:ea typeface="HGPｺﾞｼｯｸM" panose="020B0600000000000000" pitchFamily="50" charset="-128"/>
            </a:endParaRPr>
          </a:p>
        </p:txBody>
      </p:sp>
      <p:sp>
        <p:nvSpPr>
          <p:cNvPr id="5"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32</a:t>
            </a:fld>
            <a:endParaRPr kumimoji="1" lang="ja-JP" altLang="en-US" dirty="0"/>
          </a:p>
        </p:txBody>
      </p:sp>
    </p:spTree>
    <p:extLst>
      <p:ext uri="{BB962C8B-B14F-4D97-AF65-F5344CB8AC3E}">
        <p14:creationId xmlns:p14="http://schemas.microsoft.com/office/powerpoint/2010/main" val="2932085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500"/>
                                        <p:tgtEl>
                                          <p:spTgt spid="3">
                                            <p:txEl>
                                              <p:pRg st="1" end="1"/>
                                            </p:txEl>
                                          </p:spTgt>
                                        </p:tgtEl>
                                      </p:cBhvr>
                                    </p:animEffect>
                                    <p:anim calcmode="lin" valueType="num">
                                      <p:cBhvr>
                                        <p:cTn id="8"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500"/>
                                        <p:tgtEl>
                                          <p:spTgt spid="3">
                                            <p:txEl>
                                              <p:pRg st="2" end="2"/>
                                            </p:txEl>
                                          </p:spTgt>
                                        </p:tgtEl>
                                      </p:cBhvr>
                                    </p:animEffect>
                                    <p:anim calcmode="lin" valueType="num">
                                      <p:cBhvr>
                                        <p:cTn id="15"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500"/>
                                        <p:tgtEl>
                                          <p:spTgt spid="3">
                                            <p:txEl>
                                              <p:pRg st="3" end="3"/>
                                            </p:txEl>
                                          </p:spTgt>
                                        </p:tgtEl>
                                      </p:cBhvr>
                                    </p:animEffect>
                                    <p:anim calcmode="lin" valueType="num">
                                      <p:cBhvr>
                                        <p:cTn id="22"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fade">
                                      <p:cBhvr>
                                        <p:cTn id="28" dur="1500"/>
                                        <p:tgtEl>
                                          <p:spTgt spid="3">
                                            <p:txEl>
                                              <p:pRg st="0" end="0"/>
                                            </p:txEl>
                                          </p:spTgt>
                                        </p:tgtEl>
                                      </p:cBhvr>
                                    </p:animEffect>
                                    <p:anim calcmode="lin" valueType="num">
                                      <p:cBhvr>
                                        <p:cTn id="29"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30"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77000">
              <a:schemeClr val="bg1"/>
            </a:gs>
            <a:gs pos="30000">
              <a:schemeClr val="bg1"/>
            </a:gs>
            <a:gs pos="100000">
              <a:schemeClr val="accent6">
                <a:lumMod val="60000"/>
                <a:lumOff val="40000"/>
              </a:schemeClr>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 y="0"/>
            <a:ext cx="9144001" cy="1325563"/>
          </a:xfrm>
        </p:spPr>
        <p:txBody>
          <a:bodyPr/>
          <a:lstStyle/>
          <a:p>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　　</a:t>
            </a:r>
            <a:r>
              <a:rPr lang="en-US" altLang="ja-JP"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a:t>
            </a:r>
            <a:r>
              <a:rPr lang="en-US" altLang="ja-JP" dirty="0">
                <a:ln w="18000">
                  <a:noFill/>
                  <a:prstDash val="solid"/>
                  <a:miter lim="800000"/>
                </a:ln>
                <a:solidFill>
                  <a:schemeClr val="tx1"/>
                </a:solidFill>
                <a:effectLst>
                  <a:outerShdw blurRad="25500" dist="23000" dir="7020000" algn="tl">
                    <a:srgbClr val="000000">
                      <a:alpha val="50000"/>
                    </a:srgbClr>
                  </a:outerShdw>
                </a:effectLst>
                <a:latin typeface="+mn-ea"/>
                <a:ea typeface="+mn-ea"/>
              </a:rPr>
              <a:t>A</a:t>
            </a:r>
            <a:r>
              <a:rPr lang="ja-JP" altLang="en-US" dirty="0" err="1">
                <a:ln w="18000">
                  <a:noFill/>
                  <a:prstDash val="solid"/>
                  <a:miter lim="800000"/>
                </a:ln>
                <a:solidFill>
                  <a:schemeClr val="tx1"/>
                </a:solidFill>
                <a:effectLst>
                  <a:outerShdw blurRad="25500" dist="23000" dir="7020000" algn="tl">
                    <a:srgbClr val="000000">
                      <a:alpha val="50000"/>
                    </a:srgbClr>
                  </a:outerShdw>
                </a:effectLst>
                <a:latin typeface="+mn-ea"/>
                <a:ea typeface="+mn-ea"/>
              </a:rPr>
              <a:t>さん</a:t>
            </a:r>
            <a:r>
              <a:rPr lang="ja-JP" altLang="en-US" dirty="0" err="1"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の</a:t>
            </a:r>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課題</a:t>
            </a:r>
            <a:r>
              <a:rPr lang="en-US" altLang="ja-JP"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a:t>
            </a:r>
            <a:endParaRPr kumimoji="1" lang="ja-JP" altLang="en-US" dirty="0">
              <a:ln w="18000">
                <a:noFill/>
                <a:prstDash val="solid"/>
                <a:miter lim="800000"/>
              </a:ln>
              <a:solidFill>
                <a:schemeClr val="tx1"/>
              </a:solidFill>
              <a:effectLst>
                <a:outerShdw blurRad="25500" dist="23000" dir="7020000" algn="tl">
                  <a:srgbClr val="000000">
                    <a:alpha val="50000"/>
                  </a:srgbClr>
                </a:outerShdw>
              </a:effectLst>
              <a:latin typeface="+mn-ea"/>
              <a:ea typeface="+mn-ea"/>
            </a:endParaRPr>
          </a:p>
        </p:txBody>
      </p:sp>
      <p:sp>
        <p:nvSpPr>
          <p:cNvPr id="3" name="コンテンツ プレースホルダー 2"/>
          <p:cNvSpPr>
            <a:spLocks noGrp="1"/>
          </p:cNvSpPr>
          <p:nvPr>
            <p:ph idx="1"/>
          </p:nvPr>
        </p:nvSpPr>
        <p:spPr>
          <a:xfrm>
            <a:off x="522514" y="1484462"/>
            <a:ext cx="7992836" cy="5111295"/>
          </a:xfrm>
          <a:noFill/>
          <a:effectLst/>
        </p:spPr>
        <p:txBody>
          <a:bodyPr>
            <a:normAutofit/>
          </a:bodyPr>
          <a:lstStyle/>
          <a:p>
            <a:pPr marL="0" indent="0">
              <a:buNone/>
            </a:pPr>
            <a:r>
              <a:rPr lang="ja-JP" altLang="en-US" dirty="0" smtClean="0">
                <a:latin typeface="+mn-ea"/>
              </a:rPr>
              <a:t>①もともと外出や買い物が好きな方であったが、</a:t>
            </a:r>
            <a:endParaRPr lang="en-US" altLang="ja-JP" dirty="0" smtClean="0">
              <a:latin typeface="+mn-ea"/>
            </a:endParaRPr>
          </a:p>
          <a:p>
            <a:pPr marL="0" indent="0">
              <a:spcBef>
                <a:spcPts val="600"/>
              </a:spcBef>
              <a:buNone/>
            </a:pPr>
            <a:r>
              <a:rPr lang="ja-JP" altLang="en-US" dirty="0">
                <a:latin typeface="+mn-ea"/>
              </a:rPr>
              <a:t>　</a:t>
            </a:r>
            <a:r>
              <a:rPr lang="ja-JP" altLang="en-US" dirty="0" smtClean="0">
                <a:latin typeface="+mn-ea"/>
              </a:rPr>
              <a:t>下肢痛・腰痛に伴う活動量の減少により、団地の</a:t>
            </a:r>
            <a:endParaRPr lang="en-US" altLang="ja-JP" dirty="0" smtClean="0">
              <a:latin typeface="+mn-ea"/>
            </a:endParaRPr>
          </a:p>
          <a:p>
            <a:pPr marL="0" indent="0">
              <a:spcBef>
                <a:spcPts val="600"/>
              </a:spcBef>
              <a:spcAft>
                <a:spcPts val="1200"/>
              </a:spcAft>
              <a:buNone/>
            </a:pPr>
            <a:r>
              <a:rPr lang="ja-JP" altLang="en-US" dirty="0">
                <a:latin typeface="+mn-ea"/>
              </a:rPr>
              <a:t>　</a:t>
            </a:r>
            <a:r>
              <a:rPr lang="ja-JP" altLang="en-US" dirty="0" smtClean="0">
                <a:latin typeface="+mn-ea"/>
              </a:rPr>
              <a:t>階段昇降が困難となり、外出ができなくなったこと</a:t>
            </a:r>
            <a:endParaRPr lang="ja-JP" altLang="en-US" dirty="0">
              <a:latin typeface="+mn-ea"/>
            </a:endParaRPr>
          </a:p>
          <a:p>
            <a:pPr marL="0" indent="0">
              <a:buNone/>
            </a:pPr>
            <a:r>
              <a:rPr lang="ja-JP" altLang="en-US" dirty="0" smtClean="0">
                <a:latin typeface="+mn-ea"/>
              </a:rPr>
              <a:t>②月</a:t>
            </a:r>
            <a:r>
              <a:rPr lang="en-US" altLang="ja-JP" dirty="0" smtClean="0">
                <a:latin typeface="+mn-ea"/>
              </a:rPr>
              <a:t>2</a:t>
            </a:r>
            <a:r>
              <a:rPr lang="ja-JP" altLang="en-US" dirty="0" smtClean="0">
                <a:latin typeface="+mn-ea"/>
              </a:rPr>
              <a:t>回の定期通院が滞っていること、薬の飲み残　</a:t>
            </a:r>
            <a:endParaRPr lang="en-US" altLang="ja-JP" dirty="0" smtClean="0">
              <a:latin typeface="+mn-ea"/>
            </a:endParaRPr>
          </a:p>
          <a:p>
            <a:pPr marL="0" indent="0">
              <a:spcBef>
                <a:spcPts val="600"/>
              </a:spcBef>
              <a:spcAft>
                <a:spcPts val="600"/>
              </a:spcAft>
              <a:buNone/>
            </a:pPr>
            <a:r>
              <a:rPr lang="ja-JP" altLang="en-US" dirty="0">
                <a:latin typeface="+mn-ea"/>
              </a:rPr>
              <a:t>　</a:t>
            </a:r>
            <a:r>
              <a:rPr lang="ja-JP" altLang="en-US" dirty="0" smtClean="0">
                <a:latin typeface="+mn-ea"/>
              </a:rPr>
              <a:t>しがあることから、糖尿病</a:t>
            </a:r>
            <a:r>
              <a:rPr lang="ja-JP" altLang="en-US" dirty="0">
                <a:latin typeface="+mn-ea"/>
              </a:rPr>
              <a:t>や</a:t>
            </a:r>
            <a:r>
              <a:rPr lang="ja-JP" altLang="en-US" dirty="0" smtClean="0">
                <a:latin typeface="+mn-ea"/>
              </a:rPr>
              <a:t>高血圧症の</a:t>
            </a:r>
            <a:r>
              <a:rPr lang="ja-JP" altLang="en-US" dirty="0">
                <a:latin typeface="+mn-ea"/>
              </a:rPr>
              <a:t>悪化の</a:t>
            </a:r>
            <a:r>
              <a:rPr lang="ja-JP" altLang="en-US" dirty="0" smtClean="0">
                <a:latin typeface="+mn-ea"/>
              </a:rPr>
              <a:t>危</a:t>
            </a:r>
            <a:endParaRPr lang="en-US" altLang="ja-JP" dirty="0" smtClean="0">
              <a:latin typeface="+mn-ea"/>
            </a:endParaRPr>
          </a:p>
          <a:p>
            <a:pPr marL="0" indent="0">
              <a:spcBef>
                <a:spcPts val="0"/>
              </a:spcBef>
              <a:spcAft>
                <a:spcPts val="1200"/>
              </a:spcAft>
              <a:buNone/>
            </a:pPr>
            <a:r>
              <a:rPr lang="ja-JP" altLang="en-US" dirty="0">
                <a:latin typeface="+mn-ea"/>
              </a:rPr>
              <a:t>　</a:t>
            </a:r>
            <a:r>
              <a:rPr lang="ja-JP" altLang="en-US" dirty="0" smtClean="0">
                <a:latin typeface="+mn-ea"/>
              </a:rPr>
              <a:t>険</a:t>
            </a:r>
            <a:r>
              <a:rPr lang="ja-JP" altLang="en-US" dirty="0">
                <a:latin typeface="+mn-ea"/>
              </a:rPr>
              <a:t>が</a:t>
            </a:r>
            <a:r>
              <a:rPr lang="ja-JP" altLang="en-US" dirty="0" smtClean="0">
                <a:latin typeface="+mn-ea"/>
              </a:rPr>
              <a:t>あること</a:t>
            </a:r>
            <a:endParaRPr lang="ja-JP" altLang="en-US" dirty="0">
              <a:latin typeface="+mn-ea"/>
            </a:endParaRPr>
          </a:p>
          <a:p>
            <a:pPr marL="0" indent="0">
              <a:buNone/>
            </a:pPr>
            <a:r>
              <a:rPr lang="ja-JP" altLang="en-US" dirty="0" smtClean="0">
                <a:latin typeface="+mn-ea"/>
              </a:rPr>
              <a:t>③室内</a:t>
            </a:r>
            <a:r>
              <a:rPr lang="ja-JP" altLang="en-US" dirty="0">
                <a:latin typeface="+mn-ea"/>
              </a:rPr>
              <a:t>やベランダ</a:t>
            </a:r>
            <a:r>
              <a:rPr lang="ja-JP" altLang="en-US" dirty="0" smtClean="0">
                <a:latin typeface="+mn-ea"/>
              </a:rPr>
              <a:t>に生ゴミとポリ袋が溜まっており、</a:t>
            </a:r>
            <a:endParaRPr lang="en-US" altLang="ja-JP" dirty="0" smtClean="0">
              <a:latin typeface="+mn-ea"/>
            </a:endParaRPr>
          </a:p>
          <a:p>
            <a:pPr marL="0" indent="0">
              <a:spcBef>
                <a:spcPts val="600"/>
              </a:spcBef>
              <a:buNone/>
            </a:pPr>
            <a:r>
              <a:rPr lang="ja-JP" altLang="en-US" dirty="0">
                <a:latin typeface="+mn-ea"/>
              </a:rPr>
              <a:t>　</a:t>
            </a:r>
            <a:r>
              <a:rPr lang="ja-JP" altLang="en-US" dirty="0" smtClean="0">
                <a:latin typeface="+mn-ea"/>
              </a:rPr>
              <a:t>衛生状態が悪いことと、近隣</a:t>
            </a:r>
            <a:r>
              <a:rPr lang="ja-JP" altLang="en-US" dirty="0">
                <a:latin typeface="+mn-ea"/>
              </a:rPr>
              <a:t>の方のご迷惑に</a:t>
            </a:r>
            <a:r>
              <a:rPr lang="ja-JP" altLang="en-US" dirty="0" err="1" smtClean="0">
                <a:latin typeface="+mn-ea"/>
              </a:rPr>
              <a:t>なっ</a:t>
            </a:r>
            <a:endParaRPr lang="en-US" altLang="ja-JP" dirty="0" smtClean="0">
              <a:latin typeface="+mn-ea"/>
            </a:endParaRPr>
          </a:p>
          <a:p>
            <a:pPr marL="0" indent="0">
              <a:spcBef>
                <a:spcPts val="600"/>
              </a:spcBef>
              <a:buNone/>
            </a:pPr>
            <a:r>
              <a:rPr lang="ja-JP" altLang="en-US" dirty="0">
                <a:latin typeface="+mn-ea"/>
              </a:rPr>
              <a:t>　</a:t>
            </a:r>
            <a:r>
              <a:rPr lang="ja-JP" altLang="en-US" dirty="0" err="1" smtClean="0">
                <a:latin typeface="+mn-ea"/>
              </a:rPr>
              <a:t>て</a:t>
            </a:r>
            <a:r>
              <a:rPr lang="ja-JP" altLang="en-US" dirty="0" smtClean="0">
                <a:latin typeface="+mn-ea"/>
              </a:rPr>
              <a:t>いること</a:t>
            </a:r>
            <a:endParaRPr kumimoji="1" lang="ja-JP" altLang="en-US" dirty="0">
              <a:latin typeface="+mn-ea"/>
            </a:endParaRPr>
          </a:p>
        </p:txBody>
      </p:sp>
      <p:sp>
        <p:nvSpPr>
          <p:cNvPr id="4"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33</a:t>
            </a:fld>
            <a:endParaRPr kumimoji="1" lang="ja-JP" altLang="en-US" dirty="0"/>
          </a:p>
        </p:txBody>
      </p:sp>
    </p:spTree>
    <p:extLst>
      <p:ext uri="{BB962C8B-B14F-4D97-AF65-F5344CB8AC3E}">
        <p14:creationId xmlns:p14="http://schemas.microsoft.com/office/powerpoint/2010/main" val="27004785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77000">
              <a:schemeClr val="bg1"/>
            </a:gs>
            <a:gs pos="30000">
              <a:schemeClr val="bg1"/>
            </a:gs>
            <a:gs pos="100000">
              <a:schemeClr val="accent6">
                <a:lumMod val="40000"/>
                <a:lumOff val="60000"/>
              </a:schemeClr>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1325563"/>
          </a:xfrm>
        </p:spPr>
        <p:txBody>
          <a:bodyPr/>
          <a:lstStyle/>
          <a:p>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　　</a:t>
            </a:r>
            <a:r>
              <a:rPr lang="en-US" altLang="ja-JP"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a:t>
            </a:r>
            <a:r>
              <a:rPr lang="en-US" altLang="ja-JP" dirty="0">
                <a:ln w="18000">
                  <a:noFill/>
                  <a:prstDash val="solid"/>
                  <a:miter lim="800000"/>
                </a:ln>
                <a:solidFill>
                  <a:schemeClr val="tx1"/>
                </a:solidFill>
                <a:effectLst>
                  <a:outerShdw blurRad="25500" dist="23000" dir="7020000" algn="tl">
                    <a:srgbClr val="000000">
                      <a:alpha val="50000"/>
                    </a:srgbClr>
                  </a:outerShdw>
                </a:effectLst>
                <a:latin typeface="+mn-ea"/>
                <a:ea typeface="+mn-ea"/>
              </a:rPr>
              <a:t>A</a:t>
            </a:r>
            <a:r>
              <a:rPr lang="ja-JP" altLang="en-US" dirty="0" err="1"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さん</a:t>
            </a:r>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への</a:t>
            </a:r>
            <a:r>
              <a:rPr lang="ja-JP" altLang="en-US" dirty="0">
                <a:ln w="18000">
                  <a:noFill/>
                  <a:prstDash val="solid"/>
                  <a:miter lim="800000"/>
                </a:ln>
                <a:solidFill>
                  <a:schemeClr val="tx1"/>
                </a:solidFill>
                <a:effectLst>
                  <a:outerShdw blurRad="25500" dist="23000" dir="7020000" algn="tl">
                    <a:srgbClr val="000000">
                      <a:alpha val="50000"/>
                    </a:srgbClr>
                  </a:outerShdw>
                </a:effectLst>
                <a:latin typeface="+mn-ea"/>
                <a:ea typeface="+mn-ea"/>
              </a:rPr>
              <a:t>支援内容</a:t>
            </a:r>
            <a:r>
              <a:rPr lang="en-US" altLang="ja-JP"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a:t>
            </a:r>
            <a:endParaRPr kumimoji="1" lang="ja-JP" altLang="en-US" dirty="0">
              <a:ln w="18000">
                <a:noFill/>
                <a:prstDash val="solid"/>
                <a:miter lim="800000"/>
              </a:ln>
              <a:solidFill>
                <a:schemeClr val="tx1"/>
              </a:solidFill>
              <a:effectLst>
                <a:outerShdw blurRad="25500" dist="23000" dir="7020000" algn="tl">
                  <a:srgbClr val="000000">
                    <a:alpha val="50000"/>
                  </a:srgbClr>
                </a:outerShdw>
              </a:effectLst>
              <a:latin typeface="+mn-ea"/>
              <a:ea typeface="+mn-ea"/>
            </a:endParaRPr>
          </a:p>
        </p:txBody>
      </p:sp>
      <p:sp>
        <p:nvSpPr>
          <p:cNvPr id="4" name="コンテンツ プレースホルダー 3"/>
          <p:cNvSpPr>
            <a:spLocks noGrp="1"/>
          </p:cNvSpPr>
          <p:nvPr>
            <p:ph idx="1"/>
          </p:nvPr>
        </p:nvSpPr>
        <p:spPr>
          <a:xfrm>
            <a:off x="362857" y="1753055"/>
            <a:ext cx="8423791" cy="4949008"/>
          </a:xfrm>
          <a:noFill/>
          <a:effectLst/>
        </p:spPr>
        <p:txBody>
          <a:bodyPr>
            <a:normAutofit/>
          </a:bodyPr>
          <a:lstStyle/>
          <a:p>
            <a:pPr>
              <a:spcBef>
                <a:spcPts val="1200"/>
              </a:spcBef>
              <a:spcAft>
                <a:spcPts val="1200"/>
              </a:spcAft>
            </a:pPr>
            <a:r>
              <a:rPr lang="ja-JP" altLang="en-US" dirty="0" smtClean="0">
                <a:latin typeface="+mn-ea"/>
              </a:rPr>
              <a:t>糖尿病、高血圧の治療再開</a:t>
            </a:r>
            <a:endParaRPr lang="en-US" altLang="ja-JP" dirty="0" smtClean="0">
              <a:latin typeface="+mn-ea"/>
            </a:endParaRPr>
          </a:p>
          <a:p>
            <a:pPr>
              <a:spcBef>
                <a:spcPts val="1200"/>
              </a:spcBef>
              <a:spcAft>
                <a:spcPts val="1200"/>
              </a:spcAft>
            </a:pPr>
            <a:r>
              <a:rPr lang="ja-JP" altLang="en-US" dirty="0" smtClean="0">
                <a:latin typeface="+mn-ea"/>
              </a:rPr>
              <a:t>腰痛・下肢痛の相談とリハビリに関する指示を受ける</a:t>
            </a:r>
            <a:endParaRPr lang="en-US" altLang="ja-JP" dirty="0" smtClean="0">
              <a:latin typeface="+mn-ea"/>
            </a:endParaRPr>
          </a:p>
          <a:p>
            <a:r>
              <a:rPr lang="ja-JP" altLang="en-US" dirty="0" smtClean="0">
                <a:latin typeface="+mn-ea"/>
              </a:rPr>
              <a:t>食事、水分摂取、便通、睡眠、など</a:t>
            </a:r>
            <a:r>
              <a:rPr lang="ja-JP" altLang="en-US" dirty="0">
                <a:latin typeface="+mn-ea"/>
              </a:rPr>
              <a:t>の</a:t>
            </a:r>
            <a:r>
              <a:rPr lang="ja-JP" altLang="en-US" dirty="0" smtClean="0">
                <a:latin typeface="+mn-ea"/>
              </a:rPr>
              <a:t>生活リズムや</a:t>
            </a:r>
            <a:r>
              <a:rPr lang="ja-JP" altLang="en-US" dirty="0">
                <a:latin typeface="+mn-ea"/>
              </a:rPr>
              <a:t>　</a:t>
            </a:r>
            <a:r>
              <a:rPr lang="ja-JP" altLang="en-US" dirty="0" smtClean="0">
                <a:latin typeface="+mn-ea"/>
              </a:rPr>
              <a:t>健康管理に関する助言を受ける</a:t>
            </a:r>
            <a:endParaRPr lang="en-US" altLang="ja-JP" dirty="0" smtClean="0">
              <a:latin typeface="+mn-ea"/>
            </a:endParaRPr>
          </a:p>
          <a:p>
            <a:pPr>
              <a:spcBef>
                <a:spcPts val="1200"/>
              </a:spcBef>
            </a:pPr>
            <a:r>
              <a:rPr lang="ja-JP" altLang="en-US" dirty="0" smtClean="0">
                <a:latin typeface="+mn-ea"/>
              </a:rPr>
              <a:t>リハビリ専門職による生活機能評価を実施し、</a:t>
            </a:r>
            <a:endParaRPr lang="en-US" altLang="ja-JP" dirty="0">
              <a:latin typeface="+mn-ea"/>
            </a:endParaRPr>
          </a:p>
          <a:p>
            <a:pPr marL="0" indent="0">
              <a:spcBef>
                <a:spcPts val="0"/>
              </a:spcBef>
              <a:spcAft>
                <a:spcPts val="1200"/>
              </a:spcAft>
              <a:buNone/>
            </a:pPr>
            <a:r>
              <a:rPr lang="ja-JP" altLang="en-US" dirty="0" smtClean="0">
                <a:latin typeface="+mn-ea"/>
              </a:rPr>
              <a:t>　日常生活の留意点について助言を受ける</a:t>
            </a:r>
            <a:endParaRPr lang="en-US" altLang="ja-JP" dirty="0" smtClean="0">
              <a:latin typeface="+mn-ea"/>
            </a:endParaRPr>
          </a:p>
          <a:p>
            <a:pPr>
              <a:spcBef>
                <a:spcPts val="600"/>
              </a:spcBef>
              <a:spcAft>
                <a:spcPts val="1200"/>
              </a:spcAft>
            </a:pPr>
            <a:r>
              <a:rPr lang="ja-JP" altLang="en-US" dirty="0" smtClean="0">
                <a:latin typeface="+mn-ea"/>
              </a:rPr>
              <a:t>訪問介護を導入し、サービス</a:t>
            </a:r>
            <a:r>
              <a:rPr lang="ja-JP" altLang="en-US" dirty="0">
                <a:latin typeface="+mn-ea"/>
              </a:rPr>
              <a:t>内容に</a:t>
            </a:r>
            <a:r>
              <a:rPr lang="ja-JP" altLang="en-US" dirty="0" smtClean="0">
                <a:latin typeface="+mn-ea"/>
              </a:rPr>
              <a:t>「日常生活動作向上のため、身体介護による買い物の同行」</a:t>
            </a:r>
            <a:r>
              <a:rPr lang="ja-JP" altLang="en-US" dirty="0">
                <a:latin typeface="+mn-ea"/>
              </a:rPr>
              <a:t>を</a:t>
            </a:r>
            <a:r>
              <a:rPr lang="ja-JP" altLang="en-US" dirty="0" smtClean="0">
                <a:latin typeface="+mn-ea"/>
              </a:rPr>
              <a:t>入れる</a:t>
            </a:r>
            <a:endParaRPr lang="en-US" altLang="ja-JP" dirty="0" smtClean="0">
              <a:latin typeface="+mn-ea"/>
            </a:endParaRPr>
          </a:p>
          <a:p>
            <a:r>
              <a:rPr lang="ja-JP" altLang="en-US" dirty="0">
                <a:latin typeface="+mn-ea"/>
              </a:rPr>
              <a:t>長男と支援チームの役割分担を行う</a:t>
            </a:r>
            <a:endParaRPr lang="en-US" altLang="ja-JP" dirty="0">
              <a:latin typeface="+mn-ea"/>
            </a:endParaRPr>
          </a:p>
          <a:p>
            <a:pPr marL="0" indent="0">
              <a:buNone/>
            </a:pPr>
            <a:endParaRPr lang="ja-JP" altLang="en-US" dirty="0">
              <a:latin typeface="+mn-ea"/>
            </a:endParaRPr>
          </a:p>
        </p:txBody>
      </p:sp>
      <p:sp>
        <p:nvSpPr>
          <p:cNvPr id="5"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34</a:t>
            </a:fld>
            <a:endParaRPr kumimoji="1" lang="ja-JP" altLang="en-US" dirty="0"/>
          </a:p>
        </p:txBody>
      </p:sp>
    </p:spTree>
    <p:extLst>
      <p:ext uri="{BB962C8B-B14F-4D97-AF65-F5344CB8AC3E}">
        <p14:creationId xmlns:p14="http://schemas.microsoft.com/office/powerpoint/2010/main" val="23578705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77000">
              <a:schemeClr val="bg1"/>
            </a:gs>
            <a:gs pos="30000">
              <a:schemeClr val="bg1"/>
            </a:gs>
            <a:gs pos="100000">
              <a:schemeClr val="accent6">
                <a:lumMod val="60000"/>
                <a:lumOff val="40000"/>
              </a:schemeClr>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1325563"/>
          </a:xfrm>
        </p:spPr>
        <p:txBody>
          <a:bodyPr/>
          <a:lstStyle/>
          <a:p>
            <a:r>
              <a:rPr lang="ja-JP" altLang="en-US" dirty="0" smtClean="0">
                <a:ln w="18000">
                  <a:noFill/>
                  <a:prstDash val="solid"/>
                  <a:miter lim="800000"/>
                </a:ln>
                <a:effectLst>
                  <a:outerShdw blurRad="25500" dist="23000" dir="7020000" algn="tl">
                    <a:srgbClr val="000000">
                      <a:alpha val="50000"/>
                    </a:srgbClr>
                  </a:outerShdw>
                </a:effectLst>
                <a:latin typeface="+mn-ea"/>
                <a:ea typeface="+mn-ea"/>
              </a:rPr>
              <a:t>　　</a:t>
            </a:r>
            <a:r>
              <a:rPr lang="en-US" altLang="ja-JP" dirty="0" smtClean="0">
                <a:ln w="18000">
                  <a:noFill/>
                  <a:prstDash val="solid"/>
                  <a:miter lim="800000"/>
                </a:ln>
                <a:effectLst>
                  <a:outerShdw blurRad="25500" dist="23000" dir="7020000" algn="tl">
                    <a:srgbClr val="000000">
                      <a:alpha val="50000"/>
                    </a:srgbClr>
                  </a:outerShdw>
                </a:effectLst>
                <a:latin typeface="+mn-ea"/>
                <a:ea typeface="+mn-ea"/>
              </a:rPr>
              <a:t>【</a:t>
            </a:r>
            <a:r>
              <a:rPr lang="ja-JP" altLang="en-US" dirty="0" smtClean="0">
                <a:ln w="18000">
                  <a:noFill/>
                  <a:prstDash val="solid"/>
                  <a:miter lim="800000"/>
                </a:ln>
                <a:effectLst>
                  <a:outerShdw blurRad="25500" dist="23000" dir="7020000" algn="tl">
                    <a:srgbClr val="000000">
                      <a:alpha val="50000"/>
                    </a:srgbClr>
                  </a:outerShdw>
                </a:effectLst>
                <a:latin typeface="+mn-ea"/>
                <a:ea typeface="+mn-ea"/>
              </a:rPr>
              <a:t>会議終了時の確認事項</a:t>
            </a:r>
            <a:r>
              <a:rPr lang="en-US" altLang="ja-JP" dirty="0" smtClean="0">
                <a:ln w="18000">
                  <a:noFill/>
                  <a:prstDash val="solid"/>
                  <a:miter lim="800000"/>
                </a:ln>
                <a:effectLst>
                  <a:outerShdw blurRad="25500" dist="23000" dir="7020000" algn="tl">
                    <a:srgbClr val="000000">
                      <a:alpha val="50000"/>
                    </a:srgbClr>
                  </a:outerShdw>
                </a:effectLst>
                <a:latin typeface="+mn-ea"/>
                <a:ea typeface="+mn-ea"/>
              </a:rPr>
              <a:t>】</a:t>
            </a:r>
            <a:endParaRPr kumimoji="1" lang="ja-JP" altLang="en-US" dirty="0">
              <a:ln w="18000">
                <a:noFill/>
                <a:prstDash val="solid"/>
                <a:miter lim="800000"/>
              </a:ln>
              <a:effectLst>
                <a:outerShdw blurRad="25500" dist="23000" dir="7020000" algn="tl">
                  <a:srgbClr val="000000">
                    <a:alpha val="50000"/>
                  </a:srgbClr>
                </a:outerShdw>
              </a:effectLst>
              <a:latin typeface="+mn-ea"/>
              <a:ea typeface="+mn-ea"/>
            </a:endParaRPr>
          </a:p>
        </p:txBody>
      </p:sp>
      <p:sp>
        <p:nvSpPr>
          <p:cNvPr id="4" name="コンテンツ プレースホルダー 3"/>
          <p:cNvSpPr>
            <a:spLocks noGrp="1"/>
          </p:cNvSpPr>
          <p:nvPr>
            <p:ph idx="1"/>
          </p:nvPr>
        </p:nvSpPr>
        <p:spPr>
          <a:xfrm>
            <a:off x="362857" y="1753055"/>
            <a:ext cx="8423791" cy="4949008"/>
          </a:xfrm>
          <a:noFill/>
          <a:effectLst/>
        </p:spPr>
        <p:txBody>
          <a:bodyPr>
            <a:normAutofit/>
          </a:bodyPr>
          <a:lstStyle/>
          <a:p>
            <a:pPr>
              <a:spcBef>
                <a:spcPts val="1800"/>
              </a:spcBef>
              <a:spcAft>
                <a:spcPts val="1800"/>
              </a:spcAft>
            </a:pPr>
            <a:r>
              <a:rPr lang="ja-JP" altLang="en-US" sz="3000" dirty="0" smtClean="0">
                <a:latin typeface="+mn-ea"/>
              </a:rPr>
              <a:t>モニタリング</a:t>
            </a:r>
            <a:r>
              <a:rPr lang="ja-JP" altLang="en-US" sz="3000" dirty="0">
                <a:latin typeface="+mn-ea"/>
              </a:rPr>
              <a:t>の時期と方法の</a:t>
            </a:r>
            <a:r>
              <a:rPr lang="ja-JP" altLang="en-US" sz="3000" dirty="0" smtClean="0">
                <a:latin typeface="+mn-ea"/>
              </a:rPr>
              <a:t>確認</a:t>
            </a:r>
            <a:endParaRPr lang="en-US" altLang="ja-JP" sz="3000" dirty="0" smtClean="0">
              <a:latin typeface="+mn-ea"/>
            </a:endParaRPr>
          </a:p>
          <a:p>
            <a:pPr>
              <a:spcBef>
                <a:spcPts val="1800"/>
              </a:spcBef>
              <a:spcAft>
                <a:spcPts val="1800"/>
              </a:spcAft>
            </a:pPr>
            <a:r>
              <a:rPr lang="ja-JP" altLang="en-US" sz="3000" dirty="0" smtClean="0">
                <a:latin typeface="+mn-ea"/>
              </a:rPr>
              <a:t>必要</a:t>
            </a:r>
            <a:r>
              <a:rPr lang="ja-JP" altLang="en-US" sz="3000" dirty="0">
                <a:latin typeface="+mn-ea"/>
              </a:rPr>
              <a:t>に</a:t>
            </a:r>
            <a:r>
              <a:rPr lang="ja-JP" altLang="en-US" sz="3000" dirty="0" smtClean="0">
                <a:latin typeface="+mn-ea"/>
              </a:rPr>
              <a:t>応じて次回の地域ケア会議</a:t>
            </a:r>
            <a:r>
              <a:rPr lang="ja-JP" altLang="en-US" sz="3000" dirty="0">
                <a:latin typeface="+mn-ea"/>
              </a:rPr>
              <a:t>の日程を</a:t>
            </a:r>
            <a:r>
              <a:rPr lang="ja-JP" altLang="en-US" sz="3000" dirty="0" smtClean="0">
                <a:latin typeface="+mn-ea"/>
              </a:rPr>
              <a:t>調整</a:t>
            </a:r>
            <a:endParaRPr lang="ja-JP" altLang="en-US" sz="3000" dirty="0">
              <a:latin typeface="+mn-ea"/>
            </a:endParaRPr>
          </a:p>
          <a:p>
            <a:pPr>
              <a:spcBef>
                <a:spcPts val="1800"/>
              </a:spcBef>
              <a:spcAft>
                <a:spcPts val="1800"/>
              </a:spcAft>
            </a:pPr>
            <a:r>
              <a:rPr lang="ja-JP" altLang="en-US" sz="3000" dirty="0" smtClean="0">
                <a:latin typeface="+mn-ea"/>
              </a:rPr>
              <a:t>決定事項・役割分担の再確認</a:t>
            </a:r>
            <a:endParaRPr lang="en-US" altLang="ja-JP" sz="3000" dirty="0" smtClean="0">
              <a:latin typeface="+mn-ea"/>
            </a:endParaRPr>
          </a:p>
          <a:p>
            <a:pPr marL="457200" lvl="1" indent="0">
              <a:spcBef>
                <a:spcPts val="1200"/>
              </a:spcBef>
              <a:spcAft>
                <a:spcPts val="1200"/>
              </a:spcAft>
              <a:buNone/>
            </a:pPr>
            <a:r>
              <a:rPr lang="ja-JP" altLang="en-US" sz="2800" dirty="0" smtClean="0">
                <a:latin typeface="+mn-ea"/>
              </a:rPr>
              <a:t>今回の会議内容で決定した事柄について、課題</a:t>
            </a:r>
            <a:r>
              <a:rPr lang="ja-JP" altLang="en-US" sz="2800" dirty="0">
                <a:latin typeface="+mn-ea"/>
              </a:rPr>
              <a:t>や目標を、誰がいつまでにどのような支援や対応をするのか、再確認を</a:t>
            </a:r>
            <a:r>
              <a:rPr lang="ja-JP" altLang="en-US" sz="2800" dirty="0" smtClean="0">
                <a:latin typeface="+mn-ea"/>
              </a:rPr>
              <a:t>行います</a:t>
            </a:r>
            <a:endParaRPr lang="ja-JP" altLang="en-US" sz="2800" dirty="0">
              <a:latin typeface="+mn-ea"/>
            </a:endParaRPr>
          </a:p>
        </p:txBody>
      </p:sp>
      <p:sp>
        <p:nvSpPr>
          <p:cNvPr id="5"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35</a:t>
            </a:fld>
            <a:endParaRPr kumimoji="1" lang="ja-JP" altLang="en-US" dirty="0"/>
          </a:p>
        </p:txBody>
      </p:sp>
    </p:spTree>
    <p:extLst>
      <p:ext uri="{BB962C8B-B14F-4D97-AF65-F5344CB8AC3E}">
        <p14:creationId xmlns:p14="http://schemas.microsoft.com/office/powerpoint/2010/main" val="254639583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00"/>
            </a:gs>
            <a:gs pos="77000">
              <a:schemeClr val="bg1"/>
            </a:gs>
            <a:gs pos="30000">
              <a:schemeClr val="bg1"/>
            </a:gs>
            <a:gs pos="100000">
              <a:srgbClr val="FFFF00"/>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1325563"/>
          </a:xfrm>
        </p:spPr>
        <p:txBody>
          <a:bodyPr/>
          <a:lstStyle/>
          <a:p>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　　</a:t>
            </a:r>
            <a:r>
              <a:rPr lang="en-US" altLang="ja-JP"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a:t>
            </a:r>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残された課題の明確化</a:t>
            </a:r>
            <a:r>
              <a:rPr lang="en-US" altLang="ja-JP"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a:t>
            </a:r>
            <a:endParaRPr kumimoji="1" lang="ja-JP" altLang="en-US" dirty="0">
              <a:ln w="18000">
                <a:noFill/>
                <a:prstDash val="solid"/>
                <a:miter lim="800000"/>
              </a:ln>
              <a:solidFill>
                <a:schemeClr val="tx1"/>
              </a:solidFill>
              <a:effectLst>
                <a:outerShdw blurRad="25500" dist="23000" dir="7020000" algn="tl">
                  <a:srgbClr val="000000">
                    <a:alpha val="50000"/>
                  </a:srgbClr>
                </a:outerShdw>
              </a:effectLst>
              <a:latin typeface="+mn-ea"/>
              <a:ea typeface="+mn-ea"/>
            </a:endParaRPr>
          </a:p>
        </p:txBody>
      </p:sp>
      <p:sp>
        <p:nvSpPr>
          <p:cNvPr id="4" name="コンテンツ プレースホルダー 3"/>
          <p:cNvSpPr>
            <a:spLocks noGrp="1"/>
          </p:cNvSpPr>
          <p:nvPr>
            <p:ph idx="1"/>
          </p:nvPr>
        </p:nvSpPr>
        <p:spPr>
          <a:xfrm>
            <a:off x="323528" y="1753055"/>
            <a:ext cx="8568952" cy="4594190"/>
          </a:xfrm>
          <a:noFill/>
          <a:effectLst/>
        </p:spPr>
        <p:txBody>
          <a:bodyPr>
            <a:noAutofit/>
          </a:bodyPr>
          <a:lstStyle/>
          <a:p>
            <a:pPr>
              <a:spcBef>
                <a:spcPts val="1800"/>
              </a:spcBef>
              <a:spcAft>
                <a:spcPts val="1800"/>
              </a:spcAft>
            </a:pPr>
            <a:r>
              <a:rPr lang="ja-JP" altLang="en-US" sz="3000" dirty="0" smtClean="0">
                <a:latin typeface="+mn-ea"/>
              </a:rPr>
              <a:t>団地</a:t>
            </a:r>
            <a:r>
              <a:rPr lang="ja-JP" altLang="en-US" sz="3000" dirty="0">
                <a:latin typeface="+mn-ea"/>
              </a:rPr>
              <a:t>の階段</a:t>
            </a:r>
            <a:r>
              <a:rPr lang="ja-JP" altLang="en-US" sz="3000" dirty="0" smtClean="0">
                <a:latin typeface="+mn-ea"/>
              </a:rPr>
              <a:t>昇降に関する住</a:t>
            </a:r>
            <a:r>
              <a:rPr lang="ja-JP" altLang="en-US" sz="3000" dirty="0">
                <a:latin typeface="+mn-ea"/>
              </a:rPr>
              <a:t>環境の問題について</a:t>
            </a:r>
          </a:p>
          <a:p>
            <a:pPr>
              <a:spcBef>
                <a:spcPts val="1800"/>
              </a:spcBef>
              <a:spcAft>
                <a:spcPts val="1800"/>
              </a:spcAft>
            </a:pPr>
            <a:r>
              <a:rPr lang="ja-JP" altLang="en-US" sz="3000" dirty="0" smtClean="0">
                <a:latin typeface="+mn-ea"/>
              </a:rPr>
              <a:t>長男の不眠へ</a:t>
            </a:r>
            <a:r>
              <a:rPr lang="ja-JP" altLang="en-US" sz="3000" dirty="0">
                <a:latin typeface="+mn-ea"/>
              </a:rPr>
              <a:t>の対応、および就労支援について</a:t>
            </a:r>
          </a:p>
          <a:p>
            <a:pPr>
              <a:spcBef>
                <a:spcPts val="1800"/>
              </a:spcBef>
              <a:spcAft>
                <a:spcPts val="1800"/>
              </a:spcAft>
            </a:pPr>
            <a:r>
              <a:rPr lang="ja-JP" altLang="en-US" sz="3000" dirty="0" smtClean="0">
                <a:latin typeface="+mn-ea"/>
              </a:rPr>
              <a:t>治療</a:t>
            </a:r>
            <a:r>
              <a:rPr lang="ja-JP" altLang="en-US" sz="3000" dirty="0">
                <a:latin typeface="+mn-ea"/>
              </a:rPr>
              <a:t>中断事例に関する医療との連携方法について</a:t>
            </a:r>
          </a:p>
          <a:p>
            <a:pPr>
              <a:spcBef>
                <a:spcPts val="1800"/>
              </a:spcBef>
              <a:spcAft>
                <a:spcPts val="1800"/>
              </a:spcAft>
            </a:pPr>
            <a:r>
              <a:rPr lang="ja-JP" altLang="en-US" sz="3000" dirty="0" smtClean="0">
                <a:latin typeface="+mn-ea"/>
              </a:rPr>
              <a:t>地域</a:t>
            </a:r>
            <a:r>
              <a:rPr lang="ja-JP" altLang="en-US" sz="3000" dirty="0">
                <a:latin typeface="+mn-ea"/>
              </a:rPr>
              <a:t>住民の認知症に対する認識不足について</a:t>
            </a:r>
            <a:endParaRPr kumimoji="1" lang="ja-JP" altLang="en-US" sz="3000" dirty="0">
              <a:latin typeface="+mn-ea"/>
            </a:endParaRPr>
          </a:p>
        </p:txBody>
      </p:sp>
      <p:sp>
        <p:nvSpPr>
          <p:cNvPr id="5"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36</a:t>
            </a:fld>
            <a:endParaRPr kumimoji="1" lang="ja-JP" altLang="en-US" dirty="0"/>
          </a:p>
        </p:txBody>
      </p:sp>
    </p:spTree>
    <p:extLst>
      <p:ext uri="{BB962C8B-B14F-4D97-AF65-F5344CB8AC3E}">
        <p14:creationId xmlns:p14="http://schemas.microsoft.com/office/powerpoint/2010/main" val="268359853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00"/>
            </a:gs>
            <a:gs pos="77000">
              <a:schemeClr val="bg1"/>
            </a:gs>
            <a:gs pos="30000">
              <a:schemeClr val="bg1"/>
            </a:gs>
            <a:gs pos="100000">
              <a:srgbClr val="FFFF00"/>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1325563"/>
          </a:xfrm>
        </p:spPr>
        <p:txBody>
          <a:bodyPr/>
          <a:lstStyle/>
          <a:p>
            <a:pPr algn="ctr"/>
            <a:r>
              <a:rPr lang="en-US" altLang="ja-JP"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a:t>
            </a:r>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個別事例の地域ケア会議終了後</a:t>
            </a:r>
            <a:r>
              <a:rPr lang="en-US" altLang="ja-JP" dirty="0" smtClean="0">
                <a:ln w="18000">
                  <a:noFill/>
                  <a:prstDash val="solid"/>
                  <a:miter lim="800000"/>
                </a:ln>
                <a:effectLst>
                  <a:outerShdw blurRad="25500" dist="23000" dir="7020000" algn="tl">
                    <a:srgbClr val="000000">
                      <a:alpha val="50000"/>
                    </a:srgbClr>
                  </a:outerShdw>
                </a:effectLst>
                <a:latin typeface="+mn-ea"/>
                <a:ea typeface="+mn-ea"/>
              </a:rPr>
              <a:t>】</a:t>
            </a:r>
            <a:endParaRPr kumimoji="1" lang="ja-JP" altLang="en-US" dirty="0">
              <a:ln w="18000">
                <a:noFill/>
                <a:prstDash val="solid"/>
                <a:miter lim="800000"/>
              </a:ln>
              <a:solidFill>
                <a:schemeClr val="tx1"/>
              </a:solidFill>
              <a:effectLst>
                <a:outerShdw blurRad="25500" dist="23000" dir="7020000" algn="tl">
                  <a:srgbClr val="000000">
                    <a:alpha val="50000"/>
                  </a:srgbClr>
                </a:outerShdw>
              </a:effectLst>
              <a:latin typeface="+mn-ea"/>
              <a:ea typeface="+mn-ea"/>
            </a:endParaRPr>
          </a:p>
        </p:txBody>
      </p:sp>
      <p:sp>
        <p:nvSpPr>
          <p:cNvPr id="3" name="コンテンツ プレースホルダー 2"/>
          <p:cNvSpPr>
            <a:spLocks noGrp="1"/>
          </p:cNvSpPr>
          <p:nvPr>
            <p:ph idx="1"/>
          </p:nvPr>
        </p:nvSpPr>
        <p:spPr>
          <a:xfrm>
            <a:off x="628650" y="1825625"/>
            <a:ext cx="7886700" cy="4691772"/>
          </a:xfrm>
          <a:noFill/>
          <a:ln>
            <a:noFill/>
          </a:ln>
          <a:effectLst/>
        </p:spPr>
        <p:txBody>
          <a:bodyPr>
            <a:normAutofit/>
          </a:bodyPr>
          <a:lstStyle/>
          <a:p>
            <a:pPr>
              <a:spcBef>
                <a:spcPts val="1800"/>
              </a:spcBef>
              <a:spcAft>
                <a:spcPts val="1800"/>
              </a:spcAft>
            </a:pPr>
            <a:r>
              <a:rPr lang="ja-JP" altLang="en-US" sz="3200" dirty="0" smtClean="0">
                <a:latin typeface="+mn-ea"/>
              </a:rPr>
              <a:t>記録</a:t>
            </a:r>
            <a:r>
              <a:rPr lang="ja-JP" altLang="en-US" sz="3200" dirty="0">
                <a:latin typeface="+mn-ea"/>
              </a:rPr>
              <a:t>を作成、管理する</a:t>
            </a:r>
          </a:p>
          <a:p>
            <a:pPr>
              <a:spcBef>
                <a:spcPts val="1800"/>
              </a:spcBef>
              <a:spcAft>
                <a:spcPts val="1800"/>
              </a:spcAft>
            </a:pPr>
            <a:r>
              <a:rPr lang="ja-JP" altLang="en-US" sz="3200" dirty="0" smtClean="0">
                <a:latin typeface="+mn-ea"/>
              </a:rPr>
              <a:t>事例</a:t>
            </a:r>
            <a:r>
              <a:rPr lang="ja-JP" altLang="en-US" sz="3200" dirty="0">
                <a:latin typeface="+mn-ea"/>
              </a:rPr>
              <a:t>提供者へのサポート</a:t>
            </a:r>
          </a:p>
          <a:p>
            <a:pPr>
              <a:spcBef>
                <a:spcPts val="1800"/>
              </a:spcBef>
              <a:spcAft>
                <a:spcPts val="1800"/>
              </a:spcAft>
            </a:pPr>
            <a:r>
              <a:rPr lang="ja-JP" altLang="en-US" sz="3200" dirty="0" smtClean="0">
                <a:latin typeface="+mn-ea"/>
              </a:rPr>
              <a:t>モニタリング</a:t>
            </a:r>
            <a:r>
              <a:rPr lang="ja-JP" altLang="en-US" sz="3200" dirty="0">
                <a:latin typeface="+mn-ea"/>
              </a:rPr>
              <a:t>の実施</a:t>
            </a:r>
          </a:p>
          <a:p>
            <a:pPr>
              <a:spcBef>
                <a:spcPts val="1800"/>
              </a:spcBef>
              <a:spcAft>
                <a:spcPts val="1800"/>
              </a:spcAft>
            </a:pPr>
            <a:r>
              <a:rPr lang="ja-JP" altLang="en-US" sz="3200" dirty="0" smtClean="0">
                <a:latin typeface="+mn-ea"/>
              </a:rPr>
              <a:t>フィードバック</a:t>
            </a:r>
            <a:r>
              <a:rPr lang="ja-JP" altLang="en-US" sz="3200" dirty="0">
                <a:latin typeface="+mn-ea"/>
              </a:rPr>
              <a:t>を行う</a:t>
            </a:r>
          </a:p>
          <a:p>
            <a:pPr>
              <a:spcBef>
                <a:spcPts val="1800"/>
              </a:spcBef>
              <a:spcAft>
                <a:spcPts val="1800"/>
              </a:spcAft>
            </a:pPr>
            <a:r>
              <a:rPr lang="ja-JP" altLang="en-US" sz="3200" dirty="0" smtClean="0">
                <a:latin typeface="+mn-ea"/>
              </a:rPr>
              <a:t>個人</a:t>
            </a:r>
            <a:r>
              <a:rPr lang="ja-JP" altLang="en-US" sz="3200" dirty="0">
                <a:latin typeface="+mn-ea"/>
              </a:rPr>
              <a:t>情報の記載された資料を処分する</a:t>
            </a:r>
            <a:endParaRPr kumimoji="1" lang="ja-JP" altLang="en-US" sz="3200" dirty="0">
              <a:latin typeface="+mn-ea"/>
            </a:endParaRPr>
          </a:p>
        </p:txBody>
      </p:sp>
      <p:sp>
        <p:nvSpPr>
          <p:cNvPr id="4"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37</a:t>
            </a:fld>
            <a:endParaRPr kumimoji="1" lang="ja-JP" altLang="en-US" dirty="0"/>
          </a:p>
        </p:txBody>
      </p:sp>
    </p:spTree>
    <p:extLst>
      <p:ext uri="{BB962C8B-B14F-4D97-AF65-F5344CB8AC3E}">
        <p14:creationId xmlns:p14="http://schemas.microsoft.com/office/powerpoint/2010/main" val="41027075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00"/>
            </a:gs>
            <a:gs pos="77000">
              <a:schemeClr val="bg1"/>
            </a:gs>
            <a:gs pos="30000">
              <a:schemeClr val="bg1"/>
            </a:gs>
            <a:gs pos="100000">
              <a:srgbClr val="FFFF00"/>
            </a:gs>
          </a:gsLst>
          <a:lin ang="5400000" scaled="0"/>
        </a:gradFill>
        <a:effectLst/>
      </p:bgPr>
    </p:bg>
    <p:spTree>
      <p:nvGrpSpPr>
        <p:cNvPr id="1" name=""/>
        <p:cNvGrpSpPr/>
        <p:nvPr/>
      </p:nvGrpSpPr>
      <p:grpSpPr>
        <a:xfrm>
          <a:off x="0" y="0"/>
          <a:ext cx="0" cy="0"/>
          <a:chOff x="0" y="0"/>
          <a:chExt cx="0" cy="0"/>
        </a:xfrm>
      </p:grpSpPr>
      <p:sp>
        <p:nvSpPr>
          <p:cNvPr id="4" name="タイトル 3"/>
          <p:cNvSpPr>
            <a:spLocks noGrp="1"/>
          </p:cNvSpPr>
          <p:nvPr>
            <p:ph type="title"/>
          </p:nvPr>
        </p:nvSpPr>
        <p:spPr>
          <a:xfrm>
            <a:off x="0" y="0"/>
            <a:ext cx="9144000" cy="1325563"/>
          </a:xfrm>
        </p:spPr>
        <p:txBody>
          <a:bodyPr/>
          <a:lstStyle/>
          <a:p>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　　</a:t>
            </a:r>
            <a:r>
              <a:rPr lang="en-US" altLang="ja-JP"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a:t>
            </a:r>
            <a:r>
              <a:rPr lang="ja-JP" altLang="en-US" dirty="0">
                <a:ln w="18000">
                  <a:noFill/>
                  <a:prstDash val="solid"/>
                  <a:miter lim="800000"/>
                </a:ln>
                <a:solidFill>
                  <a:schemeClr val="tx1"/>
                </a:solidFill>
                <a:effectLst>
                  <a:outerShdw blurRad="25500" dist="23000" dir="7020000" algn="tl">
                    <a:srgbClr val="000000">
                      <a:alpha val="50000"/>
                    </a:srgbClr>
                  </a:outerShdw>
                </a:effectLst>
                <a:latin typeface="+mn-ea"/>
                <a:ea typeface="+mn-ea"/>
              </a:rPr>
              <a:t>地域課題の抽出</a:t>
            </a:r>
            <a:r>
              <a:rPr lang="en-US" altLang="ja-JP"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a:t>
            </a:r>
            <a:endParaRPr kumimoji="1" lang="ja-JP" altLang="en-US" dirty="0">
              <a:ln w="18000">
                <a:noFill/>
                <a:prstDash val="solid"/>
                <a:miter lim="800000"/>
              </a:ln>
              <a:solidFill>
                <a:schemeClr val="tx1"/>
              </a:solidFill>
              <a:effectLst>
                <a:outerShdw blurRad="25500" dist="23000" dir="7020000" algn="tl">
                  <a:srgbClr val="000000">
                    <a:alpha val="50000"/>
                  </a:srgbClr>
                </a:outerShdw>
              </a:effectLst>
              <a:latin typeface="+mn-ea"/>
              <a:ea typeface="+mn-ea"/>
            </a:endParaRPr>
          </a:p>
        </p:txBody>
      </p:sp>
      <p:sp>
        <p:nvSpPr>
          <p:cNvPr id="3" name="コンテンツ プレースホルダー 2"/>
          <p:cNvSpPr>
            <a:spLocks noGrp="1"/>
          </p:cNvSpPr>
          <p:nvPr>
            <p:ph idx="1"/>
          </p:nvPr>
        </p:nvSpPr>
        <p:spPr>
          <a:xfrm>
            <a:off x="551543" y="1825624"/>
            <a:ext cx="8191062" cy="4255861"/>
          </a:xfrm>
          <a:noFill/>
          <a:effectLst/>
        </p:spPr>
        <p:txBody>
          <a:bodyPr>
            <a:normAutofit/>
          </a:bodyPr>
          <a:lstStyle/>
          <a:p>
            <a:pPr marL="0" indent="0">
              <a:spcBef>
                <a:spcPts val="1800"/>
              </a:spcBef>
              <a:spcAft>
                <a:spcPts val="1800"/>
              </a:spcAft>
              <a:buNone/>
            </a:pPr>
            <a:r>
              <a:rPr lang="ja-JP" altLang="en-US" sz="3400" dirty="0" smtClean="0">
                <a:latin typeface="+mn-ea"/>
              </a:rPr>
              <a:t>・同様</a:t>
            </a:r>
            <a:r>
              <a:rPr lang="ja-JP" altLang="en-US" sz="3400" dirty="0">
                <a:latin typeface="+mn-ea"/>
              </a:rPr>
              <a:t>の</a:t>
            </a:r>
            <a:r>
              <a:rPr lang="ja-JP" altLang="en-US" sz="3400" dirty="0" smtClean="0">
                <a:latin typeface="+mn-ea"/>
              </a:rPr>
              <a:t>生活課題を</a:t>
            </a:r>
            <a:r>
              <a:rPr lang="ja-JP" altLang="en-US" sz="3400" dirty="0">
                <a:latin typeface="+mn-ea"/>
              </a:rPr>
              <a:t>抱えた複数の事例</a:t>
            </a:r>
          </a:p>
          <a:p>
            <a:pPr marL="0" indent="0">
              <a:spcBef>
                <a:spcPts val="1800"/>
              </a:spcBef>
              <a:spcAft>
                <a:spcPts val="1800"/>
              </a:spcAft>
              <a:buNone/>
            </a:pPr>
            <a:r>
              <a:rPr lang="ja-JP" altLang="en-US" sz="3400" dirty="0">
                <a:latin typeface="+mn-ea"/>
              </a:rPr>
              <a:t>・既存の社会資源では解決が困難な</a:t>
            </a:r>
            <a:r>
              <a:rPr lang="ja-JP" altLang="en-US" sz="3400" dirty="0" smtClean="0">
                <a:latin typeface="+mn-ea"/>
              </a:rPr>
              <a:t>事例</a:t>
            </a:r>
            <a:endParaRPr lang="en-US" altLang="ja-JP" sz="3400" dirty="0" smtClean="0">
              <a:latin typeface="+mn-ea"/>
            </a:endParaRPr>
          </a:p>
          <a:p>
            <a:pPr marL="0" indent="0">
              <a:spcBef>
                <a:spcPts val="1800"/>
              </a:spcBef>
              <a:buNone/>
            </a:pPr>
            <a:r>
              <a:rPr lang="ja-JP" altLang="en-US" sz="3400" dirty="0" smtClean="0">
                <a:latin typeface="+mn-ea"/>
              </a:rPr>
              <a:t>・地域</a:t>
            </a:r>
            <a:r>
              <a:rPr lang="ja-JP" altLang="en-US" sz="3400" dirty="0">
                <a:latin typeface="+mn-ea"/>
              </a:rPr>
              <a:t>に</a:t>
            </a:r>
            <a:r>
              <a:rPr lang="ja-JP" altLang="en-US" sz="3400" dirty="0" smtClean="0">
                <a:latin typeface="+mn-ea"/>
              </a:rPr>
              <a:t>不足している資源</a:t>
            </a:r>
            <a:r>
              <a:rPr lang="ja-JP" altLang="en-US" sz="3400" dirty="0">
                <a:latin typeface="+mn-ea"/>
              </a:rPr>
              <a:t>・サービス</a:t>
            </a:r>
            <a:r>
              <a:rPr lang="ja-JP" altLang="en-US" sz="3400" dirty="0" smtClean="0">
                <a:latin typeface="+mn-ea"/>
              </a:rPr>
              <a:t>・</a:t>
            </a:r>
            <a:endParaRPr lang="en-US" altLang="ja-JP" sz="3400" dirty="0" smtClean="0">
              <a:latin typeface="+mn-ea"/>
            </a:endParaRPr>
          </a:p>
          <a:p>
            <a:pPr marL="0" indent="0">
              <a:spcBef>
                <a:spcPts val="600"/>
              </a:spcBef>
              <a:spcAft>
                <a:spcPts val="1800"/>
              </a:spcAft>
              <a:buNone/>
            </a:pPr>
            <a:r>
              <a:rPr lang="ja-JP" altLang="en-US" sz="3400" dirty="0" smtClean="0">
                <a:latin typeface="+mn-ea"/>
              </a:rPr>
              <a:t>　ネットワーク等</a:t>
            </a:r>
            <a:endParaRPr lang="ja-JP" altLang="en-US" sz="3400" dirty="0">
              <a:latin typeface="+mn-ea"/>
            </a:endParaRPr>
          </a:p>
        </p:txBody>
      </p:sp>
      <p:sp>
        <p:nvSpPr>
          <p:cNvPr id="5"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38</a:t>
            </a:fld>
            <a:endParaRPr kumimoji="1" lang="ja-JP" altLang="en-US" dirty="0"/>
          </a:p>
        </p:txBody>
      </p:sp>
    </p:spTree>
    <p:extLst>
      <p:ext uri="{BB962C8B-B14F-4D97-AF65-F5344CB8AC3E}">
        <p14:creationId xmlns:p14="http://schemas.microsoft.com/office/powerpoint/2010/main" val="3423560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500"/>
                                        <p:tgtEl>
                                          <p:spTgt spid="3">
                                            <p:txEl>
                                              <p:pRg st="1" end="1"/>
                                            </p:txEl>
                                          </p:spTgt>
                                        </p:tgtEl>
                                      </p:cBhvr>
                                    </p:animEffect>
                                    <p:anim calcmode="lin" valueType="num">
                                      <p:cBhvr>
                                        <p:cTn id="15"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500"/>
                                        <p:tgtEl>
                                          <p:spTgt spid="3">
                                            <p:txEl>
                                              <p:pRg st="2" end="2"/>
                                            </p:txEl>
                                          </p:spTgt>
                                        </p:tgtEl>
                                      </p:cBhvr>
                                    </p:animEffect>
                                    <p:anim calcmode="lin" valueType="num">
                                      <p:cBhvr>
                                        <p:cTn id="22"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500"/>
                                        <p:tgtEl>
                                          <p:spTgt spid="3">
                                            <p:txEl>
                                              <p:pRg st="3" end="3"/>
                                            </p:txEl>
                                          </p:spTgt>
                                        </p:tgtEl>
                                      </p:cBhvr>
                                    </p:animEffect>
                                    <p:anim calcmode="lin" valueType="num">
                                      <p:cBhvr>
                                        <p:cTn id="29"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00"/>
            </a:gs>
            <a:gs pos="77000">
              <a:schemeClr val="bg1"/>
            </a:gs>
            <a:gs pos="30000">
              <a:schemeClr val="bg1"/>
            </a:gs>
            <a:gs pos="100000">
              <a:srgbClr val="FFFF00"/>
            </a:gs>
          </a:gsLst>
          <a:lin ang="5400000" scaled="0"/>
        </a:gradFill>
        <a:effectLst/>
      </p:bgPr>
    </p:bg>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19314" y="1711021"/>
            <a:ext cx="8476343" cy="4442050"/>
          </a:xfrm>
          <a:noFill/>
          <a:effectLst/>
        </p:spPr>
        <p:txBody>
          <a:bodyPr>
            <a:noAutofit/>
          </a:bodyPr>
          <a:lstStyle/>
          <a:p>
            <a:pPr>
              <a:spcBef>
                <a:spcPts val="2400"/>
              </a:spcBef>
              <a:spcAft>
                <a:spcPts val="2400"/>
              </a:spcAft>
            </a:pPr>
            <a:r>
              <a:rPr lang="ja-JP" altLang="en-US" sz="3000" dirty="0" smtClean="0"/>
              <a:t>団地内</a:t>
            </a:r>
            <a:r>
              <a:rPr lang="ja-JP" altLang="en-US" sz="3000" dirty="0"/>
              <a:t>で外出困難となっている高齢者の把握</a:t>
            </a:r>
            <a:r>
              <a:rPr lang="ja-JP" altLang="en-US" sz="3000" dirty="0" smtClean="0"/>
              <a:t>人数</a:t>
            </a:r>
            <a:endParaRPr lang="ja-JP" altLang="en-US" sz="3000" dirty="0"/>
          </a:p>
          <a:p>
            <a:pPr>
              <a:spcBef>
                <a:spcPts val="2400"/>
              </a:spcBef>
              <a:spcAft>
                <a:spcPts val="2400"/>
              </a:spcAft>
            </a:pPr>
            <a:r>
              <a:rPr lang="ja-JP" altLang="en-US" sz="3000" dirty="0" smtClean="0"/>
              <a:t>医療</a:t>
            </a:r>
            <a:r>
              <a:rPr lang="ja-JP" altLang="en-US" sz="3000" dirty="0"/>
              <a:t>と介護の連携に困っているケアマネジャーの状況、相談件数</a:t>
            </a:r>
          </a:p>
          <a:p>
            <a:pPr>
              <a:spcBef>
                <a:spcPts val="2400"/>
              </a:spcBef>
              <a:spcAft>
                <a:spcPts val="2400"/>
              </a:spcAft>
            </a:pPr>
            <a:r>
              <a:rPr lang="ja-JP" altLang="en-US" sz="3000" dirty="0" smtClean="0"/>
              <a:t>住民</a:t>
            </a:r>
            <a:r>
              <a:rPr lang="ja-JP" altLang="en-US" sz="3000" dirty="0"/>
              <a:t>の認知症に対する</a:t>
            </a:r>
            <a:r>
              <a:rPr lang="ja-JP" altLang="en-US" sz="3000" dirty="0" smtClean="0"/>
              <a:t>意識、理解などの実態</a:t>
            </a:r>
            <a:endParaRPr kumimoji="1" lang="ja-JP" altLang="en-US" sz="3000" dirty="0"/>
          </a:p>
        </p:txBody>
      </p:sp>
      <p:sp>
        <p:nvSpPr>
          <p:cNvPr id="5" name="タイトル 1"/>
          <p:cNvSpPr txBox="1">
            <a:spLocks/>
          </p:cNvSpPr>
          <p:nvPr/>
        </p:nvSpPr>
        <p:spPr>
          <a:xfrm>
            <a:off x="0" y="0"/>
            <a:ext cx="9144000" cy="13353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smtClean="0">
                <a:ln w="18000">
                  <a:noFill/>
                  <a:prstDash val="solid"/>
                  <a:miter lim="800000"/>
                </a:ln>
                <a:solidFill>
                  <a:prstClr val="black"/>
                </a:solidFill>
                <a:effectLst>
                  <a:outerShdw blurRad="25500" dist="23000" dir="7020000" algn="tl">
                    <a:srgbClr val="000000">
                      <a:alpha val="50000"/>
                    </a:srgbClr>
                  </a:outerShdw>
                </a:effectLst>
              </a:rPr>
              <a:t>　</a:t>
            </a:r>
            <a:r>
              <a:rPr lang="en-US" altLang="ja-JP" dirty="0" smtClean="0">
                <a:ln w="18000">
                  <a:noFill/>
                  <a:prstDash val="solid"/>
                  <a:miter lim="800000"/>
                </a:ln>
                <a:solidFill>
                  <a:prstClr val="black"/>
                </a:solidFill>
                <a:effectLst>
                  <a:outerShdw blurRad="25500" dist="23000" dir="7020000" algn="tl">
                    <a:srgbClr val="000000">
                      <a:alpha val="50000"/>
                    </a:srgbClr>
                  </a:outerShdw>
                </a:effectLst>
              </a:rPr>
              <a:t>【</a:t>
            </a:r>
            <a:r>
              <a:rPr lang="ja-JP" altLang="en-US" dirty="0" smtClean="0">
                <a:ln w="18000">
                  <a:noFill/>
                  <a:prstDash val="solid"/>
                  <a:miter lim="800000"/>
                </a:ln>
                <a:solidFill>
                  <a:prstClr val="black"/>
                </a:solidFill>
                <a:effectLst>
                  <a:outerShdw blurRad="25500" dist="23000" dir="7020000" algn="tl">
                    <a:srgbClr val="000000">
                      <a:alpha val="50000"/>
                    </a:srgbClr>
                  </a:outerShdw>
                </a:effectLst>
                <a:latin typeface="ＭＳ Ｐゴシック"/>
                <a:ea typeface="ＭＳ Ｐゴシック"/>
              </a:rPr>
              <a:t>抽出された地域課題の例</a:t>
            </a:r>
            <a:r>
              <a:rPr lang="en-US" altLang="ja-JP" dirty="0" smtClean="0">
                <a:ln w="18000">
                  <a:noFill/>
                  <a:prstDash val="solid"/>
                  <a:miter lim="800000"/>
                </a:ln>
                <a:solidFill>
                  <a:prstClr val="black"/>
                </a:solidFill>
                <a:effectLst>
                  <a:outerShdw blurRad="25500" dist="23000" dir="7020000" algn="tl">
                    <a:srgbClr val="000000">
                      <a:alpha val="50000"/>
                    </a:srgbClr>
                  </a:outerShdw>
                </a:effectLst>
              </a:rPr>
              <a:t>】</a:t>
            </a:r>
            <a:endParaRPr lang="ja-JP" altLang="en-US" dirty="0">
              <a:ln w="18000">
                <a:noFill/>
                <a:prstDash val="solid"/>
                <a:miter lim="800000"/>
              </a:ln>
              <a:solidFill>
                <a:prstClr val="black"/>
              </a:solidFill>
              <a:effectLst>
                <a:outerShdw blurRad="25500" dist="23000" dir="7020000" algn="tl">
                  <a:srgbClr val="000000">
                    <a:alpha val="50000"/>
                  </a:srgbClr>
                </a:outerShdw>
              </a:effectLst>
            </a:endParaRPr>
          </a:p>
        </p:txBody>
      </p:sp>
      <p:sp>
        <p:nvSpPr>
          <p:cNvPr id="4"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39</a:t>
            </a:fld>
            <a:endParaRPr kumimoji="1" lang="ja-JP" altLang="en-US" dirty="0"/>
          </a:p>
        </p:txBody>
      </p:sp>
    </p:spTree>
    <p:extLst>
      <p:ext uri="{BB962C8B-B14F-4D97-AF65-F5344CB8AC3E}">
        <p14:creationId xmlns:p14="http://schemas.microsoft.com/office/powerpoint/2010/main" val="40107337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836712"/>
          </a:xfrm>
        </p:spPr>
        <p:txBody>
          <a:bodyPr>
            <a:normAutofit/>
          </a:bodyPr>
          <a:lstStyle/>
          <a:p>
            <a:pPr algn="l"/>
            <a:r>
              <a:rPr lang="ja-JP" altLang="en-US" dirty="0" smtClean="0">
                <a:latin typeface="+mn-ea"/>
                <a:ea typeface="+mn-ea"/>
              </a:rPr>
              <a:t>　</a:t>
            </a:r>
            <a:r>
              <a:rPr lang="ja-JP" altLang="en-US" sz="3200" dirty="0" smtClean="0">
                <a:latin typeface="+mn-ea"/>
                <a:ea typeface="+mn-ea"/>
              </a:rPr>
              <a:t>情報③　二次アセスメントの概要</a:t>
            </a:r>
            <a:endParaRPr kumimoji="1" lang="ja-JP" altLang="en-US" sz="3200" dirty="0">
              <a:latin typeface="+mn-ea"/>
              <a:ea typeface="+mn-ea"/>
            </a:endParaRPr>
          </a:p>
        </p:txBody>
      </p:sp>
      <p:sp>
        <p:nvSpPr>
          <p:cNvPr id="4" name="コンテンツ プレースホルダー 3"/>
          <p:cNvSpPr>
            <a:spLocks noGrp="1"/>
          </p:cNvSpPr>
          <p:nvPr>
            <p:ph idx="1"/>
          </p:nvPr>
        </p:nvSpPr>
        <p:spPr>
          <a:xfrm>
            <a:off x="251520" y="764705"/>
            <a:ext cx="8640960" cy="3672408"/>
          </a:xfrm>
        </p:spPr>
        <p:txBody>
          <a:bodyPr>
            <a:noAutofit/>
          </a:bodyPr>
          <a:lstStyle/>
          <a:p>
            <a:r>
              <a:rPr lang="ja-JP" altLang="en-US" sz="2400" dirty="0" smtClean="0">
                <a:latin typeface="+mn-ea"/>
              </a:rPr>
              <a:t>Ａさんは、長男が失業中のため、お金を節約しようと考えて介護サービスの導入を拒んでいること</a:t>
            </a:r>
            <a:endParaRPr lang="en-US" altLang="ja-JP" sz="2400" dirty="0" smtClean="0">
              <a:latin typeface="+mn-ea"/>
            </a:endParaRPr>
          </a:p>
          <a:p>
            <a:r>
              <a:rPr lang="en-US" altLang="ja-JP" sz="2400" dirty="0" smtClean="0">
                <a:latin typeface="+mn-ea"/>
              </a:rPr>
              <a:t>A</a:t>
            </a:r>
            <a:r>
              <a:rPr lang="ja-JP" altLang="en-US" sz="2400" dirty="0" smtClean="0">
                <a:latin typeface="+mn-ea"/>
              </a:rPr>
              <a:t>さんは、糖尿病を患っているにも関わらず、部屋に飲み忘れの薬が落ちているなど、適切な治療が継続されていない可能性があること</a:t>
            </a:r>
            <a:endParaRPr lang="en-US" altLang="ja-JP" sz="2400" dirty="0" smtClean="0">
              <a:latin typeface="+mn-ea"/>
            </a:endParaRPr>
          </a:p>
          <a:p>
            <a:r>
              <a:rPr kumimoji="1" lang="ja-JP" altLang="en-US" sz="2400" dirty="0" smtClean="0">
                <a:latin typeface="+mn-ea"/>
              </a:rPr>
              <a:t>長男は、不眠症</a:t>
            </a:r>
            <a:r>
              <a:rPr lang="ja-JP" altLang="en-US" sz="2400" dirty="0" smtClean="0">
                <a:latin typeface="+mn-ea"/>
              </a:rPr>
              <a:t>でありながらも</a:t>
            </a:r>
            <a:r>
              <a:rPr kumimoji="1" lang="ja-JP" altLang="en-US" sz="2400" dirty="0" smtClean="0">
                <a:latin typeface="+mn-ea"/>
              </a:rPr>
              <a:t>買い物などの家事を手伝い、母親</a:t>
            </a:r>
            <a:r>
              <a:rPr lang="ja-JP" altLang="en-US" sz="2400" dirty="0" smtClean="0">
                <a:latin typeface="+mn-ea"/>
              </a:rPr>
              <a:t>の健康状態を</a:t>
            </a:r>
            <a:r>
              <a:rPr kumimoji="1" lang="ja-JP" altLang="en-US" sz="2400" dirty="0" smtClean="0">
                <a:latin typeface="+mn-ea"/>
              </a:rPr>
              <a:t>心配に思っていること</a:t>
            </a:r>
            <a:endParaRPr kumimoji="1" lang="en-US" altLang="ja-JP" sz="2400" dirty="0" smtClean="0">
              <a:latin typeface="+mn-ea"/>
            </a:endParaRPr>
          </a:p>
          <a:p>
            <a:r>
              <a:rPr lang="ja-JP" altLang="en-US" sz="2400" dirty="0" smtClean="0">
                <a:latin typeface="+mn-ea"/>
              </a:rPr>
              <a:t>近隣住民から民生委員に対し、</a:t>
            </a:r>
            <a:r>
              <a:rPr lang="en-US" altLang="ja-JP" sz="2400" dirty="0" smtClean="0">
                <a:latin typeface="+mn-ea"/>
              </a:rPr>
              <a:t>A</a:t>
            </a:r>
            <a:r>
              <a:rPr lang="ja-JP" altLang="en-US" sz="2400" dirty="0" err="1" smtClean="0">
                <a:latin typeface="+mn-ea"/>
              </a:rPr>
              <a:t>さん</a:t>
            </a:r>
            <a:r>
              <a:rPr lang="ja-JP" altLang="en-US" sz="2400" dirty="0" smtClean="0">
                <a:latin typeface="+mn-ea"/>
              </a:rPr>
              <a:t>宅のベランダからごみの臭いやポリ袋が飛んでくるとの苦情が寄せられていること　など</a:t>
            </a:r>
            <a:endParaRPr lang="en-US" altLang="ja-JP" sz="2400" dirty="0" smtClean="0">
              <a:latin typeface="+mn-ea"/>
            </a:endParaRPr>
          </a:p>
        </p:txBody>
      </p:sp>
      <p:sp>
        <p:nvSpPr>
          <p:cNvPr id="3" name="スライド番号プレースホルダー 2"/>
          <p:cNvSpPr>
            <a:spLocks noGrp="1"/>
          </p:cNvSpPr>
          <p:nvPr>
            <p:ph type="sldNum" sz="quarter" idx="12"/>
          </p:nvPr>
        </p:nvSpPr>
        <p:spPr>
          <a:xfrm>
            <a:off x="6788954" y="6381328"/>
            <a:ext cx="2133600" cy="365125"/>
          </a:xfrm>
        </p:spPr>
        <p:txBody>
          <a:bodyPr/>
          <a:lstStyle/>
          <a:p>
            <a:fld id="{375A2D66-5E55-4595-860B-FB61B503EA08}" type="slidenum">
              <a:rPr kumimoji="1" lang="ja-JP" altLang="en-US" smtClean="0"/>
              <a:pPr/>
              <a:t>4</a:t>
            </a:fld>
            <a:endParaRPr kumimoji="1" lang="ja-JP" altLang="en-US" dirty="0"/>
          </a:p>
        </p:txBody>
      </p:sp>
      <p:sp>
        <p:nvSpPr>
          <p:cNvPr id="5" name="タイトル 1"/>
          <p:cNvSpPr txBox="1">
            <a:spLocks/>
          </p:cNvSpPr>
          <p:nvPr/>
        </p:nvSpPr>
        <p:spPr>
          <a:xfrm>
            <a:off x="-21522" y="4233111"/>
            <a:ext cx="9144000" cy="92697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dirty="0" smtClean="0">
                <a:latin typeface="+mn-ea"/>
                <a:ea typeface="+mn-ea"/>
              </a:rPr>
              <a:t>　</a:t>
            </a:r>
            <a:r>
              <a:rPr lang="ja-JP" altLang="en-US" sz="3200" dirty="0" smtClean="0">
                <a:latin typeface="+mn-ea"/>
                <a:ea typeface="+mn-ea"/>
              </a:rPr>
              <a:t>情報④　自治会長からの地域情報</a:t>
            </a:r>
            <a:endParaRPr lang="ja-JP" altLang="en-US" sz="3200" dirty="0">
              <a:latin typeface="+mn-ea"/>
              <a:ea typeface="+mn-ea"/>
            </a:endParaRPr>
          </a:p>
        </p:txBody>
      </p:sp>
      <p:sp>
        <p:nvSpPr>
          <p:cNvPr id="6" name="コンテンツ プレースホルダー 3"/>
          <p:cNvSpPr txBox="1">
            <a:spLocks/>
          </p:cNvSpPr>
          <p:nvPr/>
        </p:nvSpPr>
        <p:spPr>
          <a:xfrm>
            <a:off x="251520" y="5142131"/>
            <a:ext cx="8640960" cy="175557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sz="2400" dirty="0" smtClean="0">
                <a:latin typeface="+mn-ea"/>
              </a:rPr>
              <a:t>この団地には、階段の昇り降りが不自由な方や独居のお年寄りが増えていること</a:t>
            </a:r>
            <a:endParaRPr lang="en-US" altLang="ja-JP" sz="2400" dirty="0" smtClean="0">
              <a:latin typeface="+mn-ea"/>
            </a:endParaRPr>
          </a:p>
          <a:p>
            <a:r>
              <a:rPr lang="ja-JP" altLang="en-US" sz="2400" dirty="0" smtClean="0">
                <a:latin typeface="+mn-ea"/>
              </a:rPr>
              <a:t>隣町の団地では、移動スーパーが定期的に来てくれるとの情報があり、この団地でも実現できないかと考えていること　　　など</a:t>
            </a:r>
            <a:endParaRPr lang="en-US" altLang="ja-JP" sz="2400" dirty="0" smtClean="0">
              <a:latin typeface="+mn-ea"/>
            </a:endParaRPr>
          </a:p>
        </p:txBody>
      </p:sp>
    </p:spTree>
    <p:extLst>
      <p:ext uri="{BB962C8B-B14F-4D97-AF65-F5344CB8AC3E}">
        <p14:creationId xmlns:p14="http://schemas.microsoft.com/office/powerpoint/2010/main" val="18659575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00"/>
            </a:gs>
            <a:gs pos="77000">
              <a:schemeClr val="bg1"/>
            </a:gs>
            <a:gs pos="30000">
              <a:schemeClr val="bg1"/>
            </a:gs>
            <a:gs pos="100000">
              <a:srgbClr val="FFFF00"/>
            </a:gs>
          </a:gsLst>
          <a:lin ang="5400000" scaled="0"/>
        </a:gradFill>
        <a:effectLst/>
      </p:bgPr>
    </p:bg>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19314" y="1711021"/>
            <a:ext cx="8476343" cy="4442050"/>
          </a:xfrm>
          <a:noFill/>
          <a:effectLst/>
        </p:spPr>
        <p:txBody>
          <a:bodyPr>
            <a:noAutofit/>
          </a:bodyPr>
          <a:lstStyle/>
          <a:p>
            <a:pPr>
              <a:spcBef>
                <a:spcPts val="2400"/>
              </a:spcBef>
              <a:spcAft>
                <a:spcPts val="2400"/>
              </a:spcAft>
            </a:pPr>
            <a:r>
              <a:rPr lang="ja-JP" altLang="en-US" sz="3200" dirty="0" smtClean="0"/>
              <a:t>市区</a:t>
            </a:r>
            <a:r>
              <a:rPr lang="ja-JP" altLang="en-US" sz="3200" dirty="0"/>
              <a:t>町村との連絡</a:t>
            </a:r>
            <a:r>
              <a:rPr lang="ja-JP" altLang="en-US" sz="3200" dirty="0" smtClean="0"/>
              <a:t>会議</a:t>
            </a:r>
            <a:endParaRPr lang="en-US" altLang="ja-JP" sz="3200" dirty="0" smtClean="0"/>
          </a:p>
          <a:p>
            <a:pPr>
              <a:spcBef>
                <a:spcPts val="2400"/>
              </a:spcBef>
              <a:spcAft>
                <a:spcPts val="2400"/>
              </a:spcAft>
            </a:pPr>
            <a:r>
              <a:rPr lang="ja-JP" altLang="en-US" sz="3200" dirty="0" smtClean="0"/>
              <a:t>地域</a:t>
            </a:r>
            <a:r>
              <a:rPr lang="ja-JP" altLang="en-US" sz="3200" dirty="0"/>
              <a:t>包括センター長</a:t>
            </a:r>
            <a:r>
              <a:rPr lang="ja-JP" altLang="en-US" sz="3200" dirty="0" smtClean="0"/>
              <a:t>会議</a:t>
            </a:r>
            <a:r>
              <a:rPr lang="ja-JP" altLang="en-US" sz="3200" dirty="0"/>
              <a:t>などを活用</a:t>
            </a:r>
            <a:endParaRPr lang="en-US" altLang="ja-JP" sz="3200" dirty="0" smtClean="0"/>
          </a:p>
          <a:p>
            <a:pPr>
              <a:spcBef>
                <a:spcPts val="2400"/>
              </a:spcBef>
              <a:spcAft>
                <a:spcPts val="2400"/>
              </a:spcAft>
            </a:pPr>
            <a:r>
              <a:rPr lang="ja-JP" altLang="en-US" sz="3200" dirty="0" smtClean="0"/>
              <a:t>市区</a:t>
            </a:r>
            <a:r>
              <a:rPr lang="ja-JP" altLang="en-US" sz="3200" dirty="0"/>
              <a:t>町村の担当所管課などへ地域課題を</a:t>
            </a:r>
            <a:r>
              <a:rPr lang="ja-JP" altLang="en-US" sz="3200" dirty="0" smtClean="0"/>
              <a:t>提出</a:t>
            </a:r>
            <a:endParaRPr lang="ja-JP" altLang="en-US" sz="3200" dirty="0"/>
          </a:p>
        </p:txBody>
      </p:sp>
      <p:sp>
        <p:nvSpPr>
          <p:cNvPr id="7" name="タイトル 1"/>
          <p:cNvSpPr txBox="1">
            <a:spLocks/>
          </p:cNvSpPr>
          <p:nvPr/>
        </p:nvSpPr>
        <p:spPr>
          <a:xfrm>
            <a:off x="0" y="0"/>
            <a:ext cx="9144000" cy="13353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smtClean="0">
                <a:ln w="18000">
                  <a:noFill/>
                  <a:prstDash val="solid"/>
                  <a:miter lim="800000"/>
                </a:ln>
                <a:solidFill>
                  <a:prstClr val="black"/>
                </a:solidFill>
                <a:effectLst>
                  <a:outerShdw blurRad="25500" dist="23000" dir="7020000" algn="tl">
                    <a:srgbClr val="000000">
                      <a:alpha val="50000"/>
                    </a:srgbClr>
                  </a:outerShdw>
                </a:effectLst>
                <a:latin typeface="ＭＳ Ｐゴシック"/>
                <a:ea typeface="ＭＳ Ｐゴシック"/>
              </a:rPr>
              <a:t>　　</a:t>
            </a:r>
            <a:r>
              <a:rPr lang="en-US" altLang="ja-JP" dirty="0" smtClean="0">
                <a:ln w="18000">
                  <a:noFill/>
                  <a:prstDash val="solid"/>
                  <a:miter lim="800000"/>
                </a:ln>
                <a:solidFill>
                  <a:prstClr val="black"/>
                </a:solidFill>
                <a:effectLst>
                  <a:outerShdw blurRad="25500" dist="23000" dir="7020000" algn="tl">
                    <a:srgbClr val="000000">
                      <a:alpha val="50000"/>
                    </a:srgbClr>
                  </a:outerShdw>
                </a:effectLst>
                <a:latin typeface="ＭＳ Ｐゴシック"/>
                <a:ea typeface="ＭＳ Ｐゴシック"/>
              </a:rPr>
              <a:t>【</a:t>
            </a:r>
            <a:r>
              <a:rPr lang="ja-JP" altLang="en-US" dirty="0" smtClean="0">
                <a:ln w="18000">
                  <a:noFill/>
                  <a:prstDash val="solid"/>
                  <a:miter lim="800000"/>
                </a:ln>
                <a:solidFill>
                  <a:prstClr val="black"/>
                </a:solidFill>
                <a:effectLst>
                  <a:outerShdw blurRad="25500" dist="23000" dir="7020000" algn="tl">
                    <a:srgbClr val="000000">
                      <a:alpha val="50000"/>
                    </a:srgbClr>
                  </a:outerShdw>
                </a:effectLst>
                <a:latin typeface="ＭＳ Ｐゴシック"/>
                <a:ea typeface="ＭＳ Ｐゴシック"/>
              </a:rPr>
              <a:t>市区町村への提言</a:t>
            </a:r>
            <a:r>
              <a:rPr lang="en-US" altLang="ja-JP" dirty="0" smtClean="0">
                <a:ln w="18000">
                  <a:noFill/>
                  <a:prstDash val="solid"/>
                  <a:miter lim="800000"/>
                </a:ln>
                <a:solidFill>
                  <a:prstClr val="black"/>
                </a:solidFill>
                <a:effectLst>
                  <a:outerShdw blurRad="25500" dist="23000" dir="7020000" algn="tl">
                    <a:srgbClr val="000000">
                      <a:alpha val="50000"/>
                    </a:srgbClr>
                  </a:outerShdw>
                </a:effectLst>
                <a:latin typeface="ＭＳ Ｐゴシック"/>
                <a:ea typeface="ＭＳ Ｐゴシック"/>
              </a:rPr>
              <a:t>】</a:t>
            </a:r>
            <a:endParaRPr lang="ja-JP" altLang="en-US" dirty="0">
              <a:ln w="18000">
                <a:noFill/>
                <a:prstDash val="solid"/>
                <a:miter lim="800000"/>
              </a:ln>
              <a:solidFill>
                <a:prstClr val="black"/>
              </a:solidFill>
              <a:effectLst>
                <a:outerShdw blurRad="25500" dist="23000" dir="7020000" algn="tl">
                  <a:srgbClr val="000000">
                    <a:alpha val="50000"/>
                  </a:srgbClr>
                </a:outerShdw>
              </a:effectLst>
              <a:latin typeface="ＭＳ Ｐゴシック"/>
              <a:ea typeface="ＭＳ Ｐゴシック"/>
            </a:endParaRPr>
          </a:p>
        </p:txBody>
      </p:sp>
      <p:sp>
        <p:nvSpPr>
          <p:cNvPr id="4"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40</a:t>
            </a:fld>
            <a:endParaRPr kumimoji="1" lang="ja-JP" altLang="en-US" dirty="0"/>
          </a:p>
        </p:txBody>
      </p:sp>
    </p:spTree>
    <p:extLst>
      <p:ext uri="{BB962C8B-B14F-4D97-AF65-F5344CB8AC3E}">
        <p14:creationId xmlns:p14="http://schemas.microsoft.com/office/powerpoint/2010/main" val="166345243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00"/>
            </a:gs>
            <a:gs pos="77000">
              <a:schemeClr val="bg1"/>
            </a:gs>
            <a:gs pos="30000">
              <a:schemeClr val="bg1"/>
            </a:gs>
            <a:gs pos="100000">
              <a:srgbClr val="FFFF00"/>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1325563"/>
          </a:xfrm>
        </p:spPr>
        <p:txBody>
          <a:bodyPr/>
          <a:lstStyle/>
          <a:p>
            <a:r>
              <a:rPr lang="en-US" altLang="ja-JP" dirty="0" smtClean="0">
                <a:ln w="18000">
                  <a:noFill/>
                  <a:prstDash val="solid"/>
                  <a:miter lim="800000"/>
                </a:ln>
                <a:solidFill>
                  <a:schemeClr val="tx1"/>
                </a:solidFill>
                <a:effectLst>
                  <a:outerShdw blurRad="25500" dist="23000" dir="7020000" algn="tl">
                    <a:srgbClr val="000000">
                      <a:alpha val="50000"/>
                    </a:srgbClr>
                  </a:outerShdw>
                </a:effectLst>
              </a:rPr>
              <a:t>【</a:t>
            </a:r>
            <a:r>
              <a:rPr lang="ja-JP" altLang="en-US" dirty="0">
                <a:ln w="18000">
                  <a:noFill/>
                  <a:prstDash val="solid"/>
                  <a:miter lim="800000"/>
                </a:ln>
                <a:solidFill>
                  <a:schemeClr val="tx1"/>
                </a:solidFill>
                <a:effectLst>
                  <a:outerShdw blurRad="25500" dist="23000" dir="7020000" algn="tl">
                    <a:srgbClr val="000000">
                      <a:alpha val="50000"/>
                    </a:srgbClr>
                  </a:outerShdw>
                </a:effectLst>
                <a:latin typeface="+mn-ea"/>
                <a:ea typeface="+mn-ea"/>
              </a:rPr>
              <a:t>課題解決</a:t>
            </a:r>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に</a:t>
            </a:r>
            <a:r>
              <a:rPr lang="ja-JP" altLang="en-US" dirty="0">
                <a:ln w="18000">
                  <a:noFill/>
                  <a:prstDash val="solid"/>
                  <a:miter lim="800000"/>
                </a:ln>
                <a:solidFill>
                  <a:schemeClr val="tx1"/>
                </a:solidFill>
                <a:effectLst>
                  <a:outerShdw blurRad="25500" dist="23000" dir="7020000" algn="tl">
                    <a:srgbClr val="000000">
                      <a:alpha val="50000"/>
                    </a:srgbClr>
                  </a:outerShdw>
                </a:effectLst>
                <a:latin typeface="+mn-ea"/>
                <a:ea typeface="+mn-ea"/>
              </a:rPr>
              <a:t>向けた</a:t>
            </a:r>
            <a:r>
              <a:rPr lang="ja-JP" altLang="en-US" dirty="0" smtClean="0">
                <a:ln w="18000">
                  <a:noFill/>
                  <a:prstDash val="solid"/>
                  <a:miter lim="800000"/>
                </a:ln>
                <a:solidFill>
                  <a:schemeClr val="tx1"/>
                </a:solidFill>
                <a:effectLst>
                  <a:outerShdw blurRad="25500" dist="23000" dir="7020000" algn="tl">
                    <a:srgbClr val="000000">
                      <a:alpha val="50000"/>
                    </a:srgbClr>
                  </a:outerShdw>
                </a:effectLst>
                <a:latin typeface="+mn-ea"/>
                <a:ea typeface="+mn-ea"/>
              </a:rPr>
              <a:t>優先度の判断</a:t>
            </a:r>
            <a:r>
              <a:rPr lang="en-US" altLang="ja-JP" dirty="0" smtClean="0">
                <a:ln w="18000">
                  <a:noFill/>
                  <a:prstDash val="solid"/>
                  <a:miter lim="800000"/>
                </a:ln>
                <a:solidFill>
                  <a:schemeClr val="tx1"/>
                </a:solidFill>
                <a:effectLst>
                  <a:outerShdw blurRad="25500" dist="23000" dir="7020000" algn="tl">
                    <a:srgbClr val="000000">
                      <a:alpha val="50000"/>
                    </a:srgbClr>
                  </a:outerShdw>
                </a:effectLst>
              </a:rPr>
              <a:t>】</a:t>
            </a:r>
            <a:endParaRPr kumimoji="1" lang="ja-JP" altLang="en-US" dirty="0">
              <a:ln w="18000">
                <a:noFill/>
                <a:prstDash val="solid"/>
                <a:miter lim="800000"/>
              </a:ln>
              <a:solidFill>
                <a:schemeClr val="tx1"/>
              </a:solidFill>
              <a:effectLst>
                <a:outerShdw blurRad="25500" dist="23000" dir="7020000" algn="tl">
                  <a:srgbClr val="000000">
                    <a:alpha val="50000"/>
                  </a:srgbClr>
                </a:outerShdw>
              </a:effectLst>
            </a:endParaRPr>
          </a:p>
        </p:txBody>
      </p:sp>
      <p:sp>
        <p:nvSpPr>
          <p:cNvPr id="6" name="コンテンツ プレースホルダー 2"/>
          <p:cNvSpPr txBox="1">
            <a:spLocks/>
          </p:cNvSpPr>
          <p:nvPr/>
        </p:nvSpPr>
        <p:spPr>
          <a:xfrm>
            <a:off x="629634" y="1689469"/>
            <a:ext cx="8189529" cy="4648268"/>
          </a:xfrm>
          <a:prstGeom prst="rect">
            <a:avLst/>
          </a:prstGeom>
          <a:noFill/>
          <a:effec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spcBef>
                <a:spcPts val="1800"/>
              </a:spcBef>
              <a:spcAft>
                <a:spcPts val="1800"/>
              </a:spcAft>
            </a:pPr>
            <a:r>
              <a:rPr lang="ja-JP" altLang="en-US" sz="3200" dirty="0" smtClean="0">
                <a:solidFill>
                  <a:prstClr val="black"/>
                </a:solidFill>
              </a:rPr>
              <a:t>生命に直結する緊急性の高い課題</a:t>
            </a:r>
          </a:p>
          <a:p>
            <a:pPr>
              <a:spcBef>
                <a:spcPts val="1800"/>
              </a:spcBef>
              <a:spcAft>
                <a:spcPts val="1800"/>
              </a:spcAft>
            </a:pPr>
            <a:r>
              <a:rPr lang="ja-JP" altLang="en-US" sz="3200" dirty="0">
                <a:solidFill>
                  <a:prstClr val="black"/>
                </a:solidFill>
              </a:rPr>
              <a:t>対象者</a:t>
            </a:r>
            <a:r>
              <a:rPr lang="ja-JP" altLang="en-US" sz="3200" dirty="0" smtClean="0">
                <a:solidFill>
                  <a:prstClr val="black"/>
                </a:solidFill>
              </a:rPr>
              <a:t>が多く、社会的影響が大きい課題</a:t>
            </a:r>
            <a:endParaRPr lang="en-US" altLang="ja-JP" sz="3200" dirty="0" smtClean="0">
              <a:solidFill>
                <a:prstClr val="black"/>
              </a:solidFill>
            </a:endParaRPr>
          </a:p>
          <a:p>
            <a:pPr>
              <a:spcBef>
                <a:spcPts val="1800"/>
              </a:spcBef>
              <a:spcAft>
                <a:spcPts val="1800"/>
              </a:spcAft>
            </a:pPr>
            <a:r>
              <a:rPr lang="ja-JP" altLang="en-US" sz="3200" dirty="0" smtClean="0">
                <a:solidFill>
                  <a:prstClr val="black"/>
                </a:solidFill>
              </a:rPr>
              <a:t>実行可能性が高い課題</a:t>
            </a:r>
          </a:p>
          <a:p>
            <a:pPr>
              <a:spcBef>
                <a:spcPts val="1800"/>
              </a:spcBef>
              <a:spcAft>
                <a:spcPts val="1800"/>
              </a:spcAft>
            </a:pPr>
            <a:r>
              <a:rPr lang="ja-JP" altLang="en-US" sz="3200" dirty="0">
                <a:solidFill>
                  <a:prstClr val="black"/>
                </a:solidFill>
              </a:rPr>
              <a:t>効果</a:t>
            </a:r>
            <a:r>
              <a:rPr lang="ja-JP" altLang="en-US" sz="3200" dirty="0" smtClean="0">
                <a:solidFill>
                  <a:prstClr val="black"/>
                </a:solidFill>
              </a:rPr>
              <a:t>が</a:t>
            </a:r>
            <a:r>
              <a:rPr lang="ja-JP" altLang="en-US" sz="3200" dirty="0">
                <a:solidFill>
                  <a:prstClr val="black"/>
                </a:solidFill>
              </a:rPr>
              <a:t>期待</a:t>
            </a:r>
            <a:r>
              <a:rPr lang="ja-JP" altLang="en-US" sz="3200" dirty="0" smtClean="0">
                <a:solidFill>
                  <a:prstClr val="black"/>
                </a:solidFill>
              </a:rPr>
              <a:t>できる課題　　など</a:t>
            </a:r>
            <a:endParaRPr lang="ja-JP" altLang="en-US" sz="3200" dirty="0">
              <a:solidFill>
                <a:prstClr val="black"/>
              </a:solidFill>
            </a:endParaRPr>
          </a:p>
        </p:txBody>
      </p:sp>
      <p:sp>
        <p:nvSpPr>
          <p:cNvPr id="4"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41</a:t>
            </a:fld>
            <a:endParaRPr kumimoji="1" lang="ja-JP" altLang="en-US" dirty="0"/>
          </a:p>
        </p:txBody>
      </p:sp>
    </p:spTree>
    <p:extLst>
      <p:ext uri="{BB962C8B-B14F-4D97-AF65-F5344CB8AC3E}">
        <p14:creationId xmlns:p14="http://schemas.microsoft.com/office/powerpoint/2010/main" val="281783899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rgbClr val="FFFF00"/>
            </a:gs>
            <a:gs pos="77000">
              <a:schemeClr val="bg1"/>
            </a:gs>
            <a:gs pos="30000">
              <a:schemeClr val="bg1"/>
            </a:gs>
            <a:gs pos="100000">
              <a:srgbClr val="FFFF00"/>
            </a:gs>
          </a:gsLst>
          <a:lin ang="5400000" scaled="0"/>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814" y="0"/>
            <a:ext cx="9141185" cy="1325563"/>
          </a:xfrm>
        </p:spPr>
        <p:txBody>
          <a:bodyPr/>
          <a:lstStyle/>
          <a:p>
            <a:r>
              <a:rPr lang="ja-JP" altLang="en-US" dirty="0" smtClean="0">
                <a:ln w="18000">
                  <a:noFill/>
                  <a:prstDash val="solid"/>
                  <a:miter lim="800000"/>
                </a:ln>
                <a:effectLst>
                  <a:outerShdw blurRad="25500" dist="23000" dir="7020000" algn="tl">
                    <a:srgbClr val="000000">
                      <a:alpha val="50000"/>
                    </a:srgbClr>
                  </a:outerShdw>
                </a:effectLst>
                <a:latin typeface="+mn-ea"/>
                <a:ea typeface="+mn-ea"/>
              </a:rPr>
              <a:t>　　</a:t>
            </a:r>
            <a:r>
              <a:rPr lang="en-US" altLang="ja-JP" dirty="0" smtClean="0">
                <a:ln w="18000">
                  <a:noFill/>
                  <a:prstDash val="solid"/>
                  <a:miter lim="800000"/>
                </a:ln>
                <a:effectLst>
                  <a:outerShdw blurRad="25500" dist="23000" dir="7020000" algn="tl">
                    <a:srgbClr val="000000">
                      <a:alpha val="50000"/>
                    </a:srgbClr>
                  </a:outerShdw>
                </a:effectLst>
                <a:latin typeface="+mn-ea"/>
                <a:ea typeface="+mn-ea"/>
              </a:rPr>
              <a:t>【</a:t>
            </a:r>
            <a:r>
              <a:rPr lang="ja-JP" altLang="en-US" dirty="0">
                <a:ln w="18000">
                  <a:noFill/>
                  <a:prstDash val="solid"/>
                  <a:miter lim="800000"/>
                </a:ln>
                <a:effectLst>
                  <a:outerShdw blurRad="25500" dist="23000" dir="7020000" algn="tl">
                    <a:srgbClr val="000000">
                      <a:alpha val="50000"/>
                    </a:srgbClr>
                  </a:outerShdw>
                </a:effectLst>
                <a:latin typeface="+mn-ea"/>
                <a:ea typeface="+mn-ea"/>
              </a:rPr>
              <a:t>市区町村の対応例</a:t>
            </a:r>
            <a:r>
              <a:rPr lang="en-US" altLang="ja-JP" dirty="0" smtClean="0">
                <a:ln w="18000">
                  <a:noFill/>
                  <a:prstDash val="solid"/>
                  <a:miter lim="800000"/>
                </a:ln>
                <a:effectLst>
                  <a:outerShdw blurRad="25500" dist="23000" dir="7020000" algn="tl">
                    <a:srgbClr val="000000">
                      <a:alpha val="50000"/>
                    </a:srgbClr>
                  </a:outerShdw>
                </a:effectLst>
                <a:latin typeface="+mn-ea"/>
                <a:ea typeface="+mn-ea"/>
              </a:rPr>
              <a:t>】</a:t>
            </a:r>
            <a:endParaRPr kumimoji="1" lang="ja-JP" altLang="en-US" dirty="0">
              <a:ln w="18000">
                <a:noFill/>
                <a:prstDash val="solid"/>
                <a:miter lim="800000"/>
              </a:ln>
              <a:effectLst>
                <a:outerShdw blurRad="25500" dist="23000" dir="7020000" algn="tl">
                  <a:srgbClr val="000000">
                    <a:alpha val="50000"/>
                  </a:srgbClr>
                </a:outerShdw>
              </a:effectLst>
              <a:latin typeface="+mn-ea"/>
              <a:ea typeface="+mn-ea"/>
            </a:endParaRPr>
          </a:p>
        </p:txBody>
      </p:sp>
      <p:sp>
        <p:nvSpPr>
          <p:cNvPr id="3" name="コンテンツ プレースホルダー 2"/>
          <p:cNvSpPr>
            <a:spLocks noGrp="1"/>
          </p:cNvSpPr>
          <p:nvPr>
            <p:ph idx="1"/>
          </p:nvPr>
        </p:nvSpPr>
        <p:spPr>
          <a:xfrm>
            <a:off x="406401" y="1767569"/>
            <a:ext cx="8302170" cy="4270374"/>
          </a:xfrm>
          <a:noFill/>
          <a:effectLst/>
        </p:spPr>
        <p:txBody>
          <a:bodyPr>
            <a:normAutofit/>
          </a:bodyPr>
          <a:lstStyle/>
          <a:p>
            <a:pPr>
              <a:spcBef>
                <a:spcPts val="1800"/>
              </a:spcBef>
              <a:spcAft>
                <a:spcPts val="1800"/>
              </a:spcAft>
            </a:pPr>
            <a:r>
              <a:rPr lang="ja-JP" altLang="en-US" sz="3000" dirty="0" smtClean="0">
                <a:latin typeface="+mn-ea"/>
              </a:rPr>
              <a:t>団地</a:t>
            </a:r>
            <a:r>
              <a:rPr lang="ja-JP" altLang="en-US" sz="3000" dirty="0">
                <a:latin typeface="+mn-ea"/>
              </a:rPr>
              <a:t>などの住宅管理部局との情報交換会を開催</a:t>
            </a:r>
          </a:p>
          <a:p>
            <a:pPr>
              <a:spcBef>
                <a:spcPts val="1800"/>
              </a:spcBef>
              <a:spcAft>
                <a:spcPts val="1800"/>
              </a:spcAft>
            </a:pPr>
            <a:r>
              <a:rPr lang="ja-JP" altLang="en-US" sz="3000" dirty="0" smtClean="0">
                <a:latin typeface="+mn-ea"/>
              </a:rPr>
              <a:t>認知症</a:t>
            </a:r>
            <a:r>
              <a:rPr lang="ja-JP" altLang="en-US" sz="3000" dirty="0">
                <a:latin typeface="+mn-ea"/>
              </a:rPr>
              <a:t>に関する普及啓発</a:t>
            </a:r>
            <a:r>
              <a:rPr lang="ja-JP" altLang="en-US" sz="3000" dirty="0" smtClean="0">
                <a:latin typeface="+mn-ea"/>
              </a:rPr>
              <a:t>事業の実施</a:t>
            </a:r>
            <a:endParaRPr lang="ja-JP" altLang="en-US" sz="3000" dirty="0">
              <a:latin typeface="+mn-ea"/>
            </a:endParaRPr>
          </a:p>
          <a:p>
            <a:pPr>
              <a:spcBef>
                <a:spcPts val="1800"/>
              </a:spcBef>
              <a:spcAft>
                <a:spcPts val="1800"/>
              </a:spcAft>
            </a:pPr>
            <a:r>
              <a:rPr lang="ja-JP" altLang="en-US" sz="3000" dirty="0" smtClean="0">
                <a:latin typeface="+mn-ea"/>
              </a:rPr>
              <a:t>医師会</a:t>
            </a:r>
            <a:r>
              <a:rPr lang="ja-JP" altLang="en-US" sz="3000" dirty="0">
                <a:latin typeface="+mn-ea"/>
              </a:rPr>
              <a:t>との協働による医療介護連携の研修開催</a:t>
            </a:r>
          </a:p>
          <a:p>
            <a:pPr>
              <a:spcBef>
                <a:spcPts val="1800"/>
              </a:spcBef>
              <a:spcAft>
                <a:spcPts val="1800"/>
              </a:spcAft>
            </a:pPr>
            <a:r>
              <a:rPr lang="ja-JP" altLang="en-US" sz="3000" dirty="0" smtClean="0">
                <a:latin typeface="+mn-ea"/>
              </a:rPr>
              <a:t>ニーズ</a:t>
            </a:r>
            <a:r>
              <a:rPr lang="ja-JP" altLang="en-US" sz="3000" dirty="0">
                <a:latin typeface="+mn-ea"/>
              </a:rPr>
              <a:t>調査による実態</a:t>
            </a:r>
            <a:r>
              <a:rPr lang="ja-JP" altLang="en-US" sz="3000" dirty="0" smtClean="0">
                <a:latin typeface="+mn-ea"/>
              </a:rPr>
              <a:t>把握　　など</a:t>
            </a:r>
            <a:endParaRPr kumimoji="1" lang="ja-JP" altLang="en-US" sz="3000" dirty="0">
              <a:latin typeface="+mn-ea"/>
            </a:endParaRPr>
          </a:p>
        </p:txBody>
      </p:sp>
      <p:sp>
        <p:nvSpPr>
          <p:cNvPr id="4"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42</a:t>
            </a:fld>
            <a:endParaRPr kumimoji="1" lang="ja-JP" altLang="en-US" dirty="0"/>
          </a:p>
        </p:txBody>
      </p:sp>
    </p:spTree>
    <p:extLst>
      <p:ext uri="{BB962C8B-B14F-4D97-AF65-F5344CB8AC3E}">
        <p14:creationId xmlns:p14="http://schemas.microsoft.com/office/powerpoint/2010/main" val="416411507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角丸四角形 46"/>
          <p:cNvSpPr/>
          <p:nvPr/>
        </p:nvSpPr>
        <p:spPr>
          <a:xfrm>
            <a:off x="0" y="1044868"/>
            <a:ext cx="9144000" cy="4536504"/>
          </a:xfrm>
          <a:prstGeom prst="roundRect">
            <a:avLst/>
          </a:prstGeom>
          <a:solidFill>
            <a:schemeClr val="accent1">
              <a:lumMod val="20000"/>
              <a:lumOff val="80000"/>
              <a:alpha val="70000"/>
            </a:schemeClr>
          </a:solidFill>
          <a:ln w="127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1" name="角丸四角形 30"/>
          <p:cNvSpPr/>
          <p:nvPr/>
        </p:nvSpPr>
        <p:spPr>
          <a:xfrm>
            <a:off x="4139952" y="3637156"/>
            <a:ext cx="792088" cy="21602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prstClr val="black"/>
                </a:solidFill>
              </a:rPr>
              <a:t>連絡調整</a:t>
            </a:r>
            <a:endParaRPr lang="ja-JP" altLang="en-US" sz="1100" dirty="0">
              <a:solidFill>
                <a:prstClr val="black"/>
              </a:solidFill>
            </a:endParaRPr>
          </a:p>
        </p:txBody>
      </p:sp>
      <p:sp>
        <p:nvSpPr>
          <p:cNvPr id="62" name="上矢印 61"/>
          <p:cNvSpPr/>
          <p:nvPr/>
        </p:nvSpPr>
        <p:spPr>
          <a:xfrm>
            <a:off x="4355976" y="2124988"/>
            <a:ext cx="360040" cy="216024"/>
          </a:xfrm>
          <a:prstGeom prst="upArrow">
            <a:avLst/>
          </a:prstGeom>
          <a:solidFill>
            <a:schemeClr val="tx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6" name="上矢印 75"/>
          <p:cNvSpPr/>
          <p:nvPr/>
        </p:nvSpPr>
        <p:spPr>
          <a:xfrm>
            <a:off x="4355976" y="2629044"/>
            <a:ext cx="360040" cy="216024"/>
          </a:xfrm>
          <a:prstGeom prst="upArrow">
            <a:avLst/>
          </a:prstGeom>
          <a:solidFill>
            <a:schemeClr val="tx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6" name="左右矢印 55"/>
          <p:cNvSpPr/>
          <p:nvPr/>
        </p:nvSpPr>
        <p:spPr>
          <a:xfrm>
            <a:off x="4067944" y="3853180"/>
            <a:ext cx="936104" cy="288032"/>
          </a:xfrm>
          <a:prstGeom prst="leftRightArrow">
            <a:avLst/>
          </a:prstGeom>
          <a:solidFill>
            <a:schemeClr val="tx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0" name="角丸四角形 69"/>
          <p:cNvSpPr/>
          <p:nvPr/>
        </p:nvSpPr>
        <p:spPr>
          <a:xfrm>
            <a:off x="323528" y="2269004"/>
            <a:ext cx="1584176" cy="28803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保健所・保健センター</a:t>
            </a:r>
            <a:endParaRPr lang="ja-JP" altLang="en-US" sz="1200" dirty="0">
              <a:solidFill>
                <a:prstClr val="black"/>
              </a:solidFill>
              <a:latin typeface="HGPｺﾞｼｯｸM" pitchFamily="50" charset="-128"/>
              <a:ea typeface="HGPｺﾞｼｯｸM" pitchFamily="50" charset="-128"/>
            </a:endParaRPr>
          </a:p>
        </p:txBody>
      </p:sp>
      <p:sp>
        <p:nvSpPr>
          <p:cNvPr id="71" name="角丸四角形 70"/>
          <p:cNvSpPr/>
          <p:nvPr/>
        </p:nvSpPr>
        <p:spPr>
          <a:xfrm>
            <a:off x="7308304" y="2269004"/>
            <a:ext cx="1835696" cy="50405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prstClr val="black"/>
                </a:solidFill>
                <a:latin typeface="HGPｺﾞｼｯｸM" pitchFamily="50" charset="-128"/>
                <a:ea typeface="HGPｺﾞｼｯｸM" pitchFamily="50" charset="-128"/>
              </a:rPr>
              <a:t>医療機関・薬局</a:t>
            </a:r>
            <a:endParaRPr lang="en-US" altLang="ja-JP" sz="1200" dirty="0" smtClean="0">
              <a:solidFill>
                <a:prstClr val="black"/>
              </a:solidFill>
              <a:latin typeface="HGPｺﾞｼｯｸM" pitchFamily="50" charset="-128"/>
              <a:ea typeface="HGPｺﾞｼｯｸM" pitchFamily="50" charset="-128"/>
            </a:endParaRPr>
          </a:p>
          <a:p>
            <a:pPr algn="ctr"/>
            <a:r>
              <a:rPr lang="ja-JP" altLang="en-US" sz="1200" dirty="0" smtClean="0">
                <a:solidFill>
                  <a:prstClr val="black"/>
                </a:solidFill>
                <a:latin typeface="HGPｺﾞｼｯｸM" pitchFamily="50" charset="-128"/>
                <a:ea typeface="HGPｺﾞｼｯｸM" pitchFamily="50" charset="-128"/>
              </a:rPr>
              <a:t>訪問看護ｽﾃｰｼｮﾝ</a:t>
            </a:r>
            <a:endParaRPr lang="en-US" altLang="ja-JP" sz="1200" dirty="0" smtClean="0">
              <a:solidFill>
                <a:prstClr val="black"/>
              </a:solidFill>
              <a:latin typeface="HGPｺﾞｼｯｸM" pitchFamily="50" charset="-128"/>
              <a:ea typeface="HGPｺﾞｼｯｸM" pitchFamily="50" charset="-128"/>
            </a:endParaRPr>
          </a:p>
        </p:txBody>
      </p:sp>
      <p:sp>
        <p:nvSpPr>
          <p:cNvPr id="72" name="角丸四角形 71"/>
          <p:cNvSpPr/>
          <p:nvPr/>
        </p:nvSpPr>
        <p:spPr>
          <a:xfrm>
            <a:off x="6228184" y="2124988"/>
            <a:ext cx="1296144" cy="21602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介護支援専門員</a:t>
            </a:r>
            <a:endParaRPr lang="ja-JP" altLang="en-US" sz="1200" dirty="0">
              <a:solidFill>
                <a:prstClr val="black"/>
              </a:solidFill>
              <a:latin typeface="HGPｺﾞｼｯｸM" pitchFamily="50" charset="-128"/>
              <a:ea typeface="HGPｺﾞｼｯｸM" pitchFamily="50" charset="-128"/>
            </a:endParaRPr>
          </a:p>
        </p:txBody>
      </p:sp>
      <p:sp>
        <p:nvSpPr>
          <p:cNvPr id="73" name="タイトル 1"/>
          <p:cNvSpPr txBox="1">
            <a:spLocks/>
          </p:cNvSpPr>
          <p:nvPr/>
        </p:nvSpPr>
        <p:spPr>
          <a:xfrm>
            <a:off x="0" y="0"/>
            <a:ext cx="9144000" cy="540000"/>
          </a:xfrm>
          <a:prstGeom prst="rect">
            <a:avLst/>
          </a:prstGeom>
          <a:solidFill>
            <a:schemeClr val="tx2">
              <a:lumMod val="20000"/>
              <a:lumOff val="80000"/>
            </a:schemeClr>
          </a:solidFill>
        </p:spPr>
        <p:txBody>
          <a:bodyPr vert="horz" lIns="91440" tIns="45720" rIns="91440" bIns="45720" rtlCol="0" anchor="ctr">
            <a:normAutofit/>
          </a:bodyPr>
          <a:lstStyle/>
          <a:p>
            <a:pPr algn="ctr">
              <a:spcBef>
                <a:spcPct val="0"/>
              </a:spcBef>
              <a:defRPr/>
            </a:pPr>
            <a:r>
              <a:rPr lang="ja-JP" altLang="en-US" b="1" dirty="0" smtClean="0">
                <a:solidFill>
                  <a:prstClr val="black"/>
                </a:solidFill>
                <a:latin typeface="ＭＳ Ｐゴシック"/>
              </a:rPr>
              <a:t>「地域ケア会議」を活用した個別課題解決から地域包括ケアシステム実現までのイメージ</a:t>
            </a:r>
            <a:endParaRPr lang="ja-JP" altLang="en-US" b="1" dirty="0">
              <a:solidFill>
                <a:prstClr val="black"/>
              </a:solidFill>
              <a:latin typeface="ＭＳ Ｐゴシック"/>
            </a:endParaRPr>
          </a:p>
        </p:txBody>
      </p:sp>
      <p:sp>
        <p:nvSpPr>
          <p:cNvPr id="77" name="角丸四角形 76"/>
          <p:cNvSpPr/>
          <p:nvPr/>
        </p:nvSpPr>
        <p:spPr>
          <a:xfrm>
            <a:off x="8316418" y="3637156"/>
            <a:ext cx="576064" cy="28803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ＮＰＯ</a:t>
            </a:r>
            <a:endParaRPr lang="ja-JP" altLang="en-US" sz="1200" dirty="0">
              <a:solidFill>
                <a:prstClr val="black"/>
              </a:solidFill>
              <a:latin typeface="HGPｺﾞｼｯｸM" pitchFamily="50" charset="-128"/>
              <a:ea typeface="HGPｺﾞｼｯｸM" pitchFamily="50" charset="-128"/>
            </a:endParaRPr>
          </a:p>
        </p:txBody>
      </p:sp>
      <p:sp>
        <p:nvSpPr>
          <p:cNvPr id="78" name="角丸四角形 77"/>
          <p:cNvSpPr/>
          <p:nvPr/>
        </p:nvSpPr>
        <p:spPr>
          <a:xfrm>
            <a:off x="251520" y="3709164"/>
            <a:ext cx="864096" cy="43204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民生委員住民組織</a:t>
            </a:r>
            <a:endParaRPr lang="ja-JP" altLang="en-US" sz="1200" dirty="0">
              <a:solidFill>
                <a:prstClr val="black"/>
              </a:solidFill>
              <a:latin typeface="HGPｺﾞｼｯｸM" pitchFamily="50" charset="-128"/>
              <a:ea typeface="HGPｺﾞｼｯｸM" pitchFamily="50" charset="-128"/>
            </a:endParaRPr>
          </a:p>
        </p:txBody>
      </p:sp>
      <p:sp>
        <p:nvSpPr>
          <p:cNvPr id="95" name="角丸四角形 94"/>
          <p:cNvSpPr/>
          <p:nvPr/>
        </p:nvSpPr>
        <p:spPr>
          <a:xfrm>
            <a:off x="6372200" y="5221332"/>
            <a:ext cx="2160240" cy="28803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介護サービス施設・事業者</a:t>
            </a:r>
            <a:endParaRPr lang="ja-JP" altLang="en-US" sz="1200" dirty="0">
              <a:solidFill>
                <a:prstClr val="black"/>
              </a:solidFill>
              <a:latin typeface="HGPｺﾞｼｯｸM" pitchFamily="50" charset="-128"/>
              <a:ea typeface="HGPｺﾞｼｯｸM" pitchFamily="50" charset="-128"/>
            </a:endParaRPr>
          </a:p>
        </p:txBody>
      </p:sp>
      <p:sp>
        <p:nvSpPr>
          <p:cNvPr id="52" name="角丸四角形 51"/>
          <p:cNvSpPr/>
          <p:nvPr/>
        </p:nvSpPr>
        <p:spPr>
          <a:xfrm>
            <a:off x="1547664" y="2124988"/>
            <a:ext cx="1547664" cy="28803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在宅医療連携拠点</a:t>
            </a:r>
            <a:endParaRPr lang="ja-JP" altLang="en-US" sz="1200" dirty="0">
              <a:solidFill>
                <a:prstClr val="black"/>
              </a:solidFill>
              <a:latin typeface="HGPｺﾞｼｯｸM" pitchFamily="50" charset="-128"/>
              <a:ea typeface="HGPｺﾞｼｯｸM" pitchFamily="50" charset="-128"/>
            </a:endParaRPr>
          </a:p>
        </p:txBody>
      </p:sp>
      <p:sp>
        <p:nvSpPr>
          <p:cNvPr id="92" name="角丸四角形 91"/>
          <p:cNvSpPr/>
          <p:nvPr/>
        </p:nvSpPr>
        <p:spPr>
          <a:xfrm>
            <a:off x="179512" y="2701052"/>
            <a:ext cx="720080" cy="28803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警察署</a:t>
            </a:r>
            <a:endParaRPr lang="ja-JP" altLang="en-US" sz="1200" dirty="0">
              <a:solidFill>
                <a:prstClr val="black"/>
              </a:solidFill>
              <a:latin typeface="HGPｺﾞｼｯｸM" pitchFamily="50" charset="-128"/>
              <a:ea typeface="HGPｺﾞｼｯｸM" pitchFamily="50" charset="-128"/>
            </a:endParaRPr>
          </a:p>
        </p:txBody>
      </p:sp>
      <p:sp>
        <p:nvSpPr>
          <p:cNvPr id="94" name="角丸四角形 93"/>
          <p:cNvSpPr/>
          <p:nvPr/>
        </p:nvSpPr>
        <p:spPr>
          <a:xfrm>
            <a:off x="8244410" y="2701052"/>
            <a:ext cx="720080" cy="28803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消防署</a:t>
            </a:r>
            <a:endParaRPr lang="ja-JP" altLang="en-US" sz="1200" dirty="0">
              <a:solidFill>
                <a:prstClr val="black"/>
              </a:solidFill>
              <a:latin typeface="HGPｺﾞｼｯｸM" pitchFamily="50" charset="-128"/>
              <a:ea typeface="HGPｺﾞｼｯｸM" pitchFamily="50" charset="-128"/>
            </a:endParaRPr>
          </a:p>
        </p:txBody>
      </p:sp>
      <p:sp>
        <p:nvSpPr>
          <p:cNvPr id="96" name="角丸四角形 95"/>
          <p:cNvSpPr/>
          <p:nvPr/>
        </p:nvSpPr>
        <p:spPr>
          <a:xfrm>
            <a:off x="7847856" y="4573260"/>
            <a:ext cx="1296144" cy="28803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民間企業等</a:t>
            </a:r>
            <a:endParaRPr lang="en-US" altLang="ja-JP" sz="1200" dirty="0" smtClean="0">
              <a:solidFill>
                <a:prstClr val="black"/>
              </a:solidFill>
              <a:latin typeface="HGPｺﾞｼｯｸM" pitchFamily="50" charset="-128"/>
              <a:ea typeface="HGPｺﾞｼｯｸM" pitchFamily="50" charset="-128"/>
            </a:endParaRPr>
          </a:p>
        </p:txBody>
      </p:sp>
      <p:sp>
        <p:nvSpPr>
          <p:cNvPr id="109" name="角丸四角形 108"/>
          <p:cNvSpPr/>
          <p:nvPr/>
        </p:nvSpPr>
        <p:spPr>
          <a:xfrm>
            <a:off x="2411762" y="5437356"/>
            <a:ext cx="4176464" cy="404664"/>
          </a:xfrm>
          <a:prstGeom prst="roundRect">
            <a:avLst/>
          </a:prstGeom>
          <a:solidFill>
            <a:schemeClr val="accent1">
              <a:lumMod val="40000"/>
              <a:lumOff val="60000"/>
            </a:schemeClr>
          </a:solidFill>
          <a:ln w="635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prstClr val="black"/>
                </a:solidFill>
                <a:latin typeface="ＭＳ Ｐゴシック"/>
              </a:rPr>
              <a:t>市町村レベルの地域ケア会議</a:t>
            </a:r>
            <a:endParaRPr lang="ja-JP" altLang="en-US" sz="1400" b="1" dirty="0">
              <a:solidFill>
                <a:prstClr val="black"/>
              </a:solidFill>
              <a:latin typeface="ＭＳ Ｐゴシック"/>
            </a:endParaRPr>
          </a:p>
        </p:txBody>
      </p:sp>
      <p:cxnSp>
        <p:nvCxnSpPr>
          <p:cNvPr id="160" name="直線矢印コネクタ 159"/>
          <p:cNvCxnSpPr/>
          <p:nvPr/>
        </p:nvCxnSpPr>
        <p:spPr>
          <a:xfrm flipH="1" flipV="1">
            <a:off x="7164288" y="3277116"/>
            <a:ext cx="360040" cy="824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角丸四角形 19"/>
          <p:cNvSpPr/>
          <p:nvPr/>
        </p:nvSpPr>
        <p:spPr>
          <a:xfrm>
            <a:off x="3059832" y="2845068"/>
            <a:ext cx="3024336" cy="288032"/>
          </a:xfrm>
          <a:prstGeom prst="roundRect">
            <a:avLst/>
          </a:prstGeom>
          <a:solidFill>
            <a:schemeClr val="bg1"/>
          </a:solidFill>
          <a:ln w="6350">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prstClr val="black"/>
                </a:solidFill>
                <a:latin typeface="ＭＳ Ｐゴシック"/>
              </a:rPr>
              <a:t>地域課題の発見・把握</a:t>
            </a:r>
            <a:endParaRPr lang="ja-JP" altLang="en-US" sz="1400" b="1" dirty="0">
              <a:solidFill>
                <a:prstClr val="black"/>
              </a:solidFill>
              <a:latin typeface="ＭＳ Ｐゴシック"/>
            </a:endParaRPr>
          </a:p>
        </p:txBody>
      </p:sp>
      <p:sp>
        <p:nvSpPr>
          <p:cNvPr id="100" name="角丸四角形 99"/>
          <p:cNvSpPr/>
          <p:nvPr/>
        </p:nvSpPr>
        <p:spPr>
          <a:xfrm>
            <a:off x="1547664" y="5077316"/>
            <a:ext cx="1296144" cy="28803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社会福祉協議会</a:t>
            </a:r>
            <a:endParaRPr lang="ja-JP" altLang="en-US" sz="1200" dirty="0">
              <a:solidFill>
                <a:prstClr val="black"/>
              </a:solidFill>
              <a:latin typeface="HGPｺﾞｼｯｸM" pitchFamily="50" charset="-128"/>
              <a:ea typeface="HGPｺﾞｼｯｸM" pitchFamily="50" charset="-128"/>
            </a:endParaRPr>
          </a:p>
        </p:txBody>
      </p:sp>
      <p:sp>
        <p:nvSpPr>
          <p:cNvPr id="134" name="角丸四角形 133"/>
          <p:cNvSpPr/>
          <p:nvPr/>
        </p:nvSpPr>
        <p:spPr>
          <a:xfrm>
            <a:off x="395540" y="4717276"/>
            <a:ext cx="1008112" cy="21602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ボランティア</a:t>
            </a:r>
            <a:endParaRPr lang="ja-JP" altLang="en-US" sz="1200" dirty="0">
              <a:solidFill>
                <a:prstClr val="black"/>
              </a:solidFill>
              <a:latin typeface="HGPｺﾞｼｯｸM" pitchFamily="50" charset="-128"/>
              <a:ea typeface="HGPｺﾞｼｯｸM" pitchFamily="50" charset="-128"/>
            </a:endParaRPr>
          </a:p>
        </p:txBody>
      </p:sp>
      <p:sp>
        <p:nvSpPr>
          <p:cNvPr id="57" name="上矢印 56"/>
          <p:cNvSpPr/>
          <p:nvPr/>
        </p:nvSpPr>
        <p:spPr>
          <a:xfrm rot="2468173">
            <a:off x="4002575" y="3082741"/>
            <a:ext cx="341366" cy="555386"/>
          </a:xfrm>
          <a:prstGeom prst="upArrow">
            <a:avLst/>
          </a:prstGeom>
          <a:solidFill>
            <a:schemeClr val="tx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0" name="上矢印 59"/>
          <p:cNvSpPr/>
          <p:nvPr/>
        </p:nvSpPr>
        <p:spPr>
          <a:xfrm rot="18769627">
            <a:off x="4709346" y="3093742"/>
            <a:ext cx="312035" cy="510769"/>
          </a:xfrm>
          <a:prstGeom prst="upArrow">
            <a:avLst/>
          </a:prstGeom>
          <a:solidFill>
            <a:schemeClr val="tx2">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pic>
        <p:nvPicPr>
          <p:cNvPr id="97" name="Picture 2" descr="C:\Users\OSJSE\AppData\Local\Microsoft\Windows\Temporary Internet Files\Content.IE5\2ATHNXU5\MC900338438[1].wmf"/>
          <p:cNvPicPr>
            <a:picLocks noChangeAspect="1" noChangeArrowheads="1"/>
          </p:cNvPicPr>
          <p:nvPr/>
        </p:nvPicPr>
        <p:blipFill>
          <a:blip r:embed="rId2" cstate="print"/>
          <a:srcRect/>
          <a:stretch>
            <a:fillRect/>
          </a:stretch>
        </p:blipFill>
        <p:spPr bwMode="auto">
          <a:xfrm>
            <a:off x="3203848" y="3853180"/>
            <a:ext cx="331566" cy="288032"/>
          </a:xfrm>
          <a:prstGeom prst="rect">
            <a:avLst/>
          </a:prstGeom>
          <a:noFill/>
        </p:spPr>
      </p:pic>
      <p:sp>
        <p:nvSpPr>
          <p:cNvPr id="108" name="大かっこ 107"/>
          <p:cNvSpPr/>
          <p:nvPr/>
        </p:nvSpPr>
        <p:spPr>
          <a:xfrm>
            <a:off x="3203852" y="1692940"/>
            <a:ext cx="2736304" cy="36004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91" name="星 6 90"/>
          <p:cNvSpPr/>
          <p:nvPr/>
        </p:nvSpPr>
        <p:spPr>
          <a:xfrm>
            <a:off x="3059834" y="540000"/>
            <a:ext cx="2880320" cy="936916"/>
          </a:xfrm>
          <a:prstGeom prst="star6">
            <a:avLst/>
          </a:prstGeom>
          <a:solidFill>
            <a:srgbClr val="FFFF00"/>
          </a:solidFill>
          <a:ln w="6350">
            <a:solidFill>
              <a:schemeClr val="accent2"/>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prstClr val="black"/>
                </a:solidFill>
                <a:latin typeface="ＭＳ Ｐゴシック"/>
              </a:rPr>
              <a:t>地域包括ケアシステム</a:t>
            </a:r>
            <a:endParaRPr lang="en-US" altLang="ja-JP" sz="1200" b="1" dirty="0" smtClean="0">
              <a:solidFill>
                <a:prstClr val="black"/>
              </a:solidFill>
              <a:latin typeface="ＭＳ Ｐゴシック"/>
            </a:endParaRPr>
          </a:p>
          <a:p>
            <a:pPr algn="ctr"/>
            <a:r>
              <a:rPr lang="ja-JP" altLang="en-US" sz="1200" b="1" dirty="0" smtClean="0">
                <a:solidFill>
                  <a:prstClr val="black"/>
                </a:solidFill>
                <a:latin typeface="ＭＳ Ｐゴシック"/>
              </a:rPr>
              <a:t>の実現へ</a:t>
            </a:r>
            <a:endParaRPr lang="ja-JP" altLang="en-US" sz="1200" b="1" dirty="0">
              <a:solidFill>
                <a:prstClr val="black"/>
              </a:solidFill>
              <a:latin typeface="ＭＳ Ｐゴシック"/>
            </a:endParaRPr>
          </a:p>
        </p:txBody>
      </p:sp>
      <p:grpSp>
        <p:nvGrpSpPr>
          <p:cNvPr id="105" name="グループ化 66"/>
          <p:cNvGrpSpPr/>
          <p:nvPr/>
        </p:nvGrpSpPr>
        <p:grpSpPr>
          <a:xfrm>
            <a:off x="179516" y="2413022"/>
            <a:ext cx="8784976" cy="2808311"/>
            <a:chOff x="179512" y="2551640"/>
            <a:chExt cx="8784976" cy="3496178"/>
          </a:xfrm>
        </p:grpSpPr>
        <p:sp>
          <p:nvSpPr>
            <p:cNvPr id="124" name="円/楕円 123"/>
            <p:cNvSpPr/>
            <p:nvPr/>
          </p:nvSpPr>
          <p:spPr>
            <a:xfrm>
              <a:off x="323528" y="2636912"/>
              <a:ext cx="8568952" cy="3410906"/>
            </a:xfrm>
            <a:prstGeom prst="ellipse">
              <a:avLst/>
            </a:prstGeom>
            <a:noFill/>
            <a:ln w="25400">
              <a:solidFill>
                <a:srgbClr val="FF0000">
                  <a:alpha val="50000"/>
                </a:srgbClr>
              </a:solidFill>
            </a:ln>
            <a:effectLst>
              <a:outerShdw blurRad="5080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pic>
          <p:nvPicPr>
            <p:cNvPr id="125" name="Picture 2" descr="C:\Users\OSJSE\AppData\Local\Microsoft\Windows\Temporary Internet Files\Content.IE5\3FVUSIQA\MC900433856[1].png"/>
            <p:cNvPicPr>
              <a:picLocks noChangeAspect="1" noChangeArrowheads="1"/>
            </p:cNvPicPr>
            <p:nvPr/>
          </p:nvPicPr>
          <p:blipFill>
            <a:blip r:embed="rId3" cstate="print"/>
            <a:srcRect/>
            <a:stretch>
              <a:fillRect/>
            </a:stretch>
          </p:blipFill>
          <p:spPr bwMode="auto">
            <a:xfrm>
              <a:off x="1907704" y="5509943"/>
              <a:ext cx="576064" cy="360040"/>
            </a:xfrm>
            <a:prstGeom prst="rect">
              <a:avLst/>
            </a:prstGeom>
            <a:noFill/>
            <a:ln>
              <a:noFill/>
            </a:ln>
          </p:spPr>
        </p:pic>
        <p:pic>
          <p:nvPicPr>
            <p:cNvPr id="127" name="Picture 4" descr="C:\Users\OSJSE\AppData\Local\Microsoft\Windows\Temporary Internet Files\Content.IE5\R7HNRD7U\MC900432027[1].wmf"/>
            <p:cNvPicPr>
              <a:picLocks noChangeAspect="1" noChangeArrowheads="1"/>
            </p:cNvPicPr>
            <p:nvPr/>
          </p:nvPicPr>
          <p:blipFill>
            <a:blip r:embed="rId4" cstate="print"/>
            <a:srcRect/>
            <a:stretch>
              <a:fillRect/>
            </a:stretch>
          </p:blipFill>
          <p:spPr bwMode="auto">
            <a:xfrm>
              <a:off x="7308304" y="2892730"/>
              <a:ext cx="360040" cy="360040"/>
            </a:xfrm>
            <a:prstGeom prst="rect">
              <a:avLst/>
            </a:prstGeom>
            <a:noFill/>
            <a:ln>
              <a:noFill/>
            </a:ln>
          </p:spPr>
        </p:pic>
        <p:pic>
          <p:nvPicPr>
            <p:cNvPr id="128" name="Picture 2" descr="C:\Users\OSJSE\AppData\Local\Microsoft\Windows\Temporary Internet Files\Content.IE5\3FVUSIQA\MC900433856[1].png"/>
            <p:cNvPicPr>
              <a:picLocks noChangeAspect="1" noChangeArrowheads="1"/>
            </p:cNvPicPr>
            <p:nvPr/>
          </p:nvPicPr>
          <p:blipFill>
            <a:blip r:embed="rId3" cstate="print"/>
            <a:srcRect/>
            <a:stretch>
              <a:fillRect/>
            </a:stretch>
          </p:blipFill>
          <p:spPr bwMode="auto">
            <a:xfrm>
              <a:off x="8532440" y="3717033"/>
              <a:ext cx="432048" cy="432046"/>
            </a:xfrm>
            <a:prstGeom prst="rect">
              <a:avLst/>
            </a:prstGeom>
            <a:noFill/>
            <a:ln>
              <a:noFill/>
            </a:ln>
          </p:spPr>
        </p:pic>
        <p:pic>
          <p:nvPicPr>
            <p:cNvPr id="131" name="Picture 2" descr="C:\Users\OSJSE\AppData\Local\Microsoft\Windows\Temporary Internet Files\Content.IE5\J8ZCTUTZ\MC900339262[1].wmf"/>
            <p:cNvPicPr>
              <a:picLocks noChangeAspect="1" noChangeArrowheads="1"/>
            </p:cNvPicPr>
            <p:nvPr/>
          </p:nvPicPr>
          <p:blipFill>
            <a:blip r:embed="rId5" cstate="print"/>
            <a:srcRect/>
            <a:stretch>
              <a:fillRect/>
            </a:stretch>
          </p:blipFill>
          <p:spPr bwMode="auto">
            <a:xfrm>
              <a:off x="683568" y="3319095"/>
              <a:ext cx="307669" cy="308291"/>
            </a:xfrm>
            <a:prstGeom prst="rect">
              <a:avLst/>
            </a:prstGeom>
            <a:noFill/>
            <a:ln>
              <a:noFill/>
            </a:ln>
          </p:spPr>
        </p:pic>
        <p:pic>
          <p:nvPicPr>
            <p:cNvPr id="132" name="Picture 3" descr="C:\Users\OSJSE\AppData\Local\Microsoft\Windows\Temporary Internet Files\Content.IE5\68MERYGC\MC900433928[1].png"/>
            <p:cNvPicPr>
              <a:picLocks noChangeAspect="1" noChangeArrowheads="1"/>
            </p:cNvPicPr>
            <p:nvPr/>
          </p:nvPicPr>
          <p:blipFill>
            <a:blip r:embed="rId6" cstate="print"/>
            <a:srcRect/>
            <a:stretch>
              <a:fillRect/>
            </a:stretch>
          </p:blipFill>
          <p:spPr bwMode="auto">
            <a:xfrm>
              <a:off x="7956376" y="3063275"/>
              <a:ext cx="432048" cy="432047"/>
            </a:xfrm>
            <a:prstGeom prst="rect">
              <a:avLst/>
            </a:prstGeom>
            <a:noFill/>
            <a:ln>
              <a:noFill/>
            </a:ln>
          </p:spPr>
        </p:pic>
        <p:pic>
          <p:nvPicPr>
            <p:cNvPr id="135" name="Picture 4" descr="C:\Users\OSJSE\AppData\Local\Microsoft\Windows\Temporary Internet Files\Content.IE5\503A2H98\MC900079133[1].wmf"/>
            <p:cNvPicPr>
              <a:picLocks noChangeAspect="1" noChangeArrowheads="1"/>
            </p:cNvPicPr>
            <p:nvPr/>
          </p:nvPicPr>
          <p:blipFill>
            <a:blip r:embed="rId7" cstate="print"/>
            <a:srcRect/>
            <a:stretch>
              <a:fillRect/>
            </a:stretch>
          </p:blipFill>
          <p:spPr bwMode="auto">
            <a:xfrm flipH="1">
              <a:off x="8243070" y="4703136"/>
              <a:ext cx="582142" cy="491955"/>
            </a:xfrm>
            <a:prstGeom prst="rect">
              <a:avLst/>
            </a:prstGeom>
            <a:noFill/>
            <a:ln>
              <a:noFill/>
            </a:ln>
          </p:spPr>
        </p:pic>
        <p:pic>
          <p:nvPicPr>
            <p:cNvPr id="136" name="Picture 3" descr="C:\Program Files\Microsoft Office\MEDIA\CAGCAT10\j0235319.wmf"/>
            <p:cNvPicPr>
              <a:picLocks noChangeAspect="1" noChangeArrowheads="1"/>
            </p:cNvPicPr>
            <p:nvPr/>
          </p:nvPicPr>
          <p:blipFill>
            <a:blip r:embed="rId8" cstate="print"/>
            <a:srcRect/>
            <a:stretch>
              <a:fillRect/>
            </a:stretch>
          </p:blipFill>
          <p:spPr bwMode="auto">
            <a:xfrm>
              <a:off x="2195736" y="2551640"/>
              <a:ext cx="521330" cy="532280"/>
            </a:xfrm>
            <a:prstGeom prst="rect">
              <a:avLst/>
            </a:prstGeom>
            <a:noFill/>
            <a:ln>
              <a:noFill/>
            </a:ln>
          </p:spPr>
        </p:pic>
        <p:pic>
          <p:nvPicPr>
            <p:cNvPr id="137" name="Picture 5" descr="C:\Users\OSJSE\AppData\Local\Microsoft\Windows\Temporary Internet Files\Content.IE5\J8ZCTUTZ\MC900089004[1].wmf"/>
            <p:cNvPicPr>
              <a:picLocks noChangeAspect="1" noChangeArrowheads="1"/>
            </p:cNvPicPr>
            <p:nvPr/>
          </p:nvPicPr>
          <p:blipFill>
            <a:blip r:embed="rId9" cstate="print"/>
            <a:srcRect/>
            <a:stretch>
              <a:fillRect/>
            </a:stretch>
          </p:blipFill>
          <p:spPr bwMode="auto">
            <a:xfrm>
              <a:off x="179512" y="3896323"/>
              <a:ext cx="504056" cy="266718"/>
            </a:xfrm>
            <a:prstGeom prst="rect">
              <a:avLst/>
            </a:prstGeom>
            <a:noFill/>
            <a:ln>
              <a:noFill/>
            </a:ln>
          </p:spPr>
        </p:pic>
        <p:pic>
          <p:nvPicPr>
            <p:cNvPr id="138" name="Picture 6" descr="C:\Program Files\Microsoft Office\MEDIA\CAGCAT10\j0205462.wmf"/>
            <p:cNvPicPr>
              <a:picLocks noChangeAspect="1" noChangeArrowheads="1"/>
            </p:cNvPicPr>
            <p:nvPr/>
          </p:nvPicPr>
          <p:blipFill>
            <a:blip r:embed="rId10" cstate="print"/>
            <a:srcRect/>
            <a:stretch>
              <a:fillRect/>
            </a:stretch>
          </p:blipFill>
          <p:spPr bwMode="auto">
            <a:xfrm>
              <a:off x="1187624" y="2636913"/>
              <a:ext cx="764627" cy="760783"/>
            </a:xfrm>
            <a:prstGeom prst="rect">
              <a:avLst/>
            </a:prstGeom>
            <a:noFill/>
            <a:ln>
              <a:noFill/>
            </a:ln>
          </p:spPr>
        </p:pic>
      </p:grpSp>
      <p:sp>
        <p:nvSpPr>
          <p:cNvPr id="59" name="角丸四角形 58"/>
          <p:cNvSpPr/>
          <p:nvPr/>
        </p:nvSpPr>
        <p:spPr>
          <a:xfrm>
            <a:off x="3059832" y="2341012"/>
            <a:ext cx="3024336" cy="288032"/>
          </a:xfrm>
          <a:prstGeom prst="roundRect">
            <a:avLst/>
          </a:prstGeom>
          <a:solidFill>
            <a:schemeClr val="bg1"/>
          </a:solidFill>
          <a:ln w="6350">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prstClr val="black"/>
                </a:solidFill>
                <a:latin typeface="ＭＳ Ｐゴシック"/>
              </a:rPr>
              <a:t>地域づくり・資源開発の検討</a:t>
            </a:r>
            <a:endParaRPr lang="ja-JP" altLang="en-US" sz="1400" b="1" dirty="0">
              <a:solidFill>
                <a:prstClr val="black"/>
              </a:solidFill>
              <a:latin typeface="ＭＳ Ｐゴシック"/>
            </a:endParaRPr>
          </a:p>
        </p:txBody>
      </p:sp>
      <p:sp>
        <p:nvSpPr>
          <p:cNvPr id="58" name="角丸四角形 57"/>
          <p:cNvSpPr/>
          <p:nvPr/>
        </p:nvSpPr>
        <p:spPr>
          <a:xfrm>
            <a:off x="3347866" y="5005308"/>
            <a:ext cx="2520280" cy="288032"/>
          </a:xfrm>
          <a:prstGeom prst="roundRect">
            <a:avLst>
              <a:gd name="adj" fmla="val 5000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latin typeface="ＭＳ Ｐゴシック"/>
              </a:rPr>
              <a:t>地域包括支援ネットワーク</a:t>
            </a:r>
            <a:endParaRPr lang="ja-JP" altLang="en-US" sz="1400" dirty="0">
              <a:solidFill>
                <a:prstClr val="black"/>
              </a:solidFill>
              <a:latin typeface="ＭＳ Ｐゴシック"/>
            </a:endParaRPr>
          </a:p>
        </p:txBody>
      </p:sp>
      <p:pic>
        <p:nvPicPr>
          <p:cNvPr id="1027" name="Picture 3" descr="C:\Users\OSJSE\AppData\Local\Microsoft\Windows\Temporary Internet Files\Content.IE5\68MERYGC\MC900338438[1].wmf"/>
          <p:cNvPicPr>
            <a:picLocks noChangeAspect="1" noChangeArrowheads="1"/>
          </p:cNvPicPr>
          <p:nvPr/>
        </p:nvPicPr>
        <p:blipFill>
          <a:blip r:embed="rId2" cstate="print"/>
          <a:srcRect/>
          <a:stretch>
            <a:fillRect/>
          </a:stretch>
        </p:blipFill>
        <p:spPr bwMode="auto">
          <a:xfrm>
            <a:off x="456665" y="4213220"/>
            <a:ext cx="610365" cy="530226"/>
          </a:xfrm>
          <a:prstGeom prst="rect">
            <a:avLst/>
          </a:prstGeom>
          <a:noFill/>
        </p:spPr>
      </p:pic>
      <p:sp>
        <p:nvSpPr>
          <p:cNvPr id="64" name="角丸四角形 63"/>
          <p:cNvSpPr/>
          <p:nvPr/>
        </p:nvSpPr>
        <p:spPr>
          <a:xfrm>
            <a:off x="2771800" y="1404908"/>
            <a:ext cx="3528392" cy="720080"/>
          </a:xfrm>
          <a:prstGeom prst="roundRect">
            <a:avLst/>
          </a:prstGeom>
          <a:solidFill>
            <a:schemeClr val="bg1"/>
          </a:solidFill>
          <a:ln w="6350">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prstClr val="black"/>
                </a:solidFill>
                <a:latin typeface="ＭＳ Ｐゴシック"/>
              </a:rPr>
              <a:t>政策形成</a:t>
            </a:r>
            <a:endParaRPr lang="en-US" altLang="ja-JP" sz="1400" b="1" dirty="0" smtClean="0">
              <a:solidFill>
                <a:prstClr val="black"/>
              </a:solidFill>
              <a:latin typeface="ＭＳ Ｐゴシック"/>
            </a:endParaRPr>
          </a:p>
          <a:p>
            <a:pPr algn="ctr"/>
            <a:r>
              <a:rPr lang="ja-JP" altLang="en-US" sz="1200" b="1" dirty="0" smtClean="0">
                <a:solidFill>
                  <a:prstClr val="black"/>
                </a:solidFill>
                <a:latin typeface="ＭＳ Ｐゴシック"/>
              </a:rPr>
              <a:t>社会基盤整備・介護保険事業計画等の</a:t>
            </a:r>
            <a:endParaRPr lang="en-US" altLang="ja-JP" sz="1200" b="1" dirty="0" smtClean="0">
              <a:solidFill>
                <a:prstClr val="black"/>
              </a:solidFill>
              <a:latin typeface="ＭＳ Ｐゴシック"/>
            </a:endParaRPr>
          </a:p>
          <a:p>
            <a:pPr algn="ctr"/>
            <a:r>
              <a:rPr lang="ja-JP" altLang="en-US" sz="1200" b="1" dirty="0" smtClean="0">
                <a:solidFill>
                  <a:prstClr val="black"/>
                </a:solidFill>
                <a:latin typeface="ＭＳ Ｐゴシック"/>
              </a:rPr>
              <a:t>行政計画への位置づけなど</a:t>
            </a:r>
            <a:endParaRPr lang="ja-JP" altLang="en-US" sz="1200" b="1" dirty="0">
              <a:solidFill>
                <a:prstClr val="black"/>
              </a:solidFill>
              <a:latin typeface="ＭＳ Ｐゴシック"/>
            </a:endParaRPr>
          </a:p>
        </p:txBody>
      </p:sp>
      <p:pic>
        <p:nvPicPr>
          <p:cNvPr id="1026" name="Picture 2" descr="C:\Users\OSJSE\AppData\Local\Microsoft\Windows\Temporary Internet Files\Content.IE5\2ATHNXU5\MC900446250[1].wmf"/>
          <p:cNvPicPr>
            <a:picLocks noChangeAspect="1" noChangeArrowheads="1"/>
          </p:cNvPicPr>
          <p:nvPr/>
        </p:nvPicPr>
        <p:blipFill>
          <a:blip r:embed="rId11" cstate="print"/>
          <a:srcRect/>
          <a:stretch>
            <a:fillRect/>
          </a:stretch>
        </p:blipFill>
        <p:spPr bwMode="auto">
          <a:xfrm>
            <a:off x="6444208" y="2341012"/>
            <a:ext cx="504056" cy="489151"/>
          </a:xfrm>
          <a:prstGeom prst="rect">
            <a:avLst/>
          </a:prstGeom>
          <a:noFill/>
        </p:spPr>
      </p:pic>
      <p:grpSp>
        <p:nvGrpSpPr>
          <p:cNvPr id="139" name="グループ化 138"/>
          <p:cNvGrpSpPr/>
          <p:nvPr/>
        </p:nvGrpSpPr>
        <p:grpSpPr>
          <a:xfrm>
            <a:off x="5004050" y="3205108"/>
            <a:ext cx="3096344" cy="1389888"/>
            <a:chOff x="5004048" y="4221088"/>
            <a:chExt cx="3096344" cy="1389888"/>
          </a:xfrm>
        </p:grpSpPr>
        <p:grpSp>
          <p:nvGrpSpPr>
            <p:cNvPr id="101" name="グループ化 100"/>
            <p:cNvGrpSpPr/>
            <p:nvPr/>
          </p:nvGrpSpPr>
          <p:grpSpPr>
            <a:xfrm>
              <a:off x="5004048" y="4221088"/>
              <a:ext cx="3096344" cy="1389888"/>
              <a:chOff x="5004048" y="4073645"/>
              <a:chExt cx="3096344" cy="1323703"/>
            </a:xfrm>
          </p:grpSpPr>
          <p:grpSp>
            <p:nvGrpSpPr>
              <p:cNvPr id="3" name="グループ化 14"/>
              <p:cNvGrpSpPr/>
              <p:nvPr/>
            </p:nvGrpSpPr>
            <p:grpSpPr>
              <a:xfrm>
                <a:off x="5004048" y="4073645"/>
                <a:ext cx="3096344" cy="1323703"/>
                <a:chOff x="1547664" y="3698227"/>
                <a:chExt cx="1584176" cy="1026917"/>
              </a:xfrm>
              <a:solidFill>
                <a:schemeClr val="bg1"/>
              </a:solidFill>
            </p:grpSpPr>
            <p:sp>
              <p:nvSpPr>
                <p:cNvPr id="17" name="角丸四角形 16"/>
                <p:cNvSpPr/>
                <p:nvPr/>
              </p:nvSpPr>
              <p:spPr>
                <a:xfrm>
                  <a:off x="1547664" y="3698227"/>
                  <a:ext cx="1584176" cy="1026917"/>
                </a:xfrm>
                <a:prstGeom prst="roundRect">
                  <a:avLst/>
                </a:prstGeom>
                <a:grp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 name="角丸四角形 17"/>
                <p:cNvSpPr/>
                <p:nvPr/>
              </p:nvSpPr>
              <p:spPr>
                <a:xfrm>
                  <a:off x="1731871" y="4443069"/>
                  <a:ext cx="1289446" cy="159609"/>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創英角ﾎﾟｯﾌﾟ体" pitchFamily="50" charset="-128"/>
                      <a:ea typeface="HGP創英角ﾎﾟｯﾌﾟ体" pitchFamily="50" charset="-128"/>
                    </a:rPr>
                    <a:t>Ｂ地域包括支援センター</a:t>
                  </a:r>
                  <a:endParaRPr lang="ja-JP" altLang="en-US" sz="1200" dirty="0">
                    <a:solidFill>
                      <a:prstClr val="black"/>
                    </a:solidFill>
                    <a:latin typeface="HGP創英角ﾎﾟｯﾌﾟ体" pitchFamily="50" charset="-128"/>
                    <a:ea typeface="HGP創英角ﾎﾟｯﾌﾟ体" pitchFamily="50" charset="-128"/>
                  </a:endParaRPr>
                </a:p>
              </p:txBody>
            </p:sp>
          </p:grpSp>
          <p:grpSp>
            <p:nvGrpSpPr>
              <p:cNvPr id="10" name="グループ化 73"/>
              <p:cNvGrpSpPr/>
              <p:nvPr/>
            </p:nvGrpSpPr>
            <p:grpSpPr>
              <a:xfrm>
                <a:off x="5436096" y="4293096"/>
                <a:ext cx="2446972" cy="672076"/>
                <a:chOff x="47110" y="2231872"/>
                <a:chExt cx="9393215" cy="3780431"/>
              </a:xfrm>
            </p:grpSpPr>
            <p:sp>
              <p:nvSpPr>
                <p:cNvPr id="112" name="円/楕円 111"/>
                <p:cNvSpPr/>
                <p:nvPr/>
              </p:nvSpPr>
              <p:spPr>
                <a:xfrm>
                  <a:off x="323528" y="2636912"/>
                  <a:ext cx="8568952" cy="3240360"/>
                </a:xfrm>
                <a:prstGeom prst="ellipse">
                  <a:avLst/>
                </a:prstGeom>
                <a:noFill/>
                <a:ln w="25400">
                  <a:solidFill>
                    <a:schemeClr val="accent6">
                      <a:lumMod val="75000"/>
                    </a:schemeClr>
                  </a:solidFill>
                </a:ln>
                <a:effectLst>
                  <a:outerShdw blurRad="5080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pic>
              <p:nvPicPr>
                <p:cNvPr id="113" name="Picture 2" descr="C:\Users\OSJSE\AppData\Local\Microsoft\Windows\Temporary Internet Files\Content.IE5\3FVUSIQA\MC900433856[1].png"/>
                <p:cNvPicPr>
                  <a:picLocks noChangeAspect="1" noChangeArrowheads="1"/>
                </p:cNvPicPr>
                <p:nvPr/>
              </p:nvPicPr>
              <p:blipFill>
                <a:blip r:embed="rId3" cstate="print"/>
                <a:srcRect/>
                <a:stretch>
                  <a:fillRect/>
                </a:stretch>
              </p:blipFill>
              <p:spPr bwMode="auto">
                <a:xfrm>
                  <a:off x="2483768" y="5445224"/>
                  <a:ext cx="360040" cy="360040"/>
                </a:xfrm>
                <a:prstGeom prst="rect">
                  <a:avLst/>
                </a:prstGeom>
                <a:noFill/>
              </p:spPr>
            </p:pic>
            <p:pic>
              <p:nvPicPr>
                <p:cNvPr id="114" name="Picture 4" descr="C:\Users\OSJSE\AppData\Local\Microsoft\Windows\Temporary Internet Files\Content.IE5\R7HNRD7U\MC900432027[1].wmf"/>
                <p:cNvPicPr>
                  <a:picLocks noChangeAspect="1" noChangeArrowheads="1"/>
                </p:cNvPicPr>
                <p:nvPr/>
              </p:nvPicPr>
              <p:blipFill>
                <a:blip r:embed="rId4" cstate="print"/>
                <a:srcRect/>
                <a:stretch>
                  <a:fillRect/>
                </a:stretch>
              </p:blipFill>
              <p:spPr bwMode="auto">
                <a:xfrm>
                  <a:off x="7786808" y="2636917"/>
                  <a:ext cx="959332" cy="959327"/>
                </a:xfrm>
                <a:prstGeom prst="rect">
                  <a:avLst/>
                </a:prstGeom>
                <a:noFill/>
              </p:spPr>
            </p:pic>
            <p:pic>
              <p:nvPicPr>
                <p:cNvPr id="115" name="Picture 2" descr="C:\Users\OSJSE\AppData\Local\Microsoft\Windows\Temporary Internet Files\Content.IE5\3FVUSIQA\MC900433856[1].png"/>
                <p:cNvPicPr>
                  <a:picLocks noChangeAspect="1" noChangeArrowheads="1"/>
                </p:cNvPicPr>
                <p:nvPr/>
              </p:nvPicPr>
              <p:blipFill>
                <a:blip r:embed="rId3" cstate="print"/>
                <a:srcRect/>
                <a:stretch>
                  <a:fillRect/>
                </a:stretch>
              </p:blipFill>
              <p:spPr bwMode="auto">
                <a:xfrm>
                  <a:off x="467541" y="4725143"/>
                  <a:ext cx="1152131" cy="1152130"/>
                </a:xfrm>
                <a:prstGeom prst="rect">
                  <a:avLst/>
                </a:prstGeom>
                <a:noFill/>
              </p:spPr>
            </p:pic>
            <p:pic>
              <p:nvPicPr>
                <p:cNvPr id="118" name="Picture 2" descr="C:\Users\OSJSE\AppData\Local\Microsoft\Windows\Temporary Internet Files\Content.IE5\J8ZCTUTZ\MC900339262[1].wmf"/>
                <p:cNvPicPr>
                  <a:picLocks noChangeAspect="1" noChangeArrowheads="1"/>
                </p:cNvPicPr>
                <p:nvPr/>
              </p:nvPicPr>
              <p:blipFill>
                <a:blip r:embed="rId5" cstate="print"/>
                <a:srcRect/>
                <a:stretch>
                  <a:fillRect/>
                </a:stretch>
              </p:blipFill>
              <p:spPr bwMode="auto">
                <a:xfrm>
                  <a:off x="47110" y="4257098"/>
                  <a:ext cx="707739" cy="709166"/>
                </a:xfrm>
                <a:prstGeom prst="rect">
                  <a:avLst/>
                </a:prstGeom>
                <a:noFill/>
              </p:spPr>
            </p:pic>
            <p:pic>
              <p:nvPicPr>
                <p:cNvPr id="119" name="Picture 3" descr="C:\Users\OSJSE\AppData\Local\Microsoft\Windows\Temporary Internet Files\Content.IE5\68MERYGC\MC900433928[1].png"/>
                <p:cNvPicPr>
                  <a:picLocks noChangeAspect="1" noChangeArrowheads="1"/>
                </p:cNvPicPr>
                <p:nvPr/>
              </p:nvPicPr>
              <p:blipFill>
                <a:blip r:embed="rId6" cstate="print"/>
                <a:srcRect/>
                <a:stretch>
                  <a:fillRect/>
                </a:stretch>
              </p:blipFill>
              <p:spPr bwMode="auto">
                <a:xfrm flipV="1">
                  <a:off x="8339640" y="4083518"/>
                  <a:ext cx="1100685" cy="1100689"/>
                </a:xfrm>
                <a:prstGeom prst="rect">
                  <a:avLst/>
                </a:prstGeom>
                <a:noFill/>
              </p:spPr>
            </p:pic>
            <p:pic>
              <p:nvPicPr>
                <p:cNvPr id="120" name="Picture 4" descr="C:\Users\OSJSE\AppData\Local\Microsoft\Windows\Temporary Internet Files\Content.IE5\503A2H98\MC900079133[1].wmf"/>
                <p:cNvPicPr>
                  <a:picLocks noChangeAspect="1" noChangeArrowheads="1"/>
                </p:cNvPicPr>
                <p:nvPr/>
              </p:nvPicPr>
              <p:blipFill>
                <a:blip r:embed="rId7" cstate="print"/>
                <a:srcRect/>
                <a:stretch>
                  <a:fillRect/>
                </a:stretch>
              </p:blipFill>
              <p:spPr bwMode="auto">
                <a:xfrm flipH="1">
                  <a:off x="7042755" y="5067191"/>
                  <a:ext cx="1118366" cy="945112"/>
                </a:xfrm>
                <a:prstGeom prst="rect">
                  <a:avLst/>
                </a:prstGeom>
                <a:noFill/>
              </p:spPr>
            </p:pic>
            <p:pic>
              <p:nvPicPr>
                <p:cNvPr id="121" name="Picture 3" descr="C:\Program Files\Microsoft Office\MEDIA\CAGCAT10\j0235319.wmf"/>
                <p:cNvPicPr>
                  <a:picLocks noChangeAspect="1" noChangeArrowheads="1"/>
                </p:cNvPicPr>
                <p:nvPr/>
              </p:nvPicPr>
              <p:blipFill>
                <a:blip r:embed="rId8" cstate="print"/>
                <a:srcRect/>
                <a:stretch>
                  <a:fillRect/>
                </a:stretch>
              </p:blipFill>
              <p:spPr bwMode="auto">
                <a:xfrm>
                  <a:off x="1429199" y="2231872"/>
                  <a:ext cx="900761" cy="919688"/>
                </a:xfrm>
                <a:prstGeom prst="rect">
                  <a:avLst/>
                </a:prstGeom>
                <a:noFill/>
              </p:spPr>
            </p:pic>
            <p:pic>
              <p:nvPicPr>
                <p:cNvPr id="122" name="Picture 5" descr="C:\Users\OSJSE\AppData\Local\Microsoft\Windows\Temporary Internet Files\Content.IE5\J8ZCTUTZ\MC900089004[1].wmf"/>
                <p:cNvPicPr>
                  <a:picLocks noChangeAspect="1" noChangeArrowheads="1"/>
                </p:cNvPicPr>
                <p:nvPr/>
              </p:nvPicPr>
              <p:blipFill>
                <a:blip r:embed="rId9" cstate="print"/>
                <a:srcRect/>
                <a:stretch>
                  <a:fillRect/>
                </a:stretch>
              </p:blipFill>
              <p:spPr bwMode="auto">
                <a:xfrm>
                  <a:off x="2258452" y="5067185"/>
                  <a:ext cx="1725991" cy="945112"/>
                </a:xfrm>
                <a:prstGeom prst="rect">
                  <a:avLst/>
                </a:prstGeom>
                <a:noFill/>
              </p:spPr>
            </p:pic>
            <p:pic>
              <p:nvPicPr>
                <p:cNvPr id="123" name="Picture 6" descr="C:\Program Files\Microsoft Office\MEDIA\CAGCAT10\j0205462.wmf"/>
                <p:cNvPicPr>
                  <a:picLocks noChangeAspect="1" noChangeArrowheads="1"/>
                </p:cNvPicPr>
                <p:nvPr/>
              </p:nvPicPr>
              <p:blipFill>
                <a:blip r:embed="rId10" cstate="print"/>
                <a:srcRect/>
                <a:stretch>
                  <a:fillRect/>
                </a:stretch>
              </p:blipFill>
              <p:spPr bwMode="auto">
                <a:xfrm>
                  <a:off x="323528" y="2636917"/>
                  <a:ext cx="1154450" cy="1148642"/>
                </a:xfrm>
                <a:prstGeom prst="rect">
                  <a:avLst/>
                </a:prstGeom>
                <a:noFill/>
              </p:spPr>
            </p:pic>
          </p:grpSp>
          <p:sp>
            <p:nvSpPr>
              <p:cNvPr id="69" name="角丸四角形 68"/>
              <p:cNvSpPr/>
              <p:nvPr/>
            </p:nvSpPr>
            <p:spPr>
              <a:xfrm>
                <a:off x="6084168" y="4142223"/>
                <a:ext cx="1008112" cy="366897"/>
              </a:xfrm>
              <a:prstGeom prst="roundRect">
                <a:avLst/>
              </a:prstGeom>
              <a:solidFill>
                <a:schemeClr val="accent1">
                  <a:lumMod val="40000"/>
                  <a:lumOff val="60000"/>
                </a:schemeClr>
              </a:solidFill>
              <a:ln w="635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prstClr val="black"/>
                    </a:solidFill>
                    <a:latin typeface="HGPｺﾞｼｯｸM" pitchFamily="50" charset="-128"/>
                    <a:ea typeface="HGPｺﾞｼｯｸM" pitchFamily="50" charset="-128"/>
                  </a:rPr>
                  <a:t>地域ケア会議</a:t>
                </a:r>
                <a:endParaRPr lang="en-US" altLang="ja-JP" sz="1000" dirty="0" smtClean="0">
                  <a:solidFill>
                    <a:prstClr val="black"/>
                  </a:solidFill>
                  <a:latin typeface="HGPｺﾞｼｯｸM" pitchFamily="50" charset="-128"/>
                  <a:ea typeface="HGPｺﾞｼｯｸM" pitchFamily="50" charset="-128"/>
                </a:endParaRPr>
              </a:p>
              <a:p>
                <a:pPr algn="ctr"/>
                <a:r>
                  <a:rPr lang="ja-JP" altLang="en-US" sz="800" dirty="0" smtClean="0">
                    <a:solidFill>
                      <a:prstClr val="black"/>
                    </a:solidFill>
                    <a:latin typeface="HGPｺﾞｼｯｸM" pitchFamily="50" charset="-128"/>
                    <a:ea typeface="HGPｺﾞｼｯｸM" pitchFamily="50" charset="-128"/>
                  </a:rPr>
                  <a:t>（個別ケース検討）</a:t>
                </a:r>
                <a:endParaRPr lang="ja-JP" altLang="en-US" sz="800" dirty="0">
                  <a:solidFill>
                    <a:prstClr val="black"/>
                  </a:solidFill>
                  <a:latin typeface="HGPｺﾞｼｯｸM" pitchFamily="50" charset="-128"/>
                  <a:ea typeface="HGPｺﾞｼｯｸM" pitchFamily="50" charset="-128"/>
                </a:endParaRPr>
              </a:p>
            </p:txBody>
          </p:sp>
          <p:cxnSp>
            <p:nvCxnSpPr>
              <p:cNvPr id="133" name="直線矢印コネクタ 132"/>
              <p:cNvCxnSpPr/>
              <p:nvPr/>
            </p:nvCxnSpPr>
            <p:spPr>
              <a:xfrm flipH="1" flipV="1">
                <a:off x="6876256" y="4581128"/>
                <a:ext cx="7200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5" name="直線矢印コネクタ 154"/>
              <p:cNvCxnSpPr/>
              <p:nvPr/>
            </p:nvCxnSpPr>
            <p:spPr>
              <a:xfrm flipV="1">
                <a:off x="5724128" y="4509120"/>
                <a:ext cx="360040"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8" name="直線矢印コネクタ 157"/>
              <p:cNvCxnSpPr/>
              <p:nvPr/>
            </p:nvCxnSpPr>
            <p:spPr>
              <a:xfrm flipV="1">
                <a:off x="6444208" y="4581128"/>
                <a:ext cx="54428" cy="2251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直線矢印コネクタ 101"/>
              <p:cNvCxnSpPr/>
              <p:nvPr/>
            </p:nvCxnSpPr>
            <p:spPr>
              <a:xfrm flipH="1" flipV="1">
                <a:off x="7092280" y="4509120"/>
                <a:ext cx="216024"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6" name="直線矢印コネクタ 125"/>
              <p:cNvCxnSpPr/>
              <p:nvPr/>
            </p:nvCxnSpPr>
            <p:spPr>
              <a:xfrm flipV="1">
                <a:off x="5940152" y="4581128"/>
                <a:ext cx="216024"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pic>
          <p:nvPicPr>
            <p:cNvPr id="99" name="Picture 2" descr="C:\Users\OSJSE\AppData\Local\Microsoft\Windows\Temporary Internet Files\Content.IE5\2ATHNXU5\MC900446250[1].wmf"/>
            <p:cNvPicPr>
              <a:picLocks noChangeAspect="1" noChangeArrowheads="1"/>
            </p:cNvPicPr>
            <p:nvPr/>
          </p:nvPicPr>
          <p:blipFill>
            <a:blip r:embed="rId11" cstate="print"/>
            <a:srcRect/>
            <a:stretch>
              <a:fillRect/>
            </a:stretch>
          </p:blipFill>
          <p:spPr bwMode="auto">
            <a:xfrm>
              <a:off x="7164288" y="4437112"/>
              <a:ext cx="207640" cy="201500"/>
            </a:xfrm>
            <a:prstGeom prst="rect">
              <a:avLst/>
            </a:prstGeom>
            <a:noFill/>
          </p:spPr>
        </p:pic>
      </p:grpSp>
      <p:grpSp>
        <p:nvGrpSpPr>
          <p:cNvPr id="106" name="グループ化 105"/>
          <p:cNvGrpSpPr/>
          <p:nvPr/>
        </p:nvGrpSpPr>
        <p:grpSpPr>
          <a:xfrm>
            <a:off x="1115616" y="3205108"/>
            <a:ext cx="2952328" cy="1512170"/>
            <a:chOff x="1115616" y="4221086"/>
            <a:chExt cx="2952328" cy="1512170"/>
          </a:xfrm>
        </p:grpSpPr>
        <p:grpSp>
          <p:nvGrpSpPr>
            <p:cNvPr id="98" name="グループ化 97"/>
            <p:cNvGrpSpPr/>
            <p:nvPr/>
          </p:nvGrpSpPr>
          <p:grpSpPr>
            <a:xfrm>
              <a:off x="1115616" y="4221086"/>
              <a:ext cx="2952328" cy="1512170"/>
              <a:chOff x="1187625" y="4005064"/>
              <a:chExt cx="2952328" cy="1512170"/>
            </a:xfrm>
          </p:grpSpPr>
          <p:grpSp>
            <p:nvGrpSpPr>
              <p:cNvPr id="2" name="グループ化 9"/>
              <p:cNvGrpSpPr/>
              <p:nvPr/>
            </p:nvGrpSpPr>
            <p:grpSpPr>
              <a:xfrm>
                <a:off x="1187625" y="4005064"/>
                <a:ext cx="2952328" cy="1368151"/>
                <a:chOff x="1509026" y="3645023"/>
                <a:chExt cx="1584176" cy="987807"/>
              </a:xfrm>
              <a:solidFill>
                <a:schemeClr val="bg1"/>
              </a:solidFill>
            </p:grpSpPr>
            <p:sp>
              <p:nvSpPr>
                <p:cNvPr id="12" name="角丸四角形 11"/>
                <p:cNvSpPr/>
                <p:nvPr/>
              </p:nvSpPr>
              <p:spPr>
                <a:xfrm>
                  <a:off x="1509026" y="3645023"/>
                  <a:ext cx="1584176" cy="987807"/>
                </a:xfrm>
                <a:prstGeom prst="roundRect">
                  <a:avLst/>
                </a:prstGeom>
                <a:grp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3" name="角丸四角形 12"/>
                <p:cNvSpPr/>
                <p:nvPr/>
              </p:nvSpPr>
              <p:spPr>
                <a:xfrm>
                  <a:off x="1624941" y="4320892"/>
                  <a:ext cx="1352345" cy="20796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創英角ﾎﾟｯﾌﾟ体" pitchFamily="50" charset="-128"/>
                      <a:ea typeface="HGP創英角ﾎﾟｯﾌﾟ体" pitchFamily="50" charset="-128"/>
                    </a:rPr>
                    <a:t>Ａ地域包括支援センター</a:t>
                  </a:r>
                  <a:endParaRPr lang="ja-JP" altLang="en-US" sz="1200" dirty="0">
                    <a:solidFill>
                      <a:prstClr val="black"/>
                    </a:solidFill>
                    <a:latin typeface="HGP創英角ﾎﾟｯﾌﾟ体" pitchFamily="50" charset="-128"/>
                    <a:ea typeface="HGP創英角ﾎﾟｯﾌﾟ体" pitchFamily="50" charset="-128"/>
                  </a:endParaRPr>
                </a:p>
              </p:txBody>
            </p:sp>
          </p:grpSp>
          <p:grpSp>
            <p:nvGrpSpPr>
              <p:cNvPr id="9" name="グループ化 73"/>
              <p:cNvGrpSpPr/>
              <p:nvPr/>
            </p:nvGrpSpPr>
            <p:grpSpPr>
              <a:xfrm>
                <a:off x="1475656" y="4221088"/>
                <a:ext cx="2401754" cy="720080"/>
                <a:chOff x="47110" y="2231872"/>
                <a:chExt cx="9219636" cy="4050451"/>
              </a:xfrm>
            </p:grpSpPr>
            <p:sp>
              <p:nvSpPr>
                <p:cNvPr id="79" name="円/楕円 78"/>
                <p:cNvSpPr/>
                <p:nvPr/>
              </p:nvSpPr>
              <p:spPr>
                <a:xfrm>
                  <a:off x="323528" y="2636912"/>
                  <a:ext cx="8568952" cy="3240360"/>
                </a:xfrm>
                <a:prstGeom prst="ellipse">
                  <a:avLst/>
                </a:prstGeom>
                <a:noFill/>
                <a:ln w="25400">
                  <a:solidFill>
                    <a:schemeClr val="accent6">
                      <a:lumMod val="75000"/>
                    </a:schemeClr>
                  </a:solidFill>
                </a:ln>
                <a:effectLst>
                  <a:outerShdw blurRad="5080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pic>
              <p:nvPicPr>
                <p:cNvPr id="80" name="Picture 2" descr="C:\Users\OSJSE\AppData\Local\Microsoft\Windows\Temporary Internet Files\Content.IE5\3FVUSIQA\MC900433856[1].png"/>
                <p:cNvPicPr>
                  <a:picLocks noChangeAspect="1" noChangeArrowheads="1"/>
                </p:cNvPicPr>
                <p:nvPr/>
              </p:nvPicPr>
              <p:blipFill>
                <a:blip r:embed="rId3" cstate="print"/>
                <a:srcRect/>
                <a:stretch>
                  <a:fillRect/>
                </a:stretch>
              </p:blipFill>
              <p:spPr bwMode="auto">
                <a:xfrm>
                  <a:off x="2483768" y="5445224"/>
                  <a:ext cx="360040" cy="360040"/>
                </a:xfrm>
                <a:prstGeom prst="rect">
                  <a:avLst/>
                </a:prstGeom>
                <a:noFill/>
              </p:spPr>
            </p:pic>
            <p:pic>
              <p:nvPicPr>
                <p:cNvPr id="81" name="Picture 4" descr="C:\Users\OSJSE\AppData\Local\Microsoft\Windows\Temporary Internet Files\Content.IE5\R7HNRD7U\MC900432027[1].wmf"/>
                <p:cNvPicPr>
                  <a:picLocks noChangeAspect="1" noChangeArrowheads="1"/>
                </p:cNvPicPr>
                <p:nvPr/>
              </p:nvPicPr>
              <p:blipFill>
                <a:blip r:embed="rId4" cstate="print"/>
                <a:srcRect/>
                <a:stretch>
                  <a:fillRect/>
                </a:stretch>
              </p:blipFill>
              <p:spPr bwMode="auto">
                <a:xfrm>
                  <a:off x="7786808" y="2636917"/>
                  <a:ext cx="959332" cy="959327"/>
                </a:xfrm>
                <a:prstGeom prst="rect">
                  <a:avLst/>
                </a:prstGeom>
                <a:noFill/>
              </p:spPr>
            </p:pic>
            <p:pic>
              <p:nvPicPr>
                <p:cNvPr id="82" name="Picture 2" descr="C:\Users\OSJSE\AppData\Local\Microsoft\Windows\Temporary Internet Files\Content.IE5\3FVUSIQA\MC900433856[1].png"/>
                <p:cNvPicPr>
                  <a:picLocks noChangeAspect="1" noChangeArrowheads="1"/>
                </p:cNvPicPr>
                <p:nvPr/>
              </p:nvPicPr>
              <p:blipFill>
                <a:blip r:embed="rId3" cstate="print"/>
                <a:srcRect/>
                <a:stretch>
                  <a:fillRect/>
                </a:stretch>
              </p:blipFill>
              <p:spPr bwMode="auto">
                <a:xfrm>
                  <a:off x="876367" y="4662154"/>
                  <a:ext cx="1152131" cy="1152130"/>
                </a:xfrm>
                <a:prstGeom prst="rect">
                  <a:avLst/>
                </a:prstGeom>
                <a:noFill/>
              </p:spPr>
            </p:pic>
            <p:pic>
              <p:nvPicPr>
                <p:cNvPr id="85" name="Picture 2" descr="C:\Users\OSJSE\AppData\Local\Microsoft\Windows\Temporary Internet Files\Content.IE5\J8ZCTUTZ\MC900339262[1].wmf"/>
                <p:cNvPicPr>
                  <a:picLocks noChangeAspect="1" noChangeArrowheads="1"/>
                </p:cNvPicPr>
                <p:nvPr/>
              </p:nvPicPr>
              <p:blipFill>
                <a:blip r:embed="rId5" cstate="print"/>
                <a:srcRect/>
                <a:stretch>
                  <a:fillRect/>
                </a:stretch>
              </p:blipFill>
              <p:spPr bwMode="auto">
                <a:xfrm>
                  <a:off x="47110" y="4257098"/>
                  <a:ext cx="707739" cy="709166"/>
                </a:xfrm>
                <a:prstGeom prst="rect">
                  <a:avLst/>
                </a:prstGeom>
                <a:noFill/>
              </p:spPr>
            </p:pic>
            <p:pic>
              <p:nvPicPr>
                <p:cNvPr id="86" name="Picture 3" descr="C:\Users\OSJSE\AppData\Local\Microsoft\Windows\Temporary Internet Files\Content.IE5\68MERYGC\MC900433928[1].png"/>
                <p:cNvPicPr>
                  <a:picLocks noChangeAspect="1" noChangeArrowheads="1"/>
                </p:cNvPicPr>
                <p:nvPr/>
              </p:nvPicPr>
              <p:blipFill>
                <a:blip r:embed="rId6" cstate="print"/>
                <a:srcRect/>
                <a:stretch>
                  <a:fillRect/>
                </a:stretch>
              </p:blipFill>
              <p:spPr bwMode="auto">
                <a:xfrm flipV="1">
                  <a:off x="8339644" y="4257097"/>
                  <a:ext cx="927102" cy="927107"/>
                </a:xfrm>
                <a:prstGeom prst="rect">
                  <a:avLst/>
                </a:prstGeom>
                <a:noFill/>
              </p:spPr>
            </p:pic>
            <p:pic>
              <p:nvPicPr>
                <p:cNvPr id="88" name="Picture 3" descr="C:\Program Files\Microsoft Office\MEDIA\CAGCAT10\j0235319.wmf"/>
                <p:cNvPicPr>
                  <a:picLocks noChangeAspect="1" noChangeArrowheads="1"/>
                </p:cNvPicPr>
                <p:nvPr/>
              </p:nvPicPr>
              <p:blipFill>
                <a:blip r:embed="rId8" cstate="print"/>
                <a:srcRect/>
                <a:stretch>
                  <a:fillRect/>
                </a:stretch>
              </p:blipFill>
              <p:spPr bwMode="auto">
                <a:xfrm>
                  <a:off x="1429199" y="2231872"/>
                  <a:ext cx="900761" cy="919688"/>
                </a:xfrm>
                <a:prstGeom prst="rect">
                  <a:avLst/>
                </a:prstGeom>
                <a:noFill/>
              </p:spPr>
            </p:pic>
            <p:pic>
              <p:nvPicPr>
                <p:cNvPr id="89" name="Picture 5" descr="C:\Users\OSJSE\AppData\Local\Microsoft\Windows\Temporary Internet Files\Content.IE5\J8ZCTUTZ\MC900089004[1].wmf"/>
                <p:cNvPicPr>
                  <a:picLocks noChangeAspect="1" noChangeArrowheads="1"/>
                </p:cNvPicPr>
                <p:nvPr/>
              </p:nvPicPr>
              <p:blipFill>
                <a:blip r:embed="rId9" cstate="print"/>
                <a:srcRect/>
                <a:stretch>
                  <a:fillRect/>
                </a:stretch>
              </p:blipFill>
              <p:spPr bwMode="auto">
                <a:xfrm>
                  <a:off x="2258452" y="5067182"/>
                  <a:ext cx="1725991" cy="1215141"/>
                </a:xfrm>
                <a:prstGeom prst="rect">
                  <a:avLst/>
                </a:prstGeom>
                <a:noFill/>
              </p:spPr>
            </p:pic>
            <p:pic>
              <p:nvPicPr>
                <p:cNvPr id="90" name="Picture 6" descr="C:\Program Files\Microsoft Office\MEDIA\CAGCAT10\j0205462.wmf"/>
                <p:cNvPicPr>
                  <a:picLocks noChangeAspect="1" noChangeArrowheads="1"/>
                </p:cNvPicPr>
                <p:nvPr/>
              </p:nvPicPr>
              <p:blipFill>
                <a:blip r:embed="rId10" cstate="print"/>
                <a:srcRect/>
                <a:stretch>
                  <a:fillRect/>
                </a:stretch>
              </p:blipFill>
              <p:spPr bwMode="auto">
                <a:xfrm>
                  <a:off x="323528" y="2636917"/>
                  <a:ext cx="1154450" cy="1148642"/>
                </a:xfrm>
                <a:prstGeom prst="rect">
                  <a:avLst/>
                </a:prstGeom>
                <a:noFill/>
              </p:spPr>
            </p:pic>
          </p:grpSp>
          <p:sp>
            <p:nvSpPr>
              <p:cNvPr id="68" name="角丸四角形 67"/>
              <p:cNvSpPr/>
              <p:nvPr/>
            </p:nvSpPr>
            <p:spPr>
              <a:xfrm>
                <a:off x="2123728" y="4077072"/>
                <a:ext cx="1008112" cy="432048"/>
              </a:xfrm>
              <a:prstGeom prst="roundRect">
                <a:avLst/>
              </a:prstGeom>
              <a:solidFill>
                <a:schemeClr val="accent1">
                  <a:lumMod val="40000"/>
                  <a:lumOff val="60000"/>
                </a:schemeClr>
              </a:solidFill>
              <a:ln w="635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prstClr val="black"/>
                    </a:solidFill>
                    <a:latin typeface="HGPｺﾞｼｯｸM" pitchFamily="50" charset="-128"/>
                    <a:ea typeface="HGPｺﾞｼｯｸM" pitchFamily="50" charset="-128"/>
                  </a:rPr>
                  <a:t>地域ケア会議</a:t>
                </a:r>
                <a:endParaRPr lang="en-US" altLang="ja-JP" sz="1000" dirty="0" smtClean="0">
                  <a:solidFill>
                    <a:prstClr val="black"/>
                  </a:solidFill>
                  <a:latin typeface="HGPｺﾞｼｯｸM" pitchFamily="50" charset="-128"/>
                  <a:ea typeface="HGPｺﾞｼｯｸM" pitchFamily="50" charset="-128"/>
                </a:endParaRPr>
              </a:p>
              <a:p>
                <a:pPr algn="ctr"/>
                <a:r>
                  <a:rPr lang="en-US" altLang="ja-JP" sz="800" dirty="0" smtClean="0">
                    <a:solidFill>
                      <a:prstClr val="black"/>
                    </a:solidFill>
                    <a:latin typeface="HGPｺﾞｼｯｸM" pitchFamily="50" charset="-128"/>
                    <a:ea typeface="HGPｺﾞｼｯｸM" pitchFamily="50" charset="-128"/>
                  </a:rPr>
                  <a:t>(</a:t>
                </a:r>
                <a:r>
                  <a:rPr lang="ja-JP" altLang="en-US" sz="800" dirty="0" smtClean="0">
                    <a:solidFill>
                      <a:prstClr val="black"/>
                    </a:solidFill>
                    <a:latin typeface="HGPｺﾞｼｯｸM" pitchFamily="50" charset="-128"/>
                    <a:ea typeface="HGPｺﾞｼｯｸM" pitchFamily="50" charset="-128"/>
                  </a:rPr>
                  <a:t>個別ケース検討）</a:t>
                </a:r>
                <a:endParaRPr lang="ja-JP" altLang="en-US" sz="800" dirty="0">
                  <a:solidFill>
                    <a:prstClr val="black"/>
                  </a:solidFill>
                  <a:latin typeface="HGPｺﾞｼｯｸM" pitchFamily="50" charset="-128"/>
                  <a:ea typeface="HGPｺﾞｼｯｸM" pitchFamily="50" charset="-128"/>
                </a:endParaRPr>
              </a:p>
            </p:txBody>
          </p:sp>
          <p:cxnSp>
            <p:nvCxnSpPr>
              <p:cNvPr id="140" name="直線矢印コネクタ 139"/>
              <p:cNvCxnSpPr/>
              <p:nvPr/>
            </p:nvCxnSpPr>
            <p:spPr>
              <a:xfrm>
                <a:off x="1907704" y="4509120"/>
                <a:ext cx="2160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2" name="直線矢印コネクタ 141"/>
              <p:cNvCxnSpPr/>
              <p:nvPr/>
            </p:nvCxnSpPr>
            <p:spPr>
              <a:xfrm flipV="1">
                <a:off x="2051720" y="4581128"/>
                <a:ext cx="216024"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4" name="直線矢印コネクタ 143"/>
              <p:cNvCxnSpPr>
                <a:endCxn id="68" idx="2"/>
              </p:cNvCxnSpPr>
              <p:nvPr/>
            </p:nvCxnSpPr>
            <p:spPr>
              <a:xfrm flipH="1" flipV="1">
                <a:off x="2627784" y="4509120"/>
                <a:ext cx="144017"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6" name="直線矢印コネクタ 145"/>
              <p:cNvCxnSpPr/>
              <p:nvPr/>
            </p:nvCxnSpPr>
            <p:spPr>
              <a:xfrm flipH="1" flipV="1">
                <a:off x="2987824" y="4581128"/>
                <a:ext cx="216024"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角丸四角形 23"/>
              <p:cNvSpPr/>
              <p:nvPr/>
            </p:nvSpPr>
            <p:spPr>
              <a:xfrm>
                <a:off x="1403649" y="5229202"/>
                <a:ext cx="2448273" cy="288032"/>
              </a:xfrm>
              <a:prstGeom prst="roundRect">
                <a:avLst/>
              </a:prstGeom>
              <a:solidFill>
                <a:schemeClr val="accent1">
                  <a:lumMod val="40000"/>
                  <a:lumOff val="60000"/>
                </a:schemeClr>
              </a:solidFill>
              <a:ln w="635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圏域ごとの地域ケア会議</a:t>
                </a:r>
                <a:endParaRPr lang="ja-JP" altLang="en-US" sz="1200" dirty="0">
                  <a:solidFill>
                    <a:prstClr val="black"/>
                  </a:solidFill>
                  <a:latin typeface="HGPｺﾞｼｯｸM" pitchFamily="50" charset="-128"/>
                  <a:ea typeface="HGPｺﾞｼｯｸM" pitchFamily="50" charset="-128"/>
                </a:endParaRPr>
              </a:p>
            </p:txBody>
          </p:sp>
          <p:cxnSp>
            <p:nvCxnSpPr>
              <p:cNvPr id="107" name="直線矢印コネクタ 106"/>
              <p:cNvCxnSpPr/>
              <p:nvPr/>
            </p:nvCxnSpPr>
            <p:spPr>
              <a:xfrm flipH="1" flipV="1">
                <a:off x="3275856" y="4509120"/>
                <a:ext cx="288032"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pic>
          <p:nvPicPr>
            <p:cNvPr id="103" name="Picture 2" descr="C:\Users\OSJSE\AppData\Local\Microsoft\Windows\Temporary Internet Files\Content.IE5\2ATHNXU5\MC900446250[1].wmf"/>
            <p:cNvPicPr>
              <a:picLocks noChangeAspect="1" noChangeArrowheads="1"/>
            </p:cNvPicPr>
            <p:nvPr/>
          </p:nvPicPr>
          <p:blipFill>
            <a:blip r:embed="rId11" cstate="print"/>
            <a:srcRect/>
            <a:stretch>
              <a:fillRect/>
            </a:stretch>
          </p:blipFill>
          <p:spPr bwMode="auto">
            <a:xfrm>
              <a:off x="3131840" y="4437112"/>
              <a:ext cx="207640" cy="201500"/>
            </a:xfrm>
            <a:prstGeom prst="rect">
              <a:avLst/>
            </a:prstGeom>
            <a:noFill/>
          </p:spPr>
        </p:pic>
      </p:grpSp>
      <p:sp>
        <p:nvSpPr>
          <p:cNvPr id="104" name="角丸四角形 103"/>
          <p:cNvSpPr/>
          <p:nvPr/>
        </p:nvSpPr>
        <p:spPr>
          <a:xfrm>
            <a:off x="5364092" y="4429244"/>
            <a:ext cx="2448273" cy="288032"/>
          </a:xfrm>
          <a:prstGeom prst="roundRect">
            <a:avLst/>
          </a:prstGeom>
          <a:solidFill>
            <a:schemeClr val="accent1">
              <a:lumMod val="40000"/>
              <a:lumOff val="60000"/>
            </a:schemeClr>
          </a:solidFill>
          <a:ln w="635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prstClr val="black"/>
                </a:solidFill>
                <a:latin typeface="HGPｺﾞｼｯｸM" pitchFamily="50" charset="-128"/>
                <a:ea typeface="HGPｺﾞｼｯｸM" pitchFamily="50" charset="-128"/>
              </a:rPr>
              <a:t>圏域ごとの地域ケア会議</a:t>
            </a:r>
            <a:endParaRPr lang="ja-JP" altLang="en-US" sz="1200" dirty="0">
              <a:solidFill>
                <a:prstClr val="black"/>
              </a:solidFill>
              <a:latin typeface="HGPｺﾞｼｯｸM" pitchFamily="50" charset="-128"/>
              <a:ea typeface="HGPｺﾞｼｯｸM" pitchFamily="50" charset="-128"/>
            </a:endParaRPr>
          </a:p>
        </p:txBody>
      </p:sp>
      <p:pic>
        <p:nvPicPr>
          <p:cNvPr id="1028" name="Picture 4" descr="C:\Users\OSJSE\AppData\Local\Microsoft\Windows\Temporary Internet Files\Content.IE5\RKAS7X0S\MC900343527[1].wmf"/>
          <p:cNvPicPr>
            <a:picLocks noChangeAspect="1" noChangeArrowheads="1"/>
          </p:cNvPicPr>
          <p:nvPr/>
        </p:nvPicPr>
        <p:blipFill>
          <a:blip r:embed="rId12" cstate="print"/>
          <a:srcRect/>
          <a:stretch>
            <a:fillRect/>
          </a:stretch>
        </p:blipFill>
        <p:spPr bwMode="auto">
          <a:xfrm>
            <a:off x="6732240" y="4717283"/>
            <a:ext cx="648072" cy="578207"/>
          </a:xfrm>
          <a:prstGeom prst="rect">
            <a:avLst/>
          </a:prstGeom>
          <a:noFill/>
        </p:spPr>
      </p:pic>
      <p:pic>
        <p:nvPicPr>
          <p:cNvPr id="129" name="Picture 4" descr="C:\Users\OSJSE\AppData\Local\Microsoft\Windows\Temporary Internet Files\Content.IE5\RKAS7X0S\MC900343527[1].wmf"/>
          <p:cNvPicPr>
            <a:picLocks noChangeAspect="1" noChangeArrowheads="1"/>
          </p:cNvPicPr>
          <p:nvPr/>
        </p:nvPicPr>
        <p:blipFill>
          <a:blip r:embed="rId12" cstate="print"/>
          <a:srcRect/>
          <a:stretch>
            <a:fillRect/>
          </a:stretch>
        </p:blipFill>
        <p:spPr bwMode="auto">
          <a:xfrm>
            <a:off x="3131842" y="3925188"/>
            <a:ext cx="360040" cy="321226"/>
          </a:xfrm>
          <a:prstGeom prst="rect">
            <a:avLst/>
          </a:prstGeom>
          <a:noFill/>
        </p:spPr>
      </p:pic>
      <p:pic>
        <p:nvPicPr>
          <p:cNvPr id="141" name="Picture 3" descr="C:\Users\OSJSE\AppData\Local\Microsoft\Windows\Temporary Internet Files\Content.IE5\68MERYGC\MC900338438[1].wmf"/>
          <p:cNvPicPr>
            <a:picLocks noChangeAspect="1" noChangeArrowheads="1"/>
          </p:cNvPicPr>
          <p:nvPr/>
        </p:nvPicPr>
        <p:blipFill>
          <a:blip r:embed="rId2" cstate="print"/>
          <a:srcRect/>
          <a:stretch>
            <a:fillRect/>
          </a:stretch>
        </p:blipFill>
        <p:spPr bwMode="auto">
          <a:xfrm>
            <a:off x="6732240" y="3853180"/>
            <a:ext cx="404806" cy="351656"/>
          </a:xfrm>
          <a:prstGeom prst="rect">
            <a:avLst/>
          </a:prstGeom>
          <a:noFill/>
        </p:spPr>
      </p:pic>
      <p:pic>
        <p:nvPicPr>
          <p:cNvPr id="143" name="Picture 3" descr="C:\Users\OSJSE\AppData\Local\Microsoft\Windows\Temporary Internet Files\Content.IE5\68MERYGC\MC900338438[1].wmf"/>
          <p:cNvPicPr>
            <a:picLocks noChangeAspect="1" noChangeArrowheads="1"/>
          </p:cNvPicPr>
          <p:nvPr/>
        </p:nvPicPr>
        <p:blipFill>
          <a:blip r:embed="rId2" cstate="print"/>
          <a:srcRect/>
          <a:stretch>
            <a:fillRect/>
          </a:stretch>
        </p:blipFill>
        <p:spPr bwMode="auto">
          <a:xfrm>
            <a:off x="2627784" y="3853180"/>
            <a:ext cx="404806" cy="351656"/>
          </a:xfrm>
          <a:prstGeom prst="rect">
            <a:avLst/>
          </a:prstGeom>
          <a:noFill/>
        </p:spPr>
      </p:pic>
      <p:sp>
        <p:nvSpPr>
          <p:cNvPr id="110"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43</a:t>
            </a:fld>
            <a:endParaRPr kumimoji="1" lang="ja-JP" altLang="en-US" dirty="0"/>
          </a:p>
        </p:txBody>
      </p:sp>
    </p:spTree>
    <p:extLst>
      <p:ext uri="{BB962C8B-B14F-4D97-AF65-F5344CB8AC3E}">
        <p14:creationId xmlns:p14="http://schemas.microsoft.com/office/powerpoint/2010/main" val="424629301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20000"/>
                <a:lumOff val="80000"/>
              </a:schemeClr>
            </a:gs>
            <a:gs pos="50000">
              <a:schemeClr val="bg1"/>
            </a:gs>
            <a:gs pos="100000">
              <a:schemeClr val="bg1"/>
            </a:gs>
          </a:gsLst>
          <a:lin ang="5400000" scaled="0"/>
        </a:gradFill>
        <a:effectLst/>
      </p:bgPr>
    </p:bg>
    <p:spTree>
      <p:nvGrpSpPr>
        <p:cNvPr id="1" name=""/>
        <p:cNvGrpSpPr/>
        <p:nvPr/>
      </p:nvGrpSpPr>
      <p:grpSpPr>
        <a:xfrm>
          <a:off x="0" y="0"/>
          <a:ext cx="0" cy="0"/>
          <a:chOff x="0" y="0"/>
          <a:chExt cx="0" cy="0"/>
        </a:xfrm>
      </p:grpSpPr>
      <p:sp>
        <p:nvSpPr>
          <p:cNvPr id="7" name="テキスト プレースホルダー 6"/>
          <p:cNvSpPr>
            <a:spLocks noGrp="1"/>
          </p:cNvSpPr>
          <p:nvPr>
            <p:ph type="body" idx="1"/>
          </p:nvPr>
        </p:nvSpPr>
        <p:spPr/>
        <p:txBody>
          <a:bodyPr>
            <a:normAutofit fontScale="92500"/>
          </a:bodyPr>
          <a:lstStyle/>
          <a:p>
            <a:r>
              <a:rPr kumimoji="1" lang="ja-JP" altLang="en-US" b="1" dirty="0" smtClean="0">
                <a:latin typeface="+mn-ea"/>
              </a:rPr>
              <a:t>企画・制作</a:t>
            </a:r>
            <a:endParaRPr kumimoji="1" lang="en-US" altLang="ja-JP" b="1" dirty="0" smtClean="0">
              <a:latin typeface="+mn-ea"/>
            </a:endParaRPr>
          </a:p>
          <a:p>
            <a:endParaRPr lang="en-US" altLang="ja-JP" dirty="0">
              <a:latin typeface="+mn-ea"/>
            </a:endParaRPr>
          </a:p>
          <a:p>
            <a:r>
              <a:rPr kumimoji="1" lang="ja-JP" altLang="en-US" b="1" dirty="0" smtClean="0">
                <a:latin typeface="+mn-ea"/>
              </a:rPr>
              <a:t>平成２５年度地域ケア会議運営に係る実務者研修企画委員会</a:t>
            </a:r>
            <a:endParaRPr kumimoji="1" lang="ja-JP" altLang="en-US" b="1" dirty="0">
              <a:latin typeface="+mn-ea"/>
            </a:endParaRPr>
          </a:p>
        </p:txBody>
      </p:sp>
      <p:pic>
        <p:nvPicPr>
          <p:cNvPr id="4" name="Picture 2" descr="報道発表資料psdのコピー2"/>
          <p:cNvPicPr>
            <a:picLocks noChangeAspect="1" noChangeArrowheads="1"/>
          </p:cNvPicPr>
          <p:nvPr/>
        </p:nvPicPr>
        <p:blipFill>
          <a:blip r:embed="rId2" cstate="print"/>
          <a:srcRect/>
          <a:stretch>
            <a:fillRect/>
          </a:stretch>
        </p:blipFill>
        <p:spPr bwMode="auto">
          <a:xfrm>
            <a:off x="2916934" y="2490953"/>
            <a:ext cx="2958349" cy="845242"/>
          </a:xfrm>
          <a:prstGeom prst="rect">
            <a:avLst/>
          </a:prstGeom>
          <a:noFill/>
        </p:spPr>
      </p:pic>
      <p:sp>
        <p:nvSpPr>
          <p:cNvPr id="5" name="スライド番号プレースホルダー 4"/>
          <p:cNvSpPr>
            <a:spLocks noGrp="1"/>
          </p:cNvSpPr>
          <p:nvPr>
            <p:ph type="sldNum" sz="quarter" idx="12"/>
          </p:nvPr>
        </p:nvSpPr>
        <p:spPr>
          <a:xfrm>
            <a:off x="6553200" y="6356350"/>
            <a:ext cx="2133600" cy="365125"/>
          </a:xfrm>
        </p:spPr>
        <p:txBody>
          <a:bodyPr/>
          <a:lstStyle/>
          <a:p>
            <a:fld id="{375A2D66-5E55-4595-860B-FB61B503EA08}" type="slidenum">
              <a:rPr kumimoji="1" lang="ja-JP" altLang="en-US" smtClean="0"/>
              <a:pPr/>
              <a:t>44</a:t>
            </a:fld>
            <a:endParaRPr kumimoji="1" lang="ja-JP" altLang="en-US" dirty="0"/>
          </a:p>
        </p:txBody>
      </p:sp>
    </p:spTree>
    <p:extLst>
      <p:ext uri="{BB962C8B-B14F-4D97-AF65-F5344CB8AC3E}">
        <p14:creationId xmlns:p14="http://schemas.microsoft.com/office/powerpoint/2010/main" val="364473212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0" y="0"/>
            <a:ext cx="9144000" cy="692696"/>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smtClean="0"/>
              <a:t>演習</a:t>
            </a:r>
            <a:r>
              <a:rPr lang="en-US" altLang="ja-JP" sz="3200" dirty="0" smtClean="0"/>
              <a:t>Ⅴ</a:t>
            </a:r>
            <a:r>
              <a:rPr lang="ja-JP" altLang="en-US" sz="3200" dirty="0" smtClean="0"/>
              <a:t>　（１４：００～１５：２０　</a:t>
            </a:r>
            <a:r>
              <a:rPr lang="ja-JP" altLang="en-US" sz="3200" u="sng" dirty="0"/>
              <a:t>８</a:t>
            </a:r>
            <a:r>
              <a:rPr lang="ja-JP" altLang="en-US" sz="3200" u="sng" dirty="0" smtClean="0"/>
              <a:t>０分</a:t>
            </a:r>
            <a:r>
              <a:rPr lang="ja-JP" altLang="en-US" sz="3200" dirty="0" smtClean="0"/>
              <a:t>）</a:t>
            </a:r>
            <a:r>
              <a:rPr lang="ja-JP" altLang="en-US" dirty="0" smtClean="0"/>
              <a:t>　</a:t>
            </a:r>
            <a:endParaRPr lang="ja-JP" altLang="en-US" dirty="0"/>
          </a:p>
        </p:txBody>
      </p:sp>
      <p:sp>
        <p:nvSpPr>
          <p:cNvPr id="5" name="コンテンツ プレースホルダー 3"/>
          <p:cNvSpPr txBox="1">
            <a:spLocks/>
          </p:cNvSpPr>
          <p:nvPr/>
        </p:nvSpPr>
        <p:spPr>
          <a:xfrm>
            <a:off x="179512" y="836712"/>
            <a:ext cx="8856984" cy="602128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en-US" altLang="ja-JP" sz="2700" dirty="0" smtClean="0">
                <a:latin typeface="+mn-ea"/>
              </a:rPr>
              <a:t>【</a:t>
            </a:r>
            <a:r>
              <a:rPr lang="ja-JP" altLang="en-US" sz="2700" dirty="0" smtClean="0">
                <a:latin typeface="+mn-ea"/>
              </a:rPr>
              <a:t>演習前に</a:t>
            </a:r>
            <a:r>
              <a:rPr lang="en-US" altLang="ja-JP" sz="2700" dirty="0" smtClean="0">
                <a:latin typeface="+mn-ea"/>
              </a:rPr>
              <a:t>】</a:t>
            </a:r>
          </a:p>
          <a:p>
            <a:pPr marL="0" indent="0">
              <a:buFont typeface="Arial" pitchFamily="34" charset="0"/>
              <a:buNone/>
            </a:pPr>
            <a:r>
              <a:rPr lang="ja-JP" altLang="en-US" sz="2800" dirty="0" smtClean="0">
                <a:latin typeface="+mn-ea"/>
              </a:rPr>
              <a:t>　・役割分担（司会・書記・発表者）を決めてください。</a:t>
            </a:r>
            <a:endParaRPr lang="en-US" altLang="ja-JP" sz="2800" dirty="0" smtClean="0">
              <a:latin typeface="+mn-ea"/>
            </a:endParaRPr>
          </a:p>
          <a:p>
            <a:pPr marL="0" indent="0">
              <a:buFont typeface="Arial" pitchFamily="34" charset="0"/>
              <a:buNone/>
            </a:pPr>
            <a:r>
              <a:rPr lang="ja-JP" altLang="en-US" sz="2800" dirty="0" smtClean="0">
                <a:latin typeface="+mn-ea"/>
              </a:rPr>
              <a:t>　・ホワイトボードを活用し、以下の内容を所定の時間内で</a:t>
            </a:r>
            <a:endParaRPr lang="en-US" altLang="ja-JP" sz="2800" dirty="0" smtClean="0">
              <a:latin typeface="+mn-ea"/>
            </a:endParaRPr>
          </a:p>
          <a:p>
            <a:pPr marL="0" indent="0">
              <a:buFont typeface="Arial" pitchFamily="34" charset="0"/>
              <a:buNone/>
            </a:pPr>
            <a:r>
              <a:rPr lang="ja-JP" altLang="en-US" sz="2800" dirty="0">
                <a:latin typeface="+mn-ea"/>
              </a:rPr>
              <a:t>　</a:t>
            </a:r>
            <a:r>
              <a:rPr lang="ja-JP" altLang="en-US" sz="2800" dirty="0" smtClean="0">
                <a:latin typeface="+mn-ea"/>
              </a:rPr>
              <a:t>　話し合ってください。</a:t>
            </a:r>
            <a:endParaRPr lang="en-US" altLang="ja-JP" sz="2800" dirty="0" smtClean="0">
              <a:latin typeface="+mn-ea"/>
            </a:endParaRPr>
          </a:p>
          <a:p>
            <a:pPr marL="0" indent="0">
              <a:buFont typeface="Arial" pitchFamily="34" charset="0"/>
              <a:buNone/>
            </a:pPr>
            <a:r>
              <a:rPr lang="en-US" altLang="ja-JP" sz="2700" dirty="0" smtClean="0">
                <a:latin typeface="+mn-ea"/>
              </a:rPr>
              <a:t>【</a:t>
            </a:r>
            <a:r>
              <a:rPr lang="ja-JP" altLang="en-US" sz="2700" dirty="0" smtClean="0">
                <a:latin typeface="+mn-ea"/>
              </a:rPr>
              <a:t>検討事項</a:t>
            </a:r>
            <a:r>
              <a:rPr lang="en-US" altLang="ja-JP" sz="2700" dirty="0" smtClean="0">
                <a:latin typeface="+mn-ea"/>
              </a:rPr>
              <a:t>】</a:t>
            </a:r>
            <a:r>
              <a:rPr lang="ja-JP" altLang="en-US" sz="2700" dirty="0" smtClean="0">
                <a:latin typeface="+mn-ea"/>
              </a:rPr>
              <a:t>　５０分</a:t>
            </a:r>
            <a:endParaRPr lang="en-US" altLang="ja-JP" sz="2700" dirty="0" smtClean="0">
              <a:latin typeface="+mn-ea"/>
            </a:endParaRPr>
          </a:p>
          <a:p>
            <a:pPr marL="0" indent="0">
              <a:buFont typeface="Arial" pitchFamily="34" charset="0"/>
              <a:buNone/>
            </a:pPr>
            <a:r>
              <a:rPr lang="ja-JP" altLang="en-US" sz="2700" dirty="0" smtClean="0">
                <a:solidFill>
                  <a:srgbClr val="FF0000"/>
                </a:solidFill>
                <a:latin typeface="+mn-ea"/>
              </a:rPr>
              <a:t>Ａさんの地域ケア会議を通じて、ＤＶＤで示したこと以外に</a:t>
            </a:r>
            <a:endParaRPr lang="en-US" altLang="ja-JP" sz="2700" dirty="0" smtClean="0">
              <a:solidFill>
                <a:srgbClr val="FF0000"/>
              </a:solidFill>
              <a:latin typeface="+mn-ea"/>
            </a:endParaRPr>
          </a:p>
          <a:p>
            <a:pPr>
              <a:buFont typeface="Arial" pitchFamily="34" charset="0"/>
              <a:buNone/>
            </a:pPr>
            <a:r>
              <a:rPr lang="ja-JP" altLang="en-US" sz="2700" dirty="0" smtClean="0">
                <a:latin typeface="+mn-ea"/>
              </a:rPr>
              <a:t>　１．他の業務と連動させながら、地域</a:t>
            </a:r>
            <a:r>
              <a:rPr lang="ja-JP" altLang="en-US" sz="2700" dirty="0">
                <a:latin typeface="+mn-ea"/>
              </a:rPr>
              <a:t>課題</a:t>
            </a:r>
            <a:r>
              <a:rPr lang="ja-JP" altLang="en-US" sz="2700" dirty="0" smtClean="0">
                <a:latin typeface="+mn-ea"/>
              </a:rPr>
              <a:t>をどのように</a:t>
            </a:r>
            <a:endParaRPr lang="en-US" altLang="ja-JP" sz="2700" dirty="0" smtClean="0">
              <a:latin typeface="+mn-ea"/>
            </a:endParaRPr>
          </a:p>
          <a:p>
            <a:pPr>
              <a:buFont typeface="Arial" pitchFamily="34" charset="0"/>
              <a:buNone/>
            </a:pPr>
            <a:r>
              <a:rPr lang="ja-JP" altLang="en-US" sz="2700" dirty="0">
                <a:latin typeface="+mn-ea"/>
              </a:rPr>
              <a:t>　</a:t>
            </a:r>
            <a:r>
              <a:rPr lang="ja-JP" altLang="en-US" sz="2700" dirty="0" smtClean="0">
                <a:latin typeface="+mn-ea"/>
              </a:rPr>
              <a:t>　　抽出するか</a:t>
            </a:r>
            <a:endParaRPr lang="en-US" altLang="ja-JP" sz="2700" dirty="0" smtClean="0">
              <a:latin typeface="+mn-ea"/>
            </a:endParaRPr>
          </a:p>
          <a:p>
            <a:pPr>
              <a:buFont typeface="Arial" pitchFamily="34" charset="0"/>
              <a:buNone/>
            </a:pPr>
            <a:r>
              <a:rPr lang="ja-JP" altLang="en-US" sz="2700" dirty="0" smtClean="0">
                <a:latin typeface="+mn-ea"/>
              </a:rPr>
              <a:t>　２．地域課題の解決に向けて、市町村に提言したいこと</a:t>
            </a:r>
            <a:endParaRPr lang="en-US" altLang="ja-JP" sz="2700" dirty="0" smtClean="0">
              <a:latin typeface="+mn-ea"/>
            </a:endParaRPr>
          </a:p>
          <a:p>
            <a:pPr>
              <a:buFont typeface="Arial" pitchFamily="34" charset="0"/>
              <a:buNone/>
            </a:pPr>
            <a:r>
              <a:rPr lang="ja-JP" altLang="en-US" sz="2700" dirty="0">
                <a:latin typeface="+mn-ea"/>
              </a:rPr>
              <a:t>　</a:t>
            </a:r>
            <a:r>
              <a:rPr lang="ja-JP" altLang="en-US" sz="2700" dirty="0" smtClean="0">
                <a:latin typeface="+mn-ea"/>
              </a:rPr>
              <a:t>　　は何か</a:t>
            </a:r>
            <a:endParaRPr lang="en-US" altLang="ja-JP" sz="2700" dirty="0">
              <a:latin typeface="+mn-ea"/>
            </a:endParaRPr>
          </a:p>
          <a:p>
            <a:pPr>
              <a:buFont typeface="Arial" pitchFamily="34" charset="0"/>
              <a:buNone/>
            </a:pPr>
            <a:r>
              <a:rPr lang="ja-JP" altLang="en-US" sz="2700" dirty="0" smtClean="0">
                <a:latin typeface="+mn-ea"/>
              </a:rPr>
              <a:t>　</a:t>
            </a:r>
            <a:r>
              <a:rPr lang="en-US" altLang="ja-JP" sz="2700" dirty="0" smtClean="0">
                <a:latin typeface="+mn-ea"/>
              </a:rPr>
              <a:t>※10</a:t>
            </a:r>
            <a:r>
              <a:rPr lang="ja-JP" altLang="en-US" sz="2700" dirty="0" smtClean="0">
                <a:latin typeface="+mn-ea"/>
              </a:rPr>
              <a:t>分休憩後にグループ発表があります。</a:t>
            </a:r>
            <a:endParaRPr lang="en-US" altLang="ja-JP" sz="2700" dirty="0" smtClean="0">
              <a:latin typeface="+mn-ea"/>
            </a:endParaRPr>
          </a:p>
          <a:p>
            <a:pPr>
              <a:buFont typeface="Arial" pitchFamily="34" charset="0"/>
              <a:buNone/>
            </a:pPr>
            <a:r>
              <a:rPr lang="en-US" altLang="ja-JP" sz="2700" dirty="0" smtClean="0">
                <a:latin typeface="+mn-ea"/>
              </a:rPr>
              <a:t>【</a:t>
            </a:r>
            <a:r>
              <a:rPr lang="ja-JP" altLang="en-US" sz="2700" dirty="0" smtClean="0">
                <a:latin typeface="+mn-ea"/>
              </a:rPr>
              <a:t>発表</a:t>
            </a:r>
            <a:r>
              <a:rPr lang="en-US" altLang="ja-JP" sz="2700" dirty="0" smtClean="0">
                <a:latin typeface="+mn-ea"/>
              </a:rPr>
              <a:t>】</a:t>
            </a:r>
            <a:r>
              <a:rPr lang="ja-JP" altLang="en-US" sz="2700" dirty="0" smtClean="0">
                <a:latin typeface="+mn-ea"/>
              </a:rPr>
              <a:t>２０分（１５：００～１５：２０）</a:t>
            </a:r>
            <a:endParaRPr lang="en-US" altLang="ja-JP" sz="2700" dirty="0" smtClean="0">
              <a:latin typeface="+mn-ea"/>
            </a:endParaRPr>
          </a:p>
        </p:txBody>
      </p:sp>
      <p:sp>
        <p:nvSpPr>
          <p:cNvPr id="6" name="スライド番号プレースホルダー 5"/>
          <p:cNvSpPr>
            <a:spLocks noGrp="1"/>
          </p:cNvSpPr>
          <p:nvPr>
            <p:ph type="sldNum" sz="quarter" idx="12"/>
          </p:nvPr>
        </p:nvSpPr>
        <p:spPr/>
        <p:txBody>
          <a:bodyPr/>
          <a:lstStyle/>
          <a:p>
            <a:fld id="{375A2D66-5E55-4595-860B-FB61B503EA08}" type="slidenum">
              <a:rPr kumimoji="1" lang="ja-JP" altLang="en-US" smtClean="0"/>
              <a:pPr/>
              <a:t>45</a:t>
            </a:fld>
            <a:endParaRPr kumimoji="1" lang="ja-JP" altLang="en-US"/>
          </a:p>
        </p:txBody>
      </p:sp>
    </p:spTree>
    <p:extLst>
      <p:ext uri="{BB962C8B-B14F-4D97-AF65-F5344CB8AC3E}">
        <p14:creationId xmlns:p14="http://schemas.microsoft.com/office/powerpoint/2010/main" val="13829178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626446374"/>
              </p:ext>
            </p:extLst>
          </p:nvPr>
        </p:nvGraphicFramePr>
        <p:xfrm>
          <a:off x="179510" y="3356988"/>
          <a:ext cx="8784980" cy="3384380"/>
        </p:xfrm>
        <a:graphic>
          <a:graphicData uri="http://schemas.openxmlformats.org/drawingml/2006/table">
            <a:tbl>
              <a:tblPr firstRow="1" bandRow="1">
                <a:tableStyleId>{5940675A-B579-460E-94D1-54222C63F5DA}</a:tableStyleId>
              </a:tblPr>
              <a:tblGrid>
                <a:gridCol w="1872210"/>
                <a:gridCol w="1440160"/>
                <a:gridCol w="1440160"/>
                <a:gridCol w="1440160"/>
                <a:gridCol w="1368152"/>
                <a:gridCol w="1224138"/>
              </a:tblGrid>
              <a:tr h="782310">
                <a:tc>
                  <a:txBody>
                    <a:bodyPr/>
                    <a:lstStyle/>
                    <a:p>
                      <a:pPr algn="l"/>
                      <a:r>
                        <a:rPr kumimoji="1" lang="ja-JP" altLang="en-US" sz="1600" dirty="0" smtClean="0"/>
                        <a:t>①地域の共通課題</a:t>
                      </a:r>
                      <a:endParaRPr kumimoji="1" lang="ja-JP" altLang="en-US" sz="1600" dirty="0"/>
                    </a:p>
                  </a:txBody>
                  <a:tcPr anchor="ctr">
                    <a:solidFill>
                      <a:schemeClr val="accent1">
                        <a:lumMod val="20000"/>
                        <a:lumOff val="80000"/>
                      </a:schemeClr>
                    </a:solidFill>
                  </a:tcPr>
                </a:tc>
                <a:tc>
                  <a:txBody>
                    <a:bodyPr/>
                    <a:lstStyle/>
                    <a:p>
                      <a:pPr algn="ctr"/>
                      <a:r>
                        <a:rPr kumimoji="1" lang="ja-JP" altLang="en-US" sz="1600" dirty="0" smtClean="0"/>
                        <a:t>②根拠データ</a:t>
                      </a:r>
                      <a:endParaRPr kumimoji="1" lang="ja-JP" altLang="en-US" sz="1600" dirty="0"/>
                    </a:p>
                  </a:txBody>
                  <a:tcPr anchor="ctr">
                    <a:solidFill>
                      <a:schemeClr val="accent1">
                        <a:lumMod val="20000"/>
                        <a:lumOff val="80000"/>
                      </a:schemeClr>
                    </a:solidFill>
                  </a:tcPr>
                </a:tc>
                <a:tc>
                  <a:txBody>
                    <a:bodyPr/>
                    <a:lstStyle/>
                    <a:p>
                      <a:pPr algn="ctr"/>
                      <a:r>
                        <a:rPr kumimoji="1" lang="ja-JP" altLang="en-US" sz="1600" dirty="0" smtClean="0"/>
                        <a:t>③解決策</a:t>
                      </a:r>
                      <a:endParaRPr kumimoji="1" lang="ja-JP" altLang="en-US" sz="1600" dirty="0"/>
                    </a:p>
                  </a:txBody>
                  <a:tcPr anchor="ctr">
                    <a:solidFill>
                      <a:schemeClr val="accent1">
                        <a:lumMod val="20000"/>
                        <a:lumOff val="80000"/>
                      </a:schemeClr>
                    </a:solidFill>
                  </a:tcPr>
                </a:tc>
                <a:tc>
                  <a:txBody>
                    <a:bodyPr/>
                    <a:lstStyle/>
                    <a:p>
                      <a:pPr algn="l"/>
                      <a:r>
                        <a:rPr kumimoji="1" lang="ja-JP" altLang="en-US" sz="1600" dirty="0" smtClean="0"/>
                        <a:t>④センターの限界（○△</a:t>
                      </a:r>
                      <a:r>
                        <a:rPr kumimoji="1" lang="en-US" altLang="ja-JP" sz="1600" dirty="0" smtClean="0"/>
                        <a:t>×</a:t>
                      </a:r>
                      <a:r>
                        <a:rPr kumimoji="1" lang="ja-JP" altLang="en-US" sz="1600" dirty="0" smtClean="0"/>
                        <a:t>）</a:t>
                      </a:r>
                      <a:endParaRPr kumimoji="1" lang="ja-JP" altLang="en-US" sz="1600" dirty="0"/>
                    </a:p>
                  </a:txBody>
                  <a:tcPr anchor="ctr">
                    <a:solidFill>
                      <a:schemeClr val="accent1">
                        <a:lumMod val="20000"/>
                        <a:lumOff val="80000"/>
                      </a:schemeClr>
                    </a:solidFill>
                  </a:tcPr>
                </a:tc>
                <a:tc>
                  <a:txBody>
                    <a:bodyPr/>
                    <a:lstStyle/>
                    <a:p>
                      <a:pPr algn="ctr"/>
                      <a:r>
                        <a:rPr kumimoji="1" lang="ja-JP" altLang="en-US" sz="1600" dirty="0" smtClean="0"/>
                        <a:t>⑤連携先</a:t>
                      </a:r>
                      <a:endParaRPr kumimoji="1" lang="ja-JP" altLang="en-US" sz="1600" dirty="0"/>
                    </a:p>
                  </a:txBody>
                  <a:tcPr anchor="ctr">
                    <a:solidFill>
                      <a:schemeClr val="accent1">
                        <a:lumMod val="20000"/>
                        <a:lumOff val="80000"/>
                      </a:schemeClr>
                    </a:solidFill>
                  </a:tcPr>
                </a:tc>
                <a:tc>
                  <a:txBody>
                    <a:bodyPr/>
                    <a:lstStyle/>
                    <a:p>
                      <a:pPr algn="ctr"/>
                      <a:r>
                        <a:rPr kumimoji="1" lang="ja-JP" altLang="en-US" sz="1600" dirty="0" smtClean="0"/>
                        <a:t>市町村への報告・提言</a:t>
                      </a:r>
                      <a:endParaRPr kumimoji="1" lang="ja-JP" altLang="en-US" sz="1600" dirty="0"/>
                    </a:p>
                  </a:txBody>
                  <a:tcPr anchor="ctr">
                    <a:solidFill>
                      <a:schemeClr val="accent1">
                        <a:lumMod val="20000"/>
                        <a:lumOff val="80000"/>
                      </a:schemeClr>
                    </a:solidFill>
                  </a:tcPr>
                </a:tc>
              </a:tr>
              <a:tr h="260207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bl>
          </a:graphicData>
        </a:graphic>
      </p:graphicFrame>
      <p:sp>
        <p:nvSpPr>
          <p:cNvPr id="4" name="タイトル 1"/>
          <p:cNvSpPr txBox="1">
            <a:spLocks/>
          </p:cNvSpPr>
          <p:nvPr/>
        </p:nvSpPr>
        <p:spPr>
          <a:xfrm>
            <a:off x="457200" y="-33018"/>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smtClean="0"/>
              <a:t>演習</a:t>
            </a:r>
            <a:r>
              <a:rPr lang="en-US" altLang="ja-JP" sz="3200" dirty="0" smtClean="0"/>
              <a:t>Ⅴ</a:t>
            </a:r>
            <a:r>
              <a:rPr lang="ja-JP" altLang="en-US" sz="3200" dirty="0" smtClean="0"/>
              <a:t>の作業シート</a:t>
            </a:r>
            <a:endParaRPr lang="ja-JP" altLang="en-US" sz="3200" dirty="0"/>
          </a:p>
        </p:txBody>
      </p:sp>
      <p:sp>
        <p:nvSpPr>
          <p:cNvPr id="5" name="タイトル 1"/>
          <p:cNvSpPr txBox="1">
            <a:spLocks/>
          </p:cNvSpPr>
          <p:nvPr/>
        </p:nvSpPr>
        <p:spPr>
          <a:xfrm>
            <a:off x="179512" y="548680"/>
            <a:ext cx="8784976" cy="2592288"/>
          </a:xfrm>
          <a:prstGeom prst="rect">
            <a:avLst/>
          </a:prstGeom>
          <a:ln>
            <a:solidFill>
              <a:schemeClr val="accent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smtClean="0"/>
              <a:t>■地域課題の抽出にあたっては、以下の視点を参考にしてください。</a:t>
            </a:r>
            <a:endParaRPr lang="en-US" altLang="ja-JP" sz="1800" dirty="0" smtClean="0"/>
          </a:p>
          <a:p>
            <a:pPr algn="l"/>
            <a:r>
              <a:rPr lang="ja-JP" altLang="en-US" sz="1800" b="1" dirty="0">
                <a:solidFill>
                  <a:srgbClr val="FF0000"/>
                </a:solidFill>
              </a:rPr>
              <a:t>　</a:t>
            </a:r>
            <a:r>
              <a:rPr lang="ja-JP" altLang="en-US" sz="1800" b="1" dirty="0" smtClean="0">
                <a:solidFill>
                  <a:srgbClr val="FF0000"/>
                </a:solidFill>
              </a:rPr>
              <a:t>　</a:t>
            </a:r>
            <a:r>
              <a:rPr lang="ja-JP" altLang="en-US" sz="1800" dirty="0" smtClean="0"/>
              <a:t>①　Ａさん</a:t>
            </a:r>
            <a:r>
              <a:rPr lang="ja-JP" altLang="en-US" sz="1800" dirty="0"/>
              <a:t>以外</a:t>
            </a:r>
            <a:r>
              <a:rPr lang="ja-JP" altLang="en-US" sz="1800" dirty="0" smtClean="0"/>
              <a:t>の</a:t>
            </a:r>
            <a:r>
              <a:rPr lang="ja-JP" altLang="en-US" sz="1800" dirty="0"/>
              <a:t>人に</a:t>
            </a:r>
            <a:r>
              <a:rPr lang="ja-JP" altLang="en-US" sz="1800" dirty="0" smtClean="0"/>
              <a:t>も共通する課題は何か　（地域の共通課題）</a:t>
            </a:r>
            <a:endParaRPr lang="en-US" altLang="ja-JP" sz="1800" dirty="0" smtClean="0"/>
          </a:p>
          <a:p>
            <a:pPr algn="l"/>
            <a:r>
              <a:rPr lang="ja-JP" altLang="en-US" sz="1800" dirty="0"/>
              <a:t>　</a:t>
            </a:r>
            <a:r>
              <a:rPr lang="ja-JP" altLang="en-US" sz="1800" dirty="0" smtClean="0"/>
              <a:t>　②　それを裏づける情報やデータはどのように取得するか　（根拠データ）</a:t>
            </a:r>
            <a:endParaRPr lang="en-US" altLang="ja-JP" sz="1800" dirty="0" smtClean="0"/>
          </a:p>
          <a:p>
            <a:pPr algn="l"/>
            <a:r>
              <a:rPr lang="ja-JP" altLang="en-US" sz="1800" dirty="0" smtClean="0"/>
              <a:t>　　③　その課題の解決にはどのような方法が考えられるか　（解決策）</a:t>
            </a:r>
            <a:endParaRPr lang="en-US" altLang="ja-JP" sz="1600" dirty="0" smtClean="0"/>
          </a:p>
          <a:p>
            <a:pPr algn="l"/>
            <a:r>
              <a:rPr lang="ja-JP" altLang="en-US" sz="1800" dirty="0"/>
              <a:t>　</a:t>
            </a:r>
            <a:r>
              <a:rPr lang="ja-JP" altLang="en-US" sz="1800" dirty="0" smtClean="0"/>
              <a:t>　④　地域包括支援センターでできることは何か、できないこ</a:t>
            </a:r>
            <a:r>
              <a:rPr lang="ja-JP" altLang="en-US" sz="1800" dirty="0"/>
              <a:t>と</a:t>
            </a:r>
            <a:r>
              <a:rPr lang="ja-JP" altLang="en-US" sz="1800" dirty="0" smtClean="0"/>
              <a:t>はどれか　（限界の認識）</a:t>
            </a:r>
            <a:endParaRPr lang="en-US" altLang="ja-JP" sz="1800" dirty="0" smtClean="0"/>
          </a:p>
          <a:p>
            <a:pPr algn="l"/>
            <a:r>
              <a:rPr lang="ja-JP" altLang="en-US" sz="1800" dirty="0"/>
              <a:t>　</a:t>
            </a:r>
            <a:r>
              <a:rPr lang="ja-JP" altLang="en-US" sz="1800" dirty="0" smtClean="0"/>
              <a:t>　⑤　どのような人や組織と連携するか　（連携先）</a:t>
            </a:r>
            <a:endParaRPr lang="en-US" altLang="ja-JP" sz="1800" dirty="0" smtClean="0"/>
          </a:p>
          <a:p>
            <a:pPr algn="l"/>
            <a:endParaRPr lang="en-US" altLang="ja-JP" sz="1800" dirty="0"/>
          </a:p>
          <a:p>
            <a:pPr algn="l"/>
            <a:r>
              <a:rPr lang="ja-JP" altLang="en-US" sz="1800" dirty="0" smtClean="0"/>
              <a:t>■上記の作業を通じて、市町村に報告（提言）すべきことは何か。（地域課題や解決策等）</a:t>
            </a:r>
            <a:endParaRPr lang="en-US" altLang="ja-JP" sz="1800" dirty="0" smtClean="0"/>
          </a:p>
          <a:p>
            <a:pPr algn="l"/>
            <a:r>
              <a:rPr lang="ja-JP" altLang="en-US" sz="1800" dirty="0"/>
              <a:t>　</a:t>
            </a:r>
            <a:r>
              <a:rPr lang="ja-JP" altLang="en-US" sz="1800" dirty="0" smtClean="0"/>
              <a:t>　</a:t>
            </a:r>
            <a:r>
              <a:rPr lang="en-US" altLang="ja-JP" sz="1600" dirty="0" smtClean="0"/>
              <a:t>※</a:t>
            </a:r>
            <a:r>
              <a:rPr lang="ja-JP" altLang="en-US" sz="1600" dirty="0" smtClean="0"/>
              <a:t>解決策の成功事例や有効性（エビデンス）を示すことができれば、説得力が増す。</a:t>
            </a:r>
            <a:endParaRPr lang="ja-JP" altLang="en-US" sz="1600" dirty="0"/>
          </a:p>
        </p:txBody>
      </p:sp>
      <p:sp>
        <p:nvSpPr>
          <p:cNvPr id="2" name="スライド番号プレースホルダー 1"/>
          <p:cNvSpPr>
            <a:spLocks noGrp="1"/>
          </p:cNvSpPr>
          <p:nvPr>
            <p:ph type="sldNum" sz="quarter" idx="12"/>
          </p:nvPr>
        </p:nvSpPr>
        <p:spPr>
          <a:xfrm>
            <a:off x="7092280" y="6492875"/>
            <a:ext cx="2133600" cy="365125"/>
          </a:xfrm>
        </p:spPr>
        <p:txBody>
          <a:bodyPr/>
          <a:lstStyle/>
          <a:p>
            <a:fld id="{375A2D66-5E55-4595-860B-FB61B503EA08}" type="slidenum">
              <a:rPr kumimoji="1" lang="ja-JP" altLang="en-US" smtClean="0"/>
              <a:pPr/>
              <a:t>46</a:t>
            </a:fld>
            <a:endParaRPr kumimoji="1" lang="ja-JP" altLang="en-US" dirty="0"/>
          </a:p>
        </p:txBody>
      </p:sp>
    </p:spTree>
    <p:extLst>
      <p:ext uri="{BB962C8B-B14F-4D97-AF65-F5344CB8AC3E}">
        <p14:creationId xmlns:p14="http://schemas.microsoft.com/office/powerpoint/2010/main" val="35184187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836712"/>
            <a:ext cx="8640960" cy="5760640"/>
          </a:xfrm>
        </p:spPr>
        <p:txBody>
          <a:bodyPr>
            <a:normAutofit lnSpcReduction="10000"/>
          </a:bodyPr>
          <a:lstStyle/>
          <a:p>
            <a:pPr marL="0" indent="0">
              <a:buNone/>
            </a:pPr>
            <a:r>
              <a:rPr kumimoji="1" lang="en-US" altLang="ja-JP" dirty="0" smtClean="0"/>
              <a:t>【</a:t>
            </a:r>
            <a:r>
              <a:rPr kumimoji="1" lang="ja-JP" altLang="en-US" dirty="0" smtClean="0"/>
              <a:t>地域課題の抽出</a:t>
            </a:r>
            <a:r>
              <a:rPr lang="ja-JP" altLang="en-US" dirty="0" smtClean="0"/>
              <a:t>例</a:t>
            </a:r>
            <a:r>
              <a:rPr lang="en-US" altLang="ja-JP" dirty="0" smtClean="0"/>
              <a:t>】</a:t>
            </a:r>
          </a:p>
          <a:p>
            <a:pPr marL="0" indent="0">
              <a:buNone/>
            </a:pPr>
            <a:r>
              <a:rPr kumimoji="1" lang="ja-JP" altLang="en-US" sz="2800" dirty="0" smtClean="0"/>
              <a:t>　・</a:t>
            </a:r>
            <a:r>
              <a:rPr lang="ja-JP" altLang="en-US" sz="2800" dirty="0"/>
              <a:t>Ａ</a:t>
            </a:r>
            <a:r>
              <a:rPr kumimoji="1" lang="ja-JP" altLang="en-US" sz="2800" dirty="0" smtClean="0"/>
              <a:t>さんと同様の課題をもつ事例の相談件数と経年変化</a:t>
            </a:r>
            <a:endParaRPr kumimoji="1" lang="en-US" altLang="ja-JP" sz="2800" dirty="0" smtClean="0"/>
          </a:p>
          <a:p>
            <a:pPr marL="0" indent="0">
              <a:buNone/>
            </a:pPr>
            <a:r>
              <a:rPr lang="ja-JP" altLang="en-US" sz="2800" dirty="0"/>
              <a:t>　</a:t>
            </a:r>
            <a:r>
              <a:rPr lang="ja-JP" altLang="en-US" sz="2800" dirty="0" smtClean="0"/>
              <a:t>・住民からの問合せ、苦情、相談等の状況</a:t>
            </a:r>
            <a:endParaRPr lang="en-US" altLang="ja-JP" sz="2800" dirty="0" smtClean="0"/>
          </a:p>
          <a:p>
            <a:pPr marL="0" indent="0">
              <a:buNone/>
            </a:pPr>
            <a:r>
              <a:rPr kumimoji="1" lang="ja-JP" altLang="en-US" sz="2800" dirty="0"/>
              <a:t>　</a:t>
            </a:r>
            <a:r>
              <a:rPr kumimoji="1" lang="ja-JP" altLang="en-US" sz="2800" dirty="0" smtClean="0"/>
              <a:t>・家族介護者からの相談の状況</a:t>
            </a:r>
            <a:endParaRPr kumimoji="1" lang="en-US" altLang="ja-JP" sz="2800" dirty="0" smtClean="0"/>
          </a:p>
          <a:p>
            <a:pPr marL="0" indent="0">
              <a:buNone/>
            </a:pPr>
            <a:r>
              <a:rPr lang="ja-JP" altLang="en-US" sz="2800" dirty="0"/>
              <a:t>　</a:t>
            </a:r>
            <a:r>
              <a:rPr lang="ja-JP" altLang="en-US" sz="2800" dirty="0" smtClean="0"/>
              <a:t>・医療関係者からの情報収集による治療中断者の状況</a:t>
            </a:r>
            <a:endParaRPr lang="en-US" altLang="ja-JP" sz="2800" dirty="0" smtClean="0"/>
          </a:p>
          <a:p>
            <a:pPr marL="0" indent="0">
              <a:buNone/>
            </a:pPr>
            <a:r>
              <a:rPr kumimoji="1" lang="ja-JP" altLang="en-US" sz="2800" dirty="0"/>
              <a:t>　</a:t>
            </a:r>
            <a:r>
              <a:rPr kumimoji="1" lang="ja-JP" altLang="en-US" sz="2800" dirty="0" smtClean="0"/>
              <a:t>・介護サービス事業者、民生児童委員協議会、社会福</a:t>
            </a:r>
            <a:endParaRPr kumimoji="1" lang="en-US" altLang="ja-JP" sz="2800" dirty="0" smtClean="0"/>
          </a:p>
          <a:p>
            <a:pPr marL="0" indent="0">
              <a:buNone/>
            </a:pPr>
            <a:r>
              <a:rPr lang="ja-JP" altLang="en-US" sz="2800" dirty="0"/>
              <a:t>　</a:t>
            </a:r>
            <a:r>
              <a:rPr lang="ja-JP" altLang="en-US" sz="2800" dirty="0" smtClean="0"/>
              <a:t>　</a:t>
            </a:r>
            <a:r>
              <a:rPr kumimoji="1" lang="ja-JP" altLang="en-US" sz="2800" dirty="0" smtClean="0"/>
              <a:t>祉協議会等からの情報収集</a:t>
            </a:r>
            <a:endParaRPr kumimoji="1" lang="en-US" altLang="ja-JP" sz="2800" dirty="0" smtClean="0"/>
          </a:p>
          <a:p>
            <a:pPr marL="0" indent="0">
              <a:buNone/>
            </a:pPr>
            <a:r>
              <a:rPr lang="ja-JP" altLang="en-US" sz="2800" dirty="0"/>
              <a:t>　</a:t>
            </a:r>
            <a:r>
              <a:rPr lang="ja-JP" altLang="en-US" sz="2800" dirty="0" smtClean="0"/>
              <a:t>・自治会、老人クラブ等からの情報</a:t>
            </a:r>
            <a:r>
              <a:rPr kumimoji="1" lang="ja-JP" altLang="en-US" sz="2800" dirty="0" smtClean="0"/>
              <a:t>収集</a:t>
            </a:r>
            <a:endParaRPr kumimoji="1" lang="en-US" altLang="ja-JP" sz="2800" dirty="0" smtClean="0"/>
          </a:p>
          <a:p>
            <a:pPr marL="0" indent="0">
              <a:buNone/>
            </a:pPr>
            <a:r>
              <a:rPr lang="ja-JP" altLang="en-US" sz="2800" dirty="0"/>
              <a:t>　</a:t>
            </a:r>
            <a:r>
              <a:rPr lang="ja-JP" altLang="en-US" sz="2800" dirty="0" smtClean="0"/>
              <a:t>・ニーズ調査、給付費、認定率、ハイリスク高齢者数等</a:t>
            </a:r>
            <a:endParaRPr lang="en-US" altLang="ja-JP" sz="2800" dirty="0" smtClean="0"/>
          </a:p>
          <a:p>
            <a:pPr marL="0" indent="0">
              <a:buNone/>
            </a:pPr>
            <a:r>
              <a:rPr lang="ja-JP" altLang="en-US" sz="2800" dirty="0"/>
              <a:t>　</a:t>
            </a:r>
            <a:r>
              <a:rPr lang="ja-JP" altLang="en-US" sz="2800" dirty="0" smtClean="0"/>
              <a:t>　の既存データ</a:t>
            </a:r>
            <a:endParaRPr lang="en-US" altLang="ja-JP" sz="2800" dirty="0" smtClean="0"/>
          </a:p>
          <a:p>
            <a:pPr marL="0" indent="0">
              <a:buNone/>
            </a:pPr>
            <a:r>
              <a:rPr kumimoji="1" lang="ja-JP" altLang="en-US" sz="2800" dirty="0">
                <a:solidFill>
                  <a:srgbClr val="FF0000"/>
                </a:solidFill>
              </a:rPr>
              <a:t>以上</a:t>
            </a:r>
            <a:r>
              <a:rPr kumimoji="1" lang="ja-JP" altLang="en-US" sz="2800" dirty="0" smtClean="0">
                <a:solidFill>
                  <a:srgbClr val="FF0000"/>
                </a:solidFill>
              </a:rPr>
              <a:t>のような情報から、Ａさんと共通する課題、資源不足による対応困難な課題等を明確化する。</a:t>
            </a:r>
            <a:endParaRPr kumimoji="1" lang="en-US" altLang="ja-JP" sz="2800" dirty="0">
              <a:solidFill>
                <a:srgbClr val="FF0000"/>
              </a:solidFill>
            </a:endParaRPr>
          </a:p>
        </p:txBody>
      </p:sp>
      <p:sp>
        <p:nvSpPr>
          <p:cNvPr id="4" name="タイトル 1"/>
          <p:cNvSpPr txBox="1">
            <a:spLocks/>
          </p:cNvSpPr>
          <p:nvPr/>
        </p:nvSpPr>
        <p:spPr>
          <a:xfrm>
            <a:off x="0" y="0"/>
            <a:ext cx="9144000" cy="692696"/>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smtClean="0"/>
              <a:t>演習</a:t>
            </a:r>
            <a:r>
              <a:rPr lang="en-US" altLang="ja-JP" sz="3200" dirty="0"/>
              <a:t>Ⅴ</a:t>
            </a:r>
            <a:r>
              <a:rPr lang="ja-JP" altLang="en-US" sz="3200" dirty="0" smtClean="0"/>
              <a:t>の解説　（１５：２０～１５：４０　</a:t>
            </a:r>
            <a:r>
              <a:rPr lang="ja-JP" altLang="en-US" sz="3200" u="sng" dirty="0" smtClean="0"/>
              <a:t>２０分</a:t>
            </a:r>
            <a:r>
              <a:rPr lang="ja-JP" altLang="en-US" sz="3200" dirty="0" smtClean="0"/>
              <a:t>）</a:t>
            </a:r>
            <a:r>
              <a:rPr lang="ja-JP" altLang="en-US" dirty="0" smtClean="0"/>
              <a:t>　</a:t>
            </a:r>
            <a:endParaRPr lang="ja-JP" altLang="en-US" dirty="0"/>
          </a:p>
        </p:txBody>
      </p:sp>
      <p:sp>
        <p:nvSpPr>
          <p:cNvPr id="5" name="スライド番号プレースホルダー 4"/>
          <p:cNvSpPr>
            <a:spLocks noGrp="1"/>
          </p:cNvSpPr>
          <p:nvPr>
            <p:ph type="sldNum" sz="quarter" idx="12"/>
          </p:nvPr>
        </p:nvSpPr>
        <p:spPr/>
        <p:txBody>
          <a:bodyPr/>
          <a:lstStyle/>
          <a:p>
            <a:fld id="{375A2D66-5E55-4595-860B-FB61B503EA08}" type="slidenum">
              <a:rPr kumimoji="1" lang="ja-JP" altLang="en-US" smtClean="0"/>
              <a:pPr/>
              <a:t>47</a:t>
            </a:fld>
            <a:endParaRPr kumimoji="1" lang="ja-JP" altLang="en-US"/>
          </a:p>
        </p:txBody>
      </p:sp>
    </p:spTree>
    <p:extLst>
      <p:ext uri="{BB962C8B-B14F-4D97-AF65-F5344CB8AC3E}">
        <p14:creationId xmlns:p14="http://schemas.microsoft.com/office/powerpoint/2010/main" val="22125514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615054"/>
            <a:ext cx="8568952" cy="2885954"/>
          </a:xfrm>
          <a:ln>
            <a:solidFill>
              <a:schemeClr val="accent1"/>
            </a:solidFill>
          </a:ln>
        </p:spPr>
        <p:txBody>
          <a:bodyPr>
            <a:normAutofit fontScale="90000"/>
          </a:bodyPr>
          <a:lstStyle/>
          <a:p>
            <a:pPr algn="l"/>
            <a:r>
              <a:rPr kumimoji="1" lang="ja-JP" altLang="en-US" sz="1800" dirty="0" smtClean="0"/>
              <a:t>■地域課題の解決に取り組む場合は、その優先度の判断が重要となる</a:t>
            </a:r>
            <a:r>
              <a:rPr kumimoji="1" lang="en-US" altLang="ja-JP" sz="1800" dirty="0" smtClean="0"/>
              <a:t/>
            </a:r>
            <a:br>
              <a:rPr kumimoji="1" lang="en-US" altLang="ja-JP" sz="1800" dirty="0" smtClean="0"/>
            </a:br>
            <a:r>
              <a:rPr lang="en-US" altLang="ja-JP" sz="1800" dirty="0"/>
              <a:t/>
            </a:r>
            <a:br>
              <a:rPr lang="en-US" altLang="ja-JP" sz="1800" dirty="0"/>
            </a:br>
            <a:r>
              <a:rPr lang="ja-JP" altLang="en-US" sz="1800" dirty="0"/>
              <a:t>　</a:t>
            </a:r>
            <a:r>
              <a:rPr lang="ja-JP" altLang="en-US" sz="1800" dirty="0" smtClean="0"/>
              <a:t>　</a:t>
            </a:r>
            <a:r>
              <a:rPr lang="ja-JP" altLang="en-US" sz="1800" b="1" dirty="0" smtClean="0"/>
              <a:t>Ａ（対象者が多く重要度の高い課題）</a:t>
            </a:r>
            <a:r>
              <a:rPr lang="ja-JP" altLang="en-US" sz="1800" dirty="0" smtClean="0"/>
              <a:t>：</a:t>
            </a:r>
            <a:r>
              <a:rPr lang="ja-JP" altLang="en-US" sz="1800" dirty="0">
                <a:latin typeface="HG丸ｺﾞｼｯｸM-PRO" panose="020F0600000000000000" pitchFamily="50" charset="-128"/>
                <a:ea typeface="HG丸ｺﾞｼｯｸM-PRO" panose="020F0600000000000000" pitchFamily="50" charset="-128"/>
              </a:rPr>
              <a:t>あらゆる</a:t>
            </a:r>
            <a:r>
              <a:rPr lang="ja-JP" altLang="en-US" sz="1800" dirty="0" smtClean="0">
                <a:latin typeface="HG丸ｺﾞｼｯｸM-PRO" panose="020F0600000000000000" pitchFamily="50" charset="-128"/>
                <a:ea typeface="HG丸ｺﾞｼｯｸM-PRO" panose="020F0600000000000000" pitchFamily="50" charset="-128"/>
              </a:rPr>
              <a:t>機関が連携</a:t>
            </a:r>
            <a:r>
              <a:rPr lang="ja-JP" altLang="en-US" sz="1800" dirty="0">
                <a:latin typeface="HG丸ｺﾞｼｯｸM-PRO" panose="020F0600000000000000" pitchFamily="50" charset="-128"/>
                <a:ea typeface="HG丸ｺﾞｼｯｸM-PRO" panose="020F0600000000000000" pitchFamily="50" charset="-128"/>
              </a:rPr>
              <a:t>して、</a:t>
            </a:r>
            <a:r>
              <a:rPr lang="ja-JP" altLang="en-US" sz="1800" dirty="0" smtClean="0">
                <a:latin typeface="HG丸ｺﾞｼｯｸM-PRO" panose="020F0600000000000000" pitchFamily="50" charset="-128"/>
                <a:ea typeface="HG丸ｺﾞｼｯｸM-PRO" panose="020F0600000000000000" pitchFamily="50" charset="-128"/>
              </a:rPr>
              <a:t>広域にわたって早急に対応</a:t>
            </a:r>
            <a:r>
              <a:rPr lang="en-US" altLang="ja-JP" sz="1800" dirty="0" smtClean="0">
                <a:latin typeface="HG丸ｺﾞｼｯｸM-PRO" panose="020F0600000000000000" pitchFamily="50" charset="-128"/>
                <a:ea typeface="HG丸ｺﾞｼｯｸM-PRO" panose="020F0600000000000000" pitchFamily="50" charset="-128"/>
              </a:rPr>
              <a:t/>
            </a:r>
            <a:br>
              <a:rPr lang="en-US" altLang="ja-JP" sz="1800" dirty="0" smtClean="0">
                <a:latin typeface="HG丸ｺﾞｼｯｸM-PRO" panose="020F0600000000000000" pitchFamily="50" charset="-128"/>
                <a:ea typeface="HG丸ｺﾞｼｯｸM-PRO" panose="020F0600000000000000" pitchFamily="50" charset="-128"/>
              </a:rPr>
            </a:br>
            <a:r>
              <a:rPr lang="ja-JP" altLang="en-US" sz="1800" dirty="0">
                <a:latin typeface="HG丸ｺﾞｼｯｸM-PRO" panose="020F0600000000000000" pitchFamily="50" charset="-128"/>
                <a:ea typeface="HG丸ｺﾞｼｯｸM-PRO" panose="020F0600000000000000" pitchFamily="50" charset="-128"/>
              </a:rPr>
              <a:t>　</a:t>
            </a:r>
            <a:r>
              <a:rPr lang="ja-JP" altLang="en-US" sz="1800" dirty="0" smtClean="0">
                <a:latin typeface="HG丸ｺﾞｼｯｸM-PRO" panose="020F0600000000000000" pitchFamily="50" charset="-128"/>
                <a:ea typeface="HG丸ｺﾞｼｯｸM-PRO" panose="020F0600000000000000" pitchFamily="50" charset="-128"/>
              </a:rPr>
              <a:t>　　なければならない課題</a:t>
            </a:r>
            <a:r>
              <a:rPr lang="en-US" altLang="ja-JP" sz="1800" dirty="0" smtClean="0">
                <a:latin typeface="HG丸ｺﾞｼｯｸM-PRO" panose="020F0600000000000000" pitchFamily="50" charset="-128"/>
                <a:ea typeface="HG丸ｺﾞｼｯｸM-PRO" panose="020F0600000000000000" pitchFamily="50" charset="-128"/>
              </a:rPr>
              <a:t/>
            </a:r>
            <a:br>
              <a:rPr lang="en-US" altLang="ja-JP" sz="1800" dirty="0" smtClean="0">
                <a:latin typeface="HG丸ｺﾞｼｯｸM-PRO" panose="020F0600000000000000" pitchFamily="50" charset="-128"/>
                <a:ea typeface="HG丸ｺﾞｼｯｸM-PRO" panose="020F0600000000000000" pitchFamily="50" charset="-128"/>
              </a:rPr>
            </a:br>
            <a:r>
              <a:rPr lang="ja-JP" altLang="en-US" sz="1800" dirty="0"/>
              <a:t>　</a:t>
            </a:r>
            <a:r>
              <a:rPr lang="ja-JP" altLang="en-US" sz="1800" dirty="0" smtClean="0"/>
              <a:t>　</a:t>
            </a:r>
            <a:r>
              <a:rPr lang="ja-JP" altLang="en-US" sz="1800" b="1" dirty="0" smtClean="0"/>
              <a:t>Ｂ（対象者は少なくても重要</a:t>
            </a:r>
            <a:r>
              <a:rPr lang="ja-JP" altLang="en-US" sz="1800" b="1" dirty="0"/>
              <a:t>度</a:t>
            </a:r>
            <a:r>
              <a:rPr lang="ja-JP" altLang="en-US" sz="1800" b="1" dirty="0" smtClean="0"/>
              <a:t>の高い課題</a:t>
            </a:r>
            <a:r>
              <a:rPr lang="ja-JP" altLang="en-US" sz="1800" dirty="0" smtClean="0"/>
              <a:t>）：</a:t>
            </a:r>
            <a:r>
              <a:rPr lang="ja-JP" altLang="en-US" sz="1800" dirty="0" smtClean="0">
                <a:latin typeface="HG丸ｺﾞｼｯｸM-PRO" panose="020F0600000000000000" pitchFamily="50" charset="-128"/>
                <a:ea typeface="HG丸ｺﾞｼｯｸM-PRO" panose="020F0600000000000000" pitchFamily="50" charset="-128"/>
              </a:rPr>
              <a:t>個別支援を中心に課題解決し、その手法を地域</a:t>
            </a:r>
            <a:r>
              <a:rPr lang="en-US" altLang="ja-JP" sz="1800" dirty="0" smtClean="0">
                <a:latin typeface="HG丸ｺﾞｼｯｸM-PRO" panose="020F0600000000000000" pitchFamily="50" charset="-128"/>
                <a:ea typeface="HG丸ｺﾞｼｯｸM-PRO" panose="020F0600000000000000" pitchFamily="50" charset="-128"/>
              </a:rPr>
              <a:t/>
            </a:r>
            <a:br>
              <a:rPr lang="en-US" altLang="ja-JP" sz="1800" dirty="0" smtClean="0">
                <a:latin typeface="HG丸ｺﾞｼｯｸM-PRO" panose="020F0600000000000000" pitchFamily="50" charset="-128"/>
                <a:ea typeface="HG丸ｺﾞｼｯｸM-PRO" panose="020F0600000000000000" pitchFamily="50" charset="-128"/>
              </a:rPr>
            </a:br>
            <a:r>
              <a:rPr lang="ja-JP" altLang="en-US" sz="1800" dirty="0">
                <a:latin typeface="HG丸ｺﾞｼｯｸM-PRO" panose="020F0600000000000000" pitchFamily="50" charset="-128"/>
                <a:ea typeface="HG丸ｺﾞｼｯｸM-PRO" panose="020F0600000000000000" pitchFamily="50" charset="-128"/>
              </a:rPr>
              <a:t>　</a:t>
            </a:r>
            <a:r>
              <a:rPr lang="ja-JP" altLang="en-US" sz="1800" dirty="0" smtClean="0">
                <a:latin typeface="HG丸ｺﾞｼｯｸM-PRO" panose="020F0600000000000000" pitchFamily="50" charset="-128"/>
                <a:ea typeface="HG丸ｺﾞｼｯｸM-PRO" panose="020F0600000000000000" pitchFamily="50" charset="-128"/>
              </a:rPr>
              <a:t>　　で共有して、今後対象が増えた時に応用していける課題</a:t>
            </a:r>
            <a:r>
              <a:rPr lang="en-US" altLang="ja-JP" sz="1800" dirty="0" smtClean="0"/>
              <a:t/>
            </a:r>
            <a:br>
              <a:rPr lang="en-US" altLang="ja-JP" sz="1800" dirty="0" smtClean="0"/>
            </a:br>
            <a:r>
              <a:rPr lang="ja-JP" altLang="en-US" sz="1800" dirty="0"/>
              <a:t>　</a:t>
            </a:r>
            <a:r>
              <a:rPr lang="ja-JP" altLang="en-US" sz="1800" dirty="0" smtClean="0"/>
              <a:t>　</a:t>
            </a:r>
            <a:r>
              <a:rPr lang="ja-JP" altLang="en-US" sz="1800" b="1" dirty="0" smtClean="0"/>
              <a:t>Ｃ（対象者は多いが重要度の低い課題）</a:t>
            </a:r>
            <a:r>
              <a:rPr lang="ja-JP" altLang="en-US" sz="1800" dirty="0" smtClean="0"/>
              <a:t>：</a:t>
            </a:r>
            <a:r>
              <a:rPr lang="ja-JP" altLang="en-US" sz="1800" dirty="0">
                <a:latin typeface="HG丸ｺﾞｼｯｸM-PRO" panose="020F0600000000000000" pitchFamily="50" charset="-128"/>
                <a:ea typeface="HG丸ｺﾞｼｯｸM-PRO" panose="020F0600000000000000" pitchFamily="50" charset="-128"/>
              </a:rPr>
              <a:t>課題</a:t>
            </a:r>
            <a:r>
              <a:rPr lang="ja-JP" altLang="en-US" sz="1800" dirty="0" smtClean="0">
                <a:latin typeface="HG丸ｺﾞｼｯｸM-PRO" panose="020F0600000000000000" pitchFamily="50" charset="-128"/>
                <a:ea typeface="HG丸ｺﾞｼｯｸM-PRO" panose="020F0600000000000000" pitchFamily="50" charset="-128"/>
              </a:rPr>
              <a:t>の</a:t>
            </a:r>
            <a:r>
              <a:rPr lang="ja-JP" altLang="en-US" sz="1800" dirty="0">
                <a:latin typeface="HG丸ｺﾞｼｯｸM-PRO" panose="020F0600000000000000" pitchFamily="50" charset="-128"/>
                <a:ea typeface="HG丸ｺﾞｼｯｸM-PRO" panose="020F0600000000000000" pitchFamily="50" charset="-128"/>
              </a:rPr>
              <a:t>優先度</a:t>
            </a:r>
            <a:r>
              <a:rPr lang="ja-JP" altLang="en-US" sz="1800" dirty="0" smtClean="0">
                <a:latin typeface="HG丸ｺﾞｼｯｸM-PRO" panose="020F0600000000000000" pitchFamily="50" charset="-128"/>
                <a:ea typeface="HG丸ｺﾞｼｯｸM-PRO" panose="020F0600000000000000" pitchFamily="50" charset="-128"/>
              </a:rPr>
              <a:t>は低い</a:t>
            </a:r>
            <a:r>
              <a:rPr lang="ja-JP" altLang="en-US" sz="1800" dirty="0">
                <a:latin typeface="HG丸ｺﾞｼｯｸM-PRO" panose="020F0600000000000000" pitchFamily="50" charset="-128"/>
                <a:ea typeface="HG丸ｺﾞｼｯｸM-PRO" panose="020F0600000000000000" pitchFamily="50" charset="-128"/>
              </a:rPr>
              <a:t>ため</a:t>
            </a:r>
            <a:r>
              <a:rPr lang="ja-JP" altLang="en-US" sz="1800" dirty="0" smtClean="0">
                <a:latin typeface="HG丸ｺﾞｼｯｸM-PRO" panose="020F0600000000000000" pitchFamily="50" charset="-128"/>
                <a:ea typeface="HG丸ｺﾞｼｯｸM-PRO" panose="020F0600000000000000" pitchFamily="50" charset="-128"/>
              </a:rPr>
              <a:t>、他の優先課題を先に解</a:t>
            </a:r>
            <a:r>
              <a:rPr lang="en-US" altLang="ja-JP" sz="1800" dirty="0" smtClean="0">
                <a:latin typeface="HG丸ｺﾞｼｯｸM-PRO" panose="020F0600000000000000" pitchFamily="50" charset="-128"/>
                <a:ea typeface="HG丸ｺﾞｼｯｸM-PRO" panose="020F0600000000000000" pitchFamily="50" charset="-128"/>
              </a:rPr>
              <a:t/>
            </a:r>
            <a:br>
              <a:rPr lang="en-US" altLang="ja-JP" sz="1800" dirty="0" smtClean="0">
                <a:latin typeface="HG丸ｺﾞｼｯｸM-PRO" panose="020F0600000000000000" pitchFamily="50" charset="-128"/>
                <a:ea typeface="HG丸ｺﾞｼｯｸM-PRO" panose="020F0600000000000000" pitchFamily="50" charset="-128"/>
              </a:rPr>
            </a:br>
            <a:r>
              <a:rPr lang="ja-JP" altLang="en-US" sz="1800" dirty="0">
                <a:latin typeface="HG丸ｺﾞｼｯｸM-PRO" panose="020F0600000000000000" pitchFamily="50" charset="-128"/>
                <a:ea typeface="HG丸ｺﾞｼｯｸM-PRO" panose="020F0600000000000000" pitchFamily="50" charset="-128"/>
              </a:rPr>
              <a:t>　</a:t>
            </a:r>
            <a:r>
              <a:rPr lang="ja-JP" altLang="en-US" sz="1800" dirty="0" smtClean="0">
                <a:latin typeface="HG丸ｺﾞｼｯｸM-PRO" panose="020F0600000000000000" pitchFamily="50" charset="-128"/>
                <a:ea typeface="HG丸ｺﾞｼｯｸM-PRO" panose="020F0600000000000000" pitchFamily="50" charset="-128"/>
              </a:rPr>
              <a:t>　　決すべきだが、対象者が多いことを考慮して予防的に対応するという判断もあり得る</a:t>
            </a:r>
            <a:r>
              <a:rPr lang="en-US" altLang="ja-JP" sz="1800" dirty="0" smtClean="0">
                <a:latin typeface="HG丸ｺﾞｼｯｸM-PRO" panose="020F0600000000000000" pitchFamily="50" charset="-128"/>
                <a:ea typeface="HG丸ｺﾞｼｯｸM-PRO" panose="020F0600000000000000" pitchFamily="50" charset="-128"/>
              </a:rPr>
              <a:t/>
            </a:r>
            <a:br>
              <a:rPr lang="en-US" altLang="ja-JP" sz="1800" dirty="0" smtClean="0">
                <a:latin typeface="HG丸ｺﾞｼｯｸM-PRO" panose="020F0600000000000000" pitchFamily="50" charset="-128"/>
                <a:ea typeface="HG丸ｺﾞｼｯｸM-PRO" panose="020F0600000000000000" pitchFamily="50" charset="-128"/>
              </a:rPr>
            </a:br>
            <a:r>
              <a:rPr lang="ja-JP" altLang="en-US" sz="1800" dirty="0" smtClean="0"/>
              <a:t>　　</a:t>
            </a:r>
            <a:r>
              <a:rPr lang="ja-JP" altLang="en-US" sz="1800" b="1" dirty="0" smtClean="0"/>
              <a:t>Ｄ（対象者が少なく重要度も低い課題</a:t>
            </a:r>
            <a:r>
              <a:rPr lang="ja-JP" altLang="en-US" sz="1800" dirty="0" smtClean="0"/>
              <a:t>）：</a:t>
            </a:r>
            <a:r>
              <a:rPr lang="ja-JP" altLang="en-US" sz="1800" dirty="0" smtClean="0">
                <a:latin typeface="HG丸ｺﾞｼｯｸM-PRO" panose="020F0600000000000000" pitchFamily="50" charset="-128"/>
                <a:ea typeface="HG丸ｺﾞｼｯｸM-PRO" panose="020F0600000000000000" pitchFamily="50" charset="-128"/>
              </a:rPr>
              <a:t>優先度は低いが、課題の規模が小さいうちに解決策</a:t>
            </a:r>
            <a:r>
              <a:rPr lang="en-US" altLang="ja-JP" sz="1800" dirty="0" smtClean="0">
                <a:latin typeface="HG丸ｺﾞｼｯｸM-PRO" panose="020F0600000000000000" pitchFamily="50" charset="-128"/>
                <a:ea typeface="HG丸ｺﾞｼｯｸM-PRO" panose="020F0600000000000000" pitchFamily="50" charset="-128"/>
              </a:rPr>
              <a:t/>
            </a:r>
            <a:br>
              <a:rPr lang="en-US" altLang="ja-JP" sz="1800" dirty="0" smtClean="0">
                <a:latin typeface="HG丸ｺﾞｼｯｸM-PRO" panose="020F0600000000000000" pitchFamily="50" charset="-128"/>
                <a:ea typeface="HG丸ｺﾞｼｯｸM-PRO" panose="020F0600000000000000" pitchFamily="50" charset="-128"/>
              </a:rPr>
            </a:br>
            <a:r>
              <a:rPr lang="ja-JP" altLang="en-US" sz="1800" dirty="0">
                <a:latin typeface="HG丸ｺﾞｼｯｸM-PRO" panose="020F0600000000000000" pitchFamily="50" charset="-128"/>
                <a:ea typeface="HG丸ｺﾞｼｯｸM-PRO" panose="020F0600000000000000" pitchFamily="50" charset="-128"/>
              </a:rPr>
              <a:t>　</a:t>
            </a:r>
            <a:r>
              <a:rPr lang="ja-JP" altLang="en-US" sz="1800" dirty="0" smtClean="0">
                <a:latin typeface="HG丸ｺﾞｼｯｸM-PRO" panose="020F0600000000000000" pitchFamily="50" charset="-128"/>
                <a:ea typeface="HG丸ｺﾞｼｯｸM-PRO" panose="020F0600000000000000" pitchFamily="50" charset="-128"/>
              </a:rPr>
              <a:t>　　を見つけることで、個人や地域のダメージを最小限にくい止めることができる課題</a:t>
            </a:r>
            <a:endParaRPr kumimoji="1" lang="ja-JP" altLang="en-US" sz="1800" dirty="0">
              <a:latin typeface="HG丸ｺﾞｼｯｸM-PRO" panose="020F0600000000000000" pitchFamily="50" charset="-128"/>
              <a:ea typeface="HG丸ｺﾞｼｯｸM-PRO" panose="020F0600000000000000" pitchFamily="50" charset="-128"/>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95916139"/>
              </p:ext>
            </p:extLst>
          </p:nvPr>
        </p:nvGraphicFramePr>
        <p:xfrm>
          <a:off x="2051720" y="3645024"/>
          <a:ext cx="5400600" cy="2448272"/>
        </p:xfrm>
        <a:graphic>
          <a:graphicData uri="http://schemas.openxmlformats.org/drawingml/2006/table">
            <a:tbl>
              <a:tblPr firstRow="1" bandRow="1">
                <a:tableStyleId>{5C22544A-7EE6-4342-B048-85BDC9FD1C3A}</a:tableStyleId>
              </a:tblPr>
              <a:tblGrid>
                <a:gridCol w="5400600"/>
              </a:tblGrid>
              <a:tr h="2448272">
                <a:tc>
                  <a:txBody>
                    <a:bodyPr/>
                    <a:lstStyle/>
                    <a:p>
                      <a:endParaRPr kumimoji="1" lang="ja-JP" altLang="en-US" dirty="0"/>
                    </a:p>
                  </a:txBody>
                  <a:tcPr/>
                </a:tc>
              </a:tr>
            </a:tbl>
          </a:graphicData>
        </a:graphic>
      </p:graphicFrame>
      <p:sp>
        <p:nvSpPr>
          <p:cNvPr id="4" name="タイトル 1"/>
          <p:cNvSpPr txBox="1">
            <a:spLocks/>
          </p:cNvSpPr>
          <p:nvPr/>
        </p:nvSpPr>
        <p:spPr>
          <a:xfrm>
            <a:off x="457200" y="-33018"/>
            <a:ext cx="82296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smtClean="0"/>
              <a:t>演習</a:t>
            </a:r>
            <a:r>
              <a:rPr lang="en-US" altLang="ja-JP" sz="3200" dirty="0" smtClean="0"/>
              <a:t>Ⅴ</a:t>
            </a:r>
            <a:r>
              <a:rPr lang="ja-JP" altLang="en-US" sz="3200" dirty="0" smtClean="0"/>
              <a:t>の解説</a:t>
            </a:r>
            <a:endParaRPr lang="ja-JP" altLang="en-US" sz="3200" dirty="0"/>
          </a:p>
        </p:txBody>
      </p:sp>
      <p:sp>
        <p:nvSpPr>
          <p:cNvPr id="6" name="正方形/長方形 5"/>
          <p:cNvSpPr/>
          <p:nvPr/>
        </p:nvSpPr>
        <p:spPr>
          <a:xfrm>
            <a:off x="2051720" y="6388631"/>
            <a:ext cx="5400600"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（低）　　　　　　　　　　　重要度　　　　　　　　　　　　（高）</a:t>
            </a:r>
            <a:endParaRPr kumimoji="1" lang="ja-JP" altLang="en-US" b="1" dirty="0">
              <a:solidFill>
                <a:schemeClr val="tx1"/>
              </a:solidFill>
            </a:endParaRPr>
          </a:p>
        </p:txBody>
      </p:sp>
      <p:cxnSp>
        <p:nvCxnSpPr>
          <p:cNvPr id="8" name="直線矢印コネクタ 7"/>
          <p:cNvCxnSpPr/>
          <p:nvPr/>
        </p:nvCxnSpPr>
        <p:spPr>
          <a:xfrm>
            <a:off x="2051720" y="6244615"/>
            <a:ext cx="5400600"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0" name="直線矢印コネクタ 9"/>
          <p:cNvCxnSpPr/>
          <p:nvPr/>
        </p:nvCxnSpPr>
        <p:spPr>
          <a:xfrm flipV="1">
            <a:off x="1871700" y="3717032"/>
            <a:ext cx="0" cy="237626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2" name="正方形/長方形 11"/>
          <p:cNvSpPr/>
          <p:nvPr/>
        </p:nvSpPr>
        <p:spPr>
          <a:xfrm>
            <a:off x="1259632" y="3717031"/>
            <a:ext cx="432048" cy="25275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smtClean="0">
                <a:solidFill>
                  <a:schemeClr val="tx1"/>
                </a:solidFill>
              </a:rPr>
              <a:t>（</a:t>
            </a:r>
            <a:r>
              <a:rPr lang="ja-JP" altLang="en-US" b="1" dirty="0" smtClean="0">
                <a:solidFill>
                  <a:schemeClr val="tx1"/>
                </a:solidFill>
              </a:rPr>
              <a:t>多）　　</a:t>
            </a:r>
            <a:r>
              <a:rPr kumimoji="1" lang="ja-JP" altLang="en-US" b="1" dirty="0" smtClean="0">
                <a:solidFill>
                  <a:schemeClr val="tx1"/>
                </a:solidFill>
              </a:rPr>
              <a:t>対象者数　　（少）　</a:t>
            </a:r>
            <a:endParaRPr kumimoji="1" lang="ja-JP" altLang="en-US" b="1" dirty="0">
              <a:solidFill>
                <a:schemeClr val="tx1"/>
              </a:solidFill>
            </a:endParaRPr>
          </a:p>
        </p:txBody>
      </p:sp>
      <p:sp>
        <p:nvSpPr>
          <p:cNvPr id="14" name="円/楕円 13"/>
          <p:cNvSpPr/>
          <p:nvPr/>
        </p:nvSpPr>
        <p:spPr>
          <a:xfrm>
            <a:off x="5652120" y="3768395"/>
            <a:ext cx="1512168" cy="75393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2000" b="1" dirty="0" smtClean="0"/>
              <a:t>Ａ</a:t>
            </a:r>
            <a:endParaRPr kumimoji="1" lang="ja-JP" altLang="en-US" sz="2000" b="1" dirty="0"/>
          </a:p>
        </p:txBody>
      </p:sp>
      <p:sp>
        <p:nvSpPr>
          <p:cNvPr id="15" name="円/楕円 14"/>
          <p:cNvSpPr/>
          <p:nvPr/>
        </p:nvSpPr>
        <p:spPr>
          <a:xfrm>
            <a:off x="5679887" y="5099811"/>
            <a:ext cx="1512168" cy="75393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000" b="1" dirty="0"/>
              <a:t>Ｂ</a:t>
            </a:r>
            <a:endParaRPr kumimoji="1" lang="ja-JP" altLang="en-US" sz="2000" b="1" dirty="0"/>
          </a:p>
        </p:txBody>
      </p:sp>
      <p:sp>
        <p:nvSpPr>
          <p:cNvPr id="16" name="円/楕円 15"/>
          <p:cNvSpPr/>
          <p:nvPr/>
        </p:nvSpPr>
        <p:spPr>
          <a:xfrm>
            <a:off x="2411760" y="3768395"/>
            <a:ext cx="1512168" cy="75393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000" b="1" dirty="0"/>
              <a:t>Ｃ</a:t>
            </a:r>
            <a:endParaRPr kumimoji="1" lang="ja-JP" altLang="en-US" sz="2000" b="1" dirty="0"/>
          </a:p>
        </p:txBody>
      </p:sp>
      <p:sp>
        <p:nvSpPr>
          <p:cNvPr id="17" name="円/楕円 16"/>
          <p:cNvSpPr/>
          <p:nvPr/>
        </p:nvSpPr>
        <p:spPr>
          <a:xfrm>
            <a:off x="2411760" y="5120345"/>
            <a:ext cx="1512168" cy="75393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000" b="1" dirty="0"/>
              <a:t>Ｄ</a:t>
            </a:r>
            <a:endParaRPr kumimoji="1" lang="ja-JP" altLang="en-US" sz="2000" b="1" dirty="0"/>
          </a:p>
        </p:txBody>
      </p:sp>
      <p:sp>
        <p:nvSpPr>
          <p:cNvPr id="3" name="スライド番号プレースホルダー 2"/>
          <p:cNvSpPr>
            <a:spLocks noGrp="1"/>
          </p:cNvSpPr>
          <p:nvPr>
            <p:ph type="sldNum" sz="quarter" idx="12"/>
          </p:nvPr>
        </p:nvSpPr>
        <p:spPr>
          <a:xfrm>
            <a:off x="6804248" y="6374320"/>
            <a:ext cx="2133600" cy="365125"/>
          </a:xfrm>
        </p:spPr>
        <p:txBody>
          <a:bodyPr/>
          <a:lstStyle/>
          <a:p>
            <a:fld id="{375A2D66-5E55-4595-860B-FB61B503EA08}" type="slidenum">
              <a:rPr kumimoji="1" lang="ja-JP" altLang="en-US" smtClean="0"/>
              <a:pPr/>
              <a:t>48</a:t>
            </a:fld>
            <a:endParaRPr kumimoji="1" lang="ja-JP" altLang="en-US" dirty="0"/>
          </a:p>
        </p:txBody>
      </p:sp>
    </p:spTree>
    <p:extLst>
      <p:ext uri="{BB962C8B-B14F-4D97-AF65-F5344CB8AC3E}">
        <p14:creationId xmlns:p14="http://schemas.microsoft.com/office/powerpoint/2010/main" val="14842735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p:cNvSpPr>
            <a:spLocks noGrp="1"/>
          </p:cNvSpPr>
          <p:nvPr>
            <p:ph idx="1"/>
          </p:nvPr>
        </p:nvSpPr>
        <p:spPr>
          <a:xfrm>
            <a:off x="251520" y="548680"/>
            <a:ext cx="8640960" cy="6048672"/>
          </a:xfrm>
        </p:spPr>
        <p:txBody>
          <a:bodyPr>
            <a:normAutofit lnSpcReduction="10000"/>
          </a:bodyPr>
          <a:lstStyle/>
          <a:p>
            <a:pPr marL="0" indent="0">
              <a:buNone/>
            </a:pPr>
            <a:r>
              <a:rPr kumimoji="1" lang="en-US" altLang="ja-JP" dirty="0" smtClean="0"/>
              <a:t>【</a:t>
            </a:r>
            <a:r>
              <a:rPr lang="ja-JP" altLang="en-US" dirty="0" smtClean="0"/>
              <a:t>市町村</a:t>
            </a:r>
            <a:r>
              <a:rPr lang="ja-JP" altLang="en-US" dirty="0"/>
              <a:t>へ</a:t>
            </a:r>
            <a:r>
              <a:rPr lang="ja-JP" altLang="en-US" dirty="0" smtClean="0"/>
              <a:t>の提言例</a:t>
            </a:r>
            <a:r>
              <a:rPr lang="en-US" altLang="ja-JP" dirty="0" smtClean="0"/>
              <a:t>】</a:t>
            </a:r>
          </a:p>
          <a:p>
            <a:pPr marL="0" indent="0">
              <a:buNone/>
            </a:pPr>
            <a:r>
              <a:rPr kumimoji="1" lang="ja-JP" altLang="en-US" sz="2800" dirty="0" smtClean="0"/>
              <a:t>　・買い物資源の不足に関する対応について</a:t>
            </a:r>
            <a:endParaRPr kumimoji="1" lang="en-US" altLang="ja-JP" sz="2800" dirty="0" smtClean="0"/>
          </a:p>
          <a:p>
            <a:pPr marL="0" indent="0">
              <a:buNone/>
            </a:pPr>
            <a:r>
              <a:rPr lang="ja-JP" altLang="en-US" sz="2800" dirty="0"/>
              <a:t>　</a:t>
            </a:r>
            <a:r>
              <a:rPr lang="ja-JP" altLang="en-US" sz="2800" dirty="0" smtClean="0"/>
              <a:t>・医療介護の専門職が情報を共有しやすい環境の整備</a:t>
            </a:r>
            <a:endParaRPr lang="en-US" altLang="ja-JP" sz="2800" dirty="0" smtClean="0"/>
          </a:p>
          <a:p>
            <a:pPr marL="0" indent="0">
              <a:buNone/>
            </a:pPr>
            <a:r>
              <a:rPr kumimoji="1" lang="ja-JP" altLang="en-US" sz="2800" dirty="0"/>
              <a:t>　</a:t>
            </a:r>
            <a:r>
              <a:rPr kumimoji="1" lang="ja-JP" altLang="en-US" sz="2800" dirty="0" smtClean="0"/>
              <a:t>・障害福祉施策との連携強化</a:t>
            </a:r>
            <a:endParaRPr kumimoji="1" lang="en-US" altLang="ja-JP" sz="2800" dirty="0" smtClean="0"/>
          </a:p>
          <a:p>
            <a:pPr marL="0" indent="0">
              <a:buNone/>
            </a:pPr>
            <a:r>
              <a:rPr lang="ja-JP" altLang="en-US" sz="2800" dirty="0"/>
              <a:t>　</a:t>
            </a:r>
            <a:r>
              <a:rPr lang="ja-JP" altLang="en-US" sz="2800" dirty="0" smtClean="0"/>
              <a:t>・ボランティアや高齢者・障害者等の居場所づくりなど</a:t>
            </a:r>
            <a:endParaRPr lang="en-US" altLang="ja-JP" sz="2800" dirty="0" smtClean="0"/>
          </a:p>
          <a:p>
            <a:pPr marL="0" indent="0">
              <a:buNone/>
            </a:pPr>
            <a:r>
              <a:rPr lang="ja-JP" altLang="en-US" sz="2800" dirty="0"/>
              <a:t>　</a:t>
            </a:r>
            <a:r>
              <a:rPr lang="ja-JP" altLang="en-US" sz="2800" dirty="0" smtClean="0"/>
              <a:t>　インフォーマルサービスの資源開発に向けた取組</a:t>
            </a:r>
            <a:endParaRPr lang="en-US" altLang="ja-JP" sz="2800" dirty="0" smtClean="0"/>
          </a:p>
          <a:p>
            <a:pPr marL="0" indent="0">
              <a:buNone/>
            </a:pPr>
            <a:r>
              <a:rPr kumimoji="1" lang="ja-JP" altLang="en-US" sz="2800" dirty="0"/>
              <a:t>　</a:t>
            </a:r>
            <a:r>
              <a:rPr kumimoji="1" lang="ja-JP" altLang="en-US" sz="2800" dirty="0" smtClean="0"/>
              <a:t>・介護関係者の資質向上に向けた研修の充実</a:t>
            </a:r>
            <a:endParaRPr kumimoji="1" lang="en-US" altLang="ja-JP" sz="2800" dirty="0" smtClean="0"/>
          </a:p>
          <a:p>
            <a:pPr marL="0" indent="0">
              <a:buNone/>
            </a:pPr>
            <a:r>
              <a:rPr lang="ja-JP" altLang="en-US" sz="2800" dirty="0"/>
              <a:t>　</a:t>
            </a:r>
            <a:r>
              <a:rPr lang="ja-JP" altLang="en-US" sz="2800" dirty="0" smtClean="0"/>
              <a:t>・地域アセスメント（地域診断）の体制強化</a:t>
            </a:r>
            <a:endParaRPr lang="en-US" altLang="ja-JP" sz="2800" dirty="0" smtClean="0"/>
          </a:p>
          <a:p>
            <a:pPr marL="0" indent="0">
              <a:buNone/>
            </a:pPr>
            <a:r>
              <a:rPr lang="ja-JP" altLang="en-US" sz="2800" dirty="0"/>
              <a:t>　</a:t>
            </a:r>
            <a:r>
              <a:rPr lang="ja-JP" altLang="en-US" sz="2800" dirty="0" smtClean="0"/>
              <a:t>・地域包括支援センター間の情報交換の場づくり　など</a:t>
            </a:r>
            <a:endParaRPr lang="en-US" altLang="ja-JP" sz="2800" dirty="0" smtClean="0">
              <a:solidFill>
                <a:srgbClr val="FF0000"/>
              </a:solidFill>
            </a:endParaRPr>
          </a:p>
          <a:p>
            <a:pPr marL="0" indent="0">
              <a:buNone/>
            </a:pPr>
            <a:endParaRPr lang="en-US" altLang="ja-JP" sz="2800" dirty="0" smtClean="0">
              <a:solidFill>
                <a:srgbClr val="FF0000"/>
              </a:solidFill>
            </a:endParaRPr>
          </a:p>
          <a:p>
            <a:pPr marL="0" indent="0">
              <a:buNone/>
            </a:pPr>
            <a:r>
              <a:rPr lang="ja-JP" altLang="en-US" sz="2800" dirty="0" smtClean="0">
                <a:solidFill>
                  <a:srgbClr val="FF0000"/>
                </a:solidFill>
              </a:rPr>
              <a:t>以上のように、地域包括支援センターだけでは解決できない課題について市町村に提言し、共に解決していく</a:t>
            </a:r>
            <a:endParaRPr kumimoji="1" lang="en-US" altLang="ja-JP" sz="2800" dirty="0">
              <a:solidFill>
                <a:srgbClr val="FF0000"/>
              </a:solidFill>
            </a:endParaRPr>
          </a:p>
        </p:txBody>
      </p:sp>
      <p:sp>
        <p:nvSpPr>
          <p:cNvPr id="5" name="スライド番号プレースホルダー 4"/>
          <p:cNvSpPr>
            <a:spLocks noGrp="1"/>
          </p:cNvSpPr>
          <p:nvPr>
            <p:ph type="sldNum" sz="quarter" idx="12"/>
          </p:nvPr>
        </p:nvSpPr>
        <p:spPr/>
        <p:txBody>
          <a:bodyPr/>
          <a:lstStyle/>
          <a:p>
            <a:fld id="{375A2D66-5E55-4595-860B-FB61B503EA08}" type="slidenum">
              <a:rPr kumimoji="1" lang="ja-JP" altLang="en-US" smtClean="0"/>
              <a:pPr/>
              <a:t>49</a:t>
            </a:fld>
            <a:endParaRPr kumimoji="1" lang="ja-JP" altLang="en-US"/>
          </a:p>
        </p:txBody>
      </p:sp>
    </p:spTree>
    <p:extLst>
      <p:ext uri="{BB962C8B-B14F-4D97-AF65-F5344CB8AC3E}">
        <p14:creationId xmlns:p14="http://schemas.microsoft.com/office/powerpoint/2010/main" val="1045524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4" y="0"/>
            <a:ext cx="9143906" cy="1143000"/>
          </a:xfrm>
        </p:spPr>
        <p:txBody>
          <a:bodyPr>
            <a:normAutofit/>
          </a:bodyPr>
          <a:lstStyle/>
          <a:p>
            <a:r>
              <a:rPr lang="ja-JP" altLang="en-US" dirty="0" smtClean="0"/>
              <a:t>　</a:t>
            </a:r>
            <a:r>
              <a:rPr lang="ja-JP" altLang="en-US" sz="3200" dirty="0" smtClean="0"/>
              <a:t>演習</a:t>
            </a:r>
            <a:r>
              <a:rPr lang="en-US" altLang="ja-JP" sz="3200" dirty="0"/>
              <a:t>Ⅱ</a:t>
            </a:r>
            <a:r>
              <a:rPr lang="ja-JP" altLang="en-US" dirty="0" smtClean="0"/>
              <a:t>　</a:t>
            </a:r>
            <a:r>
              <a:rPr lang="ja-JP" altLang="en-US" sz="3200" dirty="0" smtClean="0"/>
              <a:t>（１５</a:t>
            </a:r>
            <a:r>
              <a:rPr lang="en-US" altLang="ja-JP" sz="3200" dirty="0" smtClean="0"/>
              <a:t>:</a:t>
            </a:r>
            <a:r>
              <a:rPr lang="ja-JP" altLang="en-US" sz="3200" dirty="0" smtClean="0"/>
              <a:t>３０～１６：５０　</a:t>
            </a:r>
            <a:r>
              <a:rPr lang="ja-JP" altLang="en-US" sz="3200" u="sng" dirty="0"/>
              <a:t>８０</a:t>
            </a:r>
            <a:r>
              <a:rPr lang="ja-JP" altLang="en-US" sz="3200" u="sng" dirty="0" smtClean="0"/>
              <a:t>分</a:t>
            </a:r>
            <a:r>
              <a:rPr lang="ja-JP" altLang="en-US" sz="3200" dirty="0"/>
              <a:t>）</a:t>
            </a:r>
            <a:endParaRPr kumimoji="1" lang="ja-JP" altLang="en-US" sz="3200" dirty="0">
              <a:latin typeface="+mn-ea"/>
              <a:ea typeface="+mn-ea"/>
            </a:endParaRPr>
          </a:p>
        </p:txBody>
      </p:sp>
      <p:sp>
        <p:nvSpPr>
          <p:cNvPr id="4" name="コンテンツ プレースホルダー 3"/>
          <p:cNvSpPr>
            <a:spLocks noGrp="1"/>
          </p:cNvSpPr>
          <p:nvPr>
            <p:ph idx="1"/>
          </p:nvPr>
        </p:nvSpPr>
        <p:spPr>
          <a:xfrm>
            <a:off x="251520" y="1124744"/>
            <a:ext cx="8640960" cy="5544616"/>
          </a:xfrm>
        </p:spPr>
        <p:txBody>
          <a:bodyPr>
            <a:normAutofit lnSpcReduction="10000"/>
          </a:bodyPr>
          <a:lstStyle/>
          <a:p>
            <a:pPr marL="0" indent="0">
              <a:buNone/>
            </a:pPr>
            <a:r>
              <a:rPr lang="en-US" altLang="ja-JP" sz="2700" dirty="0" smtClean="0">
                <a:latin typeface="+mn-ea"/>
              </a:rPr>
              <a:t>【</a:t>
            </a:r>
            <a:r>
              <a:rPr lang="ja-JP" altLang="en-US" sz="2700" dirty="0" smtClean="0">
                <a:latin typeface="+mn-ea"/>
              </a:rPr>
              <a:t>演習前に</a:t>
            </a:r>
            <a:r>
              <a:rPr lang="en-US" altLang="ja-JP" sz="2700" dirty="0" smtClean="0">
                <a:latin typeface="+mn-ea"/>
              </a:rPr>
              <a:t>】</a:t>
            </a:r>
          </a:p>
          <a:p>
            <a:pPr marL="0" indent="0">
              <a:buNone/>
            </a:pPr>
            <a:r>
              <a:rPr lang="ja-JP" altLang="en-US" sz="2700" dirty="0">
                <a:latin typeface="+mn-ea"/>
              </a:rPr>
              <a:t>　</a:t>
            </a:r>
            <a:r>
              <a:rPr lang="ja-JP" altLang="en-US" sz="2700" dirty="0" smtClean="0">
                <a:latin typeface="+mn-ea"/>
              </a:rPr>
              <a:t>・役割分担（司会・書記・発表者）を決めてください。</a:t>
            </a:r>
            <a:endParaRPr kumimoji="1" lang="en-US" altLang="ja-JP" sz="2700" dirty="0" smtClean="0">
              <a:latin typeface="+mn-ea"/>
            </a:endParaRPr>
          </a:p>
          <a:p>
            <a:pPr marL="0" indent="0">
              <a:buNone/>
            </a:pPr>
            <a:r>
              <a:rPr lang="ja-JP" altLang="en-US" sz="2700" dirty="0" smtClean="0">
                <a:latin typeface="+mn-ea"/>
              </a:rPr>
              <a:t>　・ホワイトボードを</a:t>
            </a:r>
            <a:r>
              <a:rPr lang="ja-JP" altLang="en-US" sz="2700" dirty="0">
                <a:latin typeface="+mn-ea"/>
              </a:rPr>
              <a:t>活用し</a:t>
            </a:r>
            <a:r>
              <a:rPr lang="ja-JP" altLang="en-US" sz="2700" dirty="0" smtClean="0">
                <a:latin typeface="+mn-ea"/>
              </a:rPr>
              <a:t>、以下の内容を所定の時間内で</a:t>
            </a:r>
            <a:endParaRPr lang="en-US" altLang="ja-JP" sz="2700" dirty="0" smtClean="0">
              <a:latin typeface="+mn-ea"/>
            </a:endParaRPr>
          </a:p>
          <a:p>
            <a:pPr marL="0" indent="0">
              <a:buNone/>
            </a:pPr>
            <a:r>
              <a:rPr lang="ja-JP" altLang="en-US" sz="2700" dirty="0">
                <a:latin typeface="+mn-ea"/>
              </a:rPr>
              <a:t>　</a:t>
            </a:r>
            <a:r>
              <a:rPr lang="ja-JP" altLang="en-US" sz="2700" dirty="0" smtClean="0">
                <a:latin typeface="+mn-ea"/>
              </a:rPr>
              <a:t>　話し合ってください。</a:t>
            </a:r>
            <a:endParaRPr lang="en-US" altLang="ja-JP" sz="2700" dirty="0" smtClean="0">
              <a:latin typeface="+mn-ea"/>
            </a:endParaRPr>
          </a:p>
          <a:p>
            <a:pPr marL="0" indent="0">
              <a:buNone/>
            </a:pPr>
            <a:endParaRPr lang="en-US" altLang="ja-JP" sz="2700" dirty="0" smtClean="0">
              <a:latin typeface="+mn-ea"/>
            </a:endParaRPr>
          </a:p>
          <a:p>
            <a:pPr marL="0" indent="0">
              <a:buNone/>
            </a:pPr>
            <a:r>
              <a:rPr lang="en-US" altLang="ja-JP" sz="2700" dirty="0" smtClean="0">
                <a:latin typeface="+mn-ea"/>
              </a:rPr>
              <a:t>【</a:t>
            </a:r>
            <a:r>
              <a:rPr lang="ja-JP" altLang="en-US" sz="2700" dirty="0" smtClean="0">
                <a:latin typeface="+mn-ea"/>
              </a:rPr>
              <a:t>検討事項</a:t>
            </a:r>
            <a:r>
              <a:rPr lang="en-US" altLang="ja-JP" sz="2700" dirty="0" smtClean="0">
                <a:latin typeface="+mn-ea"/>
              </a:rPr>
              <a:t>】</a:t>
            </a:r>
            <a:r>
              <a:rPr lang="ja-JP" altLang="en-US" sz="2700" dirty="0" smtClean="0">
                <a:latin typeface="+mn-ea"/>
              </a:rPr>
              <a:t>　</a:t>
            </a:r>
            <a:r>
              <a:rPr lang="en-US" altLang="ja-JP" sz="2700" dirty="0" smtClean="0">
                <a:latin typeface="+mn-ea"/>
              </a:rPr>
              <a:t>70</a:t>
            </a:r>
            <a:r>
              <a:rPr lang="ja-JP" altLang="en-US" sz="2700" dirty="0" smtClean="0">
                <a:latin typeface="+mn-ea"/>
              </a:rPr>
              <a:t>分</a:t>
            </a:r>
            <a:endParaRPr kumimoji="1" lang="en-US" altLang="ja-JP" sz="2700" dirty="0" smtClean="0">
              <a:latin typeface="+mn-ea"/>
            </a:endParaRPr>
          </a:p>
          <a:p>
            <a:pPr>
              <a:buNone/>
            </a:pPr>
            <a:r>
              <a:rPr lang="ja-JP" altLang="en-US" sz="2700" dirty="0" smtClean="0">
                <a:latin typeface="+mn-ea"/>
              </a:rPr>
              <a:t>　１．不足</a:t>
            </a:r>
            <a:r>
              <a:rPr lang="ja-JP" altLang="en-US" sz="2700" dirty="0">
                <a:latin typeface="+mn-ea"/>
              </a:rPr>
              <a:t>している</a:t>
            </a:r>
            <a:r>
              <a:rPr lang="ja-JP" altLang="en-US" sz="2700" dirty="0" smtClean="0">
                <a:latin typeface="+mn-ea"/>
              </a:rPr>
              <a:t>情報と、それを誰から入手するか</a:t>
            </a:r>
            <a:r>
              <a:rPr lang="en-US" altLang="ja-JP" sz="2700" dirty="0" smtClean="0">
                <a:latin typeface="+mn-ea"/>
              </a:rPr>
              <a:t>《30</a:t>
            </a:r>
            <a:r>
              <a:rPr lang="ja-JP" altLang="en-US" sz="2700" dirty="0" smtClean="0">
                <a:latin typeface="+mn-ea"/>
              </a:rPr>
              <a:t>分</a:t>
            </a:r>
            <a:r>
              <a:rPr lang="en-US" altLang="ja-JP" sz="2700" dirty="0" smtClean="0">
                <a:latin typeface="+mn-ea"/>
              </a:rPr>
              <a:t>》</a:t>
            </a:r>
          </a:p>
          <a:p>
            <a:pPr>
              <a:buNone/>
            </a:pPr>
            <a:r>
              <a:rPr lang="ja-JP" altLang="en-US" sz="2700" dirty="0" smtClean="0">
                <a:latin typeface="+mn-ea"/>
              </a:rPr>
              <a:t>　２．なぜ地域ケア会議をするのか？</a:t>
            </a:r>
            <a:r>
              <a:rPr lang="en-US" altLang="ja-JP" sz="2700" dirty="0" smtClean="0">
                <a:latin typeface="+mn-ea"/>
              </a:rPr>
              <a:t>《40</a:t>
            </a:r>
            <a:r>
              <a:rPr lang="ja-JP" altLang="en-US" sz="2700" dirty="0" smtClean="0">
                <a:latin typeface="+mn-ea"/>
              </a:rPr>
              <a:t>分</a:t>
            </a:r>
            <a:r>
              <a:rPr lang="en-US" altLang="ja-JP" sz="2700" dirty="0" smtClean="0">
                <a:latin typeface="+mn-ea"/>
              </a:rPr>
              <a:t>》</a:t>
            </a:r>
          </a:p>
          <a:p>
            <a:pPr>
              <a:buNone/>
            </a:pPr>
            <a:endParaRPr lang="en-US" altLang="ja-JP" sz="2700" dirty="0">
              <a:latin typeface="+mn-ea"/>
            </a:endParaRPr>
          </a:p>
          <a:p>
            <a:pPr>
              <a:buNone/>
            </a:pPr>
            <a:r>
              <a:rPr kumimoji="1" lang="en-US" altLang="ja-JP" sz="2700" dirty="0" smtClean="0">
                <a:latin typeface="+mn-ea"/>
              </a:rPr>
              <a:t>【</a:t>
            </a:r>
            <a:r>
              <a:rPr kumimoji="1" lang="ja-JP" altLang="en-US" sz="2700" dirty="0" smtClean="0">
                <a:latin typeface="+mn-ea"/>
              </a:rPr>
              <a:t>発表</a:t>
            </a:r>
            <a:r>
              <a:rPr kumimoji="1" lang="en-US" altLang="ja-JP" sz="2700" dirty="0" smtClean="0">
                <a:latin typeface="+mn-ea"/>
              </a:rPr>
              <a:t>】</a:t>
            </a:r>
            <a:r>
              <a:rPr kumimoji="1" lang="ja-JP" altLang="en-US" sz="2700" dirty="0" smtClean="0">
                <a:latin typeface="+mn-ea"/>
              </a:rPr>
              <a:t>　</a:t>
            </a:r>
            <a:r>
              <a:rPr kumimoji="1" lang="en-US" altLang="ja-JP" sz="2700" dirty="0" smtClean="0">
                <a:latin typeface="+mn-ea"/>
              </a:rPr>
              <a:t>10</a:t>
            </a:r>
            <a:r>
              <a:rPr kumimoji="1" lang="ja-JP" altLang="en-US" sz="2700" dirty="0" smtClean="0">
                <a:latin typeface="+mn-ea"/>
              </a:rPr>
              <a:t>分</a:t>
            </a:r>
            <a:endParaRPr kumimoji="1" lang="en-US" altLang="ja-JP" sz="2700" dirty="0" smtClean="0">
              <a:latin typeface="+mn-ea"/>
            </a:endParaRPr>
          </a:p>
          <a:p>
            <a:pPr>
              <a:buNone/>
            </a:pPr>
            <a:r>
              <a:rPr kumimoji="1" lang="ja-JP" altLang="en-US" sz="2700" dirty="0" smtClean="0">
                <a:latin typeface="+mn-ea"/>
              </a:rPr>
              <a:t>　できるだけ多くのグループの検討内容を</a:t>
            </a:r>
            <a:r>
              <a:rPr lang="ja-JP" altLang="en-US" sz="2700" dirty="0" smtClean="0">
                <a:latin typeface="+mn-ea"/>
              </a:rPr>
              <a:t>共有するため</a:t>
            </a:r>
            <a:r>
              <a:rPr kumimoji="1" lang="ja-JP" altLang="en-US" sz="2700" dirty="0" smtClean="0">
                <a:latin typeface="+mn-ea"/>
              </a:rPr>
              <a:t>、</a:t>
            </a:r>
            <a:endParaRPr lang="en-US" altLang="ja-JP" sz="2700" dirty="0">
              <a:latin typeface="+mn-ea"/>
            </a:endParaRPr>
          </a:p>
          <a:p>
            <a:pPr>
              <a:buNone/>
            </a:pPr>
            <a:r>
              <a:rPr lang="ja-JP" altLang="en-US" sz="2700" dirty="0" smtClean="0">
                <a:latin typeface="+mn-ea"/>
              </a:rPr>
              <a:t>　要点をまとめて発表してください。</a:t>
            </a:r>
            <a:r>
              <a:rPr kumimoji="1" lang="ja-JP" altLang="en-US" sz="2700" dirty="0">
                <a:latin typeface="+mn-ea"/>
              </a:rPr>
              <a:t>　</a:t>
            </a:r>
            <a:endParaRPr kumimoji="1" lang="en-US" altLang="ja-JP" sz="2700" dirty="0" smtClean="0">
              <a:latin typeface="+mn-ea"/>
            </a:endParaRPr>
          </a:p>
        </p:txBody>
      </p:sp>
      <p:sp>
        <p:nvSpPr>
          <p:cNvPr id="3" name="スライド番号プレースホルダー 2"/>
          <p:cNvSpPr>
            <a:spLocks noGrp="1"/>
          </p:cNvSpPr>
          <p:nvPr>
            <p:ph type="sldNum" sz="quarter" idx="12"/>
          </p:nvPr>
        </p:nvSpPr>
        <p:spPr/>
        <p:txBody>
          <a:bodyPr/>
          <a:lstStyle/>
          <a:p>
            <a:fld id="{375A2D66-5E55-4595-860B-FB61B503EA08}" type="slidenum">
              <a:rPr kumimoji="1" lang="ja-JP" altLang="en-US" smtClean="0"/>
              <a:pPr/>
              <a:t>5</a:t>
            </a:fld>
            <a:endParaRPr kumimoji="1" lang="ja-JP" altLang="en-US"/>
          </a:p>
        </p:txBody>
      </p:sp>
    </p:spTree>
    <p:extLst>
      <p:ext uri="{BB962C8B-B14F-4D97-AF65-F5344CB8AC3E}">
        <p14:creationId xmlns:p14="http://schemas.microsoft.com/office/powerpoint/2010/main" val="18659575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0738"/>
            <a:ext cx="8229600" cy="1143000"/>
          </a:xfrm>
        </p:spPr>
        <p:txBody>
          <a:bodyPr>
            <a:normAutofit/>
          </a:bodyPr>
          <a:lstStyle/>
          <a:p>
            <a:r>
              <a:rPr lang="ja-JP" altLang="en-US" sz="3600" dirty="0" smtClean="0"/>
              <a:t>この事例</a:t>
            </a:r>
            <a:r>
              <a:rPr lang="ja-JP" altLang="en-US" sz="3600" dirty="0"/>
              <a:t>で</a:t>
            </a:r>
            <a:r>
              <a:rPr lang="ja-JP" altLang="en-US" sz="3600" dirty="0" smtClean="0"/>
              <a:t>のプラス要素（例）</a:t>
            </a:r>
            <a:endParaRPr kumimoji="1" lang="ja-JP" altLang="en-US" sz="3600" dirty="0"/>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kumimoji="1" lang="ja-JP" altLang="en-US" dirty="0" smtClean="0"/>
              <a:t>・ケアマネジャーから比較的早い段階で包括セン　</a:t>
            </a:r>
            <a:endParaRPr kumimoji="1" lang="en-US" altLang="ja-JP" dirty="0" smtClean="0"/>
          </a:p>
          <a:p>
            <a:pPr marL="0" indent="0">
              <a:buNone/>
            </a:pPr>
            <a:r>
              <a:rPr lang="ja-JP" altLang="en-US" dirty="0"/>
              <a:t>　</a:t>
            </a:r>
            <a:r>
              <a:rPr kumimoji="1" lang="ja-JP" altLang="en-US" dirty="0" smtClean="0"/>
              <a:t>ターに相談があった</a:t>
            </a:r>
          </a:p>
          <a:p>
            <a:pPr marL="0" indent="0">
              <a:buNone/>
            </a:pPr>
            <a:r>
              <a:rPr lang="ja-JP" altLang="en-US" sz="2600" dirty="0" smtClean="0"/>
              <a:t>　　⇒ケアマネジャーが相談しやすい環境と体制、信頼関係が</a:t>
            </a:r>
            <a:endParaRPr lang="en-US" altLang="ja-JP" sz="2600" dirty="0" smtClean="0"/>
          </a:p>
          <a:p>
            <a:pPr marL="0" indent="0">
              <a:buNone/>
            </a:pPr>
            <a:r>
              <a:rPr lang="ja-JP" altLang="en-US" sz="2600" dirty="0"/>
              <a:t>　</a:t>
            </a:r>
            <a:r>
              <a:rPr lang="ja-JP" altLang="en-US" sz="2600" dirty="0" smtClean="0"/>
              <a:t>　　あったから</a:t>
            </a:r>
          </a:p>
          <a:p>
            <a:pPr marL="0" indent="0">
              <a:buNone/>
            </a:pPr>
            <a:endParaRPr kumimoji="1" lang="ja-JP" altLang="en-US" sz="1800" dirty="0" smtClean="0"/>
          </a:p>
          <a:p>
            <a:pPr marL="0" indent="0">
              <a:buNone/>
            </a:pPr>
            <a:r>
              <a:rPr kumimoji="1" lang="ja-JP" altLang="en-US" dirty="0" smtClean="0"/>
              <a:t>・かかりつけ医からの</a:t>
            </a:r>
            <a:r>
              <a:rPr lang="ja-JP" altLang="en-US" dirty="0"/>
              <a:t>協力</a:t>
            </a:r>
            <a:r>
              <a:rPr lang="ja-JP" altLang="en-US" dirty="0" smtClean="0"/>
              <a:t>が得られた</a:t>
            </a:r>
            <a:endParaRPr kumimoji="1" lang="ja-JP" altLang="en-US" dirty="0" smtClean="0"/>
          </a:p>
          <a:p>
            <a:pPr marL="0" indent="0">
              <a:buNone/>
            </a:pPr>
            <a:r>
              <a:rPr lang="ja-JP" altLang="en-US" sz="2600" dirty="0" smtClean="0"/>
              <a:t>　　⇒在宅医療・介護に</a:t>
            </a:r>
            <a:r>
              <a:rPr lang="ja-JP" altLang="en-US" sz="2600" dirty="0"/>
              <a:t>理解</a:t>
            </a:r>
            <a:r>
              <a:rPr lang="ja-JP" altLang="en-US" sz="2600" dirty="0" smtClean="0"/>
              <a:t>のある医療機関があったから</a:t>
            </a:r>
            <a:endParaRPr lang="en-US" altLang="ja-JP" sz="2600" dirty="0" smtClean="0"/>
          </a:p>
          <a:p>
            <a:pPr marL="0" indent="0">
              <a:buNone/>
            </a:pPr>
            <a:endParaRPr lang="ja-JP" altLang="en-US" sz="2600" dirty="0"/>
          </a:p>
          <a:p>
            <a:pPr marL="0" indent="0">
              <a:buNone/>
            </a:pPr>
            <a:r>
              <a:rPr kumimoji="1" lang="ja-JP" altLang="en-US" dirty="0" smtClean="0"/>
              <a:t>・自治会や民生委員の協力が得られた</a:t>
            </a:r>
            <a:endParaRPr kumimoji="1" lang="en-US" altLang="ja-JP" dirty="0" smtClean="0"/>
          </a:p>
          <a:p>
            <a:pPr marL="0" indent="0">
              <a:buNone/>
            </a:pPr>
            <a:r>
              <a:rPr lang="ja-JP" altLang="en-US" sz="2400" dirty="0" smtClean="0"/>
              <a:t>　　⇒自治会長や民生委員が認知症サポーターだったから　　　など</a:t>
            </a:r>
            <a:endParaRPr kumimoji="1" lang="ja-JP" altLang="en-US" dirty="0"/>
          </a:p>
        </p:txBody>
      </p:sp>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50</a:t>
            </a:fld>
            <a:endParaRPr kumimoji="1" lang="ja-JP" altLang="en-US"/>
          </a:p>
        </p:txBody>
      </p:sp>
    </p:spTree>
    <p:extLst>
      <p:ext uri="{BB962C8B-B14F-4D97-AF65-F5344CB8AC3E}">
        <p14:creationId xmlns:p14="http://schemas.microsoft.com/office/powerpoint/2010/main" val="2462509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t>地域課題の抽出から地域課題の提出へ</a:t>
            </a:r>
            <a:br>
              <a:rPr kumimoji="1" lang="ja-JP" altLang="en-US" sz="3600" dirty="0" smtClean="0"/>
            </a:br>
            <a:r>
              <a:rPr lang="ja-JP" altLang="en-US" sz="3100" dirty="0" smtClean="0"/>
              <a:t>～行政への提言～</a:t>
            </a:r>
            <a:endParaRPr kumimoji="1" lang="ja-JP" altLang="en-US" sz="3100" dirty="0"/>
          </a:p>
        </p:txBody>
      </p:sp>
      <p:sp>
        <p:nvSpPr>
          <p:cNvPr id="3" name="コンテンツ プレースホルダー 2"/>
          <p:cNvSpPr>
            <a:spLocks noGrp="1"/>
          </p:cNvSpPr>
          <p:nvPr>
            <p:ph idx="1"/>
          </p:nvPr>
        </p:nvSpPr>
        <p:spPr>
          <a:xfrm>
            <a:off x="251520" y="1600200"/>
            <a:ext cx="8784976" cy="5141168"/>
          </a:xfrm>
        </p:spPr>
        <p:txBody>
          <a:bodyPr>
            <a:normAutofit lnSpcReduction="10000"/>
          </a:bodyPr>
          <a:lstStyle/>
          <a:p>
            <a:pPr marL="0" indent="0">
              <a:buNone/>
            </a:pPr>
            <a:r>
              <a:rPr kumimoji="1" lang="ja-JP" altLang="en-US" u="sng" dirty="0" smtClean="0">
                <a:solidFill>
                  <a:srgbClr val="FF0000"/>
                </a:solidFill>
              </a:rPr>
              <a:t>包括センターでやるべきことと、</a:t>
            </a:r>
            <a:r>
              <a:rPr lang="ja-JP" altLang="en-US" u="sng" dirty="0">
                <a:solidFill>
                  <a:srgbClr val="FF0000"/>
                </a:solidFill>
              </a:rPr>
              <a:t>市町村</a:t>
            </a:r>
            <a:r>
              <a:rPr kumimoji="1" lang="ja-JP" altLang="en-US" u="sng" dirty="0" smtClean="0">
                <a:solidFill>
                  <a:srgbClr val="FF0000"/>
                </a:solidFill>
              </a:rPr>
              <a:t>がやるべきことの整理が必要</a:t>
            </a:r>
          </a:p>
          <a:p>
            <a:pPr marL="0" indent="0">
              <a:buNone/>
            </a:pPr>
            <a:r>
              <a:rPr lang="ja-JP" altLang="en-US" dirty="0" smtClean="0"/>
              <a:t>　</a:t>
            </a:r>
            <a:r>
              <a:rPr lang="ja-JP" altLang="en-US" sz="2800" dirty="0" smtClean="0"/>
              <a:t>⇒行政に理解してもらい、政策へ転換していくためには、</a:t>
            </a:r>
            <a:endParaRPr lang="en-US" altLang="ja-JP" sz="2800" dirty="0" smtClean="0"/>
          </a:p>
          <a:p>
            <a:pPr marL="0" indent="0">
              <a:buNone/>
            </a:pPr>
            <a:r>
              <a:rPr lang="ja-JP" altLang="en-US" sz="2800" dirty="0"/>
              <a:t>　</a:t>
            </a:r>
            <a:r>
              <a:rPr lang="ja-JP" altLang="en-US" sz="2800" dirty="0" smtClean="0"/>
              <a:t>　　事例を集積・分析し、データとしてプレゼンテーション</a:t>
            </a:r>
            <a:endParaRPr lang="en-US" altLang="ja-JP" sz="2800" dirty="0" smtClean="0"/>
          </a:p>
          <a:p>
            <a:pPr marL="0" indent="0">
              <a:buNone/>
            </a:pPr>
            <a:r>
              <a:rPr lang="ja-JP" altLang="en-US" sz="2800" dirty="0"/>
              <a:t>　</a:t>
            </a:r>
            <a:r>
              <a:rPr lang="ja-JP" altLang="en-US" sz="2800" dirty="0" smtClean="0"/>
              <a:t>　　すること</a:t>
            </a:r>
            <a:r>
              <a:rPr lang="ja-JP" altLang="en-US" sz="2800" dirty="0"/>
              <a:t>も</a:t>
            </a:r>
            <a:r>
              <a:rPr lang="ja-JP" altLang="en-US" sz="2800" dirty="0" smtClean="0"/>
              <a:t>大切</a:t>
            </a:r>
            <a:endParaRPr kumimoji="1" lang="en-US" altLang="ja-JP" sz="2800" dirty="0"/>
          </a:p>
          <a:p>
            <a:pPr marL="0" indent="0">
              <a:buNone/>
            </a:pPr>
            <a:r>
              <a:rPr lang="ja-JP" altLang="en-US" sz="2800" dirty="0" smtClean="0"/>
              <a:t>　⇒プレゼンの場は、センター長会議、連絡会議、</a:t>
            </a:r>
            <a:r>
              <a:rPr kumimoji="1" lang="ja-JP" altLang="en-US" sz="2800" dirty="0" smtClean="0"/>
              <a:t>運営推</a:t>
            </a:r>
            <a:endParaRPr kumimoji="1" lang="en-US" altLang="ja-JP" sz="2800" dirty="0" smtClean="0"/>
          </a:p>
          <a:p>
            <a:pPr marL="0" indent="0">
              <a:buNone/>
            </a:pPr>
            <a:r>
              <a:rPr lang="ja-JP" altLang="en-US" sz="2800" dirty="0"/>
              <a:t>　</a:t>
            </a:r>
            <a:r>
              <a:rPr lang="ja-JP" altLang="en-US" sz="2800" dirty="0" smtClean="0"/>
              <a:t>　　</a:t>
            </a:r>
            <a:r>
              <a:rPr kumimoji="1" lang="ja-JP" altLang="en-US" sz="2800" dirty="0" smtClean="0"/>
              <a:t>進会議等の既存会議を活用するほか、</a:t>
            </a:r>
            <a:r>
              <a:rPr lang="ja-JP" altLang="en-US" sz="2800" dirty="0" smtClean="0"/>
              <a:t>所管部局の</a:t>
            </a:r>
            <a:endParaRPr lang="en-US" altLang="ja-JP" sz="2800" dirty="0" smtClean="0"/>
          </a:p>
          <a:p>
            <a:pPr marL="0" indent="0">
              <a:buNone/>
            </a:pPr>
            <a:r>
              <a:rPr lang="ja-JP" altLang="en-US" sz="2800" dirty="0"/>
              <a:t>　</a:t>
            </a:r>
            <a:r>
              <a:rPr lang="ja-JP" altLang="en-US" sz="2800" dirty="0" smtClean="0"/>
              <a:t>　　担当者と</a:t>
            </a:r>
            <a:r>
              <a:rPr lang="ja-JP" altLang="en-US" sz="2800" dirty="0"/>
              <a:t>直接</a:t>
            </a:r>
            <a:r>
              <a:rPr lang="ja-JP" altLang="en-US" sz="2800" dirty="0" smtClean="0"/>
              <a:t>面談の場を設ける方法もある</a:t>
            </a:r>
            <a:endParaRPr lang="en-US" altLang="ja-JP" sz="2800" dirty="0" smtClean="0"/>
          </a:p>
          <a:p>
            <a:pPr marL="0" indent="0">
              <a:buNone/>
            </a:pPr>
            <a:r>
              <a:rPr lang="en-US" altLang="ja-JP" sz="2800" dirty="0"/>
              <a:t> </a:t>
            </a:r>
            <a:r>
              <a:rPr lang="en-US" altLang="ja-JP" sz="2800" dirty="0" smtClean="0"/>
              <a:t>  </a:t>
            </a:r>
            <a:r>
              <a:rPr lang="ja-JP" altLang="en-US" sz="2800" dirty="0" smtClean="0"/>
              <a:t>⇒課題だけでなく、成功事例のプラスの要素を伝達し</a:t>
            </a:r>
            <a:endParaRPr lang="en-US" altLang="ja-JP" sz="2800" dirty="0" smtClean="0"/>
          </a:p>
          <a:p>
            <a:pPr marL="0" indent="0">
              <a:buNone/>
            </a:pPr>
            <a:r>
              <a:rPr kumimoji="1" lang="ja-JP" altLang="en-US" sz="2800" dirty="0"/>
              <a:t>　</a:t>
            </a:r>
            <a:r>
              <a:rPr kumimoji="1" lang="ja-JP" altLang="en-US" sz="2800" dirty="0" smtClean="0"/>
              <a:t>　　施策に活かしてもらう視点も重要</a:t>
            </a:r>
            <a:endParaRPr kumimoji="1" lang="ja-JP" altLang="en-US" sz="2800" dirty="0"/>
          </a:p>
        </p:txBody>
      </p:sp>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51</a:t>
            </a:fld>
            <a:endParaRPr kumimoji="1" lang="ja-JP" altLang="en-US"/>
          </a:p>
        </p:txBody>
      </p:sp>
    </p:spTree>
    <p:extLst>
      <p:ext uri="{BB962C8B-B14F-4D97-AF65-F5344CB8AC3E}">
        <p14:creationId xmlns:p14="http://schemas.microsoft.com/office/powerpoint/2010/main" val="5869788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0"/>
            <a:ext cx="9144000" cy="836712"/>
          </a:xfrm>
        </p:spPr>
        <p:txBody>
          <a:bodyPr>
            <a:normAutofit/>
          </a:bodyPr>
          <a:lstStyle/>
          <a:p>
            <a:r>
              <a:rPr lang="ja-JP" altLang="en-US" dirty="0" smtClean="0"/>
              <a:t>演習</a:t>
            </a:r>
            <a:r>
              <a:rPr lang="en-US" altLang="ja-JP" dirty="0"/>
              <a:t>Ⅵ</a:t>
            </a:r>
            <a:r>
              <a:rPr lang="ja-JP" altLang="en-US" dirty="0"/>
              <a:t>　</a:t>
            </a:r>
            <a:r>
              <a:rPr lang="ja-JP" altLang="en-US" sz="3200" dirty="0" smtClean="0"/>
              <a:t>（１５：４０～１６：１５　</a:t>
            </a:r>
            <a:r>
              <a:rPr lang="ja-JP" altLang="en-US" sz="3200" u="sng" dirty="0"/>
              <a:t>３５</a:t>
            </a:r>
            <a:r>
              <a:rPr lang="ja-JP" altLang="en-US" sz="3200" u="sng" dirty="0" smtClean="0"/>
              <a:t>分</a:t>
            </a:r>
            <a:r>
              <a:rPr lang="ja-JP" altLang="en-US" sz="3200" dirty="0" smtClean="0"/>
              <a:t>）</a:t>
            </a:r>
            <a:endParaRPr kumimoji="1" lang="ja-JP" altLang="en-US" sz="3200" dirty="0"/>
          </a:p>
        </p:txBody>
      </p:sp>
      <p:sp>
        <p:nvSpPr>
          <p:cNvPr id="3" name="コンテンツ プレースホルダー 2"/>
          <p:cNvSpPr txBox="1">
            <a:spLocks/>
          </p:cNvSpPr>
          <p:nvPr/>
        </p:nvSpPr>
        <p:spPr>
          <a:xfrm>
            <a:off x="395536" y="1196752"/>
            <a:ext cx="8301608" cy="5318051"/>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3600" dirty="0" smtClean="0">
                <a:solidFill>
                  <a:schemeClr val="tx1"/>
                </a:solidFill>
              </a:rPr>
              <a:t>研修の振り返りと全体総括</a:t>
            </a:r>
          </a:p>
          <a:p>
            <a:endParaRPr lang="ja-JP" altLang="en-US" sz="2400" dirty="0" smtClean="0">
              <a:solidFill>
                <a:schemeClr val="tx1"/>
              </a:solidFill>
            </a:endParaRPr>
          </a:p>
          <a:p>
            <a:pPr algn="l"/>
            <a:r>
              <a:rPr lang="ja-JP" altLang="en-US" dirty="0" smtClean="0">
                <a:solidFill>
                  <a:schemeClr val="tx1"/>
                </a:solidFill>
              </a:rPr>
              <a:t>　</a:t>
            </a:r>
            <a:r>
              <a:rPr lang="ja-JP" altLang="en-US" sz="2800" dirty="0" smtClean="0">
                <a:solidFill>
                  <a:schemeClr val="tx1"/>
                </a:solidFill>
              </a:rPr>
              <a:t>①個人ワーク（</a:t>
            </a:r>
            <a:r>
              <a:rPr lang="en-US" altLang="ja-JP" sz="2800" dirty="0" smtClean="0">
                <a:solidFill>
                  <a:schemeClr val="tx1"/>
                </a:solidFill>
              </a:rPr>
              <a:t>5</a:t>
            </a:r>
            <a:r>
              <a:rPr lang="ja-JP" altLang="en-US" sz="2800" dirty="0" smtClean="0">
                <a:solidFill>
                  <a:schemeClr val="tx1"/>
                </a:solidFill>
              </a:rPr>
              <a:t>分）</a:t>
            </a:r>
            <a:endParaRPr lang="en-US" altLang="ja-JP" sz="2800" dirty="0" smtClean="0">
              <a:solidFill>
                <a:schemeClr val="tx1"/>
              </a:solidFill>
            </a:endParaRPr>
          </a:p>
          <a:p>
            <a:pPr algn="l"/>
            <a:r>
              <a:rPr lang="ja-JP" altLang="en-US" sz="2800" dirty="0">
                <a:solidFill>
                  <a:schemeClr val="tx1"/>
                </a:solidFill>
              </a:rPr>
              <a:t>　</a:t>
            </a:r>
            <a:r>
              <a:rPr lang="ja-JP" altLang="en-US" sz="2800" dirty="0" smtClean="0">
                <a:solidFill>
                  <a:schemeClr val="tx1"/>
                </a:solidFill>
              </a:rPr>
              <a:t>　　明日から実践したい地域ケア会議の運営に</a:t>
            </a:r>
            <a:endParaRPr lang="en-US" altLang="ja-JP" sz="2800" dirty="0" smtClean="0">
              <a:solidFill>
                <a:schemeClr val="tx1"/>
              </a:solidFill>
            </a:endParaRPr>
          </a:p>
          <a:p>
            <a:pPr algn="l"/>
            <a:r>
              <a:rPr lang="ja-JP" altLang="en-US" sz="2800" dirty="0">
                <a:solidFill>
                  <a:schemeClr val="tx1"/>
                </a:solidFill>
              </a:rPr>
              <a:t>　</a:t>
            </a:r>
            <a:r>
              <a:rPr lang="ja-JP" altLang="en-US" sz="2800" dirty="0" smtClean="0">
                <a:solidFill>
                  <a:schemeClr val="tx1"/>
                </a:solidFill>
              </a:rPr>
              <a:t>　　おけるコーディネート機能</a:t>
            </a:r>
            <a:endParaRPr lang="en-US" altLang="ja-JP" sz="2800" dirty="0" smtClean="0">
              <a:solidFill>
                <a:schemeClr val="tx1"/>
              </a:solidFill>
            </a:endParaRPr>
          </a:p>
          <a:p>
            <a:pPr algn="l"/>
            <a:r>
              <a:rPr lang="ja-JP" altLang="en-US" sz="2800" dirty="0" smtClean="0">
                <a:solidFill>
                  <a:schemeClr val="tx1"/>
                </a:solidFill>
              </a:rPr>
              <a:t>　　　　</a:t>
            </a:r>
            <a:r>
              <a:rPr lang="en-US" altLang="ja-JP" sz="2400" dirty="0" smtClean="0">
                <a:solidFill>
                  <a:schemeClr val="tx1"/>
                </a:solidFill>
              </a:rPr>
              <a:t>※</a:t>
            </a:r>
            <a:r>
              <a:rPr lang="ja-JP" altLang="en-US" sz="2400" dirty="0" smtClean="0">
                <a:solidFill>
                  <a:schemeClr val="tx1"/>
                </a:solidFill>
              </a:rPr>
              <a:t>記入シートは次のページにあります。</a:t>
            </a:r>
            <a:endParaRPr lang="en-US" altLang="ja-JP" sz="2400" dirty="0" smtClean="0">
              <a:solidFill>
                <a:schemeClr val="tx1"/>
              </a:solidFill>
            </a:endParaRPr>
          </a:p>
          <a:p>
            <a:pPr algn="l"/>
            <a:endParaRPr lang="en-US" altLang="ja-JP" sz="2400" dirty="0" smtClean="0">
              <a:solidFill>
                <a:schemeClr val="tx1"/>
              </a:solidFill>
            </a:endParaRPr>
          </a:p>
          <a:p>
            <a:pPr algn="l"/>
            <a:r>
              <a:rPr lang="ja-JP" altLang="en-US" sz="2800" dirty="0">
                <a:solidFill>
                  <a:schemeClr val="tx1"/>
                </a:solidFill>
              </a:rPr>
              <a:t>　</a:t>
            </a:r>
            <a:r>
              <a:rPr lang="ja-JP" altLang="en-US" sz="2800" dirty="0" smtClean="0">
                <a:solidFill>
                  <a:schemeClr val="tx1"/>
                </a:solidFill>
              </a:rPr>
              <a:t>②グループワーク（</a:t>
            </a:r>
            <a:r>
              <a:rPr lang="ja-JP" altLang="en-US" sz="2800" dirty="0">
                <a:solidFill>
                  <a:schemeClr val="tx1"/>
                </a:solidFill>
              </a:rPr>
              <a:t>１０</a:t>
            </a:r>
            <a:r>
              <a:rPr lang="ja-JP" altLang="en-US" sz="2800" dirty="0" smtClean="0">
                <a:solidFill>
                  <a:schemeClr val="tx1"/>
                </a:solidFill>
              </a:rPr>
              <a:t>分）</a:t>
            </a:r>
            <a:endParaRPr lang="en-US" altLang="ja-JP" sz="2800" dirty="0" smtClean="0">
              <a:solidFill>
                <a:schemeClr val="tx1"/>
              </a:solidFill>
            </a:endParaRPr>
          </a:p>
          <a:p>
            <a:pPr algn="l"/>
            <a:r>
              <a:rPr lang="ja-JP" altLang="en-US" sz="2800" dirty="0">
                <a:solidFill>
                  <a:schemeClr val="tx1"/>
                </a:solidFill>
              </a:rPr>
              <a:t>　</a:t>
            </a:r>
            <a:r>
              <a:rPr lang="ja-JP" altLang="en-US" sz="2800" dirty="0" smtClean="0">
                <a:solidFill>
                  <a:schemeClr val="tx1"/>
                </a:solidFill>
              </a:rPr>
              <a:t>　　各自１分ずつ決意表明</a:t>
            </a:r>
            <a:endParaRPr lang="en-US" altLang="ja-JP" sz="2800" dirty="0" smtClean="0">
              <a:solidFill>
                <a:schemeClr val="tx1"/>
              </a:solidFill>
            </a:endParaRPr>
          </a:p>
          <a:p>
            <a:pPr algn="l"/>
            <a:endParaRPr lang="en-US" altLang="ja-JP" sz="2800" dirty="0" smtClean="0">
              <a:solidFill>
                <a:schemeClr val="tx1"/>
              </a:solidFill>
            </a:endParaRPr>
          </a:p>
          <a:p>
            <a:pPr algn="l"/>
            <a:r>
              <a:rPr lang="ja-JP" altLang="en-US" sz="2800" dirty="0">
                <a:solidFill>
                  <a:schemeClr val="tx1"/>
                </a:solidFill>
              </a:rPr>
              <a:t>　</a:t>
            </a:r>
            <a:r>
              <a:rPr lang="ja-JP" altLang="en-US" sz="2800" dirty="0" smtClean="0">
                <a:solidFill>
                  <a:schemeClr val="tx1"/>
                </a:solidFill>
              </a:rPr>
              <a:t>③全体発表　（</a:t>
            </a:r>
            <a:r>
              <a:rPr lang="ja-JP" altLang="en-US" sz="2800" dirty="0">
                <a:solidFill>
                  <a:schemeClr val="tx1"/>
                </a:solidFill>
              </a:rPr>
              <a:t>２０</a:t>
            </a:r>
            <a:r>
              <a:rPr lang="ja-JP" altLang="en-US" sz="2800" dirty="0" smtClean="0">
                <a:solidFill>
                  <a:schemeClr val="tx1"/>
                </a:solidFill>
              </a:rPr>
              <a:t>分）</a:t>
            </a:r>
            <a:endParaRPr lang="ja-JP" altLang="en-US" sz="2800" dirty="0">
              <a:solidFill>
                <a:schemeClr val="tx1"/>
              </a:solidFill>
            </a:endParaRPr>
          </a:p>
        </p:txBody>
      </p:sp>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52</a:t>
            </a:fld>
            <a:endParaRPr kumimoji="1" lang="ja-JP" altLang="en-US"/>
          </a:p>
        </p:txBody>
      </p:sp>
    </p:spTree>
    <p:extLst>
      <p:ext uri="{BB962C8B-B14F-4D97-AF65-F5344CB8AC3E}">
        <p14:creationId xmlns:p14="http://schemas.microsoft.com/office/powerpoint/2010/main" val="31784992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758"/>
            <a:ext cx="8229600" cy="547922"/>
          </a:xfrm>
        </p:spPr>
        <p:txBody>
          <a:bodyPr>
            <a:noAutofit/>
          </a:bodyPr>
          <a:lstStyle/>
          <a:p>
            <a:r>
              <a:rPr kumimoji="1" lang="ja-JP" altLang="en-US" sz="3200" dirty="0" smtClean="0"/>
              <a:t>振り返りシート　</a:t>
            </a:r>
            <a:endParaRPr kumimoji="1" lang="ja-JP" altLang="en-US" sz="3200"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735961199"/>
              </p:ext>
            </p:extLst>
          </p:nvPr>
        </p:nvGraphicFramePr>
        <p:xfrm>
          <a:off x="107504" y="601243"/>
          <a:ext cx="8928546" cy="6068120"/>
        </p:xfrm>
        <a:graphic>
          <a:graphicData uri="http://schemas.openxmlformats.org/drawingml/2006/table">
            <a:tbl>
              <a:tblPr firstRow="1" bandRow="1">
                <a:tableStyleId>{5C22544A-7EE6-4342-B048-85BDC9FD1C3A}</a:tableStyleId>
              </a:tblPr>
              <a:tblGrid>
                <a:gridCol w="1671554"/>
                <a:gridCol w="7256992"/>
              </a:tblGrid>
              <a:tr h="865666">
                <a:tc>
                  <a:txBody>
                    <a:bodyPr/>
                    <a:lstStyle/>
                    <a:p>
                      <a:endParaRPr kumimoji="1" lang="ja-JP" altLang="en-US" dirty="0"/>
                    </a:p>
                  </a:txBody>
                  <a:tcPr/>
                </a:tc>
                <a:tc>
                  <a:txBody>
                    <a:bodyPr/>
                    <a:lstStyle/>
                    <a:p>
                      <a:pPr algn="ctr"/>
                      <a:r>
                        <a:rPr kumimoji="1" lang="ja-JP" altLang="en-US" sz="2400" dirty="0" smtClean="0"/>
                        <a:t>明日からどのように取り組んでいくか</a:t>
                      </a:r>
                      <a:endParaRPr kumimoji="1" lang="en-US" altLang="ja-JP" sz="2400" dirty="0" smtClean="0"/>
                    </a:p>
                    <a:p>
                      <a:pPr algn="ctr"/>
                      <a:r>
                        <a:rPr kumimoji="1" lang="ja-JP" altLang="en-US" sz="2400" dirty="0" smtClean="0"/>
                        <a:t>２項目以上選択して記入してください</a:t>
                      </a:r>
                      <a:endParaRPr kumimoji="1" lang="ja-JP" altLang="en-US" sz="2400" dirty="0"/>
                    </a:p>
                  </a:txBody>
                  <a:tcPr/>
                </a:tc>
              </a:tr>
              <a:tr h="865666">
                <a:tc>
                  <a:txBody>
                    <a:bodyPr/>
                    <a:lstStyle/>
                    <a:p>
                      <a:r>
                        <a:rPr kumimoji="1" lang="ja-JP" altLang="en-US" sz="2000" dirty="0" smtClean="0"/>
                        <a:t>個別ケースの選定について</a:t>
                      </a:r>
                      <a:endParaRPr kumimoji="1" lang="ja-JP" altLang="en-US" sz="2000" dirty="0"/>
                    </a:p>
                  </a:txBody>
                  <a:tcPr anchor="ctr"/>
                </a:tc>
                <a:tc>
                  <a:txBody>
                    <a:bodyPr/>
                    <a:lstStyle/>
                    <a:p>
                      <a:endParaRPr kumimoji="1" lang="ja-JP" altLang="en-US" dirty="0"/>
                    </a:p>
                  </a:txBody>
                  <a:tcPr/>
                </a:tc>
              </a:tr>
              <a:tr h="865666">
                <a:tc>
                  <a:txBody>
                    <a:bodyPr/>
                    <a:lstStyle/>
                    <a:p>
                      <a:r>
                        <a:rPr kumimoji="1" lang="ja-JP" altLang="en-US" sz="2000" dirty="0" smtClean="0"/>
                        <a:t>課題分析と</a:t>
                      </a:r>
                      <a:endParaRPr kumimoji="1" lang="en-US" altLang="ja-JP" sz="2000" dirty="0" smtClean="0"/>
                    </a:p>
                    <a:p>
                      <a:r>
                        <a:rPr kumimoji="1" lang="ja-JP" altLang="en-US" sz="2000" dirty="0" smtClean="0"/>
                        <a:t>支援計画</a:t>
                      </a:r>
                      <a:endParaRPr kumimoji="1" lang="ja-JP" altLang="en-US" sz="2000" dirty="0"/>
                    </a:p>
                  </a:txBody>
                  <a:tcPr anchor="ctr"/>
                </a:tc>
                <a:tc>
                  <a:txBody>
                    <a:bodyPr/>
                    <a:lstStyle/>
                    <a:p>
                      <a:endParaRPr kumimoji="1" lang="ja-JP" altLang="en-US" dirty="0"/>
                    </a:p>
                  </a:txBody>
                  <a:tcPr/>
                </a:tc>
              </a:tr>
              <a:tr h="874124">
                <a:tc>
                  <a:txBody>
                    <a:bodyPr/>
                    <a:lstStyle/>
                    <a:p>
                      <a:r>
                        <a:rPr kumimoji="1" lang="ja-JP" altLang="en-US" sz="2000" dirty="0" smtClean="0"/>
                        <a:t>参加者の選定と開催準備</a:t>
                      </a:r>
                      <a:endParaRPr kumimoji="1" lang="ja-JP" altLang="en-US" sz="2000" dirty="0"/>
                    </a:p>
                  </a:txBody>
                  <a:tcPr anchor="ctr"/>
                </a:tc>
                <a:tc>
                  <a:txBody>
                    <a:bodyPr/>
                    <a:lstStyle/>
                    <a:p>
                      <a:endParaRPr kumimoji="1" lang="ja-JP" altLang="en-US" dirty="0"/>
                    </a:p>
                  </a:txBody>
                  <a:tcPr/>
                </a:tc>
              </a:tr>
              <a:tr h="865666">
                <a:tc>
                  <a:txBody>
                    <a:bodyPr/>
                    <a:lstStyle/>
                    <a:p>
                      <a:r>
                        <a:rPr kumimoji="1" lang="ja-JP" altLang="en-US" sz="2000" dirty="0" smtClean="0"/>
                        <a:t>地域課題の</a:t>
                      </a:r>
                      <a:endParaRPr kumimoji="1" lang="en-US" altLang="ja-JP" sz="2000" dirty="0" smtClean="0"/>
                    </a:p>
                    <a:p>
                      <a:r>
                        <a:rPr kumimoji="1" lang="ja-JP" altLang="en-US" sz="2000" dirty="0" smtClean="0"/>
                        <a:t>抽出について</a:t>
                      </a:r>
                      <a:endParaRPr kumimoji="1" lang="ja-JP" altLang="en-US" sz="2000" dirty="0"/>
                    </a:p>
                  </a:txBody>
                  <a:tcPr anchor="ctr"/>
                </a:tc>
                <a:tc>
                  <a:txBody>
                    <a:bodyPr/>
                    <a:lstStyle/>
                    <a:p>
                      <a:endParaRPr kumimoji="1" lang="ja-JP" altLang="en-US" dirty="0"/>
                    </a:p>
                  </a:txBody>
                  <a:tcPr/>
                </a:tc>
              </a:tr>
              <a:tr h="865666">
                <a:tc>
                  <a:txBody>
                    <a:bodyPr/>
                    <a:lstStyle/>
                    <a:p>
                      <a:r>
                        <a:rPr kumimoji="1" lang="ja-JP" altLang="en-US" sz="2000" dirty="0" smtClean="0"/>
                        <a:t>市町村への</a:t>
                      </a:r>
                      <a:endParaRPr kumimoji="1" lang="en-US" altLang="ja-JP" sz="2000" dirty="0" smtClean="0"/>
                    </a:p>
                    <a:p>
                      <a:r>
                        <a:rPr kumimoji="1" lang="ja-JP" altLang="en-US" sz="2000" dirty="0" smtClean="0"/>
                        <a:t>提言について</a:t>
                      </a:r>
                      <a:endParaRPr kumimoji="1" lang="ja-JP" altLang="en-US" sz="2000" dirty="0"/>
                    </a:p>
                  </a:txBody>
                  <a:tcPr anchor="ctr"/>
                </a:tc>
                <a:tc>
                  <a:txBody>
                    <a:bodyPr/>
                    <a:lstStyle/>
                    <a:p>
                      <a:endParaRPr kumimoji="1" lang="ja-JP" altLang="en-US" dirty="0"/>
                    </a:p>
                  </a:txBody>
                  <a:tcPr/>
                </a:tc>
              </a:tr>
              <a:tr h="865666">
                <a:tc>
                  <a:txBody>
                    <a:bodyPr/>
                    <a:lstStyle/>
                    <a:p>
                      <a:r>
                        <a:rPr kumimoji="1" lang="ja-JP" altLang="en-US" sz="2000" dirty="0" smtClean="0"/>
                        <a:t>その他</a:t>
                      </a:r>
                      <a:endParaRPr kumimoji="1" lang="ja-JP" altLang="en-US" sz="2000" dirty="0"/>
                    </a:p>
                  </a:txBody>
                  <a:tcPr anchor="ctr"/>
                </a:tc>
                <a:tc>
                  <a:txBody>
                    <a:bodyPr/>
                    <a:lstStyle/>
                    <a:p>
                      <a:endParaRPr kumimoji="1" lang="ja-JP" altLang="en-US" dirty="0"/>
                    </a:p>
                  </a:txBody>
                  <a:tcPr/>
                </a:tc>
              </a:tr>
            </a:tbl>
          </a:graphicData>
        </a:graphic>
      </p:graphicFrame>
      <p:sp>
        <p:nvSpPr>
          <p:cNvPr id="6" name="スライド番号プレースホルダー 5"/>
          <p:cNvSpPr>
            <a:spLocks noGrp="1"/>
          </p:cNvSpPr>
          <p:nvPr>
            <p:ph type="sldNum" sz="quarter" idx="12"/>
          </p:nvPr>
        </p:nvSpPr>
        <p:spPr>
          <a:xfrm>
            <a:off x="6948264" y="6525344"/>
            <a:ext cx="2133600" cy="365125"/>
          </a:xfrm>
        </p:spPr>
        <p:txBody>
          <a:bodyPr/>
          <a:lstStyle/>
          <a:p>
            <a:fld id="{375A2D66-5E55-4595-860B-FB61B503EA08}" type="slidenum">
              <a:rPr kumimoji="1" lang="ja-JP" altLang="en-US" smtClean="0"/>
              <a:pPr/>
              <a:t>53</a:t>
            </a:fld>
            <a:endParaRPr kumimoji="1" lang="ja-JP" altLang="en-US"/>
          </a:p>
        </p:txBody>
      </p:sp>
    </p:spTree>
    <p:extLst>
      <p:ext uri="{BB962C8B-B14F-4D97-AF65-F5344CB8AC3E}">
        <p14:creationId xmlns:p14="http://schemas.microsoft.com/office/powerpoint/2010/main" val="12281293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0738"/>
            <a:ext cx="8229600" cy="949990"/>
          </a:xfrm>
        </p:spPr>
        <p:txBody>
          <a:bodyPr>
            <a:normAutofit fontScale="90000"/>
          </a:bodyPr>
          <a:lstStyle/>
          <a:p>
            <a:r>
              <a:rPr lang="ja-JP" altLang="en-US" dirty="0" smtClean="0"/>
              <a:t>講評・まとめ　</a:t>
            </a:r>
            <a:r>
              <a:rPr lang="ja-JP" altLang="en-US" sz="3600" dirty="0" smtClean="0"/>
              <a:t>（１６：１５～１６：２５　</a:t>
            </a:r>
            <a:r>
              <a:rPr lang="en-US" altLang="ja-JP" sz="3600" u="sng" dirty="0" smtClean="0"/>
              <a:t>10</a:t>
            </a:r>
            <a:r>
              <a:rPr lang="ja-JP" altLang="en-US" sz="3600" u="sng" dirty="0" smtClean="0"/>
              <a:t>分</a:t>
            </a:r>
            <a:r>
              <a:rPr lang="ja-JP" altLang="en-US" sz="3600" dirty="0" smtClean="0"/>
              <a:t>）</a:t>
            </a:r>
            <a:endParaRPr kumimoji="1" lang="ja-JP" altLang="en-US" sz="3600" dirty="0"/>
          </a:p>
        </p:txBody>
      </p:sp>
      <p:sp>
        <p:nvSpPr>
          <p:cNvPr id="3" name="コンテンツ プレースホルダー 2"/>
          <p:cNvSpPr>
            <a:spLocks noGrp="1"/>
          </p:cNvSpPr>
          <p:nvPr>
            <p:ph idx="1"/>
          </p:nvPr>
        </p:nvSpPr>
        <p:spPr>
          <a:xfrm>
            <a:off x="179512" y="1196752"/>
            <a:ext cx="8784976" cy="5328592"/>
          </a:xfrm>
        </p:spPr>
        <p:txBody>
          <a:bodyPr/>
          <a:lstStyle/>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lgn="r">
              <a:buNone/>
            </a:pPr>
            <a:r>
              <a:rPr kumimoji="1" lang="ja-JP" altLang="en-US" dirty="0" smtClean="0"/>
              <a:t>皆さまのご活躍を期待しております。</a:t>
            </a:r>
            <a:endParaRPr kumimoji="1" lang="ja-JP" altLang="en-US" dirty="0"/>
          </a:p>
        </p:txBody>
      </p:sp>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54</a:t>
            </a:fld>
            <a:endParaRPr kumimoji="1" lang="ja-JP" altLang="en-US"/>
          </a:p>
        </p:txBody>
      </p:sp>
    </p:spTree>
    <p:extLst>
      <p:ext uri="{BB962C8B-B14F-4D97-AF65-F5344CB8AC3E}">
        <p14:creationId xmlns:p14="http://schemas.microsoft.com/office/powerpoint/2010/main" val="1489541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3018"/>
            <a:ext cx="8229600" cy="648072"/>
          </a:xfrm>
        </p:spPr>
        <p:txBody>
          <a:bodyPr>
            <a:normAutofit/>
          </a:bodyPr>
          <a:lstStyle/>
          <a:p>
            <a:r>
              <a:rPr kumimoji="1" lang="ja-JP" altLang="en-US" sz="3200" dirty="0" smtClean="0"/>
              <a:t>演習</a:t>
            </a:r>
            <a:r>
              <a:rPr kumimoji="1" lang="en-US" altLang="ja-JP" sz="3200" dirty="0" smtClean="0"/>
              <a:t>Ⅱ</a:t>
            </a:r>
            <a:r>
              <a:rPr kumimoji="1" lang="ja-JP" altLang="en-US" sz="3200" dirty="0" smtClean="0"/>
              <a:t>の作業シート</a:t>
            </a:r>
            <a:endParaRPr kumimoji="1" lang="ja-JP" altLang="en-US" sz="3200"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582840314"/>
              </p:ext>
            </p:extLst>
          </p:nvPr>
        </p:nvGraphicFramePr>
        <p:xfrm>
          <a:off x="107504" y="2708921"/>
          <a:ext cx="8856984" cy="4032446"/>
        </p:xfrm>
        <a:graphic>
          <a:graphicData uri="http://schemas.openxmlformats.org/drawingml/2006/table">
            <a:tbl>
              <a:tblPr firstRow="1" bandRow="1">
                <a:tableStyleId>{5940675A-B579-460E-94D1-54222C63F5DA}</a:tableStyleId>
              </a:tblPr>
              <a:tblGrid>
                <a:gridCol w="2304255"/>
                <a:gridCol w="1872207"/>
                <a:gridCol w="1656184"/>
                <a:gridCol w="1800200"/>
                <a:gridCol w="1224138"/>
              </a:tblGrid>
              <a:tr h="653814">
                <a:tc>
                  <a:txBody>
                    <a:bodyPr/>
                    <a:lstStyle/>
                    <a:p>
                      <a:pPr algn="ctr"/>
                      <a:endParaRPr kumimoji="1" lang="ja-JP" altLang="en-US" dirty="0"/>
                    </a:p>
                  </a:txBody>
                  <a:tcPr anchor="ctr">
                    <a:solidFill>
                      <a:schemeClr val="accent1">
                        <a:lumMod val="20000"/>
                        <a:lumOff val="80000"/>
                      </a:schemeClr>
                    </a:solidFill>
                  </a:tcPr>
                </a:tc>
                <a:tc>
                  <a:txBody>
                    <a:bodyPr/>
                    <a:lstStyle/>
                    <a:p>
                      <a:pPr algn="ctr"/>
                      <a:r>
                        <a:rPr kumimoji="1" lang="ja-JP" altLang="en-US" dirty="0" smtClean="0"/>
                        <a:t>必要な情報</a:t>
                      </a:r>
                      <a:endParaRPr kumimoji="1" lang="ja-JP" altLang="en-US" dirty="0"/>
                    </a:p>
                  </a:txBody>
                  <a:tcPr anchor="ctr">
                    <a:solidFill>
                      <a:schemeClr val="accent1">
                        <a:lumMod val="20000"/>
                        <a:lumOff val="80000"/>
                      </a:schemeClr>
                    </a:solidFill>
                  </a:tcPr>
                </a:tc>
                <a:tc>
                  <a:txBody>
                    <a:bodyPr/>
                    <a:lstStyle/>
                    <a:p>
                      <a:pPr algn="ctr"/>
                      <a:r>
                        <a:rPr kumimoji="1" lang="ja-JP" altLang="en-US" dirty="0" smtClean="0"/>
                        <a:t>その情報が</a:t>
                      </a:r>
                      <a:endParaRPr kumimoji="1" lang="en-US" altLang="ja-JP" dirty="0" smtClean="0"/>
                    </a:p>
                    <a:p>
                      <a:pPr algn="ctr"/>
                      <a:r>
                        <a:rPr kumimoji="1" lang="ja-JP" altLang="en-US" dirty="0" smtClean="0"/>
                        <a:t>必要な理由</a:t>
                      </a:r>
                      <a:endParaRPr kumimoji="1" lang="ja-JP" altLang="en-US" dirty="0"/>
                    </a:p>
                  </a:txBody>
                  <a:tcPr anchor="ctr">
                    <a:solidFill>
                      <a:schemeClr val="accent1">
                        <a:lumMod val="20000"/>
                        <a:lumOff val="80000"/>
                      </a:schemeClr>
                    </a:solidFill>
                  </a:tcPr>
                </a:tc>
                <a:tc>
                  <a:txBody>
                    <a:bodyPr/>
                    <a:lstStyle/>
                    <a:p>
                      <a:pPr algn="ctr"/>
                      <a:r>
                        <a:rPr kumimoji="1" lang="ja-JP" altLang="en-US" dirty="0" smtClean="0"/>
                        <a:t>誰が情報に</a:t>
                      </a:r>
                      <a:endParaRPr kumimoji="1" lang="en-US" altLang="ja-JP" dirty="0" smtClean="0"/>
                    </a:p>
                    <a:p>
                      <a:pPr algn="ctr"/>
                      <a:r>
                        <a:rPr kumimoji="1" lang="ja-JP" altLang="en-US" dirty="0" smtClean="0"/>
                        <a:t>アクセスするか</a:t>
                      </a:r>
                      <a:endParaRPr kumimoji="1" lang="ja-JP" altLang="en-US" dirty="0"/>
                    </a:p>
                  </a:txBody>
                  <a:tcPr anchor="ctr">
                    <a:solidFill>
                      <a:schemeClr val="accent1">
                        <a:lumMod val="20000"/>
                        <a:lumOff val="80000"/>
                      </a:schemeClr>
                    </a:solidFill>
                  </a:tcPr>
                </a:tc>
                <a:tc>
                  <a:txBody>
                    <a:bodyPr/>
                    <a:lstStyle/>
                    <a:p>
                      <a:pPr algn="ctr"/>
                      <a:r>
                        <a:rPr kumimoji="1" lang="ja-JP" altLang="en-US" dirty="0" smtClean="0"/>
                        <a:t>情報の</a:t>
                      </a:r>
                      <a:endParaRPr kumimoji="1" lang="en-US" altLang="ja-JP" dirty="0" smtClean="0"/>
                    </a:p>
                    <a:p>
                      <a:pPr algn="ctr"/>
                      <a:r>
                        <a:rPr kumimoji="1" lang="ja-JP" altLang="en-US" dirty="0" smtClean="0"/>
                        <a:t>優先度</a:t>
                      </a:r>
                      <a:endParaRPr kumimoji="1" lang="ja-JP" altLang="en-US" dirty="0"/>
                    </a:p>
                  </a:txBody>
                  <a:tcPr anchor="ctr">
                    <a:solidFill>
                      <a:schemeClr val="accent1">
                        <a:lumMod val="20000"/>
                        <a:lumOff val="80000"/>
                      </a:schemeClr>
                    </a:solidFill>
                  </a:tcPr>
                </a:tc>
              </a:tr>
              <a:tr h="517751">
                <a:tc>
                  <a:txBody>
                    <a:bodyPr/>
                    <a:lstStyle/>
                    <a:p>
                      <a:r>
                        <a:rPr kumimoji="1" lang="ja-JP" altLang="en-US" dirty="0" smtClean="0"/>
                        <a:t>本人が持つ情報</a:t>
                      </a:r>
                      <a:endParaRPr kumimoji="1" lang="ja-JP" altLang="en-US" dirty="0"/>
                    </a:p>
                  </a:txBody>
                  <a:tcPr anchor="ctr">
                    <a:solidFill>
                      <a:schemeClr val="accent1">
                        <a:lumMod val="20000"/>
                        <a:lumOff val="80000"/>
                      </a:schemeClr>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517751">
                <a:tc>
                  <a:txBody>
                    <a:bodyPr/>
                    <a:lstStyle/>
                    <a:p>
                      <a:r>
                        <a:rPr kumimoji="1" lang="ja-JP" altLang="en-US" dirty="0" smtClean="0"/>
                        <a:t>家族が持つ情報</a:t>
                      </a:r>
                      <a:endParaRPr kumimoji="1" lang="ja-JP" altLang="en-US" dirty="0"/>
                    </a:p>
                  </a:txBody>
                  <a:tcPr anchor="ctr">
                    <a:solidFill>
                      <a:schemeClr val="accent1">
                        <a:lumMod val="20000"/>
                        <a:lumOff val="80000"/>
                      </a:schemeClr>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517751">
                <a:tc>
                  <a:txBody>
                    <a:bodyPr/>
                    <a:lstStyle/>
                    <a:p>
                      <a:r>
                        <a:rPr kumimoji="1" lang="ja-JP" altLang="en-US" dirty="0" smtClean="0"/>
                        <a:t>地域住民が持つ情報</a:t>
                      </a:r>
                      <a:endParaRPr kumimoji="1" lang="ja-JP" altLang="en-US" dirty="0"/>
                    </a:p>
                  </a:txBody>
                  <a:tcPr anchor="ctr">
                    <a:solidFill>
                      <a:schemeClr val="accent1">
                        <a:lumMod val="20000"/>
                        <a:lumOff val="80000"/>
                      </a:schemeClr>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653814">
                <a:tc>
                  <a:txBody>
                    <a:bodyPr/>
                    <a:lstStyle/>
                    <a:p>
                      <a:r>
                        <a:rPr kumimoji="1" lang="ja-JP" altLang="en-US" dirty="0" smtClean="0"/>
                        <a:t>支援者が持つ情報</a:t>
                      </a:r>
                      <a:endParaRPr kumimoji="1" lang="en-US" altLang="ja-JP" dirty="0" smtClean="0"/>
                    </a:p>
                    <a:p>
                      <a:r>
                        <a:rPr kumimoji="1" lang="ja-JP" altLang="en-US" dirty="0" smtClean="0"/>
                        <a:t>（ケアマネ・事業者等）</a:t>
                      </a:r>
                      <a:endParaRPr kumimoji="1" lang="ja-JP" altLang="en-US" dirty="0"/>
                    </a:p>
                  </a:txBody>
                  <a:tcPr anchor="ctr">
                    <a:solidFill>
                      <a:schemeClr val="accent1">
                        <a:lumMod val="20000"/>
                        <a:lumOff val="80000"/>
                      </a:schemeClr>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653814">
                <a:tc>
                  <a:txBody>
                    <a:bodyPr/>
                    <a:lstStyle/>
                    <a:p>
                      <a:r>
                        <a:rPr kumimoji="1" lang="ja-JP" altLang="en-US" dirty="0" smtClean="0"/>
                        <a:t>地域包括支援センターが持つ情報</a:t>
                      </a:r>
                      <a:endParaRPr kumimoji="1" lang="ja-JP" altLang="en-US" dirty="0"/>
                    </a:p>
                  </a:txBody>
                  <a:tcPr anchor="ctr">
                    <a:solidFill>
                      <a:schemeClr val="accent1">
                        <a:lumMod val="20000"/>
                        <a:lumOff val="80000"/>
                      </a:schemeClr>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517751">
                <a:tc>
                  <a:txBody>
                    <a:bodyPr/>
                    <a:lstStyle/>
                    <a:p>
                      <a:r>
                        <a:rPr kumimoji="1" lang="ja-JP" altLang="en-US" dirty="0" smtClean="0"/>
                        <a:t>行政が持つ情報</a:t>
                      </a:r>
                      <a:endParaRPr kumimoji="1" lang="ja-JP" altLang="en-US" dirty="0"/>
                    </a:p>
                  </a:txBody>
                  <a:tcPr anchor="ctr">
                    <a:solidFill>
                      <a:schemeClr val="accent1">
                        <a:lumMod val="20000"/>
                        <a:lumOff val="80000"/>
                      </a:schemeClr>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5" name="タイトル 1"/>
          <p:cNvSpPr txBox="1">
            <a:spLocks/>
          </p:cNvSpPr>
          <p:nvPr/>
        </p:nvSpPr>
        <p:spPr>
          <a:xfrm>
            <a:off x="179512" y="548680"/>
            <a:ext cx="8784976" cy="2016224"/>
          </a:xfrm>
          <a:prstGeom prst="rect">
            <a:avLst/>
          </a:prstGeom>
          <a:ln>
            <a:solidFill>
              <a:schemeClr val="accent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smtClean="0"/>
              <a:t>■担当ケアマネジャーとの面談や同行訪問による二次アセスメントでは得られなかった情</a:t>
            </a:r>
            <a:endParaRPr lang="en-US" altLang="ja-JP" sz="1800" dirty="0" smtClean="0"/>
          </a:p>
          <a:p>
            <a:pPr algn="l"/>
            <a:r>
              <a:rPr lang="ja-JP" altLang="en-US" sz="1800" dirty="0"/>
              <a:t>　</a:t>
            </a:r>
            <a:r>
              <a:rPr lang="ja-JP" altLang="en-US" sz="1800" dirty="0" smtClean="0"/>
              <a:t>報で、今後必要と思う情報は何かをあげてみましょう。</a:t>
            </a:r>
            <a:endParaRPr lang="en-US" altLang="ja-JP" sz="1800" dirty="0" smtClean="0"/>
          </a:p>
          <a:p>
            <a:pPr algn="l"/>
            <a:r>
              <a:rPr lang="ja-JP" altLang="en-US" sz="1800" dirty="0" smtClean="0"/>
              <a:t>■その情報がなぜ必要なのか、誰がどのように取得するか、その優先度はどうかも整理し</a:t>
            </a:r>
            <a:endParaRPr lang="en-US" altLang="ja-JP" sz="1800" dirty="0" smtClean="0"/>
          </a:p>
          <a:p>
            <a:pPr algn="l"/>
            <a:r>
              <a:rPr lang="ja-JP" altLang="en-US" sz="1800" dirty="0"/>
              <a:t>　</a:t>
            </a:r>
            <a:r>
              <a:rPr lang="ja-JP" altLang="en-US" sz="1800" dirty="0" smtClean="0"/>
              <a:t>ましょう。　　</a:t>
            </a:r>
            <a:endParaRPr lang="en-US" altLang="ja-JP" sz="1800" dirty="0" smtClean="0"/>
          </a:p>
          <a:p>
            <a:pPr algn="l"/>
            <a:r>
              <a:rPr lang="ja-JP" altLang="en-US" sz="1800" dirty="0"/>
              <a:t>　</a:t>
            </a:r>
            <a:r>
              <a:rPr lang="ja-JP" altLang="en-US" sz="1800" dirty="0" smtClean="0"/>
              <a:t>　</a:t>
            </a:r>
            <a:r>
              <a:rPr lang="en-US" altLang="ja-JP" sz="1800" dirty="0" smtClean="0"/>
              <a:t>【</a:t>
            </a:r>
            <a:r>
              <a:rPr lang="ja-JP" altLang="en-US" sz="1800" dirty="0" smtClean="0"/>
              <a:t>優先度の分類に記号や数字を用いる方法もあります：例）高い◎、中○、低い△</a:t>
            </a:r>
            <a:r>
              <a:rPr lang="en-US" altLang="ja-JP" sz="1800" dirty="0" smtClean="0"/>
              <a:t>】</a:t>
            </a:r>
          </a:p>
          <a:p>
            <a:pPr algn="l"/>
            <a:r>
              <a:rPr lang="ja-JP" altLang="en-US" sz="1800" b="1" dirty="0">
                <a:solidFill>
                  <a:srgbClr val="FF0000"/>
                </a:solidFill>
              </a:rPr>
              <a:t>　</a:t>
            </a:r>
            <a:endParaRPr lang="en-US" altLang="ja-JP" sz="1800" b="1" dirty="0" smtClean="0">
              <a:solidFill>
                <a:srgbClr val="FF0000"/>
              </a:solidFill>
            </a:endParaRPr>
          </a:p>
          <a:p>
            <a:pPr algn="l"/>
            <a:r>
              <a:rPr lang="en-US" altLang="ja-JP" sz="1600" b="1" dirty="0" smtClean="0">
                <a:solidFill>
                  <a:schemeClr val="tx2"/>
                </a:solidFill>
              </a:rPr>
              <a:t>※</a:t>
            </a:r>
            <a:r>
              <a:rPr lang="ja-JP" altLang="en-US" sz="1600" b="1" dirty="0" smtClean="0">
                <a:solidFill>
                  <a:schemeClr val="tx2"/>
                </a:solidFill>
              </a:rPr>
              <a:t>皆さんはＡさんの担当ケアマネではなく、地域包括支援センター職員として考えてください。</a:t>
            </a:r>
            <a:endParaRPr lang="ja-JP" altLang="en-US" sz="1600" b="1" dirty="0">
              <a:solidFill>
                <a:schemeClr val="tx2"/>
              </a:solidFill>
            </a:endParaRPr>
          </a:p>
        </p:txBody>
      </p:sp>
      <p:sp>
        <p:nvSpPr>
          <p:cNvPr id="3" name="スライド番号プレースホルダー 2"/>
          <p:cNvSpPr>
            <a:spLocks noGrp="1"/>
          </p:cNvSpPr>
          <p:nvPr>
            <p:ph type="sldNum" sz="quarter" idx="12"/>
          </p:nvPr>
        </p:nvSpPr>
        <p:spPr>
          <a:xfrm>
            <a:off x="7010400" y="6525344"/>
            <a:ext cx="2133600" cy="365125"/>
          </a:xfrm>
        </p:spPr>
        <p:txBody>
          <a:bodyPr/>
          <a:lstStyle/>
          <a:p>
            <a:fld id="{375A2D66-5E55-4595-860B-FB61B503EA08}" type="slidenum">
              <a:rPr kumimoji="1" lang="ja-JP" altLang="en-US" smtClean="0"/>
              <a:pPr/>
              <a:t>6</a:t>
            </a:fld>
            <a:endParaRPr kumimoji="1" lang="ja-JP" altLang="en-US" dirty="0"/>
          </a:p>
        </p:txBody>
      </p:sp>
    </p:spTree>
    <p:extLst>
      <p:ext uri="{BB962C8B-B14F-4D97-AF65-F5344CB8AC3E}">
        <p14:creationId xmlns:p14="http://schemas.microsoft.com/office/powerpoint/2010/main" val="2135661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758"/>
            <a:ext cx="9144000" cy="691938"/>
          </a:xfrm>
        </p:spPr>
        <p:txBody>
          <a:bodyPr>
            <a:normAutofit fontScale="90000"/>
          </a:bodyPr>
          <a:lstStyle/>
          <a:p>
            <a:r>
              <a:rPr kumimoji="1" lang="ja-JP" altLang="en-US" sz="3200" dirty="0" smtClean="0"/>
              <a:t>演習</a:t>
            </a:r>
            <a:r>
              <a:rPr lang="en-US" altLang="ja-JP" sz="3200" dirty="0"/>
              <a:t>Ⅱ</a:t>
            </a:r>
            <a:r>
              <a:rPr kumimoji="1" lang="ja-JP" altLang="en-US" sz="3200" dirty="0" smtClean="0"/>
              <a:t>の解説</a:t>
            </a:r>
            <a:r>
              <a:rPr kumimoji="1" lang="ja-JP" altLang="en-US" dirty="0" smtClean="0"/>
              <a:t>　</a:t>
            </a:r>
            <a:r>
              <a:rPr kumimoji="1" lang="ja-JP" altLang="en-US" sz="3200" dirty="0" smtClean="0"/>
              <a:t>（１６：５０～１７：２０　</a:t>
            </a:r>
            <a:r>
              <a:rPr kumimoji="1" lang="en-US" altLang="ja-JP" sz="3200" u="sng" dirty="0" smtClean="0"/>
              <a:t>30</a:t>
            </a:r>
            <a:r>
              <a:rPr kumimoji="1" lang="ja-JP" altLang="en-US" sz="3200" u="sng" dirty="0" smtClean="0"/>
              <a:t>分</a:t>
            </a:r>
            <a:r>
              <a:rPr kumimoji="1" lang="ja-JP" altLang="en-US" sz="3200" dirty="0" smtClean="0"/>
              <a:t>）　</a:t>
            </a:r>
            <a:endParaRPr kumimoji="1" lang="ja-JP" altLang="en-US" dirty="0"/>
          </a:p>
        </p:txBody>
      </p:sp>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7</a:t>
            </a:fld>
            <a:endParaRPr kumimoji="1" lang="ja-JP" altLang="en-US" dirty="0"/>
          </a:p>
        </p:txBody>
      </p:sp>
      <p:sp>
        <p:nvSpPr>
          <p:cNvPr id="6" name="コンテンツ プレースホルダー 2"/>
          <p:cNvSpPr>
            <a:spLocks noGrp="1"/>
          </p:cNvSpPr>
          <p:nvPr>
            <p:ph idx="1"/>
          </p:nvPr>
        </p:nvSpPr>
        <p:spPr>
          <a:xfrm>
            <a:off x="395536" y="980728"/>
            <a:ext cx="8568952" cy="5877272"/>
          </a:xfrm>
        </p:spPr>
        <p:txBody>
          <a:bodyPr>
            <a:normAutofit fontScale="92500" lnSpcReduction="10000"/>
          </a:bodyPr>
          <a:lstStyle/>
          <a:p>
            <a:pPr marL="0" indent="0">
              <a:buNone/>
            </a:pPr>
            <a:r>
              <a:rPr kumimoji="1" lang="en-US" altLang="ja-JP" dirty="0" smtClean="0">
                <a:solidFill>
                  <a:srgbClr val="0070C0"/>
                </a:solidFill>
              </a:rPr>
              <a:t>【</a:t>
            </a:r>
            <a:r>
              <a:rPr lang="ja-JP" altLang="en-US" dirty="0" smtClean="0">
                <a:solidFill>
                  <a:srgbClr val="0070C0"/>
                </a:solidFill>
              </a:rPr>
              <a:t>不足</a:t>
            </a:r>
            <a:r>
              <a:rPr lang="ja-JP" altLang="en-US" dirty="0">
                <a:solidFill>
                  <a:srgbClr val="0070C0"/>
                </a:solidFill>
              </a:rPr>
              <a:t>して</a:t>
            </a:r>
            <a:r>
              <a:rPr lang="ja-JP" altLang="en-US" dirty="0" smtClean="0">
                <a:solidFill>
                  <a:srgbClr val="0070C0"/>
                </a:solidFill>
              </a:rPr>
              <a:t>いる情報と入手方法</a:t>
            </a:r>
            <a:r>
              <a:rPr kumimoji="1" lang="en-US" altLang="ja-JP" dirty="0" smtClean="0">
                <a:solidFill>
                  <a:srgbClr val="0070C0"/>
                </a:solidFill>
              </a:rPr>
              <a:t>】</a:t>
            </a:r>
          </a:p>
          <a:p>
            <a:pPr marL="0" indent="0">
              <a:buNone/>
            </a:pPr>
            <a:r>
              <a:rPr lang="ja-JP" altLang="en-US" sz="2800" dirty="0" smtClean="0"/>
              <a:t>・</a:t>
            </a:r>
            <a:r>
              <a:rPr lang="ja-JP" altLang="en-US" sz="2800" u="sng" dirty="0" smtClean="0"/>
              <a:t>主治医連絡</a:t>
            </a:r>
            <a:r>
              <a:rPr lang="ja-JP" altLang="en-US" sz="2800" dirty="0" smtClean="0"/>
              <a:t>：糖尿病、高血圧で薬が処方されていたが</a:t>
            </a:r>
            <a:endParaRPr lang="en-US" altLang="ja-JP" sz="2800" dirty="0" smtClean="0"/>
          </a:p>
          <a:p>
            <a:pPr marL="0" indent="0">
              <a:buNone/>
            </a:pPr>
            <a:r>
              <a:rPr lang="ja-JP" altLang="en-US" sz="2800" dirty="0"/>
              <a:t>　</a:t>
            </a:r>
            <a:r>
              <a:rPr lang="ja-JP" altLang="en-US" sz="2800" dirty="0" smtClean="0"/>
              <a:t>　　　　　　　　しばらく受診していない</a:t>
            </a:r>
            <a:endParaRPr lang="en-US" altLang="ja-JP" sz="2800" dirty="0" smtClean="0"/>
          </a:p>
          <a:p>
            <a:pPr marL="0" indent="0">
              <a:buNone/>
            </a:pPr>
            <a:r>
              <a:rPr kumimoji="1" lang="ja-JP" altLang="en-US" sz="2800" dirty="0" smtClean="0"/>
              <a:t>・</a:t>
            </a:r>
            <a:r>
              <a:rPr kumimoji="1" lang="ja-JP" altLang="en-US" sz="2800" u="sng" dirty="0" smtClean="0"/>
              <a:t>長男と面談</a:t>
            </a:r>
            <a:r>
              <a:rPr kumimoji="1" lang="ja-JP" altLang="en-US" sz="2800" dirty="0" smtClean="0"/>
              <a:t>：不眠症で朝</a:t>
            </a:r>
            <a:r>
              <a:rPr lang="ja-JP" altLang="en-US" sz="2800" dirty="0"/>
              <a:t>起きるの</a:t>
            </a:r>
            <a:r>
              <a:rPr lang="ja-JP" altLang="en-US" sz="2800" dirty="0" smtClean="0"/>
              <a:t>が辛い</a:t>
            </a:r>
            <a:endParaRPr lang="en-US" altLang="ja-JP" sz="2800" dirty="0" smtClean="0"/>
          </a:p>
          <a:p>
            <a:pPr marL="0" indent="0">
              <a:buNone/>
            </a:pPr>
            <a:r>
              <a:rPr kumimoji="1" lang="ja-JP" altLang="en-US" sz="2800" dirty="0"/>
              <a:t>　</a:t>
            </a:r>
            <a:r>
              <a:rPr kumimoji="1" lang="ja-JP" altLang="en-US" sz="2800" dirty="0" smtClean="0"/>
              <a:t>　　　　　　　　母親が急に弱ってどのように介護してよ</a:t>
            </a:r>
            <a:endParaRPr kumimoji="1" lang="en-US" altLang="ja-JP" sz="2800" dirty="0" smtClean="0"/>
          </a:p>
          <a:p>
            <a:pPr marL="0" indent="0">
              <a:buNone/>
            </a:pPr>
            <a:r>
              <a:rPr lang="ja-JP" altLang="en-US" sz="2800" dirty="0"/>
              <a:t>　</a:t>
            </a:r>
            <a:r>
              <a:rPr lang="ja-JP" altLang="en-US" sz="2800" dirty="0" smtClean="0"/>
              <a:t>　　　　　　　　</a:t>
            </a:r>
            <a:r>
              <a:rPr kumimoji="1" lang="ja-JP" altLang="en-US" sz="2800" dirty="0" smtClean="0"/>
              <a:t>いかわからない、ゴミが出せない</a:t>
            </a:r>
            <a:endParaRPr kumimoji="1" lang="en-US" altLang="ja-JP" sz="2800" dirty="0" smtClean="0"/>
          </a:p>
          <a:p>
            <a:pPr marL="0" indent="0">
              <a:buNone/>
            </a:pPr>
            <a:r>
              <a:rPr lang="ja-JP" altLang="en-US" sz="2800" dirty="0" smtClean="0"/>
              <a:t>・</a:t>
            </a:r>
            <a:r>
              <a:rPr lang="ja-JP" altLang="en-US" sz="2800" u="sng" dirty="0" smtClean="0"/>
              <a:t>行政に確認</a:t>
            </a:r>
            <a:r>
              <a:rPr lang="ja-JP" altLang="en-US" sz="2800" dirty="0" smtClean="0"/>
              <a:t>：世帯状況、息子の相談歴・福祉サービス</a:t>
            </a:r>
            <a:endParaRPr lang="en-US" altLang="ja-JP" sz="2800" dirty="0" smtClean="0"/>
          </a:p>
          <a:p>
            <a:pPr marL="0" indent="0">
              <a:buNone/>
            </a:pPr>
            <a:r>
              <a:rPr lang="ja-JP" altLang="en-US" sz="2800" dirty="0"/>
              <a:t>　</a:t>
            </a:r>
            <a:r>
              <a:rPr lang="ja-JP" altLang="en-US" sz="2800" dirty="0" smtClean="0"/>
              <a:t>　　　　　　　　の利用状況、他の親族・ｷｰﾊﾟｰｿﾝ情報</a:t>
            </a:r>
            <a:endParaRPr lang="en-US" altLang="ja-JP" sz="2800" dirty="0" smtClean="0"/>
          </a:p>
          <a:p>
            <a:pPr marL="0" indent="0">
              <a:buNone/>
            </a:pPr>
            <a:r>
              <a:rPr lang="ja-JP" altLang="en-US" sz="2800" dirty="0"/>
              <a:t>　</a:t>
            </a:r>
            <a:r>
              <a:rPr lang="ja-JP" altLang="en-US" sz="2800" dirty="0" smtClean="0"/>
              <a:t>　　　　　　　　団地のあるエリアの高齢化率・認定率等</a:t>
            </a:r>
            <a:r>
              <a:rPr lang="ja-JP" altLang="en-US" sz="2800" dirty="0"/>
              <a:t>　</a:t>
            </a:r>
            <a:r>
              <a:rPr lang="ja-JP" altLang="en-US" sz="2800" dirty="0" smtClean="0"/>
              <a:t>　                     </a:t>
            </a:r>
            <a:endParaRPr kumimoji="1" lang="en-US" altLang="ja-JP" sz="2800" dirty="0" smtClean="0"/>
          </a:p>
          <a:p>
            <a:pPr marL="0" indent="0">
              <a:buNone/>
            </a:pPr>
            <a:r>
              <a:rPr lang="ja-JP" altLang="en-US" sz="2800" dirty="0" smtClean="0"/>
              <a:t>・</a:t>
            </a:r>
            <a:r>
              <a:rPr lang="ja-JP" altLang="en-US" sz="2800" u="sng" dirty="0" smtClean="0"/>
              <a:t>民生委員への確認</a:t>
            </a:r>
            <a:r>
              <a:rPr lang="ja-JP" altLang="en-US" sz="2800" dirty="0" smtClean="0"/>
              <a:t>：住民の認知症に対する理解度や</a:t>
            </a:r>
            <a:endParaRPr lang="en-US" altLang="ja-JP" sz="2800" dirty="0" smtClean="0"/>
          </a:p>
          <a:p>
            <a:pPr marL="0" indent="0">
              <a:buNone/>
            </a:pPr>
            <a:r>
              <a:rPr kumimoji="1" lang="ja-JP" altLang="en-US" sz="2800" dirty="0"/>
              <a:t>　</a:t>
            </a:r>
            <a:r>
              <a:rPr kumimoji="1" lang="ja-JP" altLang="en-US" sz="2800" dirty="0" smtClean="0"/>
              <a:t>　　　　　　　　他の認知症ケースへの対応の実態など</a:t>
            </a:r>
            <a:endParaRPr kumimoji="1" lang="en-US" altLang="ja-JP" sz="2800" dirty="0" smtClean="0"/>
          </a:p>
          <a:p>
            <a:pPr marL="0" indent="0">
              <a:buNone/>
            </a:pPr>
            <a:r>
              <a:rPr lang="ja-JP" altLang="en-US" sz="2800" dirty="0" smtClean="0"/>
              <a:t>・</a:t>
            </a:r>
            <a:r>
              <a:rPr lang="ja-JP" altLang="en-US" sz="2800" u="sng" dirty="0" smtClean="0"/>
              <a:t>自治会長への確認</a:t>
            </a:r>
            <a:r>
              <a:rPr lang="ja-JP" altLang="en-US" sz="2800" dirty="0" smtClean="0"/>
              <a:t>：自治会独自の取組、同様の課題</a:t>
            </a:r>
            <a:endParaRPr lang="en-US" altLang="ja-JP" sz="2800" dirty="0" smtClean="0"/>
          </a:p>
          <a:p>
            <a:pPr marL="0" indent="0">
              <a:buNone/>
            </a:pPr>
            <a:r>
              <a:rPr lang="ja-JP" altLang="en-US" sz="2800" dirty="0"/>
              <a:t>　</a:t>
            </a:r>
            <a:r>
              <a:rPr lang="ja-JP" altLang="en-US" sz="2800" dirty="0" smtClean="0"/>
              <a:t>　　　　　　　　をもつ高齢者の有無など</a:t>
            </a:r>
            <a:endParaRPr kumimoji="1" lang="ja-JP" altLang="en-US" sz="2800" dirty="0"/>
          </a:p>
        </p:txBody>
      </p:sp>
    </p:spTree>
    <p:extLst>
      <p:ext uri="{BB962C8B-B14F-4D97-AF65-F5344CB8AC3E}">
        <p14:creationId xmlns:p14="http://schemas.microsoft.com/office/powerpoint/2010/main" val="1069855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375A2D66-5E55-4595-860B-FB61B503EA08}" type="slidenum">
              <a:rPr kumimoji="1" lang="ja-JP" altLang="en-US" smtClean="0"/>
              <a:pPr/>
              <a:t>8</a:t>
            </a:fld>
            <a:endParaRPr kumimoji="1" lang="ja-JP" altLang="en-US"/>
          </a:p>
        </p:txBody>
      </p:sp>
      <p:sp>
        <p:nvSpPr>
          <p:cNvPr id="5" name="コンテンツ プレースホルダー 2"/>
          <p:cNvSpPr txBox="1">
            <a:spLocks/>
          </p:cNvSpPr>
          <p:nvPr/>
        </p:nvSpPr>
        <p:spPr>
          <a:xfrm>
            <a:off x="395536" y="476672"/>
            <a:ext cx="8496944" cy="612068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en-US" altLang="ja-JP" dirty="0" smtClean="0">
                <a:solidFill>
                  <a:srgbClr val="0070C0"/>
                </a:solidFill>
              </a:rPr>
              <a:t>【</a:t>
            </a:r>
            <a:r>
              <a:rPr lang="ja-JP" altLang="en-US" dirty="0" smtClean="0">
                <a:solidFill>
                  <a:srgbClr val="0070C0"/>
                </a:solidFill>
              </a:rPr>
              <a:t>Ａさんを地域ケア会議に選定した理由</a:t>
            </a:r>
            <a:r>
              <a:rPr lang="en-US" altLang="ja-JP" dirty="0" smtClean="0">
                <a:solidFill>
                  <a:srgbClr val="0070C0"/>
                </a:solidFill>
              </a:rPr>
              <a:t>】</a:t>
            </a:r>
          </a:p>
          <a:p>
            <a:pPr marL="0" indent="0">
              <a:buFont typeface="Arial" pitchFamily="34" charset="0"/>
              <a:buNone/>
            </a:pPr>
            <a:r>
              <a:rPr lang="ja-JP" altLang="en-US" sz="2800" dirty="0" smtClean="0"/>
              <a:t>・Ａさんの健康状態や生活機能を維持改善するために、</a:t>
            </a:r>
            <a:endParaRPr lang="en-US" altLang="ja-JP" sz="2800" dirty="0" smtClean="0"/>
          </a:p>
          <a:p>
            <a:pPr marL="0" indent="0">
              <a:buFont typeface="Arial" pitchFamily="34" charset="0"/>
              <a:buNone/>
            </a:pPr>
            <a:r>
              <a:rPr lang="ja-JP" altLang="en-US" sz="2800" dirty="0" smtClean="0"/>
              <a:t>　医療との連携が必要なこと</a:t>
            </a:r>
            <a:endParaRPr lang="en-US" altLang="ja-JP" sz="2800" dirty="0" smtClean="0"/>
          </a:p>
          <a:p>
            <a:pPr marL="0" indent="0">
              <a:buFont typeface="Arial" pitchFamily="34" charset="0"/>
              <a:buNone/>
            </a:pPr>
            <a:r>
              <a:rPr lang="ja-JP" altLang="en-US" sz="2800" dirty="0" smtClean="0"/>
              <a:t>・Ａさんへの支援だけでなく、家族や地域への関わりが</a:t>
            </a:r>
            <a:endParaRPr lang="en-US" altLang="ja-JP" sz="2800" dirty="0" smtClean="0"/>
          </a:p>
          <a:p>
            <a:pPr marL="0" indent="0">
              <a:buFont typeface="Arial" pitchFamily="34" charset="0"/>
              <a:buNone/>
            </a:pPr>
            <a:r>
              <a:rPr lang="ja-JP" altLang="en-US" sz="2800" dirty="0" smtClean="0"/>
              <a:t>　必要であること</a:t>
            </a:r>
            <a:endParaRPr lang="en-US" altLang="ja-JP" sz="2800" dirty="0" smtClean="0"/>
          </a:p>
          <a:p>
            <a:pPr marL="0" indent="0">
              <a:buFont typeface="Arial" pitchFamily="34" charset="0"/>
              <a:buNone/>
            </a:pPr>
            <a:r>
              <a:rPr lang="ja-JP" altLang="en-US" sz="2800" dirty="0" smtClean="0"/>
              <a:t>・関係するフォーマル・インフォーマルサービスメンバ－</a:t>
            </a:r>
            <a:endParaRPr lang="en-US" altLang="ja-JP" sz="2800" dirty="0" smtClean="0"/>
          </a:p>
          <a:p>
            <a:pPr marL="0" indent="0">
              <a:buFont typeface="Arial" pitchFamily="34" charset="0"/>
              <a:buNone/>
            </a:pPr>
            <a:r>
              <a:rPr lang="ja-JP" altLang="en-US" sz="2800" dirty="0" smtClean="0"/>
              <a:t>　の情報共有が必要であること</a:t>
            </a:r>
            <a:endParaRPr lang="en-US" altLang="ja-JP" sz="2800" dirty="0" smtClean="0"/>
          </a:p>
          <a:p>
            <a:pPr marL="0" indent="0">
              <a:buFont typeface="Arial" pitchFamily="34" charset="0"/>
              <a:buNone/>
            </a:pPr>
            <a:r>
              <a:rPr lang="ja-JP" altLang="en-US" sz="2800" dirty="0" smtClean="0"/>
              <a:t>・ケアマネジャーへの支援が必要であること</a:t>
            </a:r>
            <a:endParaRPr lang="en-US" altLang="ja-JP" sz="2800" dirty="0" smtClean="0"/>
          </a:p>
          <a:p>
            <a:pPr marL="0" indent="0">
              <a:buFont typeface="Arial" pitchFamily="34" charset="0"/>
              <a:buNone/>
            </a:pPr>
            <a:r>
              <a:rPr lang="ja-JP" altLang="en-US" sz="2800" dirty="0" smtClean="0"/>
              <a:t>・同様の課題をもつ住民（地域共通の課題）が潜在化</a:t>
            </a:r>
            <a:endParaRPr lang="en-US" altLang="ja-JP" sz="2800" dirty="0" smtClean="0"/>
          </a:p>
          <a:p>
            <a:pPr marL="0" indent="0">
              <a:buFont typeface="Arial" pitchFamily="34" charset="0"/>
              <a:buNone/>
            </a:pPr>
            <a:r>
              <a:rPr lang="ja-JP" altLang="en-US" sz="2800" dirty="0" smtClean="0"/>
              <a:t>　している可能性があること</a:t>
            </a:r>
            <a:endParaRPr lang="ja-JP" altLang="en-US" sz="2800" dirty="0"/>
          </a:p>
        </p:txBody>
      </p:sp>
    </p:spTree>
    <p:extLst>
      <p:ext uri="{BB962C8B-B14F-4D97-AF65-F5344CB8AC3E}">
        <p14:creationId xmlns:p14="http://schemas.microsoft.com/office/powerpoint/2010/main" val="2392260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0" y="0"/>
            <a:ext cx="9144000" cy="476672"/>
          </a:xfrm>
          <a:prstGeom prst="rect">
            <a:avLst/>
          </a:prstGeom>
          <a:solidFill>
            <a:srgbClr val="FFFF99"/>
          </a:solidFill>
          <a:ln>
            <a:solidFill>
              <a:schemeClr val="accent1"/>
            </a:solidFill>
          </a:ln>
          <a:scene3d>
            <a:camera prst="orthographicFront"/>
            <a:lightRig rig="threePt" dir="t"/>
          </a:scene3d>
          <a:sp3d>
            <a:bevelT/>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b="1" dirty="0" smtClean="0"/>
              <a:t>地域ケア会議にかける事例の</a:t>
            </a:r>
            <a:r>
              <a:rPr lang="ja-JP" altLang="en-US" sz="2400" b="1" dirty="0"/>
              <a:t>スクリーニング</a:t>
            </a:r>
            <a:r>
              <a:rPr lang="ja-JP" altLang="en-US" sz="2400" b="1" dirty="0" smtClean="0"/>
              <a:t>の視点</a:t>
            </a:r>
            <a:endParaRPr lang="ja-JP" altLang="en-US" sz="2400" dirty="0">
              <a:latin typeface="ＤＦ特太ゴシック体" pitchFamily="49" charset="-128"/>
              <a:ea typeface="ＤＦ特太ゴシック体" pitchFamily="49"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439797016"/>
              </p:ext>
            </p:extLst>
          </p:nvPr>
        </p:nvGraphicFramePr>
        <p:xfrm>
          <a:off x="899592" y="836712"/>
          <a:ext cx="7416824" cy="1922760"/>
        </p:xfrm>
        <a:graphic>
          <a:graphicData uri="http://schemas.openxmlformats.org/drawingml/2006/table">
            <a:tbl>
              <a:tblPr firstRow="1" bandRow="1">
                <a:effectLst>
                  <a:outerShdw blurRad="50800" dist="38100" dir="2700000" algn="tl" rotWithShape="0">
                    <a:prstClr val="black">
                      <a:alpha val="40000"/>
                    </a:prstClr>
                  </a:outerShdw>
                </a:effectLst>
                <a:tableStyleId>{5940675A-B579-460E-94D1-54222C63F5DA}</a:tableStyleId>
              </a:tblPr>
              <a:tblGrid>
                <a:gridCol w="3708412"/>
                <a:gridCol w="3708412"/>
              </a:tblGrid>
              <a:tr h="961380">
                <a:tc>
                  <a:txBody>
                    <a:bodyPr/>
                    <a:lstStyle/>
                    <a:p>
                      <a:pPr algn="ctr"/>
                      <a:r>
                        <a:rPr kumimoji="1" lang="ja-JP" altLang="en-US" sz="2400" dirty="0" smtClean="0"/>
                        <a:t>課題の大きさ・多さ</a:t>
                      </a:r>
                      <a:endParaRPr kumimoji="1" lang="ja-JP" altLang="en-US" sz="2400" dirty="0"/>
                    </a:p>
                  </a:txBody>
                  <a:tcPr anchor="ctr">
                    <a:solidFill>
                      <a:schemeClr val="accent2">
                        <a:lumMod val="20000"/>
                        <a:lumOff val="80000"/>
                      </a:schemeClr>
                    </a:solidFill>
                  </a:tcPr>
                </a:tc>
                <a:tc>
                  <a:txBody>
                    <a:bodyPr/>
                    <a:lstStyle/>
                    <a:p>
                      <a:pPr algn="ctr"/>
                      <a:r>
                        <a:rPr kumimoji="1" lang="ja-JP" altLang="en-US" sz="2400" dirty="0" smtClean="0"/>
                        <a:t>ケアチームの協働・連携</a:t>
                      </a:r>
                      <a:endParaRPr kumimoji="1" lang="ja-JP" altLang="en-US" sz="2400" dirty="0"/>
                    </a:p>
                  </a:txBody>
                  <a:tcPr anchor="ctr">
                    <a:solidFill>
                      <a:schemeClr val="accent2">
                        <a:lumMod val="20000"/>
                        <a:lumOff val="80000"/>
                      </a:schemeClr>
                    </a:solidFill>
                  </a:tcPr>
                </a:tc>
              </a:tr>
              <a:tr h="961380">
                <a:tc>
                  <a:txBody>
                    <a:bodyPr/>
                    <a:lstStyle/>
                    <a:p>
                      <a:pPr algn="ctr"/>
                      <a:r>
                        <a:rPr kumimoji="1" lang="ja-JP" altLang="en-US" sz="2400" dirty="0" smtClean="0"/>
                        <a:t>ケアマネの実践力</a:t>
                      </a:r>
                      <a:endParaRPr kumimoji="1" lang="ja-JP" altLang="en-US" sz="2400" dirty="0"/>
                    </a:p>
                  </a:txBody>
                  <a:tcPr anchor="ctr">
                    <a:solidFill>
                      <a:schemeClr val="accent2">
                        <a:lumMod val="20000"/>
                        <a:lumOff val="80000"/>
                      </a:schemeClr>
                    </a:solidFill>
                  </a:tcPr>
                </a:tc>
                <a:tc>
                  <a:txBody>
                    <a:bodyPr/>
                    <a:lstStyle/>
                    <a:p>
                      <a:pPr algn="ctr"/>
                      <a:r>
                        <a:rPr kumimoji="1" lang="ja-JP" altLang="en-US" sz="2400" dirty="0" smtClean="0"/>
                        <a:t>効果的な社会資源の存在</a:t>
                      </a:r>
                      <a:endParaRPr kumimoji="1" lang="ja-JP" altLang="en-US" sz="2400" dirty="0"/>
                    </a:p>
                  </a:txBody>
                  <a:tcPr anchor="ctr">
                    <a:solidFill>
                      <a:schemeClr val="accent2">
                        <a:lumMod val="20000"/>
                        <a:lumOff val="80000"/>
                      </a:schemeClr>
                    </a:solidFill>
                  </a:tcPr>
                </a:tc>
              </a:tr>
            </a:tbl>
          </a:graphicData>
        </a:graphic>
      </p:graphicFrame>
      <p:sp>
        <p:nvSpPr>
          <p:cNvPr id="5" name="角丸四角形 4"/>
          <p:cNvSpPr/>
          <p:nvPr/>
        </p:nvSpPr>
        <p:spPr>
          <a:xfrm>
            <a:off x="107504" y="3212976"/>
            <a:ext cx="8856984" cy="338437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2000" dirty="0" smtClean="0"/>
              <a:t>○課題が大きくても、ケアマネの実践力があ</a:t>
            </a:r>
            <a:r>
              <a:rPr lang="ja-JP" altLang="en-US" sz="2000" dirty="0" smtClean="0"/>
              <a:t>る場合</a:t>
            </a:r>
            <a:r>
              <a:rPr kumimoji="1" lang="ja-JP" altLang="en-US" sz="2000" dirty="0" smtClean="0"/>
              <a:t>、ケアチームの協働・連携</a:t>
            </a:r>
            <a:endParaRPr kumimoji="1" lang="en-US" altLang="ja-JP" sz="2000" dirty="0" smtClean="0"/>
          </a:p>
          <a:p>
            <a:r>
              <a:rPr lang="ja-JP" altLang="en-US" sz="2000" dirty="0"/>
              <a:t>　</a:t>
            </a:r>
            <a:r>
              <a:rPr kumimoji="1" lang="ja-JP" altLang="en-US" sz="2000" dirty="0" smtClean="0"/>
              <a:t>が強い場合、効果的な社会資源が整っている場合は地域ケア会議以外の手</a:t>
            </a:r>
            <a:endParaRPr kumimoji="1" lang="en-US" altLang="ja-JP" sz="2000" dirty="0" smtClean="0"/>
          </a:p>
          <a:p>
            <a:r>
              <a:rPr lang="ja-JP" altLang="en-US" sz="2000" dirty="0"/>
              <a:t>　</a:t>
            </a:r>
            <a:r>
              <a:rPr kumimoji="1" lang="ja-JP" altLang="en-US" sz="2000" dirty="0" smtClean="0"/>
              <a:t>法でも</a:t>
            </a:r>
            <a:r>
              <a:rPr lang="ja-JP" altLang="en-US" sz="2000" dirty="0" smtClean="0"/>
              <a:t>課題解決できる</a:t>
            </a:r>
            <a:endParaRPr lang="en-US" altLang="ja-JP" sz="2000" dirty="0" smtClean="0"/>
          </a:p>
          <a:p>
            <a:r>
              <a:rPr kumimoji="1" lang="ja-JP" altLang="en-US" sz="2000" dirty="0" smtClean="0"/>
              <a:t>○ケアマネに実践力があっても</a:t>
            </a:r>
            <a:r>
              <a:rPr lang="ja-JP" altLang="en-US" sz="2000" dirty="0" smtClean="0"/>
              <a:t>、対象者の数が多ければ対処力に限界がある</a:t>
            </a:r>
            <a:endParaRPr lang="en-US" altLang="ja-JP" sz="2000" dirty="0" smtClean="0"/>
          </a:p>
          <a:p>
            <a:r>
              <a:rPr lang="ja-JP" altLang="en-US" sz="2000" dirty="0"/>
              <a:t>　</a:t>
            </a:r>
            <a:r>
              <a:rPr lang="ja-JP" altLang="en-US" sz="2000" dirty="0" smtClean="0"/>
              <a:t>ため、地域ケア会議によってケアマネ全体の実践力を高める必要がある</a:t>
            </a:r>
            <a:endParaRPr lang="en-US" altLang="ja-JP" sz="2000" dirty="0" smtClean="0"/>
          </a:p>
          <a:p>
            <a:r>
              <a:rPr kumimoji="1" lang="ja-JP" altLang="en-US" sz="2000" dirty="0" smtClean="0"/>
              <a:t>○効果的な社会資源が整っていても、ケアチームの協働・連携がなければ、</a:t>
            </a:r>
            <a:endParaRPr kumimoji="1" lang="en-US" altLang="ja-JP" sz="2000" dirty="0" smtClean="0"/>
          </a:p>
          <a:p>
            <a:r>
              <a:rPr lang="ja-JP" altLang="en-US" sz="2000" dirty="0"/>
              <a:t>　</a:t>
            </a:r>
            <a:r>
              <a:rPr kumimoji="1" lang="ja-JP" altLang="en-US" sz="2000" dirty="0" smtClean="0"/>
              <a:t>ケアマネの実践力だけでは対処できないため、地域ケア会議が必要</a:t>
            </a:r>
            <a:endParaRPr kumimoji="1" lang="en-US" altLang="ja-JP" sz="2000" dirty="0" smtClean="0"/>
          </a:p>
          <a:p>
            <a:r>
              <a:rPr lang="ja-JP" altLang="en-US" sz="2000" dirty="0" smtClean="0"/>
              <a:t>○効果的な社会資源が整っていない場合は、それらの開発が必要であり、</a:t>
            </a:r>
            <a:endParaRPr lang="en-US" altLang="ja-JP" sz="2000" dirty="0" smtClean="0"/>
          </a:p>
          <a:p>
            <a:r>
              <a:rPr lang="ja-JP" altLang="en-US" sz="2000" dirty="0"/>
              <a:t>　</a:t>
            </a:r>
            <a:r>
              <a:rPr lang="ja-JP" altLang="en-US" sz="2000" dirty="0" smtClean="0"/>
              <a:t>その際のヒントとなるのが地域ケア会議による成功体験である</a:t>
            </a:r>
            <a:endParaRPr kumimoji="1" lang="ja-JP" altLang="en-US" sz="2000" dirty="0"/>
          </a:p>
        </p:txBody>
      </p:sp>
      <p:sp>
        <p:nvSpPr>
          <p:cNvPr id="6" name="二等辺三角形 5"/>
          <p:cNvSpPr/>
          <p:nvPr/>
        </p:nvSpPr>
        <p:spPr>
          <a:xfrm rot="10800000">
            <a:off x="3635896" y="2759472"/>
            <a:ext cx="1872208" cy="288032"/>
          </a:xfrm>
          <a:prstGeom prst="triangl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a:xfrm>
            <a:off x="6902896" y="6448251"/>
            <a:ext cx="2133600" cy="365125"/>
          </a:xfrm>
        </p:spPr>
        <p:txBody>
          <a:bodyPr/>
          <a:lstStyle/>
          <a:p>
            <a:fld id="{375A2D66-5E55-4595-860B-FB61B503EA08}" type="slidenum">
              <a:rPr kumimoji="1" lang="ja-JP" altLang="en-US" smtClean="0"/>
              <a:pPr/>
              <a:t>9</a:t>
            </a:fld>
            <a:endParaRPr kumimoji="1" lang="ja-JP" altLang="en-US" dirty="0"/>
          </a:p>
        </p:txBody>
      </p:sp>
    </p:spTree>
    <p:extLst>
      <p:ext uri="{BB962C8B-B14F-4D97-AF65-F5344CB8AC3E}">
        <p14:creationId xmlns:p14="http://schemas.microsoft.com/office/powerpoint/2010/main" val="13977989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813</TotalTime>
  <Words>2685</Words>
  <Application>Microsoft Office PowerPoint</Application>
  <PresentationFormat>画面に合わせる (4:3)</PresentationFormat>
  <Paragraphs>683</Paragraphs>
  <Slides>54</Slides>
  <Notes>13</Notes>
  <HiddenSlides>0</HiddenSlides>
  <MMClips>0</MMClips>
  <ScaleCrop>false</ScaleCrop>
  <HeadingPairs>
    <vt:vector size="4" baseType="variant">
      <vt:variant>
        <vt:lpstr>テーマ</vt:lpstr>
      </vt:variant>
      <vt:variant>
        <vt:i4>2</vt:i4>
      </vt:variant>
      <vt:variant>
        <vt:lpstr>スライド タイトル</vt:lpstr>
      </vt:variant>
      <vt:variant>
        <vt:i4>54</vt:i4>
      </vt:variant>
    </vt:vector>
  </HeadingPairs>
  <TitlesOfParts>
    <vt:vector size="56" baseType="lpstr">
      <vt:lpstr>Office テーマ</vt:lpstr>
      <vt:lpstr>1_Office テーマ</vt:lpstr>
      <vt:lpstr>演習Ⅰ　（１４：４０～１５：００　２０分）</vt:lpstr>
      <vt:lpstr>演習Ⅱ　事例の情報説明（１５：００～１５：３０　３０分）</vt:lpstr>
      <vt:lpstr>　情報①～②　インテークの概要</vt:lpstr>
      <vt:lpstr>　情報③　二次アセスメントの概要</vt:lpstr>
      <vt:lpstr>　演習Ⅱ　（１５:３０～１６：５０　８０分）</vt:lpstr>
      <vt:lpstr>演習Ⅱの作業シート</vt:lpstr>
      <vt:lpstr>演習Ⅱの解説　（１６：５０～１７：２０　30分）　</vt:lpstr>
      <vt:lpstr>PowerPoint プレゼンテーション</vt:lpstr>
      <vt:lpstr>PowerPoint プレゼンテーション</vt:lpstr>
      <vt:lpstr>PowerPoint プレゼンテーション</vt:lpstr>
      <vt:lpstr>研修　２日目　（導入　５分）</vt:lpstr>
      <vt:lpstr>演習Ⅲ　（９：３５～１１：３０　１１５分）　</vt:lpstr>
      <vt:lpstr>PowerPoint プレゼンテーション</vt:lpstr>
      <vt:lpstr>PowerPoint プレゼンテーション</vt:lpstr>
      <vt:lpstr>PowerPoint プレゼンテーション</vt:lpstr>
      <vt:lpstr>PowerPoint プレゼンテーション</vt:lpstr>
      <vt:lpstr>演習Ⅲの解説　（１１：３０～１２：００　30分）</vt:lpstr>
      <vt:lpstr>自立支援に資するケアマネジメントに必要な視点①</vt:lpstr>
      <vt:lpstr>自立支援に資するケアマネジメントに必要な視点②</vt:lpstr>
      <vt:lpstr>自立支援に資するケアマネジメントに必要な視点③</vt:lpstr>
      <vt:lpstr>PowerPoint プレゼンテーション</vt:lpstr>
      <vt:lpstr>PowerPoint プレゼンテーション</vt:lpstr>
      <vt:lpstr>PowerPoint プレゼンテーション</vt:lpstr>
      <vt:lpstr>PowerPoint プレゼンテーション</vt:lpstr>
      <vt:lpstr>DVD視聴　（１３：３０～１４：００　３０分程度）</vt:lpstr>
      <vt:lpstr>地域ケア会議 運営に係る実務者研修</vt:lpstr>
      <vt:lpstr>　はじめに</vt:lpstr>
      <vt:lpstr>PowerPoint プレゼンテーション</vt:lpstr>
      <vt:lpstr>　　【二次アセスメント】</vt:lpstr>
      <vt:lpstr>「Ａさん」を地域ケア会議に選定した理由</vt:lpstr>
      <vt:lpstr>　　（参考）　地域ケア会議で 　　　　　　　　検討するケースの例</vt:lpstr>
      <vt:lpstr>　　（参考）　事前準備</vt:lpstr>
      <vt:lpstr>　　【Aさんの課題】</vt:lpstr>
      <vt:lpstr>　　【Aさんへの支援内容】</vt:lpstr>
      <vt:lpstr>　　【会議終了時の確認事項】</vt:lpstr>
      <vt:lpstr>　　【残された課題の明確化】</vt:lpstr>
      <vt:lpstr>【個別事例の地域ケア会議終了後】</vt:lpstr>
      <vt:lpstr>　　【地域課題の抽出】</vt:lpstr>
      <vt:lpstr>PowerPoint プレゼンテーション</vt:lpstr>
      <vt:lpstr>PowerPoint プレゼンテーション</vt:lpstr>
      <vt:lpstr>【課題解決に向けた優先度の判断】</vt:lpstr>
      <vt:lpstr>　　【市区町村の対応例】</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■地域課題の解決に取り組む場合は、その優先度の判断が重要となる  　　Ａ（対象者が多く重要度の高い課題）：あらゆる機関が連携して、広域にわたって早急に対応 　　　なければならない課題 　　Ｂ（対象者は少なくても重要度の高い課題）：個別支援を中心に課題解決し、その手法を地域 　　　で共有して、今後対象が増えた時に応用していける課題 　　Ｃ（対象者は多いが重要度の低い課題）：課題の優先度は低いため、他の優先課題を先に解 　　　決すべきだが、対象者が多いことを考慮して予防的に対応するという判断もあり得る 　　Ｄ（対象者が少なく重要度も低い課題）：優先度は低いが、課題の規模が小さいうちに解決策 　　　を見つけることで、個人や地域のダメージを最小限にくい止めることができる課題</vt:lpstr>
      <vt:lpstr>PowerPoint プレゼンテーション</vt:lpstr>
      <vt:lpstr>この事例でのプラス要素（例）</vt:lpstr>
      <vt:lpstr>地域課題の抽出から地域課題の提出へ ～行政への提言～</vt:lpstr>
      <vt:lpstr>演習Ⅵ　（１５：４０～１６：１５　３５分）</vt:lpstr>
      <vt:lpstr>振り返りシート　</vt:lpstr>
      <vt:lpstr>講評・まとめ　（１６：１５～１６：２５　10分）</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居宅介護支援HP1</dc:creator>
  <cp:lastModifiedBy>厚生労働省ネットワークシステム</cp:lastModifiedBy>
  <cp:revision>117</cp:revision>
  <cp:lastPrinted>2013-10-15T19:22:05Z</cp:lastPrinted>
  <dcterms:created xsi:type="dcterms:W3CDTF">2013-10-14T08:17:15Z</dcterms:created>
  <dcterms:modified xsi:type="dcterms:W3CDTF">2014-01-17T13:29:11Z</dcterms:modified>
</cp:coreProperties>
</file>